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tags/tag27.xml" ContentType="application/vnd.openxmlformats-officedocument.presentationml.tags+xml"/>
  <Override PartName="/ppt/notesSlides/notesSlide33.xml" ContentType="application/vnd.openxmlformats-officedocument.presentationml.notesSlide+xml"/>
  <Override PartName="/ppt/tags/tag28.xml" ContentType="application/vnd.openxmlformats-officedocument.presentationml.tags+xml"/>
  <Override PartName="/ppt/notesSlides/notesSlide34.xml" ContentType="application/vnd.openxmlformats-officedocument.presentationml.notesSlide+xml"/>
  <Override PartName="/ppt/tags/tag29.xml" ContentType="application/vnd.openxmlformats-officedocument.presentationml.tags+xml"/>
  <Override PartName="/ppt/notesSlides/notesSlide35.xml" ContentType="application/vnd.openxmlformats-officedocument.presentationml.notesSlide+xml"/>
  <Override PartName="/ppt/tags/tag30.xml" ContentType="application/vnd.openxmlformats-officedocument.presentationml.tags+xml"/>
  <Override PartName="/ppt/notesSlides/notesSlide36.xml" ContentType="application/vnd.openxmlformats-officedocument.presentationml.notesSlide+xml"/>
  <Override PartName="/ppt/tags/tag31.xml" ContentType="application/vnd.openxmlformats-officedocument.presentationml.tags+xml"/>
  <Override PartName="/ppt/notesSlides/notesSlide37.xml" ContentType="application/vnd.openxmlformats-officedocument.presentationml.notesSlide+xml"/>
  <Override PartName="/ppt/tags/tag32.xml" ContentType="application/vnd.openxmlformats-officedocument.presentationml.tags+xml"/>
  <Override PartName="/ppt/notesSlides/notesSlide38.xml" ContentType="application/vnd.openxmlformats-officedocument.presentationml.notesSlide+xml"/>
  <Override PartName="/ppt/tags/tag33.xml" ContentType="application/vnd.openxmlformats-officedocument.presentationml.tags+xml"/>
  <Override PartName="/ppt/notesSlides/notesSlide39.xml" ContentType="application/vnd.openxmlformats-officedocument.presentationml.notesSlide+xml"/>
  <Override PartName="/ppt/tags/tag34.xml" ContentType="application/vnd.openxmlformats-officedocument.presentationml.tags+xml"/>
  <Override PartName="/ppt/notesSlides/notesSlide40.xml" ContentType="application/vnd.openxmlformats-officedocument.presentationml.notesSlide+xml"/>
  <Override PartName="/ppt/tags/tag35.xml" ContentType="application/vnd.openxmlformats-officedocument.presentationml.tags+xml"/>
  <Override PartName="/ppt/notesSlides/notesSlide41.xml" ContentType="application/vnd.openxmlformats-officedocument.presentationml.notesSlide+xml"/>
  <Override PartName="/ppt/tags/tag36.xml" ContentType="application/vnd.openxmlformats-officedocument.presentationml.tags+xml"/>
  <Override PartName="/ppt/notesSlides/notesSlide42.xml" ContentType="application/vnd.openxmlformats-officedocument.presentationml.notesSlide+xml"/>
  <Override PartName="/ppt/tags/tag37.xml" ContentType="application/vnd.openxmlformats-officedocument.presentationml.tags+xml"/>
  <Override PartName="/ppt/notesSlides/notesSlide43.xml" ContentType="application/vnd.openxmlformats-officedocument.presentationml.notesSlide+xml"/>
  <Override PartName="/ppt/tags/tag38.xml" ContentType="application/vnd.openxmlformats-officedocument.presentationml.tags+xml"/>
  <Override PartName="/ppt/notesSlides/notesSlide44.xml" ContentType="application/vnd.openxmlformats-officedocument.presentationml.notesSlide+xml"/>
  <Override PartName="/ppt/tags/tag39.xml" ContentType="application/vnd.openxmlformats-officedocument.presentationml.tags+xml"/>
  <Override PartName="/ppt/notesSlides/notesSlide45.xml" ContentType="application/vnd.openxmlformats-officedocument.presentationml.notesSlide+xml"/>
  <Override PartName="/ppt/tags/tag40.xml" ContentType="application/vnd.openxmlformats-officedocument.presentationml.tags+xml"/>
  <Override PartName="/ppt/notesSlides/notesSlide46.xml" ContentType="application/vnd.openxmlformats-officedocument.presentationml.notesSlide+xml"/>
  <Override PartName="/ppt/tags/tag41.xml" ContentType="application/vnd.openxmlformats-officedocument.presentationml.tags+xml"/>
  <Override PartName="/ppt/notesSlides/notesSlide47.xml" ContentType="application/vnd.openxmlformats-officedocument.presentationml.notesSlide+xml"/>
  <Override PartName="/ppt/tags/tag42.xml" ContentType="application/vnd.openxmlformats-officedocument.presentationml.tags+xml"/>
  <Override PartName="/ppt/notesSlides/notesSlide48.xml" ContentType="application/vnd.openxmlformats-officedocument.presentationml.notesSlide+xml"/>
  <Override PartName="/ppt/tags/tag43.xml" ContentType="application/vnd.openxmlformats-officedocument.presentationml.tags+xml"/>
  <Override PartName="/ppt/notesSlides/notesSlide49.xml" ContentType="application/vnd.openxmlformats-officedocument.presentationml.notesSlide+xml"/>
  <Override PartName="/ppt/tags/tag44.xml" ContentType="application/vnd.openxmlformats-officedocument.presentationml.tags+xml"/>
  <Override PartName="/ppt/notesSlides/notesSlide50.xml" ContentType="application/vnd.openxmlformats-officedocument.presentationml.notesSlide+xml"/>
  <Override PartName="/ppt/tags/tag45.xml" ContentType="application/vnd.openxmlformats-officedocument.presentationml.tags+xml"/>
  <Override PartName="/ppt/notesSlides/notesSlide51.xml" ContentType="application/vnd.openxmlformats-officedocument.presentationml.notesSlide+xml"/>
  <Override PartName="/ppt/tags/tag46.xml" ContentType="application/vnd.openxmlformats-officedocument.presentationml.tags+xml"/>
  <Override PartName="/ppt/notesSlides/notesSlide52.xml" ContentType="application/vnd.openxmlformats-officedocument.presentationml.notesSlide+xml"/>
  <Override PartName="/ppt/tags/tag47.xml" ContentType="application/vnd.openxmlformats-officedocument.presentationml.tags+xml"/>
  <Override PartName="/ppt/notesSlides/notesSlide53.xml" ContentType="application/vnd.openxmlformats-officedocument.presentationml.notesSlide+xml"/>
  <Override PartName="/ppt/tags/tag48.xml" ContentType="application/vnd.openxmlformats-officedocument.presentationml.tags+xml"/>
  <Override PartName="/ppt/notesSlides/notesSlide54.xml" ContentType="application/vnd.openxmlformats-officedocument.presentationml.notesSlide+xml"/>
  <Override PartName="/ppt/tags/tag49.xml" ContentType="application/vnd.openxmlformats-officedocument.presentationml.tags+xml"/>
  <Override PartName="/ppt/notesSlides/notesSlide55.xml" ContentType="application/vnd.openxmlformats-officedocument.presentationml.notesSlide+xml"/>
  <Override PartName="/ppt/tags/tag50.xml" ContentType="application/vnd.openxmlformats-officedocument.presentationml.tags+xml"/>
  <Override PartName="/ppt/notesSlides/notesSlide56.xml" ContentType="application/vnd.openxmlformats-officedocument.presentationml.notesSlide+xml"/>
  <Override PartName="/ppt/tags/tag51.xml" ContentType="application/vnd.openxmlformats-officedocument.presentationml.tags+xml"/>
  <Override PartName="/ppt/notesSlides/notesSlide57.xml" ContentType="application/vnd.openxmlformats-officedocument.presentationml.notesSlide+xml"/>
  <Override PartName="/ppt/tags/tag52.xml" ContentType="application/vnd.openxmlformats-officedocument.presentationml.tags+xml"/>
  <Override PartName="/ppt/notesSlides/notesSlide58.xml" ContentType="application/vnd.openxmlformats-officedocument.presentationml.notesSlide+xml"/>
  <Override PartName="/ppt/tags/tag53.xml" ContentType="application/vnd.openxmlformats-officedocument.presentationml.tags+xml"/>
  <Override PartName="/ppt/notesSlides/notesSlide59.xml" ContentType="application/vnd.openxmlformats-officedocument.presentationml.notesSlide+xml"/>
  <Override PartName="/ppt/tags/tag54.xml" ContentType="application/vnd.openxmlformats-officedocument.presentationml.tags+xml"/>
  <Override PartName="/ppt/notesSlides/notesSlide60.xml" ContentType="application/vnd.openxmlformats-officedocument.presentationml.notesSlide+xml"/>
  <Override PartName="/ppt/tags/tag55.xml" ContentType="application/vnd.openxmlformats-officedocument.presentationml.tags+xml"/>
  <Override PartName="/ppt/notesSlides/notesSlide61.xml" ContentType="application/vnd.openxmlformats-officedocument.presentationml.notesSlide+xml"/>
  <Override PartName="/ppt/tags/tag56.xml" ContentType="application/vnd.openxmlformats-officedocument.presentationml.tags+xml"/>
  <Override PartName="/ppt/notesSlides/notesSlide62.xml" ContentType="application/vnd.openxmlformats-officedocument.presentationml.notesSlide+xml"/>
  <Override PartName="/ppt/tags/tag57.xml" ContentType="application/vnd.openxmlformats-officedocument.presentationml.tags+xml"/>
  <Override PartName="/ppt/notesSlides/notesSlide63.xml" ContentType="application/vnd.openxmlformats-officedocument.presentationml.notesSlide+xml"/>
  <Override PartName="/ppt/tags/tag58.xml" ContentType="application/vnd.openxmlformats-officedocument.presentationml.tags+xml"/>
  <Override PartName="/ppt/notesSlides/notesSlide64.xml" ContentType="application/vnd.openxmlformats-officedocument.presentationml.notesSlide+xml"/>
  <Override PartName="/ppt/tags/tag59.xml" ContentType="application/vnd.openxmlformats-officedocument.presentationml.tags+xml"/>
  <Override PartName="/ppt/notesSlides/notesSlide65.xml" ContentType="application/vnd.openxmlformats-officedocument.presentationml.notesSlide+xml"/>
  <Override PartName="/ppt/tags/tag60.xml" ContentType="application/vnd.openxmlformats-officedocument.presentationml.tags+xml"/>
  <Override PartName="/ppt/notesSlides/notesSlide66.xml" ContentType="application/vnd.openxmlformats-officedocument.presentationml.notesSlide+xml"/>
  <Override PartName="/ppt/tags/tag61.xml" ContentType="application/vnd.openxmlformats-officedocument.presentationml.tags+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62.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63.xml" ContentType="application/vnd.openxmlformats-officedocument.presentationml.tags+xml"/>
  <Override PartName="/ppt/notesSlides/notesSlide72.xml" ContentType="application/vnd.openxmlformats-officedocument.presentationml.notesSlide+xml"/>
  <Override PartName="/ppt/tags/tag64.xml" ContentType="application/vnd.openxmlformats-officedocument.presentationml.tags+xml"/>
  <Override PartName="/ppt/notesSlides/notesSlide73.xml" ContentType="application/vnd.openxmlformats-officedocument.presentationml.notesSlide+xml"/>
  <Override PartName="/ppt/tags/tag65.xml" ContentType="application/vnd.openxmlformats-officedocument.presentationml.tags+xml"/>
  <Override PartName="/ppt/notesSlides/notesSlide74.xml" ContentType="application/vnd.openxmlformats-officedocument.presentationml.notesSlide+xml"/>
  <Override PartName="/ppt/tags/tag66.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67.xml" ContentType="application/vnd.openxmlformats-officedocument.presentationml.tag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tags/tag68.xml" ContentType="application/vnd.openxmlformats-officedocument.presentationml.tags+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tags/tag69.xml" ContentType="application/vnd.openxmlformats-officedocument.presentationml.tags+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tags/tag70.xml" ContentType="application/vnd.openxmlformats-officedocument.presentationml.tags+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9"/>
  </p:notesMasterIdLst>
  <p:handoutMasterIdLst>
    <p:handoutMasterId r:id="rId100"/>
  </p:handoutMasterIdLst>
  <p:sldIdLst>
    <p:sldId id="256" r:id="rId2"/>
    <p:sldId id="258" r:id="rId3"/>
    <p:sldId id="833" r:id="rId4"/>
    <p:sldId id="864" r:id="rId5"/>
    <p:sldId id="865" r:id="rId6"/>
    <p:sldId id="860" r:id="rId7"/>
    <p:sldId id="838" r:id="rId8"/>
    <p:sldId id="861" r:id="rId9"/>
    <p:sldId id="866" r:id="rId10"/>
    <p:sldId id="867" r:id="rId11"/>
    <p:sldId id="868" r:id="rId12"/>
    <p:sldId id="971" r:id="rId13"/>
    <p:sldId id="972" r:id="rId14"/>
    <p:sldId id="870" r:id="rId15"/>
    <p:sldId id="955" r:id="rId16"/>
    <p:sldId id="941" r:id="rId17"/>
    <p:sldId id="882" r:id="rId18"/>
    <p:sldId id="841" r:id="rId19"/>
    <p:sldId id="839" r:id="rId20"/>
    <p:sldId id="940" r:id="rId21"/>
    <p:sldId id="944" r:id="rId22"/>
    <p:sldId id="942" r:id="rId23"/>
    <p:sldId id="847" r:id="rId24"/>
    <p:sldId id="828" r:id="rId25"/>
    <p:sldId id="848" r:id="rId26"/>
    <p:sldId id="952" r:id="rId27"/>
    <p:sldId id="842" r:id="rId28"/>
    <p:sldId id="885" r:id="rId29"/>
    <p:sldId id="880" r:id="rId30"/>
    <p:sldId id="852" r:id="rId31"/>
    <p:sldId id="884" r:id="rId32"/>
    <p:sldId id="886" r:id="rId33"/>
    <p:sldId id="854" r:id="rId34"/>
    <p:sldId id="853" r:id="rId35"/>
    <p:sldId id="855" r:id="rId36"/>
    <p:sldId id="843" r:id="rId37"/>
    <p:sldId id="968" r:id="rId38"/>
    <p:sldId id="856" r:id="rId39"/>
    <p:sldId id="859" r:id="rId40"/>
    <p:sldId id="887" r:id="rId41"/>
    <p:sldId id="916" r:id="rId42"/>
    <p:sldId id="898" r:id="rId43"/>
    <p:sldId id="957" r:id="rId44"/>
    <p:sldId id="845" r:id="rId45"/>
    <p:sldId id="849" r:id="rId46"/>
    <p:sldId id="888" r:id="rId47"/>
    <p:sldId id="896" r:id="rId48"/>
    <p:sldId id="889" r:id="rId49"/>
    <p:sldId id="946" r:id="rId50"/>
    <p:sldId id="945" r:id="rId51"/>
    <p:sldId id="958" r:id="rId52"/>
    <p:sldId id="948" r:id="rId53"/>
    <p:sldId id="949" r:id="rId54"/>
    <p:sldId id="890" r:id="rId55"/>
    <p:sldId id="858" r:id="rId56"/>
    <p:sldId id="857" r:id="rId57"/>
    <p:sldId id="846" r:id="rId58"/>
    <p:sldId id="891" r:id="rId59"/>
    <p:sldId id="893" r:id="rId60"/>
    <p:sldId id="895" r:id="rId61"/>
    <p:sldId id="892" r:id="rId62"/>
    <p:sldId id="943" r:id="rId63"/>
    <p:sldId id="881" r:id="rId64"/>
    <p:sldId id="894" r:id="rId65"/>
    <p:sldId id="844" r:id="rId66"/>
    <p:sldId id="899" r:id="rId67"/>
    <p:sldId id="897" r:id="rId68"/>
    <p:sldId id="837" r:id="rId69"/>
    <p:sldId id="900" r:id="rId70"/>
    <p:sldId id="905" r:id="rId71"/>
    <p:sldId id="976" r:id="rId72"/>
    <p:sldId id="903" r:id="rId73"/>
    <p:sldId id="901" r:id="rId74"/>
    <p:sldId id="902" r:id="rId75"/>
    <p:sldId id="904" r:id="rId76"/>
    <p:sldId id="850" r:id="rId77"/>
    <p:sldId id="977" r:id="rId78"/>
    <p:sldId id="974" r:id="rId79"/>
    <p:sldId id="906" r:id="rId80"/>
    <p:sldId id="907" r:id="rId81"/>
    <p:sldId id="951" r:id="rId82"/>
    <p:sldId id="975" r:id="rId83"/>
    <p:sldId id="909" r:id="rId84"/>
    <p:sldId id="908" r:id="rId85"/>
    <p:sldId id="910" r:id="rId86"/>
    <p:sldId id="912" r:id="rId87"/>
    <p:sldId id="911" r:id="rId88"/>
    <p:sldId id="914" r:id="rId89"/>
    <p:sldId id="915" r:id="rId90"/>
    <p:sldId id="917" r:id="rId91"/>
    <p:sldId id="918" r:id="rId92"/>
    <p:sldId id="973" r:id="rId93"/>
    <p:sldId id="970" r:id="rId94"/>
    <p:sldId id="950" r:id="rId95"/>
    <p:sldId id="863" r:id="rId96"/>
    <p:sldId id="978" r:id="rId97"/>
    <p:sldId id="604" r:id="rId98"/>
  </p:sldIdLst>
  <p:sldSz cx="9144000" cy="6858000" type="screen4x3"/>
  <p:notesSz cx="6985000" cy="9283700"/>
  <p:custDataLst>
    <p:tags r:id="rId101"/>
  </p:custDataLst>
  <p:defaultTextStyle>
    <a:defPPr>
      <a:defRPr lang="en-US"/>
    </a:defPPr>
    <a:lvl1pPr algn="l" rtl="0" eaLnBrk="0" fontAlgn="base" hangingPunct="0">
      <a:spcBef>
        <a:spcPct val="0"/>
      </a:spcBef>
      <a:spcAft>
        <a:spcPct val="0"/>
      </a:spcAft>
      <a:defRPr sz="2000" b="1" kern="1200">
        <a:solidFill>
          <a:schemeClr val="tx1"/>
        </a:solidFill>
        <a:latin typeface="Georgia" panose="02040502050405020303" pitchFamily="18" charset="0"/>
        <a:ea typeface="+mn-ea"/>
        <a:cs typeface="+mn-cs"/>
      </a:defRPr>
    </a:lvl1pPr>
    <a:lvl2pPr marL="457200" algn="l" rtl="0" eaLnBrk="0" fontAlgn="base" hangingPunct="0">
      <a:spcBef>
        <a:spcPct val="0"/>
      </a:spcBef>
      <a:spcAft>
        <a:spcPct val="0"/>
      </a:spcAft>
      <a:defRPr sz="2000" b="1" kern="1200">
        <a:solidFill>
          <a:schemeClr val="tx1"/>
        </a:solidFill>
        <a:latin typeface="Georgia" panose="02040502050405020303" pitchFamily="18" charset="0"/>
        <a:ea typeface="+mn-ea"/>
        <a:cs typeface="+mn-cs"/>
      </a:defRPr>
    </a:lvl2pPr>
    <a:lvl3pPr marL="914400" algn="l" rtl="0" eaLnBrk="0" fontAlgn="base" hangingPunct="0">
      <a:spcBef>
        <a:spcPct val="0"/>
      </a:spcBef>
      <a:spcAft>
        <a:spcPct val="0"/>
      </a:spcAft>
      <a:defRPr sz="2000" b="1" kern="1200">
        <a:solidFill>
          <a:schemeClr val="tx1"/>
        </a:solidFill>
        <a:latin typeface="Georgia" panose="02040502050405020303" pitchFamily="18" charset="0"/>
        <a:ea typeface="+mn-ea"/>
        <a:cs typeface="+mn-cs"/>
      </a:defRPr>
    </a:lvl3pPr>
    <a:lvl4pPr marL="1371600" algn="l" rtl="0" eaLnBrk="0" fontAlgn="base" hangingPunct="0">
      <a:spcBef>
        <a:spcPct val="0"/>
      </a:spcBef>
      <a:spcAft>
        <a:spcPct val="0"/>
      </a:spcAft>
      <a:defRPr sz="2000" b="1" kern="1200">
        <a:solidFill>
          <a:schemeClr val="tx1"/>
        </a:solidFill>
        <a:latin typeface="Georgia" panose="02040502050405020303" pitchFamily="18" charset="0"/>
        <a:ea typeface="+mn-ea"/>
        <a:cs typeface="+mn-cs"/>
      </a:defRPr>
    </a:lvl4pPr>
    <a:lvl5pPr marL="1828800" algn="l" rtl="0" eaLnBrk="0" fontAlgn="base" hangingPunct="0">
      <a:spcBef>
        <a:spcPct val="0"/>
      </a:spcBef>
      <a:spcAft>
        <a:spcPct val="0"/>
      </a:spcAft>
      <a:defRPr sz="2000" b="1" kern="1200">
        <a:solidFill>
          <a:schemeClr val="tx1"/>
        </a:solidFill>
        <a:latin typeface="Georgia" panose="02040502050405020303" pitchFamily="18" charset="0"/>
        <a:ea typeface="+mn-ea"/>
        <a:cs typeface="+mn-cs"/>
      </a:defRPr>
    </a:lvl5pPr>
    <a:lvl6pPr marL="2286000" algn="l" defTabSz="914400" rtl="0" eaLnBrk="1" latinLnBrk="0" hangingPunct="1">
      <a:defRPr sz="2000" b="1" kern="1200">
        <a:solidFill>
          <a:schemeClr val="tx1"/>
        </a:solidFill>
        <a:latin typeface="Georgia" panose="02040502050405020303" pitchFamily="18" charset="0"/>
        <a:ea typeface="+mn-ea"/>
        <a:cs typeface="+mn-cs"/>
      </a:defRPr>
    </a:lvl6pPr>
    <a:lvl7pPr marL="2743200" algn="l" defTabSz="914400" rtl="0" eaLnBrk="1" latinLnBrk="0" hangingPunct="1">
      <a:defRPr sz="2000" b="1" kern="1200">
        <a:solidFill>
          <a:schemeClr val="tx1"/>
        </a:solidFill>
        <a:latin typeface="Georgia" panose="02040502050405020303" pitchFamily="18" charset="0"/>
        <a:ea typeface="+mn-ea"/>
        <a:cs typeface="+mn-cs"/>
      </a:defRPr>
    </a:lvl7pPr>
    <a:lvl8pPr marL="3200400" algn="l" defTabSz="914400" rtl="0" eaLnBrk="1" latinLnBrk="0" hangingPunct="1">
      <a:defRPr sz="2000" b="1" kern="1200">
        <a:solidFill>
          <a:schemeClr val="tx1"/>
        </a:solidFill>
        <a:latin typeface="Georgia" panose="02040502050405020303" pitchFamily="18" charset="0"/>
        <a:ea typeface="+mn-ea"/>
        <a:cs typeface="+mn-cs"/>
      </a:defRPr>
    </a:lvl8pPr>
    <a:lvl9pPr marL="3657600" algn="l" defTabSz="914400" rtl="0" eaLnBrk="1" latinLnBrk="0" hangingPunct="1">
      <a:defRPr sz="2000" b="1" kern="1200">
        <a:solidFill>
          <a:schemeClr val="tx1"/>
        </a:solidFill>
        <a:latin typeface="Georgia" panose="020405020504050203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a:srgbClr val="3C3C62"/>
    <a:srgbClr val="E6E6EF"/>
    <a:srgbClr val="99CCFF"/>
    <a:srgbClr val="CC3300"/>
    <a:srgbClr val="00CC00"/>
    <a:srgbClr val="4848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26" autoAdjust="0"/>
    <p:restoredTop sz="96434" autoAdjust="0"/>
  </p:normalViewPr>
  <p:slideViewPr>
    <p:cSldViewPr>
      <p:cViewPr varScale="1">
        <p:scale>
          <a:sx n="65" d="100"/>
          <a:sy n="65" d="100"/>
        </p:scale>
        <p:origin x="144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928"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5442AF-910C-46DB-B9AD-5F9AC74B01ED}"/>
              </a:ext>
            </a:extLst>
          </p:cNvPr>
          <p:cNvSpPr>
            <a:spLocks noGrp="1"/>
          </p:cNvSpPr>
          <p:nvPr>
            <p:ph type="hdr" sz="quarter"/>
          </p:nvPr>
        </p:nvSpPr>
        <p:spPr>
          <a:xfrm>
            <a:off x="0" y="0"/>
            <a:ext cx="3027363" cy="463550"/>
          </a:xfrm>
          <a:prstGeom prst="rect">
            <a:avLst/>
          </a:prstGeom>
        </p:spPr>
        <p:txBody>
          <a:bodyPr vert="horz" lIns="92958" tIns="46479" rIns="92958" bIns="46479" rtlCol="0"/>
          <a:lstStyle>
            <a:lvl1pPr algn="l" eaLnBrk="1" fontAlgn="auto" hangingPunct="1">
              <a:spcBef>
                <a:spcPts val="0"/>
              </a:spcBef>
              <a:spcAft>
                <a:spcPts val="0"/>
              </a:spcAft>
              <a:defRPr sz="1200" b="0">
                <a:latin typeface="+mn-lt"/>
              </a:defRPr>
            </a:lvl1pPr>
          </a:lstStyle>
          <a:p>
            <a:pPr>
              <a:defRPr/>
            </a:pPr>
            <a:endParaRPr lang="en-US"/>
          </a:p>
        </p:txBody>
      </p:sp>
      <p:sp>
        <p:nvSpPr>
          <p:cNvPr id="3" name="Date Placeholder 2">
            <a:extLst>
              <a:ext uri="{FF2B5EF4-FFF2-40B4-BE49-F238E27FC236}">
                <a16:creationId xmlns:a16="http://schemas.microsoft.com/office/drawing/2014/main" id="{BF324F15-8F1C-4893-B0C2-2FC2D5022BD9}"/>
              </a:ext>
            </a:extLst>
          </p:cNvPr>
          <p:cNvSpPr>
            <a:spLocks noGrp="1"/>
          </p:cNvSpPr>
          <p:nvPr>
            <p:ph type="dt" sz="quarter" idx="1"/>
          </p:nvPr>
        </p:nvSpPr>
        <p:spPr>
          <a:xfrm>
            <a:off x="3956050" y="0"/>
            <a:ext cx="3027363" cy="463550"/>
          </a:xfrm>
          <a:prstGeom prst="rect">
            <a:avLst/>
          </a:prstGeom>
        </p:spPr>
        <p:txBody>
          <a:bodyPr vert="horz" lIns="92958" tIns="46479" rIns="92958" bIns="46479" rtlCol="0"/>
          <a:lstStyle>
            <a:lvl1pPr algn="r" eaLnBrk="1" fontAlgn="auto" hangingPunct="1">
              <a:spcBef>
                <a:spcPts val="0"/>
              </a:spcBef>
              <a:spcAft>
                <a:spcPts val="0"/>
              </a:spcAft>
              <a:defRPr sz="1200" b="0">
                <a:latin typeface="+mn-lt"/>
              </a:defRPr>
            </a:lvl1pPr>
          </a:lstStyle>
          <a:p>
            <a:pPr>
              <a:defRPr/>
            </a:pPr>
            <a:fld id="{216B5461-F114-4C41-B24E-6D60468A4FBA}" type="datetimeFigureOut">
              <a:rPr lang="en-US"/>
              <a:pPr>
                <a:defRPr/>
              </a:pPr>
              <a:t>2/15/2023</a:t>
            </a:fld>
            <a:endParaRPr lang="en-US"/>
          </a:p>
        </p:txBody>
      </p:sp>
      <p:sp>
        <p:nvSpPr>
          <p:cNvPr id="4" name="Footer Placeholder 3">
            <a:extLst>
              <a:ext uri="{FF2B5EF4-FFF2-40B4-BE49-F238E27FC236}">
                <a16:creationId xmlns:a16="http://schemas.microsoft.com/office/drawing/2014/main" id="{F52C510E-B1DB-4C25-9469-48180B48D3EF}"/>
              </a:ext>
            </a:extLst>
          </p:cNvPr>
          <p:cNvSpPr>
            <a:spLocks noGrp="1"/>
          </p:cNvSpPr>
          <p:nvPr>
            <p:ph type="ftr" sz="quarter" idx="2"/>
          </p:nvPr>
        </p:nvSpPr>
        <p:spPr>
          <a:xfrm>
            <a:off x="0" y="8818563"/>
            <a:ext cx="3027363" cy="463550"/>
          </a:xfrm>
          <a:prstGeom prst="rect">
            <a:avLst/>
          </a:prstGeom>
        </p:spPr>
        <p:txBody>
          <a:bodyPr vert="horz" lIns="92958" tIns="46479" rIns="92958" bIns="46479" rtlCol="0" anchor="b"/>
          <a:lstStyle>
            <a:lvl1pPr algn="l" eaLnBrk="1" fontAlgn="auto" hangingPunct="1">
              <a:spcBef>
                <a:spcPts val="0"/>
              </a:spcBef>
              <a:spcAft>
                <a:spcPts val="0"/>
              </a:spcAft>
              <a:defRPr sz="1200" b="0">
                <a:latin typeface="+mn-lt"/>
              </a:defRPr>
            </a:lvl1pPr>
          </a:lstStyle>
          <a:p>
            <a:pPr>
              <a:defRPr/>
            </a:pPr>
            <a:endParaRPr lang="en-US"/>
          </a:p>
        </p:txBody>
      </p:sp>
      <p:sp>
        <p:nvSpPr>
          <p:cNvPr id="5" name="Slide Number Placeholder 4">
            <a:extLst>
              <a:ext uri="{FF2B5EF4-FFF2-40B4-BE49-F238E27FC236}">
                <a16:creationId xmlns:a16="http://schemas.microsoft.com/office/drawing/2014/main" id="{6F537FEB-52D0-475A-820A-828EF7890C26}"/>
              </a:ext>
            </a:extLst>
          </p:cNvPr>
          <p:cNvSpPr>
            <a:spLocks noGrp="1"/>
          </p:cNvSpPr>
          <p:nvPr>
            <p:ph type="sldNum" sz="quarter" idx="3"/>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eaLnBrk="1" hangingPunct="1">
              <a:defRPr sz="1200" b="0">
                <a:latin typeface="Calibri" panose="020F0502020204030204" pitchFamily="34" charset="0"/>
              </a:defRPr>
            </a:lvl1pPr>
          </a:lstStyle>
          <a:p>
            <a:fld id="{0416DF2D-7C09-4A8C-A931-BBF55622617C}" type="slidenum">
              <a:rPr lang="en-US" altLang="es-PR"/>
              <a:pPr/>
              <a:t>‹#›</a:t>
            </a:fld>
            <a:endParaRPr lang="en-US" altLang="es-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2728E-A70F-42F0-8C1B-C4AE7F555C0B}"/>
              </a:ext>
            </a:extLst>
          </p:cNvPr>
          <p:cNvSpPr>
            <a:spLocks noGrp="1"/>
          </p:cNvSpPr>
          <p:nvPr>
            <p:ph type="hdr" sz="quarter"/>
          </p:nvPr>
        </p:nvSpPr>
        <p:spPr>
          <a:xfrm>
            <a:off x="0" y="0"/>
            <a:ext cx="3027363" cy="463550"/>
          </a:xfrm>
          <a:prstGeom prst="rect">
            <a:avLst/>
          </a:prstGeom>
        </p:spPr>
        <p:txBody>
          <a:bodyPr vert="horz" lIns="92958" tIns="46479" rIns="92958" bIns="46479" rtlCol="0"/>
          <a:lstStyle>
            <a:lvl1pPr algn="l" eaLnBrk="1" fontAlgn="auto" hangingPunct="1">
              <a:spcBef>
                <a:spcPts val="0"/>
              </a:spcBef>
              <a:spcAft>
                <a:spcPts val="0"/>
              </a:spcAft>
              <a:defRPr sz="1200" b="0">
                <a:latin typeface="+mn-lt"/>
              </a:defRPr>
            </a:lvl1pPr>
          </a:lstStyle>
          <a:p>
            <a:pPr>
              <a:defRPr/>
            </a:pPr>
            <a:endParaRPr lang="es-PR"/>
          </a:p>
        </p:txBody>
      </p:sp>
      <p:sp>
        <p:nvSpPr>
          <p:cNvPr id="3" name="Date Placeholder 2">
            <a:extLst>
              <a:ext uri="{FF2B5EF4-FFF2-40B4-BE49-F238E27FC236}">
                <a16:creationId xmlns:a16="http://schemas.microsoft.com/office/drawing/2014/main" id="{5A72B114-BA41-4051-99C7-EE1EA2983B7B}"/>
              </a:ext>
            </a:extLst>
          </p:cNvPr>
          <p:cNvSpPr>
            <a:spLocks noGrp="1"/>
          </p:cNvSpPr>
          <p:nvPr>
            <p:ph type="dt" idx="1"/>
          </p:nvPr>
        </p:nvSpPr>
        <p:spPr>
          <a:xfrm>
            <a:off x="3956050" y="0"/>
            <a:ext cx="3027363" cy="463550"/>
          </a:xfrm>
          <a:prstGeom prst="rect">
            <a:avLst/>
          </a:prstGeom>
        </p:spPr>
        <p:txBody>
          <a:bodyPr vert="horz" lIns="92958" tIns="46479" rIns="92958" bIns="46479" rtlCol="0"/>
          <a:lstStyle>
            <a:lvl1pPr algn="r" eaLnBrk="1" fontAlgn="auto" hangingPunct="1">
              <a:spcBef>
                <a:spcPts val="0"/>
              </a:spcBef>
              <a:spcAft>
                <a:spcPts val="0"/>
              </a:spcAft>
              <a:defRPr sz="1200" b="0">
                <a:latin typeface="+mn-lt"/>
              </a:defRPr>
            </a:lvl1pPr>
          </a:lstStyle>
          <a:p>
            <a:pPr>
              <a:defRPr/>
            </a:pPr>
            <a:fld id="{DF6B700D-95A5-4CD8-B932-FEA5ABBA116B}" type="datetimeFigureOut">
              <a:rPr lang="es-PR"/>
              <a:pPr>
                <a:defRPr/>
              </a:pPr>
              <a:t>02/15/2023</a:t>
            </a:fld>
            <a:endParaRPr lang="es-PR"/>
          </a:p>
        </p:txBody>
      </p:sp>
      <p:sp>
        <p:nvSpPr>
          <p:cNvPr id="4" name="Slide Image Placeholder 3">
            <a:extLst>
              <a:ext uri="{FF2B5EF4-FFF2-40B4-BE49-F238E27FC236}">
                <a16:creationId xmlns:a16="http://schemas.microsoft.com/office/drawing/2014/main" id="{9A04B273-7A75-4EF2-8724-8231CB6983F7}"/>
              </a:ext>
            </a:extLst>
          </p:cNvPr>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s-PR" noProof="0"/>
          </a:p>
        </p:txBody>
      </p:sp>
      <p:sp>
        <p:nvSpPr>
          <p:cNvPr id="5" name="Notes Placeholder 4">
            <a:extLst>
              <a:ext uri="{FF2B5EF4-FFF2-40B4-BE49-F238E27FC236}">
                <a16:creationId xmlns:a16="http://schemas.microsoft.com/office/drawing/2014/main" id="{399690C4-4E12-4D2D-99E6-FB6CE4EE10AB}"/>
              </a:ext>
            </a:extLst>
          </p:cNvPr>
          <p:cNvSpPr>
            <a:spLocks noGrp="1"/>
          </p:cNvSpPr>
          <p:nvPr>
            <p:ph type="body" sz="quarter" idx="3"/>
          </p:nvPr>
        </p:nvSpPr>
        <p:spPr>
          <a:xfrm>
            <a:off x="698500" y="4410075"/>
            <a:ext cx="5588000" cy="4176713"/>
          </a:xfrm>
          <a:prstGeom prst="rect">
            <a:avLst/>
          </a:prstGeom>
        </p:spPr>
        <p:txBody>
          <a:bodyPr vert="horz" lIns="92958" tIns="46479" rIns="92958" bIns="4647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s-PR" noProof="0"/>
          </a:p>
        </p:txBody>
      </p:sp>
      <p:sp>
        <p:nvSpPr>
          <p:cNvPr id="6" name="Footer Placeholder 5">
            <a:extLst>
              <a:ext uri="{FF2B5EF4-FFF2-40B4-BE49-F238E27FC236}">
                <a16:creationId xmlns:a16="http://schemas.microsoft.com/office/drawing/2014/main" id="{339BC722-0E9B-4B7D-94C3-0D48FB0220BA}"/>
              </a:ext>
            </a:extLst>
          </p:cNvPr>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eaLnBrk="1" fontAlgn="auto" hangingPunct="1">
              <a:spcBef>
                <a:spcPts val="0"/>
              </a:spcBef>
              <a:spcAft>
                <a:spcPts val="0"/>
              </a:spcAft>
              <a:defRPr sz="1200" b="0">
                <a:latin typeface="+mn-lt"/>
              </a:defRPr>
            </a:lvl1pPr>
          </a:lstStyle>
          <a:p>
            <a:pPr>
              <a:defRPr/>
            </a:pPr>
            <a:endParaRPr lang="es-PR"/>
          </a:p>
        </p:txBody>
      </p:sp>
      <p:sp>
        <p:nvSpPr>
          <p:cNvPr id="7" name="Slide Number Placeholder 6">
            <a:extLst>
              <a:ext uri="{FF2B5EF4-FFF2-40B4-BE49-F238E27FC236}">
                <a16:creationId xmlns:a16="http://schemas.microsoft.com/office/drawing/2014/main" id="{6FDF3390-009C-4394-B184-10C0E12CC5AC}"/>
              </a:ext>
            </a:extLst>
          </p:cNvPr>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eaLnBrk="1" hangingPunct="1">
              <a:defRPr sz="1200" b="0">
                <a:latin typeface="Calibri" panose="020F0502020204030204" pitchFamily="34" charset="0"/>
              </a:defRPr>
            </a:lvl1pPr>
          </a:lstStyle>
          <a:p>
            <a:fld id="{2C4D513A-0DF8-49E0-BD65-1CA9B71AE452}" type="slidenum">
              <a:rPr lang="es-PR" altLang="es-PR"/>
              <a:pPr/>
              <a:t>‹#›</a:t>
            </a:fld>
            <a:endParaRPr lang="es-PR" altLang="es-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7D35DAF7-50F0-4351-9BF9-1BE863323A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11454E1E-3BE7-4D8E-9C94-43AED46724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R" altLang="es-PR"/>
          </a:p>
        </p:txBody>
      </p:sp>
      <p:sp>
        <p:nvSpPr>
          <p:cNvPr id="8196" name="Slide Number Placeholder 3">
            <a:extLst>
              <a:ext uri="{FF2B5EF4-FFF2-40B4-BE49-F238E27FC236}">
                <a16:creationId xmlns:a16="http://schemas.microsoft.com/office/drawing/2014/main" id="{3039B7D3-076A-4E32-B71A-D69D19B6BC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DC3D6D-267A-4235-89BE-FD57841E6D1A}" type="slidenum">
              <a:rPr lang="es-PR" altLang="es-PR"/>
              <a:pPr>
                <a:spcBef>
                  <a:spcPct val="0"/>
                </a:spcBef>
              </a:pPr>
              <a:t>1</a:t>
            </a:fld>
            <a:endParaRPr lang="es-PR" altLang="es-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6926B20-E3AA-431F-A913-C5ABE69311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456C1B45-E1B1-4AAC-8570-D5FEBCD7B4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R" altLang="es-PR"/>
          </a:p>
        </p:txBody>
      </p:sp>
      <p:sp>
        <p:nvSpPr>
          <p:cNvPr id="26628" name="Slide Number Placeholder 3">
            <a:extLst>
              <a:ext uri="{FF2B5EF4-FFF2-40B4-BE49-F238E27FC236}">
                <a16:creationId xmlns:a16="http://schemas.microsoft.com/office/drawing/2014/main" id="{2CACF63A-0360-40E3-9E78-1AE24E54957F}"/>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7001614-26F5-4374-8B63-01EF274A5B24}" type="slidenum">
              <a:rPr lang="es-PR" altLang="es-PR" b="0"/>
              <a:pPr algn="r" eaLnBrk="1" hangingPunct="1">
                <a:spcBef>
                  <a:spcPct val="0"/>
                </a:spcBef>
              </a:pPr>
              <a:t>10</a:t>
            </a:fld>
            <a:endParaRPr lang="es-PR" altLang="es-PR"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EF510E4-D88D-4B3C-8749-E36D8CB6C6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444B77A-799B-44F9-B562-F256A6E22E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R" altLang="es-PR"/>
          </a:p>
        </p:txBody>
      </p:sp>
      <p:sp>
        <p:nvSpPr>
          <p:cNvPr id="28676" name="Slide Number Placeholder 3">
            <a:extLst>
              <a:ext uri="{FF2B5EF4-FFF2-40B4-BE49-F238E27FC236}">
                <a16:creationId xmlns:a16="http://schemas.microsoft.com/office/drawing/2014/main" id="{2E242A57-4A19-4164-A702-F0BCC22491CD}"/>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7AA1666-3F64-4F72-8796-A335DA42CAA4}" type="slidenum">
              <a:rPr lang="es-PR" altLang="es-PR" b="0"/>
              <a:pPr algn="r" eaLnBrk="1" hangingPunct="1">
                <a:spcBef>
                  <a:spcPct val="0"/>
                </a:spcBef>
              </a:pPr>
              <a:t>11</a:t>
            </a:fld>
            <a:endParaRPr lang="es-PR" altLang="es-PR"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61730E6-EAD3-4BB2-9718-6C140DB8D9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B5F736BA-DCF1-4845-8195-8FF314C9BC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R" altLang="es-PR"/>
          </a:p>
        </p:txBody>
      </p:sp>
      <p:sp>
        <p:nvSpPr>
          <p:cNvPr id="30724" name="Slide Number Placeholder 3">
            <a:extLst>
              <a:ext uri="{FF2B5EF4-FFF2-40B4-BE49-F238E27FC236}">
                <a16:creationId xmlns:a16="http://schemas.microsoft.com/office/drawing/2014/main" id="{A9D9E51A-61E2-4F18-B8D6-26FA95EE4EE8}"/>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D36D5A9-2341-4598-A85F-3D04E21632AE}" type="slidenum">
              <a:rPr lang="es-PR" altLang="es-PR" b="0"/>
              <a:pPr algn="r" eaLnBrk="1" hangingPunct="1">
                <a:spcBef>
                  <a:spcPct val="0"/>
                </a:spcBef>
              </a:pPr>
              <a:t>12</a:t>
            </a:fld>
            <a:endParaRPr lang="es-PR" altLang="es-PR"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FE6298D-0152-47C3-8FC2-77A0D88039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89FDEDD9-9F31-4F81-97EA-35598B2D51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R" altLang="es-PR"/>
          </a:p>
        </p:txBody>
      </p:sp>
      <p:sp>
        <p:nvSpPr>
          <p:cNvPr id="32772" name="Slide Number Placeholder 3">
            <a:extLst>
              <a:ext uri="{FF2B5EF4-FFF2-40B4-BE49-F238E27FC236}">
                <a16:creationId xmlns:a16="http://schemas.microsoft.com/office/drawing/2014/main" id="{F461ECDE-7441-48E9-8865-EF31973D4FA6}"/>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B171BBB-633B-4CC1-833E-DD56A0247867}" type="slidenum">
              <a:rPr lang="es-PR" altLang="es-PR" b="0"/>
              <a:pPr algn="r" eaLnBrk="1" hangingPunct="1">
                <a:spcBef>
                  <a:spcPct val="0"/>
                </a:spcBef>
              </a:pPr>
              <a:t>13</a:t>
            </a:fld>
            <a:endParaRPr lang="es-PR" altLang="es-PR"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5F7437F-2A4C-45C4-BE1B-96C4C449FB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C1F5E7BC-D0C8-402D-BD0A-368C26EBB8CB}"/>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A4D879C-8B1E-4E22-B267-B1D4490817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A1F56323-F370-4C2B-88EB-B04443CACA21}"/>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FDE8AAD-4195-43D3-AE8D-7B53F73A52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10620F35-F1A5-44EF-B2CB-EB266DB654F0}"/>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B589EA5-D6C2-4EEC-94F7-96B0AC28FA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a:extLst>
              <a:ext uri="{FF2B5EF4-FFF2-40B4-BE49-F238E27FC236}">
                <a16:creationId xmlns:a16="http://schemas.microsoft.com/office/drawing/2014/main" id="{87CA723C-2659-41E4-A607-C708D06259C6}"/>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FDF3013-4C89-4668-B541-03B312AAE4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06A2A4D-6258-4C34-9242-90EE3E452E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43012" name="Slide Number Placeholder 3">
            <a:extLst>
              <a:ext uri="{FF2B5EF4-FFF2-40B4-BE49-F238E27FC236}">
                <a16:creationId xmlns:a16="http://schemas.microsoft.com/office/drawing/2014/main" id="{74BECF6C-5B69-43A8-8C70-C738B210B645}"/>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E9CC0F7-9234-4238-AA53-1CA0C7B2C4DE}" type="slidenum">
              <a:rPr lang="es-PR" altLang="es-PR" b="0"/>
              <a:pPr algn="r" eaLnBrk="1" hangingPunct="1">
                <a:spcBef>
                  <a:spcPct val="0"/>
                </a:spcBef>
              </a:pPr>
              <a:t>18</a:t>
            </a:fld>
            <a:endParaRPr lang="es-PR" altLang="es-PR"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9D85405-E278-463D-81C3-769C5211EF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4F35B78D-ED92-42DD-BF28-74F2CCBF8C20}"/>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0FAAC614-62ED-4711-85BE-A8B348363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FEB813B6-B47D-4E67-832D-C162CB49F2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R" altLang="es-PR"/>
          </a:p>
        </p:txBody>
      </p:sp>
      <p:sp>
        <p:nvSpPr>
          <p:cNvPr id="10244" name="Slide Number Placeholder 3">
            <a:extLst>
              <a:ext uri="{FF2B5EF4-FFF2-40B4-BE49-F238E27FC236}">
                <a16:creationId xmlns:a16="http://schemas.microsoft.com/office/drawing/2014/main" id="{2E860471-CDF9-4364-8C0D-F39325D58E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D89EAD-39EE-4C48-A3ED-1F180B24C9C0}" type="slidenum">
              <a:rPr lang="es-PR" altLang="es-PR"/>
              <a:pPr>
                <a:spcBef>
                  <a:spcPct val="0"/>
                </a:spcBef>
              </a:pPr>
              <a:t>2</a:t>
            </a:fld>
            <a:endParaRPr lang="es-PR" altLang="es-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A9A4FD2-9F34-44EC-84A7-65861B7F33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5B28B612-B216-4629-A28F-8EAF056A3B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47108" name="Slide Number Placeholder 3">
            <a:extLst>
              <a:ext uri="{FF2B5EF4-FFF2-40B4-BE49-F238E27FC236}">
                <a16:creationId xmlns:a16="http://schemas.microsoft.com/office/drawing/2014/main" id="{330D7CAF-EB1C-491E-8B95-B84DF73E0F93}"/>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1612A39-5130-428B-9D4B-A7DDC7D506F6}" type="slidenum">
              <a:rPr lang="es-PR" altLang="es-PR" b="0"/>
              <a:pPr algn="r" eaLnBrk="1" hangingPunct="1">
                <a:spcBef>
                  <a:spcPct val="0"/>
                </a:spcBef>
              </a:pPr>
              <a:t>20</a:t>
            </a:fld>
            <a:endParaRPr lang="es-PR" altLang="es-PR"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2C1DABE-5705-4AA5-86D3-ECA1B1E5E9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A779EEDF-AACD-4BB7-82D5-4B194094B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49156" name="Slide Number Placeholder 3">
            <a:extLst>
              <a:ext uri="{FF2B5EF4-FFF2-40B4-BE49-F238E27FC236}">
                <a16:creationId xmlns:a16="http://schemas.microsoft.com/office/drawing/2014/main" id="{CBF6E4F5-81BE-4E21-BF17-ECDF31173545}"/>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E8F6474-A41B-4EA9-BFD8-3FA070CA4A0A}" type="slidenum">
              <a:rPr lang="es-PR" altLang="es-PR" b="0"/>
              <a:pPr algn="r" eaLnBrk="1" hangingPunct="1">
                <a:spcBef>
                  <a:spcPct val="0"/>
                </a:spcBef>
              </a:pPr>
              <a:t>21</a:t>
            </a:fld>
            <a:endParaRPr lang="es-PR" altLang="es-PR"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6494EA9-EBA2-41F0-AD53-76F8BE3C63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a:extLst>
              <a:ext uri="{FF2B5EF4-FFF2-40B4-BE49-F238E27FC236}">
                <a16:creationId xmlns:a16="http://schemas.microsoft.com/office/drawing/2014/main" id="{0257D52E-CE35-4B8F-8DFE-F1D75EE272F6}"/>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39A2A78-F250-4DCE-931B-3E36D341EB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CF8AD08E-A094-42DC-9842-0E126B7FF0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53252" name="Slide Number Placeholder 3">
            <a:extLst>
              <a:ext uri="{FF2B5EF4-FFF2-40B4-BE49-F238E27FC236}">
                <a16:creationId xmlns:a16="http://schemas.microsoft.com/office/drawing/2014/main" id="{DF44017B-7A1F-4F76-B08C-12D93342203E}"/>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BB8A4BE-3F6A-48CE-A68C-1B0226A7BB26}" type="slidenum">
              <a:rPr lang="es-PR" altLang="es-PR" b="0"/>
              <a:pPr algn="r" eaLnBrk="1" hangingPunct="1">
                <a:spcBef>
                  <a:spcPct val="0"/>
                </a:spcBef>
              </a:pPr>
              <a:t>23</a:t>
            </a:fld>
            <a:endParaRPr lang="es-PR" altLang="es-PR"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30A36EDA-566D-4E15-BD9E-F9AA59AD2C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A4F884E7-9E57-4CEE-B142-02656B9C25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55300" name="Slide Number Placeholder 3">
            <a:extLst>
              <a:ext uri="{FF2B5EF4-FFF2-40B4-BE49-F238E27FC236}">
                <a16:creationId xmlns:a16="http://schemas.microsoft.com/office/drawing/2014/main" id="{B924BECD-C7AE-4F1F-B154-B2FA60BBC5A2}"/>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4ECA471-1EE6-4EA1-BA53-F9331C1AF049}" type="slidenum">
              <a:rPr lang="es-PR" altLang="es-PR" b="0"/>
              <a:pPr algn="r" eaLnBrk="1" hangingPunct="1">
                <a:spcBef>
                  <a:spcPct val="0"/>
                </a:spcBef>
              </a:pPr>
              <a:t>24</a:t>
            </a:fld>
            <a:endParaRPr lang="es-PR" altLang="es-PR"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3179FA7-BA8B-434E-BD95-2B2352B9D0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2DD3DA2F-F712-413F-BA43-4FBA15FD2D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57348" name="Slide Number Placeholder 3">
            <a:extLst>
              <a:ext uri="{FF2B5EF4-FFF2-40B4-BE49-F238E27FC236}">
                <a16:creationId xmlns:a16="http://schemas.microsoft.com/office/drawing/2014/main" id="{4EF2458B-898C-4AE7-89FB-9C7401C62566}"/>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9119AEB-9B2A-4A64-A7FB-ADB5B19E4509}" type="slidenum">
              <a:rPr lang="es-PR" altLang="es-PR" b="0"/>
              <a:pPr algn="r" eaLnBrk="1" hangingPunct="1">
                <a:spcBef>
                  <a:spcPct val="0"/>
                </a:spcBef>
              </a:pPr>
              <a:t>25</a:t>
            </a:fld>
            <a:endParaRPr lang="es-PR" altLang="es-PR"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AF3FD15-22D7-448E-9B80-B242179AFC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D6234501-9EA7-43AF-B4C1-E6FF8B46E3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R" altLang="es-PR"/>
          </a:p>
        </p:txBody>
      </p:sp>
      <p:sp>
        <p:nvSpPr>
          <p:cNvPr id="59396" name="Slide Number Placeholder 3">
            <a:extLst>
              <a:ext uri="{FF2B5EF4-FFF2-40B4-BE49-F238E27FC236}">
                <a16:creationId xmlns:a16="http://schemas.microsoft.com/office/drawing/2014/main" id="{BE690395-F7D5-4263-827B-9DB7AEA19E86}"/>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46C58A0-70D3-42DC-A440-E466314CD254}" type="slidenum">
              <a:rPr lang="es-PR" altLang="es-PR" b="0"/>
              <a:pPr algn="r" eaLnBrk="1" hangingPunct="1">
                <a:spcBef>
                  <a:spcPct val="0"/>
                </a:spcBef>
              </a:pPr>
              <a:t>26</a:t>
            </a:fld>
            <a:endParaRPr lang="es-PR" altLang="es-PR" b="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8C2A85BE-9403-44C7-8220-F482FD6E96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4B251D42-5356-48A2-B66F-23C9850A40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61444" name="Slide Number Placeholder 3">
            <a:extLst>
              <a:ext uri="{FF2B5EF4-FFF2-40B4-BE49-F238E27FC236}">
                <a16:creationId xmlns:a16="http://schemas.microsoft.com/office/drawing/2014/main" id="{8B2E6F5D-6A7C-446D-8532-CC891580DC6C}"/>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6A7BFDF-AA4D-4561-964C-F26327B913BB}" type="slidenum">
              <a:rPr lang="es-PR" altLang="es-PR" b="0"/>
              <a:pPr algn="r" eaLnBrk="1" hangingPunct="1">
                <a:spcBef>
                  <a:spcPct val="0"/>
                </a:spcBef>
              </a:pPr>
              <a:t>27</a:t>
            </a:fld>
            <a:endParaRPr lang="es-PR" altLang="es-PR" b="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AB2B954-2030-4915-99BC-540676CE3B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a:extLst>
              <a:ext uri="{FF2B5EF4-FFF2-40B4-BE49-F238E27FC236}">
                <a16:creationId xmlns:a16="http://schemas.microsoft.com/office/drawing/2014/main" id="{69D043CA-E2B5-4776-984E-125A710F9074}"/>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2880B3F4-35A7-4DEC-B5A6-9B4D3D6654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3797E415-28CD-474A-9721-C181E0C29E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65540" name="Slide Number Placeholder 3">
            <a:extLst>
              <a:ext uri="{FF2B5EF4-FFF2-40B4-BE49-F238E27FC236}">
                <a16:creationId xmlns:a16="http://schemas.microsoft.com/office/drawing/2014/main" id="{0F7F8824-4EB0-46FE-9232-5CAFF1235EF2}"/>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9CE9C13-94E6-4193-9AB5-A6ADDCAE7C2B}" type="slidenum">
              <a:rPr lang="es-PR" altLang="es-PR" b="0"/>
              <a:pPr algn="r" eaLnBrk="1" hangingPunct="1">
                <a:spcBef>
                  <a:spcPct val="0"/>
                </a:spcBef>
              </a:pPr>
              <a:t>29</a:t>
            </a:fld>
            <a:endParaRPr lang="es-PR" altLang="es-PR"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419D7B14-1B8C-452B-95D5-60D410E521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D45FED04-30AC-4EEC-A376-0A38AA8C67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R" altLang="es-PR"/>
          </a:p>
        </p:txBody>
      </p:sp>
      <p:sp>
        <p:nvSpPr>
          <p:cNvPr id="12292" name="Slide Number Placeholder 3">
            <a:extLst>
              <a:ext uri="{FF2B5EF4-FFF2-40B4-BE49-F238E27FC236}">
                <a16:creationId xmlns:a16="http://schemas.microsoft.com/office/drawing/2014/main" id="{11FD1DAC-49DA-47BA-BB79-02DA73EC212D}"/>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88FE9B8-4B37-4862-A03F-A212E99617CB}" type="slidenum">
              <a:rPr lang="es-PR" altLang="es-PR" b="0"/>
              <a:pPr algn="r" eaLnBrk="1" hangingPunct="1">
                <a:spcBef>
                  <a:spcPct val="0"/>
                </a:spcBef>
              </a:pPr>
              <a:t>3</a:t>
            </a:fld>
            <a:endParaRPr lang="es-PR" altLang="es-PR" b="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3201CCED-3FE4-40E7-8AFD-1C2F5F1622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83BD4C56-CB06-4D40-AE63-8231678A65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67588" name="Slide Number Placeholder 3">
            <a:extLst>
              <a:ext uri="{FF2B5EF4-FFF2-40B4-BE49-F238E27FC236}">
                <a16:creationId xmlns:a16="http://schemas.microsoft.com/office/drawing/2014/main" id="{DF18DBCE-BCA3-4892-A485-199CCF083B4C}"/>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4D70579-1A65-4679-9B53-C2127B242808}" type="slidenum">
              <a:rPr lang="es-PR" altLang="es-PR" b="0"/>
              <a:pPr algn="r" eaLnBrk="1" hangingPunct="1">
                <a:spcBef>
                  <a:spcPct val="0"/>
                </a:spcBef>
              </a:pPr>
              <a:t>30</a:t>
            </a:fld>
            <a:endParaRPr lang="es-PR" altLang="es-PR" b="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D36FE0DA-947C-4DC2-A058-714306CA77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A89E3C3E-AAF1-4A52-B910-ED3CDB18F1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69636" name="Slide Number Placeholder 3">
            <a:extLst>
              <a:ext uri="{FF2B5EF4-FFF2-40B4-BE49-F238E27FC236}">
                <a16:creationId xmlns:a16="http://schemas.microsoft.com/office/drawing/2014/main" id="{937BC698-DB32-4797-B751-B011A6C357C9}"/>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51CE15E-9590-4C24-AD76-126C30802895}" type="slidenum">
              <a:rPr lang="es-PR" altLang="es-PR" b="0"/>
              <a:pPr algn="r" eaLnBrk="1" hangingPunct="1">
                <a:spcBef>
                  <a:spcPct val="0"/>
                </a:spcBef>
              </a:pPr>
              <a:t>31</a:t>
            </a:fld>
            <a:endParaRPr lang="es-PR" altLang="es-PR" b="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55F7F455-237D-43C9-B3CD-AC740B4E1D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A6C3D7D4-8EA7-41FE-90D3-7407050FDE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71684" name="Slide Number Placeholder 3">
            <a:extLst>
              <a:ext uri="{FF2B5EF4-FFF2-40B4-BE49-F238E27FC236}">
                <a16:creationId xmlns:a16="http://schemas.microsoft.com/office/drawing/2014/main" id="{B5583C1A-5149-462B-8F48-544613354F9F}"/>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BD572A5-F1A3-4A0E-A788-B7DE6BCF56C2}" type="slidenum">
              <a:rPr lang="es-PR" altLang="es-PR" b="0"/>
              <a:pPr algn="r" eaLnBrk="1" hangingPunct="1">
                <a:spcBef>
                  <a:spcPct val="0"/>
                </a:spcBef>
              </a:pPr>
              <a:t>32</a:t>
            </a:fld>
            <a:endParaRPr lang="es-PR" altLang="es-PR" b="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A688DCF8-3451-4D16-B913-F2CDC0CF4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276EB076-579D-46B5-84CB-589C7796A4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73732" name="Slide Number Placeholder 3">
            <a:extLst>
              <a:ext uri="{FF2B5EF4-FFF2-40B4-BE49-F238E27FC236}">
                <a16:creationId xmlns:a16="http://schemas.microsoft.com/office/drawing/2014/main" id="{EB0AD128-DF52-4BF8-9382-E2D6B20600C0}"/>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BA784CD-91D9-496F-9E5F-AE380ECA3C3C}" type="slidenum">
              <a:rPr lang="es-PR" altLang="es-PR" b="0"/>
              <a:pPr algn="r" eaLnBrk="1" hangingPunct="1">
                <a:spcBef>
                  <a:spcPct val="0"/>
                </a:spcBef>
              </a:pPr>
              <a:t>33</a:t>
            </a:fld>
            <a:endParaRPr lang="es-PR" altLang="es-PR" b="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8C3CA8E5-B057-48C3-BFB7-536124ECD4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E5312BEF-C2BF-46F0-A56C-06F3BA27BA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75780" name="Slide Number Placeholder 3">
            <a:extLst>
              <a:ext uri="{FF2B5EF4-FFF2-40B4-BE49-F238E27FC236}">
                <a16:creationId xmlns:a16="http://schemas.microsoft.com/office/drawing/2014/main" id="{2ED90E82-3181-4266-8427-D5D4D5360200}"/>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0172D08-7749-4731-A1C0-ECA486E12BB5}" type="slidenum">
              <a:rPr lang="es-PR" altLang="es-PR" b="0"/>
              <a:pPr algn="r" eaLnBrk="1" hangingPunct="1">
                <a:spcBef>
                  <a:spcPct val="0"/>
                </a:spcBef>
              </a:pPr>
              <a:t>34</a:t>
            </a:fld>
            <a:endParaRPr lang="es-PR" altLang="es-PR" b="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706F6FC8-74D7-4F9D-9B78-7DD32FD7BC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74AF358A-8793-402A-9C5A-BB3AE2840A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77828" name="Slide Number Placeholder 3">
            <a:extLst>
              <a:ext uri="{FF2B5EF4-FFF2-40B4-BE49-F238E27FC236}">
                <a16:creationId xmlns:a16="http://schemas.microsoft.com/office/drawing/2014/main" id="{294C053C-5711-40E3-985A-024CE3CCFD87}"/>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0EFC009-5A78-4BE8-888A-CC93EF8CDF23}" type="slidenum">
              <a:rPr lang="es-PR" altLang="es-PR" b="0"/>
              <a:pPr algn="r" eaLnBrk="1" hangingPunct="1">
                <a:spcBef>
                  <a:spcPct val="0"/>
                </a:spcBef>
              </a:pPr>
              <a:t>35</a:t>
            </a:fld>
            <a:endParaRPr lang="es-PR" altLang="es-PR" b="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569C7114-20C9-4905-AA6E-B649EC79CF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3577E6EF-D8F7-4743-A554-2A0550DBD3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79876" name="Slide Number Placeholder 3">
            <a:extLst>
              <a:ext uri="{FF2B5EF4-FFF2-40B4-BE49-F238E27FC236}">
                <a16:creationId xmlns:a16="http://schemas.microsoft.com/office/drawing/2014/main" id="{035BBD24-77F2-4B76-AB8F-FF5C27C19345}"/>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3D96D3E-E6B7-4054-BC5B-864A17A33F49}" type="slidenum">
              <a:rPr lang="es-PR" altLang="es-PR" b="0"/>
              <a:pPr algn="r" eaLnBrk="1" hangingPunct="1">
                <a:spcBef>
                  <a:spcPct val="0"/>
                </a:spcBef>
              </a:pPr>
              <a:t>36</a:t>
            </a:fld>
            <a:endParaRPr lang="es-PR" altLang="es-PR" b="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5A0EFA93-2FE8-48FC-84F2-1DCDADB1F9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C1093AEC-3538-445F-9B16-614FF96A6B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81924" name="Slide Number Placeholder 3">
            <a:extLst>
              <a:ext uri="{FF2B5EF4-FFF2-40B4-BE49-F238E27FC236}">
                <a16:creationId xmlns:a16="http://schemas.microsoft.com/office/drawing/2014/main" id="{47E1E4DB-980B-4948-81A6-C5B9216F588C}"/>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A341C06-B1C0-4BFA-8020-6EF8C310B220}" type="slidenum">
              <a:rPr lang="es-PR" altLang="es-PR" b="0"/>
              <a:pPr algn="r" eaLnBrk="1" hangingPunct="1">
                <a:spcBef>
                  <a:spcPct val="0"/>
                </a:spcBef>
              </a:pPr>
              <a:t>37</a:t>
            </a:fld>
            <a:endParaRPr lang="es-PR" altLang="es-PR" b="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3EC27C44-8559-4CC3-9B37-3CF648040A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53E41489-9D25-455E-926F-8ECF62AED9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83972" name="Slide Number Placeholder 3">
            <a:extLst>
              <a:ext uri="{FF2B5EF4-FFF2-40B4-BE49-F238E27FC236}">
                <a16:creationId xmlns:a16="http://schemas.microsoft.com/office/drawing/2014/main" id="{E73F0620-ABEE-4A30-AB0B-56A8C4EEF1A5}"/>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1ED831A-115B-464E-A981-33DD731E233B}" type="slidenum">
              <a:rPr lang="es-PR" altLang="es-PR" b="0"/>
              <a:pPr algn="r" eaLnBrk="1" hangingPunct="1">
                <a:spcBef>
                  <a:spcPct val="0"/>
                </a:spcBef>
              </a:pPr>
              <a:t>38</a:t>
            </a:fld>
            <a:endParaRPr lang="es-PR" altLang="es-PR" b="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EECED89D-8DE7-41E2-BD9D-446DFCC0D6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94F3F142-D533-4602-9C29-46DB4BF4B5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86020" name="Slide Number Placeholder 3">
            <a:extLst>
              <a:ext uri="{FF2B5EF4-FFF2-40B4-BE49-F238E27FC236}">
                <a16:creationId xmlns:a16="http://schemas.microsoft.com/office/drawing/2014/main" id="{DCD220D0-04E9-4BED-8371-1722FB6551AA}"/>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8C32224-AF1E-4C5E-B5A4-655EE1DBAB5B}" type="slidenum">
              <a:rPr lang="es-PR" altLang="es-PR" b="0"/>
              <a:pPr algn="r" eaLnBrk="1" hangingPunct="1">
                <a:spcBef>
                  <a:spcPct val="0"/>
                </a:spcBef>
              </a:pPr>
              <a:t>39</a:t>
            </a:fld>
            <a:endParaRPr lang="es-PR" altLang="es-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813CD123-1E99-429E-AE45-8CA338DE7D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EA983858-67FD-45B9-8091-432966497B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R" altLang="es-PR"/>
          </a:p>
        </p:txBody>
      </p:sp>
      <p:sp>
        <p:nvSpPr>
          <p:cNvPr id="14340" name="Slide Number Placeholder 3">
            <a:extLst>
              <a:ext uri="{FF2B5EF4-FFF2-40B4-BE49-F238E27FC236}">
                <a16:creationId xmlns:a16="http://schemas.microsoft.com/office/drawing/2014/main" id="{BE1C1A90-A3A1-41B9-9835-75B72A0C7131}"/>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FFB6258-A870-4641-A771-DF3E1B9BFE57}" type="slidenum">
              <a:rPr lang="es-PR" altLang="es-PR" b="0"/>
              <a:pPr algn="r" eaLnBrk="1" hangingPunct="1">
                <a:spcBef>
                  <a:spcPct val="0"/>
                </a:spcBef>
              </a:pPr>
              <a:t>4</a:t>
            </a:fld>
            <a:endParaRPr lang="es-PR" altLang="es-PR" b="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90FFC1DF-C70A-41F6-8ECE-CD7613C783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4DC1888E-F43A-4290-AC62-5045845D88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88068" name="Slide Number Placeholder 3">
            <a:extLst>
              <a:ext uri="{FF2B5EF4-FFF2-40B4-BE49-F238E27FC236}">
                <a16:creationId xmlns:a16="http://schemas.microsoft.com/office/drawing/2014/main" id="{54907878-68F2-469B-888F-418876295D63}"/>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42F63A3-DEA4-4D5D-B837-EE95116CCF0C}" type="slidenum">
              <a:rPr lang="es-PR" altLang="es-PR" b="0"/>
              <a:pPr algn="r" eaLnBrk="1" hangingPunct="1">
                <a:spcBef>
                  <a:spcPct val="0"/>
                </a:spcBef>
              </a:pPr>
              <a:t>40</a:t>
            </a:fld>
            <a:endParaRPr lang="es-PR" altLang="es-PR" b="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D057F63A-E148-48A5-82B0-5232DF4FD1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73E94F79-D1A2-4856-8D82-7076171362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90116" name="Slide Number Placeholder 3">
            <a:extLst>
              <a:ext uri="{FF2B5EF4-FFF2-40B4-BE49-F238E27FC236}">
                <a16:creationId xmlns:a16="http://schemas.microsoft.com/office/drawing/2014/main" id="{8AE3D769-E2C1-4F6C-9ACB-6FDA664B3862}"/>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F267BF4-FD3A-43AD-A134-BF4194352A56}" type="slidenum">
              <a:rPr lang="es-PR" altLang="es-PR" b="0"/>
              <a:pPr algn="r" eaLnBrk="1" hangingPunct="1">
                <a:spcBef>
                  <a:spcPct val="0"/>
                </a:spcBef>
              </a:pPr>
              <a:t>41</a:t>
            </a:fld>
            <a:endParaRPr lang="es-PR" altLang="es-PR" b="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D670628F-D58C-4E3F-8301-4DBCC55DF7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43C4E4F7-6113-4820-B99C-3043B38445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92164" name="Slide Number Placeholder 3">
            <a:extLst>
              <a:ext uri="{FF2B5EF4-FFF2-40B4-BE49-F238E27FC236}">
                <a16:creationId xmlns:a16="http://schemas.microsoft.com/office/drawing/2014/main" id="{68C4AA4F-1EA9-4E53-9A2D-BC48CB6AC978}"/>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58A17EA-7AD8-42BE-ADDB-22A17D373C67}" type="slidenum">
              <a:rPr lang="es-PR" altLang="es-PR" b="0"/>
              <a:pPr algn="r" eaLnBrk="1" hangingPunct="1">
                <a:spcBef>
                  <a:spcPct val="0"/>
                </a:spcBef>
              </a:pPr>
              <a:t>42</a:t>
            </a:fld>
            <a:endParaRPr lang="es-PR" altLang="es-PR" b="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2F3E1465-F1C6-4F7F-A207-ECD199E7A4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757481CA-9895-4A00-AAFA-CA67933184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94212" name="Slide Number Placeholder 3">
            <a:extLst>
              <a:ext uri="{FF2B5EF4-FFF2-40B4-BE49-F238E27FC236}">
                <a16:creationId xmlns:a16="http://schemas.microsoft.com/office/drawing/2014/main" id="{20A15176-49CB-4869-9301-4479C8F1AF27}"/>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4A3FF69-F850-4423-B566-8A13C878DAE0}" type="slidenum">
              <a:rPr lang="es-PR" altLang="es-PR" b="0"/>
              <a:pPr algn="r" eaLnBrk="1" hangingPunct="1">
                <a:spcBef>
                  <a:spcPct val="0"/>
                </a:spcBef>
              </a:pPr>
              <a:t>43</a:t>
            </a:fld>
            <a:endParaRPr lang="es-PR" altLang="es-PR" b="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761F7647-8457-4D68-B50F-0B85634F8E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F1A6554F-11F3-4152-A13D-F98764E632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96260" name="Slide Number Placeholder 3">
            <a:extLst>
              <a:ext uri="{FF2B5EF4-FFF2-40B4-BE49-F238E27FC236}">
                <a16:creationId xmlns:a16="http://schemas.microsoft.com/office/drawing/2014/main" id="{1CB6B4FF-0169-4B50-9D8A-2B5EE17495CD}"/>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642D316-4E64-4EDE-BCC3-886CF2FDF2F4}" type="slidenum">
              <a:rPr lang="es-PR" altLang="es-PR" b="0"/>
              <a:pPr algn="r" eaLnBrk="1" hangingPunct="1">
                <a:spcBef>
                  <a:spcPct val="0"/>
                </a:spcBef>
              </a:pPr>
              <a:t>44</a:t>
            </a:fld>
            <a:endParaRPr lang="es-PR" altLang="es-PR" b="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CF66D23E-8E88-4297-BC40-494FF2052C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04169027-BD11-42B6-8D32-2C6C4D0624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98308" name="Slide Number Placeholder 3">
            <a:extLst>
              <a:ext uri="{FF2B5EF4-FFF2-40B4-BE49-F238E27FC236}">
                <a16:creationId xmlns:a16="http://schemas.microsoft.com/office/drawing/2014/main" id="{F43A5801-089B-4778-B7D8-450DA5F252C5}"/>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2B059A9-C8B6-4D7E-B7CB-B8FDD022AA98}" type="slidenum">
              <a:rPr lang="es-PR" altLang="es-PR" b="0"/>
              <a:pPr algn="r" eaLnBrk="1" hangingPunct="1">
                <a:spcBef>
                  <a:spcPct val="0"/>
                </a:spcBef>
              </a:pPr>
              <a:t>45</a:t>
            </a:fld>
            <a:endParaRPr lang="es-PR" altLang="es-PR" b="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23162EC0-62E6-4AD8-A07B-8CC8B77506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7861E056-7FE1-431E-867D-0777D73AFC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00356" name="Slide Number Placeholder 3">
            <a:extLst>
              <a:ext uri="{FF2B5EF4-FFF2-40B4-BE49-F238E27FC236}">
                <a16:creationId xmlns:a16="http://schemas.microsoft.com/office/drawing/2014/main" id="{E6417174-1A2C-4534-A7D8-EEE6ADC44EF9}"/>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CE1D384-FD70-4280-85B3-D0798972B20A}" type="slidenum">
              <a:rPr lang="es-PR" altLang="es-PR" b="0"/>
              <a:pPr algn="r" eaLnBrk="1" hangingPunct="1">
                <a:spcBef>
                  <a:spcPct val="0"/>
                </a:spcBef>
              </a:pPr>
              <a:t>46</a:t>
            </a:fld>
            <a:endParaRPr lang="es-PR" altLang="es-PR" b="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106F157A-C5E8-4C82-B83D-6F9EA2E579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6393EF96-9D5E-4C1D-8BFB-00B9EE43A2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02404" name="Slide Number Placeholder 3">
            <a:extLst>
              <a:ext uri="{FF2B5EF4-FFF2-40B4-BE49-F238E27FC236}">
                <a16:creationId xmlns:a16="http://schemas.microsoft.com/office/drawing/2014/main" id="{27745C4E-B667-49AF-9FC4-0BD8317A9B42}"/>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9C93774-E4B1-4BAB-96F9-E3CA2FFAC3BF}" type="slidenum">
              <a:rPr lang="es-PR" altLang="es-PR" b="0"/>
              <a:pPr algn="r" eaLnBrk="1" hangingPunct="1">
                <a:spcBef>
                  <a:spcPct val="0"/>
                </a:spcBef>
              </a:pPr>
              <a:t>47</a:t>
            </a:fld>
            <a:endParaRPr lang="es-PR" altLang="es-PR" b="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73300EA1-1E29-437E-8E3D-E689C03448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3E3B83ED-EA96-4D61-A122-0FA603A31E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04452" name="Slide Number Placeholder 3">
            <a:extLst>
              <a:ext uri="{FF2B5EF4-FFF2-40B4-BE49-F238E27FC236}">
                <a16:creationId xmlns:a16="http://schemas.microsoft.com/office/drawing/2014/main" id="{4B354940-AF42-4852-B558-EBEEEDD8BEF8}"/>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44BC63B-6BB4-4E9F-8EBE-DBA221673FFE}" type="slidenum">
              <a:rPr lang="es-PR" altLang="es-PR" b="0"/>
              <a:pPr algn="r" eaLnBrk="1" hangingPunct="1">
                <a:spcBef>
                  <a:spcPct val="0"/>
                </a:spcBef>
              </a:pPr>
              <a:t>48</a:t>
            </a:fld>
            <a:endParaRPr lang="es-PR" altLang="es-PR" b="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0E43A0D2-5669-4BEB-BCA3-3A851A57E5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BD397376-3CFF-4BB9-926D-44394CD4AD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06500" name="Slide Number Placeholder 3">
            <a:extLst>
              <a:ext uri="{FF2B5EF4-FFF2-40B4-BE49-F238E27FC236}">
                <a16:creationId xmlns:a16="http://schemas.microsoft.com/office/drawing/2014/main" id="{A5999B5B-B12B-4162-95C3-36AE32FC6AFA}"/>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A145A9C-8E5D-4A4E-A86E-55B6DEF98C72}" type="slidenum">
              <a:rPr lang="es-PR" altLang="es-PR" b="0"/>
              <a:pPr algn="r" eaLnBrk="1" hangingPunct="1">
                <a:spcBef>
                  <a:spcPct val="0"/>
                </a:spcBef>
              </a:pPr>
              <a:t>49</a:t>
            </a:fld>
            <a:endParaRPr lang="es-PR" altLang="es-PR"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E075CCB-7BC8-443B-8FC2-68F379E16A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1DF8A2BC-2E5A-4E5B-A038-AEC5C41192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R" altLang="es-PR"/>
          </a:p>
        </p:txBody>
      </p:sp>
      <p:sp>
        <p:nvSpPr>
          <p:cNvPr id="16388" name="Slide Number Placeholder 3">
            <a:extLst>
              <a:ext uri="{FF2B5EF4-FFF2-40B4-BE49-F238E27FC236}">
                <a16:creationId xmlns:a16="http://schemas.microsoft.com/office/drawing/2014/main" id="{C4C27BC8-6599-4F58-94D6-E3F82F6BE09C}"/>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20F7FC0-688F-44FC-82AF-57E18890C87D}" type="slidenum">
              <a:rPr lang="es-PR" altLang="es-PR" b="0"/>
              <a:pPr algn="r" eaLnBrk="1" hangingPunct="1">
                <a:spcBef>
                  <a:spcPct val="0"/>
                </a:spcBef>
              </a:pPr>
              <a:t>5</a:t>
            </a:fld>
            <a:endParaRPr lang="es-PR" altLang="es-PR" b="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9A251F82-2F3E-418A-AF59-F18C51B0DE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C8543FA4-DBAF-48CC-89E8-FAA1A99EDC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08548" name="Slide Number Placeholder 3">
            <a:extLst>
              <a:ext uri="{FF2B5EF4-FFF2-40B4-BE49-F238E27FC236}">
                <a16:creationId xmlns:a16="http://schemas.microsoft.com/office/drawing/2014/main" id="{93100691-F06A-4E61-82B9-AE3F99DA0D5B}"/>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4C6D8AD-4FEB-4FAF-B92E-D1DDBC95C700}" type="slidenum">
              <a:rPr lang="es-PR" altLang="es-PR" b="0"/>
              <a:pPr algn="r" eaLnBrk="1" hangingPunct="1">
                <a:spcBef>
                  <a:spcPct val="0"/>
                </a:spcBef>
              </a:pPr>
              <a:t>50</a:t>
            </a:fld>
            <a:endParaRPr lang="es-PR" altLang="es-PR" b="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6FB4080E-72AA-4592-A44E-8C52C5FDBC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70B59CB0-A64A-47D4-BCA5-64785BE0A5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10596" name="Slide Number Placeholder 3">
            <a:extLst>
              <a:ext uri="{FF2B5EF4-FFF2-40B4-BE49-F238E27FC236}">
                <a16:creationId xmlns:a16="http://schemas.microsoft.com/office/drawing/2014/main" id="{175C150F-366F-4451-ACCA-7FEF27DFB5DA}"/>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0069300-E2A7-4056-AD02-36473500C03B}" type="slidenum">
              <a:rPr lang="es-PR" altLang="es-PR" b="0"/>
              <a:pPr algn="r" eaLnBrk="1" hangingPunct="1">
                <a:spcBef>
                  <a:spcPct val="0"/>
                </a:spcBef>
              </a:pPr>
              <a:t>51</a:t>
            </a:fld>
            <a:endParaRPr lang="es-PR" altLang="es-PR" b="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DD215529-D40C-4D51-9B01-5726F93B0E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5F855806-47A4-4166-8F35-23C7ABAF49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12644" name="Slide Number Placeholder 3">
            <a:extLst>
              <a:ext uri="{FF2B5EF4-FFF2-40B4-BE49-F238E27FC236}">
                <a16:creationId xmlns:a16="http://schemas.microsoft.com/office/drawing/2014/main" id="{F542CA8F-F7CC-4B6D-8CEB-E2A78383027B}"/>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3E364CE-470E-4B79-92F1-F36F7CA938BB}" type="slidenum">
              <a:rPr lang="es-PR" altLang="es-PR" b="0"/>
              <a:pPr algn="r" eaLnBrk="1" hangingPunct="1">
                <a:spcBef>
                  <a:spcPct val="0"/>
                </a:spcBef>
              </a:pPr>
              <a:t>52</a:t>
            </a:fld>
            <a:endParaRPr lang="es-PR" altLang="es-PR" b="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6D6E8E2E-903B-4377-8802-671D7CFE88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48C49D24-7865-4F90-8ABC-906845668C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14692" name="Slide Number Placeholder 3">
            <a:extLst>
              <a:ext uri="{FF2B5EF4-FFF2-40B4-BE49-F238E27FC236}">
                <a16:creationId xmlns:a16="http://schemas.microsoft.com/office/drawing/2014/main" id="{8C7E60D7-9C96-482B-89B4-6606270E2107}"/>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8F16EAB-6202-4A22-BB51-4D5B968BC9D6}" type="slidenum">
              <a:rPr lang="es-PR" altLang="es-PR" b="0"/>
              <a:pPr algn="r" eaLnBrk="1" hangingPunct="1">
                <a:spcBef>
                  <a:spcPct val="0"/>
                </a:spcBef>
              </a:pPr>
              <a:t>53</a:t>
            </a:fld>
            <a:endParaRPr lang="es-PR" altLang="es-PR" b="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FE3FE551-62BD-4F11-89AE-6611A95D69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6A16DC2F-88FA-42A0-A053-B2B2A907DA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16740" name="Slide Number Placeholder 3">
            <a:extLst>
              <a:ext uri="{FF2B5EF4-FFF2-40B4-BE49-F238E27FC236}">
                <a16:creationId xmlns:a16="http://schemas.microsoft.com/office/drawing/2014/main" id="{D3CA93B3-7D3F-4B80-8114-7CD199466399}"/>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E974D2F-3A46-4C55-8205-E6D3524402CC}" type="slidenum">
              <a:rPr lang="es-PR" altLang="es-PR" b="0"/>
              <a:pPr algn="r" eaLnBrk="1" hangingPunct="1">
                <a:spcBef>
                  <a:spcPct val="0"/>
                </a:spcBef>
              </a:pPr>
              <a:t>54</a:t>
            </a:fld>
            <a:endParaRPr lang="es-PR" altLang="es-PR" b="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9518FE76-C68E-412D-9F3F-75E5518056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44D03A45-D6B0-4C08-9E03-84F39F673A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18788" name="Slide Number Placeholder 3">
            <a:extLst>
              <a:ext uri="{FF2B5EF4-FFF2-40B4-BE49-F238E27FC236}">
                <a16:creationId xmlns:a16="http://schemas.microsoft.com/office/drawing/2014/main" id="{9AC51321-4B53-49E3-BDC4-F0BC3AD49E22}"/>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4D2FC60-1B5D-45ED-88C3-684622BB29C8}" type="slidenum">
              <a:rPr lang="es-PR" altLang="es-PR" b="0"/>
              <a:pPr algn="r" eaLnBrk="1" hangingPunct="1">
                <a:spcBef>
                  <a:spcPct val="0"/>
                </a:spcBef>
              </a:pPr>
              <a:t>55</a:t>
            </a:fld>
            <a:endParaRPr lang="es-PR" altLang="es-PR" b="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10EC7856-0BE7-438F-9801-3D25D6C8E7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B98595D9-E47E-44B4-85F7-7C611F4DB3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20836" name="Slide Number Placeholder 3">
            <a:extLst>
              <a:ext uri="{FF2B5EF4-FFF2-40B4-BE49-F238E27FC236}">
                <a16:creationId xmlns:a16="http://schemas.microsoft.com/office/drawing/2014/main" id="{1FF3108C-0206-4D51-84A6-10AD9722B700}"/>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6084CB3-0C38-45BA-803E-7EDEA08E7743}" type="slidenum">
              <a:rPr lang="es-PR" altLang="es-PR" b="0"/>
              <a:pPr algn="r" eaLnBrk="1" hangingPunct="1">
                <a:spcBef>
                  <a:spcPct val="0"/>
                </a:spcBef>
              </a:pPr>
              <a:t>56</a:t>
            </a:fld>
            <a:endParaRPr lang="es-PR" altLang="es-PR" b="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A1E0E813-F6F9-4477-A3B3-EFB6D49859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5CD725B8-7254-4BF1-B1A9-E54757E1E8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22884" name="Slide Number Placeholder 3">
            <a:extLst>
              <a:ext uri="{FF2B5EF4-FFF2-40B4-BE49-F238E27FC236}">
                <a16:creationId xmlns:a16="http://schemas.microsoft.com/office/drawing/2014/main" id="{7E3880B1-2718-4F09-BE4B-7FBF99D17684}"/>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B5695DA-410E-4A2C-B82C-538C0C32ACEC}" type="slidenum">
              <a:rPr lang="es-PR" altLang="es-PR" b="0"/>
              <a:pPr algn="r" eaLnBrk="1" hangingPunct="1">
                <a:spcBef>
                  <a:spcPct val="0"/>
                </a:spcBef>
              </a:pPr>
              <a:t>57</a:t>
            </a:fld>
            <a:endParaRPr lang="es-PR" altLang="es-PR" b="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979B9379-8325-4603-B695-C69EBA43CE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695F5E2F-286C-407D-9FD1-36557369FA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24932" name="Slide Number Placeholder 3">
            <a:extLst>
              <a:ext uri="{FF2B5EF4-FFF2-40B4-BE49-F238E27FC236}">
                <a16:creationId xmlns:a16="http://schemas.microsoft.com/office/drawing/2014/main" id="{E25F74D8-7100-41DB-A93D-5B8D63E2B237}"/>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E6B0CBC-7ED6-4F4D-9ED6-386405A29479}" type="slidenum">
              <a:rPr lang="es-PR" altLang="es-PR" b="0"/>
              <a:pPr algn="r" eaLnBrk="1" hangingPunct="1">
                <a:spcBef>
                  <a:spcPct val="0"/>
                </a:spcBef>
              </a:pPr>
              <a:t>58</a:t>
            </a:fld>
            <a:endParaRPr lang="es-PR" altLang="es-PR" b="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6BD6FE52-38A0-4002-BF6B-41FDE06B03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78F5B83C-E0EA-4F17-B712-02F6F176D5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26980" name="Slide Number Placeholder 3">
            <a:extLst>
              <a:ext uri="{FF2B5EF4-FFF2-40B4-BE49-F238E27FC236}">
                <a16:creationId xmlns:a16="http://schemas.microsoft.com/office/drawing/2014/main" id="{656AB485-CD6D-4459-A4AA-8C2C9A429979}"/>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B980FE8-D3B8-4D78-AF42-30A1EAC33588}" type="slidenum">
              <a:rPr lang="es-PR" altLang="es-PR" b="0"/>
              <a:pPr algn="r" eaLnBrk="1" hangingPunct="1">
                <a:spcBef>
                  <a:spcPct val="0"/>
                </a:spcBef>
              </a:pPr>
              <a:t>59</a:t>
            </a:fld>
            <a:endParaRPr lang="es-PR" altLang="es-PR"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AFA80B9-171A-4A14-BFED-6F16970117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992690F8-D942-469B-AE13-46951DF15B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R" altLang="es-PR"/>
          </a:p>
        </p:txBody>
      </p:sp>
      <p:sp>
        <p:nvSpPr>
          <p:cNvPr id="18436" name="Slide Number Placeholder 3">
            <a:extLst>
              <a:ext uri="{FF2B5EF4-FFF2-40B4-BE49-F238E27FC236}">
                <a16:creationId xmlns:a16="http://schemas.microsoft.com/office/drawing/2014/main" id="{0573F073-B73F-4405-8E1A-D6174ADCBCBB}"/>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059C8E9-B961-48A5-AA74-871937A938EF}" type="slidenum">
              <a:rPr lang="es-PR" altLang="es-PR" b="0"/>
              <a:pPr algn="r" eaLnBrk="1" hangingPunct="1">
                <a:spcBef>
                  <a:spcPct val="0"/>
                </a:spcBef>
              </a:pPr>
              <a:t>6</a:t>
            </a:fld>
            <a:endParaRPr lang="es-PR" altLang="es-PR" b="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FC17049D-3B81-4E94-83D8-92DC4E27B5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43ECA6E2-8833-4346-98E1-4BF3D43B26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29028" name="Slide Number Placeholder 3">
            <a:extLst>
              <a:ext uri="{FF2B5EF4-FFF2-40B4-BE49-F238E27FC236}">
                <a16:creationId xmlns:a16="http://schemas.microsoft.com/office/drawing/2014/main" id="{03334CC6-6E7A-47AD-9DF1-45DA7FB91BB2}"/>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F0D0641-0BF4-45E9-AFDF-76ECDB4B5271}" type="slidenum">
              <a:rPr lang="es-PR" altLang="es-PR" b="0"/>
              <a:pPr algn="r" eaLnBrk="1" hangingPunct="1">
                <a:spcBef>
                  <a:spcPct val="0"/>
                </a:spcBef>
              </a:pPr>
              <a:t>60</a:t>
            </a:fld>
            <a:endParaRPr lang="es-PR" altLang="es-PR" b="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43316332-244A-4CE0-AD7E-FAD07EE9C0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7DD10143-55D3-4134-98D5-F7CA9B0D75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31076" name="Slide Number Placeholder 3">
            <a:extLst>
              <a:ext uri="{FF2B5EF4-FFF2-40B4-BE49-F238E27FC236}">
                <a16:creationId xmlns:a16="http://schemas.microsoft.com/office/drawing/2014/main" id="{26B4D307-1B76-49BA-9A56-40DB650F1757}"/>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ABF2658-F4CF-4A63-92D1-5A62AED11A56}" type="slidenum">
              <a:rPr lang="es-PR" altLang="es-PR" b="0"/>
              <a:pPr algn="r" eaLnBrk="1" hangingPunct="1">
                <a:spcBef>
                  <a:spcPct val="0"/>
                </a:spcBef>
              </a:pPr>
              <a:t>61</a:t>
            </a:fld>
            <a:endParaRPr lang="es-PR" altLang="es-PR" b="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EDFB16CF-ACA4-4B26-9A52-BFBE205C9E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BAA30CFC-9E5A-480B-A242-B64779A0C7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33124" name="Slide Number Placeholder 3">
            <a:extLst>
              <a:ext uri="{FF2B5EF4-FFF2-40B4-BE49-F238E27FC236}">
                <a16:creationId xmlns:a16="http://schemas.microsoft.com/office/drawing/2014/main" id="{BF95711D-A209-42BE-8B96-B58971B0B146}"/>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66B0DCA-BE47-4ECF-8BF0-3098C528D73D}" type="slidenum">
              <a:rPr lang="es-PR" altLang="es-PR" b="0"/>
              <a:pPr algn="r" eaLnBrk="1" hangingPunct="1">
                <a:spcBef>
                  <a:spcPct val="0"/>
                </a:spcBef>
              </a:pPr>
              <a:t>62</a:t>
            </a:fld>
            <a:endParaRPr lang="es-PR" altLang="es-PR" b="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B4ED37C1-9F54-4BD7-B78A-DC6B5C6183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0319B116-C6A6-4F1D-A89A-AFDFC30494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35172" name="Slide Number Placeholder 3">
            <a:extLst>
              <a:ext uri="{FF2B5EF4-FFF2-40B4-BE49-F238E27FC236}">
                <a16:creationId xmlns:a16="http://schemas.microsoft.com/office/drawing/2014/main" id="{06CEB4F9-62EE-4B9E-96A6-E5785D66C10E}"/>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5ABB74C-3E30-44AE-9ACE-D25D3A1227A6}" type="slidenum">
              <a:rPr lang="es-PR" altLang="es-PR" b="0"/>
              <a:pPr algn="r" eaLnBrk="1" hangingPunct="1">
                <a:spcBef>
                  <a:spcPct val="0"/>
                </a:spcBef>
              </a:pPr>
              <a:t>63</a:t>
            </a:fld>
            <a:endParaRPr lang="es-PR" altLang="es-PR" b="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C2663208-AC66-422D-84B5-35F601CB01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9828F473-2EB6-4B47-9766-186112D6AB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37220" name="Slide Number Placeholder 3">
            <a:extLst>
              <a:ext uri="{FF2B5EF4-FFF2-40B4-BE49-F238E27FC236}">
                <a16:creationId xmlns:a16="http://schemas.microsoft.com/office/drawing/2014/main" id="{817BC4DB-2279-41E6-859B-7AF4CD394F6B}"/>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0CA7709-21C9-4D95-8465-7A9884A7B1F6}" type="slidenum">
              <a:rPr lang="es-PR" altLang="es-PR" b="0"/>
              <a:pPr algn="r" eaLnBrk="1" hangingPunct="1">
                <a:spcBef>
                  <a:spcPct val="0"/>
                </a:spcBef>
              </a:pPr>
              <a:t>64</a:t>
            </a:fld>
            <a:endParaRPr lang="es-PR" altLang="es-PR" b="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1A1339BF-8F48-4DA3-B8B6-EA8C29BB5D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559E0CD5-C856-4241-9024-3CFA310065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39268" name="Slide Number Placeholder 3">
            <a:extLst>
              <a:ext uri="{FF2B5EF4-FFF2-40B4-BE49-F238E27FC236}">
                <a16:creationId xmlns:a16="http://schemas.microsoft.com/office/drawing/2014/main" id="{50D2D0ED-80BF-48AD-9D3A-6946099C37F9}"/>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AAE8939-55F2-475C-9829-04B88D47D8D4}" type="slidenum">
              <a:rPr lang="es-PR" altLang="es-PR" b="0"/>
              <a:pPr algn="r" eaLnBrk="1" hangingPunct="1">
                <a:spcBef>
                  <a:spcPct val="0"/>
                </a:spcBef>
              </a:pPr>
              <a:t>65</a:t>
            </a:fld>
            <a:endParaRPr lang="es-PR" altLang="es-PR" b="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0E1394A0-656D-4606-97BD-97DE174D7B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FCA9EDDC-9CCC-48AC-9F38-E6E07D223B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41316" name="Slide Number Placeholder 3">
            <a:extLst>
              <a:ext uri="{FF2B5EF4-FFF2-40B4-BE49-F238E27FC236}">
                <a16:creationId xmlns:a16="http://schemas.microsoft.com/office/drawing/2014/main" id="{B01F0101-1E07-47B8-B46A-51BDC49605E8}"/>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5859DF9-F417-4F4F-8F85-68EE827B7F10}" type="slidenum">
              <a:rPr lang="es-PR" altLang="es-PR" b="0"/>
              <a:pPr algn="r" eaLnBrk="1" hangingPunct="1">
                <a:spcBef>
                  <a:spcPct val="0"/>
                </a:spcBef>
              </a:pPr>
              <a:t>66</a:t>
            </a:fld>
            <a:endParaRPr lang="es-PR" altLang="es-PR" b="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0F8D8A96-B7ED-4A38-9396-796A12010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7970EE66-ECEB-4506-88D3-6811993593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43364" name="Slide Number Placeholder 3">
            <a:extLst>
              <a:ext uri="{FF2B5EF4-FFF2-40B4-BE49-F238E27FC236}">
                <a16:creationId xmlns:a16="http://schemas.microsoft.com/office/drawing/2014/main" id="{712088BC-D72F-4EC9-813A-3703DDCB7002}"/>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7E17BB3-10DB-42A1-B43E-55F313228885}" type="slidenum">
              <a:rPr lang="es-PR" altLang="es-PR" b="0"/>
              <a:pPr algn="r" eaLnBrk="1" hangingPunct="1">
                <a:spcBef>
                  <a:spcPct val="0"/>
                </a:spcBef>
              </a:pPr>
              <a:t>67</a:t>
            </a:fld>
            <a:endParaRPr lang="es-PR" altLang="es-PR" b="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815CA5BF-9C95-4787-B4A4-952C94A284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a:extLst>
              <a:ext uri="{FF2B5EF4-FFF2-40B4-BE49-F238E27FC236}">
                <a16:creationId xmlns:a16="http://schemas.microsoft.com/office/drawing/2014/main" id="{3C0DA7B6-446E-45A2-8554-DAF6EC926697}"/>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9C13545C-01E7-4226-BA24-5FB712D909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363D3752-509B-43D5-AEAD-7B86585FC5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47460" name="Slide Number Placeholder 3">
            <a:extLst>
              <a:ext uri="{FF2B5EF4-FFF2-40B4-BE49-F238E27FC236}">
                <a16:creationId xmlns:a16="http://schemas.microsoft.com/office/drawing/2014/main" id="{7A90D9BB-6B2C-4353-BCD8-9F5B47EF9DD2}"/>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06DA36E-A5E8-4B20-8794-E6868C47955E}" type="slidenum">
              <a:rPr lang="es-PR" altLang="es-PR" b="0"/>
              <a:pPr algn="r" eaLnBrk="1" hangingPunct="1">
                <a:spcBef>
                  <a:spcPct val="0"/>
                </a:spcBef>
              </a:pPr>
              <a:t>69</a:t>
            </a:fld>
            <a:endParaRPr lang="es-PR" altLang="es-PR"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720B0F5-27B5-4091-A30A-DAB8E60AAA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C0C0BC2B-B368-4678-B8CD-7D2729F4F9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R" altLang="es-PR"/>
          </a:p>
        </p:txBody>
      </p:sp>
      <p:sp>
        <p:nvSpPr>
          <p:cNvPr id="20484" name="Slide Number Placeholder 3">
            <a:extLst>
              <a:ext uri="{FF2B5EF4-FFF2-40B4-BE49-F238E27FC236}">
                <a16:creationId xmlns:a16="http://schemas.microsoft.com/office/drawing/2014/main" id="{99DE3957-103E-41CF-B725-9B8EAD15DD35}"/>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90A2E4D-6EB3-4BFB-AD49-E3334DB930D1}" type="slidenum">
              <a:rPr lang="es-PR" altLang="es-PR" b="0"/>
              <a:pPr algn="r" eaLnBrk="1" hangingPunct="1">
                <a:spcBef>
                  <a:spcPct val="0"/>
                </a:spcBef>
              </a:pPr>
              <a:t>7</a:t>
            </a:fld>
            <a:endParaRPr lang="es-PR" altLang="es-PR" b="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068F1B61-7CB7-4053-885C-91694E8183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Rectangle 3">
            <a:extLst>
              <a:ext uri="{FF2B5EF4-FFF2-40B4-BE49-F238E27FC236}">
                <a16:creationId xmlns:a16="http://schemas.microsoft.com/office/drawing/2014/main" id="{DE9E54EC-F115-4BF4-A363-86B7A5BAA929}"/>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E70CC843-8953-480E-A3D7-D2AB952F6C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Rectangle 3">
            <a:extLst>
              <a:ext uri="{FF2B5EF4-FFF2-40B4-BE49-F238E27FC236}">
                <a16:creationId xmlns:a16="http://schemas.microsoft.com/office/drawing/2014/main" id="{0635AFE0-045B-4E87-AB8C-BE7BC9FC7FB1}"/>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2AA09DE2-236D-42BB-985E-9C8CC33E43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5F527D2A-89C1-45FB-B217-387D5425C9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53604" name="Slide Number Placeholder 3">
            <a:extLst>
              <a:ext uri="{FF2B5EF4-FFF2-40B4-BE49-F238E27FC236}">
                <a16:creationId xmlns:a16="http://schemas.microsoft.com/office/drawing/2014/main" id="{0ACB2A5C-F86F-447F-AD34-7D053F563701}"/>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AE5F57-7BF8-48AA-A53D-D54B61A33EB0}" type="slidenum">
              <a:rPr lang="es-PR" altLang="es-PR" b="0"/>
              <a:pPr algn="r" eaLnBrk="1" hangingPunct="1">
                <a:spcBef>
                  <a:spcPct val="0"/>
                </a:spcBef>
              </a:pPr>
              <a:t>72</a:t>
            </a:fld>
            <a:endParaRPr lang="es-PR" altLang="es-PR" b="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EFAC4557-B87F-4B3D-AFD5-E49B8BAB1C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1B159F1E-D909-4C83-8E39-2EEB6B494E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55652" name="Slide Number Placeholder 3">
            <a:extLst>
              <a:ext uri="{FF2B5EF4-FFF2-40B4-BE49-F238E27FC236}">
                <a16:creationId xmlns:a16="http://schemas.microsoft.com/office/drawing/2014/main" id="{4B56D544-2597-4F9C-B165-1D0637D3E52F}"/>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81334D7-5DEF-46C3-9626-9FBC1840EDBC}" type="slidenum">
              <a:rPr lang="es-PR" altLang="es-PR" b="0"/>
              <a:pPr algn="r" eaLnBrk="1" hangingPunct="1">
                <a:spcBef>
                  <a:spcPct val="0"/>
                </a:spcBef>
              </a:pPr>
              <a:t>73</a:t>
            </a:fld>
            <a:endParaRPr lang="es-PR" altLang="es-PR" b="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C22E3848-5CCB-4507-8997-177417BA4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7EDE6646-E773-420C-9343-DC1452EE2B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57700" name="Slide Number Placeholder 3">
            <a:extLst>
              <a:ext uri="{FF2B5EF4-FFF2-40B4-BE49-F238E27FC236}">
                <a16:creationId xmlns:a16="http://schemas.microsoft.com/office/drawing/2014/main" id="{12DDBEAF-8687-4602-8BBA-14F2394B5C0E}"/>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38DF6B5-BC2B-4CA8-9210-A44A0AD3FBE3}" type="slidenum">
              <a:rPr lang="es-PR" altLang="es-PR" b="0"/>
              <a:pPr algn="r" eaLnBrk="1" hangingPunct="1">
                <a:spcBef>
                  <a:spcPct val="0"/>
                </a:spcBef>
              </a:pPr>
              <a:t>74</a:t>
            </a:fld>
            <a:endParaRPr lang="es-PR" altLang="es-PR" b="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59CB326C-33AB-4DA1-9ADE-C1D83405DC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a:extLst>
              <a:ext uri="{FF2B5EF4-FFF2-40B4-BE49-F238E27FC236}">
                <a16:creationId xmlns:a16="http://schemas.microsoft.com/office/drawing/2014/main" id="{7481A1C7-5D98-43DA-8054-7F2A38EE69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PR" altLang="es-PR"/>
          </a:p>
        </p:txBody>
      </p:sp>
      <p:sp>
        <p:nvSpPr>
          <p:cNvPr id="159748" name="Slide Number Placeholder 3">
            <a:extLst>
              <a:ext uri="{FF2B5EF4-FFF2-40B4-BE49-F238E27FC236}">
                <a16:creationId xmlns:a16="http://schemas.microsoft.com/office/drawing/2014/main" id="{FA37A672-E89C-4835-8E3F-3383DE4A0886}"/>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5EADED9-F2BC-4CA4-B12F-77BE989D993D}" type="slidenum">
              <a:rPr lang="es-PR" altLang="es-PR" b="0"/>
              <a:pPr algn="r" eaLnBrk="1" hangingPunct="1">
                <a:spcBef>
                  <a:spcPct val="0"/>
                </a:spcBef>
              </a:pPr>
              <a:t>75</a:t>
            </a:fld>
            <a:endParaRPr lang="es-PR" altLang="es-PR" b="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51CFF306-405B-488D-B1B5-951D04C16F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a:extLst>
              <a:ext uri="{FF2B5EF4-FFF2-40B4-BE49-F238E27FC236}">
                <a16:creationId xmlns:a16="http://schemas.microsoft.com/office/drawing/2014/main" id="{F1178163-CDC7-478C-A923-C4E406C01B90}"/>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10AE5C4D-BB69-4089-8228-4F893A37A3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Rectangle 3">
            <a:extLst>
              <a:ext uri="{FF2B5EF4-FFF2-40B4-BE49-F238E27FC236}">
                <a16:creationId xmlns:a16="http://schemas.microsoft.com/office/drawing/2014/main" id="{4A1E07AE-7553-48A8-B752-A25AADB79232}"/>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6C6CB6ED-0EB3-4A49-8FC7-A6812BA6CD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a:extLst>
              <a:ext uri="{FF2B5EF4-FFF2-40B4-BE49-F238E27FC236}">
                <a16:creationId xmlns:a16="http://schemas.microsoft.com/office/drawing/2014/main" id="{15B1AAF0-2CB4-483D-998F-C871349E1AD4}"/>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4D464CB8-002D-45F9-B9D1-70499FD18E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a:extLst>
              <a:ext uri="{FF2B5EF4-FFF2-40B4-BE49-F238E27FC236}">
                <a16:creationId xmlns:a16="http://schemas.microsoft.com/office/drawing/2014/main" id="{AC461F90-986D-44ED-81DF-5EA8D73A23B1}"/>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EAF20DF-1F00-4596-AA43-E9477D43F3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344D536D-4D16-4533-83F5-FF41B8DA75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R" altLang="es-PR"/>
          </a:p>
        </p:txBody>
      </p:sp>
      <p:sp>
        <p:nvSpPr>
          <p:cNvPr id="22532" name="Slide Number Placeholder 3">
            <a:extLst>
              <a:ext uri="{FF2B5EF4-FFF2-40B4-BE49-F238E27FC236}">
                <a16:creationId xmlns:a16="http://schemas.microsoft.com/office/drawing/2014/main" id="{7A898D2A-5CD0-4504-B1F5-4334841E7F65}"/>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F499361-D71E-4B00-B599-B492D426C593}" type="slidenum">
              <a:rPr lang="es-PR" altLang="es-PR" b="0"/>
              <a:pPr algn="r" eaLnBrk="1" hangingPunct="1">
                <a:spcBef>
                  <a:spcPct val="0"/>
                </a:spcBef>
              </a:pPr>
              <a:t>8</a:t>
            </a:fld>
            <a:endParaRPr lang="es-PR" altLang="es-PR" b="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BAD33B91-730E-49DC-A093-9C1C971AB1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Rectangle 3">
            <a:extLst>
              <a:ext uri="{FF2B5EF4-FFF2-40B4-BE49-F238E27FC236}">
                <a16:creationId xmlns:a16="http://schemas.microsoft.com/office/drawing/2014/main" id="{E02E7134-9F3B-415A-A38B-DC63794418A7}"/>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58607874-567F-476E-986F-18813EC9CD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C0509E00-86B4-4FA0-BED4-0849EAE2D9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R" altLang="es-PR"/>
          </a:p>
        </p:txBody>
      </p:sp>
      <p:sp>
        <p:nvSpPr>
          <p:cNvPr id="172036" name="Slide Number Placeholder 3">
            <a:extLst>
              <a:ext uri="{FF2B5EF4-FFF2-40B4-BE49-F238E27FC236}">
                <a16:creationId xmlns:a16="http://schemas.microsoft.com/office/drawing/2014/main" id="{611AEF32-5D70-4C9E-9053-6DF96E796ADF}"/>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7889769-206A-4A9A-83E6-B2728F110791}" type="slidenum">
              <a:rPr lang="es-PR" altLang="es-PR" b="0"/>
              <a:pPr algn="r" eaLnBrk="1" hangingPunct="1">
                <a:spcBef>
                  <a:spcPct val="0"/>
                </a:spcBef>
              </a:pPr>
              <a:t>81</a:t>
            </a:fld>
            <a:endParaRPr lang="es-PR" altLang="es-PR" b="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A27CFC82-1B43-4753-B7FA-7AAC3ED6C5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Rectangle 3">
            <a:extLst>
              <a:ext uri="{FF2B5EF4-FFF2-40B4-BE49-F238E27FC236}">
                <a16:creationId xmlns:a16="http://schemas.microsoft.com/office/drawing/2014/main" id="{52962542-784D-42EB-975B-14CF86326498}"/>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B6BEEF42-8183-4784-90B3-424E82473B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Rectangle 3">
            <a:extLst>
              <a:ext uri="{FF2B5EF4-FFF2-40B4-BE49-F238E27FC236}">
                <a16:creationId xmlns:a16="http://schemas.microsoft.com/office/drawing/2014/main" id="{C09796AE-DA25-47C4-92B1-A043389C9DFE}"/>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A38AAF89-AE48-47D9-A305-BFF10D2893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Rectangle 3">
            <a:extLst>
              <a:ext uri="{FF2B5EF4-FFF2-40B4-BE49-F238E27FC236}">
                <a16:creationId xmlns:a16="http://schemas.microsoft.com/office/drawing/2014/main" id="{1E69C356-3B83-4C07-A18E-43043D244579}"/>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9CE4BAC0-B65F-46A4-B360-D0B0666BD3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Rectangle 3">
            <a:extLst>
              <a:ext uri="{FF2B5EF4-FFF2-40B4-BE49-F238E27FC236}">
                <a16:creationId xmlns:a16="http://schemas.microsoft.com/office/drawing/2014/main" id="{FA211CA1-0452-4B1C-BB99-5F5D634B9FCB}"/>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434BC86F-1C67-4F3B-BC12-262872F7C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a:extLst>
              <a:ext uri="{FF2B5EF4-FFF2-40B4-BE49-F238E27FC236}">
                <a16:creationId xmlns:a16="http://schemas.microsoft.com/office/drawing/2014/main" id="{D9F3CB2B-88EE-4A59-AE74-6D91C08A8CC1}"/>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1B0D8F68-5F28-4D37-9341-21342336C0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Rectangle 3">
            <a:extLst>
              <a:ext uri="{FF2B5EF4-FFF2-40B4-BE49-F238E27FC236}">
                <a16:creationId xmlns:a16="http://schemas.microsoft.com/office/drawing/2014/main" id="{51C8D1B7-5789-40ED-8264-9C68467C817A}"/>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1F5B7E84-731D-464E-86F6-7F6617D068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Rectangle 3">
            <a:extLst>
              <a:ext uri="{FF2B5EF4-FFF2-40B4-BE49-F238E27FC236}">
                <a16:creationId xmlns:a16="http://schemas.microsoft.com/office/drawing/2014/main" id="{4E799DDB-D276-469E-BB6C-F8036E66114E}"/>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FB36F67D-8339-484C-BA45-AE7EC524D1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Rectangle 3">
            <a:extLst>
              <a:ext uri="{FF2B5EF4-FFF2-40B4-BE49-F238E27FC236}">
                <a16:creationId xmlns:a16="http://schemas.microsoft.com/office/drawing/2014/main" id="{B8977E27-2891-4C24-9C81-11FD05B55C41}"/>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A12932A-A2F1-44B8-AC5E-C385E6448D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9B7998CF-D85F-4B6E-940F-554D26FD1C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R" altLang="es-PR"/>
          </a:p>
        </p:txBody>
      </p:sp>
      <p:sp>
        <p:nvSpPr>
          <p:cNvPr id="24580" name="Slide Number Placeholder 3">
            <a:extLst>
              <a:ext uri="{FF2B5EF4-FFF2-40B4-BE49-F238E27FC236}">
                <a16:creationId xmlns:a16="http://schemas.microsoft.com/office/drawing/2014/main" id="{DA260E03-6D85-4C26-A661-AF55FAFF9985}"/>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EF18057-0A68-4EEC-9532-88C06DC1C577}" type="slidenum">
              <a:rPr lang="es-PR" altLang="es-PR" b="0"/>
              <a:pPr algn="r" eaLnBrk="1" hangingPunct="1">
                <a:spcBef>
                  <a:spcPct val="0"/>
                </a:spcBef>
              </a:pPr>
              <a:t>9</a:t>
            </a:fld>
            <a:endParaRPr lang="es-PR" altLang="es-PR" b="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05958D54-16BF-408D-89DA-98A0B62844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Rectangle 3">
            <a:extLst>
              <a:ext uri="{FF2B5EF4-FFF2-40B4-BE49-F238E27FC236}">
                <a16:creationId xmlns:a16="http://schemas.microsoft.com/office/drawing/2014/main" id="{5422FA2E-5C08-4A93-8F8E-F39AB0C45BE9}"/>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8B8DFF6E-E87A-42BE-A846-167283C61C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a:extLst>
              <a:ext uri="{FF2B5EF4-FFF2-40B4-BE49-F238E27FC236}">
                <a16:creationId xmlns:a16="http://schemas.microsoft.com/office/drawing/2014/main" id="{E08037F4-B4BD-416B-8573-9CED87F9174E}"/>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a:extLst>
              <a:ext uri="{FF2B5EF4-FFF2-40B4-BE49-F238E27FC236}">
                <a16:creationId xmlns:a16="http://schemas.microsoft.com/office/drawing/2014/main" id="{5EA1CE13-95DD-4FF6-932B-C71327439B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a:extLst>
              <a:ext uri="{FF2B5EF4-FFF2-40B4-BE49-F238E27FC236}">
                <a16:creationId xmlns:a16="http://schemas.microsoft.com/office/drawing/2014/main" id="{959745B9-9EEC-4FF8-9069-B9F3C4E024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R" altLang="es-PR"/>
          </a:p>
        </p:txBody>
      </p:sp>
      <p:sp>
        <p:nvSpPr>
          <p:cNvPr id="194564" name="Slide Number Placeholder 3">
            <a:extLst>
              <a:ext uri="{FF2B5EF4-FFF2-40B4-BE49-F238E27FC236}">
                <a16:creationId xmlns:a16="http://schemas.microsoft.com/office/drawing/2014/main" id="{4CFAC816-BBBB-4B0C-AA04-73408BFD147E}"/>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5B5A19B-34EE-4F42-855A-BDBF3114CDFE}" type="slidenum">
              <a:rPr lang="es-PR" altLang="es-PR" b="0"/>
              <a:pPr algn="r" eaLnBrk="1" hangingPunct="1">
                <a:spcBef>
                  <a:spcPct val="0"/>
                </a:spcBef>
              </a:pPr>
              <a:t>92</a:t>
            </a:fld>
            <a:endParaRPr lang="es-PR" altLang="es-PR" b="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E1BF4134-B88B-4E81-B88E-CEC7EAD4BF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Rectangle 3">
            <a:extLst>
              <a:ext uri="{FF2B5EF4-FFF2-40B4-BE49-F238E27FC236}">
                <a16:creationId xmlns:a16="http://schemas.microsoft.com/office/drawing/2014/main" id="{A0ECD334-37B3-4618-BA08-36CC9FAFE326}"/>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B8A7529A-2F38-46B5-9BB6-9B250422D3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a:extLst>
              <a:ext uri="{FF2B5EF4-FFF2-40B4-BE49-F238E27FC236}">
                <a16:creationId xmlns:a16="http://schemas.microsoft.com/office/drawing/2014/main" id="{EA9985F5-4E46-41F0-891D-4E55DE3ACB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R" altLang="es-PR"/>
          </a:p>
        </p:txBody>
      </p:sp>
      <p:sp>
        <p:nvSpPr>
          <p:cNvPr id="198660" name="Slide Number Placeholder 3">
            <a:extLst>
              <a:ext uri="{FF2B5EF4-FFF2-40B4-BE49-F238E27FC236}">
                <a16:creationId xmlns:a16="http://schemas.microsoft.com/office/drawing/2014/main" id="{E11E9C85-04A8-4061-B64C-26A5B4586A43}"/>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B79EF6A-8F9D-409D-855C-5D28A77D6B71}" type="slidenum">
              <a:rPr lang="es-PR" altLang="es-PR" b="0"/>
              <a:pPr algn="r" eaLnBrk="1" hangingPunct="1">
                <a:spcBef>
                  <a:spcPct val="0"/>
                </a:spcBef>
              </a:pPr>
              <a:t>94</a:t>
            </a:fld>
            <a:endParaRPr lang="es-PR" altLang="es-PR" b="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7BF0EAB3-6674-434C-9742-93E388CA00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Rectangle 3">
            <a:extLst>
              <a:ext uri="{FF2B5EF4-FFF2-40B4-BE49-F238E27FC236}">
                <a16:creationId xmlns:a16="http://schemas.microsoft.com/office/drawing/2014/main" id="{2D144CD9-C2FE-40A2-A2FB-6848B36844D5}"/>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2CBB6066-63D8-4350-99CE-14D6EBBAB9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Rectangle 3">
            <a:extLst>
              <a:ext uri="{FF2B5EF4-FFF2-40B4-BE49-F238E27FC236}">
                <a16:creationId xmlns:a16="http://schemas.microsoft.com/office/drawing/2014/main" id="{E64A8205-6811-45F8-8FBD-4868EDC22120}"/>
              </a:ext>
            </a:extLst>
          </p:cNvPr>
          <p:cNvSpPr>
            <a:spLocks noGrp="1" noChangeArrowheads="1"/>
          </p:cNvSpPr>
          <p:nvPr>
            <p:ph type="body" idx="1"/>
          </p:nvPr>
        </p:nvSpPr>
        <p:spPr bwMode="auto">
          <a:xfrm>
            <a:off x="931863" y="4410075"/>
            <a:ext cx="51212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R" altLang="es-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a:extLst>
              <a:ext uri="{FF2B5EF4-FFF2-40B4-BE49-F238E27FC236}">
                <a16:creationId xmlns:a16="http://schemas.microsoft.com/office/drawing/2014/main" id="{A091B3C7-C4BE-4BD4-950B-C5B922EB11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a:extLst>
              <a:ext uri="{FF2B5EF4-FFF2-40B4-BE49-F238E27FC236}">
                <a16:creationId xmlns:a16="http://schemas.microsoft.com/office/drawing/2014/main" id="{A0A842F1-1D94-471C-A643-3831089085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PR" altLang="es-PR"/>
          </a:p>
        </p:txBody>
      </p:sp>
      <p:sp>
        <p:nvSpPr>
          <p:cNvPr id="204804" name="Slide Number Placeholder 3">
            <a:extLst>
              <a:ext uri="{FF2B5EF4-FFF2-40B4-BE49-F238E27FC236}">
                <a16:creationId xmlns:a16="http://schemas.microsoft.com/office/drawing/2014/main" id="{4E9F6651-3E19-40AE-9C9F-B45C7193DA21}"/>
              </a:ext>
            </a:extLst>
          </p:cNvPr>
          <p:cNvSpPr txBox="1">
            <a:spLocks noGrp="1"/>
          </p:cNvSpPr>
          <p:nvPr/>
        </p:nvSpPr>
        <p:spPr bwMode="auto">
          <a:xfrm>
            <a:off x="3956050" y="8818563"/>
            <a:ext cx="30273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11E4F6A-4C83-4500-9C00-DC8A704CC63B}" type="slidenum">
              <a:rPr lang="es-PR" altLang="es-PR" b="0"/>
              <a:pPr algn="r" eaLnBrk="1" hangingPunct="1">
                <a:spcBef>
                  <a:spcPct val="0"/>
                </a:spcBef>
              </a:pPr>
              <a:t>97</a:t>
            </a:fld>
            <a:endParaRPr lang="es-PR" altLang="es-PR" b="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hyperlink" Target="http://creativecommons.org/licenses/by-nc-nd/3.0/pr/" TargetMode="External"/><Relationship Id="rId5" Type="http://schemas.openxmlformats.org/officeDocument/2006/relationships/hyperlink" Target="http://www.saludmed.com/" TargetMode="Externa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21CAB2-9371-499D-BCC6-3C5D00FCAA4A}"/>
              </a:ext>
            </a:extLst>
          </p:cNvPr>
          <p:cNvSpPr/>
          <p:nvPr/>
        </p:nvSpPr>
        <p:spPr>
          <a:xfrm>
            <a:off x="0" y="0"/>
            <a:ext cx="9144000" cy="3702050"/>
          </a:xfrm>
          <a:prstGeom prst="rect">
            <a:avLst/>
          </a:prstGeom>
          <a:solidFill>
            <a:srgbClr val="48487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pic>
        <p:nvPicPr>
          <p:cNvPr id="5" name="Picture 36" descr="saludmed-com_Ban_PPT-MASTER-1_v01">
            <a:extLst>
              <a:ext uri="{FF2B5EF4-FFF2-40B4-BE49-F238E27FC236}">
                <a16:creationId xmlns:a16="http://schemas.microsoft.com/office/drawing/2014/main" id="{608F663F-FE97-4A89-8E9F-2D684EBF14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144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E8844E0-C958-48BB-8460-67AB4155CEA6}"/>
              </a:ext>
            </a:extLst>
          </p:cNvPr>
          <p:cNvSpPr/>
          <p:nvPr userDrawn="1"/>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7" name="Rectangle 6">
            <a:extLst>
              <a:ext uri="{FF2B5EF4-FFF2-40B4-BE49-F238E27FC236}">
                <a16:creationId xmlns:a16="http://schemas.microsoft.com/office/drawing/2014/main" id="{06AABDAF-3C6B-4B67-BB28-12AF86837E4F}"/>
              </a:ext>
            </a:extLst>
          </p:cNvPr>
          <p:cNvSpPr/>
          <p:nvPr userDrawn="1"/>
        </p:nvSpPr>
        <p:spPr>
          <a:xfrm>
            <a:off x="0" y="3675063"/>
            <a:ext cx="9144000" cy="141287"/>
          </a:xfrm>
          <a:prstGeom prst="rect">
            <a:avLst/>
          </a:prstGeom>
          <a:solidFill>
            <a:srgbClr val="8383BC"/>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dirty="0"/>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Slide Number Placeholder 28">
            <a:extLst>
              <a:ext uri="{FF2B5EF4-FFF2-40B4-BE49-F238E27FC236}">
                <a16:creationId xmlns:a16="http://schemas.microsoft.com/office/drawing/2014/main" id="{610E552A-A180-462A-B0C2-9F5F975D5DA2}"/>
              </a:ext>
            </a:extLst>
          </p:cNvPr>
          <p:cNvSpPr>
            <a:spLocks noGrp="1"/>
          </p:cNvSpPr>
          <p:nvPr>
            <p:ph type="sldNum" sz="quarter" idx="10"/>
          </p:nvPr>
        </p:nvSpPr>
        <p:spPr>
          <a:xfrm>
            <a:off x="8320088" y="1588"/>
            <a:ext cx="747712" cy="365125"/>
          </a:xfrm>
        </p:spPr>
        <p:txBody>
          <a:bodyPr/>
          <a:lstStyle>
            <a:lvl1pPr>
              <a:defRPr>
                <a:solidFill>
                  <a:schemeClr val="bg1"/>
                </a:solidFill>
              </a:defRPr>
            </a:lvl1pPr>
          </a:lstStyle>
          <a:p>
            <a:fld id="{129A3025-58B6-4FA1-8C31-21931792CA04}" type="slidenum">
              <a:rPr lang="es-PR" altLang="es-PR"/>
              <a:pPr/>
              <a:t>‹#›</a:t>
            </a:fld>
            <a:endParaRPr lang="es-PR" altLang="es-PR"/>
          </a:p>
        </p:txBody>
      </p:sp>
      <p:pic>
        <p:nvPicPr>
          <p:cNvPr id="3" name="Picture 2" descr="A picture containing wall, person, indoor&#10;&#10;Description automatically generated">
            <a:extLst>
              <a:ext uri="{FF2B5EF4-FFF2-40B4-BE49-F238E27FC236}">
                <a16:creationId xmlns:a16="http://schemas.microsoft.com/office/drawing/2014/main" id="{6FC2945E-C84A-4DA0-6D84-97A523AD4F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77572" y="3936313"/>
            <a:ext cx="3841028" cy="2560685"/>
          </a:xfrm>
          <a:prstGeom prst="rect">
            <a:avLst/>
          </a:prstGeom>
          <a:effectLst>
            <a:softEdge rad="635000"/>
          </a:effectLst>
        </p:spPr>
      </p:pic>
      <p:sp>
        <p:nvSpPr>
          <p:cNvPr id="25" name="Rectangle 43">
            <a:extLst>
              <a:ext uri="{FF2B5EF4-FFF2-40B4-BE49-F238E27FC236}">
                <a16:creationId xmlns:a16="http://schemas.microsoft.com/office/drawing/2014/main" id="{FD638FCD-1715-31E5-3DB7-04F1D4356297}"/>
              </a:ext>
            </a:extLst>
          </p:cNvPr>
          <p:cNvSpPr>
            <a:spLocks noChangeArrowheads="1"/>
          </p:cNvSpPr>
          <p:nvPr userDrawn="1"/>
        </p:nvSpPr>
        <p:spPr bwMode="auto">
          <a:xfrm flipV="1">
            <a:off x="5410200" y="3810000"/>
            <a:ext cx="3733800" cy="90488"/>
          </a:xfrm>
          <a:prstGeom prst="rect">
            <a:avLst/>
          </a:prstGeom>
          <a:solidFill>
            <a:schemeClr val="accent2"/>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defRPr/>
            </a:pPr>
            <a:endParaRPr lang="es-PR" altLang="es-PR" sz="1800" b="0">
              <a:solidFill>
                <a:srgbClr val="FFFFFF"/>
              </a:solidFill>
            </a:endParaRPr>
          </a:p>
        </p:txBody>
      </p:sp>
      <p:sp>
        <p:nvSpPr>
          <p:cNvPr id="26" name="Rectangle 44">
            <a:extLst>
              <a:ext uri="{FF2B5EF4-FFF2-40B4-BE49-F238E27FC236}">
                <a16:creationId xmlns:a16="http://schemas.microsoft.com/office/drawing/2014/main" id="{F7C5A20F-3E6E-DC35-3FE7-08FCB5F11AF9}"/>
              </a:ext>
            </a:extLst>
          </p:cNvPr>
          <p:cNvSpPr>
            <a:spLocks noChangeArrowheads="1"/>
          </p:cNvSpPr>
          <p:nvPr userDrawn="1"/>
        </p:nvSpPr>
        <p:spPr bwMode="auto">
          <a:xfrm flipV="1">
            <a:off x="6413500" y="3643313"/>
            <a:ext cx="2730500" cy="247650"/>
          </a:xfrm>
          <a:prstGeom prst="rect">
            <a:avLst/>
          </a:prstGeom>
          <a:solidFill>
            <a:srgbClr val="8383B5"/>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defRPr/>
            </a:pPr>
            <a:endParaRPr lang="es-PR" altLang="es-PR" sz="1800" b="0">
              <a:solidFill>
                <a:srgbClr val="FFFFFF"/>
              </a:solidFill>
            </a:endParaRPr>
          </a:p>
        </p:txBody>
      </p:sp>
      <p:sp>
        <p:nvSpPr>
          <p:cNvPr id="27" name="Rectangle 45">
            <a:extLst>
              <a:ext uri="{FF2B5EF4-FFF2-40B4-BE49-F238E27FC236}">
                <a16:creationId xmlns:a16="http://schemas.microsoft.com/office/drawing/2014/main" id="{D3DB7ABA-23B2-4602-2E1D-C0D8FA78CD61}"/>
              </a:ext>
            </a:extLst>
          </p:cNvPr>
          <p:cNvSpPr>
            <a:spLocks noChangeArrowheads="1"/>
          </p:cNvSpPr>
          <p:nvPr userDrawn="1"/>
        </p:nvSpPr>
        <p:spPr bwMode="auto">
          <a:xfrm flipV="1">
            <a:off x="5410200" y="3933825"/>
            <a:ext cx="3733800" cy="192088"/>
          </a:xfrm>
          <a:prstGeom prst="rect">
            <a:avLst/>
          </a:prstGeom>
          <a:solidFill>
            <a:schemeClr val="accent2">
              <a:alpha val="50195"/>
            </a:schemeClr>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defRPr/>
            </a:pPr>
            <a:endParaRPr lang="es-PR" altLang="es-PR" sz="1800" b="0">
              <a:solidFill>
                <a:srgbClr val="FFFFFF"/>
              </a:solidFill>
            </a:endParaRPr>
          </a:p>
        </p:txBody>
      </p:sp>
      <p:sp>
        <p:nvSpPr>
          <p:cNvPr id="28" name="Rectangle 46">
            <a:extLst>
              <a:ext uri="{FF2B5EF4-FFF2-40B4-BE49-F238E27FC236}">
                <a16:creationId xmlns:a16="http://schemas.microsoft.com/office/drawing/2014/main" id="{0D8FC7EF-4DF8-BAEE-B10E-681E3CA10C1B}"/>
              </a:ext>
            </a:extLst>
          </p:cNvPr>
          <p:cNvSpPr>
            <a:spLocks noChangeArrowheads="1"/>
          </p:cNvSpPr>
          <p:nvPr userDrawn="1"/>
        </p:nvSpPr>
        <p:spPr bwMode="auto">
          <a:xfrm flipV="1">
            <a:off x="5410200" y="4114800"/>
            <a:ext cx="3733800" cy="9525"/>
          </a:xfrm>
          <a:prstGeom prst="rect">
            <a:avLst/>
          </a:prstGeom>
          <a:solidFill>
            <a:schemeClr val="accent2">
              <a:alpha val="65097"/>
            </a:schemeClr>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defRPr/>
            </a:pPr>
            <a:endParaRPr lang="es-PR" altLang="es-PR" sz="1800" b="0">
              <a:solidFill>
                <a:srgbClr val="FFFFFF"/>
              </a:solidFill>
            </a:endParaRPr>
          </a:p>
        </p:txBody>
      </p:sp>
      <p:sp>
        <p:nvSpPr>
          <p:cNvPr id="29" name="Rectangle 47">
            <a:extLst>
              <a:ext uri="{FF2B5EF4-FFF2-40B4-BE49-F238E27FC236}">
                <a16:creationId xmlns:a16="http://schemas.microsoft.com/office/drawing/2014/main" id="{6989C268-0E89-C684-9880-B3EFBA2AD96A}"/>
              </a:ext>
            </a:extLst>
          </p:cNvPr>
          <p:cNvSpPr>
            <a:spLocks noChangeArrowheads="1"/>
          </p:cNvSpPr>
          <p:nvPr userDrawn="1"/>
        </p:nvSpPr>
        <p:spPr bwMode="auto">
          <a:xfrm flipV="1">
            <a:off x="5410200" y="4164013"/>
            <a:ext cx="1966913" cy="19050"/>
          </a:xfrm>
          <a:prstGeom prst="rect">
            <a:avLst/>
          </a:prstGeom>
          <a:solidFill>
            <a:schemeClr val="accent2">
              <a:alpha val="59999"/>
            </a:schemeClr>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defRPr/>
            </a:pPr>
            <a:endParaRPr lang="es-PR" altLang="es-PR" sz="1800" b="0">
              <a:solidFill>
                <a:srgbClr val="FFFFFF"/>
              </a:solidFill>
            </a:endParaRPr>
          </a:p>
        </p:txBody>
      </p:sp>
      <p:sp>
        <p:nvSpPr>
          <p:cNvPr id="30" name="Rectangle 48">
            <a:extLst>
              <a:ext uri="{FF2B5EF4-FFF2-40B4-BE49-F238E27FC236}">
                <a16:creationId xmlns:a16="http://schemas.microsoft.com/office/drawing/2014/main" id="{1797234A-CCD8-F0E7-2B35-62AD82DE3B25}"/>
              </a:ext>
            </a:extLst>
          </p:cNvPr>
          <p:cNvSpPr>
            <a:spLocks noChangeArrowheads="1"/>
          </p:cNvSpPr>
          <p:nvPr userDrawn="1"/>
        </p:nvSpPr>
        <p:spPr bwMode="auto">
          <a:xfrm flipV="1">
            <a:off x="5410200" y="4198938"/>
            <a:ext cx="1966913" cy="9525"/>
          </a:xfrm>
          <a:prstGeom prst="rect">
            <a:avLst/>
          </a:prstGeom>
          <a:solidFill>
            <a:schemeClr val="accent2">
              <a:alpha val="65097"/>
            </a:schemeClr>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defRPr/>
            </a:pPr>
            <a:endParaRPr lang="es-PR" altLang="es-PR" sz="1800" b="0">
              <a:solidFill>
                <a:srgbClr val="FFFFFF"/>
              </a:solidFill>
            </a:endParaRPr>
          </a:p>
        </p:txBody>
      </p:sp>
      <p:sp useBgFill="1">
        <p:nvSpPr>
          <p:cNvPr id="31" name="Rounded Rectangle 46">
            <a:extLst>
              <a:ext uri="{FF2B5EF4-FFF2-40B4-BE49-F238E27FC236}">
                <a16:creationId xmlns:a16="http://schemas.microsoft.com/office/drawing/2014/main" id="{AF02A297-9158-6854-68C9-DC45F53B108F}"/>
              </a:ext>
            </a:extLst>
          </p:cNvPr>
          <p:cNvSpPr/>
          <p:nvPr userDrawn="1"/>
        </p:nvSpPr>
        <p:spPr bwMode="white">
          <a:xfrm>
            <a:off x="5410200" y="3962400"/>
            <a:ext cx="3065463"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useBgFill="1">
        <p:nvSpPr>
          <p:cNvPr id="32" name="Rounded Rectangle 47">
            <a:extLst>
              <a:ext uri="{FF2B5EF4-FFF2-40B4-BE49-F238E27FC236}">
                <a16:creationId xmlns:a16="http://schemas.microsoft.com/office/drawing/2014/main" id="{7416C2CE-7E11-3B64-835C-4D763BAD2358}"/>
              </a:ext>
            </a:extLst>
          </p:cNvPr>
          <p:cNvSpPr/>
          <p:nvPr userDrawn="1"/>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33" name="Date Placeholder 27">
            <a:extLst>
              <a:ext uri="{FF2B5EF4-FFF2-40B4-BE49-F238E27FC236}">
                <a16:creationId xmlns:a16="http://schemas.microsoft.com/office/drawing/2014/main" id="{519660E4-2895-0A49-DC98-F8470F36FB45}"/>
              </a:ext>
            </a:extLst>
          </p:cNvPr>
          <p:cNvSpPr>
            <a:spLocks noGrp="1"/>
          </p:cNvSpPr>
          <p:nvPr>
            <p:ph type="dt" sz="half" idx="11"/>
          </p:nvPr>
        </p:nvSpPr>
        <p:spPr>
          <a:xfrm>
            <a:off x="6705600" y="4206875"/>
            <a:ext cx="960438" cy="457200"/>
          </a:xfrm>
        </p:spPr>
        <p:txBody>
          <a:bodyPr/>
          <a:lstStyle>
            <a:lvl1pPr>
              <a:defRPr/>
            </a:lvl1pPr>
          </a:lstStyle>
          <a:p>
            <a:pPr>
              <a:defRPr/>
            </a:pPr>
            <a:fld id="{382FB68A-906B-42EE-9C2C-3AE667CE0295}" type="datetimeFigureOut">
              <a:rPr lang="es-PR"/>
              <a:pPr>
                <a:defRPr/>
              </a:pPr>
              <a:t>02/15/2023</a:t>
            </a:fld>
            <a:endParaRPr lang="es-PR"/>
          </a:p>
        </p:txBody>
      </p:sp>
      <p:sp>
        <p:nvSpPr>
          <p:cNvPr id="34" name="Footer Placeholder 16">
            <a:extLst>
              <a:ext uri="{FF2B5EF4-FFF2-40B4-BE49-F238E27FC236}">
                <a16:creationId xmlns:a16="http://schemas.microsoft.com/office/drawing/2014/main" id="{1C3FE138-F35E-E200-C986-F250DFE905DB}"/>
              </a:ext>
            </a:extLst>
          </p:cNvPr>
          <p:cNvSpPr>
            <a:spLocks noGrp="1"/>
          </p:cNvSpPr>
          <p:nvPr>
            <p:ph type="ftr" sz="quarter" idx="12"/>
          </p:nvPr>
        </p:nvSpPr>
        <p:spPr>
          <a:xfrm>
            <a:off x="5410200" y="4205288"/>
            <a:ext cx="1295400" cy="457200"/>
          </a:xfrm>
        </p:spPr>
        <p:txBody>
          <a:bodyPr/>
          <a:lstStyle>
            <a:lvl1pPr>
              <a:defRPr/>
            </a:lvl1pPr>
          </a:lstStyle>
          <a:p>
            <a:pPr>
              <a:defRPr/>
            </a:pPr>
            <a:endParaRPr lang="es-PR"/>
          </a:p>
        </p:txBody>
      </p:sp>
      <p:pic>
        <p:nvPicPr>
          <p:cNvPr id="35" name="Picture 1">
            <a:extLst>
              <a:ext uri="{FF2B5EF4-FFF2-40B4-BE49-F238E27FC236}">
                <a16:creationId xmlns:a16="http://schemas.microsoft.com/office/drawing/2014/main" id="{3486B7E8-CA0F-EE39-ECA7-4D68442A025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6263" y="6284913"/>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2">
            <a:extLst>
              <a:ext uri="{FF2B5EF4-FFF2-40B4-BE49-F238E27FC236}">
                <a16:creationId xmlns:a16="http://schemas.microsoft.com/office/drawing/2014/main" id="{8D2AEBEC-047E-2E92-28DF-6B598F102E63}"/>
              </a:ext>
            </a:extLst>
          </p:cNvPr>
          <p:cNvSpPr txBox="1">
            <a:spLocks noChangeArrowheads="1"/>
          </p:cNvSpPr>
          <p:nvPr userDrawn="1"/>
        </p:nvSpPr>
        <p:spPr bwMode="auto">
          <a:xfrm>
            <a:off x="1693863" y="6157913"/>
            <a:ext cx="741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eaLnBrk="1" hangingPunct="1">
              <a:defRPr/>
            </a:pPr>
            <a:r>
              <a:rPr lang="es-PR" altLang="es-PR" sz="1200" b="0" dirty="0" err="1">
                <a:latin typeface="Arial" panose="020B0604020202020204" pitchFamily="34" charset="0"/>
              </a:rPr>
              <a:t>Saludmed</a:t>
            </a:r>
            <a:r>
              <a:rPr lang="es-PR" altLang="es-PR" sz="1200" b="0" dirty="0">
                <a:latin typeface="Arial" panose="020B0604020202020204" pitchFamily="34" charset="0"/>
              </a:rPr>
              <a:t> 2023, por </a:t>
            </a:r>
            <a:r>
              <a:rPr lang="es-PR" altLang="es-PR" sz="1200" i="1" dirty="0">
                <a:latin typeface="Arial" panose="020B0604020202020204" pitchFamily="34" charset="0"/>
                <a:hlinkClick r:id="rId5"/>
              </a:rPr>
              <a:t>Edgar Lopategui Corsino</a:t>
            </a:r>
            <a:r>
              <a:rPr lang="es-PR" altLang="es-PR" sz="1200" b="0" dirty="0">
                <a:latin typeface="Arial" panose="020B0604020202020204" pitchFamily="34" charset="0"/>
              </a:rPr>
              <a:t>, se encuentra bajo una licencia </a:t>
            </a:r>
            <a:r>
              <a:rPr lang="es-PR" altLang="es-PR" sz="1200" b="0" i="1" dirty="0">
                <a:latin typeface="Arial" panose="020B0604020202020204" pitchFamily="34" charset="0"/>
                <a:hlinkClick r:id="rId6"/>
              </a:rPr>
              <a:t>"Creative </a:t>
            </a:r>
            <a:r>
              <a:rPr lang="es-PR" altLang="es-PR" sz="1200" b="0" i="1" dirty="0" err="1">
                <a:latin typeface="Arial" panose="020B0604020202020204" pitchFamily="34" charset="0"/>
                <a:hlinkClick r:id="rId6"/>
              </a:rPr>
              <a:t>Commons</a:t>
            </a:r>
            <a:r>
              <a:rPr lang="es-PR" altLang="es-PR" sz="1200" b="0" i="1" dirty="0">
                <a:latin typeface="Arial" panose="020B0604020202020204" pitchFamily="34" charset="0"/>
                <a:hlinkClick r:id="rId6"/>
              </a:rPr>
              <a:t>"</a:t>
            </a:r>
            <a:r>
              <a:rPr lang="es-PR" altLang="es-PR" sz="1200" b="0" dirty="0">
                <a:latin typeface="Arial" panose="020B0604020202020204" pitchFamily="34" charset="0"/>
              </a:rPr>
              <a:t>, </a:t>
            </a:r>
          </a:p>
          <a:p>
            <a:pPr eaLnBrk="1" hangingPunct="1">
              <a:defRPr/>
            </a:pPr>
            <a:r>
              <a:rPr lang="es-PR" altLang="es-PR" sz="1200" b="0" dirty="0">
                <a:latin typeface="Arial" panose="020B0604020202020204" pitchFamily="34" charset="0"/>
              </a:rPr>
              <a:t>de tipo: </a:t>
            </a:r>
            <a:r>
              <a:rPr lang="es-PR" altLang="es-PR" sz="1200" i="1" dirty="0">
                <a:latin typeface="Arial" panose="020B0604020202020204" pitchFamily="34" charset="0"/>
                <a:hlinkClick r:id="rId6"/>
              </a:rPr>
              <a:t>Reconocimiento-</a:t>
            </a:r>
            <a:r>
              <a:rPr lang="es-PR" altLang="es-PR" sz="1200" i="1" dirty="0" err="1">
                <a:latin typeface="Arial" panose="020B0604020202020204" pitchFamily="34" charset="0"/>
                <a:hlinkClick r:id="rId6"/>
              </a:rPr>
              <a:t>NoComercial</a:t>
            </a:r>
            <a:r>
              <a:rPr lang="es-PR" altLang="es-PR" sz="1200" i="1" dirty="0">
                <a:latin typeface="Arial" panose="020B0604020202020204" pitchFamily="34" charset="0"/>
                <a:hlinkClick r:id="rId6"/>
              </a:rPr>
              <a:t>-Sin Obras Derivadas 3.0.  Licencia de Puerto Rico</a:t>
            </a:r>
            <a:r>
              <a:rPr lang="es-PR" altLang="es-PR" sz="1200" b="0" dirty="0">
                <a:latin typeface="Arial" panose="020B0604020202020204" pitchFamily="34" charset="0"/>
              </a:rPr>
              <a:t>.  </a:t>
            </a:r>
          </a:p>
          <a:p>
            <a:pPr eaLnBrk="1" hangingPunct="1">
              <a:defRPr/>
            </a:pPr>
            <a:r>
              <a:rPr lang="es-PR" altLang="es-PR" sz="1200" b="0" dirty="0">
                <a:latin typeface="Arial" panose="020B0604020202020204" pitchFamily="34" charset="0"/>
              </a:rPr>
              <a:t>Basado en las páginas publicadas para el sitio Web: </a:t>
            </a:r>
            <a:r>
              <a:rPr lang="es-PR" altLang="es-PR" sz="1200" i="1" dirty="0">
                <a:latin typeface="Arial" panose="020B0604020202020204" pitchFamily="34" charset="0"/>
                <a:hlinkClick r:id="rId5"/>
              </a:rPr>
              <a:t>www.saludmed.com</a:t>
            </a:r>
            <a:r>
              <a:rPr lang="es-PR" altLang="es-PR" sz="1200" b="0" dirty="0">
                <a:latin typeface="Arial" panose="020B0604020202020204" pitchFamily="34" charset="0"/>
              </a:rPr>
              <a:t>.</a:t>
            </a:r>
            <a:endParaRPr lang="es-PR" altLang="es-PR" sz="1800" b="0" dirty="0">
              <a:latin typeface="Arial" panose="020B0604020202020204" pitchFamily="34" charset="0"/>
            </a:endParaRPr>
          </a:p>
        </p:txBody>
      </p:sp>
    </p:spTree>
    <p:extLst>
      <p:ext uri="{BB962C8B-B14F-4D97-AF65-F5344CB8AC3E}">
        <p14:creationId xmlns:p14="http://schemas.microsoft.com/office/powerpoint/2010/main" val="98990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6A6CEB2-56FF-4479-8B95-7CADD95D0C40}"/>
              </a:ext>
            </a:extLst>
          </p:cNvPr>
          <p:cNvSpPr>
            <a:spLocks noGrp="1"/>
          </p:cNvSpPr>
          <p:nvPr>
            <p:ph type="dt" sz="half" idx="10"/>
          </p:nvPr>
        </p:nvSpPr>
        <p:spPr/>
        <p:txBody>
          <a:bodyPr/>
          <a:lstStyle>
            <a:lvl1pPr>
              <a:defRPr/>
            </a:lvl1pPr>
          </a:lstStyle>
          <a:p>
            <a:pPr>
              <a:defRPr/>
            </a:pPr>
            <a:fld id="{00F37212-B97E-412F-8E66-3EE80CFF5968}" type="datetimeFigureOut">
              <a:rPr lang="es-PR"/>
              <a:pPr>
                <a:defRPr/>
              </a:pPr>
              <a:t>02/15/2023</a:t>
            </a:fld>
            <a:endParaRPr lang="es-PR"/>
          </a:p>
        </p:txBody>
      </p:sp>
      <p:sp>
        <p:nvSpPr>
          <p:cNvPr id="5" name="Footer Placeholder 2">
            <a:extLst>
              <a:ext uri="{FF2B5EF4-FFF2-40B4-BE49-F238E27FC236}">
                <a16:creationId xmlns:a16="http://schemas.microsoft.com/office/drawing/2014/main" id="{9B1F9203-0F9F-4A57-9C70-5958D14C07A3}"/>
              </a:ext>
            </a:extLst>
          </p:cNvPr>
          <p:cNvSpPr>
            <a:spLocks noGrp="1"/>
          </p:cNvSpPr>
          <p:nvPr>
            <p:ph type="ftr" sz="quarter" idx="11"/>
          </p:nvPr>
        </p:nvSpPr>
        <p:spPr/>
        <p:txBody>
          <a:bodyPr/>
          <a:lstStyle>
            <a:lvl1pPr>
              <a:defRPr/>
            </a:lvl1pPr>
          </a:lstStyle>
          <a:p>
            <a:pPr>
              <a:defRPr/>
            </a:pPr>
            <a:endParaRPr lang="es-PR"/>
          </a:p>
        </p:txBody>
      </p:sp>
      <p:sp>
        <p:nvSpPr>
          <p:cNvPr id="6" name="Slide Number Placeholder 22">
            <a:extLst>
              <a:ext uri="{FF2B5EF4-FFF2-40B4-BE49-F238E27FC236}">
                <a16:creationId xmlns:a16="http://schemas.microsoft.com/office/drawing/2014/main" id="{94FC129D-651F-4677-99B5-DE4F8FE0C55D}"/>
              </a:ext>
            </a:extLst>
          </p:cNvPr>
          <p:cNvSpPr>
            <a:spLocks noGrp="1"/>
          </p:cNvSpPr>
          <p:nvPr>
            <p:ph type="sldNum" sz="quarter" idx="12"/>
          </p:nvPr>
        </p:nvSpPr>
        <p:spPr/>
        <p:txBody>
          <a:bodyPr/>
          <a:lstStyle>
            <a:lvl1pPr>
              <a:defRPr/>
            </a:lvl1pPr>
          </a:lstStyle>
          <a:p>
            <a:fld id="{2F5BBE9D-908E-4998-A2DD-07CC08DEBC2E}" type="slidenum">
              <a:rPr lang="es-PR" altLang="es-PR"/>
              <a:pPr/>
              <a:t>‹#›</a:t>
            </a:fld>
            <a:endParaRPr lang="es-PR" altLang="es-PR"/>
          </a:p>
        </p:txBody>
      </p:sp>
    </p:spTree>
    <p:extLst>
      <p:ext uri="{BB962C8B-B14F-4D97-AF65-F5344CB8AC3E}">
        <p14:creationId xmlns:p14="http://schemas.microsoft.com/office/powerpoint/2010/main" val="50936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FAA0A7D-A383-47C9-B23C-EF7FCD120766}"/>
              </a:ext>
            </a:extLst>
          </p:cNvPr>
          <p:cNvSpPr>
            <a:spLocks noGrp="1"/>
          </p:cNvSpPr>
          <p:nvPr>
            <p:ph type="dt" sz="half" idx="10"/>
          </p:nvPr>
        </p:nvSpPr>
        <p:spPr/>
        <p:txBody>
          <a:bodyPr/>
          <a:lstStyle>
            <a:lvl1pPr>
              <a:defRPr/>
            </a:lvl1pPr>
          </a:lstStyle>
          <a:p>
            <a:pPr>
              <a:defRPr/>
            </a:pPr>
            <a:fld id="{CB30D67B-2926-4F06-8BD4-F1EC32C3B746}" type="datetimeFigureOut">
              <a:rPr lang="es-PR"/>
              <a:pPr>
                <a:defRPr/>
              </a:pPr>
              <a:t>02/15/2023</a:t>
            </a:fld>
            <a:endParaRPr lang="es-PR"/>
          </a:p>
        </p:txBody>
      </p:sp>
      <p:sp>
        <p:nvSpPr>
          <p:cNvPr id="5" name="Footer Placeholder 2">
            <a:extLst>
              <a:ext uri="{FF2B5EF4-FFF2-40B4-BE49-F238E27FC236}">
                <a16:creationId xmlns:a16="http://schemas.microsoft.com/office/drawing/2014/main" id="{A4CF29F5-EEF6-47EB-8BCD-9F2BD4B66F7F}"/>
              </a:ext>
            </a:extLst>
          </p:cNvPr>
          <p:cNvSpPr>
            <a:spLocks noGrp="1"/>
          </p:cNvSpPr>
          <p:nvPr>
            <p:ph type="ftr" sz="quarter" idx="11"/>
          </p:nvPr>
        </p:nvSpPr>
        <p:spPr/>
        <p:txBody>
          <a:bodyPr/>
          <a:lstStyle>
            <a:lvl1pPr>
              <a:defRPr/>
            </a:lvl1pPr>
          </a:lstStyle>
          <a:p>
            <a:pPr>
              <a:defRPr/>
            </a:pPr>
            <a:endParaRPr lang="es-PR"/>
          </a:p>
        </p:txBody>
      </p:sp>
      <p:sp>
        <p:nvSpPr>
          <p:cNvPr id="6" name="Slide Number Placeholder 22">
            <a:extLst>
              <a:ext uri="{FF2B5EF4-FFF2-40B4-BE49-F238E27FC236}">
                <a16:creationId xmlns:a16="http://schemas.microsoft.com/office/drawing/2014/main" id="{A3093F61-95D3-4A85-B044-BA82FB388AB3}"/>
              </a:ext>
            </a:extLst>
          </p:cNvPr>
          <p:cNvSpPr>
            <a:spLocks noGrp="1"/>
          </p:cNvSpPr>
          <p:nvPr>
            <p:ph type="sldNum" sz="quarter" idx="12"/>
          </p:nvPr>
        </p:nvSpPr>
        <p:spPr/>
        <p:txBody>
          <a:bodyPr/>
          <a:lstStyle>
            <a:lvl1pPr>
              <a:defRPr/>
            </a:lvl1pPr>
          </a:lstStyle>
          <a:p>
            <a:fld id="{59FDA55C-7C28-4A85-998F-EBB8E83F5548}" type="slidenum">
              <a:rPr lang="es-PR" altLang="es-PR"/>
              <a:pPr/>
              <a:t>‹#›</a:t>
            </a:fld>
            <a:endParaRPr lang="es-PR" altLang="es-PR"/>
          </a:p>
        </p:txBody>
      </p:sp>
    </p:spTree>
    <p:extLst>
      <p:ext uri="{BB962C8B-B14F-4D97-AF65-F5344CB8AC3E}">
        <p14:creationId xmlns:p14="http://schemas.microsoft.com/office/powerpoint/2010/main" val="126276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70C06AB1-5321-4984-8F68-04A7AAA3C341}"/>
              </a:ext>
            </a:extLst>
          </p:cNvPr>
          <p:cNvSpPr>
            <a:spLocks noGrp="1"/>
          </p:cNvSpPr>
          <p:nvPr>
            <p:ph type="dt" sz="half" idx="10"/>
          </p:nvPr>
        </p:nvSpPr>
        <p:spPr/>
        <p:txBody>
          <a:bodyPr/>
          <a:lstStyle>
            <a:lvl1pPr>
              <a:defRPr/>
            </a:lvl1pPr>
          </a:lstStyle>
          <a:p>
            <a:pPr>
              <a:defRPr/>
            </a:pPr>
            <a:fld id="{6E5964D7-F6FA-4429-9F3A-25AEBF92DDC0}" type="datetimeFigureOut">
              <a:rPr lang="es-PR"/>
              <a:pPr>
                <a:defRPr/>
              </a:pPr>
              <a:t>02/15/2023</a:t>
            </a:fld>
            <a:endParaRPr lang="es-PR"/>
          </a:p>
        </p:txBody>
      </p:sp>
      <p:sp>
        <p:nvSpPr>
          <p:cNvPr id="5" name="Footer Placeholder 2">
            <a:extLst>
              <a:ext uri="{FF2B5EF4-FFF2-40B4-BE49-F238E27FC236}">
                <a16:creationId xmlns:a16="http://schemas.microsoft.com/office/drawing/2014/main" id="{E780B60D-1534-401A-ACD4-0EC8E0A29E06}"/>
              </a:ext>
            </a:extLst>
          </p:cNvPr>
          <p:cNvSpPr>
            <a:spLocks noGrp="1"/>
          </p:cNvSpPr>
          <p:nvPr>
            <p:ph type="ftr" sz="quarter" idx="11"/>
          </p:nvPr>
        </p:nvSpPr>
        <p:spPr/>
        <p:txBody>
          <a:bodyPr/>
          <a:lstStyle>
            <a:lvl1pPr>
              <a:defRPr/>
            </a:lvl1pPr>
          </a:lstStyle>
          <a:p>
            <a:pPr>
              <a:defRPr/>
            </a:pPr>
            <a:endParaRPr lang="es-PR"/>
          </a:p>
        </p:txBody>
      </p:sp>
      <p:sp>
        <p:nvSpPr>
          <p:cNvPr id="6" name="Slide Number Placeholder 22">
            <a:extLst>
              <a:ext uri="{FF2B5EF4-FFF2-40B4-BE49-F238E27FC236}">
                <a16:creationId xmlns:a16="http://schemas.microsoft.com/office/drawing/2014/main" id="{6CF70E4F-AED2-46EF-8B3A-BBE009843A68}"/>
              </a:ext>
            </a:extLst>
          </p:cNvPr>
          <p:cNvSpPr>
            <a:spLocks noGrp="1"/>
          </p:cNvSpPr>
          <p:nvPr>
            <p:ph type="sldNum" sz="quarter" idx="12"/>
          </p:nvPr>
        </p:nvSpPr>
        <p:spPr/>
        <p:txBody>
          <a:bodyPr/>
          <a:lstStyle>
            <a:lvl1pPr>
              <a:defRPr/>
            </a:lvl1pPr>
          </a:lstStyle>
          <a:p>
            <a:fld id="{68E205B9-9078-4FA4-A513-F246F3CAB76A}" type="slidenum">
              <a:rPr lang="es-PR" altLang="es-PR"/>
              <a:pPr/>
              <a:t>‹#›</a:t>
            </a:fld>
            <a:endParaRPr lang="es-PR" altLang="es-PR"/>
          </a:p>
        </p:txBody>
      </p:sp>
    </p:spTree>
    <p:extLst>
      <p:ext uri="{BB962C8B-B14F-4D97-AF65-F5344CB8AC3E}">
        <p14:creationId xmlns:p14="http://schemas.microsoft.com/office/powerpoint/2010/main" val="33747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a16="http://schemas.microsoft.com/office/drawing/2014/main" id="{541E30A8-F972-48BD-89A9-F447AF61B01C}"/>
              </a:ext>
            </a:extLst>
          </p:cNvPr>
          <p:cNvSpPr>
            <a:spLocks noGrp="1"/>
          </p:cNvSpPr>
          <p:nvPr>
            <p:ph type="dt" sz="half" idx="10"/>
          </p:nvPr>
        </p:nvSpPr>
        <p:spPr/>
        <p:txBody>
          <a:bodyPr/>
          <a:lstStyle>
            <a:lvl1pPr>
              <a:defRPr/>
            </a:lvl1pPr>
          </a:lstStyle>
          <a:p>
            <a:pPr>
              <a:defRPr/>
            </a:pPr>
            <a:fld id="{E9F33F3A-BD2C-47F0-817B-35007F92E6B1}" type="datetimeFigureOut">
              <a:rPr lang="es-PR"/>
              <a:pPr>
                <a:defRPr/>
              </a:pPr>
              <a:t>02/15/2023</a:t>
            </a:fld>
            <a:endParaRPr lang="es-PR"/>
          </a:p>
        </p:txBody>
      </p:sp>
      <p:sp>
        <p:nvSpPr>
          <p:cNvPr id="5" name="Footer Placeholder 2">
            <a:extLst>
              <a:ext uri="{FF2B5EF4-FFF2-40B4-BE49-F238E27FC236}">
                <a16:creationId xmlns:a16="http://schemas.microsoft.com/office/drawing/2014/main" id="{10D05488-838F-4BF8-8E69-04AC503AF36C}"/>
              </a:ext>
            </a:extLst>
          </p:cNvPr>
          <p:cNvSpPr>
            <a:spLocks noGrp="1"/>
          </p:cNvSpPr>
          <p:nvPr>
            <p:ph type="ftr" sz="quarter" idx="11"/>
          </p:nvPr>
        </p:nvSpPr>
        <p:spPr/>
        <p:txBody>
          <a:bodyPr/>
          <a:lstStyle>
            <a:lvl1pPr>
              <a:defRPr/>
            </a:lvl1pPr>
          </a:lstStyle>
          <a:p>
            <a:pPr>
              <a:defRPr/>
            </a:pPr>
            <a:endParaRPr lang="es-PR"/>
          </a:p>
        </p:txBody>
      </p:sp>
      <p:sp>
        <p:nvSpPr>
          <p:cNvPr id="6" name="Slide Number Placeholder 22">
            <a:extLst>
              <a:ext uri="{FF2B5EF4-FFF2-40B4-BE49-F238E27FC236}">
                <a16:creationId xmlns:a16="http://schemas.microsoft.com/office/drawing/2014/main" id="{5F6903A1-40C5-4919-9C81-387B15939A80}"/>
              </a:ext>
            </a:extLst>
          </p:cNvPr>
          <p:cNvSpPr>
            <a:spLocks noGrp="1"/>
          </p:cNvSpPr>
          <p:nvPr>
            <p:ph type="sldNum" sz="quarter" idx="12"/>
          </p:nvPr>
        </p:nvSpPr>
        <p:spPr/>
        <p:txBody>
          <a:bodyPr/>
          <a:lstStyle>
            <a:lvl1pPr>
              <a:defRPr/>
            </a:lvl1pPr>
          </a:lstStyle>
          <a:p>
            <a:fld id="{69C9AA44-BFAA-4409-A9DE-692696E94A50}" type="slidenum">
              <a:rPr lang="es-PR" altLang="es-PR"/>
              <a:pPr/>
              <a:t>‹#›</a:t>
            </a:fld>
            <a:endParaRPr lang="es-PR" altLang="es-PR"/>
          </a:p>
        </p:txBody>
      </p:sp>
    </p:spTree>
    <p:extLst>
      <p:ext uri="{BB962C8B-B14F-4D97-AF65-F5344CB8AC3E}">
        <p14:creationId xmlns:p14="http://schemas.microsoft.com/office/powerpoint/2010/main" val="14275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5AA7E33B-E3CD-4954-9A66-3F749C4DDE7C}"/>
              </a:ext>
            </a:extLst>
          </p:cNvPr>
          <p:cNvSpPr>
            <a:spLocks noGrp="1"/>
          </p:cNvSpPr>
          <p:nvPr>
            <p:ph type="dt" sz="half" idx="10"/>
          </p:nvPr>
        </p:nvSpPr>
        <p:spPr/>
        <p:txBody>
          <a:bodyPr/>
          <a:lstStyle>
            <a:lvl1pPr>
              <a:defRPr/>
            </a:lvl1pPr>
          </a:lstStyle>
          <a:p>
            <a:pPr>
              <a:defRPr/>
            </a:pPr>
            <a:fld id="{4CECC2C9-1FEB-4803-923A-38B51369001C}" type="datetimeFigureOut">
              <a:rPr lang="es-PR"/>
              <a:pPr>
                <a:defRPr/>
              </a:pPr>
              <a:t>02/15/2023</a:t>
            </a:fld>
            <a:endParaRPr lang="es-PR"/>
          </a:p>
        </p:txBody>
      </p:sp>
      <p:sp>
        <p:nvSpPr>
          <p:cNvPr id="6" name="Footer Placeholder 2">
            <a:extLst>
              <a:ext uri="{FF2B5EF4-FFF2-40B4-BE49-F238E27FC236}">
                <a16:creationId xmlns:a16="http://schemas.microsoft.com/office/drawing/2014/main" id="{6334F094-91A4-4EBF-A7F7-9D98B00A4DEB}"/>
              </a:ext>
            </a:extLst>
          </p:cNvPr>
          <p:cNvSpPr>
            <a:spLocks noGrp="1"/>
          </p:cNvSpPr>
          <p:nvPr>
            <p:ph type="ftr" sz="quarter" idx="11"/>
          </p:nvPr>
        </p:nvSpPr>
        <p:spPr/>
        <p:txBody>
          <a:bodyPr/>
          <a:lstStyle>
            <a:lvl1pPr>
              <a:defRPr/>
            </a:lvl1pPr>
          </a:lstStyle>
          <a:p>
            <a:pPr>
              <a:defRPr/>
            </a:pPr>
            <a:endParaRPr lang="es-PR"/>
          </a:p>
        </p:txBody>
      </p:sp>
      <p:sp>
        <p:nvSpPr>
          <p:cNvPr id="7" name="Slide Number Placeholder 22">
            <a:extLst>
              <a:ext uri="{FF2B5EF4-FFF2-40B4-BE49-F238E27FC236}">
                <a16:creationId xmlns:a16="http://schemas.microsoft.com/office/drawing/2014/main" id="{3C5561EE-8F83-4049-BF7D-3F19B6A14667}"/>
              </a:ext>
            </a:extLst>
          </p:cNvPr>
          <p:cNvSpPr>
            <a:spLocks noGrp="1"/>
          </p:cNvSpPr>
          <p:nvPr>
            <p:ph type="sldNum" sz="quarter" idx="12"/>
          </p:nvPr>
        </p:nvSpPr>
        <p:spPr/>
        <p:txBody>
          <a:bodyPr/>
          <a:lstStyle>
            <a:lvl1pPr>
              <a:defRPr/>
            </a:lvl1pPr>
          </a:lstStyle>
          <a:p>
            <a:fld id="{B5F2CCC1-D979-4400-96E2-EE46BEDAECD7}" type="slidenum">
              <a:rPr lang="es-PR" altLang="es-PR"/>
              <a:pPr/>
              <a:t>‹#›</a:t>
            </a:fld>
            <a:endParaRPr lang="es-PR" altLang="es-PR"/>
          </a:p>
        </p:txBody>
      </p:sp>
    </p:spTree>
    <p:extLst>
      <p:ext uri="{BB962C8B-B14F-4D97-AF65-F5344CB8AC3E}">
        <p14:creationId xmlns:p14="http://schemas.microsoft.com/office/powerpoint/2010/main" val="2293882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E091B1-A066-4548-928F-933240F34AD5}"/>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8" name="Rectangle 7">
            <a:extLst>
              <a:ext uri="{FF2B5EF4-FFF2-40B4-BE49-F238E27FC236}">
                <a16:creationId xmlns:a16="http://schemas.microsoft.com/office/drawing/2014/main" id="{41404C84-2749-4065-8E68-1FB10F143FA3}"/>
              </a:ext>
            </a:extLst>
          </p:cNvPr>
          <p:cNvSpPr>
            <a:spLocks noChangeArrowheads="1"/>
          </p:cNvSpPr>
          <p:nvPr/>
        </p:nvSpPr>
        <p:spPr bwMode="auto">
          <a:xfrm>
            <a:off x="0" y="0"/>
            <a:ext cx="9144000" cy="311150"/>
          </a:xfrm>
          <a:prstGeom prst="rect">
            <a:avLst/>
          </a:prstGeom>
          <a:solidFill>
            <a:srgbClr val="484876"/>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defRPr/>
            </a:pPr>
            <a:endParaRPr lang="es-PR" altLang="es-PR" sz="1800" b="0">
              <a:solidFill>
                <a:srgbClr val="FFFFFF"/>
              </a:solidFill>
            </a:endParaRPr>
          </a:p>
        </p:txBody>
      </p:sp>
      <p:sp>
        <p:nvSpPr>
          <p:cNvPr id="9" name="Rectangle 8">
            <a:extLst>
              <a:ext uri="{FF2B5EF4-FFF2-40B4-BE49-F238E27FC236}">
                <a16:creationId xmlns:a16="http://schemas.microsoft.com/office/drawing/2014/main" id="{349A011B-8797-4467-8345-7F9B2CC05273}"/>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10" name="Rectangle 9">
            <a:extLst>
              <a:ext uri="{FF2B5EF4-FFF2-40B4-BE49-F238E27FC236}">
                <a16:creationId xmlns:a16="http://schemas.microsoft.com/office/drawing/2014/main" id="{B8DB5F93-1E1A-4F0B-A614-C4CD12A789EE}"/>
              </a:ext>
            </a:extLst>
          </p:cNvPr>
          <p:cNvSpPr>
            <a:spLocks noChangeArrowheads="1"/>
          </p:cNvSpPr>
          <p:nvPr/>
        </p:nvSpPr>
        <p:spPr bwMode="auto">
          <a:xfrm flipV="1">
            <a:off x="5410200" y="360363"/>
            <a:ext cx="3733800" cy="90487"/>
          </a:xfrm>
          <a:prstGeom prst="rect">
            <a:avLst/>
          </a:prstGeom>
          <a:solidFill>
            <a:schemeClr val="accent2"/>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defRPr/>
            </a:pPr>
            <a:endParaRPr lang="es-PR" altLang="es-PR" sz="1800" b="0">
              <a:solidFill>
                <a:srgbClr val="FFFFFF"/>
              </a:solidFill>
            </a:endParaRPr>
          </a:p>
        </p:txBody>
      </p:sp>
      <p:sp>
        <p:nvSpPr>
          <p:cNvPr id="11" name="Rectangle 10">
            <a:extLst>
              <a:ext uri="{FF2B5EF4-FFF2-40B4-BE49-F238E27FC236}">
                <a16:creationId xmlns:a16="http://schemas.microsoft.com/office/drawing/2014/main" id="{5AFD9E0C-3A3C-45FC-9165-D6EE0B7A3E44}"/>
              </a:ext>
            </a:extLst>
          </p:cNvPr>
          <p:cNvSpPr>
            <a:spLocks noChangeArrowheads="1"/>
          </p:cNvSpPr>
          <p:nvPr/>
        </p:nvSpPr>
        <p:spPr bwMode="auto">
          <a:xfrm flipV="1">
            <a:off x="5410200" y="439738"/>
            <a:ext cx="3733800" cy="180975"/>
          </a:xfrm>
          <a:prstGeom prst="rect">
            <a:avLst/>
          </a:prstGeom>
          <a:solidFill>
            <a:schemeClr val="accent2">
              <a:alpha val="50195"/>
            </a:schemeClr>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defRPr/>
            </a:pPr>
            <a:endParaRPr lang="es-PR" altLang="es-PR" sz="1800" b="0">
              <a:solidFill>
                <a:srgbClr val="FFFFFF"/>
              </a:solidFill>
            </a:endParaRPr>
          </a:p>
        </p:txBody>
      </p:sp>
      <p:sp useBgFill="1">
        <p:nvSpPr>
          <p:cNvPr id="12" name="Rounded Rectangle 28">
            <a:extLst>
              <a:ext uri="{FF2B5EF4-FFF2-40B4-BE49-F238E27FC236}">
                <a16:creationId xmlns:a16="http://schemas.microsoft.com/office/drawing/2014/main" id="{D718FC70-5442-4C9D-ADD3-48114C8D0C17}"/>
              </a:ext>
            </a:extLst>
          </p:cNvPr>
          <p:cNvSpPr/>
          <p:nvPr/>
        </p:nvSpPr>
        <p:spPr bwMode="white">
          <a:xfrm>
            <a:off x="5408613" y="496888"/>
            <a:ext cx="306228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useBgFill="1">
        <p:nvSpPr>
          <p:cNvPr id="13" name="Rounded Rectangle 30">
            <a:extLst>
              <a:ext uri="{FF2B5EF4-FFF2-40B4-BE49-F238E27FC236}">
                <a16:creationId xmlns:a16="http://schemas.microsoft.com/office/drawing/2014/main" id="{F296E158-1082-46F9-87DE-42F17A7289A8}"/>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14" name="Rectangle 13">
            <a:extLst>
              <a:ext uri="{FF2B5EF4-FFF2-40B4-BE49-F238E27FC236}">
                <a16:creationId xmlns:a16="http://schemas.microsoft.com/office/drawing/2014/main" id="{AD06F8C5-F306-4BFA-8875-EB047DFF4CA0}"/>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dirty="0"/>
          </a:p>
        </p:txBody>
      </p:sp>
      <p:sp>
        <p:nvSpPr>
          <p:cNvPr id="15" name="Rectangle 14">
            <a:extLst>
              <a:ext uri="{FF2B5EF4-FFF2-40B4-BE49-F238E27FC236}">
                <a16:creationId xmlns:a16="http://schemas.microsoft.com/office/drawing/2014/main" id="{02AFFE51-1AF8-4CE1-8F54-81A69CFE6244}"/>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dirty="0"/>
          </a:p>
        </p:txBody>
      </p:sp>
      <p:sp>
        <p:nvSpPr>
          <p:cNvPr id="16" name="Rectangle 15">
            <a:extLst>
              <a:ext uri="{FF2B5EF4-FFF2-40B4-BE49-F238E27FC236}">
                <a16:creationId xmlns:a16="http://schemas.microsoft.com/office/drawing/2014/main" id="{0368B9FA-427A-4A47-8AFF-D652E585683E}"/>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17" name="Rectangle 16">
            <a:extLst>
              <a:ext uri="{FF2B5EF4-FFF2-40B4-BE49-F238E27FC236}">
                <a16:creationId xmlns:a16="http://schemas.microsoft.com/office/drawing/2014/main" id="{04A3F8A5-B9A5-4139-BB6E-0FE891FAE137}"/>
              </a:ext>
            </a:extLst>
          </p:cNvPr>
          <p:cNvSpPr/>
          <p:nvPr/>
        </p:nvSpPr>
        <p:spPr bwMode="invGray">
          <a:xfrm>
            <a:off x="8977313" y="-1588"/>
            <a:ext cx="25400"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18" name="Rectangle 17">
            <a:extLst>
              <a:ext uri="{FF2B5EF4-FFF2-40B4-BE49-F238E27FC236}">
                <a16:creationId xmlns:a16="http://schemas.microsoft.com/office/drawing/2014/main" id="{2F703C3E-ECD5-458D-9EF7-C2428EE7579A}"/>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19" name="Rectangle 18">
            <a:extLst>
              <a:ext uri="{FF2B5EF4-FFF2-40B4-BE49-F238E27FC236}">
                <a16:creationId xmlns:a16="http://schemas.microsoft.com/office/drawing/2014/main" id="{9849C4F4-E925-4636-AFAC-C7D54B146329}"/>
              </a:ext>
            </a:extLst>
          </p:cNvPr>
          <p:cNvSpPr/>
          <p:nvPr/>
        </p:nvSpPr>
        <p:spPr bwMode="invGray">
          <a:xfrm>
            <a:off x="8875713" y="0"/>
            <a:ext cx="6350"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dirty="0"/>
          </a:p>
        </p:txBody>
      </p:sp>
      <p:pic>
        <p:nvPicPr>
          <p:cNvPr id="20" name="Picture 21" descr="saludmed-com_Ban_PPT-MASTER-2_v01">
            <a:extLst>
              <a:ext uri="{FF2B5EF4-FFF2-40B4-BE49-F238E27FC236}">
                <a16:creationId xmlns:a16="http://schemas.microsoft.com/office/drawing/2014/main" id="{88A1A5AD-7A37-4733-A37D-351FFE52A8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988"/>
            <a:ext cx="8894763" cy="33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Date Placeholder 25">
            <a:extLst>
              <a:ext uri="{FF2B5EF4-FFF2-40B4-BE49-F238E27FC236}">
                <a16:creationId xmlns:a16="http://schemas.microsoft.com/office/drawing/2014/main" id="{C2483D89-9D69-4018-BE0E-0EFCF081A5FF}"/>
              </a:ext>
            </a:extLst>
          </p:cNvPr>
          <p:cNvSpPr>
            <a:spLocks noGrp="1"/>
          </p:cNvSpPr>
          <p:nvPr>
            <p:ph type="dt" sz="half" idx="10"/>
          </p:nvPr>
        </p:nvSpPr>
        <p:spPr/>
        <p:txBody>
          <a:bodyPr rtlCol="0"/>
          <a:lstStyle>
            <a:lvl1pPr>
              <a:defRPr/>
            </a:lvl1pPr>
          </a:lstStyle>
          <a:p>
            <a:pPr>
              <a:defRPr/>
            </a:pPr>
            <a:fld id="{45A4D110-0BAA-4EDB-8B99-27A1A01CC32D}" type="datetimeFigureOut">
              <a:rPr lang="es-PR"/>
              <a:pPr>
                <a:defRPr/>
              </a:pPr>
              <a:t>02/15/2023</a:t>
            </a:fld>
            <a:endParaRPr lang="es-PR"/>
          </a:p>
        </p:txBody>
      </p:sp>
      <p:sp>
        <p:nvSpPr>
          <p:cNvPr id="22" name="Footer Placeholder 27">
            <a:extLst>
              <a:ext uri="{FF2B5EF4-FFF2-40B4-BE49-F238E27FC236}">
                <a16:creationId xmlns:a16="http://schemas.microsoft.com/office/drawing/2014/main" id="{5EE15A97-1585-4EB1-B1EE-CCB42338E270}"/>
              </a:ext>
            </a:extLst>
          </p:cNvPr>
          <p:cNvSpPr>
            <a:spLocks noGrp="1"/>
          </p:cNvSpPr>
          <p:nvPr>
            <p:ph type="ftr" sz="quarter" idx="11"/>
          </p:nvPr>
        </p:nvSpPr>
        <p:spPr/>
        <p:txBody>
          <a:bodyPr rtlCol="0"/>
          <a:lstStyle>
            <a:lvl1pPr>
              <a:defRPr/>
            </a:lvl1pPr>
          </a:lstStyle>
          <a:p>
            <a:pPr>
              <a:defRPr/>
            </a:pPr>
            <a:endParaRPr lang="es-PR"/>
          </a:p>
        </p:txBody>
      </p:sp>
      <p:sp>
        <p:nvSpPr>
          <p:cNvPr id="23" name="Slide Number Placeholder 26">
            <a:extLst>
              <a:ext uri="{FF2B5EF4-FFF2-40B4-BE49-F238E27FC236}">
                <a16:creationId xmlns:a16="http://schemas.microsoft.com/office/drawing/2014/main" id="{FABD5C0B-4F2B-4E8E-924F-D101F5C8928F}"/>
              </a:ext>
            </a:extLst>
          </p:cNvPr>
          <p:cNvSpPr>
            <a:spLocks noGrp="1"/>
          </p:cNvSpPr>
          <p:nvPr>
            <p:ph type="sldNum" sz="quarter" idx="12"/>
          </p:nvPr>
        </p:nvSpPr>
        <p:spPr/>
        <p:txBody>
          <a:bodyPr/>
          <a:lstStyle>
            <a:lvl1pPr>
              <a:defRPr/>
            </a:lvl1pPr>
          </a:lstStyle>
          <a:p>
            <a:fld id="{337F1C2C-9091-464D-BCB1-E9198E23FBE5}" type="slidenum">
              <a:rPr lang="es-PR" altLang="es-PR"/>
              <a:pPr/>
              <a:t>‹#›</a:t>
            </a:fld>
            <a:endParaRPr lang="es-PR" altLang="es-PR"/>
          </a:p>
        </p:txBody>
      </p:sp>
    </p:spTree>
    <p:extLst>
      <p:ext uri="{BB962C8B-B14F-4D97-AF65-F5344CB8AC3E}">
        <p14:creationId xmlns:p14="http://schemas.microsoft.com/office/powerpoint/2010/main" val="30513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3CF270-169F-468B-9CB9-2936A65AB533}"/>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4" name="Rectangle 3">
            <a:extLst>
              <a:ext uri="{FF2B5EF4-FFF2-40B4-BE49-F238E27FC236}">
                <a16:creationId xmlns:a16="http://schemas.microsoft.com/office/drawing/2014/main" id="{03922FAB-C592-4A38-AF0C-43A07000DE51}"/>
              </a:ext>
            </a:extLst>
          </p:cNvPr>
          <p:cNvSpPr>
            <a:spLocks noChangeArrowheads="1"/>
          </p:cNvSpPr>
          <p:nvPr/>
        </p:nvSpPr>
        <p:spPr bwMode="auto">
          <a:xfrm>
            <a:off x="0" y="0"/>
            <a:ext cx="9144000" cy="311150"/>
          </a:xfrm>
          <a:prstGeom prst="rect">
            <a:avLst/>
          </a:prstGeom>
          <a:solidFill>
            <a:srgbClr val="484876"/>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defRPr/>
            </a:pPr>
            <a:endParaRPr lang="es-PR" altLang="es-PR" sz="1800" b="0">
              <a:solidFill>
                <a:srgbClr val="FFFFFF"/>
              </a:solidFill>
            </a:endParaRPr>
          </a:p>
        </p:txBody>
      </p:sp>
      <p:sp>
        <p:nvSpPr>
          <p:cNvPr id="5" name="Rectangle 4">
            <a:extLst>
              <a:ext uri="{FF2B5EF4-FFF2-40B4-BE49-F238E27FC236}">
                <a16:creationId xmlns:a16="http://schemas.microsoft.com/office/drawing/2014/main" id="{E070FC12-5453-4849-A00E-57A2F7DEA664}"/>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6" name="Rectangle 5">
            <a:extLst>
              <a:ext uri="{FF2B5EF4-FFF2-40B4-BE49-F238E27FC236}">
                <a16:creationId xmlns:a16="http://schemas.microsoft.com/office/drawing/2014/main" id="{691226B1-6657-4256-88DD-6E504928945A}"/>
              </a:ext>
            </a:extLst>
          </p:cNvPr>
          <p:cNvSpPr>
            <a:spLocks noChangeArrowheads="1"/>
          </p:cNvSpPr>
          <p:nvPr/>
        </p:nvSpPr>
        <p:spPr bwMode="auto">
          <a:xfrm flipV="1">
            <a:off x="5410200" y="360363"/>
            <a:ext cx="3733800" cy="90487"/>
          </a:xfrm>
          <a:prstGeom prst="rect">
            <a:avLst/>
          </a:prstGeom>
          <a:solidFill>
            <a:schemeClr val="accent2"/>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defRPr/>
            </a:pPr>
            <a:endParaRPr lang="es-PR" altLang="es-PR" sz="1800" b="0">
              <a:solidFill>
                <a:srgbClr val="FFFFFF"/>
              </a:solidFill>
            </a:endParaRPr>
          </a:p>
        </p:txBody>
      </p:sp>
      <p:sp>
        <p:nvSpPr>
          <p:cNvPr id="7" name="Rectangle 6">
            <a:extLst>
              <a:ext uri="{FF2B5EF4-FFF2-40B4-BE49-F238E27FC236}">
                <a16:creationId xmlns:a16="http://schemas.microsoft.com/office/drawing/2014/main" id="{B3107C26-BF12-40F5-87F3-B50922689B6A}"/>
              </a:ext>
            </a:extLst>
          </p:cNvPr>
          <p:cNvSpPr>
            <a:spLocks noChangeArrowheads="1"/>
          </p:cNvSpPr>
          <p:nvPr/>
        </p:nvSpPr>
        <p:spPr bwMode="auto">
          <a:xfrm flipV="1">
            <a:off x="5410200" y="439738"/>
            <a:ext cx="3733800" cy="180975"/>
          </a:xfrm>
          <a:prstGeom prst="rect">
            <a:avLst/>
          </a:prstGeom>
          <a:solidFill>
            <a:schemeClr val="accent2">
              <a:alpha val="50195"/>
            </a:schemeClr>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defRPr/>
            </a:pPr>
            <a:endParaRPr lang="es-PR" altLang="es-PR" sz="1800" b="0">
              <a:solidFill>
                <a:srgbClr val="FFFFFF"/>
              </a:solidFill>
            </a:endParaRPr>
          </a:p>
        </p:txBody>
      </p:sp>
      <p:sp useBgFill="1">
        <p:nvSpPr>
          <p:cNvPr id="8" name="Rounded Rectangle 28">
            <a:extLst>
              <a:ext uri="{FF2B5EF4-FFF2-40B4-BE49-F238E27FC236}">
                <a16:creationId xmlns:a16="http://schemas.microsoft.com/office/drawing/2014/main" id="{EE7FF097-8150-4A6E-B42D-8D72C05EE800}"/>
              </a:ext>
            </a:extLst>
          </p:cNvPr>
          <p:cNvSpPr/>
          <p:nvPr/>
        </p:nvSpPr>
        <p:spPr bwMode="white">
          <a:xfrm>
            <a:off x="5408613" y="496888"/>
            <a:ext cx="306228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useBgFill="1">
        <p:nvSpPr>
          <p:cNvPr id="9" name="Rounded Rectangle 30">
            <a:extLst>
              <a:ext uri="{FF2B5EF4-FFF2-40B4-BE49-F238E27FC236}">
                <a16:creationId xmlns:a16="http://schemas.microsoft.com/office/drawing/2014/main" id="{7B03423F-8F67-42AC-ABDD-9BEB56509727}"/>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10" name="Rectangle 9">
            <a:extLst>
              <a:ext uri="{FF2B5EF4-FFF2-40B4-BE49-F238E27FC236}">
                <a16:creationId xmlns:a16="http://schemas.microsoft.com/office/drawing/2014/main" id="{BA389890-81BF-4CFC-9E94-4FA4B0EFF3D3}"/>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dirty="0"/>
          </a:p>
        </p:txBody>
      </p:sp>
      <p:sp>
        <p:nvSpPr>
          <p:cNvPr id="11" name="Rectangle 10">
            <a:extLst>
              <a:ext uri="{FF2B5EF4-FFF2-40B4-BE49-F238E27FC236}">
                <a16:creationId xmlns:a16="http://schemas.microsoft.com/office/drawing/2014/main" id="{3BBFE389-F703-48FD-A11D-30A7CF14ABB9}"/>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dirty="0"/>
          </a:p>
        </p:txBody>
      </p:sp>
      <p:sp>
        <p:nvSpPr>
          <p:cNvPr id="12" name="Rectangle 11">
            <a:extLst>
              <a:ext uri="{FF2B5EF4-FFF2-40B4-BE49-F238E27FC236}">
                <a16:creationId xmlns:a16="http://schemas.microsoft.com/office/drawing/2014/main" id="{317FC74E-692B-49FA-8E26-B6E50FCDF03E}"/>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13" name="Rectangle 12">
            <a:extLst>
              <a:ext uri="{FF2B5EF4-FFF2-40B4-BE49-F238E27FC236}">
                <a16:creationId xmlns:a16="http://schemas.microsoft.com/office/drawing/2014/main" id="{39991C67-D4B1-4D19-BA80-6BFD88212A9D}"/>
              </a:ext>
            </a:extLst>
          </p:cNvPr>
          <p:cNvSpPr/>
          <p:nvPr/>
        </p:nvSpPr>
        <p:spPr bwMode="invGray">
          <a:xfrm>
            <a:off x="8977313" y="-1588"/>
            <a:ext cx="25400"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14" name="Rectangle 13">
            <a:extLst>
              <a:ext uri="{FF2B5EF4-FFF2-40B4-BE49-F238E27FC236}">
                <a16:creationId xmlns:a16="http://schemas.microsoft.com/office/drawing/2014/main" id="{ACE9EF61-C7D1-4735-A30F-F17BFDD5ADDE}"/>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15" name="Rectangle 14">
            <a:extLst>
              <a:ext uri="{FF2B5EF4-FFF2-40B4-BE49-F238E27FC236}">
                <a16:creationId xmlns:a16="http://schemas.microsoft.com/office/drawing/2014/main" id="{4020CB5B-851C-46D0-8F9D-06B8FD2ACA63}"/>
              </a:ext>
            </a:extLst>
          </p:cNvPr>
          <p:cNvSpPr/>
          <p:nvPr/>
        </p:nvSpPr>
        <p:spPr bwMode="invGray">
          <a:xfrm>
            <a:off x="8875713" y="0"/>
            <a:ext cx="6350"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dirty="0"/>
          </a:p>
        </p:txBody>
      </p:sp>
      <p:pic>
        <p:nvPicPr>
          <p:cNvPr id="16" name="Picture 21" descr="saludmed-com_Ban_PPT-MASTER-2_v01">
            <a:extLst>
              <a:ext uri="{FF2B5EF4-FFF2-40B4-BE49-F238E27FC236}">
                <a16:creationId xmlns:a16="http://schemas.microsoft.com/office/drawing/2014/main" id="{447015D1-C0D0-46BB-A928-A01FFAB54C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988"/>
            <a:ext cx="8894763" cy="33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17" name="Date Placeholder 2">
            <a:extLst>
              <a:ext uri="{FF2B5EF4-FFF2-40B4-BE49-F238E27FC236}">
                <a16:creationId xmlns:a16="http://schemas.microsoft.com/office/drawing/2014/main" id="{522B5611-9A68-4908-8F86-D1BAB196E2F0}"/>
              </a:ext>
            </a:extLst>
          </p:cNvPr>
          <p:cNvSpPr>
            <a:spLocks noGrp="1"/>
          </p:cNvSpPr>
          <p:nvPr>
            <p:ph type="dt" sz="half" idx="10"/>
          </p:nvPr>
        </p:nvSpPr>
        <p:spPr>
          <a:xfrm>
            <a:off x="6583363" y="612775"/>
            <a:ext cx="958850" cy="457200"/>
          </a:xfrm>
        </p:spPr>
        <p:txBody>
          <a:bodyPr/>
          <a:lstStyle>
            <a:lvl1pPr>
              <a:defRPr/>
            </a:lvl1pPr>
          </a:lstStyle>
          <a:p>
            <a:pPr>
              <a:defRPr/>
            </a:pPr>
            <a:fld id="{F9A98DE0-E8B0-42CD-974C-F24DE61B0ADB}" type="datetimeFigureOut">
              <a:rPr lang="es-PR"/>
              <a:pPr>
                <a:defRPr/>
              </a:pPr>
              <a:t>02/15/2023</a:t>
            </a:fld>
            <a:endParaRPr lang="es-PR"/>
          </a:p>
        </p:txBody>
      </p:sp>
      <p:sp>
        <p:nvSpPr>
          <p:cNvPr id="18" name="Footer Placeholder 3">
            <a:extLst>
              <a:ext uri="{FF2B5EF4-FFF2-40B4-BE49-F238E27FC236}">
                <a16:creationId xmlns:a16="http://schemas.microsoft.com/office/drawing/2014/main" id="{E3C49926-C8AB-4A3A-999B-063FDD524EBB}"/>
              </a:ext>
            </a:extLst>
          </p:cNvPr>
          <p:cNvSpPr>
            <a:spLocks noGrp="1"/>
          </p:cNvSpPr>
          <p:nvPr>
            <p:ph type="ftr" sz="quarter" idx="11"/>
          </p:nvPr>
        </p:nvSpPr>
        <p:spPr/>
        <p:txBody>
          <a:bodyPr/>
          <a:lstStyle>
            <a:lvl1pPr>
              <a:defRPr/>
            </a:lvl1pPr>
          </a:lstStyle>
          <a:p>
            <a:pPr>
              <a:defRPr/>
            </a:pPr>
            <a:endParaRPr lang="es-PR"/>
          </a:p>
        </p:txBody>
      </p:sp>
      <p:sp>
        <p:nvSpPr>
          <p:cNvPr id="19" name="Slide Number Placeholder 4">
            <a:extLst>
              <a:ext uri="{FF2B5EF4-FFF2-40B4-BE49-F238E27FC236}">
                <a16:creationId xmlns:a16="http://schemas.microsoft.com/office/drawing/2014/main" id="{CD140B5B-2D05-4338-BFF3-25452E2B2B1C}"/>
              </a:ext>
            </a:extLst>
          </p:cNvPr>
          <p:cNvSpPr>
            <a:spLocks noGrp="1"/>
          </p:cNvSpPr>
          <p:nvPr>
            <p:ph type="sldNum" sz="quarter" idx="12"/>
          </p:nvPr>
        </p:nvSpPr>
        <p:spPr/>
        <p:txBody>
          <a:bodyPr/>
          <a:lstStyle>
            <a:lvl1pPr>
              <a:defRPr/>
            </a:lvl1pPr>
          </a:lstStyle>
          <a:p>
            <a:fld id="{0C6605B6-C70F-4F58-882F-9C718435BF32}" type="slidenum">
              <a:rPr lang="es-PR" altLang="es-PR"/>
              <a:pPr/>
              <a:t>‹#›</a:t>
            </a:fld>
            <a:endParaRPr lang="es-PR" altLang="es-PR"/>
          </a:p>
        </p:txBody>
      </p:sp>
    </p:spTree>
    <p:extLst>
      <p:ext uri="{BB962C8B-B14F-4D97-AF65-F5344CB8AC3E}">
        <p14:creationId xmlns:p14="http://schemas.microsoft.com/office/powerpoint/2010/main" val="222504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2D38B33B-6A80-4846-AD82-633489254355}"/>
              </a:ext>
            </a:extLst>
          </p:cNvPr>
          <p:cNvSpPr>
            <a:spLocks noGrp="1"/>
          </p:cNvSpPr>
          <p:nvPr>
            <p:ph type="dt" sz="half" idx="10"/>
          </p:nvPr>
        </p:nvSpPr>
        <p:spPr/>
        <p:txBody>
          <a:bodyPr/>
          <a:lstStyle>
            <a:lvl1pPr>
              <a:defRPr/>
            </a:lvl1pPr>
          </a:lstStyle>
          <a:p>
            <a:pPr>
              <a:defRPr/>
            </a:pPr>
            <a:fld id="{699038C2-076B-4181-96B1-372C25C7C670}" type="datetimeFigureOut">
              <a:rPr lang="es-PR"/>
              <a:pPr>
                <a:defRPr/>
              </a:pPr>
              <a:t>02/15/2023</a:t>
            </a:fld>
            <a:endParaRPr lang="es-PR"/>
          </a:p>
        </p:txBody>
      </p:sp>
      <p:sp>
        <p:nvSpPr>
          <p:cNvPr id="3" name="Footer Placeholder 2">
            <a:extLst>
              <a:ext uri="{FF2B5EF4-FFF2-40B4-BE49-F238E27FC236}">
                <a16:creationId xmlns:a16="http://schemas.microsoft.com/office/drawing/2014/main" id="{D26F6459-6467-4BDB-91D6-65CA6FC88B32}"/>
              </a:ext>
            </a:extLst>
          </p:cNvPr>
          <p:cNvSpPr>
            <a:spLocks noGrp="1"/>
          </p:cNvSpPr>
          <p:nvPr>
            <p:ph type="ftr" sz="quarter" idx="11"/>
          </p:nvPr>
        </p:nvSpPr>
        <p:spPr/>
        <p:txBody>
          <a:bodyPr/>
          <a:lstStyle>
            <a:lvl1pPr>
              <a:defRPr/>
            </a:lvl1pPr>
          </a:lstStyle>
          <a:p>
            <a:pPr>
              <a:defRPr/>
            </a:pPr>
            <a:endParaRPr lang="es-PR"/>
          </a:p>
        </p:txBody>
      </p:sp>
      <p:sp>
        <p:nvSpPr>
          <p:cNvPr id="4" name="Slide Number Placeholder 22">
            <a:extLst>
              <a:ext uri="{FF2B5EF4-FFF2-40B4-BE49-F238E27FC236}">
                <a16:creationId xmlns:a16="http://schemas.microsoft.com/office/drawing/2014/main" id="{F76A3A5A-BAFF-4CB6-9EF5-F298FB9F2904}"/>
              </a:ext>
            </a:extLst>
          </p:cNvPr>
          <p:cNvSpPr>
            <a:spLocks noGrp="1"/>
          </p:cNvSpPr>
          <p:nvPr>
            <p:ph type="sldNum" sz="quarter" idx="12"/>
          </p:nvPr>
        </p:nvSpPr>
        <p:spPr/>
        <p:txBody>
          <a:bodyPr/>
          <a:lstStyle>
            <a:lvl1pPr>
              <a:defRPr/>
            </a:lvl1pPr>
          </a:lstStyle>
          <a:p>
            <a:fld id="{F5128992-367E-4066-BAC6-1902F9230324}" type="slidenum">
              <a:rPr lang="es-PR" altLang="es-PR"/>
              <a:pPr/>
              <a:t>‹#›</a:t>
            </a:fld>
            <a:endParaRPr lang="es-PR" altLang="es-PR"/>
          </a:p>
        </p:txBody>
      </p:sp>
    </p:spTree>
    <p:extLst>
      <p:ext uri="{BB962C8B-B14F-4D97-AF65-F5344CB8AC3E}">
        <p14:creationId xmlns:p14="http://schemas.microsoft.com/office/powerpoint/2010/main" val="371739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BEC3BF21-DF3A-4648-A2F5-A4611E9A7E3B}"/>
              </a:ext>
            </a:extLst>
          </p:cNvPr>
          <p:cNvSpPr>
            <a:spLocks noGrp="1"/>
          </p:cNvSpPr>
          <p:nvPr>
            <p:ph type="dt" sz="half" idx="10"/>
          </p:nvPr>
        </p:nvSpPr>
        <p:spPr/>
        <p:txBody>
          <a:bodyPr/>
          <a:lstStyle>
            <a:lvl1pPr>
              <a:defRPr/>
            </a:lvl1pPr>
          </a:lstStyle>
          <a:p>
            <a:pPr>
              <a:defRPr/>
            </a:pPr>
            <a:fld id="{E989B0BC-9A28-4FDF-BBBE-AA066AEF0FF0}" type="datetimeFigureOut">
              <a:rPr lang="es-PR"/>
              <a:pPr>
                <a:defRPr/>
              </a:pPr>
              <a:t>02/15/2023</a:t>
            </a:fld>
            <a:endParaRPr lang="es-PR"/>
          </a:p>
        </p:txBody>
      </p:sp>
      <p:sp>
        <p:nvSpPr>
          <p:cNvPr id="6" name="Footer Placeholder 2">
            <a:extLst>
              <a:ext uri="{FF2B5EF4-FFF2-40B4-BE49-F238E27FC236}">
                <a16:creationId xmlns:a16="http://schemas.microsoft.com/office/drawing/2014/main" id="{2F07B6B1-2C7C-47E1-9CFA-2EA515022AEC}"/>
              </a:ext>
            </a:extLst>
          </p:cNvPr>
          <p:cNvSpPr>
            <a:spLocks noGrp="1"/>
          </p:cNvSpPr>
          <p:nvPr>
            <p:ph type="ftr" sz="quarter" idx="11"/>
          </p:nvPr>
        </p:nvSpPr>
        <p:spPr/>
        <p:txBody>
          <a:bodyPr/>
          <a:lstStyle>
            <a:lvl1pPr>
              <a:defRPr/>
            </a:lvl1pPr>
          </a:lstStyle>
          <a:p>
            <a:pPr>
              <a:defRPr/>
            </a:pPr>
            <a:endParaRPr lang="es-PR"/>
          </a:p>
        </p:txBody>
      </p:sp>
      <p:sp>
        <p:nvSpPr>
          <p:cNvPr id="7" name="Slide Number Placeholder 22">
            <a:extLst>
              <a:ext uri="{FF2B5EF4-FFF2-40B4-BE49-F238E27FC236}">
                <a16:creationId xmlns:a16="http://schemas.microsoft.com/office/drawing/2014/main" id="{E35F9E4C-E724-4D9F-A31F-FCB2923FFC22}"/>
              </a:ext>
            </a:extLst>
          </p:cNvPr>
          <p:cNvSpPr>
            <a:spLocks noGrp="1"/>
          </p:cNvSpPr>
          <p:nvPr>
            <p:ph type="sldNum" sz="quarter" idx="12"/>
          </p:nvPr>
        </p:nvSpPr>
        <p:spPr/>
        <p:txBody>
          <a:bodyPr/>
          <a:lstStyle>
            <a:lvl1pPr>
              <a:defRPr/>
            </a:lvl1pPr>
          </a:lstStyle>
          <a:p>
            <a:fld id="{FE1D09E3-8BE1-44B5-A6A5-C1AE7AB38EF8}" type="slidenum">
              <a:rPr lang="es-PR" altLang="es-PR"/>
              <a:pPr/>
              <a:t>‹#›</a:t>
            </a:fld>
            <a:endParaRPr lang="es-PR" altLang="es-PR"/>
          </a:p>
        </p:txBody>
      </p:sp>
    </p:spTree>
    <p:extLst>
      <p:ext uri="{BB962C8B-B14F-4D97-AF65-F5344CB8AC3E}">
        <p14:creationId xmlns:p14="http://schemas.microsoft.com/office/powerpoint/2010/main" val="639627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F6AD3F54-2B50-429E-859F-AC74C34457D8}"/>
              </a:ext>
            </a:extLst>
          </p:cNvPr>
          <p:cNvSpPr>
            <a:spLocks noGrp="1"/>
          </p:cNvSpPr>
          <p:nvPr>
            <p:ph type="dt" sz="half" idx="10"/>
          </p:nvPr>
        </p:nvSpPr>
        <p:spPr/>
        <p:txBody>
          <a:bodyPr/>
          <a:lstStyle>
            <a:lvl1pPr>
              <a:defRPr/>
            </a:lvl1pPr>
          </a:lstStyle>
          <a:p>
            <a:pPr>
              <a:defRPr/>
            </a:pPr>
            <a:fld id="{90A3E986-105F-494D-AC53-1358A60B40A3}" type="datetimeFigureOut">
              <a:rPr lang="es-PR"/>
              <a:pPr>
                <a:defRPr/>
              </a:pPr>
              <a:t>02/15/2023</a:t>
            </a:fld>
            <a:endParaRPr lang="es-PR"/>
          </a:p>
        </p:txBody>
      </p:sp>
      <p:sp>
        <p:nvSpPr>
          <p:cNvPr id="6" name="Footer Placeholder 2">
            <a:extLst>
              <a:ext uri="{FF2B5EF4-FFF2-40B4-BE49-F238E27FC236}">
                <a16:creationId xmlns:a16="http://schemas.microsoft.com/office/drawing/2014/main" id="{57DECA17-B9E5-4965-8FD6-F678AEB22817}"/>
              </a:ext>
            </a:extLst>
          </p:cNvPr>
          <p:cNvSpPr>
            <a:spLocks noGrp="1"/>
          </p:cNvSpPr>
          <p:nvPr>
            <p:ph type="ftr" sz="quarter" idx="11"/>
          </p:nvPr>
        </p:nvSpPr>
        <p:spPr/>
        <p:txBody>
          <a:bodyPr/>
          <a:lstStyle>
            <a:lvl1pPr>
              <a:defRPr/>
            </a:lvl1pPr>
          </a:lstStyle>
          <a:p>
            <a:pPr>
              <a:defRPr/>
            </a:pPr>
            <a:endParaRPr lang="es-PR"/>
          </a:p>
        </p:txBody>
      </p:sp>
      <p:sp>
        <p:nvSpPr>
          <p:cNvPr id="7" name="Slide Number Placeholder 22">
            <a:extLst>
              <a:ext uri="{FF2B5EF4-FFF2-40B4-BE49-F238E27FC236}">
                <a16:creationId xmlns:a16="http://schemas.microsoft.com/office/drawing/2014/main" id="{D3A391B7-C9FE-483D-A7B1-93AB82851BEF}"/>
              </a:ext>
            </a:extLst>
          </p:cNvPr>
          <p:cNvSpPr>
            <a:spLocks noGrp="1"/>
          </p:cNvSpPr>
          <p:nvPr>
            <p:ph type="sldNum" sz="quarter" idx="12"/>
          </p:nvPr>
        </p:nvSpPr>
        <p:spPr/>
        <p:txBody>
          <a:bodyPr/>
          <a:lstStyle>
            <a:lvl1pPr>
              <a:defRPr/>
            </a:lvl1pPr>
          </a:lstStyle>
          <a:p>
            <a:fld id="{F9AAAE49-E1B1-423C-B6E1-55C5242F029E}" type="slidenum">
              <a:rPr lang="es-PR" altLang="es-PR"/>
              <a:pPr/>
              <a:t>‹#›</a:t>
            </a:fld>
            <a:endParaRPr lang="es-PR" altLang="es-PR"/>
          </a:p>
        </p:txBody>
      </p:sp>
    </p:spTree>
    <p:extLst>
      <p:ext uri="{BB962C8B-B14F-4D97-AF65-F5344CB8AC3E}">
        <p14:creationId xmlns:p14="http://schemas.microsoft.com/office/powerpoint/2010/main" val="376489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F2D7C6B-9313-4167-96D5-691034B8FBCD}"/>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1027" name="Rectangle 28">
            <a:extLst>
              <a:ext uri="{FF2B5EF4-FFF2-40B4-BE49-F238E27FC236}">
                <a16:creationId xmlns:a16="http://schemas.microsoft.com/office/drawing/2014/main" id="{97FDD28F-6464-4FF1-ABAE-B8A6F8AC6760}"/>
              </a:ext>
            </a:extLst>
          </p:cNvPr>
          <p:cNvSpPr>
            <a:spLocks noChangeArrowheads="1"/>
          </p:cNvSpPr>
          <p:nvPr/>
        </p:nvSpPr>
        <p:spPr bwMode="auto">
          <a:xfrm>
            <a:off x="0" y="0"/>
            <a:ext cx="9144000" cy="311150"/>
          </a:xfrm>
          <a:prstGeom prst="rect">
            <a:avLst/>
          </a:prstGeom>
          <a:solidFill>
            <a:srgbClr val="484876"/>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defRPr/>
            </a:pPr>
            <a:endParaRPr lang="es-PR" altLang="es-PR" sz="1800" b="0">
              <a:solidFill>
                <a:srgbClr val="FFFFFF"/>
              </a:solidFill>
            </a:endParaRPr>
          </a:p>
        </p:txBody>
      </p:sp>
      <p:sp>
        <p:nvSpPr>
          <p:cNvPr id="30" name="Rectangle 29">
            <a:extLst>
              <a:ext uri="{FF2B5EF4-FFF2-40B4-BE49-F238E27FC236}">
                <a16:creationId xmlns:a16="http://schemas.microsoft.com/office/drawing/2014/main" id="{477B23C9-7410-49D3-AA78-672869620118}"/>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1029" name="Rectangle 30">
            <a:extLst>
              <a:ext uri="{FF2B5EF4-FFF2-40B4-BE49-F238E27FC236}">
                <a16:creationId xmlns:a16="http://schemas.microsoft.com/office/drawing/2014/main" id="{3AE8ECA8-E22C-4790-B8B4-53FB20C3ABA4}"/>
              </a:ext>
            </a:extLst>
          </p:cNvPr>
          <p:cNvSpPr>
            <a:spLocks noChangeArrowheads="1"/>
          </p:cNvSpPr>
          <p:nvPr/>
        </p:nvSpPr>
        <p:spPr bwMode="auto">
          <a:xfrm flipV="1">
            <a:off x="5410200" y="360363"/>
            <a:ext cx="3733800" cy="90487"/>
          </a:xfrm>
          <a:prstGeom prst="rect">
            <a:avLst/>
          </a:prstGeom>
          <a:solidFill>
            <a:schemeClr val="accent2"/>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defRPr/>
            </a:pPr>
            <a:endParaRPr lang="es-PR" altLang="es-PR" sz="1800" b="0">
              <a:solidFill>
                <a:srgbClr val="FFFFFF"/>
              </a:solidFill>
            </a:endParaRPr>
          </a:p>
        </p:txBody>
      </p:sp>
      <p:sp>
        <p:nvSpPr>
          <p:cNvPr id="1030" name="Rectangle 31">
            <a:extLst>
              <a:ext uri="{FF2B5EF4-FFF2-40B4-BE49-F238E27FC236}">
                <a16:creationId xmlns:a16="http://schemas.microsoft.com/office/drawing/2014/main" id="{3BE0B7AA-4868-48FF-85E2-9B472A754E71}"/>
              </a:ext>
            </a:extLst>
          </p:cNvPr>
          <p:cNvSpPr>
            <a:spLocks noChangeArrowheads="1"/>
          </p:cNvSpPr>
          <p:nvPr userDrawn="1"/>
        </p:nvSpPr>
        <p:spPr bwMode="auto">
          <a:xfrm flipV="1">
            <a:off x="5410200" y="439738"/>
            <a:ext cx="3733800" cy="180975"/>
          </a:xfrm>
          <a:prstGeom prst="rect">
            <a:avLst/>
          </a:prstGeom>
          <a:solidFill>
            <a:schemeClr val="accent2">
              <a:alpha val="50195"/>
            </a:schemeClr>
          </a:solidFill>
          <a:ln>
            <a:noFill/>
          </a:ln>
          <a:extLst>
            <a:ext uri="{91240B29-F687-4F45-9708-019B960494DF}">
              <a14:hiddenLine xmlns:a14="http://schemas.microsoft.com/office/drawing/2010/main" w="50800" cap="rnd" cmpd="thickThin" algn="ctr">
                <a:solidFill>
                  <a:srgbClr val="000000"/>
                </a:solidFill>
                <a:miter lim="800000"/>
                <a:headEnd/>
                <a:tailEnd/>
              </a14:hiddenLine>
            </a:ext>
          </a:extLst>
        </p:spPr>
        <p:txBody>
          <a:bodyPr rot="10800000"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defRPr/>
            </a:pPr>
            <a:endParaRPr lang="es-PR" altLang="es-PR" sz="1800" b="0">
              <a:solidFill>
                <a:srgbClr val="FFFFFF"/>
              </a:solidFill>
            </a:endParaRPr>
          </a:p>
        </p:txBody>
      </p:sp>
      <p:sp useBgFill="1">
        <p:nvSpPr>
          <p:cNvPr id="33" name="Rounded Rectangle 32">
            <a:extLst>
              <a:ext uri="{FF2B5EF4-FFF2-40B4-BE49-F238E27FC236}">
                <a16:creationId xmlns:a16="http://schemas.microsoft.com/office/drawing/2014/main" id="{DA504539-1BA0-49BE-8E88-3909730A1417}"/>
              </a:ext>
            </a:extLst>
          </p:cNvPr>
          <p:cNvSpPr/>
          <p:nvPr/>
        </p:nvSpPr>
        <p:spPr bwMode="white">
          <a:xfrm>
            <a:off x="5408613" y="496888"/>
            <a:ext cx="3062287"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useBgFill="1">
        <p:nvSpPr>
          <p:cNvPr id="34" name="Rounded Rectangle 33">
            <a:extLst>
              <a:ext uri="{FF2B5EF4-FFF2-40B4-BE49-F238E27FC236}">
                <a16:creationId xmlns:a16="http://schemas.microsoft.com/office/drawing/2014/main" id="{581B09DC-9514-4606-AA4A-2CB3405CA394}"/>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35" name="Rectangle 34">
            <a:extLst>
              <a:ext uri="{FF2B5EF4-FFF2-40B4-BE49-F238E27FC236}">
                <a16:creationId xmlns:a16="http://schemas.microsoft.com/office/drawing/2014/main" id="{7A916512-1C47-44D2-9F72-21A886A52819}"/>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dirty="0"/>
          </a:p>
        </p:txBody>
      </p:sp>
      <p:sp>
        <p:nvSpPr>
          <p:cNvPr id="36" name="Rectangle 35">
            <a:extLst>
              <a:ext uri="{FF2B5EF4-FFF2-40B4-BE49-F238E27FC236}">
                <a16:creationId xmlns:a16="http://schemas.microsoft.com/office/drawing/2014/main" id="{F71B019C-FC8E-441A-B80B-690A3ED25F6F}"/>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dirty="0"/>
          </a:p>
        </p:txBody>
      </p:sp>
      <p:sp>
        <p:nvSpPr>
          <p:cNvPr id="37" name="Rectangle 36">
            <a:extLst>
              <a:ext uri="{FF2B5EF4-FFF2-40B4-BE49-F238E27FC236}">
                <a16:creationId xmlns:a16="http://schemas.microsoft.com/office/drawing/2014/main" id="{398D2EE4-CA9B-42D8-929D-4E1F2376CD5B}"/>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38" name="Rectangle 37">
            <a:extLst>
              <a:ext uri="{FF2B5EF4-FFF2-40B4-BE49-F238E27FC236}">
                <a16:creationId xmlns:a16="http://schemas.microsoft.com/office/drawing/2014/main" id="{5FC46222-51AD-4CFE-80E5-57004A857B75}"/>
              </a:ext>
            </a:extLst>
          </p:cNvPr>
          <p:cNvSpPr/>
          <p:nvPr/>
        </p:nvSpPr>
        <p:spPr bwMode="invGray">
          <a:xfrm>
            <a:off x="8977313" y="-1588"/>
            <a:ext cx="25400"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39" name="Rectangle 38">
            <a:extLst>
              <a:ext uri="{FF2B5EF4-FFF2-40B4-BE49-F238E27FC236}">
                <a16:creationId xmlns:a16="http://schemas.microsoft.com/office/drawing/2014/main" id="{043A0171-1615-405A-BAF3-320B2A0D0732}"/>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40" name="Rectangle 39">
            <a:extLst>
              <a:ext uri="{FF2B5EF4-FFF2-40B4-BE49-F238E27FC236}">
                <a16:creationId xmlns:a16="http://schemas.microsoft.com/office/drawing/2014/main" id="{85211F78-27F2-4FA3-9C82-771229FDB95E}"/>
              </a:ext>
            </a:extLst>
          </p:cNvPr>
          <p:cNvSpPr/>
          <p:nvPr/>
        </p:nvSpPr>
        <p:spPr bwMode="invGray">
          <a:xfrm>
            <a:off x="8875713" y="0"/>
            <a:ext cx="6350"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b="0" dirty="0"/>
          </a:p>
        </p:txBody>
      </p:sp>
      <p:sp>
        <p:nvSpPr>
          <p:cNvPr id="1039" name="Title Placeholder 21">
            <a:extLst>
              <a:ext uri="{FF2B5EF4-FFF2-40B4-BE49-F238E27FC236}">
                <a16:creationId xmlns:a16="http://schemas.microsoft.com/office/drawing/2014/main" id="{00548D3A-57CF-41BF-9048-131F717561A1}"/>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PR"/>
              <a:t>Click to edit Master title style</a:t>
            </a:r>
          </a:p>
        </p:txBody>
      </p:sp>
      <p:sp>
        <p:nvSpPr>
          <p:cNvPr id="1040" name="Text Placeholder 12">
            <a:extLst>
              <a:ext uri="{FF2B5EF4-FFF2-40B4-BE49-F238E27FC236}">
                <a16:creationId xmlns:a16="http://schemas.microsoft.com/office/drawing/2014/main" id="{CC4798C2-1F73-4244-A2CD-3442B1AA65F8}"/>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PR"/>
              <a:t>Click to edit Master text styles</a:t>
            </a:r>
          </a:p>
          <a:p>
            <a:pPr lvl="1"/>
            <a:r>
              <a:rPr lang="en-US" altLang="es-PR"/>
              <a:t>Second level</a:t>
            </a:r>
          </a:p>
          <a:p>
            <a:pPr lvl="2"/>
            <a:r>
              <a:rPr lang="en-US" altLang="es-PR"/>
              <a:t>Third level</a:t>
            </a:r>
          </a:p>
          <a:p>
            <a:pPr lvl="3"/>
            <a:r>
              <a:rPr lang="en-US" altLang="es-PR"/>
              <a:t>Fourth level</a:t>
            </a:r>
          </a:p>
          <a:p>
            <a:pPr lvl="4"/>
            <a:r>
              <a:rPr lang="en-US" altLang="es-PR"/>
              <a:t>Fifth level</a:t>
            </a:r>
          </a:p>
        </p:txBody>
      </p:sp>
      <p:sp>
        <p:nvSpPr>
          <p:cNvPr id="14" name="Date Placeholder 13">
            <a:extLst>
              <a:ext uri="{FF2B5EF4-FFF2-40B4-BE49-F238E27FC236}">
                <a16:creationId xmlns:a16="http://schemas.microsoft.com/office/drawing/2014/main" id="{09263453-00CE-4AED-9A8F-607804FE32AB}"/>
              </a:ext>
            </a:extLst>
          </p:cNvPr>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b="0">
                <a:solidFill>
                  <a:schemeClr val="accent2"/>
                </a:solidFill>
                <a:latin typeface="+mn-lt"/>
              </a:defRPr>
            </a:lvl1pPr>
          </a:lstStyle>
          <a:p>
            <a:pPr>
              <a:defRPr/>
            </a:pPr>
            <a:fld id="{9617A55B-4CD6-44AA-ACE7-040C8831A4CB}" type="datetimeFigureOut">
              <a:rPr lang="es-PR"/>
              <a:pPr>
                <a:defRPr/>
              </a:pPr>
              <a:t>02/15/2023</a:t>
            </a:fld>
            <a:endParaRPr lang="es-PR"/>
          </a:p>
        </p:txBody>
      </p:sp>
      <p:sp>
        <p:nvSpPr>
          <p:cNvPr id="3" name="Footer Placeholder 2">
            <a:extLst>
              <a:ext uri="{FF2B5EF4-FFF2-40B4-BE49-F238E27FC236}">
                <a16:creationId xmlns:a16="http://schemas.microsoft.com/office/drawing/2014/main" id="{C40F4A96-E787-428D-89AB-327B87B11F2B}"/>
              </a:ext>
            </a:extLst>
          </p:cNvPr>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b="0">
                <a:solidFill>
                  <a:schemeClr val="accent2"/>
                </a:solidFill>
                <a:latin typeface="+mn-lt"/>
              </a:defRPr>
            </a:lvl1pPr>
          </a:lstStyle>
          <a:p>
            <a:pPr>
              <a:defRPr/>
            </a:pPr>
            <a:endParaRPr lang="es-PR"/>
          </a:p>
        </p:txBody>
      </p:sp>
      <p:pic>
        <p:nvPicPr>
          <p:cNvPr id="1043" name="Picture 34" descr="saludmed-com_Ban_PPT-MASTER-2_v01">
            <a:extLst>
              <a:ext uri="{FF2B5EF4-FFF2-40B4-BE49-F238E27FC236}">
                <a16:creationId xmlns:a16="http://schemas.microsoft.com/office/drawing/2014/main" id="{01E802B7-C3E1-4965-8082-B5695607C21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88947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lide Number Placeholder 22">
            <a:extLst>
              <a:ext uri="{FF2B5EF4-FFF2-40B4-BE49-F238E27FC236}">
                <a16:creationId xmlns:a16="http://schemas.microsoft.com/office/drawing/2014/main" id="{86AE23ED-0FA3-4100-9361-CDD4C095BD26}"/>
              </a:ext>
            </a:extLst>
          </p:cNvPr>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800" b="0">
                <a:solidFill>
                  <a:srgbClr val="FFFFFF"/>
                </a:solidFill>
              </a:defRPr>
            </a:lvl1pPr>
          </a:lstStyle>
          <a:p>
            <a:fld id="{5C61FDC8-B172-4165-9DA3-F10CEE3D5E9D}" type="slidenum">
              <a:rPr lang="es-PR" altLang="es-PR"/>
              <a:pPr/>
              <a:t>‹#›</a:t>
            </a:fld>
            <a:endParaRPr lang="es-PR" altLang="es-PR"/>
          </a:p>
        </p:txBody>
      </p:sp>
      <p:sp>
        <p:nvSpPr>
          <p:cNvPr id="10" name="Text Box 6">
            <a:extLst>
              <a:ext uri="{FF2B5EF4-FFF2-40B4-BE49-F238E27FC236}">
                <a16:creationId xmlns:a16="http://schemas.microsoft.com/office/drawing/2014/main" id="{34EC20CA-54B6-48DC-9A69-54AD67537C24}"/>
              </a:ext>
            </a:extLst>
          </p:cNvPr>
          <p:cNvSpPr txBox="1">
            <a:spLocks noChangeArrowheads="1"/>
          </p:cNvSpPr>
          <p:nvPr userDrawn="1"/>
        </p:nvSpPr>
        <p:spPr bwMode="auto">
          <a:xfrm>
            <a:off x="0" y="6588125"/>
            <a:ext cx="9144000" cy="269875"/>
          </a:xfrm>
          <a:prstGeom prst="rect">
            <a:avLst/>
          </a:prstGeom>
          <a:solidFill>
            <a:srgbClr val="E6E6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7485063" algn="l"/>
              </a:tabLst>
              <a:defRPr sz="2000">
                <a:solidFill>
                  <a:schemeClr val="tx1"/>
                </a:solidFill>
                <a:latin typeface="Georgia" panose="02040502050405020303" pitchFamily="18" charset="0"/>
              </a:defRPr>
            </a:lvl1pPr>
            <a:lvl2pPr marL="742950" indent="-285750" eaLnBrk="0" hangingPunct="0">
              <a:tabLst>
                <a:tab pos="7485063" algn="l"/>
              </a:tabLst>
              <a:defRPr sz="2000">
                <a:solidFill>
                  <a:schemeClr val="tx1"/>
                </a:solidFill>
                <a:latin typeface="Georgia" panose="02040502050405020303" pitchFamily="18" charset="0"/>
              </a:defRPr>
            </a:lvl2pPr>
            <a:lvl3pPr marL="1143000" indent="-228600" eaLnBrk="0" hangingPunct="0">
              <a:tabLst>
                <a:tab pos="7485063" algn="l"/>
              </a:tabLst>
              <a:defRPr sz="2000">
                <a:solidFill>
                  <a:schemeClr val="tx1"/>
                </a:solidFill>
                <a:latin typeface="Georgia" panose="02040502050405020303" pitchFamily="18" charset="0"/>
              </a:defRPr>
            </a:lvl3pPr>
            <a:lvl4pPr marL="1600200" indent="-228600" eaLnBrk="0" hangingPunct="0">
              <a:tabLst>
                <a:tab pos="7485063" algn="l"/>
              </a:tabLst>
              <a:defRPr sz="2000">
                <a:solidFill>
                  <a:schemeClr val="tx1"/>
                </a:solidFill>
                <a:latin typeface="Georgia" panose="02040502050405020303" pitchFamily="18" charset="0"/>
              </a:defRPr>
            </a:lvl4pPr>
            <a:lvl5pPr marL="2057400" indent="-228600" eaLnBrk="0" hangingPunct="0">
              <a:tabLst>
                <a:tab pos="7485063" algn="l"/>
              </a:tabLst>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tabLst>
                <a:tab pos="7485063" algn="l"/>
              </a:tabLs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tabLst>
                <a:tab pos="7485063" algn="l"/>
              </a:tabLs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tabLst>
                <a:tab pos="7485063" algn="l"/>
              </a:tabLs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tabLst>
                <a:tab pos="7485063" algn="l"/>
              </a:tabLst>
              <a:defRPr sz="2000">
                <a:solidFill>
                  <a:schemeClr val="tx1"/>
                </a:solidFill>
                <a:latin typeface="Georgia" panose="02040502050405020303" pitchFamily="18" charset="0"/>
              </a:defRPr>
            </a:lvl9pPr>
          </a:lstStyle>
          <a:p>
            <a:pPr algn="ctr" eaLnBrk="1" hangingPunct="1">
              <a:spcBef>
                <a:spcPct val="50000"/>
              </a:spcBef>
              <a:defRPr/>
            </a:pPr>
            <a:r>
              <a:rPr lang="en-US" altLang="es-PR" sz="1000" b="0" dirty="0">
                <a:latin typeface="Arial" panose="020B0604020202020204" pitchFamily="34" charset="0"/>
              </a:rPr>
              <a:t>Copyright © 2023 Edgar Lopategui Corsino | </a:t>
            </a:r>
            <a:r>
              <a:rPr lang="en-US" altLang="es-PR" sz="1000" b="0" dirty="0" err="1">
                <a:latin typeface="Arial" panose="020B0604020202020204" pitchFamily="34" charset="0"/>
              </a:rPr>
              <a:t>Saludmed</a:t>
            </a:r>
            <a:r>
              <a:rPr lang="en-US" altLang="es-PR" sz="1000" b="0" dirty="0">
                <a:latin typeface="Arial" panose="020B0604020202020204" pitchFamily="34" charset="0"/>
              </a:rPr>
              <a:t> </a:t>
            </a:r>
          </a:p>
        </p:txBody>
      </p:sp>
    </p:spTree>
  </p:cSld>
  <p:clrMap bg1="lt1" tx1="dk1" bg2="lt2" tx2="dk2" accent1="accent1" accent2="accent2" accent3="accent3" accent4="accent4" accent5="accent5" accent6="accent6" hlink="hlink" folHlink="folHlink"/>
  <p:sldLayoutIdLst>
    <p:sldLayoutId id="2147483737" r:id="rId1"/>
    <p:sldLayoutId id="2147483729" r:id="rId2"/>
    <p:sldLayoutId id="2147483730" r:id="rId3"/>
    <p:sldLayoutId id="2147483731" r:id="rId4"/>
    <p:sldLayoutId id="2147483738" r:id="rId5"/>
    <p:sldLayoutId id="2147483739" r:id="rId6"/>
    <p:sldLayoutId id="2147483732" r:id="rId7"/>
    <p:sldLayoutId id="2147483733" r:id="rId8"/>
    <p:sldLayoutId id="2147483734" r:id="rId9"/>
    <p:sldLayoutId id="2147483735" r:id="rId10"/>
    <p:sldLayoutId id="2147483736"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notesSlide" Target="../notesSlides/notesSlide1.xml"/><Relationship Id="rId7" Type="http://schemas.openxmlformats.org/officeDocument/2006/relationships/image" Target="../media/image8.jp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7.jpeg"/><Relationship Id="rId4" Type="http://schemas.openxmlformats.org/officeDocument/2006/relationships/audio" Target="../media/audio3.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audio" Target="../media/audio3.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20.jpeg"/><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1.jpeg"/><Relationship Id="rId5" Type="http://schemas.openxmlformats.org/officeDocument/2006/relationships/hyperlink" Target="http://www.pitactief.nl/fileadmin/content/scholingen/1220_post_HBO_Overgewicht/Ophuizen.indirecte_calorimetrie.pdf" TargetMode="External"/><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5.wmf"/><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0.jpeg"/><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26.jpe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27.jpe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image" Target="../media/image28.jpe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hyperlink" Target="http://www.health.gov/paguidelines/report/pdf/CommitteeReport.pdf" TargetMode="External"/><Relationship Id="rId5" Type="http://schemas.openxmlformats.org/officeDocument/2006/relationships/image" Target="../media/image29.jpe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hyperlink" Target="http://www.health.gov/paguidelines/report/pdf/CommitteeReport.pdf" TargetMode="External"/><Relationship Id="rId5" Type="http://schemas.openxmlformats.org/officeDocument/2006/relationships/image" Target="../media/image30.jpe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audio" Target="../media/audio3.wav"/></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31.jpeg"/><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image" Target="../media/image23.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32.jpe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1.jpeg"/><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33.jpeg"/><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34.jpeg"/><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1.xml"/><Relationship Id="rId4" Type="http://schemas.openxmlformats.org/officeDocument/2006/relationships/audio" Target="../media/audio1.wav"/></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image" Target="../media/image35.jpeg"/><Relationship Id="rId4" Type="http://schemas.openxmlformats.org/officeDocument/2006/relationships/audio" Target="../media/audio1.wav"/></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36.jpe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2.wmf"/><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34.xml"/><Relationship Id="rId5" Type="http://schemas.openxmlformats.org/officeDocument/2006/relationships/image" Target="../media/image37.jpeg"/><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35.xml"/><Relationship Id="rId5" Type="http://schemas.openxmlformats.org/officeDocument/2006/relationships/image" Target="../media/image38.jpeg"/><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39.jpeg"/><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40.jpeg"/><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41.jpeg"/><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39.xml"/><Relationship Id="rId5" Type="http://schemas.openxmlformats.org/officeDocument/2006/relationships/image" Target="../media/image42.jpeg"/><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41.xml"/><Relationship Id="rId5" Type="http://schemas.openxmlformats.org/officeDocument/2006/relationships/image" Target="../media/image43.png"/><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42.xml"/><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3.jpeg"/><Relationship Id="rId5" Type="http://schemas.openxmlformats.org/officeDocument/2006/relationships/image" Target="../media/image12.wmf"/><Relationship Id="rId4" Type="http://schemas.openxmlformats.org/officeDocument/2006/relationships/audio" Target="../media/audio3.wav"/></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44.xml"/><Relationship Id="rId5" Type="http://schemas.openxmlformats.org/officeDocument/2006/relationships/image" Target="../media/image44.jpeg"/><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45.xml"/><Relationship Id="rId5" Type="http://schemas.openxmlformats.org/officeDocument/2006/relationships/image" Target="../media/image45.png"/><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46.xml"/><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48.xml"/><Relationship Id="rId5" Type="http://schemas.openxmlformats.org/officeDocument/2006/relationships/image" Target="../media/image25.wmf"/><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49.xml"/><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50.xml"/><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51.xml"/><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52.xml"/><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53.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4.jpeg"/><Relationship Id="rId4" Type="http://schemas.openxmlformats.org/officeDocument/2006/relationships/audio" Target="../media/audio1.wav"/></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7.xml"/><Relationship Id="rId1" Type="http://schemas.openxmlformats.org/officeDocument/2006/relationships/tags" Target="../tags/tag54.xml"/><Relationship Id="rId5" Type="http://schemas.openxmlformats.org/officeDocument/2006/relationships/image" Target="../media/image46.jpeg"/><Relationship Id="rId4" Type="http://schemas.openxmlformats.org/officeDocument/2006/relationships/audio" Target="../media/audio2.wav"/></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55.xml"/><Relationship Id="rId5" Type="http://schemas.openxmlformats.org/officeDocument/2006/relationships/image" Target="../media/image47.jpeg"/><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tags" Target="../tags/tag56.xml"/><Relationship Id="rId4" Type="http://schemas.openxmlformats.org/officeDocument/2006/relationships/audio" Target="../media/audio2.wav"/></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57.xml"/><Relationship Id="rId4" Type="http://schemas.openxmlformats.org/officeDocument/2006/relationships/audio" Target="../media/audio2.wav"/></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58.xml"/><Relationship Id="rId4" Type="http://schemas.openxmlformats.org/officeDocument/2006/relationships/audio" Target="../media/audio2.wav"/></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audio" Target="../media/audio2.wav"/></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60.xml"/><Relationship Id="rId4" Type="http://schemas.openxmlformats.org/officeDocument/2006/relationships/audio" Target="../media/audio2.wav"/></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audio" Target="../media/audio2.wav"/></Relationships>
</file>

<file path=ppt/slides/_rels/slide6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5.jpeg"/><Relationship Id="rId5" Type="http://schemas.openxmlformats.org/officeDocument/2006/relationships/hyperlink" Target="https://www.youtube.com/watch?v=A2z0l9B6aGE" TargetMode="External"/><Relationship Id="rId4" Type="http://schemas.openxmlformats.org/officeDocument/2006/relationships/audio" Target="../media/audio3.wav"/></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63.xml"/><Relationship Id="rId6" Type="http://schemas.openxmlformats.org/officeDocument/2006/relationships/image" Target="../media/image25.wmf"/><Relationship Id="rId5" Type="http://schemas.openxmlformats.org/officeDocument/2006/relationships/image" Target="../media/image23.wmf"/><Relationship Id="rId4" Type="http://schemas.openxmlformats.org/officeDocument/2006/relationships/audio" Target="../media/audio2.wav"/></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64.xml"/><Relationship Id="rId4" Type="http://schemas.openxmlformats.org/officeDocument/2006/relationships/audio" Target="../media/audio2.wav"/></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65.xml"/><Relationship Id="rId4" Type="http://schemas.openxmlformats.org/officeDocument/2006/relationships/audio" Target="../media/audio2.wav"/></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66.xml"/><Relationship Id="rId4" Type="http://schemas.openxmlformats.org/officeDocument/2006/relationships/audio" Target="../media/audio2.wav"/></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23.wmf"/><Relationship Id="rId4" Type="http://schemas.openxmlformats.org/officeDocument/2006/relationships/image" Target="../media/image25.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audio" Target="../media/audio3.wav"/></Relationships>
</file>

<file path=ppt/slides/_rels/slide8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tags" Target="../tags/tag67.xml"/><Relationship Id="rId4" Type="http://schemas.openxmlformats.org/officeDocument/2006/relationships/audio" Target="../media/audio3.wav"/></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8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6.jpeg"/><Relationship Id="rId4" Type="http://schemas.openxmlformats.org/officeDocument/2006/relationships/audio" Target="../media/audio1.wav"/></Relationships>
</file>

<file path=ppt/slides/_rels/slide9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tags" Target="../tags/tag68.xml"/><Relationship Id="rId4" Type="http://schemas.openxmlformats.org/officeDocument/2006/relationships/audio" Target="../media/audio3.wav"/></Relationships>
</file>

<file path=ppt/slides/_rels/slide9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tags" Target="../tags/tag69.xml"/><Relationship Id="rId4" Type="http://schemas.openxmlformats.org/officeDocument/2006/relationships/audio" Target="../media/audio3.wav"/></Relationships>
</file>

<file path=ppt/slides/_rels/slide9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9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tags" Target="../tags/tag70.xml"/><Relationship Id="rId5" Type="http://schemas.openxmlformats.org/officeDocument/2006/relationships/image" Target="../media/image54.jpe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a:extLst>
              <a:ext uri="{FF2B5EF4-FFF2-40B4-BE49-F238E27FC236}">
                <a16:creationId xmlns:a16="http://schemas.microsoft.com/office/drawing/2014/main" id="{6915DBE2-580D-4F3F-BCE0-E51C244A13FF}"/>
              </a:ext>
            </a:extLst>
          </p:cNvPr>
          <p:cNvSpPr>
            <a:spLocks/>
          </p:cNvSpPr>
          <p:nvPr/>
        </p:nvSpPr>
        <p:spPr bwMode="auto">
          <a:xfrm>
            <a:off x="323850" y="3861048"/>
            <a:ext cx="47625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buFont typeface="Georgia" panose="02040502050405020303" pitchFamily="18" charset="0"/>
              <a:buNone/>
            </a:pPr>
            <a:r>
              <a:rPr lang="es-PR" altLang="es-PR" sz="2400" dirty="0">
                <a:solidFill>
                  <a:srgbClr val="484876"/>
                </a:solidFill>
                <a:latin typeface="Arial" panose="020B0604020202020204" pitchFamily="34" charset="0"/>
                <a:cs typeface="Arial" panose="020B0604020202020204" pitchFamily="34" charset="0"/>
              </a:rPr>
              <a:t>Prof. Edgar Lopategui Corsino</a:t>
            </a:r>
          </a:p>
          <a:p>
            <a:pPr>
              <a:lnSpc>
                <a:spcPct val="90000"/>
              </a:lnSpc>
              <a:buFont typeface="Georgia" panose="02040502050405020303" pitchFamily="18" charset="0"/>
              <a:buNone/>
            </a:pPr>
            <a:r>
              <a:rPr lang="es-PR" altLang="es-PR" sz="2400" i="1" dirty="0">
                <a:solidFill>
                  <a:srgbClr val="484876"/>
                </a:solidFill>
                <a:latin typeface="Arial" panose="020B0604020202020204" pitchFamily="34" charset="0"/>
                <a:cs typeface="Arial" panose="020B0604020202020204" pitchFamily="34" charset="0"/>
              </a:rPr>
              <a:t>M.A., Fisiología del Ejercicio</a:t>
            </a:r>
          </a:p>
        </p:txBody>
      </p:sp>
      <p:pic>
        <p:nvPicPr>
          <p:cNvPr id="7171" name="Picture 15" descr="RSEAUX~2">
            <a:extLst>
              <a:ext uri="{FF2B5EF4-FFF2-40B4-BE49-F238E27FC236}">
                <a16:creationId xmlns:a16="http://schemas.microsoft.com/office/drawing/2014/main" id="{0823EE22-6E5A-4B48-B943-C431148CE8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5013499"/>
            <a:ext cx="2873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16">
            <a:extLst>
              <a:ext uri="{FF2B5EF4-FFF2-40B4-BE49-F238E27FC236}">
                <a16:creationId xmlns:a16="http://schemas.microsoft.com/office/drawing/2014/main" id="{2CF416E7-ABB0-454F-A11F-4DE9DB2B76B3}"/>
              </a:ext>
            </a:extLst>
          </p:cNvPr>
          <p:cNvSpPr>
            <a:spLocks noChangeArrowheads="1"/>
          </p:cNvSpPr>
          <p:nvPr/>
        </p:nvSpPr>
        <p:spPr bwMode="auto">
          <a:xfrm>
            <a:off x="466849" y="4654724"/>
            <a:ext cx="475297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657225" indent="-246063">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922338" indent="-219075">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179513" indent="-200025">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1389063" indent="-182563">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18462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3034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27606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2178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5000"/>
              </a:lnSpc>
              <a:spcBef>
                <a:spcPct val="0"/>
              </a:spcBef>
              <a:buClrTx/>
              <a:buFontTx/>
              <a:buNone/>
            </a:pPr>
            <a:r>
              <a:rPr lang="es-PR" altLang="es-PR" sz="1800" dirty="0">
                <a:solidFill>
                  <a:srgbClr val="484876"/>
                </a:solidFill>
                <a:latin typeface="Trebuchet MS" panose="020B0603020202020204" pitchFamily="34" charset="0"/>
              </a:rPr>
              <a:t>Web:     </a:t>
            </a:r>
            <a:r>
              <a:rPr lang="es-PR" altLang="es-PR" sz="1800" i="1" dirty="0">
                <a:solidFill>
                  <a:srgbClr val="484876"/>
                </a:solidFill>
                <a:latin typeface="Trebuchet MS" panose="020B0603020202020204" pitchFamily="34" charset="0"/>
              </a:rPr>
              <a:t>http://www.saludmed.com/</a:t>
            </a:r>
            <a:endParaRPr lang="es-PR" altLang="es-PR" b="0" i="1" dirty="0">
              <a:solidFill>
                <a:srgbClr val="484876"/>
              </a:solidFill>
              <a:latin typeface="Trebuchet MS" panose="020B0603020202020204" pitchFamily="34" charset="0"/>
            </a:endParaRPr>
          </a:p>
        </p:txBody>
      </p:sp>
      <p:pic>
        <p:nvPicPr>
          <p:cNvPr id="7173" name="Picture 17" descr="IE 73D">
            <a:extLst>
              <a:ext uri="{FF2B5EF4-FFF2-40B4-BE49-F238E27FC236}">
                <a16:creationId xmlns:a16="http://schemas.microsoft.com/office/drawing/2014/main" id="{4D93C82C-8101-4213-8B62-6E322FC2D9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4653136"/>
            <a:ext cx="2873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18">
            <a:extLst>
              <a:ext uri="{FF2B5EF4-FFF2-40B4-BE49-F238E27FC236}">
                <a16:creationId xmlns:a16="http://schemas.microsoft.com/office/drawing/2014/main" id="{FC7ABEA0-88DF-443E-82E1-EB9603E6ECC3}"/>
              </a:ext>
            </a:extLst>
          </p:cNvPr>
          <p:cNvSpPr>
            <a:spLocks noChangeArrowheads="1"/>
          </p:cNvSpPr>
          <p:nvPr/>
        </p:nvSpPr>
        <p:spPr bwMode="auto">
          <a:xfrm>
            <a:off x="466849" y="5013499"/>
            <a:ext cx="46101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657225" indent="-246063">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922338" indent="-219075">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179513" indent="-200025">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1389063" indent="-182563">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18462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3034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27606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2178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5000"/>
              </a:lnSpc>
              <a:spcBef>
                <a:spcPct val="0"/>
              </a:spcBef>
              <a:buClrTx/>
              <a:buFontTx/>
              <a:buNone/>
            </a:pPr>
            <a:r>
              <a:rPr lang="es-PR" altLang="es-PR" sz="1800" dirty="0">
                <a:solidFill>
                  <a:srgbClr val="484876"/>
                </a:solidFill>
                <a:latin typeface="Trebuchet MS" panose="020B0603020202020204" pitchFamily="34" charset="0"/>
              </a:rPr>
              <a:t>E-Mail:</a:t>
            </a:r>
            <a:r>
              <a:rPr lang="es-PR" altLang="es-PR" sz="1800" i="1" dirty="0">
                <a:solidFill>
                  <a:srgbClr val="484876"/>
                </a:solidFill>
                <a:latin typeface="Trebuchet MS" panose="020B0603020202020204" pitchFamily="34" charset="0"/>
              </a:rPr>
              <a:t>  elopategui@intermetro.edu</a:t>
            </a:r>
            <a:br>
              <a:rPr lang="es-PR" altLang="es-PR" sz="1800" i="1" dirty="0">
                <a:solidFill>
                  <a:srgbClr val="484876"/>
                </a:solidFill>
                <a:latin typeface="Trebuchet MS" panose="020B0603020202020204" pitchFamily="34" charset="0"/>
              </a:rPr>
            </a:br>
            <a:r>
              <a:rPr lang="es-PR" altLang="es-PR" sz="1800" i="1" dirty="0">
                <a:solidFill>
                  <a:srgbClr val="484876"/>
                </a:solidFill>
                <a:latin typeface="Trebuchet MS" panose="020B0603020202020204" pitchFamily="34" charset="0"/>
              </a:rPr>
              <a:t>             elopateg@gmail.com</a:t>
            </a:r>
          </a:p>
        </p:txBody>
      </p:sp>
      <p:pic>
        <p:nvPicPr>
          <p:cNvPr id="7175" name="Picture 19" descr="IE 73D">
            <a:extLst>
              <a:ext uri="{FF2B5EF4-FFF2-40B4-BE49-F238E27FC236}">
                <a16:creationId xmlns:a16="http://schemas.microsoft.com/office/drawing/2014/main" id="{E1299D0D-FD09-4D43-B1EE-4DB7AFD836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5661248"/>
            <a:ext cx="287337"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20">
            <a:extLst>
              <a:ext uri="{FF2B5EF4-FFF2-40B4-BE49-F238E27FC236}">
                <a16:creationId xmlns:a16="http://schemas.microsoft.com/office/drawing/2014/main" id="{87D13063-2FBC-4903-BBB7-2EC25102618D}"/>
              </a:ext>
            </a:extLst>
          </p:cNvPr>
          <p:cNvSpPr>
            <a:spLocks noChangeArrowheads="1"/>
          </p:cNvSpPr>
          <p:nvPr/>
        </p:nvSpPr>
        <p:spPr bwMode="auto">
          <a:xfrm>
            <a:off x="468437" y="5733727"/>
            <a:ext cx="84597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657225" indent="-246063">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922338" indent="-219075">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179513" indent="-200025">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1389063" indent="-182563">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18462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3034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27606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2178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85000"/>
              </a:lnSpc>
              <a:spcBef>
                <a:spcPct val="0"/>
              </a:spcBef>
              <a:buClrTx/>
              <a:buFontTx/>
              <a:buNone/>
            </a:pPr>
            <a:r>
              <a:rPr lang="es-PR" altLang="es-PR" sz="1700" dirty="0">
                <a:solidFill>
                  <a:srgbClr val="484876"/>
                </a:solidFill>
                <a:latin typeface="Trebuchet MS" panose="020B0603020202020204" pitchFamily="34" charset="0"/>
              </a:rPr>
              <a:t>Curso:    </a:t>
            </a:r>
            <a:r>
              <a:rPr lang="es-PR" altLang="es-PR" sz="1700" i="1" dirty="0">
                <a:solidFill>
                  <a:srgbClr val="484876"/>
                </a:solidFill>
                <a:latin typeface="Trebuchet MS" panose="020B0603020202020204" pitchFamily="34" charset="0"/>
              </a:rPr>
              <a:t>http://www.saludmed.com/</a:t>
            </a:r>
          </a:p>
          <a:p>
            <a:pPr>
              <a:lnSpc>
                <a:spcPct val="85000"/>
              </a:lnSpc>
              <a:spcBef>
                <a:spcPct val="0"/>
              </a:spcBef>
              <a:buClrTx/>
              <a:buFontTx/>
              <a:buNone/>
            </a:pPr>
            <a:r>
              <a:rPr lang="es-PR" altLang="es-PR" sz="1700" i="1" dirty="0">
                <a:solidFill>
                  <a:srgbClr val="484876"/>
                </a:solidFill>
                <a:latin typeface="Trebuchet MS" panose="020B0603020202020204" pitchFamily="34" charset="0"/>
              </a:rPr>
              <a:t>              </a:t>
            </a:r>
            <a:r>
              <a:rPr lang="es-PR" altLang="es-PR" sz="1700" i="1" dirty="0" err="1">
                <a:solidFill>
                  <a:srgbClr val="484876"/>
                </a:solidFill>
                <a:latin typeface="Trebuchet MS" panose="020B0603020202020204" pitchFamily="34" charset="0"/>
              </a:rPr>
              <a:t>fisiologia</a:t>
            </a:r>
            <a:r>
              <a:rPr lang="es-PR" altLang="es-PR" sz="1700" i="1" dirty="0" err="1">
                <a:solidFill>
                  <a:schemeClr val="tx2"/>
                </a:solidFill>
                <a:latin typeface="Trebuchet MS" panose="020B0603020202020204" pitchFamily="34" charset="0"/>
              </a:rPr>
              <a:t>ejercico</a:t>
            </a:r>
            <a:r>
              <a:rPr lang="es-PR" altLang="es-PR" sz="1700" i="1" dirty="0">
                <a:solidFill>
                  <a:schemeClr val="tx2"/>
                </a:solidFill>
                <a:latin typeface="Trebuchet MS" panose="020B0603020202020204" pitchFamily="34" charset="0"/>
              </a:rPr>
              <a:t>/fisiologiaejercicio.html</a:t>
            </a:r>
          </a:p>
        </p:txBody>
      </p:sp>
      <p:sp>
        <p:nvSpPr>
          <p:cNvPr id="2" name="Title 1">
            <a:extLst>
              <a:ext uri="{FF2B5EF4-FFF2-40B4-BE49-F238E27FC236}">
                <a16:creationId xmlns:a16="http://schemas.microsoft.com/office/drawing/2014/main" id="{EBE34CA3-1963-42EA-906B-EAB78799D237}"/>
              </a:ext>
            </a:extLst>
          </p:cNvPr>
          <p:cNvSpPr>
            <a:spLocks/>
          </p:cNvSpPr>
          <p:nvPr/>
        </p:nvSpPr>
        <p:spPr bwMode="auto">
          <a:xfrm>
            <a:off x="0" y="547688"/>
            <a:ext cx="9144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defRPr/>
            </a:pPr>
            <a:r>
              <a:rPr lang="es-PR" altLang="es-PR" sz="2600" b="0">
                <a:solidFill>
                  <a:srgbClr val="99CCFF"/>
                </a:solidFill>
                <a:effectLst>
                  <a:outerShdw blurRad="38100" dist="38100" dir="2700000" algn="tl">
                    <a:srgbClr val="C0C0C0"/>
                  </a:outerShdw>
                </a:effectLst>
                <a:latin typeface="Arial Black" panose="020B0A04020102020204" pitchFamily="34" charset="0"/>
              </a:rPr>
              <a:t>BIOENERGÉTICA - </a:t>
            </a:r>
            <a:r>
              <a:rPr lang="es-PR" altLang="es-PR" sz="2600" b="0" i="1">
                <a:solidFill>
                  <a:srgbClr val="99CCFF"/>
                </a:solidFill>
                <a:effectLst>
                  <a:outerShdw blurRad="38100" dist="38100" dir="2700000" algn="tl">
                    <a:srgbClr val="C0C0C0"/>
                  </a:outerShdw>
                </a:effectLst>
                <a:latin typeface="Arial Black" panose="020B0A04020102020204" pitchFamily="34" charset="0"/>
              </a:rPr>
              <a:t>CALORIMETRÍA</a:t>
            </a:r>
            <a:r>
              <a:rPr lang="es-PR" altLang="es-PR" sz="2600" b="0">
                <a:solidFill>
                  <a:srgbClr val="99CCFF"/>
                </a:solidFill>
                <a:effectLst>
                  <a:outerShdw blurRad="38100" dist="38100" dir="2700000" algn="tl">
                    <a:srgbClr val="C0C0C0"/>
                  </a:outerShdw>
                </a:effectLst>
                <a:latin typeface="Arial Black" panose="020B0A04020102020204" pitchFamily="34" charset="0"/>
              </a:rPr>
              <a:t>:</a:t>
            </a:r>
          </a:p>
          <a:p>
            <a:pPr algn="ctr" eaLnBrk="1" hangingPunct="1">
              <a:defRPr/>
            </a:pPr>
            <a:r>
              <a:rPr lang="es-PR" altLang="es-PR" sz="2500" b="0" i="1">
                <a:solidFill>
                  <a:srgbClr val="E6E6EF"/>
                </a:solidFill>
                <a:effectLst>
                  <a:outerShdw blurRad="38100" dist="38100" dir="2700000" algn="tl">
                    <a:srgbClr val="C0C0C0"/>
                  </a:outerShdw>
                </a:effectLst>
                <a:latin typeface="Arial Black" panose="020B0A04020102020204" pitchFamily="34" charset="0"/>
              </a:rPr>
              <a:t>Mediciones Metabólicas en Reposo y de Esfuerzo</a:t>
            </a:r>
            <a:endParaRPr lang="en-US" altLang="es-PR" sz="2500"/>
          </a:p>
        </p:txBody>
      </p:sp>
      <p:pic>
        <p:nvPicPr>
          <p:cNvPr id="4" name="Picture 3" descr="A group of people in a room&#10;&#10;Description automatically generated with low confidence">
            <a:extLst>
              <a:ext uri="{FF2B5EF4-FFF2-40B4-BE49-F238E27FC236}">
                <a16:creationId xmlns:a16="http://schemas.microsoft.com/office/drawing/2014/main" id="{C9E0F686-C9E0-370B-B595-8BCE43F7EA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3928" y="1018192"/>
            <a:ext cx="4968552" cy="2792628"/>
          </a:xfrm>
          <a:prstGeom prst="rect">
            <a:avLst/>
          </a:prstGeom>
          <a:effectLst>
            <a:softEdge rad="635000"/>
          </a:effectLst>
        </p:spPr>
      </p:pic>
      <p:pic>
        <p:nvPicPr>
          <p:cNvPr id="6" name="Picture 5" descr="A person wearing headphones&#10;&#10;Description automatically generated with low confidence">
            <a:extLst>
              <a:ext uri="{FF2B5EF4-FFF2-40B4-BE49-F238E27FC236}">
                <a16:creationId xmlns:a16="http://schemas.microsoft.com/office/drawing/2014/main" id="{828278B1-A402-E482-17ED-72535DC1F8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9004" y="1190642"/>
            <a:ext cx="3888432" cy="2592288"/>
          </a:xfrm>
          <a:prstGeom prst="rect">
            <a:avLst/>
          </a:prstGeom>
          <a:effectLst>
            <a:softEdge rad="635000"/>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p14:vortex dir="r"/>
        <p:sndAc>
          <p:stSnd>
            <p:snd r:embed="rId4" name="chimes.wav"/>
          </p:stSnd>
        </p:sndAc>
      </p:transition>
    </mc:Choice>
    <mc:Fallback xmlns="">
      <p:transition spd="slow">
        <p:fade/>
        <p:sndAc>
          <p:stSnd>
            <p:snd r:embed="rId9"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30DF-17D5-461E-864D-F599B9BA10CF}"/>
              </a:ext>
            </a:extLst>
          </p:cNvPr>
          <p:cNvSpPr>
            <a:spLocks/>
          </p:cNvSpPr>
          <p:nvPr/>
        </p:nvSpPr>
        <p:spPr bwMode="auto">
          <a:xfrm>
            <a:off x="1547813" y="692150"/>
            <a:ext cx="6192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defRPr/>
            </a:pPr>
            <a:r>
              <a:rPr lang="es-PR" altLang="es-PR" sz="20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REFERENCIAS FUNDAMENTALES: </a:t>
            </a:r>
            <a:r>
              <a:rPr lang="es-PR" altLang="es-PR" sz="20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2012</a:t>
            </a:r>
          </a:p>
        </p:txBody>
      </p:sp>
      <p:pic>
        <p:nvPicPr>
          <p:cNvPr id="25603" name="Picture 5" descr="Exercise_Physiology_Book_1">
            <a:extLst>
              <a:ext uri="{FF2B5EF4-FFF2-40B4-BE49-F238E27FC236}">
                <a16:creationId xmlns:a16="http://schemas.microsoft.com/office/drawing/2014/main" id="{6371C1B6-35FF-4B58-9260-894E97A1E9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650" y="1052513"/>
            <a:ext cx="4216400" cy="541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newsflash/>
    <p:sndAc>
      <p:stSnd>
        <p:snd r:embed="rId4" name="breeze.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82ED-5323-4C66-96FE-4CD477133F03}"/>
              </a:ext>
            </a:extLst>
          </p:cNvPr>
          <p:cNvSpPr>
            <a:spLocks/>
          </p:cNvSpPr>
          <p:nvPr/>
        </p:nvSpPr>
        <p:spPr bwMode="auto">
          <a:xfrm>
            <a:off x="1547813" y="692150"/>
            <a:ext cx="6192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defRPr/>
            </a:pPr>
            <a:r>
              <a:rPr lang="es-PR" altLang="es-PR" sz="20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REFERENCIAS FUNDAMENTALES: </a:t>
            </a:r>
            <a:r>
              <a:rPr lang="es-PR" altLang="es-PR" sz="20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2011</a:t>
            </a:r>
          </a:p>
        </p:txBody>
      </p:sp>
      <p:pic>
        <p:nvPicPr>
          <p:cNvPr id="27651" name="Picture 4" descr="Exercise_Physiology_Book_2">
            <a:extLst>
              <a:ext uri="{FF2B5EF4-FFF2-40B4-BE49-F238E27FC236}">
                <a16:creationId xmlns:a16="http://schemas.microsoft.com/office/drawing/2014/main" id="{3AB182FE-D9DD-458C-980B-AE676C4AF8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981075"/>
            <a:ext cx="3903662"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descr="Exercise_Physiology_Book_3">
            <a:extLst>
              <a:ext uri="{FF2B5EF4-FFF2-40B4-BE49-F238E27FC236}">
                <a16:creationId xmlns:a16="http://schemas.microsoft.com/office/drawing/2014/main" id="{D9B86F05-EDAD-4242-8D7F-C9F3330558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1052513"/>
            <a:ext cx="4148137"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newsflash/>
    <p:sndAc>
      <p:stSnd>
        <p:snd r:embed="rId4" name="breeze.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1560-0E02-4787-8CBB-B24B4D9CCFD1}"/>
              </a:ext>
            </a:extLst>
          </p:cNvPr>
          <p:cNvSpPr>
            <a:spLocks/>
          </p:cNvSpPr>
          <p:nvPr/>
        </p:nvSpPr>
        <p:spPr bwMode="auto">
          <a:xfrm>
            <a:off x="1547813" y="692150"/>
            <a:ext cx="6192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defRPr/>
            </a:pPr>
            <a:r>
              <a:rPr lang="es-PR" altLang="es-PR" sz="20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REFERENCIAS FUNDAMENTALES: </a:t>
            </a:r>
            <a:r>
              <a:rPr lang="es-PR" altLang="es-PR" sz="20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2010</a:t>
            </a:r>
          </a:p>
        </p:txBody>
      </p:sp>
      <p:pic>
        <p:nvPicPr>
          <p:cNvPr id="29699" name="Picture 5" descr="Exercise_Physiology_Book_4">
            <a:extLst>
              <a:ext uri="{FF2B5EF4-FFF2-40B4-BE49-F238E27FC236}">
                <a16:creationId xmlns:a16="http://schemas.microsoft.com/office/drawing/2014/main" id="{C4142610-D9F3-4445-BD53-9A558B9C9A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7150" y="1038225"/>
            <a:ext cx="4206875"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newsflash/>
    <p:sndAc>
      <p:stSnd>
        <p:snd r:embed="rId4" name="breeze.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6">
            <a:extLst>
              <a:ext uri="{FF2B5EF4-FFF2-40B4-BE49-F238E27FC236}">
                <a16:creationId xmlns:a16="http://schemas.microsoft.com/office/drawing/2014/main" id="{668E58EB-D68A-4D3B-B547-3A92870DCD9D}"/>
              </a:ext>
            </a:extLst>
          </p:cNvPr>
          <p:cNvSpPr txBox="1">
            <a:spLocks noChangeArrowheads="1"/>
          </p:cNvSpPr>
          <p:nvPr/>
        </p:nvSpPr>
        <p:spPr bwMode="auto">
          <a:xfrm>
            <a:off x="179388" y="4724400"/>
            <a:ext cx="87137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0"/>
              </a:spcBef>
              <a:buClrTx/>
              <a:buFontTx/>
              <a:buNone/>
            </a:pPr>
            <a:r>
              <a:rPr lang="en-US" altLang="es-PR" sz="1600" b="0">
                <a:latin typeface="Times New Roman" panose="02020603050405020304" pitchFamily="18" charset="0"/>
              </a:rPr>
              <a:t>Ferrannini, E. (1988). The theoretical bases of indirect calorimetry: A review. </a:t>
            </a:r>
            <a:r>
              <a:rPr lang="en-US" altLang="es-PR" sz="1600" i="1">
                <a:latin typeface="Times New Roman" panose="02020603050405020304" pitchFamily="18" charset="0"/>
              </a:rPr>
              <a:t>Metabolism, 37</a:t>
            </a:r>
            <a:r>
              <a:rPr lang="en-US" altLang="es-PR" sz="1600" b="0">
                <a:latin typeface="Times New Roman" panose="02020603050405020304" pitchFamily="18" charset="0"/>
              </a:rPr>
              <a:t>(3), 287-301. Recuperado de </a:t>
            </a:r>
            <a:r>
              <a:rPr lang="en-US" altLang="es-PR" sz="1600" i="1">
                <a:latin typeface="Times New Roman" panose="02020603050405020304" pitchFamily="18" charset="0"/>
                <a:hlinkClick r:id="rId5"/>
              </a:rPr>
              <a:t>http://www.pitactief.nl/fileadmin/content/scholingen/1220_post_HBO_Overgewicht/Ophuizen.indirecte_calorimetrie.pdf</a:t>
            </a:r>
            <a:endParaRPr lang="en-US" altLang="es-PR" sz="1600" i="1">
              <a:latin typeface="Times New Roman" panose="02020603050405020304" pitchFamily="18" charset="0"/>
            </a:endParaRPr>
          </a:p>
        </p:txBody>
      </p:sp>
      <p:pic>
        <p:nvPicPr>
          <p:cNvPr id="31747" name="Picture 3" descr="Calorimetry_1">
            <a:extLst>
              <a:ext uri="{FF2B5EF4-FFF2-40B4-BE49-F238E27FC236}">
                <a16:creationId xmlns:a16="http://schemas.microsoft.com/office/drawing/2014/main" id="{F501CBC0-464E-4EB4-88FB-002B7B9153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275" y="1484313"/>
            <a:ext cx="85248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newsflash/>
    <p:sndAc>
      <p:stSnd>
        <p:snd r:embed="rId4" name="breeze.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a:extLst>
              <a:ext uri="{FF2B5EF4-FFF2-40B4-BE49-F238E27FC236}">
                <a16:creationId xmlns:a16="http://schemas.microsoft.com/office/drawing/2014/main" id="{4EA9D14F-7C01-4741-A8FD-91158AEA4BFF}"/>
              </a:ext>
            </a:extLst>
          </p:cNvPr>
          <p:cNvSpPr txBox="1">
            <a:spLocks noChangeArrowheads="1"/>
          </p:cNvSpPr>
          <p:nvPr/>
        </p:nvSpPr>
        <p:spPr bwMode="auto">
          <a:xfrm>
            <a:off x="395288" y="887413"/>
            <a:ext cx="82804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838200" indent="-38100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295400" indent="-3810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752600" indent="-3810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209800" indent="-3810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6670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31242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5814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40386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s-ES" altLang="es-PR">
                <a:latin typeface="Arial" panose="020B0604020202020204" pitchFamily="34" charset="0"/>
              </a:rPr>
              <a:t>Dibuje sobre estos cuerpos celulares, que tú</a:t>
            </a:r>
          </a:p>
          <a:p>
            <a:pPr>
              <a:lnSpc>
                <a:spcPct val="90000"/>
              </a:lnSpc>
              <a:spcBef>
                <a:spcPct val="0"/>
              </a:spcBef>
              <a:buClrTx/>
              <a:buFontTx/>
              <a:buNone/>
            </a:pPr>
            <a:r>
              <a:rPr lang="es-ES" altLang="es-PR">
                <a:latin typeface="Arial" panose="020B0604020202020204" pitchFamily="34" charset="0"/>
              </a:rPr>
              <a:t>piensas es el largo y cantidad de dendritas tú</a:t>
            </a:r>
          </a:p>
          <a:p>
            <a:pPr>
              <a:lnSpc>
                <a:spcPct val="90000"/>
              </a:lnSpc>
              <a:spcBef>
                <a:spcPct val="0"/>
              </a:spcBef>
              <a:buClrTx/>
              <a:buFontTx/>
              <a:buNone/>
            </a:pPr>
            <a:r>
              <a:rPr lang="es-ES" altLang="es-PR">
                <a:latin typeface="Arial" panose="020B0604020202020204" pitchFamily="34" charset="0"/>
              </a:rPr>
              <a:t>posees en estos momentos:</a:t>
            </a:r>
            <a:endParaRPr lang="en-US" altLang="es-PR">
              <a:latin typeface="Arial" panose="020B0604020202020204" pitchFamily="34" charset="0"/>
            </a:endParaRPr>
          </a:p>
        </p:txBody>
      </p:sp>
      <p:sp>
        <p:nvSpPr>
          <p:cNvPr id="33795" name="Oval 5">
            <a:extLst>
              <a:ext uri="{FF2B5EF4-FFF2-40B4-BE49-F238E27FC236}">
                <a16:creationId xmlns:a16="http://schemas.microsoft.com/office/drawing/2014/main" id="{FDE865E1-0D91-48BE-9817-D758BB2F253A}"/>
              </a:ext>
            </a:extLst>
          </p:cNvPr>
          <p:cNvSpPr>
            <a:spLocks noChangeArrowheads="1"/>
          </p:cNvSpPr>
          <p:nvPr/>
        </p:nvSpPr>
        <p:spPr bwMode="auto">
          <a:xfrm>
            <a:off x="684213" y="3286125"/>
            <a:ext cx="863600" cy="863600"/>
          </a:xfrm>
          <a:prstGeom prst="ellipse">
            <a:avLst/>
          </a:pr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r" eaLnBrk="1" hangingPunct="1"/>
            <a:endParaRPr lang="es-PR" altLang="es-PR"/>
          </a:p>
        </p:txBody>
      </p:sp>
      <p:sp>
        <p:nvSpPr>
          <p:cNvPr id="33796" name="Oval 6">
            <a:extLst>
              <a:ext uri="{FF2B5EF4-FFF2-40B4-BE49-F238E27FC236}">
                <a16:creationId xmlns:a16="http://schemas.microsoft.com/office/drawing/2014/main" id="{0E01D6EA-0D34-4138-B47C-F3954CF0FBE9}"/>
              </a:ext>
            </a:extLst>
          </p:cNvPr>
          <p:cNvSpPr>
            <a:spLocks noChangeArrowheads="1"/>
          </p:cNvSpPr>
          <p:nvPr/>
        </p:nvSpPr>
        <p:spPr bwMode="auto">
          <a:xfrm>
            <a:off x="1908175" y="4654550"/>
            <a:ext cx="863600" cy="863600"/>
          </a:xfrm>
          <a:prstGeom prst="ellipse">
            <a:avLst/>
          </a:pr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r" eaLnBrk="1" hangingPunct="1"/>
            <a:endParaRPr lang="es-PR" altLang="es-PR"/>
          </a:p>
        </p:txBody>
      </p:sp>
      <p:sp>
        <p:nvSpPr>
          <p:cNvPr id="33797" name="Oval 7">
            <a:extLst>
              <a:ext uri="{FF2B5EF4-FFF2-40B4-BE49-F238E27FC236}">
                <a16:creationId xmlns:a16="http://schemas.microsoft.com/office/drawing/2014/main" id="{1690AC33-A2DE-4EF9-9664-ECDD1C45B09F}"/>
              </a:ext>
            </a:extLst>
          </p:cNvPr>
          <p:cNvSpPr>
            <a:spLocks noChangeArrowheads="1"/>
          </p:cNvSpPr>
          <p:nvPr/>
        </p:nvSpPr>
        <p:spPr bwMode="auto">
          <a:xfrm>
            <a:off x="5003800" y="3933825"/>
            <a:ext cx="863600" cy="863600"/>
          </a:xfrm>
          <a:prstGeom prst="ellipse">
            <a:avLst/>
          </a:pr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r" eaLnBrk="1" hangingPunct="1"/>
            <a:endParaRPr lang="es-PR" altLang="es-PR"/>
          </a:p>
        </p:txBody>
      </p:sp>
      <p:sp>
        <p:nvSpPr>
          <p:cNvPr id="33798" name="Oval 8">
            <a:extLst>
              <a:ext uri="{FF2B5EF4-FFF2-40B4-BE49-F238E27FC236}">
                <a16:creationId xmlns:a16="http://schemas.microsoft.com/office/drawing/2014/main" id="{C9A8A9E4-E90B-4B5D-BF34-A9CD4F64240C}"/>
              </a:ext>
            </a:extLst>
          </p:cNvPr>
          <p:cNvSpPr>
            <a:spLocks noChangeArrowheads="1"/>
          </p:cNvSpPr>
          <p:nvPr/>
        </p:nvSpPr>
        <p:spPr bwMode="auto">
          <a:xfrm>
            <a:off x="6661150" y="2925763"/>
            <a:ext cx="863600" cy="863600"/>
          </a:xfrm>
          <a:prstGeom prst="ellipse">
            <a:avLst/>
          </a:pr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r" eaLnBrk="1" hangingPunct="1"/>
            <a:endParaRPr lang="es-PR" altLang="es-PR"/>
          </a:p>
        </p:txBody>
      </p:sp>
      <p:sp>
        <p:nvSpPr>
          <p:cNvPr id="33799" name="Oval 9">
            <a:extLst>
              <a:ext uri="{FF2B5EF4-FFF2-40B4-BE49-F238E27FC236}">
                <a16:creationId xmlns:a16="http://schemas.microsoft.com/office/drawing/2014/main" id="{072829F3-8D26-42B4-8353-7C5452E42D90}"/>
              </a:ext>
            </a:extLst>
          </p:cNvPr>
          <p:cNvSpPr>
            <a:spLocks noChangeArrowheads="1"/>
          </p:cNvSpPr>
          <p:nvPr/>
        </p:nvSpPr>
        <p:spPr bwMode="auto">
          <a:xfrm>
            <a:off x="3636963" y="2998788"/>
            <a:ext cx="863600" cy="863600"/>
          </a:xfrm>
          <a:prstGeom prst="ellipse">
            <a:avLst/>
          </a:pr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r" eaLnBrk="1" hangingPunct="1"/>
            <a:endParaRPr lang="es-PR" altLang="es-PR"/>
          </a:p>
        </p:txBody>
      </p:sp>
      <p:sp>
        <p:nvSpPr>
          <p:cNvPr id="33800" name="Oval 10">
            <a:extLst>
              <a:ext uri="{FF2B5EF4-FFF2-40B4-BE49-F238E27FC236}">
                <a16:creationId xmlns:a16="http://schemas.microsoft.com/office/drawing/2014/main" id="{34FF3CF6-56B5-4DC3-9772-03D4AB4A57C2}"/>
              </a:ext>
            </a:extLst>
          </p:cNvPr>
          <p:cNvSpPr>
            <a:spLocks noChangeArrowheads="1"/>
          </p:cNvSpPr>
          <p:nvPr/>
        </p:nvSpPr>
        <p:spPr bwMode="auto">
          <a:xfrm>
            <a:off x="7453313" y="4870450"/>
            <a:ext cx="863600" cy="863600"/>
          </a:xfrm>
          <a:prstGeom prst="ellipse">
            <a:avLst/>
          </a:pr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r" eaLnBrk="1" hangingPunct="1"/>
            <a:endParaRPr lang="es-PR" altLang="es-PR"/>
          </a:p>
        </p:txBody>
      </p:sp>
    </p:spTree>
  </p:cSld>
  <p:clrMapOvr>
    <a:masterClrMapping/>
  </p:clrMapOvr>
  <p:transition spd="slow">
    <p:wheel spokes="2"/>
    <p:sndAc>
      <p:stSnd>
        <p:snd r:embed="rId3"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olded_Page_ENEGIA_UNIDADES-M">
            <a:extLst>
              <a:ext uri="{FF2B5EF4-FFF2-40B4-BE49-F238E27FC236}">
                <a16:creationId xmlns:a16="http://schemas.microsoft.com/office/drawing/2014/main" id="{090ACDF8-C65F-41C4-953C-10C148BF3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960438"/>
            <a:ext cx="8001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sndAc>
      <p:stSnd>
        <p:snd r:embed="rId3"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235C-42A5-4067-AA02-D7732EE64133}"/>
              </a:ext>
            </a:extLst>
          </p:cNvPr>
          <p:cNvSpPr>
            <a:spLocks/>
          </p:cNvSpPr>
          <p:nvPr/>
        </p:nvSpPr>
        <p:spPr bwMode="auto">
          <a:xfrm>
            <a:off x="0" y="836613"/>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30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BIOENERGÉTICA: </a:t>
            </a:r>
            <a:r>
              <a:rPr lang="es-PR" altLang="es-PR" sz="30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CONCEPTOS BÁSICOS</a:t>
            </a:r>
            <a:br>
              <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br>
            <a:r>
              <a:rPr lang="es-PR" altLang="es-PR"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Energía*</a:t>
            </a:r>
          </a:p>
        </p:txBody>
      </p:sp>
      <p:pic>
        <p:nvPicPr>
          <p:cNvPr id="37891" name="Picture 12" descr="CURVHEAD">
            <a:extLst>
              <a:ext uri="{FF2B5EF4-FFF2-40B4-BE49-F238E27FC236}">
                <a16:creationId xmlns:a16="http://schemas.microsoft.com/office/drawing/2014/main" id="{162939EA-9380-4A9C-9A21-19A0AB0778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278063"/>
            <a:ext cx="712946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id="{89CBBC4D-566F-4695-AA55-2820DB39A256}"/>
              </a:ext>
            </a:extLst>
          </p:cNvPr>
          <p:cNvSpPr>
            <a:spLocks/>
          </p:cNvSpPr>
          <p:nvPr/>
        </p:nvSpPr>
        <p:spPr bwMode="auto">
          <a:xfrm>
            <a:off x="1331913" y="2376488"/>
            <a:ext cx="63357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35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Definición</a:t>
            </a:r>
          </a:p>
        </p:txBody>
      </p:sp>
      <p:sp>
        <p:nvSpPr>
          <p:cNvPr id="4" name="Title 1">
            <a:extLst>
              <a:ext uri="{FF2B5EF4-FFF2-40B4-BE49-F238E27FC236}">
                <a16:creationId xmlns:a16="http://schemas.microsoft.com/office/drawing/2014/main" id="{3805A4B6-B32C-459F-903E-9D586039CCC8}"/>
              </a:ext>
            </a:extLst>
          </p:cNvPr>
          <p:cNvSpPr>
            <a:spLocks/>
          </p:cNvSpPr>
          <p:nvPr/>
        </p:nvSpPr>
        <p:spPr bwMode="auto">
          <a:xfrm>
            <a:off x="287338" y="3357563"/>
            <a:ext cx="838835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10000"/>
              </a:lnSpc>
              <a:defRPr/>
            </a:pPr>
            <a:r>
              <a:rPr lang="es-PR" altLang="es-PR" sz="4900">
                <a:solidFill>
                  <a:srgbClr val="484876"/>
                </a:solidFill>
                <a:effectLst>
                  <a:outerShdw blurRad="38100" dist="38100" dir="2700000" algn="tl">
                    <a:srgbClr val="C0C0C0"/>
                  </a:outerShdw>
                </a:effectLst>
                <a:latin typeface="Arial" panose="020B0604020202020204" pitchFamily="34" charset="0"/>
                <a:cs typeface="Arial" panose="020B0604020202020204" pitchFamily="34" charset="0"/>
              </a:rPr>
              <a:t>La Capacidad</a:t>
            </a:r>
            <a:br>
              <a:rPr lang="es-PR" altLang="es-PR" sz="4900">
                <a:solidFill>
                  <a:srgbClr val="484876"/>
                </a:solidFill>
                <a:effectLst>
                  <a:outerShdw blurRad="38100" dist="38100" dir="2700000" algn="tl">
                    <a:srgbClr val="C0C0C0"/>
                  </a:outerShdw>
                </a:effectLst>
                <a:latin typeface="Arial" panose="020B0604020202020204" pitchFamily="34" charset="0"/>
                <a:cs typeface="Arial" panose="020B0604020202020204" pitchFamily="34" charset="0"/>
              </a:rPr>
            </a:br>
            <a:r>
              <a:rPr lang="es-PR" altLang="es-PR" sz="4900">
                <a:solidFill>
                  <a:srgbClr val="484876"/>
                </a:solidFill>
                <a:effectLst>
                  <a:outerShdw blurRad="38100" dist="38100" dir="2700000" algn="tl">
                    <a:srgbClr val="C0C0C0"/>
                  </a:outerShdw>
                </a:effectLst>
                <a:latin typeface="Arial" panose="020B0604020202020204" pitchFamily="34" charset="0"/>
                <a:cs typeface="Arial" panose="020B0604020202020204" pitchFamily="34" charset="0"/>
              </a:rPr>
              <a:t>para</a:t>
            </a:r>
            <a:br>
              <a:rPr lang="es-PR" altLang="es-PR" sz="4900">
                <a:solidFill>
                  <a:srgbClr val="484876"/>
                </a:solidFill>
                <a:effectLst>
                  <a:outerShdw blurRad="38100" dist="38100" dir="2700000" algn="tl">
                    <a:srgbClr val="C0C0C0"/>
                  </a:outerShdw>
                </a:effectLst>
                <a:latin typeface="Arial" panose="020B0604020202020204" pitchFamily="34" charset="0"/>
                <a:cs typeface="Arial" panose="020B0604020202020204" pitchFamily="34" charset="0"/>
              </a:rPr>
            </a:br>
            <a:r>
              <a:rPr lang="es-PR" altLang="es-PR" sz="4900">
                <a:solidFill>
                  <a:srgbClr val="484876"/>
                </a:solidFill>
                <a:effectLst>
                  <a:outerShdw blurRad="38100" dist="38100" dir="2700000" algn="tl">
                    <a:srgbClr val="C0C0C0"/>
                  </a:outerShdw>
                </a:effectLst>
                <a:latin typeface="Arial" panose="020B0604020202020204" pitchFamily="34" charset="0"/>
                <a:cs typeface="Arial" panose="020B0604020202020204" pitchFamily="34" charset="0"/>
              </a:rPr>
              <a:t>Desempeñar Trabajo</a:t>
            </a:r>
          </a:p>
        </p:txBody>
      </p:sp>
      <p:sp>
        <p:nvSpPr>
          <p:cNvPr id="37894" name="Text Box 6">
            <a:extLst>
              <a:ext uri="{FF2B5EF4-FFF2-40B4-BE49-F238E27FC236}">
                <a16:creationId xmlns:a16="http://schemas.microsoft.com/office/drawing/2014/main" id="{4EEF9883-67DF-492C-99EE-40977784232E}"/>
              </a:ext>
            </a:extLst>
          </p:cNvPr>
          <p:cNvSpPr txBox="1">
            <a:spLocks noChangeArrowheads="1"/>
          </p:cNvSpPr>
          <p:nvPr/>
        </p:nvSpPr>
        <p:spPr bwMode="auto">
          <a:xfrm>
            <a:off x="179388" y="6021388"/>
            <a:ext cx="89646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116), por J. H. Wilmore, &amp; D. L. Costill, 2004, Barcelona, España: Editorial Paidotribo. Copyright 2004 por Jack H. Wilmore y David L. Costill.</a:t>
            </a:r>
          </a:p>
        </p:txBody>
      </p:sp>
    </p:spTree>
  </p:cSld>
  <p:clrMapOvr>
    <a:masterClrMapping/>
  </p:clrMapOvr>
  <p:transition spd="slow">
    <p:diamond/>
    <p:sndAc>
      <p:stSnd>
        <p:snd r:embed="rId3" name="whoosh.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Energia_01">
            <a:extLst>
              <a:ext uri="{FF2B5EF4-FFF2-40B4-BE49-F238E27FC236}">
                <a16:creationId xmlns:a16="http://schemas.microsoft.com/office/drawing/2014/main" id="{A2922A5A-979A-483C-8E8B-79F0F09E85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692150"/>
            <a:ext cx="4767263" cy="579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6">
            <a:extLst>
              <a:ext uri="{FF2B5EF4-FFF2-40B4-BE49-F238E27FC236}">
                <a16:creationId xmlns:a16="http://schemas.microsoft.com/office/drawing/2014/main" id="{8342E577-C8BD-4476-AB90-117DB44378FC}"/>
              </a:ext>
            </a:extLst>
          </p:cNvPr>
          <p:cNvSpPr txBox="1">
            <a:spLocks noChangeArrowheads="1"/>
          </p:cNvSpPr>
          <p:nvPr/>
        </p:nvSpPr>
        <p:spPr bwMode="auto">
          <a:xfrm>
            <a:off x="395288" y="692150"/>
            <a:ext cx="3024187"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600" i="1">
                <a:latin typeface="Times New Roman" panose="02020603050405020304" pitchFamily="18" charset="0"/>
              </a:rPr>
              <a:t>NOTA</a:t>
            </a:r>
            <a:r>
              <a:rPr lang="es-ES" altLang="es-PR" sz="1600">
                <a:latin typeface="Times New Roman" panose="02020603050405020304" pitchFamily="18" charset="0"/>
              </a:rPr>
              <a:t>.</a:t>
            </a:r>
            <a:r>
              <a:rPr lang="es-ES" altLang="es-PR" sz="1600" b="0">
                <a:latin typeface="Times New Roman" panose="02020603050405020304" pitchFamily="18" charset="0"/>
              </a:rPr>
              <a:t> Adaptado de:</a:t>
            </a:r>
            <a:r>
              <a:rPr lang="en-US" altLang="es-PR" sz="1600" b="0">
                <a:latin typeface="Times New Roman" panose="02020603050405020304" pitchFamily="18" charset="0"/>
              </a:rPr>
              <a:t>.</a:t>
            </a:r>
            <a:r>
              <a:rPr lang="es-ES" altLang="es-PR" sz="1600" b="0">
                <a:latin typeface="Times New Roman" panose="02020603050405020304" pitchFamily="18" charset="0"/>
              </a:rPr>
              <a:t> </a:t>
            </a:r>
            <a:r>
              <a:rPr lang="en-US" altLang="es-PR" sz="1600" i="1">
                <a:latin typeface="Times New Roman" panose="02020603050405020304" pitchFamily="18" charset="0"/>
              </a:rPr>
              <a:t>Sports and Exercise Nutrition</a:t>
            </a:r>
            <a:r>
              <a:rPr lang="en-US" altLang="es-PR" sz="1600" b="0">
                <a:latin typeface="Times New Roman" panose="02020603050405020304" pitchFamily="18" charset="0"/>
              </a:rPr>
              <a:t>. 5ta. ed.; (pp. 134, 184-185, 186, 190), por W. D. McArdle, F. I. Katch, &amp; V. I. Katch, 2013, Philadelphia: Lippincott Williams &amp; Wilkins. Copyright 2013 por Lippincott Williams &amp; Wilkins, a Wolters Kluwer business; </a:t>
            </a:r>
            <a:r>
              <a:rPr lang="en-US" altLang="es-PR" sz="1600" i="1">
                <a:latin typeface="Times New Roman" panose="02020603050405020304" pitchFamily="18" charset="0"/>
              </a:rPr>
              <a:t>Fisiología del Esfuerzo y del Deporte</a:t>
            </a:r>
            <a:r>
              <a:rPr lang="en-US" altLang="es-PR" sz="1600" b="0">
                <a:latin typeface="Times New Roman" panose="02020603050405020304" pitchFamily="18" charset="0"/>
              </a:rPr>
              <a:t>. 5ta. ed.; (pp. 116, 130), por J. H. Wilmore, &amp; D. L. Costill, 2004, Barcelona, España: Editorial Paidotribo. Copyright 2004 por Jack H. Wilmore y David L. Costill; </a:t>
            </a:r>
            <a:r>
              <a:rPr lang="en-US" altLang="es-PR" sz="1600" i="1">
                <a:latin typeface="Times New Roman" panose="02020603050405020304" pitchFamily="18" charset="0"/>
              </a:rPr>
              <a:t>Exercise Physiology: Human Bionergetics and its Applications</a:t>
            </a:r>
            <a:r>
              <a:rPr lang="en-US" altLang="es-PR" sz="1600" b="0">
                <a:latin typeface="Times New Roman" panose="02020603050405020304" pitchFamily="18" charset="0"/>
              </a:rPr>
              <a:t>. 2da. ed.; (pp. 16, 38-39, 46), por G. A. Brooks, T. D. Fahey, &amp; T. P. White, 1996, Mountain View, CA: Mayfield Publishing Company. Copyright 1996 por Mayfield Publishing Company.</a:t>
            </a:r>
          </a:p>
          <a:p>
            <a:pPr eaLnBrk="1" hangingPunct="1">
              <a:spcBef>
                <a:spcPct val="50000"/>
              </a:spcBef>
              <a:buClrTx/>
              <a:buFontTx/>
              <a:buNone/>
            </a:pPr>
            <a:endParaRPr lang="en-US" altLang="es-PR" sz="1600" b="0">
              <a:latin typeface="Times New Roman" panose="02020603050405020304" pitchFamily="18" charset="0"/>
            </a:endParaRPr>
          </a:p>
        </p:txBody>
      </p:sp>
    </p:spTree>
  </p:cSld>
  <p:clrMapOvr>
    <a:masterClrMapping/>
  </p:clrMapOvr>
  <p:transition spd="slow">
    <p:newsflash/>
    <p:sndAc>
      <p:stSnd>
        <p:snd r:embed="rId3" name="whoosh.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21E20-21B9-4C5F-A422-E539E974A221}"/>
              </a:ext>
            </a:extLst>
          </p:cNvPr>
          <p:cNvSpPr>
            <a:spLocks/>
          </p:cNvSpPr>
          <p:nvPr/>
        </p:nvSpPr>
        <p:spPr bwMode="auto">
          <a:xfrm>
            <a:off x="0" y="692150"/>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10000"/>
              </a:lnSpc>
              <a:defRPr/>
            </a:pPr>
            <a:r>
              <a:rPr lang="es-PR" altLang="es-PR" sz="25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BIOENERGÉTICA: </a:t>
            </a:r>
            <a:r>
              <a:rPr lang="es-PR" altLang="es-PR" sz="25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CONCEPTOS BÁSICOS</a:t>
            </a:r>
          </a:p>
        </p:txBody>
      </p:sp>
      <p:sp>
        <p:nvSpPr>
          <p:cNvPr id="396295" name="Text Box 7">
            <a:extLst>
              <a:ext uri="{FF2B5EF4-FFF2-40B4-BE49-F238E27FC236}">
                <a16:creationId xmlns:a16="http://schemas.microsoft.com/office/drawing/2014/main" id="{47AAA461-5C34-4C78-9319-76ADC5C97839}"/>
              </a:ext>
            </a:extLst>
          </p:cNvPr>
          <p:cNvSpPr txBox="1">
            <a:spLocks noChangeArrowheads="1"/>
          </p:cNvSpPr>
          <p:nvPr/>
        </p:nvSpPr>
        <p:spPr bwMode="auto">
          <a:xfrm>
            <a:off x="574675" y="1054100"/>
            <a:ext cx="83185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n-US" altLang="es-PR" sz="2800">
                <a:solidFill>
                  <a:srgbClr val="484876"/>
                </a:solidFill>
                <a:effectLst>
                  <a:outerShdw blurRad="38100" dist="38100" dir="2700000" algn="tl">
                    <a:srgbClr val="C0C0C0"/>
                  </a:outerShdw>
                </a:effectLst>
                <a:latin typeface="Calibri" panose="020F0502020204030204" pitchFamily="34" charset="0"/>
              </a:rPr>
              <a:t>La energía en el sistema biológico se mide en calorías (cal).</a:t>
            </a:r>
            <a:endParaRPr lang="en-US" altLang="es-PR" sz="2500" b="0" i="1">
              <a:solidFill>
                <a:srgbClr val="FF0000"/>
              </a:solidFill>
              <a:latin typeface="Arial Black" panose="020B0A04020102020204" pitchFamily="34" charset="0"/>
            </a:endParaRPr>
          </a:p>
        </p:txBody>
      </p:sp>
      <p:pic>
        <p:nvPicPr>
          <p:cNvPr id="41988" name="Picture 8" descr="Bullets_Arrow_Blue1_Right_03">
            <a:extLst>
              <a:ext uri="{FF2B5EF4-FFF2-40B4-BE49-F238E27FC236}">
                <a16:creationId xmlns:a16="http://schemas.microsoft.com/office/drawing/2014/main" id="{061F4934-DDC6-423A-AAD5-1CFF4046D1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75" y="1125538"/>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297" name="Text Box 9">
            <a:extLst>
              <a:ext uri="{FF2B5EF4-FFF2-40B4-BE49-F238E27FC236}">
                <a16:creationId xmlns:a16="http://schemas.microsoft.com/office/drawing/2014/main" id="{9C825A22-2D4E-4EAF-87B4-BA7BBEE6DF9B}"/>
              </a:ext>
            </a:extLst>
          </p:cNvPr>
          <p:cNvSpPr txBox="1">
            <a:spLocks noChangeArrowheads="1"/>
          </p:cNvSpPr>
          <p:nvPr/>
        </p:nvSpPr>
        <p:spPr bwMode="auto">
          <a:xfrm>
            <a:off x="574675" y="1917700"/>
            <a:ext cx="83185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s-ES" altLang="es-PR" sz="2800">
                <a:solidFill>
                  <a:srgbClr val="484876"/>
                </a:solidFill>
                <a:effectLst>
                  <a:outerShdw blurRad="38100" dist="38100" dir="2700000" algn="tl">
                    <a:srgbClr val="C0C0C0"/>
                  </a:outerShdw>
                </a:effectLst>
                <a:latin typeface="Calibri" panose="020F0502020204030204" pitchFamily="34" charset="0"/>
              </a:rPr>
              <a:t>1 cal es la cantidad de calor requerido para elevar 1 g de agua a 1°C, de 14.5°C a 15.5°C.</a:t>
            </a:r>
            <a:endParaRPr lang="en-US" altLang="es-PR" sz="2800">
              <a:solidFill>
                <a:srgbClr val="484876"/>
              </a:solidFill>
              <a:effectLst>
                <a:outerShdw blurRad="38100" dist="38100" dir="2700000" algn="tl">
                  <a:srgbClr val="C0C0C0"/>
                </a:outerShdw>
              </a:effectLst>
              <a:latin typeface="Calibri" panose="020F0502020204030204" pitchFamily="34" charset="0"/>
            </a:endParaRPr>
          </a:p>
        </p:txBody>
      </p:sp>
      <p:pic>
        <p:nvPicPr>
          <p:cNvPr id="41990" name="Picture 10" descr="Bullets_Arrow_Blue1_Right_03">
            <a:extLst>
              <a:ext uri="{FF2B5EF4-FFF2-40B4-BE49-F238E27FC236}">
                <a16:creationId xmlns:a16="http://schemas.microsoft.com/office/drawing/2014/main" id="{B5A051E9-72C2-4C8E-B544-6D186AC8C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75" y="1989138"/>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299" name="Text Box 11">
            <a:extLst>
              <a:ext uri="{FF2B5EF4-FFF2-40B4-BE49-F238E27FC236}">
                <a16:creationId xmlns:a16="http://schemas.microsoft.com/office/drawing/2014/main" id="{5A538E15-C0A7-4FED-AE61-116268B62E5A}"/>
              </a:ext>
            </a:extLst>
          </p:cNvPr>
          <p:cNvSpPr txBox="1">
            <a:spLocks noChangeArrowheads="1"/>
          </p:cNvSpPr>
          <p:nvPr/>
        </p:nvSpPr>
        <p:spPr bwMode="auto">
          <a:xfrm>
            <a:off x="574675" y="2827338"/>
            <a:ext cx="83185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s-ES" altLang="es-PR" sz="2800">
                <a:solidFill>
                  <a:srgbClr val="484876"/>
                </a:solidFill>
                <a:effectLst>
                  <a:outerShdw blurRad="38100" dist="38100" dir="2700000" algn="tl">
                    <a:srgbClr val="C0C0C0"/>
                  </a:outerShdw>
                </a:effectLst>
                <a:latin typeface="Calibri" panose="020F0502020204030204" pitchFamily="34" charset="0"/>
              </a:rPr>
              <a:t>En humanos, la energía se expresa en kilocalorías (kcal), donde 1 kcal equivale a 1,000 cal.</a:t>
            </a:r>
            <a:endParaRPr lang="en-US" altLang="es-PR" sz="2800">
              <a:solidFill>
                <a:srgbClr val="484876"/>
              </a:solidFill>
              <a:effectLst>
                <a:outerShdw blurRad="38100" dist="38100" dir="2700000" algn="tl">
                  <a:srgbClr val="C0C0C0"/>
                </a:outerShdw>
              </a:effectLst>
              <a:latin typeface="Calibri" panose="020F0502020204030204" pitchFamily="34" charset="0"/>
            </a:endParaRPr>
          </a:p>
        </p:txBody>
      </p:sp>
      <p:pic>
        <p:nvPicPr>
          <p:cNvPr id="41992" name="Picture 12" descr="Bullets_Arrow_Blue1_Right_03">
            <a:extLst>
              <a:ext uri="{FF2B5EF4-FFF2-40B4-BE49-F238E27FC236}">
                <a16:creationId xmlns:a16="http://schemas.microsoft.com/office/drawing/2014/main" id="{C0B3ED0F-1F13-4913-A9D4-1BEB1EAEA0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75" y="2898775"/>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301" name="Text Box 13">
            <a:extLst>
              <a:ext uri="{FF2B5EF4-FFF2-40B4-BE49-F238E27FC236}">
                <a16:creationId xmlns:a16="http://schemas.microsoft.com/office/drawing/2014/main" id="{982C38B3-B7C3-4B66-AD07-3993A1ADFFD2}"/>
              </a:ext>
            </a:extLst>
          </p:cNvPr>
          <p:cNvSpPr txBox="1">
            <a:spLocks noChangeArrowheads="1"/>
          </p:cNvSpPr>
          <p:nvPr/>
        </p:nvSpPr>
        <p:spPr bwMode="auto">
          <a:xfrm>
            <a:off x="574675" y="3762375"/>
            <a:ext cx="8318500"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s-ES" altLang="es-PR" sz="2800">
                <a:solidFill>
                  <a:srgbClr val="484876"/>
                </a:solidFill>
                <a:effectLst>
                  <a:outerShdw blurRad="38100" dist="38100" dir="2700000" algn="tl">
                    <a:srgbClr val="C0C0C0"/>
                  </a:outerShdw>
                </a:effectLst>
                <a:latin typeface="Calibri" panose="020F0502020204030204" pitchFamily="34" charset="0"/>
              </a:rPr>
              <a:t>Con frecuencia, muchas personas erróneamente hablan de “calorías” cuando en realidad quieren decir más precisamente kilocalorías.  Cuando hablamos que alguien gasta 3,000 cal por día, lo que realmente significa que la persona esta gastando 3,000 kcal por día. </a:t>
            </a:r>
            <a:endParaRPr lang="en-US" altLang="es-PR" sz="2800">
              <a:solidFill>
                <a:srgbClr val="484876"/>
              </a:solidFill>
              <a:effectLst>
                <a:outerShdw blurRad="38100" dist="38100" dir="2700000" algn="tl">
                  <a:srgbClr val="C0C0C0"/>
                </a:outerShdw>
              </a:effectLst>
              <a:latin typeface="Calibri" panose="020F0502020204030204" pitchFamily="34" charset="0"/>
            </a:endParaRPr>
          </a:p>
        </p:txBody>
      </p:sp>
      <p:pic>
        <p:nvPicPr>
          <p:cNvPr id="41994" name="Picture 14" descr="Bullets_Arrow_Blue1_Right_03">
            <a:extLst>
              <a:ext uri="{FF2B5EF4-FFF2-40B4-BE49-F238E27FC236}">
                <a16:creationId xmlns:a16="http://schemas.microsoft.com/office/drawing/2014/main" id="{43AD9416-9CE0-4D7A-9AE4-81E0053532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75" y="3833813"/>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Text Box 6">
            <a:extLst>
              <a:ext uri="{FF2B5EF4-FFF2-40B4-BE49-F238E27FC236}">
                <a16:creationId xmlns:a16="http://schemas.microsoft.com/office/drawing/2014/main" id="{6BA037A3-CF04-4044-90AE-836014A71A6D}"/>
              </a:ext>
            </a:extLst>
          </p:cNvPr>
          <p:cNvSpPr txBox="1">
            <a:spLocks noChangeArrowheads="1"/>
          </p:cNvSpPr>
          <p:nvPr/>
        </p:nvSpPr>
        <p:spPr bwMode="auto">
          <a:xfrm>
            <a:off x="179388" y="6164263"/>
            <a:ext cx="89646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116), por J. H. Wilmore, &amp; D. L. Costill, 2004, Barcelona, España: Editorial Paidotribo. Copyright 2004 por Jack H. Wilmore y David L. Costill.</a:t>
            </a:r>
          </a:p>
        </p:txBody>
      </p:sp>
    </p:spTree>
    <p:custDataLst>
      <p:tags r:id="rId1"/>
    </p:custDataLst>
  </p:cSld>
  <p:clrMapOvr>
    <a:masterClrMapping/>
  </p:clrMapOvr>
  <p:transition spd="slow">
    <p:blinds/>
    <p:sndAc>
      <p:stSnd>
        <p:snd r:embed="rId4" name="whoosh.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1D42-2A82-4F11-929B-147D1909B59F}"/>
              </a:ext>
            </a:extLst>
          </p:cNvPr>
          <p:cNvSpPr>
            <a:spLocks/>
          </p:cNvSpPr>
          <p:nvPr/>
        </p:nvSpPr>
        <p:spPr bwMode="auto">
          <a:xfrm>
            <a:off x="-36513" y="692150"/>
            <a:ext cx="914400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25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BIOENERGÉTICA: </a:t>
            </a:r>
            <a:r>
              <a:rPr lang="es-PR" altLang="es-PR" sz="25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UNIDADES DE MEDIDA</a:t>
            </a:r>
          </a:p>
        </p:txBody>
      </p:sp>
      <p:pic>
        <p:nvPicPr>
          <p:cNvPr id="44035" name="Picture 8" descr="CURVHEAD">
            <a:extLst>
              <a:ext uri="{FF2B5EF4-FFF2-40B4-BE49-F238E27FC236}">
                <a16:creationId xmlns:a16="http://schemas.microsoft.com/office/drawing/2014/main" id="{0A0F4BAB-122B-4E8B-B0D5-7EEEEBFC20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268413"/>
            <a:ext cx="35274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id="{671963D8-AC72-4296-8B50-03AF5BE102C8}"/>
              </a:ext>
            </a:extLst>
          </p:cNvPr>
          <p:cNvSpPr>
            <a:spLocks/>
          </p:cNvSpPr>
          <p:nvPr/>
        </p:nvSpPr>
        <p:spPr bwMode="auto">
          <a:xfrm>
            <a:off x="2771775" y="1341438"/>
            <a:ext cx="33845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25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a:t>
            </a:r>
            <a:r>
              <a:rPr lang="es-PR" altLang="es-PR" sz="26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Caloría (cal)</a:t>
            </a:r>
          </a:p>
        </p:txBody>
      </p:sp>
      <p:sp>
        <p:nvSpPr>
          <p:cNvPr id="4" name="Title 1">
            <a:extLst>
              <a:ext uri="{FF2B5EF4-FFF2-40B4-BE49-F238E27FC236}">
                <a16:creationId xmlns:a16="http://schemas.microsoft.com/office/drawing/2014/main" id="{461970D3-E9E5-4E07-AA80-B08723E9E6CB}"/>
              </a:ext>
            </a:extLst>
          </p:cNvPr>
          <p:cNvSpPr>
            <a:spLocks/>
          </p:cNvSpPr>
          <p:nvPr/>
        </p:nvSpPr>
        <p:spPr bwMode="auto">
          <a:xfrm>
            <a:off x="36513" y="1773238"/>
            <a:ext cx="8856662"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10000"/>
              </a:lnSpc>
              <a:defRPr/>
            </a:pPr>
            <a:r>
              <a:rPr lang="es-ES" altLang="es-PR" sz="2700">
                <a:solidFill>
                  <a:srgbClr val="484876"/>
                </a:solidFill>
                <a:effectLst>
                  <a:outerShdw blurRad="38100" dist="38100" dir="2700000" algn="tl">
                    <a:srgbClr val="C0C0C0"/>
                  </a:outerShdw>
                </a:effectLst>
                <a:latin typeface="Arial" panose="020B0604020202020204" pitchFamily="34" charset="0"/>
              </a:rPr>
              <a:t>La Cantidad de Calor Necesaria para</a:t>
            </a:r>
            <a:br>
              <a:rPr lang="es-ES" altLang="es-PR" sz="2700">
                <a:solidFill>
                  <a:srgbClr val="484876"/>
                </a:solidFill>
                <a:effectLst>
                  <a:outerShdw blurRad="38100" dist="38100" dir="2700000" algn="tl">
                    <a:srgbClr val="C0C0C0"/>
                  </a:outerShdw>
                </a:effectLst>
                <a:latin typeface="Arial" panose="020B0604020202020204" pitchFamily="34" charset="0"/>
              </a:rPr>
            </a:br>
            <a:r>
              <a:rPr lang="es-ES" altLang="es-PR" sz="2700">
                <a:solidFill>
                  <a:srgbClr val="484876"/>
                </a:solidFill>
                <a:effectLst>
                  <a:outerShdw blurRad="38100" dist="38100" dir="2700000" algn="tl">
                    <a:srgbClr val="C0C0C0"/>
                  </a:outerShdw>
                </a:effectLst>
                <a:latin typeface="Arial" panose="020B0604020202020204" pitchFamily="34" charset="0"/>
              </a:rPr>
              <a:t>Elevar La Temperatura de 1 </a:t>
            </a:r>
            <a:r>
              <a:rPr lang="es-ES" altLang="es-PR" sz="2700" i="1">
                <a:solidFill>
                  <a:srgbClr val="CC3300"/>
                </a:solidFill>
                <a:effectLst>
                  <a:outerShdw blurRad="38100" dist="38100" dir="2700000" algn="tl">
                    <a:srgbClr val="C0C0C0"/>
                  </a:outerShdw>
                </a:effectLst>
                <a:latin typeface="Arial" panose="020B0604020202020204" pitchFamily="34" charset="0"/>
              </a:rPr>
              <a:t>gramo</a:t>
            </a:r>
            <a:br>
              <a:rPr lang="es-ES" altLang="es-PR" sz="2700">
                <a:solidFill>
                  <a:srgbClr val="484876"/>
                </a:solidFill>
                <a:effectLst>
                  <a:outerShdw blurRad="38100" dist="38100" dir="2700000" algn="tl">
                    <a:srgbClr val="C0C0C0"/>
                  </a:outerShdw>
                </a:effectLst>
                <a:latin typeface="Arial" panose="020B0604020202020204" pitchFamily="34" charset="0"/>
              </a:rPr>
            </a:br>
            <a:r>
              <a:rPr lang="es-ES" altLang="es-PR" sz="2700">
                <a:solidFill>
                  <a:srgbClr val="484876"/>
                </a:solidFill>
                <a:effectLst>
                  <a:outerShdw blurRad="38100" dist="38100" dir="2700000" algn="tl">
                    <a:srgbClr val="C0C0C0"/>
                  </a:outerShdw>
                </a:effectLst>
                <a:latin typeface="Arial" panose="020B0604020202020204" pitchFamily="34" charset="0"/>
              </a:rPr>
              <a:t>de Agua a 1 Grado Centígrado</a:t>
            </a:r>
            <a:br>
              <a:rPr lang="es-ES" altLang="es-PR" sz="2700">
                <a:solidFill>
                  <a:srgbClr val="484876"/>
                </a:solidFill>
                <a:effectLst>
                  <a:outerShdw blurRad="38100" dist="38100" dir="2700000" algn="tl">
                    <a:srgbClr val="C0C0C0"/>
                  </a:outerShdw>
                </a:effectLst>
                <a:latin typeface="Arial" panose="020B0604020202020204" pitchFamily="34" charset="0"/>
              </a:rPr>
            </a:br>
            <a:r>
              <a:rPr lang="es-ES" altLang="es-PR" sz="2700">
                <a:solidFill>
                  <a:srgbClr val="484876"/>
                </a:solidFill>
                <a:effectLst>
                  <a:outerShdw blurRad="38100" dist="38100" dir="2700000" algn="tl">
                    <a:srgbClr val="C0C0C0"/>
                  </a:outerShdw>
                </a:effectLst>
                <a:latin typeface="Arial" panose="020B0604020202020204" pitchFamily="34" charset="0"/>
              </a:rPr>
              <a:t>(de 14.5°C a 15.5°C),</a:t>
            </a:r>
            <a:br>
              <a:rPr lang="es-ES" altLang="es-PR" sz="2700">
                <a:solidFill>
                  <a:srgbClr val="484876"/>
                </a:solidFill>
                <a:effectLst>
                  <a:outerShdw blurRad="38100" dist="38100" dir="2700000" algn="tl">
                    <a:srgbClr val="C0C0C0"/>
                  </a:outerShdw>
                </a:effectLst>
                <a:latin typeface="Arial" panose="020B0604020202020204" pitchFamily="34" charset="0"/>
              </a:rPr>
            </a:br>
            <a:r>
              <a:rPr lang="es-ES" altLang="es-PR" sz="2700">
                <a:solidFill>
                  <a:srgbClr val="484876"/>
                </a:solidFill>
                <a:effectLst>
                  <a:outerShdw blurRad="38100" dist="38100" dir="2700000" algn="tl">
                    <a:srgbClr val="C0C0C0"/>
                  </a:outerShdw>
                </a:effectLst>
                <a:latin typeface="Arial" panose="020B0604020202020204" pitchFamily="34" charset="0"/>
              </a:rPr>
              <a:t>A Nivel del Mar</a:t>
            </a:r>
            <a:br>
              <a:rPr lang="es-ES" altLang="es-PR" sz="2700">
                <a:solidFill>
                  <a:srgbClr val="484876"/>
                </a:solidFill>
                <a:effectLst>
                  <a:outerShdw blurRad="38100" dist="38100" dir="2700000" algn="tl">
                    <a:srgbClr val="C0C0C0"/>
                  </a:outerShdw>
                </a:effectLst>
                <a:latin typeface="Arial" panose="020B0604020202020204" pitchFamily="34" charset="0"/>
              </a:rPr>
            </a:br>
            <a:r>
              <a:rPr lang="es-ES" altLang="es-PR" sz="2700">
                <a:solidFill>
                  <a:srgbClr val="484876"/>
                </a:solidFill>
                <a:effectLst>
                  <a:outerShdw blurRad="38100" dist="38100" dir="2700000" algn="tl">
                    <a:srgbClr val="C0C0C0"/>
                  </a:outerShdw>
                </a:effectLst>
                <a:latin typeface="Arial" panose="020B0604020202020204" pitchFamily="34" charset="0"/>
              </a:rPr>
              <a:t>(Bajo Condiciones Barométricas Estándar/Normales</a:t>
            </a:r>
            <a:br>
              <a:rPr lang="es-ES" altLang="es-PR" sz="2700">
                <a:solidFill>
                  <a:srgbClr val="484876"/>
                </a:solidFill>
                <a:effectLst>
                  <a:outerShdw blurRad="38100" dist="38100" dir="2700000" algn="tl">
                    <a:srgbClr val="C0C0C0"/>
                  </a:outerShdw>
                </a:effectLst>
                <a:latin typeface="Arial" panose="020B0604020202020204" pitchFamily="34" charset="0"/>
              </a:rPr>
            </a:br>
            <a:r>
              <a:rPr lang="es-ES" altLang="es-PR" sz="2700">
                <a:solidFill>
                  <a:srgbClr val="484876"/>
                </a:solidFill>
                <a:effectLst>
                  <a:outerShdw blurRad="38100" dist="38100" dir="2700000" algn="tl">
                    <a:srgbClr val="C0C0C0"/>
                  </a:outerShdw>
                </a:effectLst>
                <a:latin typeface="Arial" panose="020B0604020202020204" pitchFamily="34" charset="0"/>
              </a:rPr>
              <a:t>[760 mm. Hg.  ó 1 ATA])</a:t>
            </a:r>
            <a:endParaRPr lang="es-PR" altLang="es-PR" sz="2700">
              <a:solidFill>
                <a:srgbClr val="48487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4038" name="Text Box 6">
            <a:extLst>
              <a:ext uri="{FF2B5EF4-FFF2-40B4-BE49-F238E27FC236}">
                <a16:creationId xmlns:a16="http://schemas.microsoft.com/office/drawing/2014/main" id="{7152F249-92D2-470E-A864-8C4008A32CF9}"/>
              </a:ext>
            </a:extLst>
          </p:cNvPr>
          <p:cNvSpPr txBox="1">
            <a:spLocks noChangeArrowheads="1"/>
          </p:cNvSpPr>
          <p:nvPr/>
        </p:nvSpPr>
        <p:spPr bwMode="auto">
          <a:xfrm>
            <a:off x="250825" y="5300663"/>
            <a:ext cx="86423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Exercise Physiology Integrating Theory and Application</a:t>
            </a:r>
            <a:r>
              <a:rPr lang="en-US" altLang="es-PR" sz="1200" b="0">
                <a:latin typeface="Times New Roman" panose="02020603050405020304" pitchFamily="18" charset="0"/>
              </a:rPr>
              <a:t>. (p. 54), por W. J. Kraemer, S. J. Fleck, y M. R. Deschenes, 2012, Philadelphia: Lippincott Williams &amp; Wilkins. Copyright 2012 por: Lippincott Williams &amp; Wilkins, a Wolte Kluwer business.</a:t>
            </a:r>
            <a:r>
              <a:rPr lang="es-ES" altLang="es-PR" sz="1200" b="0">
                <a:latin typeface="Times New Roman" panose="02020603050405020304" pitchFamily="18" charset="0"/>
              </a:rPr>
              <a:t> </a:t>
            </a:r>
            <a:r>
              <a:rPr lang="en-US" altLang="es-PR" sz="1200" i="1">
                <a:latin typeface="Times New Roman" panose="02020603050405020304" pitchFamily="18" charset="0"/>
              </a:rPr>
              <a:t>Sports and Exercise Nutrition</a:t>
            </a:r>
            <a:r>
              <a:rPr lang="en-US" altLang="es-PR" sz="1200" b="0">
                <a:latin typeface="Times New Roman" panose="02020603050405020304" pitchFamily="18" charset="0"/>
              </a:rPr>
              <a:t>. 4ta.. ed.; (p. 184), por W. D. McArdle, F. I. Katch, &amp; V. I. Katch, 2013, Philadelphia: Lippincott Williams &amp; Wilkins. Copyright 2013 por Lippincott Williams &amp; Wilkins, a Wolters Kluwer business;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116,), por J. H. Wilmore, &amp; D. L. Costill, 2004, Barcelona, España: Editorial Paidotribo. Copyright 2004 por Jack H. Wilmore y David L. Costill.</a:t>
            </a:r>
          </a:p>
        </p:txBody>
      </p:sp>
    </p:spTree>
  </p:cSld>
  <p:clrMapOvr>
    <a:masterClrMapping/>
  </p:clrMapOvr>
  <p:transition spd="slow">
    <p:diamond/>
    <p:sndAc>
      <p:stSnd>
        <p:snd r:embed="rId3" name="whoosh.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8" descr="Placa-1_Poema_002b">
            <a:extLst>
              <a:ext uri="{FF2B5EF4-FFF2-40B4-BE49-F238E27FC236}">
                <a16:creationId xmlns:a16="http://schemas.microsoft.com/office/drawing/2014/main" id="{BC179642-C062-4BFF-916C-F503F9C8B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newsflash/>
    <p:sndAc>
      <p:stSnd>
        <p:snd r:embed="rId4" name="whoosh.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6">
            <a:extLst>
              <a:ext uri="{FF2B5EF4-FFF2-40B4-BE49-F238E27FC236}">
                <a16:creationId xmlns:a16="http://schemas.microsoft.com/office/drawing/2014/main" id="{7277DF88-FE73-4C72-AB90-5E259791871F}"/>
              </a:ext>
            </a:extLst>
          </p:cNvPr>
          <p:cNvSpPr txBox="1">
            <a:spLocks noChangeArrowheads="1"/>
          </p:cNvSpPr>
          <p:nvPr/>
        </p:nvSpPr>
        <p:spPr bwMode="auto">
          <a:xfrm>
            <a:off x="468313" y="765175"/>
            <a:ext cx="3167062"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600" i="1">
                <a:latin typeface="Times New Roman" panose="02020603050405020304" pitchFamily="18" charset="0"/>
              </a:rPr>
              <a:t>NOTA</a:t>
            </a:r>
            <a:r>
              <a:rPr lang="es-ES" altLang="es-PR" sz="1600">
                <a:latin typeface="Times New Roman" panose="02020603050405020304" pitchFamily="18" charset="0"/>
              </a:rPr>
              <a:t>.</a:t>
            </a:r>
            <a:r>
              <a:rPr lang="es-ES" altLang="es-PR" sz="1600" b="0">
                <a:latin typeface="Times New Roman" panose="02020603050405020304" pitchFamily="18" charset="0"/>
              </a:rPr>
              <a:t> Adaptado de: </a:t>
            </a:r>
            <a:r>
              <a:rPr lang="en-US" altLang="es-PR" sz="1600" i="1">
                <a:latin typeface="Times New Roman" panose="02020603050405020304" pitchFamily="18" charset="0"/>
              </a:rPr>
              <a:t>Exercise Physiology Integrating Theory and Application</a:t>
            </a:r>
            <a:r>
              <a:rPr lang="en-US" altLang="es-PR" sz="1600" b="0">
                <a:latin typeface="Times New Roman" panose="02020603050405020304" pitchFamily="18" charset="0"/>
              </a:rPr>
              <a:t>. (p. 54), por W. J. Kraemer, S. J. Fleck, y M. R. Deschenes, 2012, Philadelphia: Lippincott Williams &amp; Wilkins. Copyright 2012 por: Lippincott Williams &amp; Wilkins, a Wolte Kluwer business.</a:t>
            </a:r>
            <a:r>
              <a:rPr lang="es-ES" altLang="es-PR" sz="1600" b="0">
                <a:latin typeface="Times New Roman" panose="02020603050405020304" pitchFamily="18" charset="0"/>
              </a:rPr>
              <a:t> </a:t>
            </a:r>
            <a:r>
              <a:rPr lang="en-US" altLang="es-PR" sz="1600" i="1">
                <a:latin typeface="Times New Roman" panose="02020603050405020304" pitchFamily="18" charset="0"/>
              </a:rPr>
              <a:t>Sports and Exercise Nutrition</a:t>
            </a:r>
            <a:r>
              <a:rPr lang="en-US" altLang="es-PR" sz="1600" b="0">
                <a:latin typeface="Times New Roman" panose="02020603050405020304" pitchFamily="18" charset="0"/>
              </a:rPr>
              <a:t>. 4ta.. ed.; (p. 184), por W. D. McArdle, F. I. Katch, &amp; V. I. Katch, 2013, Philadelphia: Lippincott Williams &amp; Wilkins. Copyright 2013 por Lippincott Williams &amp; Wilkins, a Wolters Kluwer business; </a:t>
            </a:r>
            <a:r>
              <a:rPr lang="en-US" altLang="es-PR" sz="1600" i="1">
                <a:latin typeface="Times New Roman" panose="02020603050405020304" pitchFamily="18" charset="0"/>
              </a:rPr>
              <a:t>Fisiología del Esfuerzo y del Deporte</a:t>
            </a:r>
            <a:r>
              <a:rPr lang="en-US" altLang="es-PR" sz="1600" b="0">
                <a:latin typeface="Times New Roman" panose="02020603050405020304" pitchFamily="18" charset="0"/>
              </a:rPr>
              <a:t>. 5ta. ed.; (p. 116,), por J. H. Wilmore, &amp; D. L. Costill, 2004, Barcelona, España: Editorial Paidotribo. Copyright 2004 por Jack H. Wilmore y David L. Costill.</a:t>
            </a:r>
          </a:p>
        </p:txBody>
      </p:sp>
      <p:pic>
        <p:nvPicPr>
          <p:cNvPr id="46083" name="Picture 4" descr="Caloria_DEF_FlujoD_01">
            <a:extLst>
              <a:ext uri="{FF2B5EF4-FFF2-40B4-BE49-F238E27FC236}">
                <a16:creationId xmlns:a16="http://schemas.microsoft.com/office/drawing/2014/main" id="{67B3473C-CBE8-4830-82AD-9F4D8C0257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2275" y="833438"/>
            <a:ext cx="3724275"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newsflash/>
    <p:sndAc>
      <p:stSnd>
        <p:snd r:embed="rId4" name="whoosh.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aloria_01">
            <a:extLst>
              <a:ext uri="{FF2B5EF4-FFF2-40B4-BE49-F238E27FC236}">
                <a16:creationId xmlns:a16="http://schemas.microsoft.com/office/drawing/2014/main" id="{632D7972-BBAC-405F-965E-3E508FC3A9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703263"/>
            <a:ext cx="4276725" cy="582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6">
            <a:extLst>
              <a:ext uri="{FF2B5EF4-FFF2-40B4-BE49-F238E27FC236}">
                <a16:creationId xmlns:a16="http://schemas.microsoft.com/office/drawing/2014/main" id="{5269BCAB-3054-44AC-B5A5-3EDE700D0F1C}"/>
              </a:ext>
            </a:extLst>
          </p:cNvPr>
          <p:cNvSpPr txBox="1">
            <a:spLocks noChangeArrowheads="1"/>
          </p:cNvSpPr>
          <p:nvPr/>
        </p:nvSpPr>
        <p:spPr bwMode="auto">
          <a:xfrm>
            <a:off x="468313" y="765175"/>
            <a:ext cx="3167062"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600" i="1">
                <a:latin typeface="Times New Roman" panose="02020603050405020304" pitchFamily="18" charset="0"/>
              </a:rPr>
              <a:t>NOTA</a:t>
            </a:r>
            <a:r>
              <a:rPr lang="es-ES" altLang="es-PR" sz="1600">
                <a:latin typeface="Times New Roman" panose="02020603050405020304" pitchFamily="18" charset="0"/>
              </a:rPr>
              <a:t>.</a:t>
            </a:r>
            <a:r>
              <a:rPr lang="es-ES" altLang="es-PR" sz="1600" b="0">
                <a:latin typeface="Times New Roman" panose="02020603050405020304" pitchFamily="18" charset="0"/>
              </a:rPr>
              <a:t> Adaptado de: </a:t>
            </a:r>
            <a:r>
              <a:rPr lang="en-US" altLang="es-PR" sz="1600" i="1">
                <a:latin typeface="Times New Roman" panose="02020603050405020304" pitchFamily="18" charset="0"/>
              </a:rPr>
              <a:t>Exercise Physiology Integrating Theory and Application</a:t>
            </a:r>
            <a:r>
              <a:rPr lang="en-US" altLang="es-PR" sz="1600" b="0">
                <a:latin typeface="Times New Roman" panose="02020603050405020304" pitchFamily="18" charset="0"/>
              </a:rPr>
              <a:t>. (p. 54), por W. J. Kraemer, S. J. Fleck, y M. R. Deschenes, 2012, Philadelphia: Lippincott Williams &amp; Wilkins. Copyright 2012 por: Lippincott Williams &amp; Wilkins, a Wolte Kluwer business.</a:t>
            </a:r>
            <a:r>
              <a:rPr lang="es-ES" altLang="es-PR" sz="1600" b="0">
                <a:latin typeface="Times New Roman" panose="02020603050405020304" pitchFamily="18" charset="0"/>
              </a:rPr>
              <a:t> </a:t>
            </a:r>
            <a:r>
              <a:rPr lang="en-US" altLang="es-PR" sz="1600" i="1">
                <a:latin typeface="Times New Roman" panose="02020603050405020304" pitchFamily="18" charset="0"/>
              </a:rPr>
              <a:t>Sports and Exercise Nutrition</a:t>
            </a:r>
            <a:r>
              <a:rPr lang="en-US" altLang="es-PR" sz="1600" b="0">
                <a:latin typeface="Times New Roman" panose="02020603050405020304" pitchFamily="18" charset="0"/>
              </a:rPr>
              <a:t>. 4ta.. ed.; (p. 184), por W. D. McArdle, F. I. Katch, &amp; V. I. Katch, 2013, Philadelphia: Lippincott Williams &amp; Wilkins. Copyright 2013 por Lippincott Williams &amp; Wilkins, a Wolters Kluwer business; </a:t>
            </a:r>
            <a:r>
              <a:rPr lang="en-US" altLang="es-PR" sz="1600" i="1">
                <a:latin typeface="Times New Roman" panose="02020603050405020304" pitchFamily="18" charset="0"/>
              </a:rPr>
              <a:t>Fisiología del Esfuerzo y del Deporte</a:t>
            </a:r>
            <a:r>
              <a:rPr lang="en-US" altLang="es-PR" sz="1600" b="0">
                <a:latin typeface="Times New Roman" panose="02020603050405020304" pitchFamily="18" charset="0"/>
              </a:rPr>
              <a:t>. 5ta. ed.; (p. 116,), por J. H. Wilmore, &amp; D. L. Costill, 2004, Barcelona, España: Editorial Paidotribo. Copyright 2004 por Jack H. Wilmore y David L. Costill.</a:t>
            </a:r>
          </a:p>
        </p:txBody>
      </p:sp>
    </p:spTree>
    <p:custDataLst>
      <p:tags r:id="rId1"/>
    </p:custDataLst>
  </p:cSld>
  <p:clrMapOvr>
    <a:masterClrMapping/>
  </p:clrMapOvr>
  <p:transition spd="slow">
    <p:newsflash/>
    <p:sndAc>
      <p:stSnd>
        <p:snd r:embed="rId4" name="whoosh.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031EB-C501-4C45-8254-C120A0D25BE9}"/>
              </a:ext>
            </a:extLst>
          </p:cNvPr>
          <p:cNvSpPr>
            <a:spLocks/>
          </p:cNvSpPr>
          <p:nvPr/>
        </p:nvSpPr>
        <p:spPr bwMode="auto">
          <a:xfrm>
            <a:off x="-36513" y="692150"/>
            <a:ext cx="914400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25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BIOENERGÉTICA: </a:t>
            </a:r>
            <a:r>
              <a:rPr lang="es-PR" altLang="es-PR" sz="25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UNIDADES DE MEDIDA</a:t>
            </a:r>
          </a:p>
        </p:txBody>
      </p:sp>
      <p:pic>
        <p:nvPicPr>
          <p:cNvPr id="50179" name="Picture 3" descr="CURVHEAD">
            <a:extLst>
              <a:ext uri="{FF2B5EF4-FFF2-40B4-BE49-F238E27FC236}">
                <a16:creationId xmlns:a16="http://schemas.microsoft.com/office/drawing/2014/main" id="{7D789C71-E12A-4371-A77D-853767F3A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196975"/>
            <a:ext cx="54006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id="{CA7C9022-EF52-4AC7-82F3-62678FA0D051}"/>
              </a:ext>
            </a:extLst>
          </p:cNvPr>
          <p:cNvSpPr>
            <a:spLocks/>
          </p:cNvSpPr>
          <p:nvPr/>
        </p:nvSpPr>
        <p:spPr bwMode="auto">
          <a:xfrm>
            <a:off x="0" y="1773238"/>
            <a:ext cx="8856663"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10000"/>
              </a:lnSpc>
              <a:defRPr/>
            </a:pPr>
            <a:r>
              <a:rPr lang="es-ES" altLang="es-PR" sz="2700">
                <a:solidFill>
                  <a:srgbClr val="484876"/>
                </a:solidFill>
                <a:effectLst>
                  <a:outerShdw blurRad="38100" dist="38100" dir="2700000" algn="tl">
                    <a:srgbClr val="C0C0C0"/>
                  </a:outerShdw>
                </a:effectLst>
                <a:latin typeface="Arial" panose="020B0604020202020204" pitchFamily="34" charset="0"/>
              </a:rPr>
              <a:t>La Cantidad de Calor Necesaria para</a:t>
            </a:r>
            <a:br>
              <a:rPr lang="es-ES" altLang="es-PR" sz="2700">
                <a:solidFill>
                  <a:srgbClr val="484876"/>
                </a:solidFill>
                <a:effectLst>
                  <a:outerShdw blurRad="38100" dist="38100" dir="2700000" algn="tl">
                    <a:srgbClr val="C0C0C0"/>
                  </a:outerShdw>
                </a:effectLst>
                <a:latin typeface="Arial" panose="020B0604020202020204" pitchFamily="34" charset="0"/>
              </a:rPr>
            </a:br>
            <a:r>
              <a:rPr lang="es-ES" altLang="es-PR" sz="2700">
                <a:solidFill>
                  <a:srgbClr val="484876"/>
                </a:solidFill>
                <a:effectLst>
                  <a:outerShdw blurRad="38100" dist="38100" dir="2700000" algn="tl">
                    <a:srgbClr val="C0C0C0"/>
                  </a:outerShdw>
                </a:effectLst>
                <a:latin typeface="Arial" panose="020B0604020202020204" pitchFamily="34" charset="0"/>
              </a:rPr>
              <a:t>Elevar La Temperatura de 1 </a:t>
            </a:r>
            <a:r>
              <a:rPr lang="es-ES" altLang="es-PR" sz="2700" i="1">
                <a:solidFill>
                  <a:srgbClr val="CC3300"/>
                </a:solidFill>
                <a:effectLst>
                  <a:outerShdw blurRad="38100" dist="38100" dir="2700000" algn="tl">
                    <a:srgbClr val="C0C0C0"/>
                  </a:outerShdw>
                </a:effectLst>
                <a:latin typeface="Arial" panose="020B0604020202020204" pitchFamily="34" charset="0"/>
              </a:rPr>
              <a:t>kilogramo</a:t>
            </a:r>
            <a:br>
              <a:rPr lang="es-ES" altLang="es-PR" sz="2700">
                <a:solidFill>
                  <a:srgbClr val="484876"/>
                </a:solidFill>
                <a:effectLst>
                  <a:outerShdw blurRad="38100" dist="38100" dir="2700000" algn="tl">
                    <a:srgbClr val="C0C0C0"/>
                  </a:outerShdw>
                </a:effectLst>
                <a:latin typeface="Arial" panose="020B0604020202020204" pitchFamily="34" charset="0"/>
              </a:rPr>
            </a:br>
            <a:r>
              <a:rPr lang="es-ES" altLang="es-PR" sz="2700">
                <a:solidFill>
                  <a:srgbClr val="484876"/>
                </a:solidFill>
                <a:effectLst>
                  <a:outerShdw blurRad="38100" dist="38100" dir="2700000" algn="tl">
                    <a:srgbClr val="C0C0C0"/>
                  </a:outerShdw>
                </a:effectLst>
                <a:latin typeface="Arial" panose="020B0604020202020204" pitchFamily="34" charset="0"/>
              </a:rPr>
              <a:t>de Agua a 1 Grado Centígrado</a:t>
            </a:r>
            <a:br>
              <a:rPr lang="es-ES" altLang="es-PR" sz="2700">
                <a:solidFill>
                  <a:srgbClr val="484876"/>
                </a:solidFill>
                <a:effectLst>
                  <a:outerShdw blurRad="38100" dist="38100" dir="2700000" algn="tl">
                    <a:srgbClr val="C0C0C0"/>
                  </a:outerShdw>
                </a:effectLst>
                <a:latin typeface="Arial" panose="020B0604020202020204" pitchFamily="34" charset="0"/>
              </a:rPr>
            </a:br>
            <a:r>
              <a:rPr lang="es-ES" altLang="es-PR" sz="2700">
                <a:solidFill>
                  <a:srgbClr val="484876"/>
                </a:solidFill>
                <a:effectLst>
                  <a:outerShdw blurRad="38100" dist="38100" dir="2700000" algn="tl">
                    <a:srgbClr val="C0C0C0"/>
                  </a:outerShdw>
                </a:effectLst>
                <a:latin typeface="Arial" panose="020B0604020202020204" pitchFamily="34" charset="0"/>
              </a:rPr>
              <a:t>(de 14.5°C a 15.5°C),</a:t>
            </a:r>
            <a:br>
              <a:rPr lang="es-ES" altLang="es-PR" sz="2700">
                <a:solidFill>
                  <a:srgbClr val="484876"/>
                </a:solidFill>
                <a:effectLst>
                  <a:outerShdw blurRad="38100" dist="38100" dir="2700000" algn="tl">
                    <a:srgbClr val="C0C0C0"/>
                  </a:outerShdw>
                </a:effectLst>
                <a:latin typeface="Arial" panose="020B0604020202020204" pitchFamily="34" charset="0"/>
              </a:rPr>
            </a:br>
            <a:r>
              <a:rPr lang="es-ES" altLang="es-PR" sz="2700">
                <a:solidFill>
                  <a:srgbClr val="484876"/>
                </a:solidFill>
                <a:effectLst>
                  <a:outerShdw blurRad="38100" dist="38100" dir="2700000" algn="tl">
                    <a:srgbClr val="C0C0C0"/>
                  </a:outerShdw>
                </a:effectLst>
                <a:latin typeface="Arial" panose="020B0604020202020204" pitchFamily="34" charset="0"/>
              </a:rPr>
              <a:t>A Nivel del Mar</a:t>
            </a:r>
            <a:br>
              <a:rPr lang="es-ES" altLang="es-PR" sz="2700">
                <a:solidFill>
                  <a:srgbClr val="484876"/>
                </a:solidFill>
                <a:effectLst>
                  <a:outerShdw blurRad="38100" dist="38100" dir="2700000" algn="tl">
                    <a:srgbClr val="C0C0C0"/>
                  </a:outerShdw>
                </a:effectLst>
                <a:latin typeface="Arial" panose="020B0604020202020204" pitchFamily="34" charset="0"/>
              </a:rPr>
            </a:br>
            <a:r>
              <a:rPr lang="es-ES" altLang="es-PR" sz="2700">
                <a:solidFill>
                  <a:srgbClr val="484876"/>
                </a:solidFill>
                <a:effectLst>
                  <a:outerShdw blurRad="38100" dist="38100" dir="2700000" algn="tl">
                    <a:srgbClr val="C0C0C0"/>
                  </a:outerShdw>
                </a:effectLst>
                <a:latin typeface="Arial" panose="020B0604020202020204" pitchFamily="34" charset="0"/>
              </a:rPr>
              <a:t>(Bajo Condiciones Barométricas Estándar/Normales</a:t>
            </a:r>
            <a:br>
              <a:rPr lang="es-ES" altLang="es-PR" sz="2700">
                <a:solidFill>
                  <a:srgbClr val="484876"/>
                </a:solidFill>
                <a:effectLst>
                  <a:outerShdw blurRad="38100" dist="38100" dir="2700000" algn="tl">
                    <a:srgbClr val="C0C0C0"/>
                  </a:outerShdw>
                </a:effectLst>
                <a:latin typeface="Arial" panose="020B0604020202020204" pitchFamily="34" charset="0"/>
              </a:rPr>
            </a:br>
            <a:r>
              <a:rPr lang="es-ES" altLang="es-PR" sz="2700">
                <a:solidFill>
                  <a:srgbClr val="484876"/>
                </a:solidFill>
                <a:effectLst>
                  <a:outerShdw blurRad="38100" dist="38100" dir="2700000" algn="tl">
                    <a:srgbClr val="C0C0C0"/>
                  </a:outerShdw>
                </a:effectLst>
                <a:latin typeface="Arial" panose="020B0604020202020204" pitchFamily="34" charset="0"/>
              </a:rPr>
              <a:t>[760 mm. Hg.  ó 1 ATA])</a:t>
            </a:r>
            <a:endParaRPr lang="es-PR" altLang="es-PR" sz="2700">
              <a:solidFill>
                <a:srgbClr val="484876"/>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15F74D0-E122-4A37-A208-DD128203CDC0}"/>
              </a:ext>
            </a:extLst>
          </p:cNvPr>
          <p:cNvSpPr>
            <a:spLocks/>
          </p:cNvSpPr>
          <p:nvPr/>
        </p:nvSpPr>
        <p:spPr bwMode="auto">
          <a:xfrm>
            <a:off x="1835150" y="1196975"/>
            <a:ext cx="51847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25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Kiloc</a:t>
            </a:r>
            <a:r>
              <a:rPr lang="es-PR" altLang="es-PR" sz="26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aloría (kcal o Cal)</a:t>
            </a:r>
          </a:p>
        </p:txBody>
      </p:sp>
      <p:sp>
        <p:nvSpPr>
          <p:cNvPr id="50182" name="Text Box 6">
            <a:extLst>
              <a:ext uri="{FF2B5EF4-FFF2-40B4-BE49-F238E27FC236}">
                <a16:creationId xmlns:a16="http://schemas.microsoft.com/office/drawing/2014/main" id="{56E919AB-FFF0-4DA7-9A1A-A0193A74C755}"/>
              </a:ext>
            </a:extLst>
          </p:cNvPr>
          <p:cNvSpPr txBox="1">
            <a:spLocks noChangeArrowheads="1"/>
          </p:cNvSpPr>
          <p:nvPr/>
        </p:nvSpPr>
        <p:spPr bwMode="auto">
          <a:xfrm>
            <a:off x="250825" y="5300663"/>
            <a:ext cx="86423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Exercise Physiology Integrating Theory and Application</a:t>
            </a:r>
            <a:r>
              <a:rPr lang="en-US" altLang="es-PR" sz="1200" b="0">
                <a:latin typeface="Times New Roman" panose="02020603050405020304" pitchFamily="18" charset="0"/>
              </a:rPr>
              <a:t>. (p. 54), por W. J. Kraemer, S. J. Fleck, y M. R. Deschenes, 2012, Philadelphia: Lippincott Williams &amp; Wilkins. Copyright 2012 por: Lippincott Williams &amp; Wilkins, a Wolte Kluwer business.</a:t>
            </a:r>
            <a:r>
              <a:rPr lang="es-ES" altLang="es-PR" sz="1200" b="0">
                <a:latin typeface="Times New Roman" panose="02020603050405020304" pitchFamily="18" charset="0"/>
              </a:rPr>
              <a:t> </a:t>
            </a:r>
            <a:r>
              <a:rPr lang="en-US" altLang="es-PR" sz="1200" i="1">
                <a:latin typeface="Times New Roman" panose="02020603050405020304" pitchFamily="18" charset="0"/>
              </a:rPr>
              <a:t>Sports and Exercise Nutrition</a:t>
            </a:r>
            <a:r>
              <a:rPr lang="en-US" altLang="es-PR" sz="1200" b="0">
                <a:latin typeface="Times New Roman" panose="02020603050405020304" pitchFamily="18" charset="0"/>
              </a:rPr>
              <a:t>. 4ta.. ed.; (p. 184), por W. D. McArdle, F. I. Katch, &amp; V. I. Katch, 2013, Philadelphia: Lippincott Williams &amp; Wilkins. Copyright 2013 por Lippincott Williams &amp; Wilkins, a Wolters Kluwer business;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116,), por J. H. Wilmore, &amp; D. L. Costill, 2004, Barcelona, España: Editorial Paidotribo. Copyright 2004 por Jack H. Wilmore y David L. Costill.</a:t>
            </a:r>
          </a:p>
        </p:txBody>
      </p:sp>
    </p:spTree>
  </p:cSld>
  <p:clrMapOvr>
    <a:masterClrMapping/>
  </p:clrMapOvr>
  <p:transition spd="slow">
    <p:circle/>
    <p:sndAc>
      <p:stSnd>
        <p:snd r:embed="rId3" name="whoosh.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Tasa_Metabolica_Basal_01">
            <a:extLst>
              <a:ext uri="{FF2B5EF4-FFF2-40B4-BE49-F238E27FC236}">
                <a16:creationId xmlns:a16="http://schemas.microsoft.com/office/drawing/2014/main" id="{1687AF08-CE49-4AD9-92D3-BBA220F0D2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4650" y="692150"/>
            <a:ext cx="5976938"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6">
            <a:extLst>
              <a:ext uri="{FF2B5EF4-FFF2-40B4-BE49-F238E27FC236}">
                <a16:creationId xmlns:a16="http://schemas.microsoft.com/office/drawing/2014/main" id="{2B8D7E1F-44EF-4D6B-BAFC-CD6469B7DA2A}"/>
              </a:ext>
            </a:extLst>
          </p:cNvPr>
          <p:cNvSpPr txBox="1">
            <a:spLocks noChangeArrowheads="1"/>
          </p:cNvSpPr>
          <p:nvPr/>
        </p:nvSpPr>
        <p:spPr bwMode="auto">
          <a:xfrm>
            <a:off x="250825" y="838200"/>
            <a:ext cx="2447925"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400" i="1">
                <a:latin typeface="Times New Roman" panose="02020603050405020304" pitchFamily="18" charset="0"/>
              </a:rPr>
              <a:t>NOTA</a:t>
            </a:r>
            <a:r>
              <a:rPr lang="es-ES" altLang="es-PR" sz="1400">
                <a:latin typeface="Times New Roman" panose="02020603050405020304" pitchFamily="18" charset="0"/>
              </a:rPr>
              <a:t>.</a:t>
            </a:r>
            <a:r>
              <a:rPr lang="es-ES" altLang="es-PR" sz="1400" b="0">
                <a:latin typeface="Times New Roman" panose="02020603050405020304" pitchFamily="18" charset="0"/>
              </a:rPr>
              <a:t> Adaptado de: </a:t>
            </a:r>
            <a:r>
              <a:rPr lang="en-US" altLang="es-PR" sz="1400" i="1">
                <a:latin typeface="Times New Roman" panose="02020603050405020304" pitchFamily="18" charset="0"/>
              </a:rPr>
              <a:t>Exercise Physiology Integrating Theory and Application</a:t>
            </a:r>
            <a:r>
              <a:rPr lang="en-US" altLang="es-PR" sz="1400" b="0">
                <a:latin typeface="Times New Roman" panose="02020603050405020304" pitchFamily="18" charset="0"/>
              </a:rPr>
              <a:t>. (pp. 56, 341), por W. J. Kraemer, S. J. Fleck, y M. R. Deschenes, 2012, Philadelphia: Lippincott Williams &amp; Wilkins. Copyright 2012 por: Lippincott Williams &amp; Wilkins, a Wolte Kluwer business.</a:t>
            </a:r>
            <a:r>
              <a:rPr lang="es-ES" altLang="es-PR" sz="1400" b="0">
                <a:latin typeface="Times New Roman" panose="02020603050405020304" pitchFamily="18" charset="0"/>
              </a:rPr>
              <a:t> </a:t>
            </a:r>
            <a:r>
              <a:rPr lang="en-US" altLang="es-PR" sz="1400" i="1">
                <a:latin typeface="Times New Roman" panose="02020603050405020304" pitchFamily="18" charset="0"/>
              </a:rPr>
              <a:t>Sports and Exercise Nutrition</a:t>
            </a:r>
            <a:r>
              <a:rPr lang="en-US" altLang="es-PR" sz="1400" b="0">
                <a:latin typeface="Times New Roman" panose="02020603050405020304" pitchFamily="18" charset="0"/>
              </a:rPr>
              <a:t>. 4ta.. ed.; (pp. 199-201), por W. D. McArdle, F. I. Katch, &amp; V. I. Katch, 2013, Philadelphia: Lippincott Williams &amp; Wilkins. Copyright 2013 por Lippincott Williams &amp; Wilkins, a Wolters Kluwer business; </a:t>
            </a:r>
            <a:r>
              <a:rPr lang="en-US" altLang="es-PR" sz="1400" i="1">
                <a:latin typeface="Times New Roman" panose="02020603050405020304" pitchFamily="18" charset="0"/>
              </a:rPr>
              <a:t>Fisiología del Esfuerzo y del Deporte</a:t>
            </a:r>
            <a:r>
              <a:rPr lang="en-US" altLang="es-PR" sz="1400" b="0">
                <a:latin typeface="Times New Roman" panose="02020603050405020304" pitchFamily="18" charset="0"/>
              </a:rPr>
              <a:t>. 5ta. ed.; (p. 138,), por J. H. Wilmore, &amp; D. L. Costill, 2004, Barcelona, España: Editorial Paidotribo. Copyright 2004 por Jack H. Wilmore y David L. Costill.</a:t>
            </a:r>
          </a:p>
        </p:txBody>
      </p:sp>
    </p:spTree>
    <p:custDataLst>
      <p:tags r:id="rId1"/>
    </p:custDataLst>
  </p:cSld>
  <p:clrMapOvr>
    <a:masterClrMapping/>
  </p:clrMapOvr>
  <p:transition spd="slow">
    <p:newsflash/>
    <p:sndAc>
      <p:stSnd>
        <p:snd r:embed="rId4" name="whoosh.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METS_Concepto_02">
            <a:extLst>
              <a:ext uri="{FF2B5EF4-FFF2-40B4-BE49-F238E27FC236}">
                <a16:creationId xmlns:a16="http://schemas.microsoft.com/office/drawing/2014/main" id="{6C569999-634B-4037-9A9C-22201E59AB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687388"/>
            <a:ext cx="6697663"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6">
            <a:extLst>
              <a:ext uri="{FF2B5EF4-FFF2-40B4-BE49-F238E27FC236}">
                <a16:creationId xmlns:a16="http://schemas.microsoft.com/office/drawing/2014/main" id="{47E1EB20-7F7F-4126-8E87-F0CCF1F0E35C}"/>
              </a:ext>
            </a:extLst>
          </p:cNvPr>
          <p:cNvSpPr txBox="1">
            <a:spLocks noChangeArrowheads="1"/>
          </p:cNvSpPr>
          <p:nvPr/>
        </p:nvSpPr>
        <p:spPr bwMode="auto">
          <a:xfrm>
            <a:off x="250825" y="5373688"/>
            <a:ext cx="87137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eaLnBrk="1" hangingPunct="1">
              <a:spcBef>
                <a:spcPct val="20000"/>
              </a:spcBef>
            </a:pPr>
            <a:r>
              <a:rPr lang="en-US" altLang="es-PR" sz="1200" i="1">
                <a:solidFill>
                  <a:srgbClr val="000000"/>
                </a:solidFill>
                <a:latin typeface="Times New Roman" panose="02020603050405020304" pitchFamily="18" charset="0"/>
              </a:rPr>
              <a:t>NOTA</a:t>
            </a:r>
            <a:r>
              <a:rPr lang="en-US" altLang="es-PR" sz="1200" b="0">
                <a:solidFill>
                  <a:srgbClr val="000000"/>
                </a:solidFill>
                <a:latin typeface="Times New Roman" panose="02020603050405020304" pitchFamily="18" charset="0"/>
              </a:rPr>
              <a:t>: Adaptado de:</a:t>
            </a:r>
            <a:r>
              <a:rPr lang="en-US" altLang="es-PR" sz="1200" b="0">
                <a:latin typeface="Times New Roman" panose="02020603050405020304" pitchFamily="18" charset="0"/>
              </a:rPr>
              <a:t> </a:t>
            </a:r>
            <a:r>
              <a:rPr lang="en-US" altLang="es-PR" sz="1200" i="1">
                <a:latin typeface="Times New Roman" panose="02020603050405020304" pitchFamily="18" charset="0"/>
              </a:rPr>
              <a:t>Sports and Exercise Nutrition</a:t>
            </a:r>
            <a:r>
              <a:rPr lang="en-US" altLang="es-PR" sz="1200" b="0">
                <a:latin typeface="Times New Roman" panose="02020603050405020304" pitchFamily="18" charset="0"/>
              </a:rPr>
              <a:t>. 4ta. ed.; pp. 204-205, por W. D. McArdle, F. I. Katch, &amp; V. I. Katch, 2013, Philadelphia: Lippincott Williams &amp; Wilkins. Copyright 2013 por Lippincott Williams &amp; Wilkins, a Wolters Kluwer business; </a:t>
            </a:r>
            <a:r>
              <a:rPr lang="en-US" altLang="es-PR" sz="1200" i="1">
                <a:latin typeface="Times New Roman" panose="02020603050405020304" pitchFamily="18" charset="0"/>
              </a:rPr>
              <a:t>Resource Manual for Guidelines for Exercise Testing and Prescription</a:t>
            </a:r>
            <a:r>
              <a:rPr lang="en-US" altLang="es-PR" sz="1200" b="0">
                <a:latin typeface="Times New Roman" panose="02020603050405020304" pitchFamily="18" charset="0"/>
              </a:rPr>
              <a:t>. 7ma. ed.; pp. 424, 468-469, por American College of Sports Medicine, 2014, Philadelphia: Lippincott Williams &amp; Wilkins. Copyright 2014 por: American College of Sports Medicine; "Physical Activity Guidelines Advisory Committee Report, 2008", p. C-4, por: U. S. Department of Health and Human Services, 2008. Recuperado de </a:t>
            </a:r>
            <a:r>
              <a:rPr lang="en-US" altLang="es-PR" sz="1200" i="1">
                <a:latin typeface="Times New Roman" panose="02020603050405020304" pitchFamily="18" charset="0"/>
                <a:hlinkClick r:id="rId6"/>
              </a:rPr>
              <a:t>http://www.health.gov/paguidelines/report/pdf/CommitteeReport.pdf</a:t>
            </a:r>
            <a:endParaRPr lang="en-US" altLang="es-PR" sz="1200" i="1">
              <a:latin typeface="Times New Roman" panose="02020603050405020304" pitchFamily="18" charset="0"/>
            </a:endParaRPr>
          </a:p>
        </p:txBody>
      </p:sp>
    </p:spTree>
    <p:custDataLst>
      <p:tags r:id="rId1"/>
    </p:custDataLst>
  </p:cSld>
  <p:clrMapOvr>
    <a:masterClrMapping/>
  </p:clrMapOvr>
  <p:transition spd="slow">
    <p:newsflash/>
    <p:sndAc>
      <p:stSnd>
        <p:snd r:embed="rId4" name="whoosh.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METS_Concepto_01">
            <a:extLst>
              <a:ext uri="{FF2B5EF4-FFF2-40B4-BE49-F238E27FC236}">
                <a16:creationId xmlns:a16="http://schemas.microsoft.com/office/drawing/2014/main" id="{ADDAAB16-DA05-40C1-9B95-E68ED7D065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692150"/>
            <a:ext cx="6769100"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a:extLst>
              <a:ext uri="{FF2B5EF4-FFF2-40B4-BE49-F238E27FC236}">
                <a16:creationId xmlns:a16="http://schemas.microsoft.com/office/drawing/2014/main" id="{579D7FB5-F3A3-4676-A908-E67A1127629D}"/>
              </a:ext>
            </a:extLst>
          </p:cNvPr>
          <p:cNvSpPr txBox="1">
            <a:spLocks noChangeArrowheads="1"/>
          </p:cNvSpPr>
          <p:nvPr/>
        </p:nvSpPr>
        <p:spPr bwMode="auto">
          <a:xfrm>
            <a:off x="179388" y="836613"/>
            <a:ext cx="1944687" cy="538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eaLnBrk="1" hangingPunct="1">
              <a:spcBef>
                <a:spcPct val="20000"/>
              </a:spcBef>
            </a:pPr>
            <a:r>
              <a:rPr lang="en-US" altLang="es-PR" sz="1200" i="1">
                <a:solidFill>
                  <a:srgbClr val="000000"/>
                </a:solidFill>
                <a:latin typeface="Times New Roman" panose="02020603050405020304" pitchFamily="18" charset="0"/>
              </a:rPr>
              <a:t>NOTA</a:t>
            </a:r>
            <a:r>
              <a:rPr lang="en-US" altLang="es-PR" sz="1200" b="0">
                <a:solidFill>
                  <a:srgbClr val="000000"/>
                </a:solidFill>
                <a:latin typeface="Times New Roman" panose="02020603050405020304" pitchFamily="18" charset="0"/>
              </a:rPr>
              <a:t>: Adaptado de:</a:t>
            </a:r>
            <a:r>
              <a:rPr lang="en-US" altLang="es-PR" sz="1200" b="0">
                <a:latin typeface="Times New Roman" panose="02020603050405020304" pitchFamily="18" charset="0"/>
              </a:rPr>
              <a:t> </a:t>
            </a:r>
            <a:r>
              <a:rPr lang="en-US" altLang="es-PR" sz="1200" i="1">
                <a:latin typeface="Times New Roman" panose="02020603050405020304" pitchFamily="18" charset="0"/>
              </a:rPr>
              <a:t>Sports and Exercise Nutrition</a:t>
            </a:r>
            <a:r>
              <a:rPr lang="en-US" altLang="es-PR" sz="1200" b="0">
                <a:latin typeface="Times New Roman" panose="02020603050405020304" pitchFamily="18" charset="0"/>
              </a:rPr>
              <a:t>. 4ta. ed.; pp. 204-205, por W. D. McArdle, F. I. Katch, &amp; V. I. Katch, 2013, Philadelphia: Lippincott Williams &amp; Wilkins. Copyright 2013 por Lippincott Williams &amp; Wilkins, a Wolters Kluwer business; </a:t>
            </a:r>
            <a:r>
              <a:rPr lang="en-US" altLang="es-PR" sz="1200" i="1">
                <a:latin typeface="Times New Roman" panose="02020603050405020304" pitchFamily="18" charset="0"/>
              </a:rPr>
              <a:t>Resource Manual for Guidelines for Exercise Testing and Prescription</a:t>
            </a:r>
            <a:r>
              <a:rPr lang="en-US" altLang="es-PR" sz="1200" b="0">
                <a:latin typeface="Times New Roman" panose="02020603050405020304" pitchFamily="18" charset="0"/>
              </a:rPr>
              <a:t>. 7ma. ed.; pp. 424, 468-469, por American College of Sports Medicine, 2014, Philadelphia: Lippincott Williams &amp; Wilkins. Copyright 2014 por: American College of Sports Medicine; "Physical Activity Guidelines Advisory Committee Report, 2008", p. C-4, por: U. S. Department of Health and Human Services, 2008. Recuperado de </a:t>
            </a:r>
            <a:r>
              <a:rPr lang="en-US" altLang="es-PR" sz="1200" i="1">
                <a:latin typeface="Times New Roman" panose="02020603050405020304" pitchFamily="18" charset="0"/>
                <a:hlinkClick r:id="rId6"/>
              </a:rPr>
              <a:t>http://www.health.gov/paguidelines/report/pdf/CommitteeReport.pdf</a:t>
            </a:r>
            <a:endParaRPr lang="en-US" altLang="es-PR" sz="1200" i="1">
              <a:latin typeface="Times New Roman" panose="02020603050405020304" pitchFamily="18" charset="0"/>
            </a:endParaRPr>
          </a:p>
        </p:txBody>
      </p:sp>
    </p:spTree>
    <p:custDataLst>
      <p:tags r:id="rId1"/>
    </p:custDataLst>
  </p:cSld>
  <p:clrMapOvr>
    <a:masterClrMapping/>
  </p:clrMapOvr>
  <p:transition spd="slow">
    <p:newsflash/>
    <p:sndAc>
      <p:stSnd>
        <p:snd r:embed="rId4" name="whoosh.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F14E-1369-459D-B2AC-60767A703F46}"/>
              </a:ext>
            </a:extLst>
          </p:cNvPr>
          <p:cNvSpPr>
            <a:spLocks/>
          </p:cNvSpPr>
          <p:nvPr/>
        </p:nvSpPr>
        <p:spPr bwMode="auto">
          <a:xfrm>
            <a:off x="-36513" y="838200"/>
            <a:ext cx="918051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30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ENERGÍA Y UNIDADES DE MEDIDA:</a:t>
            </a:r>
            <a:br>
              <a:rPr lang="es-PR" altLang="es-PR" sz="30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br>
            <a:r>
              <a:rPr lang="es-PR" altLang="es-PR" sz="30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a:t>
            </a:r>
            <a:r>
              <a:rPr lang="es-PR" altLang="es-PR" sz="30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AVALÚO -</a:t>
            </a:r>
            <a:r>
              <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a:t>
            </a:r>
            <a:br>
              <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br>
            <a:r>
              <a:rPr lang="es-PR" altLang="es-PR" sz="30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El Punto más Confuso (Muddiest Point)*</a:t>
            </a:r>
          </a:p>
        </p:txBody>
      </p:sp>
      <p:sp>
        <p:nvSpPr>
          <p:cNvPr id="58371" name="Text Box 5">
            <a:extLst>
              <a:ext uri="{FF2B5EF4-FFF2-40B4-BE49-F238E27FC236}">
                <a16:creationId xmlns:a16="http://schemas.microsoft.com/office/drawing/2014/main" id="{AEF70B43-04BF-410D-9A87-D3DE6663E563}"/>
              </a:ext>
            </a:extLst>
          </p:cNvPr>
          <p:cNvSpPr txBox="1">
            <a:spLocks noChangeArrowheads="1"/>
          </p:cNvSpPr>
          <p:nvPr/>
        </p:nvSpPr>
        <p:spPr bwMode="auto">
          <a:xfrm>
            <a:off x="539750" y="2689225"/>
            <a:ext cx="82804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838200" indent="-38100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295400" indent="-3810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752600" indent="-3810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209800" indent="-3810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6670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31242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5814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40386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a:latin typeface="Arial" panose="020B0604020202020204" pitchFamily="34" charset="0"/>
              </a:rPr>
              <a:t>¿Qué conceptos, terminos u otro asunto,</a:t>
            </a:r>
          </a:p>
          <a:p>
            <a:pPr>
              <a:lnSpc>
                <a:spcPct val="90000"/>
              </a:lnSpc>
              <a:spcBef>
                <a:spcPct val="0"/>
              </a:spcBef>
              <a:buClrTx/>
              <a:buFontTx/>
              <a:buNone/>
            </a:pPr>
            <a:r>
              <a:rPr lang="en-US" altLang="es-PR">
                <a:latin typeface="Arial" panose="020B0604020202020204" pitchFamily="34" charset="0"/>
              </a:rPr>
              <a:t>discutido bajo este tópico, fue el que usted</a:t>
            </a:r>
          </a:p>
          <a:p>
            <a:pPr>
              <a:lnSpc>
                <a:spcPct val="90000"/>
              </a:lnSpc>
              <a:spcBef>
                <a:spcPct val="0"/>
              </a:spcBef>
              <a:buClrTx/>
              <a:buFontTx/>
              <a:buNone/>
            </a:pPr>
            <a:r>
              <a:rPr lang="en-US" altLang="es-PR">
                <a:latin typeface="Arial" panose="020B0604020202020204" pitchFamily="34" charset="0"/>
              </a:rPr>
              <a:t>menos comprendió?</a:t>
            </a:r>
          </a:p>
        </p:txBody>
      </p:sp>
    </p:spTree>
    <p:custDataLst>
      <p:tags r:id="rId1"/>
    </p:custDataLst>
  </p:cSld>
  <p:clrMapOvr>
    <a:masterClrMapping/>
  </p:clrMapOvr>
  <p:transition spd="slow">
    <p:circle/>
    <p:sndAc>
      <p:stSnd>
        <p:snd r:embed="rId4" name="breeze.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8" descr="Folded_Page_CALORIMETRIA">
            <a:extLst>
              <a:ext uri="{FF2B5EF4-FFF2-40B4-BE49-F238E27FC236}">
                <a16:creationId xmlns:a16="http://schemas.microsoft.com/office/drawing/2014/main" id="{E44829A3-D567-41F7-8DC9-22B2B7230A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960438"/>
            <a:ext cx="8001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dissolve/>
    <p:sndAc>
      <p:stSnd>
        <p:snd r:embed="rId4" name="chimes.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48BE-23ED-4D26-91FC-9F0ED0835237}"/>
              </a:ext>
            </a:extLst>
          </p:cNvPr>
          <p:cNvSpPr>
            <a:spLocks/>
          </p:cNvSpPr>
          <p:nvPr/>
        </p:nvSpPr>
        <p:spPr bwMode="auto">
          <a:xfrm>
            <a:off x="0" y="622300"/>
            <a:ext cx="9144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30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BIOENERGÉTICA: </a:t>
            </a:r>
            <a:r>
              <a:rPr lang="es-PR" altLang="es-PR" sz="35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CALORIMETRÍA</a:t>
            </a:r>
            <a:endParaRPr lang="es-PR" altLang="es-PR"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endParaRPr>
          </a:p>
        </p:txBody>
      </p:sp>
      <p:pic>
        <p:nvPicPr>
          <p:cNvPr id="62467" name="Picture 3" descr="CURVHEAD">
            <a:extLst>
              <a:ext uri="{FF2B5EF4-FFF2-40B4-BE49-F238E27FC236}">
                <a16:creationId xmlns:a16="http://schemas.microsoft.com/office/drawing/2014/main" id="{F71E0E1B-5920-4876-A4FE-F2F1523CBE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341438"/>
            <a:ext cx="712946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id="{5EEBEF04-0530-4DB2-9B0D-79A654723BE2}"/>
              </a:ext>
            </a:extLst>
          </p:cNvPr>
          <p:cNvSpPr>
            <a:spLocks/>
          </p:cNvSpPr>
          <p:nvPr/>
        </p:nvSpPr>
        <p:spPr bwMode="auto">
          <a:xfrm>
            <a:off x="1331913" y="1439863"/>
            <a:ext cx="633571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35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CONCEPTO: Tipos</a:t>
            </a:r>
          </a:p>
        </p:txBody>
      </p:sp>
      <p:sp>
        <p:nvSpPr>
          <p:cNvPr id="62469" name="Text Box 6">
            <a:extLst>
              <a:ext uri="{FF2B5EF4-FFF2-40B4-BE49-F238E27FC236}">
                <a16:creationId xmlns:a16="http://schemas.microsoft.com/office/drawing/2014/main" id="{B71ACF22-03B1-4CC2-9F6D-1C4DAF5B6C24}"/>
              </a:ext>
            </a:extLst>
          </p:cNvPr>
          <p:cNvSpPr txBox="1">
            <a:spLocks noChangeArrowheads="1"/>
          </p:cNvSpPr>
          <p:nvPr/>
        </p:nvSpPr>
        <p:spPr bwMode="auto">
          <a:xfrm>
            <a:off x="179388" y="6021388"/>
            <a:ext cx="89646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130-131), por J. H. Wilmore, &amp; D. L. Costill, 2004, Barcelona, España: Editorial Paidotribo. Copyright 2004 por Jack H. Wilmore y David L. Costill.</a:t>
            </a:r>
          </a:p>
        </p:txBody>
      </p:sp>
      <p:pic>
        <p:nvPicPr>
          <p:cNvPr id="62470" name="Picture 7" descr="POINTERR">
            <a:extLst>
              <a:ext uri="{FF2B5EF4-FFF2-40B4-BE49-F238E27FC236}">
                <a16:creationId xmlns:a16="http://schemas.microsoft.com/office/drawing/2014/main" id="{82FA8816-190F-484E-82B5-1ED9AB2105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349500"/>
            <a:ext cx="4191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8456" name="Text Box 8">
            <a:extLst>
              <a:ext uri="{FF2B5EF4-FFF2-40B4-BE49-F238E27FC236}">
                <a16:creationId xmlns:a16="http://schemas.microsoft.com/office/drawing/2014/main" id="{C146DCE2-F9F7-438E-9261-2DD3AD34785F}"/>
              </a:ext>
            </a:extLst>
          </p:cNvPr>
          <p:cNvSpPr txBox="1">
            <a:spLocks noChangeArrowheads="1"/>
          </p:cNvSpPr>
          <p:nvPr/>
        </p:nvSpPr>
        <p:spPr bwMode="auto">
          <a:xfrm>
            <a:off x="900113" y="2276475"/>
            <a:ext cx="7631112"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s-PR" sz="3100">
                <a:solidFill>
                  <a:srgbClr val="484876"/>
                </a:solidFill>
                <a:effectLst>
                  <a:outerShdw blurRad="38100" dist="38100" dir="2700000" algn="tl">
                    <a:srgbClr val="C0C0C0"/>
                  </a:outerShdw>
                </a:effectLst>
                <a:latin typeface="Arial" panose="020B0604020202020204" pitchFamily="34" charset="0"/>
              </a:rPr>
              <a:t>Calorimetría Directa:</a:t>
            </a:r>
          </a:p>
        </p:txBody>
      </p:sp>
      <p:pic>
        <p:nvPicPr>
          <p:cNvPr id="62472" name="Picture 9" descr="POINTERR">
            <a:extLst>
              <a:ext uri="{FF2B5EF4-FFF2-40B4-BE49-F238E27FC236}">
                <a16:creationId xmlns:a16="http://schemas.microsoft.com/office/drawing/2014/main" id="{E0C1FEEA-D128-42B6-9DF2-0A008C9170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873500"/>
            <a:ext cx="4191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8458" name="Text Box 10">
            <a:extLst>
              <a:ext uri="{FF2B5EF4-FFF2-40B4-BE49-F238E27FC236}">
                <a16:creationId xmlns:a16="http://schemas.microsoft.com/office/drawing/2014/main" id="{0051989B-59F8-4A67-845E-C776535B294A}"/>
              </a:ext>
            </a:extLst>
          </p:cNvPr>
          <p:cNvSpPr txBox="1">
            <a:spLocks noChangeArrowheads="1"/>
          </p:cNvSpPr>
          <p:nvPr/>
        </p:nvSpPr>
        <p:spPr bwMode="auto">
          <a:xfrm>
            <a:off x="900113" y="3800475"/>
            <a:ext cx="7631112"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altLang="es-PR" sz="3100">
                <a:solidFill>
                  <a:srgbClr val="484876"/>
                </a:solidFill>
                <a:effectLst>
                  <a:outerShdw blurRad="38100" dist="38100" dir="2700000" algn="tl">
                    <a:srgbClr val="C0C0C0"/>
                  </a:outerShdw>
                </a:effectLst>
                <a:latin typeface="Arial" panose="020B0604020202020204" pitchFamily="34" charset="0"/>
              </a:rPr>
              <a:t>Calorimetría Indirecta:</a:t>
            </a:r>
          </a:p>
        </p:txBody>
      </p:sp>
      <p:sp>
        <p:nvSpPr>
          <p:cNvPr id="62474" name="Text Box 11">
            <a:extLst>
              <a:ext uri="{FF2B5EF4-FFF2-40B4-BE49-F238E27FC236}">
                <a16:creationId xmlns:a16="http://schemas.microsoft.com/office/drawing/2014/main" id="{62C9348E-005D-4AFA-8A19-DF4414BB3F25}"/>
              </a:ext>
            </a:extLst>
          </p:cNvPr>
          <p:cNvSpPr txBox="1">
            <a:spLocks noChangeArrowheads="1"/>
          </p:cNvSpPr>
          <p:nvPr/>
        </p:nvSpPr>
        <p:spPr bwMode="auto">
          <a:xfrm>
            <a:off x="900113" y="2868613"/>
            <a:ext cx="77025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nSpc>
                <a:spcPct val="80000"/>
              </a:lnSpc>
            </a:pPr>
            <a:r>
              <a:rPr lang="en-US" altLang="es-PR" sz="3100">
                <a:latin typeface="Calibri" panose="020F0502020204030204" pitchFamily="34" charset="0"/>
              </a:rPr>
              <a:t>Mide la producción de calor del cuerpo para poder, entonces, calcular el gasto energético.</a:t>
            </a:r>
          </a:p>
        </p:txBody>
      </p:sp>
      <p:sp>
        <p:nvSpPr>
          <p:cNvPr id="62475" name="Text Box 12">
            <a:extLst>
              <a:ext uri="{FF2B5EF4-FFF2-40B4-BE49-F238E27FC236}">
                <a16:creationId xmlns:a16="http://schemas.microsoft.com/office/drawing/2014/main" id="{77E9A6E7-AF9D-4CD8-A637-9E652BF73AAB}"/>
              </a:ext>
            </a:extLst>
          </p:cNvPr>
          <p:cNvSpPr txBox="1">
            <a:spLocks noChangeArrowheads="1"/>
          </p:cNvSpPr>
          <p:nvPr/>
        </p:nvSpPr>
        <p:spPr bwMode="auto">
          <a:xfrm>
            <a:off x="900113" y="4381500"/>
            <a:ext cx="7702550" cy="1628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nSpc>
                <a:spcPct val="80000"/>
              </a:lnSpc>
            </a:pPr>
            <a:r>
              <a:rPr lang="en-US" altLang="es-PR" sz="3100" dirty="0" err="1">
                <a:latin typeface="Calibri" panose="020F0502020204030204" pitchFamily="34" charset="0"/>
              </a:rPr>
              <a:t>Calcula</a:t>
            </a:r>
            <a:r>
              <a:rPr lang="en-US" altLang="es-PR" sz="3100" dirty="0">
                <a:latin typeface="Calibri" panose="020F0502020204030204" pitchFamily="34" charset="0"/>
              </a:rPr>
              <a:t> </a:t>
            </a:r>
            <a:r>
              <a:rPr lang="en-US" altLang="es-PR" sz="3100" dirty="0" err="1">
                <a:latin typeface="Calibri" panose="020F0502020204030204" pitchFamily="34" charset="0"/>
              </a:rPr>
              <a:t>el</a:t>
            </a:r>
            <a:r>
              <a:rPr lang="en-US" altLang="es-PR" sz="3100" dirty="0">
                <a:latin typeface="Calibri" panose="020F0502020204030204" pitchFamily="34" charset="0"/>
              </a:rPr>
              <a:t> </a:t>
            </a:r>
            <a:r>
              <a:rPr lang="en-US" altLang="es-PR" sz="3100" dirty="0" err="1">
                <a:latin typeface="Calibri" panose="020F0502020204030204" pitchFamily="34" charset="0"/>
              </a:rPr>
              <a:t>gasto</a:t>
            </a:r>
            <a:r>
              <a:rPr lang="en-US" altLang="es-PR" sz="3100" dirty="0">
                <a:latin typeface="Calibri" panose="020F0502020204030204" pitchFamily="34" charset="0"/>
              </a:rPr>
              <a:t> </a:t>
            </a:r>
            <a:r>
              <a:rPr lang="en-US" altLang="es-PR" sz="3100" dirty="0" err="1">
                <a:latin typeface="Calibri" panose="020F0502020204030204" pitchFamily="34" charset="0"/>
              </a:rPr>
              <a:t>energético</a:t>
            </a:r>
            <a:r>
              <a:rPr lang="en-US" altLang="es-PR" sz="3100" dirty="0">
                <a:latin typeface="Calibri" panose="020F0502020204030204" pitchFamily="34" charset="0"/>
              </a:rPr>
              <a:t> que se </a:t>
            </a:r>
            <a:r>
              <a:rPr lang="en-US" altLang="es-PR" sz="3100" dirty="0" err="1">
                <a:latin typeface="Calibri" panose="020F0502020204030204" pitchFamily="34" charset="0"/>
              </a:rPr>
              <a:t>obtiene</a:t>
            </a:r>
            <a:r>
              <a:rPr lang="en-US" altLang="es-PR" sz="3100" dirty="0">
                <a:latin typeface="Calibri" panose="020F0502020204030204" pitchFamily="34" charset="0"/>
              </a:rPr>
              <a:t> de la </a:t>
            </a:r>
            <a:r>
              <a:rPr lang="en-US" altLang="es-PR" sz="3100" dirty="0" err="1">
                <a:latin typeface="Calibri" panose="020F0502020204030204" pitchFamily="34" charset="0"/>
              </a:rPr>
              <a:t>producción</a:t>
            </a:r>
            <a:r>
              <a:rPr lang="en-US" altLang="es-PR" sz="3100" dirty="0">
                <a:latin typeface="Calibri" panose="020F0502020204030204" pitchFamily="34" charset="0"/>
              </a:rPr>
              <a:t> de la </a:t>
            </a:r>
            <a:r>
              <a:rPr lang="en-US" altLang="es-PR" sz="3100" dirty="0" err="1">
                <a:latin typeface="Calibri" panose="020F0502020204030204" pitchFamily="34" charset="0"/>
              </a:rPr>
              <a:t>proporción</a:t>
            </a:r>
            <a:r>
              <a:rPr lang="en-US" altLang="es-PR" sz="3100" dirty="0">
                <a:latin typeface="Calibri" panose="020F0502020204030204" pitchFamily="34" charset="0"/>
              </a:rPr>
              <a:t> o </a:t>
            </a:r>
            <a:r>
              <a:rPr lang="en-US" altLang="es-PR" sz="3100" dirty="0" err="1">
                <a:latin typeface="Calibri" panose="020F0502020204030204" pitchFamily="34" charset="0"/>
              </a:rPr>
              <a:t>relación</a:t>
            </a:r>
            <a:r>
              <a:rPr lang="en-US" altLang="es-PR" sz="3100" dirty="0">
                <a:latin typeface="Calibri" panose="020F0502020204030204" pitchFamily="34" charset="0"/>
              </a:rPr>
              <a:t> del </a:t>
            </a:r>
            <a:r>
              <a:rPr lang="en-US" altLang="es-PR" sz="3100" dirty="0" err="1">
                <a:latin typeface="Calibri" panose="020F0502020204030204" pitchFamily="34" charset="0"/>
              </a:rPr>
              <a:t>intercambio</a:t>
            </a:r>
            <a:r>
              <a:rPr lang="en-US" altLang="es-PR" sz="3100" dirty="0">
                <a:latin typeface="Calibri" panose="020F0502020204030204" pitchFamily="34" charset="0"/>
              </a:rPr>
              <a:t> </a:t>
            </a:r>
            <a:r>
              <a:rPr lang="en-US" altLang="es-PR" sz="3100" dirty="0" err="1">
                <a:latin typeface="Calibri" panose="020F0502020204030204" pitchFamily="34" charset="0"/>
              </a:rPr>
              <a:t>respiratorio</a:t>
            </a:r>
            <a:r>
              <a:rPr lang="en-US" altLang="es-PR" sz="3100" dirty="0">
                <a:latin typeface="Calibri" panose="020F0502020204030204" pitchFamily="34" charset="0"/>
              </a:rPr>
              <a:t> (RER) del VCO</a:t>
            </a:r>
            <a:r>
              <a:rPr lang="en-US" altLang="es-PR" sz="3100" baseline="-25000" dirty="0">
                <a:latin typeface="Calibri" panose="020F0502020204030204" pitchFamily="34" charset="0"/>
              </a:rPr>
              <a:t>2</a:t>
            </a:r>
            <a:r>
              <a:rPr lang="en-US" altLang="es-PR" sz="3100" dirty="0">
                <a:latin typeface="Calibri" panose="020F0502020204030204" pitchFamily="34" charset="0"/>
              </a:rPr>
              <a:t> y </a:t>
            </a:r>
            <a:r>
              <a:rPr lang="en-US" altLang="es-PR" sz="3100" dirty="0" err="1">
                <a:latin typeface="Calibri" panose="020F0502020204030204" pitchFamily="34" charset="0"/>
              </a:rPr>
              <a:t>el</a:t>
            </a:r>
            <a:r>
              <a:rPr lang="en-US" altLang="es-PR" sz="3100" dirty="0">
                <a:latin typeface="Calibri" panose="020F0502020204030204" pitchFamily="34" charset="0"/>
              </a:rPr>
              <a:t> VO</a:t>
            </a:r>
            <a:r>
              <a:rPr lang="en-US" altLang="es-PR" sz="3100" baseline="-25000" dirty="0">
                <a:latin typeface="Calibri" panose="020F0502020204030204" pitchFamily="34" charset="0"/>
              </a:rPr>
              <a:t>2</a:t>
            </a:r>
          </a:p>
        </p:txBody>
      </p:sp>
    </p:spTree>
  </p:cSld>
  <p:clrMapOvr>
    <a:masterClrMapping/>
  </p:clrMapOvr>
  <p:transition spd="slow">
    <p:blinds dir="vert"/>
    <p:sndAc>
      <p:stSnd>
        <p:snd r:embed="rId3" name="whoosh.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alorimetry_01b">
            <a:extLst>
              <a:ext uri="{FF2B5EF4-FFF2-40B4-BE49-F238E27FC236}">
                <a16:creationId xmlns:a16="http://schemas.microsoft.com/office/drawing/2014/main" id="{B8F808D7-DC6C-482C-945B-853025683C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692150"/>
            <a:ext cx="455453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a:extLst>
              <a:ext uri="{FF2B5EF4-FFF2-40B4-BE49-F238E27FC236}">
                <a16:creationId xmlns:a16="http://schemas.microsoft.com/office/drawing/2014/main" id="{3F156400-C3BD-49CD-8E77-6217C9C574D8}"/>
              </a:ext>
            </a:extLst>
          </p:cNvPr>
          <p:cNvSpPr>
            <a:spLocks noChangeArrowheads="1"/>
          </p:cNvSpPr>
          <p:nvPr/>
        </p:nvSpPr>
        <p:spPr bwMode="auto">
          <a:xfrm>
            <a:off x="0" y="6524625"/>
            <a:ext cx="9144000" cy="333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r" eaLnBrk="1" hangingPunct="1"/>
            <a:endParaRPr lang="es-PR" altLang="es-PR"/>
          </a:p>
        </p:txBody>
      </p:sp>
      <p:sp>
        <p:nvSpPr>
          <p:cNvPr id="64516" name="Text Box 6">
            <a:extLst>
              <a:ext uri="{FF2B5EF4-FFF2-40B4-BE49-F238E27FC236}">
                <a16:creationId xmlns:a16="http://schemas.microsoft.com/office/drawing/2014/main" id="{4878791B-120A-470B-ADDD-B47338DCADE3}"/>
              </a:ext>
            </a:extLst>
          </p:cNvPr>
          <p:cNvSpPr txBox="1">
            <a:spLocks noChangeArrowheads="1"/>
          </p:cNvSpPr>
          <p:nvPr/>
        </p:nvSpPr>
        <p:spPr bwMode="auto">
          <a:xfrm>
            <a:off x="250825" y="6165850"/>
            <a:ext cx="87852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Reproducido de: </a:t>
            </a:r>
            <a:r>
              <a:rPr lang="en-US" altLang="es-PR" sz="1200" i="1">
                <a:latin typeface="Times New Roman" panose="02020603050405020304" pitchFamily="18" charset="0"/>
              </a:rPr>
              <a:t>Exercise Physiology: Nutrition, Energy, and Human Performance</a:t>
            </a:r>
            <a:r>
              <a:rPr lang="en-US" altLang="es-PR" sz="1200" b="0">
                <a:latin typeface="Times New Roman" panose="02020603050405020304" pitchFamily="18" charset="0"/>
              </a:rPr>
              <a:t>. 7ma. ed.; (p. 179), por W. D. McArdle, F. I. Katch, &amp; V. I. Katch, 2010, Philadelphia: Lippincott Williams &amp; Wilkins. Copyright 2010 por Lippincott Williams &amp; Wilkins, a Wolters Kluwer business</a:t>
            </a:r>
          </a:p>
        </p:txBody>
      </p:sp>
    </p:spTree>
    <p:custDataLst>
      <p:tags r:id="rId1"/>
    </p:custDataLst>
  </p:cSld>
  <p:clrMapOvr>
    <a:masterClrMapping/>
  </p:clrMapOvr>
  <p:transition spd="slow">
    <p:newsflash/>
    <p:sndAc>
      <p:stSnd>
        <p:snd r:embed="rId4" name="whoosh.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1" descr="Folded_Page_INDUC_CALORIME_001">
            <a:extLst>
              <a:ext uri="{FF2B5EF4-FFF2-40B4-BE49-F238E27FC236}">
                <a16:creationId xmlns:a16="http://schemas.microsoft.com/office/drawing/2014/main" id="{5728E04E-3329-4318-B3DF-FFD2D0A6FF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960438"/>
            <a:ext cx="8001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dissolve/>
    <p:sndAc>
      <p:stSnd>
        <p:snd r:embed="rId4" name="chimes.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1" name="Rectangle 13">
            <a:extLst>
              <a:ext uri="{FF2B5EF4-FFF2-40B4-BE49-F238E27FC236}">
                <a16:creationId xmlns:a16="http://schemas.microsoft.com/office/drawing/2014/main" id="{4AB4C346-E2C8-4B81-94A5-353F1AB5857D}"/>
              </a:ext>
            </a:extLst>
          </p:cNvPr>
          <p:cNvSpPr>
            <a:spLocks noChangeArrowheads="1"/>
          </p:cNvSpPr>
          <p:nvPr/>
        </p:nvSpPr>
        <p:spPr bwMode="auto">
          <a:xfrm>
            <a:off x="828675" y="692150"/>
            <a:ext cx="7208838" cy="560388"/>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100">
                <a:effectLst>
                  <a:outerShdw blurRad="38100" dist="38100" dir="2700000" algn="tl">
                    <a:srgbClr val="C0C0C0"/>
                  </a:outerShdw>
                </a:effectLst>
                <a:latin typeface="Arial Black" pitchFamily="34" charset="0"/>
              </a:rPr>
              <a:t>CALORIMETRÍA</a:t>
            </a:r>
          </a:p>
          <a:p>
            <a:pPr marL="342900" indent="-342900" algn="ctr">
              <a:lnSpc>
                <a:spcPct val="70000"/>
              </a:lnSpc>
              <a:spcBef>
                <a:spcPct val="20000"/>
              </a:spcBef>
              <a:defRPr/>
            </a:pPr>
            <a:r>
              <a:rPr lang="en-US" sz="2100" i="1">
                <a:effectLst>
                  <a:outerShdw blurRad="38100" dist="38100" dir="2700000" algn="tl">
                    <a:srgbClr val="C0C0C0"/>
                  </a:outerShdw>
                </a:effectLst>
                <a:latin typeface="Arial Black" pitchFamily="34" charset="0"/>
              </a:rPr>
              <a:t>(Medición de la Energía Metabólica Utilizada)</a:t>
            </a:r>
          </a:p>
        </p:txBody>
      </p:sp>
      <p:sp>
        <p:nvSpPr>
          <p:cNvPr id="37902" name="Rectangle 14">
            <a:extLst>
              <a:ext uri="{FF2B5EF4-FFF2-40B4-BE49-F238E27FC236}">
                <a16:creationId xmlns:a16="http://schemas.microsoft.com/office/drawing/2014/main" id="{4926B4CD-89AD-46A7-8CEC-FEFC706D94F0}"/>
              </a:ext>
            </a:extLst>
          </p:cNvPr>
          <p:cNvSpPr>
            <a:spLocks noChangeArrowheads="1"/>
          </p:cNvSpPr>
          <p:nvPr/>
        </p:nvSpPr>
        <p:spPr bwMode="auto">
          <a:xfrm>
            <a:off x="241300" y="1687513"/>
            <a:ext cx="3103563" cy="708025"/>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100">
                <a:effectLst>
                  <a:outerShdw blurRad="38100" dist="38100" dir="2700000" algn="tl">
                    <a:srgbClr val="C0C0C0"/>
                  </a:outerShdw>
                </a:effectLst>
                <a:latin typeface="Verdana" pitchFamily="34" charset="0"/>
              </a:rPr>
              <a:t>DIRECTA</a:t>
            </a:r>
          </a:p>
          <a:p>
            <a:pPr marL="342900" indent="-342900" algn="ctr">
              <a:lnSpc>
                <a:spcPct val="70000"/>
              </a:lnSpc>
              <a:spcBef>
                <a:spcPct val="20000"/>
              </a:spcBef>
              <a:defRPr/>
            </a:pPr>
            <a:r>
              <a:rPr lang="en-US" sz="1700" i="1">
                <a:effectLst>
                  <a:outerShdw blurRad="38100" dist="38100" dir="2700000" algn="tl">
                    <a:srgbClr val="C0C0C0"/>
                  </a:outerShdw>
                </a:effectLst>
                <a:latin typeface="Verdana" pitchFamily="34" charset="0"/>
              </a:rPr>
              <a:t>(Medición de la Producción de Calor)</a:t>
            </a:r>
            <a:endParaRPr lang="en-US" sz="1700" i="1" baseline="-25000">
              <a:effectLst>
                <a:outerShdw blurRad="38100" dist="38100" dir="2700000" algn="tl">
                  <a:srgbClr val="C0C0C0"/>
                </a:outerShdw>
              </a:effectLst>
              <a:latin typeface="Verdana" pitchFamily="34" charset="0"/>
            </a:endParaRPr>
          </a:p>
        </p:txBody>
      </p:sp>
      <p:sp>
        <p:nvSpPr>
          <p:cNvPr id="66564" name="Line 15">
            <a:extLst>
              <a:ext uri="{FF2B5EF4-FFF2-40B4-BE49-F238E27FC236}">
                <a16:creationId xmlns:a16="http://schemas.microsoft.com/office/drawing/2014/main" id="{6B915538-0177-4391-A4B6-4E19FF9F1AB0}"/>
              </a:ext>
            </a:extLst>
          </p:cNvPr>
          <p:cNvSpPr>
            <a:spLocks noChangeShapeType="1"/>
          </p:cNvSpPr>
          <p:nvPr/>
        </p:nvSpPr>
        <p:spPr bwMode="auto">
          <a:xfrm>
            <a:off x="1774825" y="1444625"/>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7904" name="Rectangle 16">
            <a:extLst>
              <a:ext uri="{FF2B5EF4-FFF2-40B4-BE49-F238E27FC236}">
                <a16:creationId xmlns:a16="http://schemas.microsoft.com/office/drawing/2014/main" id="{D2EFE20D-2720-42C6-B0BF-769C127CCECC}"/>
              </a:ext>
            </a:extLst>
          </p:cNvPr>
          <p:cNvSpPr>
            <a:spLocks noChangeArrowheads="1"/>
          </p:cNvSpPr>
          <p:nvPr/>
        </p:nvSpPr>
        <p:spPr bwMode="auto">
          <a:xfrm>
            <a:off x="379413" y="3406775"/>
            <a:ext cx="2900362" cy="303213"/>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70000"/>
              </a:lnSpc>
              <a:spcBef>
                <a:spcPct val="20000"/>
              </a:spcBef>
              <a:defRPr/>
            </a:pPr>
            <a:r>
              <a:rPr lang="es-PR">
                <a:solidFill>
                  <a:srgbClr val="000000"/>
                </a:solidFill>
                <a:effectLst>
                  <a:outerShdw blurRad="38100" dist="38100" dir="2700000" algn="tl">
                    <a:srgbClr val="C0C0C0"/>
                  </a:outerShdw>
                </a:effectLst>
                <a:latin typeface="Arial" charset="0"/>
              </a:rPr>
              <a:t>Cámara Calorimétrica</a:t>
            </a:r>
            <a:endParaRPr lang="en-US" i="1">
              <a:solidFill>
                <a:srgbClr val="000000"/>
              </a:solidFill>
              <a:effectLst>
                <a:outerShdw blurRad="38100" dist="38100" dir="2700000" algn="tl">
                  <a:srgbClr val="C0C0C0"/>
                </a:outerShdw>
              </a:effectLst>
              <a:latin typeface="Arial Black" pitchFamily="34" charset="0"/>
            </a:endParaRPr>
          </a:p>
        </p:txBody>
      </p:sp>
      <p:sp>
        <p:nvSpPr>
          <p:cNvPr id="66566" name="Rectangle 18">
            <a:extLst>
              <a:ext uri="{FF2B5EF4-FFF2-40B4-BE49-F238E27FC236}">
                <a16:creationId xmlns:a16="http://schemas.microsoft.com/office/drawing/2014/main" id="{E3C1E5B2-317B-4AB2-8AF3-5FF45597A693}"/>
              </a:ext>
            </a:extLst>
          </p:cNvPr>
          <p:cNvSpPr>
            <a:spLocks noChangeArrowheads="1"/>
          </p:cNvSpPr>
          <p:nvPr/>
        </p:nvSpPr>
        <p:spPr bwMode="auto">
          <a:xfrm>
            <a:off x="2997200" y="4237038"/>
            <a:ext cx="2959100" cy="3016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70000"/>
              </a:lnSpc>
              <a:spcBef>
                <a:spcPct val="20000"/>
              </a:spcBef>
            </a:pPr>
            <a:r>
              <a:rPr lang="es-PR" altLang="es-PR">
                <a:solidFill>
                  <a:srgbClr val="000000"/>
                </a:solidFill>
                <a:latin typeface="Verdana" panose="020B0604030504040204" pitchFamily="34" charset="0"/>
              </a:rPr>
              <a:t>(R = VCO</a:t>
            </a:r>
            <a:r>
              <a:rPr lang="es-PR" altLang="es-PR" baseline="-25000">
                <a:solidFill>
                  <a:srgbClr val="000000"/>
                </a:solidFill>
                <a:latin typeface="Verdana" panose="020B0604030504040204" pitchFamily="34" charset="0"/>
              </a:rPr>
              <a:t>2</a:t>
            </a:r>
            <a:r>
              <a:rPr lang="es-PR" altLang="es-PR">
                <a:solidFill>
                  <a:srgbClr val="000000"/>
                </a:solidFill>
                <a:latin typeface="Verdana" panose="020B0604030504040204" pitchFamily="34" charset="0"/>
              </a:rPr>
              <a:t>/VO</a:t>
            </a:r>
            <a:r>
              <a:rPr lang="es-PR" altLang="es-PR" baseline="-25000">
                <a:solidFill>
                  <a:srgbClr val="000000"/>
                </a:solidFill>
                <a:latin typeface="Verdana" panose="020B0604030504040204" pitchFamily="34" charset="0"/>
              </a:rPr>
              <a:t>2</a:t>
            </a:r>
            <a:r>
              <a:rPr lang="es-PR" altLang="es-PR">
                <a:solidFill>
                  <a:srgbClr val="000000"/>
                </a:solidFill>
                <a:latin typeface="Verdana" panose="020B0604030504040204" pitchFamily="34" charset="0"/>
              </a:rPr>
              <a:t>)</a:t>
            </a:r>
            <a:endParaRPr lang="en-US" altLang="es-PR" i="1">
              <a:solidFill>
                <a:srgbClr val="000000"/>
              </a:solidFill>
              <a:latin typeface="Verdana" panose="020B0604030504040204" pitchFamily="34" charset="0"/>
            </a:endParaRPr>
          </a:p>
        </p:txBody>
      </p:sp>
      <p:sp>
        <p:nvSpPr>
          <p:cNvPr id="66567" name="Text Box 21">
            <a:extLst>
              <a:ext uri="{FF2B5EF4-FFF2-40B4-BE49-F238E27FC236}">
                <a16:creationId xmlns:a16="http://schemas.microsoft.com/office/drawing/2014/main" id="{FD53D972-CAFD-41F9-B177-D301C7885081}"/>
              </a:ext>
            </a:extLst>
          </p:cNvPr>
          <p:cNvSpPr txBox="1">
            <a:spLocks noChangeArrowheads="1"/>
          </p:cNvSpPr>
          <p:nvPr/>
        </p:nvSpPr>
        <p:spPr bwMode="auto">
          <a:xfrm>
            <a:off x="1700213" y="2925763"/>
            <a:ext cx="114141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800" i="1">
                <a:latin typeface="Times New Roman" panose="02020603050405020304" pitchFamily="18" charset="0"/>
              </a:rPr>
              <a:t>(Ejemplo)</a:t>
            </a:r>
          </a:p>
        </p:txBody>
      </p:sp>
      <p:sp>
        <p:nvSpPr>
          <p:cNvPr id="66568" name="Line 28">
            <a:extLst>
              <a:ext uri="{FF2B5EF4-FFF2-40B4-BE49-F238E27FC236}">
                <a16:creationId xmlns:a16="http://schemas.microsoft.com/office/drawing/2014/main" id="{46FFB06B-7C00-416E-A62D-B629E1E4A50D}"/>
              </a:ext>
            </a:extLst>
          </p:cNvPr>
          <p:cNvSpPr>
            <a:spLocks noChangeShapeType="1"/>
          </p:cNvSpPr>
          <p:nvPr/>
        </p:nvSpPr>
        <p:spPr bwMode="auto">
          <a:xfrm>
            <a:off x="1716088" y="2803525"/>
            <a:ext cx="0" cy="639763"/>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6569" name="Line 30">
            <a:extLst>
              <a:ext uri="{FF2B5EF4-FFF2-40B4-BE49-F238E27FC236}">
                <a16:creationId xmlns:a16="http://schemas.microsoft.com/office/drawing/2014/main" id="{6E0DBACE-2FC0-475C-A02E-03DF1C6AA91E}"/>
              </a:ext>
            </a:extLst>
          </p:cNvPr>
          <p:cNvSpPr>
            <a:spLocks noChangeShapeType="1"/>
          </p:cNvSpPr>
          <p:nvPr/>
        </p:nvSpPr>
        <p:spPr bwMode="auto">
          <a:xfrm>
            <a:off x="4643438" y="3344863"/>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6570" name="Rectangle 35">
            <a:extLst>
              <a:ext uri="{FF2B5EF4-FFF2-40B4-BE49-F238E27FC236}">
                <a16:creationId xmlns:a16="http://schemas.microsoft.com/office/drawing/2014/main" id="{FF460DE8-8F63-409B-BFF1-D209F781BDE1}"/>
              </a:ext>
            </a:extLst>
          </p:cNvPr>
          <p:cNvSpPr>
            <a:spLocks noChangeArrowheads="1"/>
          </p:cNvSpPr>
          <p:nvPr/>
        </p:nvSpPr>
        <p:spPr bwMode="auto">
          <a:xfrm>
            <a:off x="2341563" y="5164138"/>
            <a:ext cx="4400550" cy="9937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70000"/>
              </a:lnSpc>
              <a:spcBef>
                <a:spcPct val="20000"/>
              </a:spcBef>
            </a:pPr>
            <a:r>
              <a:rPr lang="es-PR" altLang="es-PR" sz="1800">
                <a:solidFill>
                  <a:srgbClr val="000000"/>
                </a:solidFill>
                <a:latin typeface="Verdana" panose="020B0604030504040204" pitchFamily="34" charset="0"/>
              </a:rPr>
              <a:t>PROPORCIÓN DEL</a:t>
            </a:r>
          </a:p>
          <a:p>
            <a:pPr algn="ctr">
              <a:lnSpc>
                <a:spcPct val="70000"/>
              </a:lnSpc>
              <a:spcBef>
                <a:spcPct val="20000"/>
              </a:spcBef>
            </a:pPr>
            <a:r>
              <a:rPr lang="es-PR" altLang="es-PR" sz="1800">
                <a:solidFill>
                  <a:srgbClr val="000000"/>
                </a:solidFill>
                <a:latin typeface="Verdana" panose="020B0604030504040204" pitchFamily="34" charset="0"/>
              </a:rPr>
              <a:t>INTERCAMBIO RESPIRATORIO</a:t>
            </a:r>
          </a:p>
          <a:p>
            <a:pPr algn="ctr">
              <a:lnSpc>
                <a:spcPct val="70000"/>
              </a:lnSpc>
              <a:spcBef>
                <a:spcPct val="20000"/>
              </a:spcBef>
            </a:pPr>
            <a:r>
              <a:rPr lang="es-PR" altLang="es-PR" sz="1800">
                <a:solidFill>
                  <a:srgbClr val="000000"/>
                </a:solidFill>
                <a:latin typeface="Verdana" panose="020B0604030504040204" pitchFamily="34" charset="0"/>
              </a:rPr>
              <a:t>O</a:t>
            </a:r>
          </a:p>
          <a:p>
            <a:pPr algn="ctr">
              <a:lnSpc>
                <a:spcPct val="70000"/>
              </a:lnSpc>
              <a:spcBef>
                <a:spcPct val="20000"/>
              </a:spcBef>
            </a:pPr>
            <a:r>
              <a:rPr lang="es-PR" altLang="es-PR" sz="1800">
                <a:solidFill>
                  <a:srgbClr val="000000"/>
                </a:solidFill>
                <a:latin typeface="Verdana" panose="020B0604030504040204" pitchFamily="34" charset="0"/>
              </a:rPr>
              <a:t>COCIENTE RESPIRATORIO (CR)</a:t>
            </a:r>
            <a:endParaRPr lang="en-US" altLang="es-PR" sz="1800" i="1">
              <a:solidFill>
                <a:srgbClr val="000000"/>
              </a:solidFill>
              <a:latin typeface="Verdana" panose="020B0604030504040204" pitchFamily="34" charset="0"/>
            </a:endParaRPr>
          </a:p>
        </p:txBody>
      </p:sp>
      <p:sp>
        <p:nvSpPr>
          <p:cNvPr id="66571" name="Freeform 42">
            <a:extLst>
              <a:ext uri="{FF2B5EF4-FFF2-40B4-BE49-F238E27FC236}">
                <a16:creationId xmlns:a16="http://schemas.microsoft.com/office/drawing/2014/main" id="{8D8F47B3-925A-4133-8538-90536758F8C9}"/>
              </a:ext>
            </a:extLst>
          </p:cNvPr>
          <p:cNvSpPr>
            <a:spLocks/>
          </p:cNvSpPr>
          <p:nvPr/>
        </p:nvSpPr>
        <p:spPr bwMode="auto">
          <a:xfrm>
            <a:off x="4646613" y="1847850"/>
            <a:ext cx="1046162" cy="303213"/>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698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572" name="Text Box 43">
            <a:extLst>
              <a:ext uri="{FF2B5EF4-FFF2-40B4-BE49-F238E27FC236}">
                <a16:creationId xmlns:a16="http://schemas.microsoft.com/office/drawing/2014/main" id="{75BCCBCD-8F47-4B7C-884E-314B726A2EE2}"/>
              </a:ext>
            </a:extLst>
          </p:cNvPr>
          <p:cNvSpPr txBox="1">
            <a:spLocks noChangeArrowheads="1"/>
          </p:cNvSpPr>
          <p:nvPr/>
        </p:nvSpPr>
        <p:spPr bwMode="auto">
          <a:xfrm>
            <a:off x="1009650" y="1177925"/>
            <a:ext cx="65849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800" i="1">
                <a:latin typeface="Times New Roman" panose="02020603050405020304" pitchFamily="18" charset="0"/>
              </a:rPr>
              <a:t>- (Mide la Tasa Metabólica/Gasto Energético, en kcal, Julios) -</a:t>
            </a:r>
          </a:p>
        </p:txBody>
      </p:sp>
      <p:sp>
        <p:nvSpPr>
          <p:cNvPr id="66573" name="Text Box 44">
            <a:extLst>
              <a:ext uri="{FF2B5EF4-FFF2-40B4-BE49-F238E27FC236}">
                <a16:creationId xmlns:a16="http://schemas.microsoft.com/office/drawing/2014/main" id="{82698614-2CA0-48D4-8B0D-D7F37CA4569A}"/>
              </a:ext>
            </a:extLst>
          </p:cNvPr>
          <p:cNvSpPr txBox="1">
            <a:spLocks noChangeArrowheads="1"/>
          </p:cNvSpPr>
          <p:nvPr/>
        </p:nvSpPr>
        <p:spPr bwMode="auto">
          <a:xfrm>
            <a:off x="242888" y="2328863"/>
            <a:ext cx="31115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800" i="1">
                <a:latin typeface="Times New Roman" panose="02020603050405020304" pitchFamily="18" charset="0"/>
              </a:rPr>
              <a:t>(Medición Directa del Calor Liberado por el Metabolismo)</a:t>
            </a:r>
          </a:p>
        </p:txBody>
      </p:sp>
      <p:sp>
        <p:nvSpPr>
          <p:cNvPr id="37933" name="Rectangle 45">
            <a:extLst>
              <a:ext uri="{FF2B5EF4-FFF2-40B4-BE49-F238E27FC236}">
                <a16:creationId xmlns:a16="http://schemas.microsoft.com/office/drawing/2014/main" id="{E0448792-A67E-4C8A-96B8-AD5F14C30070}"/>
              </a:ext>
            </a:extLst>
          </p:cNvPr>
          <p:cNvSpPr>
            <a:spLocks noChangeArrowheads="1"/>
          </p:cNvSpPr>
          <p:nvPr/>
        </p:nvSpPr>
        <p:spPr bwMode="auto">
          <a:xfrm>
            <a:off x="5503863" y="1687513"/>
            <a:ext cx="2116137" cy="312737"/>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100">
                <a:effectLst>
                  <a:outerShdw blurRad="38100" dist="38100" dir="2700000" algn="tl">
                    <a:srgbClr val="C0C0C0"/>
                  </a:outerShdw>
                </a:effectLst>
                <a:latin typeface="Verdana" pitchFamily="34" charset="0"/>
              </a:rPr>
              <a:t>INDIRECTA</a:t>
            </a:r>
          </a:p>
        </p:txBody>
      </p:sp>
      <p:sp>
        <p:nvSpPr>
          <p:cNvPr id="66575" name="Line 46">
            <a:extLst>
              <a:ext uri="{FF2B5EF4-FFF2-40B4-BE49-F238E27FC236}">
                <a16:creationId xmlns:a16="http://schemas.microsoft.com/office/drawing/2014/main" id="{4D963A6E-A774-4D68-9E60-2A091518950D}"/>
              </a:ext>
            </a:extLst>
          </p:cNvPr>
          <p:cNvSpPr>
            <a:spLocks noChangeShapeType="1"/>
          </p:cNvSpPr>
          <p:nvPr/>
        </p:nvSpPr>
        <p:spPr bwMode="auto">
          <a:xfrm>
            <a:off x="6562725" y="1444625"/>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7935" name="Rectangle 47">
            <a:extLst>
              <a:ext uri="{FF2B5EF4-FFF2-40B4-BE49-F238E27FC236}">
                <a16:creationId xmlns:a16="http://schemas.microsoft.com/office/drawing/2014/main" id="{811FD4A2-F229-4C83-9DC6-18A183A87A0B}"/>
              </a:ext>
            </a:extLst>
          </p:cNvPr>
          <p:cNvSpPr>
            <a:spLocks noChangeArrowheads="1"/>
          </p:cNvSpPr>
          <p:nvPr/>
        </p:nvSpPr>
        <p:spPr bwMode="auto">
          <a:xfrm>
            <a:off x="2655888" y="3611563"/>
            <a:ext cx="3768725" cy="588962"/>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a:solidFill>
                  <a:srgbClr val="000000"/>
                </a:solidFill>
                <a:effectLst>
                  <a:outerShdw blurRad="38100" dist="38100" dir="2700000" algn="tl">
                    <a:srgbClr val="C0C0C0"/>
                  </a:outerShdw>
                </a:effectLst>
                <a:latin typeface="Arial" charset="0"/>
              </a:rPr>
              <a:t>Relación del </a:t>
            </a:r>
          </a:p>
          <a:p>
            <a:pPr marL="342900" indent="-342900" algn="ctr">
              <a:lnSpc>
                <a:spcPct val="70000"/>
              </a:lnSpc>
              <a:spcBef>
                <a:spcPct val="20000"/>
              </a:spcBef>
              <a:defRPr/>
            </a:pPr>
            <a:r>
              <a:rPr lang="es-PR">
                <a:solidFill>
                  <a:srgbClr val="000000"/>
                </a:solidFill>
                <a:effectLst>
                  <a:outerShdw blurRad="38100" dist="38100" dir="2700000" algn="tl">
                    <a:srgbClr val="C0C0C0"/>
                  </a:outerShdw>
                </a:effectLst>
                <a:latin typeface="Arial" charset="0"/>
              </a:rPr>
              <a:t>Intercambio Respiratorio (R)</a:t>
            </a:r>
            <a:endParaRPr lang="en-US" i="1">
              <a:solidFill>
                <a:srgbClr val="000000"/>
              </a:solidFill>
              <a:effectLst>
                <a:outerShdw blurRad="38100" dist="38100" dir="2700000" algn="tl">
                  <a:srgbClr val="C0C0C0"/>
                </a:outerShdw>
              </a:effectLst>
              <a:latin typeface="Arial Black" pitchFamily="34" charset="0"/>
            </a:endParaRPr>
          </a:p>
        </p:txBody>
      </p:sp>
      <p:sp>
        <p:nvSpPr>
          <p:cNvPr id="66577" name="Text Box 50">
            <a:extLst>
              <a:ext uri="{FF2B5EF4-FFF2-40B4-BE49-F238E27FC236}">
                <a16:creationId xmlns:a16="http://schemas.microsoft.com/office/drawing/2014/main" id="{698109B6-BA56-46D6-A388-D474CB74D883}"/>
              </a:ext>
            </a:extLst>
          </p:cNvPr>
          <p:cNvSpPr txBox="1">
            <a:spLocks noChangeArrowheads="1"/>
          </p:cNvSpPr>
          <p:nvPr/>
        </p:nvSpPr>
        <p:spPr bwMode="auto">
          <a:xfrm>
            <a:off x="3222625" y="2628900"/>
            <a:ext cx="31115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800" i="1">
                <a:latin typeface="Arial" panose="020B0604020202020204" pitchFamily="34" charset="0"/>
              </a:rPr>
              <a:t>(Medición del</a:t>
            </a:r>
          </a:p>
          <a:p>
            <a:pPr algn="ctr">
              <a:lnSpc>
                <a:spcPct val="80000"/>
              </a:lnSpc>
              <a:spcBef>
                <a:spcPct val="0"/>
              </a:spcBef>
              <a:buClrTx/>
              <a:buFontTx/>
              <a:buNone/>
            </a:pPr>
            <a:r>
              <a:rPr lang="en-US" altLang="es-PR" sz="1800" i="1">
                <a:latin typeface="Arial" panose="020B0604020202020204" pitchFamily="34" charset="0"/>
              </a:rPr>
              <a:t>Intercambio Respiratorio de CO</a:t>
            </a:r>
            <a:r>
              <a:rPr lang="en-US" altLang="es-PR" sz="1800" i="1" baseline="-25000">
                <a:latin typeface="Arial" panose="020B0604020202020204" pitchFamily="34" charset="0"/>
              </a:rPr>
              <a:t>2</a:t>
            </a:r>
            <a:r>
              <a:rPr lang="en-US" altLang="es-PR" sz="1800" i="1">
                <a:latin typeface="Arial" panose="020B0604020202020204" pitchFamily="34" charset="0"/>
              </a:rPr>
              <a:t> y O</a:t>
            </a:r>
            <a:r>
              <a:rPr lang="en-US" altLang="es-PR" sz="1800" i="1" baseline="-25000">
                <a:latin typeface="Arial" panose="020B0604020202020204" pitchFamily="34" charset="0"/>
              </a:rPr>
              <a:t>2</a:t>
            </a:r>
            <a:r>
              <a:rPr lang="en-US" altLang="es-PR" sz="1800" i="1">
                <a:latin typeface="Arial" panose="020B0604020202020204" pitchFamily="34" charset="0"/>
              </a:rPr>
              <a:t>)</a:t>
            </a:r>
          </a:p>
        </p:txBody>
      </p:sp>
      <p:sp>
        <p:nvSpPr>
          <p:cNvPr id="37939" name="Rectangle 51">
            <a:extLst>
              <a:ext uri="{FF2B5EF4-FFF2-40B4-BE49-F238E27FC236}">
                <a16:creationId xmlns:a16="http://schemas.microsoft.com/office/drawing/2014/main" id="{0267416A-406A-4C9E-8FBE-B5DEE397479E}"/>
              </a:ext>
            </a:extLst>
          </p:cNvPr>
          <p:cNvSpPr>
            <a:spLocks noChangeArrowheads="1"/>
          </p:cNvSpPr>
          <p:nvPr/>
        </p:nvSpPr>
        <p:spPr bwMode="auto">
          <a:xfrm>
            <a:off x="3457575" y="2095500"/>
            <a:ext cx="2746375" cy="558800"/>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100">
                <a:effectLst>
                  <a:outerShdw blurRad="38100" dist="38100" dir="2700000" algn="tl">
                    <a:srgbClr val="C0C0C0"/>
                  </a:outerShdw>
                </a:effectLst>
                <a:latin typeface="Verdana" pitchFamily="34" charset="0"/>
              </a:rPr>
              <a:t>Espirometría en</a:t>
            </a:r>
          </a:p>
          <a:p>
            <a:pPr marL="342900" indent="-342900" algn="ctr">
              <a:lnSpc>
                <a:spcPct val="70000"/>
              </a:lnSpc>
              <a:spcBef>
                <a:spcPct val="20000"/>
              </a:spcBef>
              <a:defRPr/>
            </a:pPr>
            <a:r>
              <a:rPr lang="en-US" sz="2100">
                <a:effectLst>
                  <a:outerShdw blurRad="38100" dist="38100" dir="2700000" algn="tl">
                    <a:srgbClr val="C0C0C0"/>
                  </a:outerShdw>
                </a:effectLst>
                <a:latin typeface="Verdana" pitchFamily="34" charset="0"/>
              </a:rPr>
              <a:t>Circuito Abierto)</a:t>
            </a:r>
          </a:p>
        </p:txBody>
      </p:sp>
      <p:sp>
        <p:nvSpPr>
          <p:cNvPr id="66579" name="Rectangle 52">
            <a:extLst>
              <a:ext uri="{FF2B5EF4-FFF2-40B4-BE49-F238E27FC236}">
                <a16:creationId xmlns:a16="http://schemas.microsoft.com/office/drawing/2014/main" id="{AC52EC2F-3DCB-41F9-925F-3EB23E111389}"/>
              </a:ext>
            </a:extLst>
          </p:cNvPr>
          <p:cNvSpPr>
            <a:spLocks noChangeArrowheads="1"/>
          </p:cNvSpPr>
          <p:nvPr/>
        </p:nvSpPr>
        <p:spPr bwMode="auto">
          <a:xfrm>
            <a:off x="4024313" y="4003675"/>
            <a:ext cx="180975" cy="3016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70000"/>
              </a:lnSpc>
              <a:spcBef>
                <a:spcPct val="20000"/>
              </a:spcBef>
            </a:pPr>
            <a:r>
              <a:rPr lang="es-PR" altLang="es-PR">
                <a:solidFill>
                  <a:srgbClr val="000000"/>
                </a:solidFill>
                <a:latin typeface="Verdana" panose="020B0604030504040204" pitchFamily="34" charset="0"/>
              </a:rPr>
              <a:t>.</a:t>
            </a:r>
            <a:endParaRPr lang="en-US" altLang="es-PR" i="1">
              <a:solidFill>
                <a:srgbClr val="000000"/>
              </a:solidFill>
              <a:latin typeface="Verdana" panose="020B0604030504040204" pitchFamily="34" charset="0"/>
            </a:endParaRPr>
          </a:p>
        </p:txBody>
      </p:sp>
      <p:sp>
        <p:nvSpPr>
          <p:cNvPr id="66580" name="Rectangle 53">
            <a:extLst>
              <a:ext uri="{FF2B5EF4-FFF2-40B4-BE49-F238E27FC236}">
                <a16:creationId xmlns:a16="http://schemas.microsoft.com/office/drawing/2014/main" id="{B73CD10B-098C-463B-8C8B-789B397D13FA}"/>
              </a:ext>
            </a:extLst>
          </p:cNvPr>
          <p:cNvSpPr>
            <a:spLocks noChangeArrowheads="1"/>
          </p:cNvSpPr>
          <p:nvPr/>
        </p:nvSpPr>
        <p:spPr bwMode="auto">
          <a:xfrm>
            <a:off x="4913313" y="4016375"/>
            <a:ext cx="180975" cy="3016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70000"/>
              </a:lnSpc>
              <a:spcBef>
                <a:spcPct val="20000"/>
              </a:spcBef>
            </a:pPr>
            <a:r>
              <a:rPr lang="es-PR" altLang="es-PR">
                <a:solidFill>
                  <a:srgbClr val="000000"/>
                </a:solidFill>
                <a:latin typeface="Verdana" panose="020B0604030504040204" pitchFamily="34" charset="0"/>
              </a:rPr>
              <a:t>.</a:t>
            </a:r>
            <a:endParaRPr lang="en-US" altLang="es-PR" i="1">
              <a:solidFill>
                <a:srgbClr val="000000"/>
              </a:solidFill>
              <a:latin typeface="Verdana" panose="020B0604030504040204" pitchFamily="34" charset="0"/>
            </a:endParaRPr>
          </a:p>
        </p:txBody>
      </p:sp>
      <p:sp>
        <p:nvSpPr>
          <p:cNvPr id="66581" name="Rectangle 54">
            <a:extLst>
              <a:ext uri="{FF2B5EF4-FFF2-40B4-BE49-F238E27FC236}">
                <a16:creationId xmlns:a16="http://schemas.microsoft.com/office/drawing/2014/main" id="{55CFD33C-0DDA-4AB0-92A4-CCB37C30B556}"/>
              </a:ext>
            </a:extLst>
          </p:cNvPr>
          <p:cNvSpPr>
            <a:spLocks noChangeArrowheads="1"/>
          </p:cNvSpPr>
          <p:nvPr/>
        </p:nvSpPr>
        <p:spPr bwMode="auto">
          <a:xfrm>
            <a:off x="4024313" y="4041775"/>
            <a:ext cx="180975" cy="3016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70000"/>
              </a:lnSpc>
              <a:spcBef>
                <a:spcPct val="20000"/>
              </a:spcBef>
            </a:pPr>
            <a:r>
              <a:rPr lang="es-PR" altLang="es-PR">
                <a:solidFill>
                  <a:srgbClr val="000000"/>
                </a:solidFill>
                <a:latin typeface="Verdana" panose="020B0604030504040204" pitchFamily="34" charset="0"/>
              </a:rPr>
              <a:t>.</a:t>
            </a:r>
            <a:endParaRPr lang="en-US" altLang="es-PR" i="1">
              <a:solidFill>
                <a:srgbClr val="000000"/>
              </a:solidFill>
              <a:latin typeface="Verdana" panose="020B0604030504040204" pitchFamily="34" charset="0"/>
            </a:endParaRPr>
          </a:p>
        </p:txBody>
      </p:sp>
      <p:sp>
        <p:nvSpPr>
          <p:cNvPr id="66582" name="Text Box 55">
            <a:extLst>
              <a:ext uri="{FF2B5EF4-FFF2-40B4-BE49-F238E27FC236}">
                <a16:creationId xmlns:a16="http://schemas.microsoft.com/office/drawing/2014/main" id="{64B2D49F-CEC0-4E40-B8D9-C9DB9048C933}"/>
              </a:ext>
            </a:extLst>
          </p:cNvPr>
          <p:cNvSpPr txBox="1">
            <a:spLocks noChangeArrowheads="1"/>
          </p:cNvSpPr>
          <p:nvPr/>
        </p:nvSpPr>
        <p:spPr bwMode="auto">
          <a:xfrm>
            <a:off x="4572000" y="4537075"/>
            <a:ext cx="16129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800" i="1">
                <a:latin typeface="Times New Roman" panose="02020603050405020304" pitchFamily="18" charset="0"/>
              </a:rPr>
              <a:t>(También se conoce como)</a:t>
            </a:r>
          </a:p>
        </p:txBody>
      </p:sp>
      <p:sp>
        <p:nvSpPr>
          <p:cNvPr id="66583" name="Line 56">
            <a:extLst>
              <a:ext uri="{FF2B5EF4-FFF2-40B4-BE49-F238E27FC236}">
                <a16:creationId xmlns:a16="http://schemas.microsoft.com/office/drawing/2014/main" id="{14E5C867-521D-4DDC-8F64-5D95F4075E16}"/>
              </a:ext>
            </a:extLst>
          </p:cNvPr>
          <p:cNvSpPr>
            <a:spLocks noChangeShapeType="1"/>
          </p:cNvSpPr>
          <p:nvPr/>
        </p:nvSpPr>
        <p:spPr bwMode="auto">
          <a:xfrm>
            <a:off x="4625975" y="4516438"/>
            <a:ext cx="0" cy="639762"/>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6584" name="Freeform 57">
            <a:extLst>
              <a:ext uri="{FF2B5EF4-FFF2-40B4-BE49-F238E27FC236}">
                <a16:creationId xmlns:a16="http://schemas.microsoft.com/office/drawing/2014/main" id="{8017018C-0E72-4592-AB6D-E10C4B457D66}"/>
              </a:ext>
            </a:extLst>
          </p:cNvPr>
          <p:cNvSpPr>
            <a:spLocks/>
          </p:cNvSpPr>
          <p:nvPr/>
        </p:nvSpPr>
        <p:spPr bwMode="auto">
          <a:xfrm flipH="1">
            <a:off x="7377113" y="1835150"/>
            <a:ext cx="587375" cy="303213"/>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698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46" name="Rectangle 58">
            <a:extLst>
              <a:ext uri="{FF2B5EF4-FFF2-40B4-BE49-F238E27FC236}">
                <a16:creationId xmlns:a16="http://schemas.microsoft.com/office/drawing/2014/main" id="{94F607B1-9D7D-4946-9FA2-8A80A36C3D91}"/>
              </a:ext>
            </a:extLst>
          </p:cNvPr>
          <p:cNvSpPr>
            <a:spLocks noChangeArrowheads="1"/>
          </p:cNvSpPr>
          <p:nvPr/>
        </p:nvSpPr>
        <p:spPr bwMode="auto">
          <a:xfrm>
            <a:off x="6899275" y="2095500"/>
            <a:ext cx="1979613" cy="558800"/>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100">
                <a:effectLst>
                  <a:outerShdw blurRad="38100" dist="38100" dir="2700000" algn="tl">
                    <a:srgbClr val="C0C0C0"/>
                  </a:outerShdw>
                </a:effectLst>
                <a:latin typeface="Verdana" pitchFamily="34" charset="0"/>
              </a:rPr>
              <a:t>Isótopos</a:t>
            </a:r>
          </a:p>
          <a:p>
            <a:pPr marL="342900" indent="-342900" algn="ctr">
              <a:lnSpc>
                <a:spcPct val="70000"/>
              </a:lnSpc>
              <a:spcBef>
                <a:spcPct val="20000"/>
              </a:spcBef>
              <a:defRPr/>
            </a:pPr>
            <a:r>
              <a:rPr lang="en-US" sz="2100">
                <a:effectLst>
                  <a:outerShdw blurRad="38100" dist="38100" dir="2700000" algn="tl">
                    <a:srgbClr val="C0C0C0"/>
                  </a:outerShdw>
                </a:effectLst>
                <a:latin typeface="Verdana" pitchFamily="34" charset="0"/>
              </a:rPr>
              <a:t>Marcadores</a:t>
            </a:r>
          </a:p>
        </p:txBody>
      </p:sp>
      <p:sp>
        <p:nvSpPr>
          <p:cNvPr id="66586" name="Line 59">
            <a:extLst>
              <a:ext uri="{FF2B5EF4-FFF2-40B4-BE49-F238E27FC236}">
                <a16:creationId xmlns:a16="http://schemas.microsoft.com/office/drawing/2014/main" id="{9E2D270F-6B4F-4F5B-858D-A770FB98ACCD}"/>
              </a:ext>
            </a:extLst>
          </p:cNvPr>
          <p:cNvSpPr>
            <a:spLocks noChangeShapeType="1"/>
          </p:cNvSpPr>
          <p:nvPr/>
        </p:nvSpPr>
        <p:spPr bwMode="auto">
          <a:xfrm>
            <a:off x="7870825" y="2638425"/>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7948" name="Rectangle 60">
            <a:extLst>
              <a:ext uri="{FF2B5EF4-FFF2-40B4-BE49-F238E27FC236}">
                <a16:creationId xmlns:a16="http://schemas.microsoft.com/office/drawing/2014/main" id="{EC4242B5-4EA5-4725-86C8-A10AF8FB0746}"/>
              </a:ext>
            </a:extLst>
          </p:cNvPr>
          <p:cNvSpPr>
            <a:spLocks noChangeArrowheads="1"/>
          </p:cNvSpPr>
          <p:nvPr/>
        </p:nvSpPr>
        <p:spPr bwMode="auto">
          <a:xfrm>
            <a:off x="7099300" y="3346450"/>
            <a:ext cx="1636713" cy="51117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a:solidFill>
                  <a:srgbClr val="000000"/>
                </a:solidFill>
                <a:effectLst>
                  <a:outerShdw blurRad="38100" dist="38100" dir="2700000" algn="tl">
                    <a:srgbClr val="C0C0C0"/>
                  </a:outerShdw>
                </a:effectLst>
                <a:latin typeface="Arial" charset="0"/>
              </a:rPr>
              <a:t>Ritmo de</a:t>
            </a:r>
          </a:p>
          <a:p>
            <a:pPr marL="342900" indent="-342900" algn="ctr">
              <a:lnSpc>
                <a:spcPct val="70000"/>
              </a:lnSpc>
              <a:spcBef>
                <a:spcPct val="20000"/>
              </a:spcBef>
              <a:defRPr/>
            </a:pPr>
            <a:r>
              <a:rPr lang="es-PR">
                <a:solidFill>
                  <a:srgbClr val="000000"/>
                </a:solidFill>
                <a:effectLst>
                  <a:outerShdw blurRad="38100" dist="38100" dir="2700000" algn="tl">
                    <a:srgbClr val="C0C0C0"/>
                  </a:outerShdw>
                </a:effectLst>
                <a:latin typeface="Arial" charset="0"/>
              </a:rPr>
              <a:t>Eliminación</a:t>
            </a:r>
            <a:endParaRPr lang="en-US" i="1">
              <a:solidFill>
                <a:srgbClr val="000000"/>
              </a:solidFill>
              <a:effectLst>
                <a:outerShdw blurRad="38100" dist="38100" dir="2700000" algn="tl">
                  <a:srgbClr val="C0C0C0"/>
                </a:outerShdw>
              </a:effectLst>
              <a:latin typeface="Arial Black" pitchFamily="34" charset="0"/>
            </a:endParaRPr>
          </a:p>
        </p:txBody>
      </p:sp>
      <p:sp>
        <p:nvSpPr>
          <p:cNvPr id="66588" name="Text Box 61">
            <a:extLst>
              <a:ext uri="{FF2B5EF4-FFF2-40B4-BE49-F238E27FC236}">
                <a16:creationId xmlns:a16="http://schemas.microsoft.com/office/drawing/2014/main" id="{3DD9279A-08D5-4209-9FA7-88857AA84089}"/>
              </a:ext>
            </a:extLst>
          </p:cNvPr>
          <p:cNvSpPr txBox="1">
            <a:spLocks noChangeArrowheads="1"/>
          </p:cNvSpPr>
          <p:nvPr/>
        </p:nvSpPr>
        <p:spPr bwMode="auto">
          <a:xfrm>
            <a:off x="7283450" y="2852738"/>
            <a:ext cx="12588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800">
                <a:latin typeface="Arial" panose="020B0604020202020204" pitchFamily="34" charset="0"/>
              </a:rPr>
              <a:t>Rastrean</a:t>
            </a:r>
          </a:p>
        </p:txBody>
      </p:sp>
      <p:sp>
        <p:nvSpPr>
          <p:cNvPr id="66589" name="Line 62">
            <a:extLst>
              <a:ext uri="{FF2B5EF4-FFF2-40B4-BE49-F238E27FC236}">
                <a16:creationId xmlns:a16="http://schemas.microsoft.com/office/drawing/2014/main" id="{F7C4E7D4-6D45-418B-8B24-E897EE2EBF27}"/>
              </a:ext>
            </a:extLst>
          </p:cNvPr>
          <p:cNvSpPr>
            <a:spLocks noChangeShapeType="1"/>
          </p:cNvSpPr>
          <p:nvPr/>
        </p:nvSpPr>
        <p:spPr bwMode="auto">
          <a:xfrm>
            <a:off x="7870825" y="3121025"/>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6590" name="Text Box 63">
            <a:extLst>
              <a:ext uri="{FF2B5EF4-FFF2-40B4-BE49-F238E27FC236}">
                <a16:creationId xmlns:a16="http://schemas.microsoft.com/office/drawing/2014/main" id="{5D79394E-2BF1-4638-B4CB-B2B135475810}"/>
              </a:ext>
            </a:extLst>
          </p:cNvPr>
          <p:cNvSpPr txBox="1">
            <a:spLocks noChangeArrowheads="1"/>
          </p:cNvSpPr>
          <p:nvPr/>
        </p:nvSpPr>
        <p:spPr bwMode="auto">
          <a:xfrm>
            <a:off x="6662738" y="3832225"/>
            <a:ext cx="23828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600" i="1">
                <a:latin typeface="Arial" panose="020B0604020202020204" pitchFamily="34" charset="0"/>
              </a:rPr>
              <a:t>(Orina, Saliva, Sangre)</a:t>
            </a:r>
          </a:p>
        </p:txBody>
      </p:sp>
      <p:sp>
        <p:nvSpPr>
          <p:cNvPr id="66591" name="Line 64">
            <a:extLst>
              <a:ext uri="{FF2B5EF4-FFF2-40B4-BE49-F238E27FC236}">
                <a16:creationId xmlns:a16="http://schemas.microsoft.com/office/drawing/2014/main" id="{130AAD0D-6A27-45E8-9B13-4F4B2C5E8964}"/>
              </a:ext>
            </a:extLst>
          </p:cNvPr>
          <p:cNvSpPr>
            <a:spLocks noChangeShapeType="1"/>
          </p:cNvSpPr>
          <p:nvPr/>
        </p:nvSpPr>
        <p:spPr bwMode="auto">
          <a:xfrm>
            <a:off x="7883525" y="4060825"/>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7953" name="Rectangle 65">
            <a:extLst>
              <a:ext uri="{FF2B5EF4-FFF2-40B4-BE49-F238E27FC236}">
                <a16:creationId xmlns:a16="http://schemas.microsoft.com/office/drawing/2014/main" id="{C4F6F5A1-1504-4A0E-9AA5-83BE501A0639}"/>
              </a:ext>
            </a:extLst>
          </p:cNvPr>
          <p:cNvSpPr>
            <a:spLocks noChangeArrowheads="1"/>
          </p:cNvSpPr>
          <p:nvPr/>
        </p:nvSpPr>
        <p:spPr bwMode="auto">
          <a:xfrm>
            <a:off x="7021513" y="4314825"/>
            <a:ext cx="1673225" cy="26352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Medición de</a:t>
            </a:r>
            <a:endParaRPr lang="en-US" i="1">
              <a:solidFill>
                <a:srgbClr val="000000"/>
              </a:solidFill>
              <a:effectLst>
                <a:outerShdw blurRad="38100" dist="38100" dir="2700000" algn="tl">
                  <a:srgbClr val="C0C0C0"/>
                </a:outerShdw>
              </a:effectLst>
              <a:latin typeface="Arial Black" pitchFamily="34" charset="0"/>
            </a:endParaRPr>
          </a:p>
        </p:txBody>
      </p:sp>
      <p:sp>
        <p:nvSpPr>
          <p:cNvPr id="66593" name="Line 66">
            <a:extLst>
              <a:ext uri="{FF2B5EF4-FFF2-40B4-BE49-F238E27FC236}">
                <a16:creationId xmlns:a16="http://schemas.microsoft.com/office/drawing/2014/main" id="{101E4BCE-C26B-45CD-802A-AA67D25CB3EC}"/>
              </a:ext>
            </a:extLst>
          </p:cNvPr>
          <p:cNvSpPr>
            <a:spLocks noChangeShapeType="1"/>
          </p:cNvSpPr>
          <p:nvPr/>
        </p:nvSpPr>
        <p:spPr bwMode="auto">
          <a:xfrm>
            <a:off x="7883525" y="4543425"/>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7955" name="Rectangle 67">
            <a:extLst>
              <a:ext uri="{FF2B5EF4-FFF2-40B4-BE49-F238E27FC236}">
                <a16:creationId xmlns:a16="http://schemas.microsoft.com/office/drawing/2014/main" id="{AFE7F125-9503-451B-8352-6EF3EE340644}"/>
              </a:ext>
            </a:extLst>
          </p:cNvPr>
          <p:cNvSpPr>
            <a:spLocks noChangeArrowheads="1"/>
          </p:cNvSpPr>
          <p:nvPr/>
        </p:nvSpPr>
        <p:spPr bwMode="auto">
          <a:xfrm>
            <a:off x="6800850" y="4784725"/>
            <a:ext cx="2068513" cy="27622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CO</a:t>
            </a:r>
            <a:r>
              <a:rPr lang="es-PR" i="1" baseline="-25000">
                <a:solidFill>
                  <a:srgbClr val="000000"/>
                </a:solidFill>
                <a:effectLst>
                  <a:outerShdw blurRad="38100" dist="38100" dir="2700000" algn="tl">
                    <a:srgbClr val="C0C0C0"/>
                  </a:outerShdw>
                </a:effectLst>
                <a:latin typeface="Arial" charset="0"/>
              </a:rPr>
              <a:t>2</a:t>
            </a:r>
            <a:r>
              <a:rPr lang="es-PR" i="1">
                <a:solidFill>
                  <a:srgbClr val="000000"/>
                </a:solidFill>
                <a:effectLst>
                  <a:outerShdw blurRad="38100" dist="38100" dir="2700000" algn="tl">
                    <a:srgbClr val="C0C0C0"/>
                  </a:outerShdw>
                </a:effectLst>
                <a:latin typeface="Arial" charset="0"/>
              </a:rPr>
              <a:t> Producido</a:t>
            </a:r>
            <a:endParaRPr lang="en-US" i="1">
              <a:solidFill>
                <a:srgbClr val="000000"/>
              </a:solidFill>
              <a:effectLst>
                <a:outerShdw blurRad="38100" dist="38100" dir="2700000" algn="tl">
                  <a:srgbClr val="C0C0C0"/>
                </a:outerShdw>
              </a:effectLst>
              <a:latin typeface="Arial Black" pitchFamily="34" charset="0"/>
            </a:endParaRPr>
          </a:p>
        </p:txBody>
      </p:sp>
      <p:sp>
        <p:nvSpPr>
          <p:cNvPr id="66595" name="Line 68">
            <a:extLst>
              <a:ext uri="{FF2B5EF4-FFF2-40B4-BE49-F238E27FC236}">
                <a16:creationId xmlns:a16="http://schemas.microsoft.com/office/drawing/2014/main" id="{DBBC671F-C969-4F8F-AF3F-3024E77A86BE}"/>
              </a:ext>
            </a:extLst>
          </p:cNvPr>
          <p:cNvSpPr>
            <a:spLocks noChangeShapeType="1"/>
          </p:cNvSpPr>
          <p:nvPr/>
        </p:nvSpPr>
        <p:spPr bwMode="auto">
          <a:xfrm>
            <a:off x="7883525" y="5000625"/>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66596" name="Rectangle 69">
            <a:extLst>
              <a:ext uri="{FF2B5EF4-FFF2-40B4-BE49-F238E27FC236}">
                <a16:creationId xmlns:a16="http://schemas.microsoft.com/office/drawing/2014/main" id="{94A6B828-1E90-4A6C-AAD1-8D71BADEF0A3}"/>
              </a:ext>
            </a:extLst>
          </p:cNvPr>
          <p:cNvSpPr>
            <a:spLocks noChangeArrowheads="1"/>
          </p:cNvSpPr>
          <p:nvPr/>
        </p:nvSpPr>
        <p:spPr bwMode="auto">
          <a:xfrm>
            <a:off x="6561138" y="5240338"/>
            <a:ext cx="2597150" cy="549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70000"/>
              </a:lnSpc>
              <a:spcBef>
                <a:spcPct val="20000"/>
              </a:spcBef>
            </a:pPr>
            <a:r>
              <a:rPr lang="es-PR" altLang="es-PR" sz="1600">
                <a:solidFill>
                  <a:srgbClr val="000000"/>
                </a:solidFill>
                <a:latin typeface="Verdana" panose="020B0604030504040204" pitchFamily="34" charset="0"/>
              </a:rPr>
              <a:t>Convertido en</a:t>
            </a:r>
          </a:p>
          <a:p>
            <a:pPr algn="ctr">
              <a:lnSpc>
                <a:spcPct val="70000"/>
              </a:lnSpc>
              <a:spcBef>
                <a:spcPct val="20000"/>
              </a:spcBef>
            </a:pPr>
            <a:r>
              <a:rPr lang="es-PR" altLang="es-PR" sz="1600">
                <a:solidFill>
                  <a:srgbClr val="000000"/>
                </a:solidFill>
                <a:latin typeface="Verdana" panose="020B0604030504040204" pitchFamily="34" charset="0"/>
              </a:rPr>
              <a:t>Consumo Energético</a:t>
            </a:r>
            <a:endParaRPr lang="en-US" altLang="es-PR" sz="1600" i="1">
              <a:solidFill>
                <a:srgbClr val="000000"/>
              </a:solidFill>
              <a:latin typeface="Verdana" panose="020B0604030504040204" pitchFamily="34" charset="0"/>
            </a:endParaRPr>
          </a:p>
        </p:txBody>
      </p:sp>
      <p:sp>
        <p:nvSpPr>
          <p:cNvPr id="66597" name="Text Box 6">
            <a:extLst>
              <a:ext uri="{FF2B5EF4-FFF2-40B4-BE49-F238E27FC236}">
                <a16:creationId xmlns:a16="http://schemas.microsoft.com/office/drawing/2014/main" id="{B4D98B57-239C-40F8-820A-AC7DE16710DE}"/>
              </a:ext>
            </a:extLst>
          </p:cNvPr>
          <p:cNvSpPr txBox="1">
            <a:spLocks noChangeArrowheads="1"/>
          </p:cNvSpPr>
          <p:nvPr/>
        </p:nvSpPr>
        <p:spPr bwMode="auto">
          <a:xfrm>
            <a:off x="179388" y="6165850"/>
            <a:ext cx="89646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(pp. 130-132), por J. H. Wilmore, &amp; D. L. Costill, 2004, Barcelona, España: Editorial Paidotribo. Copyright 2004 por Jack H. Wilmore y David L. Costill.</a:t>
            </a:r>
          </a:p>
        </p:txBody>
      </p:sp>
    </p:spTree>
    <p:custDataLst>
      <p:tags r:id="rId1"/>
    </p:custDataLst>
  </p:cSld>
  <p:clrMapOvr>
    <a:masterClrMapping/>
  </p:clrMapOvr>
  <p:transition spd="slow">
    <p:checker/>
    <p:sndAc>
      <p:stSnd>
        <p:snd r:embed="rId4" name="whoosh.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alorimetria_01">
            <a:extLst>
              <a:ext uri="{FF2B5EF4-FFF2-40B4-BE49-F238E27FC236}">
                <a16:creationId xmlns:a16="http://schemas.microsoft.com/office/drawing/2014/main" id="{1291CB34-3ADA-4F5F-85A5-24436AAF07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679450"/>
            <a:ext cx="7835900"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6">
            <a:extLst>
              <a:ext uri="{FF2B5EF4-FFF2-40B4-BE49-F238E27FC236}">
                <a16:creationId xmlns:a16="http://schemas.microsoft.com/office/drawing/2014/main" id="{365825C2-865A-4CEA-B7FB-AFFE84D0AFBE}"/>
              </a:ext>
            </a:extLst>
          </p:cNvPr>
          <p:cNvSpPr txBox="1">
            <a:spLocks noChangeArrowheads="1"/>
          </p:cNvSpPr>
          <p:nvPr/>
        </p:nvSpPr>
        <p:spPr bwMode="auto">
          <a:xfrm>
            <a:off x="34925" y="1052513"/>
            <a:ext cx="151288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000" i="1">
                <a:latin typeface="Times New Roman" panose="02020603050405020304" pitchFamily="18" charset="0"/>
              </a:rPr>
              <a:t>NOTA</a:t>
            </a:r>
            <a:r>
              <a:rPr lang="es-ES" altLang="es-PR" sz="1000">
                <a:latin typeface="Times New Roman" panose="02020603050405020304" pitchFamily="18" charset="0"/>
              </a:rPr>
              <a:t>.</a:t>
            </a:r>
            <a:r>
              <a:rPr lang="es-ES" altLang="es-PR" sz="1000" b="0">
                <a:latin typeface="Times New Roman" panose="02020603050405020304" pitchFamily="18" charset="0"/>
              </a:rPr>
              <a:t> Adaptado de: </a:t>
            </a:r>
            <a:r>
              <a:rPr lang="en-US" altLang="es-PR" sz="1000" i="1">
                <a:latin typeface="Times New Roman" panose="02020603050405020304" pitchFamily="18" charset="0"/>
              </a:rPr>
              <a:t>Exercise Physiology Integrating Theory and Application</a:t>
            </a:r>
            <a:r>
              <a:rPr lang="en-US" altLang="es-PR" sz="1000" b="0">
                <a:latin typeface="Times New Roman" panose="02020603050405020304" pitchFamily="18" charset="0"/>
              </a:rPr>
              <a:t>. (pp. 54-56), por W. J. Kraemer, S. J. Fleck, y M. R. Deschenes, 2012, Philadelphia: Lippincott Williams &amp; Wilkins. Copyright 2012 por: Lippincott Williams &amp; Wilkins, a Wolte Kluwer business.</a:t>
            </a:r>
            <a:r>
              <a:rPr lang="es-ES" altLang="es-PR" sz="1000" b="0">
                <a:latin typeface="Times New Roman" panose="02020603050405020304" pitchFamily="18" charset="0"/>
              </a:rPr>
              <a:t> </a:t>
            </a:r>
            <a:r>
              <a:rPr lang="en-US" altLang="es-PR" sz="1000" i="1">
                <a:latin typeface="Times New Roman" panose="02020603050405020304" pitchFamily="18" charset="0"/>
              </a:rPr>
              <a:t>Sports and Exercise Nutrition</a:t>
            </a:r>
            <a:r>
              <a:rPr lang="en-US" altLang="es-PR" sz="1000" b="0">
                <a:latin typeface="Times New Roman" panose="02020603050405020304" pitchFamily="18" charset="0"/>
              </a:rPr>
              <a:t>. 4ta.. ed.; (pp. 190-198), por W. D. McArdle, F. I. Katch, &amp; V. I. Katch, 2013, Philadelphia: Lippincott Williams &amp; Wilkins. Copyright 2013 por Lippincott Williams &amp; Wilkins, a Wolters Kluwer business; </a:t>
            </a:r>
            <a:r>
              <a:rPr lang="en-US" altLang="es-PR" sz="1000" i="1">
                <a:latin typeface="Times New Roman" panose="02020603050405020304" pitchFamily="18" charset="0"/>
              </a:rPr>
              <a:t>Fisiología del Esfuerzo y del Deporte</a:t>
            </a:r>
            <a:r>
              <a:rPr lang="en-US" altLang="es-PR" sz="1000" b="0">
                <a:latin typeface="Times New Roman" panose="02020603050405020304" pitchFamily="18" charset="0"/>
              </a:rPr>
              <a:t>. 5ta. ed.; (pp. 130-134,), por J. H. Wilmore, &amp; D. L. Costill, 2004, Barcelona, España: Editorial Paidotribo. Copyright 2004 por Jack H. Wilmore y David L. Costill.</a:t>
            </a:r>
          </a:p>
        </p:txBody>
      </p:sp>
    </p:spTree>
    <p:custDataLst>
      <p:tags r:id="rId1"/>
    </p:custDataLst>
  </p:cSld>
  <p:clrMapOvr>
    <a:masterClrMapping/>
  </p:clrMapOvr>
  <p:transition spd="slow">
    <p:newsflash/>
    <p:sndAc>
      <p:stSnd>
        <p:snd r:embed="rId4" name="whoosh.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6" name="Rectangle 4">
            <a:extLst>
              <a:ext uri="{FF2B5EF4-FFF2-40B4-BE49-F238E27FC236}">
                <a16:creationId xmlns:a16="http://schemas.microsoft.com/office/drawing/2014/main" id="{8B114546-4A91-405D-91EB-838E84D3D8BD}"/>
              </a:ext>
            </a:extLst>
          </p:cNvPr>
          <p:cNvSpPr>
            <a:spLocks noChangeArrowheads="1"/>
          </p:cNvSpPr>
          <p:nvPr/>
        </p:nvSpPr>
        <p:spPr bwMode="auto">
          <a:xfrm>
            <a:off x="1822450" y="692150"/>
            <a:ext cx="5503863" cy="387350"/>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900">
                <a:effectLst>
                  <a:outerShdw blurRad="38100" dist="38100" dir="2700000" algn="tl">
                    <a:srgbClr val="C0C0C0"/>
                  </a:outerShdw>
                </a:effectLst>
                <a:latin typeface="Arial Black" pitchFamily="34" charset="0"/>
              </a:rPr>
              <a:t>CALORIMETRÍA DIRECTA</a:t>
            </a:r>
            <a:endParaRPr lang="en-US" sz="2900" i="1">
              <a:effectLst>
                <a:outerShdw blurRad="38100" dist="38100" dir="2700000" algn="tl">
                  <a:srgbClr val="C0C0C0"/>
                </a:outerShdw>
              </a:effectLst>
              <a:latin typeface="Arial Black" pitchFamily="34" charset="0"/>
            </a:endParaRPr>
          </a:p>
        </p:txBody>
      </p:sp>
      <p:sp>
        <p:nvSpPr>
          <p:cNvPr id="284677" name="Rectangle 5">
            <a:extLst>
              <a:ext uri="{FF2B5EF4-FFF2-40B4-BE49-F238E27FC236}">
                <a16:creationId xmlns:a16="http://schemas.microsoft.com/office/drawing/2014/main" id="{BCF87A81-A108-4971-9018-28B5A26AE526}"/>
              </a:ext>
            </a:extLst>
          </p:cNvPr>
          <p:cNvSpPr>
            <a:spLocks noChangeArrowheads="1"/>
          </p:cNvSpPr>
          <p:nvPr/>
        </p:nvSpPr>
        <p:spPr bwMode="auto">
          <a:xfrm>
            <a:off x="455613" y="1577975"/>
            <a:ext cx="2387600" cy="311150"/>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900">
                <a:effectLst>
                  <a:outerShdw blurRad="38100" dist="38100" dir="2700000" algn="tl">
                    <a:srgbClr val="C0C0C0"/>
                  </a:outerShdw>
                </a:effectLst>
                <a:latin typeface="Verdana" pitchFamily="34" charset="0"/>
              </a:rPr>
              <a:t>VENTAJAS</a:t>
            </a:r>
            <a:endParaRPr lang="en-US" sz="2100" i="1" baseline="-25000">
              <a:effectLst>
                <a:outerShdw blurRad="38100" dist="38100" dir="2700000" algn="tl">
                  <a:srgbClr val="C0C0C0"/>
                </a:outerShdw>
              </a:effectLst>
              <a:latin typeface="Verdana" pitchFamily="34" charset="0"/>
            </a:endParaRPr>
          </a:p>
        </p:txBody>
      </p:sp>
      <p:sp>
        <p:nvSpPr>
          <p:cNvPr id="284678" name="Rectangle 6">
            <a:extLst>
              <a:ext uri="{FF2B5EF4-FFF2-40B4-BE49-F238E27FC236}">
                <a16:creationId xmlns:a16="http://schemas.microsoft.com/office/drawing/2014/main" id="{44E41637-522D-467A-B5A3-47FD1665A568}"/>
              </a:ext>
            </a:extLst>
          </p:cNvPr>
          <p:cNvSpPr>
            <a:spLocks noChangeArrowheads="1"/>
          </p:cNvSpPr>
          <p:nvPr/>
        </p:nvSpPr>
        <p:spPr bwMode="auto">
          <a:xfrm>
            <a:off x="179388" y="2781300"/>
            <a:ext cx="3727450" cy="538163"/>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70000"/>
              </a:lnSpc>
              <a:spcBef>
                <a:spcPct val="20000"/>
              </a:spcBef>
              <a:defRPr/>
            </a:pPr>
            <a:r>
              <a:rPr lang="es-PR" sz="2200">
                <a:solidFill>
                  <a:srgbClr val="000000"/>
                </a:solidFill>
                <a:effectLst>
                  <a:outerShdw blurRad="38100" dist="38100" dir="2700000" algn="tl">
                    <a:srgbClr val="C0C0C0"/>
                  </a:outerShdw>
                </a:effectLst>
                <a:latin typeface="Arial" charset="0"/>
              </a:rPr>
              <a:t>• Medición Directa/Precisa</a:t>
            </a:r>
          </a:p>
          <a:p>
            <a:pPr marL="342900" indent="-342900">
              <a:lnSpc>
                <a:spcPct val="70000"/>
              </a:lnSpc>
              <a:spcBef>
                <a:spcPct val="20000"/>
              </a:spcBef>
              <a:defRPr/>
            </a:pPr>
            <a:r>
              <a:rPr lang="es-PR" sz="2200">
                <a:solidFill>
                  <a:srgbClr val="000000"/>
                </a:solidFill>
                <a:effectLst>
                  <a:outerShdw blurRad="38100" dist="38100" dir="2700000" algn="tl">
                    <a:srgbClr val="C0C0C0"/>
                  </a:outerShdw>
                </a:effectLst>
                <a:latin typeface="Arial" charset="0"/>
              </a:rPr>
              <a:t>  del Calor Metabólico</a:t>
            </a:r>
            <a:endParaRPr lang="en-US" sz="2200" i="1">
              <a:solidFill>
                <a:srgbClr val="000000"/>
              </a:solidFill>
              <a:effectLst>
                <a:outerShdw blurRad="38100" dist="38100" dir="2700000" algn="tl">
                  <a:srgbClr val="C0C0C0"/>
                </a:outerShdw>
              </a:effectLst>
              <a:latin typeface="Arial Black" pitchFamily="34" charset="0"/>
            </a:endParaRPr>
          </a:p>
        </p:txBody>
      </p:sp>
      <p:sp>
        <p:nvSpPr>
          <p:cNvPr id="70661" name="Freeform 9">
            <a:extLst>
              <a:ext uri="{FF2B5EF4-FFF2-40B4-BE49-F238E27FC236}">
                <a16:creationId xmlns:a16="http://schemas.microsoft.com/office/drawing/2014/main" id="{A28D1935-B379-425B-97AC-71E15524A317}"/>
              </a:ext>
            </a:extLst>
          </p:cNvPr>
          <p:cNvSpPr>
            <a:spLocks/>
          </p:cNvSpPr>
          <p:nvPr/>
        </p:nvSpPr>
        <p:spPr bwMode="auto">
          <a:xfrm>
            <a:off x="1587500" y="819150"/>
            <a:ext cx="365125" cy="7112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524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662" name="Line 22">
            <a:extLst>
              <a:ext uri="{FF2B5EF4-FFF2-40B4-BE49-F238E27FC236}">
                <a16:creationId xmlns:a16="http://schemas.microsoft.com/office/drawing/2014/main" id="{44FF0E9C-9AD8-44A9-B0CF-20090F578408}"/>
              </a:ext>
            </a:extLst>
          </p:cNvPr>
          <p:cNvSpPr>
            <a:spLocks noChangeShapeType="1"/>
          </p:cNvSpPr>
          <p:nvPr/>
        </p:nvSpPr>
        <p:spPr bwMode="auto">
          <a:xfrm>
            <a:off x="1547813" y="1944688"/>
            <a:ext cx="0" cy="81280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84698" name="Rectangle 26">
            <a:extLst>
              <a:ext uri="{FF2B5EF4-FFF2-40B4-BE49-F238E27FC236}">
                <a16:creationId xmlns:a16="http://schemas.microsoft.com/office/drawing/2014/main" id="{D4B52F62-D1CD-456E-B9A0-F402FC761B94}"/>
              </a:ext>
            </a:extLst>
          </p:cNvPr>
          <p:cNvSpPr>
            <a:spLocks noChangeArrowheads="1"/>
          </p:cNvSpPr>
          <p:nvPr/>
        </p:nvSpPr>
        <p:spPr bwMode="auto">
          <a:xfrm>
            <a:off x="5688013" y="1577975"/>
            <a:ext cx="3179762" cy="311150"/>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900">
                <a:effectLst>
                  <a:outerShdw blurRad="38100" dist="38100" dir="2700000" algn="tl">
                    <a:srgbClr val="C0C0C0"/>
                  </a:outerShdw>
                </a:effectLst>
                <a:latin typeface="Verdana" pitchFamily="34" charset="0"/>
              </a:rPr>
              <a:t>DESVENTAJAS</a:t>
            </a:r>
            <a:endParaRPr lang="en-US" sz="2100" i="1" baseline="-25000">
              <a:effectLst>
                <a:outerShdw blurRad="38100" dist="38100" dir="2700000" algn="tl">
                  <a:srgbClr val="C0C0C0"/>
                </a:outerShdw>
              </a:effectLst>
              <a:latin typeface="Verdana" pitchFamily="34" charset="0"/>
            </a:endParaRPr>
          </a:p>
        </p:txBody>
      </p:sp>
      <p:sp>
        <p:nvSpPr>
          <p:cNvPr id="284699" name="Rectangle 27">
            <a:extLst>
              <a:ext uri="{FF2B5EF4-FFF2-40B4-BE49-F238E27FC236}">
                <a16:creationId xmlns:a16="http://schemas.microsoft.com/office/drawing/2014/main" id="{A48D76A6-3063-4D52-A0C4-35C5AF245894}"/>
              </a:ext>
            </a:extLst>
          </p:cNvPr>
          <p:cNvSpPr>
            <a:spLocks noChangeArrowheads="1"/>
          </p:cNvSpPr>
          <p:nvPr/>
        </p:nvSpPr>
        <p:spPr bwMode="auto">
          <a:xfrm>
            <a:off x="3903663" y="2768600"/>
            <a:ext cx="5080000" cy="1465263"/>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70000"/>
              </a:lnSpc>
              <a:spcBef>
                <a:spcPct val="20000"/>
              </a:spcBef>
              <a:defRPr/>
            </a:pPr>
            <a:r>
              <a:rPr lang="es-PR" sz="2200">
                <a:solidFill>
                  <a:srgbClr val="000000"/>
                </a:solidFill>
                <a:effectLst>
                  <a:outerShdw blurRad="38100" dist="38100" dir="2700000" algn="tl">
                    <a:srgbClr val="C0C0C0"/>
                  </a:outerShdw>
                </a:effectLst>
                <a:latin typeface="Arial" charset="0"/>
              </a:rPr>
              <a:t>• No Puede Seguir Cambios Rápidos</a:t>
            </a:r>
          </a:p>
          <a:p>
            <a:pPr marL="342900" indent="-342900">
              <a:lnSpc>
                <a:spcPct val="70000"/>
              </a:lnSpc>
              <a:spcBef>
                <a:spcPct val="20000"/>
              </a:spcBef>
              <a:defRPr/>
            </a:pPr>
            <a:r>
              <a:rPr lang="es-PR" sz="2200">
                <a:solidFill>
                  <a:srgbClr val="000000"/>
                </a:solidFill>
                <a:effectLst>
                  <a:outerShdw blurRad="38100" dist="38100" dir="2700000" algn="tl">
                    <a:srgbClr val="C0C0C0"/>
                  </a:outerShdw>
                </a:effectLst>
                <a:latin typeface="Arial" charset="0"/>
              </a:rPr>
              <a:t>  en la Liberación de Energía, es </a:t>
            </a:r>
          </a:p>
          <a:p>
            <a:pPr marL="342900" indent="-342900">
              <a:lnSpc>
                <a:spcPct val="70000"/>
              </a:lnSpc>
              <a:spcBef>
                <a:spcPct val="20000"/>
              </a:spcBef>
              <a:defRPr/>
            </a:pPr>
            <a:r>
              <a:rPr lang="es-PR" sz="2200">
                <a:solidFill>
                  <a:srgbClr val="000000"/>
                </a:solidFill>
                <a:effectLst>
                  <a:outerShdw blurRad="38100" dist="38100" dir="2700000" algn="tl">
                    <a:srgbClr val="C0C0C0"/>
                  </a:outerShdw>
                </a:effectLst>
                <a:latin typeface="Arial" charset="0"/>
              </a:rPr>
              <a:t>  decir, Toma mucho Tiempo el </a:t>
            </a:r>
          </a:p>
          <a:p>
            <a:pPr marL="342900" indent="-342900">
              <a:lnSpc>
                <a:spcPct val="70000"/>
              </a:lnSpc>
              <a:spcBef>
                <a:spcPct val="20000"/>
              </a:spcBef>
              <a:defRPr/>
            </a:pPr>
            <a:r>
              <a:rPr lang="es-PR" sz="2200">
                <a:solidFill>
                  <a:srgbClr val="000000"/>
                </a:solidFill>
                <a:effectLst>
                  <a:outerShdw blurRad="38100" dist="38100" dir="2700000" algn="tl">
                    <a:srgbClr val="C0C0C0"/>
                  </a:outerShdw>
                </a:effectLst>
                <a:latin typeface="Arial" charset="0"/>
              </a:rPr>
              <a:t>  Cálculo de la Producción de Calor </a:t>
            </a:r>
          </a:p>
          <a:p>
            <a:pPr marL="342900" indent="-342900">
              <a:lnSpc>
                <a:spcPct val="70000"/>
              </a:lnSpc>
              <a:spcBef>
                <a:spcPct val="20000"/>
              </a:spcBef>
              <a:defRPr/>
            </a:pPr>
            <a:r>
              <a:rPr lang="es-PR" sz="2200">
                <a:solidFill>
                  <a:srgbClr val="000000"/>
                </a:solidFill>
                <a:effectLst>
                  <a:outerShdw blurRad="38100" dist="38100" dir="2700000" algn="tl">
                    <a:srgbClr val="C0C0C0"/>
                  </a:outerShdw>
                </a:effectLst>
                <a:latin typeface="Arial" charset="0"/>
              </a:rPr>
              <a:t>  (Ej: Ejercicios de  Alta Intensidad</a:t>
            </a:r>
            <a:r>
              <a:rPr lang="es-PR">
                <a:solidFill>
                  <a:srgbClr val="000000"/>
                </a:solidFill>
                <a:effectLst>
                  <a:outerShdw blurRad="38100" dist="38100" dir="2700000" algn="tl">
                    <a:srgbClr val="C0C0C0"/>
                  </a:outerShdw>
                </a:effectLst>
                <a:latin typeface="Arial" charset="0"/>
              </a:rPr>
              <a:t>)</a:t>
            </a:r>
            <a:endParaRPr lang="en-US" i="1">
              <a:solidFill>
                <a:srgbClr val="000000"/>
              </a:solidFill>
              <a:effectLst>
                <a:outerShdw blurRad="38100" dist="38100" dir="2700000" algn="tl">
                  <a:srgbClr val="C0C0C0"/>
                </a:outerShdw>
              </a:effectLst>
              <a:latin typeface="Arial Black" pitchFamily="34" charset="0"/>
            </a:endParaRPr>
          </a:p>
        </p:txBody>
      </p:sp>
      <p:sp>
        <p:nvSpPr>
          <p:cNvPr id="70665" name="Freeform 28">
            <a:extLst>
              <a:ext uri="{FF2B5EF4-FFF2-40B4-BE49-F238E27FC236}">
                <a16:creationId xmlns:a16="http://schemas.microsoft.com/office/drawing/2014/main" id="{E57A8BAC-FB31-4A00-92AC-2356051FE03C}"/>
              </a:ext>
            </a:extLst>
          </p:cNvPr>
          <p:cNvSpPr>
            <a:spLocks/>
          </p:cNvSpPr>
          <p:nvPr/>
        </p:nvSpPr>
        <p:spPr bwMode="auto">
          <a:xfrm flipH="1">
            <a:off x="7150100" y="819150"/>
            <a:ext cx="161925" cy="7366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524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702" name="Rectangle 30">
            <a:extLst>
              <a:ext uri="{FF2B5EF4-FFF2-40B4-BE49-F238E27FC236}">
                <a16:creationId xmlns:a16="http://schemas.microsoft.com/office/drawing/2014/main" id="{F2FA80A6-8252-4790-A517-F9CFB3F284FE}"/>
              </a:ext>
            </a:extLst>
          </p:cNvPr>
          <p:cNvSpPr>
            <a:spLocks noChangeArrowheads="1"/>
          </p:cNvSpPr>
          <p:nvPr/>
        </p:nvSpPr>
        <p:spPr bwMode="auto">
          <a:xfrm>
            <a:off x="3916363" y="4457700"/>
            <a:ext cx="4660900" cy="37782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70000"/>
              </a:lnSpc>
              <a:spcBef>
                <a:spcPct val="20000"/>
              </a:spcBef>
              <a:defRPr/>
            </a:pPr>
            <a:r>
              <a:rPr lang="es-PR" sz="2200">
                <a:solidFill>
                  <a:srgbClr val="000000"/>
                </a:solidFill>
                <a:effectLst>
                  <a:outerShdw blurRad="38100" dist="38100" dir="2700000" algn="tl">
                    <a:srgbClr val="C0C0C0"/>
                  </a:outerShdw>
                </a:effectLst>
                <a:latin typeface="Arial" charset="0"/>
              </a:rPr>
              <a:t>• No es portable/práctico</a:t>
            </a:r>
            <a:endParaRPr lang="en-US" sz="2200" i="1">
              <a:solidFill>
                <a:srgbClr val="000000"/>
              </a:solidFill>
              <a:effectLst>
                <a:outerShdw blurRad="38100" dist="38100" dir="2700000" algn="tl">
                  <a:srgbClr val="C0C0C0"/>
                </a:outerShdw>
              </a:effectLst>
              <a:latin typeface="Arial Black" pitchFamily="34" charset="0"/>
            </a:endParaRPr>
          </a:p>
        </p:txBody>
      </p:sp>
      <p:sp>
        <p:nvSpPr>
          <p:cNvPr id="284703" name="Rectangle 31">
            <a:extLst>
              <a:ext uri="{FF2B5EF4-FFF2-40B4-BE49-F238E27FC236}">
                <a16:creationId xmlns:a16="http://schemas.microsoft.com/office/drawing/2014/main" id="{85A0AAD2-12FC-4C35-B683-F260FE7A8E23}"/>
              </a:ext>
            </a:extLst>
          </p:cNvPr>
          <p:cNvSpPr>
            <a:spLocks noChangeArrowheads="1"/>
          </p:cNvSpPr>
          <p:nvPr/>
        </p:nvSpPr>
        <p:spPr bwMode="auto">
          <a:xfrm>
            <a:off x="3916363" y="4940300"/>
            <a:ext cx="4660900" cy="37782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70000"/>
              </a:lnSpc>
              <a:spcBef>
                <a:spcPct val="20000"/>
              </a:spcBef>
              <a:defRPr/>
            </a:pPr>
            <a:r>
              <a:rPr lang="es-PR" sz="2200">
                <a:solidFill>
                  <a:srgbClr val="000000"/>
                </a:solidFill>
                <a:effectLst>
                  <a:outerShdw blurRad="38100" dist="38100" dir="2700000" algn="tl">
                    <a:srgbClr val="C0C0C0"/>
                  </a:outerShdw>
                </a:effectLst>
                <a:latin typeface="Arial" charset="0"/>
              </a:rPr>
              <a:t>• Es muy Costoso</a:t>
            </a:r>
            <a:endParaRPr lang="en-US" sz="2200" i="1">
              <a:solidFill>
                <a:srgbClr val="000000"/>
              </a:solidFill>
              <a:effectLst>
                <a:outerShdw blurRad="38100" dist="38100" dir="2700000" algn="tl">
                  <a:srgbClr val="C0C0C0"/>
                </a:outerShdw>
              </a:effectLst>
              <a:latin typeface="Arial Black" pitchFamily="34" charset="0"/>
            </a:endParaRPr>
          </a:p>
        </p:txBody>
      </p:sp>
      <p:sp>
        <p:nvSpPr>
          <p:cNvPr id="284704" name="Rectangle 32">
            <a:extLst>
              <a:ext uri="{FF2B5EF4-FFF2-40B4-BE49-F238E27FC236}">
                <a16:creationId xmlns:a16="http://schemas.microsoft.com/office/drawing/2014/main" id="{D04F16EE-87AF-414E-83FB-0861AFA5EC87}"/>
              </a:ext>
            </a:extLst>
          </p:cNvPr>
          <p:cNvSpPr>
            <a:spLocks noChangeArrowheads="1"/>
          </p:cNvSpPr>
          <p:nvPr/>
        </p:nvSpPr>
        <p:spPr bwMode="auto">
          <a:xfrm>
            <a:off x="3916363" y="5397500"/>
            <a:ext cx="4648200" cy="58737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70000"/>
              </a:lnSpc>
              <a:spcBef>
                <a:spcPct val="20000"/>
              </a:spcBef>
              <a:defRPr/>
            </a:pPr>
            <a:r>
              <a:rPr lang="es-PR" sz="2200">
                <a:solidFill>
                  <a:srgbClr val="000000"/>
                </a:solidFill>
                <a:effectLst>
                  <a:outerShdw blurRad="38100" dist="38100" dir="2700000" algn="tl">
                    <a:srgbClr val="C0C0C0"/>
                  </a:outerShdw>
                </a:effectLst>
                <a:latin typeface="Arial" charset="0"/>
              </a:rPr>
              <a:t>• No Aplica para Actividades</a:t>
            </a:r>
          </a:p>
          <a:p>
            <a:pPr marL="342900" indent="-342900">
              <a:lnSpc>
                <a:spcPct val="70000"/>
              </a:lnSpc>
              <a:spcBef>
                <a:spcPct val="20000"/>
              </a:spcBef>
              <a:defRPr/>
            </a:pPr>
            <a:r>
              <a:rPr lang="es-PR" sz="2200">
                <a:solidFill>
                  <a:srgbClr val="000000"/>
                </a:solidFill>
                <a:effectLst>
                  <a:outerShdw blurRad="38100" dist="38100" dir="2700000" algn="tl">
                    <a:srgbClr val="C0C0C0"/>
                  </a:outerShdw>
                </a:effectLst>
                <a:latin typeface="Arial" charset="0"/>
              </a:rPr>
              <a:t>  Recreativas Comunes</a:t>
            </a:r>
            <a:endParaRPr lang="en-US" sz="2200" i="1">
              <a:solidFill>
                <a:srgbClr val="000000"/>
              </a:solidFill>
              <a:effectLst>
                <a:outerShdw blurRad="38100" dist="38100" dir="2700000" algn="tl">
                  <a:srgbClr val="C0C0C0"/>
                </a:outerShdw>
              </a:effectLst>
              <a:latin typeface="Arial Black" pitchFamily="34" charset="0"/>
            </a:endParaRPr>
          </a:p>
        </p:txBody>
      </p:sp>
      <p:sp>
        <p:nvSpPr>
          <p:cNvPr id="70669" name="Line 33">
            <a:extLst>
              <a:ext uri="{FF2B5EF4-FFF2-40B4-BE49-F238E27FC236}">
                <a16:creationId xmlns:a16="http://schemas.microsoft.com/office/drawing/2014/main" id="{B048EF85-B6A0-46F8-8A71-58AC2BCDC0EF}"/>
              </a:ext>
            </a:extLst>
          </p:cNvPr>
          <p:cNvSpPr>
            <a:spLocks noChangeShapeType="1"/>
          </p:cNvSpPr>
          <p:nvPr/>
        </p:nvSpPr>
        <p:spPr bwMode="auto">
          <a:xfrm>
            <a:off x="7307263" y="1943100"/>
            <a:ext cx="0" cy="81280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0670" name="Text Box 6">
            <a:extLst>
              <a:ext uri="{FF2B5EF4-FFF2-40B4-BE49-F238E27FC236}">
                <a16:creationId xmlns:a16="http://schemas.microsoft.com/office/drawing/2014/main" id="{7ECDD87B-0F4B-4916-88B2-31FB7BBA9819}"/>
              </a:ext>
            </a:extLst>
          </p:cNvPr>
          <p:cNvSpPr txBox="1">
            <a:spLocks noChangeArrowheads="1"/>
          </p:cNvSpPr>
          <p:nvPr/>
        </p:nvSpPr>
        <p:spPr bwMode="auto">
          <a:xfrm>
            <a:off x="179388" y="6092825"/>
            <a:ext cx="89646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133), por J. H. Wilmore, &amp; D. L. Costill, 2004, Barcelona, España: Editorial Paidotribo. Copyright 2004 por Jack H. Wilmore y David L. Costill.</a:t>
            </a:r>
          </a:p>
        </p:txBody>
      </p:sp>
    </p:spTree>
    <p:custDataLst>
      <p:tags r:id="rId1"/>
    </p:custDataLst>
  </p:cSld>
  <p:clrMapOvr>
    <a:masterClrMapping/>
  </p:clrMapOvr>
  <p:transition spd="slow">
    <p:zoom/>
    <p:sndAc>
      <p:stSnd>
        <p:snd r:embed="rId4" name="whoosh.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8" name="Rectangle 10">
            <a:extLst>
              <a:ext uri="{FF2B5EF4-FFF2-40B4-BE49-F238E27FC236}">
                <a16:creationId xmlns:a16="http://schemas.microsoft.com/office/drawing/2014/main" id="{97E5761E-9D66-4D9E-B0B3-9897556F1180}"/>
              </a:ext>
            </a:extLst>
          </p:cNvPr>
          <p:cNvSpPr>
            <a:spLocks noChangeArrowheads="1"/>
          </p:cNvSpPr>
          <p:nvPr/>
        </p:nvSpPr>
        <p:spPr bwMode="auto">
          <a:xfrm>
            <a:off x="900113" y="692150"/>
            <a:ext cx="7121525" cy="438150"/>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3300">
                <a:effectLst>
                  <a:outerShdw blurRad="38100" dist="38100" dir="2700000" algn="tl">
                    <a:srgbClr val="C0C0C0"/>
                  </a:outerShdw>
                </a:effectLst>
                <a:latin typeface="Arial Black" pitchFamily="34" charset="0"/>
              </a:rPr>
              <a:t>CALORIMETRÍA DIRECTA</a:t>
            </a:r>
          </a:p>
        </p:txBody>
      </p:sp>
      <p:sp>
        <p:nvSpPr>
          <p:cNvPr id="72707" name="Line 11">
            <a:extLst>
              <a:ext uri="{FF2B5EF4-FFF2-40B4-BE49-F238E27FC236}">
                <a16:creationId xmlns:a16="http://schemas.microsoft.com/office/drawing/2014/main" id="{EBFAB3AA-0A0E-49CF-A162-DAC412B00D3E}"/>
              </a:ext>
            </a:extLst>
          </p:cNvPr>
          <p:cNvSpPr>
            <a:spLocks noChangeShapeType="1"/>
          </p:cNvSpPr>
          <p:nvPr/>
        </p:nvSpPr>
        <p:spPr bwMode="auto">
          <a:xfrm>
            <a:off x="4552950" y="1055688"/>
            <a:ext cx="0" cy="528637"/>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78540" name="Rectangle 12">
            <a:extLst>
              <a:ext uri="{FF2B5EF4-FFF2-40B4-BE49-F238E27FC236}">
                <a16:creationId xmlns:a16="http://schemas.microsoft.com/office/drawing/2014/main" id="{5425969D-E844-42E2-9829-15ABCF793605}"/>
              </a:ext>
            </a:extLst>
          </p:cNvPr>
          <p:cNvSpPr>
            <a:spLocks noChangeArrowheads="1"/>
          </p:cNvSpPr>
          <p:nvPr/>
        </p:nvSpPr>
        <p:spPr bwMode="auto">
          <a:xfrm>
            <a:off x="2574925" y="1481138"/>
            <a:ext cx="4119563" cy="401637"/>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3600">
                <a:effectLst>
                  <a:outerShdw blurRad="38100" dist="38100" dir="2700000" algn="tl">
                    <a:srgbClr val="C0C0C0"/>
                  </a:outerShdw>
                </a:effectLst>
                <a:latin typeface="Verdana" pitchFamily="34" charset="0"/>
              </a:rPr>
              <a:t>Metabolismo</a:t>
            </a:r>
          </a:p>
        </p:txBody>
      </p:sp>
      <p:sp>
        <p:nvSpPr>
          <p:cNvPr id="278542" name="Rectangle 14">
            <a:extLst>
              <a:ext uri="{FF2B5EF4-FFF2-40B4-BE49-F238E27FC236}">
                <a16:creationId xmlns:a16="http://schemas.microsoft.com/office/drawing/2014/main" id="{9EF8332A-2743-418C-811A-3AC0B27D7D75}"/>
              </a:ext>
            </a:extLst>
          </p:cNvPr>
          <p:cNvSpPr>
            <a:spLocks noChangeArrowheads="1"/>
          </p:cNvSpPr>
          <p:nvPr/>
        </p:nvSpPr>
        <p:spPr bwMode="auto">
          <a:xfrm>
            <a:off x="3449638" y="4089400"/>
            <a:ext cx="2146300" cy="3429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3200" i="1">
                <a:solidFill>
                  <a:srgbClr val="000000"/>
                </a:solidFill>
                <a:effectLst>
                  <a:outerShdw blurRad="38100" dist="38100" dir="2700000" algn="tl">
                    <a:srgbClr val="C0C0C0"/>
                  </a:outerShdw>
                </a:effectLst>
                <a:latin typeface="Arial" charset="0"/>
              </a:rPr>
              <a:t>Medición</a:t>
            </a:r>
            <a:r>
              <a:rPr lang="en-US" sz="3600">
                <a:solidFill>
                  <a:srgbClr val="000000"/>
                </a:solidFill>
                <a:effectLst>
                  <a:outerShdw blurRad="38100" dist="38100" dir="2700000" algn="tl">
                    <a:srgbClr val="C0C0C0"/>
                  </a:outerShdw>
                </a:effectLst>
                <a:latin typeface="Arial Black" pitchFamily="34" charset="0"/>
              </a:rPr>
              <a:t>         </a:t>
            </a:r>
            <a:endParaRPr lang="en-US" sz="3600" i="1">
              <a:solidFill>
                <a:srgbClr val="000000"/>
              </a:solidFill>
              <a:effectLst>
                <a:outerShdw blurRad="38100" dist="38100" dir="2700000" algn="tl">
                  <a:srgbClr val="C0C0C0"/>
                </a:outerShdw>
              </a:effectLst>
              <a:latin typeface="Arial Black" pitchFamily="34" charset="0"/>
            </a:endParaRPr>
          </a:p>
        </p:txBody>
      </p:sp>
      <p:sp>
        <p:nvSpPr>
          <p:cNvPr id="278544" name="Rectangle 16">
            <a:extLst>
              <a:ext uri="{FF2B5EF4-FFF2-40B4-BE49-F238E27FC236}">
                <a16:creationId xmlns:a16="http://schemas.microsoft.com/office/drawing/2014/main" id="{51843F6A-A646-4898-AE4C-54A74B616E3E}"/>
              </a:ext>
            </a:extLst>
          </p:cNvPr>
          <p:cNvSpPr>
            <a:spLocks noChangeArrowheads="1"/>
          </p:cNvSpPr>
          <p:nvPr/>
        </p:nvSpPr>
        <p:spPr bwMode="auto">
          <a:xfrm>
            <a:off x="2841625" y="2368550"/>
            <a:ext cx="3643313" cy="3429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3200">
                <a:solidFill>
                  <a:srgbClr val="000000"/>
                </a:solidFill>
                <a:effectLst>
                  <a:outerShdw blurRad="38100" dist="38100" dir="2700000" algn="tl">
                    <a:srgbClr val="C0C0C0"/>
                  </a:outerShdw>
                </a:effectLst>
                <a:latin typeface="Arial" charset="0"/>
              </a:rPr>
              <a:t>Energía Liberada</a:t>
            </a:r>
            <a:r>
              <a:rPr lang="en-US" sz="3600">
                <a:solidFill>
                  <a:srgbClr val="000000"/>
                </a:solidFill>
                <a:effectLst>
                  <a:outerShdw blurRad="38100" dist="38100" dir="2700000" algn="tl">
                    <a:srgbClr val="C0C0C0"/>
                  </a:outerShdw>
                </a:effectLst>
                <a:latin typeface="Arial Black" pitchFamily="34" charset="0"/>
              </a:rPr>
              <a:t>         </a:t>
            </a:r>
            <a:endParaRPr lang="en-US" sz="3600" i="1">
              <a:solidFill>
                <a:srgbClr val="000000"/>
              </a:solidFill>
              <a:effectLst>
                <a:outerShdw blurRad="38100" dist="38100" dir="2700000" algn="tl">
                  <a:srgbClr val="C0C0C0"/>
                </a:outerShdw>
              </a:effectLst>
              <a:latin typeface="Arial Black" pitchFamily="34" charset="0"/>
            </a:endParaRPr>
          </a:p>
        </p:txBody>
      </p:sp>
      <p:sp>
        <p:nvSpPr>
          <p:cNvPr id="72711" name="Text Box 17">
            <a:extLst>
              <a:ext uri="{FF2B5EF4-FFF2-40B4-BE49-F238E27FC236}">
                <a16:creationId xmlns:a16="http://schemas.microsoft.com/office/drawing/2014/main" id="{24E18FE5-F58E-442D-8A51-94DBD8E5D6C0}"/>
              </a:ext>
            </a:extLst>
          </p:cNvPr>
          <p:cNvSpPr txBox="1">
            <a:spLocks noChangeArrowheads="1"/>
          </p:cNvSpPr>
          <p:nvPr/>
        </p:nvSpPr>
        <p:spPr bwMode="auto">
          <a:xfrm>
            <a:off x="2193925" y="3144838"/>
            <a:ext cx="5065713"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a:latin typeface="Arial" panose="020B0604020202020204" pitchFamily="34" charset="0"/>
              </a:rPr>
              <a:t>60% Convertido en Calor</a:t>
            </a:r>
          </a:p>
        </p:txBody>
      </p:sp>
      <p:sp>
        <p:nvSpPr>
          <p:cNvPr id="72712" name="Line 23">
            <a:extLst>
              <a:ext uri="{FF2B5EF4-FFF2-40B4-BE49-F238E27FC236}">
                <a16:creationId xmlns:a16="http://schemas.microsoft.com/office/drawing/2014/main" id="{E0E6E7E5-37CD-4CE3-886A-A56A54B3B7D8}"/>
              </a:ext>
            </a:extLst>
          </p:cNvPr>
          <p:cNvSpPr>
            <a:spLocks noChangeShapeType="1"/>
          </p:cNvSpPr>
          <p:nvPr/>
        </p:nvSpPr>
        <p:spPr bwMode="auto">
          <a:xfrm>
            <a:off x="4565650" y="4459288"/>
            <a:ext cx="0" cy="603250"/>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2713" name="Rectangle 24">
            <a:extLst>
              <a:ext uri="{FF2B5EF4-FFF2-40B4-BE49-F238E27FC236}">
                <a16:creationId xmlns:a16="http://schemas.microsoft.com/office/drawing/2014/main" id="{749D08E6-9D0B-4C16-9C71-452338F30FD8}"/>
              </a:ext>
            </a:extLst>
          </p:cNvPr>
          <p:cNvSpPr>
            <a:spLocks noChangeArrowheads="1"/>
          </p:cNvSpPr>
          <p:nvPr/>
        </p:nvSpPr>
        <p:spPr bwMode="auto">
          <a:xfrm>
            <a:off x="2163763" y="5062538"/>
            <a:ext cx="4772025" cy="10985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70000"/>
              </a:lnSpc>
              <a:spcBef>
                <a:spcPct val="20000"/>
              </a:spcBef>
            </a:pPr>
            <a:r>
              <a:rPr lang="es-PR" altLang="es-PR" sz="2800">
                <a:solidFill>
                  <a:srgbClr val="000000"/>
                </a:solidFill>
                <a:latin typeface="Verdana" panose="020B0604030504040204" pitchFamily="34" charset="0"/>
              </a:rPr>
              <a:t>SE ESTIMA EL</a:t>
            </a:r>
          </a:p>
          <a:p>
            <a:pPr algn="ctr">
              <a:lnSpc>
                <a:spcPct val="70000"/>
              </a:lnSpc>
              <a:spcBef>
                <a:spcPct val="20000"/>
              </a:spcBef>
            </a:pPr>
            <a:r>
              <a:rPr lang="es-PR" altLang="es-PR" sz="2800">
                <a:solidFill>
                  <a:srgbClr val="000000"/>
                </a:solidFill>
                <a:latin typeface="Verdana" panose="020B0604030504040204" pitchFamily="34" charset="0"/>
              </a:rPr>
              <a:t>RITMO E INTENSIDAD</a:t>
            </a:r>
          </a:p>
          <a:p>
            <a:pPr algn="ctr">
              <a:lnSpc>
                <a:spcPct val="70000"/>
              </a:lnSpc>
              <a:spcBef>
                <a:spcPct val="20000"/>
              </a:spcBef>
            </a:pPr>
            <a:r>
              <a:rPr lang="es-PR" altLang="es-PR" sz="2800">
                <a:solidFill>
                  <a:srgbClr val="000000"/>
                </a:solidFill>
                <a:latin typeface="Verdana" panose="020B0604030504040204" pitchFamily="34" charset="0"/>
              </a:rPr>
              <a:t>DE LA ENERGÍA</a:t>
            </a:r>
            <a:endParaRPr lang="en-US" altLang="es-PR" sz="2800" i="1">
              <a:solidFill>
                <a:srgbClr val="000000"/>
              </a:solidFill>
              <a:latin typeface="Verdana" panose="020B0604030504040204" pitchFamily="34" charset="0"/>
            </a:endParaRPr>
          </a:p>
        </p:txBody>
      </p:sp>
      <p:sp>
        <p:nvSpPr>
          <p:cNvPr id="72714" name="Line 25">
            <a:extLst>
              <a:ext uri="{FF2B5EF4-FFF2-40B4-BE49-F238E27FC236}">
                <a16:creationId xmlns:a16="http://schemas.microsoft.com/office/drawing/2014/main" id="{F673477C-9266-4014-8797-71032B421798}"/>
              </a:ext>
            </a:extLst>
          </p:cNvPr>
          <p:cNvSpPr>
            <a:spLocks noChangeShapeType="1"/>
          </p:cNvSpPr>
          <p:nvPr/>
        </p:nvSpPr>
        <p:spPr bwMode="auto">
          <a:xfrm>
            <a:off x="4565650" y="1868488"/>
            <a:ext cx="0" cy="528637"/>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2715" name="Line 26">
            <a:extLst>
              <a:ext uri="{FF2B5EF4-FFF2-40B4-BE49-F238E27FC236}">
                <a16:creationId xmlns:a16="http://schemas.microsoft.com/office/drawing/2014/main" id="{46D910A3-8CD9-4897-B40D-6EEC9D6EB0EE}"/>
              </a:ext>
            </a:extLst>
          </p:cNvPr>
          <p:cNvSpPr>
            <a:spLocks noChangeShapeType="1"/>
          </p:cNvSpPr>
          <p:nvPr/>
        </p:nvSpPr>
        <p:spPr bwMode="auto">
          <a:xfrm>
            <a:off x="4565650" y="2693988"/>
            <a:ext cx="0" cy="528637"/>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2716" name="Line 27">
            <a:extLst>
              <a:ext uri="{FF2B5EF4-FFF2-40B4-BE49-F238E27FC236}">
                <a16:creationId xmlns:a16="http://schemas.microsoft.com/office/drawing/2014/main" id="{538CC557-5998-412E-803D-CE2C7D49B5FE}"/>
              </a:ext>
            </a:extLst>
          </p:cNvPr>
          <p:cNvSpPr>
            <a:spLocks noChangeShapeType="1"/>
          </p:cNvSpPr>
          <p:nvPr/>
        </p:nvSpPr>
        <p:spPr bwMode="auto">
          <a:xfrm>
            <a:off x="4565650" y="3519488"/>
            <a:ext cx="0" cy="528637"/>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2717" name="Text Box 6">
            <a:extLst>
              <a:ext uri="{FF2B5EF4-FFF2-40B4-BE49-F238E27FC236}">
                <a16:creationId xmlns:a16="http://schemas.microsoft.com/office/drawing/2014/main" id="{C0720963-38C2-4340-BA1E-8B4BE92F29A6}"/>
              </a:ext>
            </a:extLst>
          </p:cNvPr>
          <p:cNvSpPr txBox="1">
            <a:spLocks noChangeArrowheads="1"/>
          </p:cNvSpPr>
          <p:nvPr/>
        </p:nvSpPr>
        <p:spPr bwMode="auto">
          <a:xfrm>
            <a:off x="179388" y="6165850"/>
            <a:ext cx="89646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130), por J. H. Wilmore, &amp; D. L. Costill, 2004, Barcelona, España: Editorial Paidotribo. Copyright 2004 por Jack H. Wilmore y David L. Costill.</a:t>
            </a:r>
          </a:p>
        </p:txBody>
      </p:sp>
    </p:spTree>
    <p:custDataLst>
      <p:tags r:id="rId1"/>
    </p:custDataLst>
  </p:cSld>
  <p:clrMapOvr>
    <a:masterClrMapping/>
  </p:clrMapOvr>
  <p:transition spd="slow">
    <p:zoom dir="in"/>
    <p:sndAc>
      <p:stSnd>
        <p:snd r:embed="rId4" name="whoosh.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80" name="Rectangle 4">
            <a:extLst>
              <a:ext uri="{FF2B5EF4-FFF2-40B4-BE49-F238E27FC236}">
                <a16:creationId xmlns:a16="http://schemas.microsoft.com/office/drawing/2014/main" id="{4B8639B5-092D-4758-A58C-CBC0A7F1A876}"/>
              </a:ext>
            </a:extLst>
          </p:cNvPr>
          <p:cNvSpPr>
            <a:spLocks noChangeArrowheads="1"/>
          </p:cNvSpPr>
          <p:nvPr/>
        </p:nvSpPr>
        <p:spPr bwMode="auto">
          <a:xfrm>
            <a:off x="960438" y="765175"/>
            <a:ext cx="7121525" cy="438150"/>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3700">
                <a:effectLst>
                  <a:outerShdw blurRad="38100" dist="38100" dir="2700000" algn="tl">
                    <a:srgbClr val="C0C0C0"/>
                  </a:outerShdw>
                </a:effectLst>
                <a:latin typeface="Arial Black" pitchFamily="34" charset="0"/>
              </a:rPr>
              <a:t>CALORIMETRÍA DIRECTA</a:t>
            </a:r>
          </a:p>
        </p:txBody>
      </p:sp>
      <p:sp>
        <p:nvSpPr>
          <p:cNvPr id="74755" name="Line 5">
            <a:extLst>
              <a:ext uri="{FF2B5EF4-FFF2-40B4-BE49-F238E27FC236}">
                <a16:creationId xmlns:a16="http://schemas.microsoft.com/office/drawing/2014/main" id="{2A0C8527-84D6-4A54-BBEA-ECEE695213EE}"/>
              </a:ext>
            </a:extLst>
          </p:cNvPr>
          <p:cNvSpPr>
            <a:spLocks noChangeShapeType="1"/>
          </p:cNvSpPr>
          <p:nvPr/>
        </p:nvSpPr>
        <p:spPr bwMode="auto">
          <a:xfrm>
            <a:off x="4613275" y="1179513"/>
            <a:ext cx="0" cy="1541462"/>
          </a:xfrm>
          <a:prstGeom prst="line">
            <a:avLst/>
          </a:prstGeom>
          <a:noFill/>
          <a:ln w="323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80582" name="Rectangle 6">
            <a:extLst>
              <a:ext uri="{FF2B5EF4-FFF2-40B4-BE49-F238E27FC236}">
                <a16:creationId xmlns:a16="http://schemas.microsoft.com/office/drawing/2014/main" id="{331C0AB7-F97C-473F-B8F1-5F6492DBCAC8}"/>
              </a:ext>
            </a:extLst>
          </p:cNvPr>
          <p:cNvSpPr>
            <a:spLocks noChangeArrowheads="1"/>
          </p:cNvSpPr>
          <p:nvPr/>
        </p:nvSpPr>
        <p:spPr bwMode="auto">
          <a:xfrm>
            <a:off x="2635250" y="2773363"/>
            <a:ext cx="4119563" cy="401637"/>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4000">
                <a:effectLst>
                  <a:outerShdw blurRad="38100" dist="38100" dir="2700000" algn="tl">
                    <a:srgbClr val="C0C0C0"/>
                  </a:outerShdw>
                </a:effectLst>
                <a:latin typeface="Verdana" pitchFamily="34" charset="0"/>
              </a:rPr>
              <a:t>Calorímetro</a:t>
            </a:r>
          </a:p>
        </p:txBody>
      </p:sp>
      <p:sp>
        <p:nvSpPr>
          <p:cNvPr id="280584" name="Rectangle 8">
            <a:extLst>
              <a:ext uri="{FF2B5EF4-FFF2-40B4-BE49-F238E27FC236}">
                <a16:creationId xmlns:a16="http://schemas.microsoft.com/office/drawing/2014/main" id="{0DDFBB2C-535B-4645-B011-797DAFBB0C9B}"/>
              </a:ext>
            </a:extLst>
          </p:cNvPr>
          <p:cNvSpPr>
            <a:spLocks noChangeArrowheads="1"/>
          </p:cNvSpPr>
          <p:nvPr/>
        </p:nvSpPr>
        <p:spPr bwMode="auto">
          <a:xfrm>
            <a:off x="468313" y="3279775"/>
            <a:ext cx="8302625" cy="3429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900">
                <a:solidFill>
                  <a:srgbClr val="000000"/>
                </a:solidFill>
                <a:effectLst>
                  <a:outerShdw blurRad="38100" dist="38100" dir="2700000" algn="tl">
                    <a:srgbClr val="C0C0C0"/>
                  </a:outerShdw>
                </a:effectLst>
                <a:latin typeface="Arial" charset="0"/>
              </a:rPr>
              <a:t>(Aparato para Medir Calor/Energía Metabólica)</a:t>
            </a:r>
            <a:r>
              <a:rPr lang="en-US" sz="2800">
                <a:solidFill>
                  <a:srgbClr val="000000"/>
                </a:solidFill>
                <a:effectLst>
                  <a:outerShdw blurRad="38100" dist="38100" dir="2700000" algn="tl">
                    <a:srgbClr val="C0C0C0"/>
                  </a:outerShdw>
                </a:effectLst>
                <a:latin typeface="Arial Black" pitchFamily="34" charset="0"/>
              </a:rPr>
              <a:t>         </a:t>
            </a:r>
            <a:endParaRPr lang="en-US" sz="2800" i="1">
              <a:solidFill>
                <a:srgbClr val="000000"/>
              </a:solidFill>
              <a:effectLst>
                <a:outerShdw blurRad="38100" dist="38100" dir="2700000" algn="tl">
                  <a:srgbClr val="C0C0C0"/>
                </a:outerShdw>
              </a:effectLst>
              <a:latin typeface="Arial Black" pitchFamily="34" charset="0"/>
            </a:endParaRPr>
          </a:p>
        </p:txBody>
      </p:sp>
      <p:sp>
        <p:nvSpPr>
          <p:cNvPr id="74758" name="Text Box 9">
            <a:extLst>
              <a:ext uri="{FF2B5EF4-FFF2-40B4-BE49-F238E27FC236}">
                <a16:creationId xmlns:a16="http://schemas.microsoft.com/office/drawing/2014/main" id="{CF809755-69F0-49A1-8E5D-051849BB9223}"/>
              </a:ext>
            </a:extLst>
          </p:cNvPr>
          <p:cNvSpPr txBox="1">
            <a:spLocks noChangeArrowheads="1"/>
          </p:cNvSpPr>
          <p:nvPr/>
        </p:nvSpPr>
        <p:spPr bwMode="auto">
          <a:xfrm>
            <a:off x="1673225" y="5534025"/>
            <a:ext cx="60515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3600">
                <a:latin typeface="Arial" panose="020B0604020202020204" pitchFamily="34" charset="0"/>
              </a:rPr>
              <a:t>(BOMBA CALORÍMETRA)</a:t>
            </a:r>
          </a:p>
        </p:txBody>
      </p:sp>
      <p:sp>
        <p:nvSpPr>
          <p:cNvPr id="74759" name="Rectangle 11">
            <a:extLst>
              <a:ext uri="{FF2B5EF4-FFF2-40B4-BE49-F238E27FC236}">
                <a16:creationId xmlns:a16="http://schemas.microsoft.com/office/drawing/2014/main" id="{B466B75B-7C3F-44AE-B5C8-2E94477481E7}"/>
              </a:ext>
            </a:extLst>
          </p:cNvPr>
          <p:cNvSpPr>
            <a:spLocks noChangeArrowheads="1"/>
          </p:cNvSpPr>
          <p:nvPr/>
        </p:nvSpPr>
        <p:spPr bwMode="auto">
          <a:xfrm>
            <a:off x="1049338" y="5122863"/>
            <a:ext cx="7196137" cy="3571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70000"/>
              </a:lnSpc>
              <a:spcBef>
                <a:spcPct val="20000"/>
              </a:spcBef>
            </a:pPr>
            <a:r>
              <a:rPr lang="es-PR" altLang="es-PR" sz="3600">
                <a:solidFill>
                  <a:srgbClr val="000000"/>
                </a:solidFill>
                <a:latin typeface="Verdana" panose="020B0604030504040204" pitchFamily="34" charset="0"/>
              </a:rPr>
              <a:t>CÁMARA COLORIMÉTRICA</a:t>
            </a:r>
            <a:endParaRPr lang="en-US" altLang="es-PR" sz="3600" i="1">
              <a:solidFill>
                <a:srgbClr val="000000"/>
              </a:solidFill>
              <a:latin typeface="Verdana" panose="020B0604030504040204" pitchFamily="34" charset="0"/>
            </a:endParaRPr>
          </a:p>
        </p:txBody>
      </p:sp>
      <p:sp>
        <p:nvSpPr>
          <p:cNvPr id="74760" name="Line 16">
            <a:extLst>
              <a:ext uri="{FF2B5EF4-FFF2-40B4-BE49-F238E27FC236}">
                <a16:creationId xmlns:a16="http://schemas.microsoft.com/office/drawing/2014/main" id="{C85F8D37-CF66-4C2E-A4CF-7DE7206FB148}"/>
              </a:ext>
            </a:extLst>
          </p:cNvPr>
          <p:cNvSpPr>
            <a:spLocks noChangeShapeType="1"/>
          </p:cNvSpPr>
          <p:nvPr/>
        </p:nvSpPr>
        <p:spPr bwMode="auto">
          <a:xfrm>
            <a:off x="4613275" y="3579813"/>
            <a:ext cx="0" cy="1541462"/>
          </a:xfrm>
          <a:prstGeom prst="line">
            <a:avLst/>
          </a:prstGeom>
          <a:noFill/>
          <a:ln w="323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4761" name="Text Box 6">
            <a:extLst>
              <a:ext uri="{FF2B5EF4-FFF2-40B4-BE49-F238E27FC236}">
                <a16:creationId xmlns:a16="http://schemas.microsoft.com/office/drawing/2014/main" id="{B6A9B882-91A0-4369-B9F4-92437AD05EB8}"/>
              </a:ext>
            </a:extLst>
          </p:cNvPr>
          <p:cNvSpPr txBox="1">
            <a:spLocks noChangeArrowheads="1"/>
          </p:cNvSpPr>
          <p:nvPr/>
        </p:nvSpPr>
        <p:spPr bwMode="auto">
          <a:xfrm>
            <a:off x="179388" y="6092825"/>
            <a:ext cx="89646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130), por J. H. Wilmore, &amp; D. L. Costill, 2004, Barcelona, España: Editorial Paidotribo. Copyright 2004 por Jack H. Wilmore y David L. Costill.</a:t>
            </a:r>
          </a:p>
        </p:txBody>
      </p:sp>
    </p:spTree>
    <p:custDataLst>
      <p:tags r:id="rId1"/>
    </p:custDataLst>
  </p:cSld>
  <p:clrMapOvr>
    <a:masterClrMapping/>
  </p:clrMapOvr>
  <p:transition spd="slow">
    <p:checker dir="vert"/>
    <p:sndAc>
      <p:stSnd>
        <p:snd r:embed="rId4" name="whoosh.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35" name="Rectangle 11">
            <a:extLst>
              <a:ext uri="{FF2B5EF4-FFF2-40B4-BE49-F238E27FC236}">
                <a16:creationId xmlns:a16="http://schemas.microsoft.com/office/drawing/2014/main" id="{D0AE1A77-4420-4EF3-8BA4-10D6701E99F1}"/>
              </a:ext>
            </a:extLst>
          </p:cNvPr>
          <p:cNvSpPr>
            <a:spLocks noChangeArrowheads="1"/>
          </p:cNvSpPr>
          <p:nvPr/>
        </p:nvSpPr>
        <p:spPr bwMode="auto">
          <a:xfrm>
            <a:off x="828675" y="620713"/>
            <a:ext cx="7208838" cy="560387"/>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100">
                <a:effectLst>
                  <a:outerShdw blurRad="38100" dist="38100" dir="2700000" algn="tl">
                    <a:srgbClr val="C0C0C0"/>
                  </a:outerShdw>
                </a:effectLst>
                <a:latin typeface="Arial Black" pitchFamily="34" charset="0"/>
              </a:rPr>
              <a:t>CÁMARA CALORÍMETRA</a:t>
            </a:r>
          </a:p>
          <a:p>
            <a:pPr marL="342900" indent="-342900" algn="ctr">
              <a:lnSpc>
                <a:spcPct val="70000"/>
              </a:lnSpc>
              <a:spcBef>
                <a:spcPct val="20000"/>
              </a:spcBef>
              <a:defRPr/>
            </a:pPr>
            <a:r>
              <a:rPr lang="en-US" sz="2100" i="1">
                <a:effectLst>
                  <a:outerShdw blurRad="38100" dist="38100" dir="2700000" algn="tl">
                    <a:srgbClr val="C0C0C0"/>
                  </a:outerShdw>
                </a:effectLst>
                <a:latin typeface="Arial Black" pitchFamily="34" charset="0"/>
              </a:rPr>
              <a:t>(Aislada Hermétricamente)</a:t>
            </a:r>
          </a:p>
        </p:txBody>
      </p:sp>
      <p:sp>
        <p:nvSpPr>
          <p:cNvPr id="282636" name="Rectangle 12">
            <a:extLst>
              <a:ext uri="{FF2B5EF4-FFF2-40B4-BE49-F238E27FC236}">
                <a16:creationId xmlns:a16="http://schemas.microsoft.com/office/drawing/2014/main" id="{27BE20C5-38A5-461E-8CF6-A3DE408CE3EC}"/>
              </a:ext>
            </a:extLst>
          </p:cNvPr>
          <p:cNvSpPr>
            <a:spLocks noChangeArrowheads="1"/>
          </p:cNvSpPr>
          <p:nvPr/>
        </p:nvSpPr>
        <p:spPr bwMode="auto">
          <a:xfrm>
            <a:off x="3292475" y="1368425"/>
            <a:ext cx="2387600" cy="311150"/>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100">
                <a:effectLst>
                  <a:outerShdw blurRad="38100" dist="38100" dir="2700000" algn="tl">
                    <a:srgbClr val="C0C0C0"/>
                  </a:outerShdw>
                </a:effectLst>
                <a:latin typeface="Verdana" pitchFamily="34" charset="0"/>
              </a:rPr>
              <a:t>Ejercicio</a:t>
            </a:r>
            <a:endParaRPr lang="en-US" sz="1700" i="1" baseline="-25000">
              <a:effectLst>
                <a:outerShdw blurRad="38100" dist="38100" dir="2700000" algn="tl">
                  <a:srgbClr val="C0C0C0"/>
                </a:outerShdw>
              </a:effectLst>
              <a:latin typeface="Verdana" pitchFamily="34" charset="0"/>
            </a:endParaRPr>
          </a:p>
        </p:txBody>
      </p:sp>
      <p:sp>
        <p:nvSpPr>
          <p:cNvPr id="282638" name="Rectangle 14">
            <a:extLst>
              <a:ext uri="{FF2B5EF4-FFF2-40B4-BE49-F238E27FC236}">
                <a16:creationId xmlns:a16="http://schemas.microsoft.com/office/drawing/2014/main" id="{5FA9CC1C-647A-42AF-96A3-4C125CC2999C}"/>
              </a:ext>
            </a:extLst>
          </p:cNvPr>
          <p:cNvSpPr>
            <a:spLocks noChangeArrowheads="1"/>
          </p:cNvSpPr>
          <p:nvPr/>
        </p:nvSpPr>
        <p:spPr bwMode="auto">
          <a:xfrm>
            <a:off x="2601913" y="1916113"/>
            <a:ext cx="3827462" cy="303212"/>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a:solidFill>
                  <a:srgbClr val="000000"/>
                </a:solidFill>
                <a:effectLst>
                  <a:outerShdw blurRad="38100" dist="38100" dir="2700000" algn="tl">
                    <a:srgbClr val="C0C0C0"/>
                  </a:outerShdw>
                </a:effectLst>
                <a:latin typeface="Arial" charset="0"/>
              </a:rPr>
              <a:t>Calor Metabólico Generado</a:t>
            </a:r>
            <a:endParaRPr lang="en-US" i="1">
              <a:solidFill>
                <a:srgbClr val="000000"/>
              </a:solidFill>
              <a:effectLst>
                <a:outerShdw blurRad="38100" dist="38100" dir="2700000" algn="tl">
                  <a:srgbClr val="C0C0C0"/>
                </a:outerShdw>
              </a:effectLst>
              <a:latin typeface="Arial Black" pitchFamily="34" charset="0"/>
            </a:endParaRPr>
          </a:p>
        </p:txBody>
      </p:sp>
      <p:sp>
        <p:nvSpPr>
          <p:cNvPr id="76805" name="Line 18">
            <a:extLst>
              <a:ext uri="{FF2B5EF4-FFF2-40B4-BE49-F238E27FC236}">
                <a16:creationId xmlns:a16="http://schemas.microsoft.com/office/drawing/2014/main" id="{5655C8DC-CA56-402B-A7AA-2553C3B9048F}"/>
              </a:ext>
            </a:extLst>
          </p:cNvPr>
          <p:cNvSpPr>
            <a:spLocks noChangeShapeType="1"/>
          </p:cNvSpPr>
          <p:nvPr/>
        </p:nvSpPr>
        <p:spPr bwMode="auto">
          <a:xfrm>
            <a:off x="4433888" y="2163763"/>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6806" name="Rectangle 19">
            <a:extLst>
              <a:ext uri="{FF2B5EF4-FFF2-40B4-BE49-F238E27FC236}">
                <a16:creationId xmlns:a16="http://schemas.microsoft.com/office/drawing/2014/main" id="{428F9156-529D-48C9-9C01-4266E95DD462}"/>
              </a:ext>
            </a:extLst>
          </p:cNvPr>
          <p:cNvSpPr>
            <a:spLocks noChangeArrowheads="1"/>
          </p:cNvSpPr>
          <p:nvPr/>
        </p:nvSpPr>
        <p:spPr bwMode="auto">
          <a:xfrm>
            <a:off x="512763" y="5321300"/>
            <a:ext cx="7997825" cy="549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70000"/>
              </a:lnSpc>
              <a:spcBef>
                <a:spcPct val="20000"/>
              </a:spcBef>
            </a:pPr>
            <a:r>
              <a:rPr lang="es-PR" altLang="es-PR" sz="1800">
                <a:solidFill>
                  <a:srgbClr val="000000"/>
                </a:solidFill>
                <a:latin typeface="Verdana" panose="020B0604030504040204" pitchFamily="34" charset="0"/>
              </a:rPr>
              <a:t>Se Convierte en</a:t>
            </a:r>
          </a:p>
          <a:p>
            <a:pPr algn="ctr">
              <a:lnSpc>
                <a:spcPct val="70000"/>
              </a:lnSpc>
              <a:spcBef>
                <a:spcPct val="20000"/>
              </a:spcBef>
            </a:pPr>
            <a:r>
              <a:rPr lang="es-PR" altLang="es-PR" sz="1800">
                <a:solidFill>
                  <a:srgbClr val="000000"/>
                </a:solidFill>
                <a:latin typeface="Verdana" panose="020B0604030504040204" pitchFamily="34" charset="0"/>
              </a:rPr>
              <a:t>Ritmo Metabólico/Energía Utilizada durante Ejercicio</a:t>
            </a:r>
            <a:endParaRPr lang="en-US" altLang="es-PR" sz="1800" i="1">
              <a:solidFill>
                <a:srgbClr val="000000"/>
              </a:solidFill>
              <a:latin typeface="Verdana" panose="020B0604030504040204" pitchFamily="34" charset="0"/>
            </a:endParaRPr>
          </a:p>
        </p:txBody>
      </p:sp>
      <p:sp>
        <p:nvSpPr>
          <p:cNvPr id="76807" name="Freeform 20">
            <a:extLst>
              <a:ext uri="{FF2B5EF4-FFF2-40B4-BE49-F238E27FC236}">
                <a16:creationId xmlns:a16="http://schemas.microsoft.com/office/drawing/2014/main" id="{D4D904DA-6558-433A-9C4B-050B6A384142}"/>
              </a:ext>
            </a:extLst>
          </p:cNvPr>
          <p:cNvSpPr>
            <a:spLocks/>
          </p:cNvSpPr>
          <p:nvPr/>
        </p:nvSpPr>
        <p:spPr bwMode="auto">
          <a:xfrm>
            <a:off x="1754188" y="2035175"/>
            <a:ext cx="1046162" cy="414338"/>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698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08" name="Line 24">
            <a:extLst>
              <a:ext uri="{FF2B5EF4-FFF2-40B4-BE49-F238E27FC236}">
                <a16:creationId xmlns:a16="http://schemas.microsoft.com/office/drawing/2014/main" id="{F94A7142-9809-4252-B5B3-47C8C91A0E02}"/>
              </a:ext>
            </a:extLst>
          </p:cNvPr>
          <p:cNvSpPr>
            <a:spLocks noChangeShapeType="1"/>
          </p:cNvSpPr>
          <p:nvPr/>
        </p:nvSpPr>
        <p:spPr bwMode="auto">
          <a:xfrm>
            <a:off x="4438650" y="1163638"/>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6809" name="Text Box 26">
            <a:extLst>
              <a:ext uri="{FF2B5EF4-FFF2-40B4-BE49-F238E27FC236}">
                <a16:creationId xmlns:a16="http://schemas.microsoft.com/office/drawing/2014/main" id="{50496C2C-E9F0-49AB-BED5-C6B0A053493F}"/>
              </a:ext>
            </a:extLst>
          </p:cNvPr>
          <p:cNvSpPr txBox="1">
            <a:spLocks noChangeArrowheads="1"/>
          </p:cNvSpPr>
          <p:nvPr/>
        </p:nvSpPr>
        <p:spPr bwMode="auto">
          <a:xfrm>
            <a:off x="2309813" y="5859463"/>
            <a:ext cx="426878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800" i="1">
                <a:latin typeface="Arial" panose="020B0604020202020204" pitchFamily="34" charset="0"/>
              </a:rPr>
              <a:t>(</a:t>
            </a:r>
            <a:r>
              <a:rPr lang="en-US" altLang="es-PR" sz="1800" i="1">
                <a:latin typeface="Arial" panose="020B0604020202020204" pitchFamily="34" charset="0"/>
                <a:cs typeface="Arial" panose="020B0604020202020204" pitchFamily="34" charset="0"/>
              </a:rPr>
              <a:t>∆ </a:t>
            </a:r>
            <a:r>
              <a:rPr lang="en-US" altLang="es-PR" sz="1800" i="1">
                <a:latin typeface="Arial" panose="020B0604020202020204" pitchFamily="34" charset="0"/>
              </a:rPr>
              <a:t>1kg H</a:t>
            </a:r>
            <a:r>
              <a:rPr lang="en-US" altLang="es-PR" sz="1800" i="1" baseline="-25000">
                <a:latin typeface="Arial" panose="020B0604020202020204" pitchFamily="34" charset="0"/>
              </a:rPr>
              <a:t>2</a:t>
            </a:r>
            <a:r>
              <a:rPr lang="en-US" altLang="es-PR" sz="1800" i="1">
                <a:latin typeface="Arial" panose="020B0604020202020204" pitchFamily="34" charset="0"/>
              </a:rPr>
              <a:t>O        1 ºC = 1 kcal)</a:t>
            </a:r>
          </a:p>
        </p:txBody>
      </p:sp>
      <p:sp>
        <p:nvSpPr>
          <p:cNvPr id="282660" name="Rectangle 36">
            <a:extLst>
              <a:ext uri="{FF2B5EF4-FFF2-40B4-BE49-F238E27FC236}">
                <a16:creationId xmlns:a16="http://schemas.microsoft.com/office/drawing/2014/main" id="{4DC7A48F-E88B-4F0D-994D-6D5EBAE23BE0}"/>
              </a:ext>
            </a:extLst>
          </p:cNvPr>
          <p:cNvSpPr>
            <a:spLocks noChangeArrowheads="1"/>
          </p:cNvSpPr>
          <p:nvPr/>
        </p:nvSpPr>
        <p:spPr bwMode="auto">
          <a:xfrm>
            <a:off x="2665413" y="3862388"/>
            <a:ext cx="3490912" cy="51117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Aire y Agua que Fluye</a:t>
            </a:r>
          </a:p>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por la Cámara</a:t>
            </a:r>
            <a:endParaRPr lang="en-US" i="1">
              <a:solidFill>
                <a:srgbClr val="000000"/>
              </a:solidFill>
              <a:effectLst>
                <a:outerShdw blurRad="38100" dist="38100" dir="2700000" algn="tl">
                  <a:srgbClr val="C0C0C0"/>
                </a:outerShdw>
              </a:effectLst>
              <a:latin typeface="Arial Black" pitchFamily="34" charset="0"/>
            </a:endParaRPr>
          </a:p>
        </p:txBody>
      </p:sp>
      <p:sp>
        <p:nvSpPr>
          <p:cNvPr id="76811" name="Text Box 37">
            <a:extLst>
              <a:ext uri="{FF2B5EF4-FFF2-40B4-BE49-F238E27FC236}">
                <a16:creationId xmlns:a16="http://schemas.microsoft.com/office/drawing/2014/main" id="{1B281B56-D67B-4712-8BF6-94DEAF84B1DB}"/>
              </a:ext>
            </a:extLst>
          </p:cNvPr>
          <p:cNvSpPr txBox="1">
            <a:spLocks noChangeArrowheads="1"/>
          </p:cNvSpPr>
          <p:nvPr/>
        </p:nvSpPr>
        <p:spPr bwMode="auto">
          <a:xfrm>
            <a:off x="984250" y="2376488"/>
            <a:ext cx="15668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800">
                <a:latin typeface="Arial" panose="020B0604020202020204" pitchFamily="34" charset="0"/>
              </a:rPr>
              <a:t>Conducción</a:t>
            </a:r>
          </a:p>
        </p:txBody>
      </p:sp>
      <p:sp>
        <p:nvSpPr>
          <p:cNvPr id="76812" name="Line 38">
            <a:extLst>
              <a:ext uri="{FF2B5EF4-FFF2-40B4-BE49-F238E27FC236}">
                <a16:creationId xmlns:a16="http://schemas.microsoft.com/office/drawing/2014/main" id="{9492AA57-77FB-4C8F-9A48-0F689C27F81C}"/>
              </a:ext>
            </a:extLst>
          </p:cNvPr>
          <p:cNvSpPr>
            <a:spLocks noChangeShapeType="1"/>
          </p:cNvSpPr>
          <p:nvPr/>
        </p:nvSpPr>
        <p:spPr bwMode="auto">
          <a:xfrm>
            <a:off x="4413250" y="3636963"/>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6813" name="Line 40">
            <a:extLst>
              <a:ext uri="{FF2B5EF4-FFF2-40B4-BE49-F238E27FC236}">
                <a16:creationId xmlns:a16="http://schemas.microsoft.com/office/drawing/2014/main" id="{87AAD601-9938-450D-A483-93462DA90F8F}"/>
              </a:ext>
            </a:extLst>
          </p:cNvPr>
          <p:cNvSpPr>
            <a:spLocks noChangeShapeType="1"/>
          </p:cNvSpPr>
          <p:nvPr/>
        </p:nvSpPr>
        <p:spPr bwMode="auto">
          <a:xfrm>
            <a:off x="4425950" y="4411663"/>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82665" name="Rectangle 41">
            <a:extLst>
              <a:ext uri="{FF2B5EF4-FFF2-40B4-BE49-F238E27FC236}">
                <a16:creationId xmlns:a16="http://schemas.microsoft.com/office/drawing/2014/main" id="{1C7583E6-F218-4FE7-ADD2-F0A005EE14C5}"/>
              </a:ext>
            </a:extLst>
          </p:cNvPr>
          <p:cNvSpPr>
            <a:spLocks noChangeArrowheads="1"/>
          </p:cNvSpPr>
          <p:nvPr/>
        </p:nvSpPr>
        <p:spPr bwMode="auto">
          <a:xfrm>
            <a:off x="2728913" y="3130550"/>
            <a:ext cx="3490912" cy="534988"/>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Se Transfiere al Aire y</a:t>
            </a:r>
          </a:p>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Las Paredes de la Cámara</a:t>
            </a:r>
            <a:endParaRPr lang="en-US" i="1">
              <a:solidFill>
                <a:srgbClr val="000000"/>
              </a:solidFill>
              <a:effectLst>
                <a:outerShdw blurRad="38100" dist="38100" dir="2700000" algn="tl">
                  <a:srgbClr val="C0C0C0"/>
                </a:outerShdw>
              </a:effectLst>
              <a:latin typeface="Arial Black" pitchFamily="34" charset="0"/>
            </a:endParaRPr>
          </a:p>
        </p:txBody>
      </p:sp>
      <p:sp>
        <p:nvSpPr>
          <p:cNvPr id="76815" name="Line 46">
            <a:extLst>
              <a:ext uri="{FF2B5EF4-FFF2-40B4-BE49-F238E27FC236}">
                <a16:creationId xmlns:a16="http://schemas.microsoft.com/office/drawing/2014/main" id="{22B2390F-700E-4FED-89B0-0D1F7241A38E}"/>
              </a:ext>
            </a:extLst>
          </p:cNvPr>
          <p:cNvSpPr>
            <a:spLocks noChangeShapeType="1"/>
          </p:cNvSpPr>
          <p:nvPr/>
        </p:nvSpPr>
        <p:spPr bwMode="auto">
          <a:xfrm>
            <a:off x="4438650" y="1633538"/>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6816" name="Text Box 47">
            <a:extLst>
              <a:ext uri="{FF2B5EF4-FFF2-40B4-BE49-F238E27FC236}">
                <a16:creationId xmlns:a16="http://schemas.microsoft.com/office/drawing/2014/main" id="{21DCCD00-61FE-4082-BB50-6790DD9B5498}"/>
              </a:ext>
            </a:extLst>
          </p:cNvPr>
          <p:cNvSpPr txBox="1">
            <a:spLocks noChangeArrowheads="1"/>
          </p:cNvSpPr>
          <p:nvPr/>
        </p:nvSpPr>
        <p:spPr bwMode="auto">
          <a:xfrm>
            <a:off x="3689350" y="2363788"/>
            <a:ext cx="15668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800">
                <a:latin typeface="Arial" panose="020B0604020202020204" pitchFamily="34" charset="0"/>
              </a:rPr>
              <a:t>Convección</a:t>
            </a:r>
          </a:p>
        </p:txBody>
      </p:sp>
      <p:sp>
        <p:nvSpPr>
          <p:cNvPr id="76817" name="Freeform 49">
            <a:extLst>
              <a:ext uri="{FF2B5EF4-FFF2-40B4-BE49-F238E27FC236}">
                <a16:creationId xmlns:a16="http://schemas.microsoft.com/office/drawing/2014/main" id="{1831DD48-1870-420C-9C1A-0EB2E531A797}"/>
              </a:ext>
            </a:extLst>
          </p:cNvPr>
          <p:cNvSpPr>
            <a:spLocks/>
          </p:cNvSpPr>
          <p:nvPr/>
        </p:nvSpPr>
        <p:spPr bwMode="auto">
          <a:xfrm flipH="1">
            <a:off x="6199188" y="2035175"/>
            <a:ext cx="1046162" cy="414338"/>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698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18" name="Text Box 50">
            <a:extLst>
              <a:ext uri="{FF2B5EF4-FFF2-40B4-BE49-F238E27FC236}">
                <a16:creationId xmlns:a16="http://schemas.microsoft.com/office/drawing/2014/main" id="{A09D1BB0-51F7-48A6-B587-9122011E2AAB}"/>
              </a:ext>
            </a:extLst>
          </p:cNvPr>
          <p:cNvSpPr txBox="1">
            <a:spLocks noChangeArrowheads="1"/>
          </p:cNvSpPr>
          <p:nvPr/>
        </p:nvSpPr>
        <p:spPr bwMode="auto">
          <a:xfrm>
            <a:off x="6521450" y="2376488"/>
            <a:ext cx="15668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800">
                <a:latin typeface="Arial" panose="020B0604020202020204" pitchFamily="34" charset="0"/>
              </a:rPr>
              <a:t>Evaporación</a:t>
            </a:r>
          </a:p>
        </p:txBody>
      </p:sp>
      <p:sp>
        <p:nvSpPr>
          <p:cNvPr id="76819" name="Freeform 51">
            <a:extLst>
              <a:ext uri="{FF2B5EF4-FFF2-40B4-BE49-F238E27FC236}">
                <a16:creationId xmlns:a16="http://schemas.microsoft.com/office/drawing/2014/main" id="{2417CA6A-FF60-4A93-903F-ED8EAC190B93}"/>
              </a:ext>
            </a:extLst>
          </p:cNvPr>
          <p:cNvSpPr>
            <a:spLocks/>
          </p:cNvSpPr>
          <p:nvPr/>
        </p:nvSpPr>
        <p:spPr bwMode="auto">
          <a:xfrm flipV="1">
            <a:off x="1727200" y="2663825"/>
            <a:ext cx="5492750" cy="203200"/>
          </a:xfrm>
          <a:custGeom>
            <a:avLst/>
            <a:gdLst>
              <a:gd name="T0" fmla="*/ 0 w 1677"/>
              <a:gd name="T1" fmla="*/ 2147483646 h 181"/>
              <a:gd name="T2" fmla="*/ 0 w 1677"/>
              <a:gd name="T3" fmla="*/ 0 h 181"/>
              <a:gd name="T4" fmla="*/ 2147483646 w 1677"/>
              <a:gd name="T5" fmla="*/ 0 h 181"/>
              <a:gd name="T6" fmla="*/ 2147483646 w 1677"/>
              <a:gd name="T7" fmla="*/ 2147483646 h 181"/>
              <a:gd name="T8" fmla="*/ 0 60000 65536"/>
              <a:gd name="T9" fmla="*/ 0 60000 65536"/>
              <a:gd name="T10" fmla="*/ 0 60000 65536"/>
              <a:gd name="T11" fmla="*/ 0 60000 65536"/>
              <a:gd name="T12" fmla="*/ 0 w 1677"/>
              <a:gd name="T13" fmla="*/ 0 h 181"/>
              <a:gd name="T14" fmla="*/ 1677 w 1677"/>
              <a:gd name="T15" fmla="*/ 181 h 181"/>
            </a:gdLst>
            <a:ahLst/>
            <a:cxnLst>
              <a:cxn ang="T8">
                <a:pos x="T0" y="T1"/>
              </a:cxn>
              <a:cxn ang="T9">
                <a:pos x="T2" y="T3"/>
              </a:cxn>
              <a:cxn ang="T10">
                <a:pos x="T4" y="T5"/>
              </a:cxn>
              <a:cxn ang="T11">
                <a:pos x="T6" y="T7"/>
              </a:cxn>
            </a:cxnLst>
            <a:rect l="T12" t="T13" r="T14" b="T15"/>
            <a:pathLst>
              <a:path w="1677" h="181">
                <a:moveTo>
                  <a:pt x="0" y="181"/>
                </a:moveTo>
                <a:lnTo>
                  <a:pt x="0" y="0"/>
                </a:lnTo>
                <a:lnTo>
                  <a:pt x="1677" y="0"/>
                </a:lnTo>
                <a:lnTo>
                  <a:pt x="1677" y="181"/>
                </a:lnTo>
              </a:path>
            </a:pathLst>
          </a:custGeom>
          <a:noFill/>
          <a:ln w="6985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76820" name="Line 52">
            <a:extLst>
              <a:ext uri="{FF2B5EF4-FFF2-40B4-BE49-F238E27FC236}">
                <a16:creationId xmlns:a16="http://schemas.microsoft.com/office/drawing/2014/main" id="{2A7FF6D3-58B0-4F80-B55E-A11E3CCA2F07}"/>
              </a:ext>
            </a:extLst>
          </p:cNvPr>
          <p:cNvSpPr>
            <a:spLocks noChangeShapeType="1"/>
          </p:cNvSpPr>
          <p:nvPr/>
        </p:nvSpPr>
        <p:spPr bwMode="auto">
          <a:xfrm>
            <a:off x="4421188" y="2620963"/>
            <a:ext cx="0" cy="541337"/>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82677" name="Rectangle 53">
            <a:extLst>
              <a:ext uri="{FF2B5EF4-FFF2-40B4-BE49-F238E27FC236}">
                <a16:creationId xmlns:a16="http://schemas.microsoft.com/office/drawing/2014/main" id="{F74A18E8-1E95-412B-9D7E-BFD6D41D8F9D}"/>
              </a:ext>
            </a:extLst>
          </p:cNvPr>
          <p:cNvSpPr>
            <a:spLocks noChangeArrowheads="1"/>
          </p:cNvSpPr>
          <p:nvPr/>
        </p:nvSpPr>
        <p:spPr bwMode="auto">
          <a:xfrm>
            <a:off x="2665413" y="4624388"/>
            <a:ext cx="3490912" cy="51117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Se Registra el</a:t>
            </a:r>
          </a:p>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Cambio de Temperatura</a:t>
            </a:r>
            <a:endParaRPr lang="en-US" i="1">
              <a:solidFill>
                <a:srgbClr val="000000"/>
              </a:solidFill>
              <a:effectLst>
                <a:outerShdw blurRad="38100" dist="38100" dir="2700000" algn="tl">
                  <a:srgbClr val="C0C0C0"/>
                </a:outerShdw>
              </a:effectLst>
              <a:latin typeface="Arial Black" pitchFamily="34" charset="0"/>
            </a:endParaRPr>
          </a:p>
        </p:txBody>
      </p:sp>
      <p:sp>
        <p:nvSpPr>
          <p:cNvPr id="76822" name="Line 54">
            <a:extLst>
              <a:ext uri="{FF2B5EF4-FFF2-40B4-BE49-F238E27FC236}">
                <a16:creationId xmlns:a16="http://schemas.microsoft.com/office/drawing/2014/main" id="{F287BCF8-22E7-414B-A37D-6DF32C476D74}"/>
              </a:ext>
            </a:extLst>
          </p:cNvPr>
          <p:cNvSpPr>
            <a:spLocks noChangeShapeType="1"/>
          </p:cNvSpPr>
          <p:nvPr/>
        </p:nvSpPr>
        <p:spPr bwMode="auto">
          <a:xfrm>
            <a:off x="4425950" y="5122863"/>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6823" name="Line 55">
            <a:extLst>
              <a:ext uri="{FF2B5EF4-FFF2-40B4-BE49-F238E27FC236}">
                <a16:creationId xmlns:a16="http://schemas.microsoft.com/office/drawing/2014/main" id="{42154638-5398-42EF-8213-2587E2A282CF}"/>
              </a:ext>
            </a:extLst>
          </p:cNvPr>
          <p:cNvSpPr>
            <a:spLocks noChangeShapeType="1"/>
          </p:cNvSpPr>
          <p:nvPr/>
        </p:nvSpPr>
        <p:spPr bwMode="auto">
          <a:xfrm rot="-5400000">
            <a:off x="4351338" y="5781675"/>
            <a:ext cx="0" cy="4413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6824" name="Text Box 6">
            <a:extLst>
              <a:ext uri="{FF2B5EF4-FFF2-40B4-BE49-F238E27FC236}">
                <a16:creationId xmlns:a16="http://schemas.microsoft.com/office/drawing/2014/main" id="{D114827E-2810-46D6-91F9-6895E32B8554}"/>
              </a:ext>
            </a:extLst>
          </p:cNvPr>
          <p:cNvSpPr txBox="1">
            <a:spLocks noChangeArrowheads="1"/>
          </p:cNvSpPr>
          <p:nvPr/>
        </p:nvSpPr>
        <p:spPr bwMode="auto">
          <a:xfrm>
            <a:off x="179388" y="6165850"/>
            <a:ext cx="89646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130), por J. H. Wilmore, &amp; D. L. Costill, 2004, Barcelona, España: Editorial Paidotribo. Copyright 2004 por Jack H. Wilmore y David L. Costill.</a:t>
            </a:r>
          </a:p>
        </p:txBody>
      </p:sp>
    </p:spTree>
    <p:custDataLst>
      <p:tags r:id="rId1"/>
    </p:custDataLst>
  </p:cSld>
  <p:clrMapOvr>
    <a:masterClrMapping/>
  </p:clrMapOvr>
  <p:transition spd="slow">
    <p:comb/>
    <p:sndAc>
      <p:stSnd>
        <p:snd r:embed="rId4" name="whoosh.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Direct_Calorimetry_01">
            <a:extLst>
              <a:ext uri="{FF2B5EF4-FFF2-40B4-BE49-F238E27FC236}">
                <a16:creationId xmlns:a16="http://schemas.microsoft.com/office/drawing/2014/main" id="{34C74F0F-7E49-4A50-9EAB-479D6A2316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661988"/>
            <a:ext cx="6837362"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5">
            <a:extLst>
              <a:ext uri="{FF2B5EF4-FFF2-40B4-BE49-F238E27FC236}">
                <a16:creationId xmlns:a16="http://schemas.microsoft.com/office/drawing/2014/main" id="{513C10FF-706C-4C49-AC82-C4C958693C2F}"/>
              </a:ext>
            </a:extLst>
          </p:cNvPr>
          <p:cNvSpPr>
            <a:spLocks noChangeArrowheads="1"/>
          </p:cNvSpPr>
          <p:nvPr/>
        </p:nvSpPr>
        <p:spPr bwMode="auto">
          <a:xfrm>
            <a:off x="0" y="6524625"/>
            <a:ext cx="9144000" cy="333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r" eaLnBrk="1" hangingPunct="1"/>
            <a:endParaRPr lang="es-PR" altLang="es-PR"/>
          </a:p>
        </p:txBody>
      </p:sp>
      <p:sp>
        <p:nvSpPr>
          <p:cNvPr id="78852" name="Text Box 6">
            <a:extLst>
              <a:ext uri="{FF2B5EF4-FFF2-40B4-BE49-F238E27FC236}">
                <a16:creationId xmlns:a16="http://schemas.microsoft.com/office/drawing/2014/main" id="{AF7AF04A-D6D4-478C-AC8C-4FCFE8ED57A2}"/>
              </a:ext>
            </a:extLst>
          </p:cNvPr>
          <p:cNvSpPr txBox="1">
            <a:spLocks noChangeArrowheads="1"/>
          </p:cNvSpPr>
          <p:nvPr/>
        </p:nvSpPr>
        <p:spPr bwMode="auto">
          <a:xfrm>
            <a:off x="250825" y="6165850"/>
            <a:ext cx="87852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Reproducido de: </a:t>
            </a:r>
            <a:r>
              <a:rPr lang="en-US" altLang="es-PR" sz="1200" i="1">
                <a:latin typeface="Times New Roman" panose="02020603050405020304" pitchFamily="18" charset="0"/>
              </a:rPr>
              <a:t>Exercise Physiology: Nutrition, Energy, and Human Performance</a:t>
            </a:r>
            <a:r>
              <a:rPr lang="en-US" altLang="es-PR" sz="1200" b="0">
                <a:latin typeface="Times New Roman" panose="02020603050405020304" pitchFamily="18" charset="0"/>
              </a:rPr>
              <a:t>. 7ma. ed.; (p. 180), por W. D. McArdle, F. I. Katch, &amp; V. I. Katch, 2010, Philadelphia: Lippincott Williams &amp; Wilkins. Copyright 2010 por Lippincott Williams &amp; Wilkins, a Wolters Kluwer business</a:t>
            </a:r>
          </a:p>
        </p:txBody>
      </p:sp>
    </p:spTree>
    <p:custDataLst>
      <p:tags r:id="rId1"/>
    </p:custDataLst>
  </p:cSld>
  <p:clrMapOvr>
    <a:masterClrMapping/>
  </p:clrMapOvr>
  <p:transition spd="slow">
    <p:newsflash/>
    <p:sndAc>
      <p:stSnd>
        <p:snd r:embed="rId4" name="whoosh.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4">
            <a:extLst>
              <a:ext uri="{FF2B5EF4-FFF2-40B4-BE49-F238E27FC236}">
                <a16:creationId xmlns:a16="http://schemas.microsoft.com/office/drawing/2014/main" id="{1E14079F-CF76-4D72-801E-3B35795E180A}"/>
              </a:ext>
            </a:extLst>
          </p:cNvPr>
          <p:cNvSpPr txBox="1">
            <a:spLocks noChangeArrowheads="1"/>
          </p:cNvSpPr>
          <p:nvPr/>
        </p:nvSpPr>
        <p:spPr bwMode="auto">
          <a:xfrm>
            <a:off x="250825" y="2208213"/>
            <a:ext cx="8640763"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838200" indent="-38100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295400" indent="-3810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752600" indent="-3810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209800" indent="-3810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6670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31242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5814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40386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AutoNum type="arabicPeriod"/>
            </a:pPr>
            <a:r>
              <a:rPr lang="en-US" altLang="es-PR">
                <a:latin typeface="Arial" panose="020B0604020202020204" pitchFamily="34" charset="0"/>
              </a:rPr>
              <a:t>Haga una lista de los conceptos que usted encuentra difícil de entender.</a:t>
            </a:r>
          </a:p>
          <a:p>
            <a:pPr>
              <a:lnSpc>
                <a:spcPct val="90000"/>
              </a:lnSpc>
              <a:spcBef>
                <a:spcPct val="0"/>
              </a:spcBef>
              <a:buClrTx/>
              <a:buFontTx/>
              <a:buAutoNum type="arabicPeriod"/>
            </a:pPr>
            <a:endParaRPr lang="en-US" altLang="es-PR">
              <a:latin typeface="Arial" panose="020B0604020202020204" pitchFamily="34" charset="0"/>
            </a:endParaRPr>
          </a:p>
          <a:p>
            <a:pPr>
              <a:lnSpc>
                <a:spcPct val="90000"/>
              </a:lnSpc>
              <a:spcBef>
                <a:spcPct val="0"/>
              </a:spcBef>
              <a:buClrTx/>
              <a:buFontTx/>
              <a:buAutoNum type="arabicPeriod"/>
            </a:pPr>
            <a:r>
              <a:rPr lang="en-US" altLang="es-PR">
                <a:latin typeface="Arial" panose="020B0604020202020204" pitchFamily="34" charset="0"/>
              </a:rPr>
              <a:t>Discuta estos términos con su compañero de clase al lado de usted.</a:t>
            </a:r>
          </a:p>
        </p:txBody>
      </p:sp>
      <p:sp>
        <p:nvSpPr>
          <p:cNvPr id="2" name="Title 1">
            <a:extLst>
              <a:ext uri="{FF2B5EF4-FFF2-40B4-BE49-F238E27FC236}">
                <a16:creationId xmlns:a16="http://schemas.microsoft.com/office/drawing/2014/main" id="{75B1A666-1A25-456E-81DA-CF774043933F}"/>
              </a:ext>
            </a:extLst>
          </p:cNvPr>
          <p:cNvSpPr>
            <a:spLocks/>
          </p:cNvSpPr>
          <p:nvPr/>
        </p:nvSpPr>
        <p:spPr bwMode="auto">
          <a:xfrm>
            <a:off x="-36513" y="836613"/>
            <a:ext cx="918051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30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CALORIMETRÍA: </a:t>
            </a:r>
            <a:r>
              <a:rPr lang="es-PR" altLang="es-PR" sz="30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AVALÚO</a:t>
            </a:r>
            <a:r>
              <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a:t>
            </a:r>
            <a:br>
              <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br>
            <a:r>
              <a:rPr lang="es-PR" altLang="es-PR" sz="30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Lista Focalizada*</a:t>
            </a:r>
          </a:p>
        </p:txBody>
      </p:sp>
    </p:spTree>
    <p:custDataLst>
      <p:tags r:id="rId1"/>
    </p:custDataLst>
  </p:cSld>
  <p:clrMapOvr>
    <a:masterClrMapping/>
  </p:clrMapOvr>
  <p:transition spd="slow">
    <p:dissolve/>
    <p:sndAc>
      <p:stSnd>
        <p:snd r:embed="rId4" name="chimes.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8" descr="Folded_Page_ESPIROMETRIA-C">
            <a:extLst>
              <a:ext uri="{FF2B5EF4-FFF2-40B4-BE49-F238E27FC236}">
                <a16:creationId xmlns:a16="http://schemas.microsoft.com/office/drawing/2014/main" id="{1AAD1FCA-66F8-4A8A-90FD-D8C4138073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960438"/>
            <a:ext cx="8001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dissolve/>
    <p:sndAc>
      <p:stSnd>
        <p:snd r:embed="rId4" name="chimes.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alorimetria_Indirecta_01">
            <a:extLst>
              <a:ext uri="{FF2B5EF4-FFF2-40B4-BE49-F238E27FC236}">
                <a16:creationId xmlns:a16="http://schemas.microsoft.com/office/drawing/2014/main" id="{A9BECED6-DFCF-4DF5-BDC7-903C385E3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075" y="660400"/>
            <a:ext cx="3762375"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6">
            <a:extLst>
              <a:ext uri="{FF2B5EF4-FFF2-40B4-BE49-F238E27FC236}">
                <a16:creationId xmlns:a16="http://schemas.microsoft.com/office/drawing/2014/main" id="{179FAF65-E6F0-4358-8354-0E67A989F131}"/>
              </a:ext>
            </a:extLst>
          </p:cNvPr>
          <p:cNvSpPr txBox="1">
            <a:spLocks noChangeArrowheads="1"/>
          </p:cNvSpPr>
          <p:nvPr/>
        </p:nvSpPr>
        <p:spPr bwMode="auto">
          <a:xfrm>
            <a:off x="539750" y="692150"/>
            <a:ext cx="3024188"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600" i="1">
                <a:latin typeface="Times New Roman" panose="02020603050405020304" pitchFamily="18" charset="0"/>
              </a:rPr>
              <a:t>NOTA</a:t>
            </a:r>
            <a:r>
              <a:rPr lang="es-ES" altLang="es-PR" sz="1600">
                <a:latin typeface="Times New Roman" panose="02020603050405020304" pitchFamily="18" charset="0"/>
              </a:rPr>
              <a:t>.</a:t>
            </a:r>
            <a:r>
              <a:rPr lang="es-ES" altLang="es-PR" sz="1600" b="0">
                <a:latin typeface="Times New Roman" panose="02020603050405020304" pitchFamily="18" charset="0"/>
              </a:rPr>
              <a:t> Adaptado de: </a:t>
            </a:r>
            <a:r>
              <a:rPr lang="en-US" altLang="es-PR" sz="1600" i="1">
                <a:latin typeface="Times New Roman" panose="02020603050405020304" pitchFamily="18" charset="0"/>
              </a:rPr>
              <a:t>Sports and Exercise Nutrition</a:t>
            </a:r>
            <a:r>
              <a:rPr lang="en-US" altLang="es-PR" sz="1600" b="0">
                <a:latin typeface="Times New Roman" panose="02020603050405020304" pitchFamily="18" charset="0"/>
              </a:rPr>
              <a:t>. 7th. ed.; (pp. 191-,196), por W. D. McArdle, F. I. Katch, &amp; V. I. Katch, 2010, Philadelphia: Lippincott Williams &amp; Wilkins. Copyright 2010 por Lippincott Williams &amp; Wilkins, a Wolters Kluwer business; </a:t>
            </a:r>
            <a:r>
              <a:rPr lang="en-US" altLang="es-PR" sz="1600" i="1">
                <a:latin typeface="Times New Roman" panose="02020603050405020304" pitchFamily="18" charset="0"/>
              </a:rPr>
              <a:t>Fisiología del Esfuerzo y del Deporte</a:t>
            </a:r>
            <a:r>
              <a:rPr lang="en-US" altLang="es-PR" sz="1600" b="0">
                <a:latin typeface="Times New Roman" panose="02020603050405020304" pitchFamily="18" charset="0"/>
              </a:rPr>
              <a:t>. 5ta. ed.; (pp. 131-132), por J. H. Wilmore, &amp; D. L. Costill, 2004, Barcelona, España: Editorial Paidotribo. Copyright 2004 por Jack H. Wilmore y David L. Costill; </a:t>
            </a:r>
            <a:r>
              <a:rPr lang="en-US" altLang="es-PR" sz="1600" i="1">
                <a:latin typeface="Times New Roman" panose="02020603050405020304" pitchFamily="18" charset="0"/>
              </a:rPr>
              <a:t>Exercise Physiology: Human Bionergetics and its Applications</a:t>
            </a:r>
            <a:r>
              <a:rPr lang="en-US" altLang="es-PR" sz="1600" b="0">
                <a:latin typeface="Times New Roman" panose="02020603050405020304" pitchFamily="18" charset="0"/>
              </a:rPr>
              <a:t>. 2da. ed.; (pp. 38-39, 41, 43-47), por G. A. Brooks, T. D. Fahey, &amp; T. P. White, 1996, Mountain View, CA: Mayfield Publishing Company. Copyright 1996 por Mayfield Publishing Company.</a:t>
            </a:r>
          </a:p>
          <a:p>
            <a:pPr eaLnBrk="1" hangingPunct="1">
              <a:spcBef>
                <a:spcPct val="50000"/>
              </a:spcBef>
              <a:buClrTx/>
              <a:buFontTx/>
              <a:buNone/>
            </a:pPr>
            <a:endParaRPr lang="en-US" altLang="es-PR" sz="1600" b="0">
              <a:latin typeface="Times New Roman" panose="02020603050405020304" pitchFamily="18" charset="0"/>
            </a:endParaRPr>
          </a:p>
        </p:txBody>
      </p:sp>
    </p:spTree>
    <p:custDataLst>
      <p:tags r:id="rId1"/>
    </p:custDataLst>
  </p:cSld>
  <p:clrMapOvr>
    <a:masterClrMapping/>
  </p:clrMapOvr>
  <p:transition spd="slow">
    <p:newsflash/>
    <p:sndAc>
      <p:stSnd>
        <p:snd r:embed="rId4" name="whoosh.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2469A-6E1C-4453-B897-C4883DF1421A}"/>
              </a:ext>
            </a:extLst>
          </p:cNvPr>
          <p:cNvSpPr>
            <a:spLocks/>
          </p:cNvSpPr>
          <p:nvPr/>
        </p:nvSpPr>
        <p:spPr bwMode="auto">
          <a:xfrm>
            <a:off x="0" y="838200"/>
            <a:ext cx="90360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30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BIOENERGÉTICA: </a:t>
            </a:r>
            <a:r>
              <a:rPr lang="es-PR" altLang="es-PR" sz="30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REPASO</a:t>
            </a:r>
            <a:r>
              <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a:t>
            </a:r>
            <a:br>
              <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br>
            <a:r>
              <a:rPr lang="es-PR" altLang="es-PR" sz="22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Vínculo del Tópico de la Clase Anterior con la de Hoy *</a:t>
            </a:r>
          </a:p>
        </p:txBody>
      </p:sp>
      <p:grpSp>
        <p:nvGrpSpPr>
          <p:cNvPr id="443419" name="Group 27">
            <a:extLst>
              <a:ext uri="{FF2B5EF4-FFF2-40B4-BE49-F238E27FC236}">
                <a16:creationId xmlns:a16="http://schemas.microsoft.com/office/drawing/2014/main" id="{CF2D0E6B-CF96-4229-B650-F62FA044B7A7}"/>
              </a:ext>
            </a:extLst>
          </p:cNvPr>
          <p:cNvGrpSpPr>
            <a:grpSpLocks/>
          </p:cNvGrpSpPr>
          <p:nvPr/>
        </p:nvGrpSpPr>
        <p:grpSpPr bwMode="auto">
          <a:xfrm>
            <a:off x="395288" y="3667125"/>
            <a:ext cx="8062912" cy="565150"/>
            <a:chOff x="249" y="2310"/>
            <a:chExt cx="5079" cy="356"/>
          </a:xfrm>
        </p:grpSpPr>
        <p:pic>
          <p:nvPicPr>
            <p:cNvPr id="13328" name="Picture 15" descr="POINTERR">
              <a:extLst>
                <a:ext uri="{FF2B5EF4-FFF2-40B4-BE49-F238E27FC236}">
                  <a16:creationId xmlns:a16="http://schemas.microsoft.com/office/drawing/2014/main" id="{1CBCE508-9A8C-45F4-9F28-BC7B3CD924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 y="2356"/>
              <a:ext cx="26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9" name="Text Box 16">
              <a:extLst>
                <a:ext uri="{FF2B5EF4-FFF2-40B4-BE49-F238E27FC236}">
                  <a16:creationId xmlns:a16="http://schemas.microsoft.com/office/drawing/2014/main" id="{6E50FFCF-B917-4446-BB7A-49E07FE62542}"/>
                </a:ext>
              </a:extLst>
            </p:cNvPr>
            <p:cNvSpPr txBox="1">
              <a:spLocks noChangeArrowheads="1"/>
            </p:cNvSpPr>
            <p:nvPr/>
          </p:nvSpPr>
          <p:spPr bwMode="auto">
            <a:xfrm>
              <a:off x="521" y="2310"/>
              <a:ext cx="4807"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r>
                <a:rPr lang="en-US" altLang="es-PR" sz="3100">
                  <a:latin typeface="Arial" panose="020B0604020202020204" pitchFamily="34" charset="0"/>
                </a:rPr>
                <a:t>Energía es…</a:t>
              </a:r>
            </a:p>
          </p:txBody>
        </p:sp>
      </p:grpSp>
      <p:grpSp>
        <p:nvGrpSpPr>
          <p:cNvPr id="443420" name="Group 28">
            <a:extLst>
              <a:ext uri="{FF2B5EF4-FFF2-40B4-BE49-F238E27FC236}">
                <a16:creationId xmlns:a16="http://schemas.microsoft.com/office/drawing/2014/main" id="{18673D94-45A2-44EA-BF1B-7DCCB799A328}"/>
              </a:ext>
            </a:extLst>
          </p:cNvPr>
          <p:cNvGrpSpPr>
            <a:grpSpLocks/>
          </p:cNvGrpSpPr>
          <p:nvPr/>
        </p:nvGrpSpPr>
        <p:grpSpPr bwMode="auto">
          <a:xfrm>
            <a:off x="395288" y="4418013"/>
            <a:ext cx="8424862" cy="565150"/>
            <a:chOff x="249" y="2783"/>
            <a:chExt cx="5307" cy="356"/>
          </a:xfrm>
        </p:grpSpPr>
        <p:pic>
          <p:nvPicPr>
            <p:cNvPr id="13326" name="Picture 17" descr="POINTERR">
              <a:extLst>
                <a:ext uri="{FF2B5EF4-FFF2-40B4-BE49-F238E27FC236}">
                  <a16:creationId xmlns:a16="http://schemas.microsoft.com/office/drawing/2014/main" id="{0113856F-C687-44A3-8CF2-BF456D3314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 y="2829"/>
              <a:ext cx="26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7" name="Text Box 18">
              <a:extLst>
                <a:ext uri="{FF2B5EF4-FFF2-40B4-BE49-F238E27FC236}">
                  <a16:creationId xmlns:a16="http://schemas.microsoft.com/office/drawing/2014/main" id="{628E561E-A06C-4E66-A347-0FE9DE2D9439}"/>
                </a:ext>
              </a:extLst>
            </p:cNvPr>
            <p:cNvSpPr txBox="1">
              <a:spLocks noChangeArrowheads="1"/>
            </p:cNvSpPr>
            <p:nvPr/>
          </p:nvSpPr>
          <p:spPr bwMode="auto">
            <a:xfrm>
              <a:off x="521" y="2783"/>
              <a:ext cx="5035"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r>
                <a:rPr lang="en-US" altLang="es-PR" sz="3100">
                  <a:latin typeface="Arial" panose="020B0604020202020204" pitchFamily="34" charset="0"/>
                </a:rPr>
                <a:t>Al generar el cuerpo energía, se libera ….</a:t>
              </a:r>
            </a:p>
          </p:txBody>
        </p:sp>
      </p:grpSp>
      <p:grpSp>
        <p:nvGrpSpPr>
          <p:cNvPr id="443421" name="Group 29">
            <a:extLst>
              <a:ext uri="{FF2B5EF4-FFF2-40B4-BE49-F238E27FC236}">
                <a16:creationId xmlns:a16="http://schemas.microsoft.com/office/drawing/2014/main" id="{4E807FC3-9E53-495E-9F71-73341D9D6453}"/>
              </a:ext>
            </a:extLst>
          </p:cNvPr>
          <p:cNvGrpSpPr>
            <a:grpSpLocks/>
          </p:cNvGrpSpPr>
          <p:nvPr/>
        </p:nvGrpSpPr>
        <p:grpSpPr bwMode="auto">
          <a:xfrm>
            <a:off x="395288" y="5199063"/>
            <a:ext cx="8062912" cy="1038225"/>
            <a:chOff x="249" y="3275"/>
            <a:chExt cx="5079" cy="654"/>
          </a:xfrm>
        </p:grpSpPr>
        <p:pic>
          <p:nvPicPr>
            <p:cNvPr id="13324" name="Picture 19" descr="POINTERR">
              <a:extLst>
                <a:ext uri="{FF2B5EF4-FFF2-40B4-BE49-F238E27FC236}">
                  <a16:creationId xmlns:a16="http://schemas.microsoft.com/office/drawing/2014/main" id="{7638697D-493F-44EB-8EE0-3D77842418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 y="3321"/>
              <a:ext cx="26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5" name="Text Box 20">
              <a:extLst>
                <a:ext uri="{FF2B5EF4-FFF2-40B4-BE49-F238E27FC236}">
                  <a16:creationId xmlns:a16="http://schemas.microsoft.com/office/drawing/2014/main" id="{DE3F19AC-9767-4C29-8D85-B3AD623727E7}"/>
                </a:ext>
              </a:extLst>
            </p:cNvPr>
            <p:cNvSpPr txBox="1">
              <a:spLocks noChangeArrowheads="1"/>
            </p:cNvSpPr>
            <p:nvPr/>
          </p:nvSpPr>
          <p:spPr bwMode="auto">
            <a:xfrm>
              <a:off x="521" y="3275"/>
              <a:ext cx="4807" cy="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r>
                <a:rPr lang="en-US" altLang="es-PR" sz="3100">
                  <a:latin typeface="Arial" panose="020B0604020202020204" pitchFamily="34" charset="0"/>
                </a:rPr>
                <a:t>La producción de energía aeróbica, requiere la presencia de…</a:t>
              </a:r>
            </a:p>
          </p:txBody>
        </p:sp>
      </p:grpSp>
      <p:grpSp>
        <p:nvGrpSpPr>
          <p:cNvPr id="443418" name="Group 26">
            <a:extLst>
              <a:ext uri="{FF2B5EF4-FFF2-40B4-BE49-F238E27FC236}">
                <a16:creationId xmlns:a16="http://schemas.microsoft.com/office/drawing/2014/main" id="{6DA9D2E7-44BF-4505-AB93-9EB580D41C25}"/>
              </a:ext>
            </a:extLst>
          </p:cNvPr>
          <p:cNvGrpSpPr>
            <a:grpSpLocks/>
          </p:cNvGrpSpPr>
          <p:nvPr/>
        </p:nvGrpSpPr>
        <p:grpSpPr bwMode="auto">
          <a:xfrm>
            <a:off x="395288" y="2997200"/>
            <a:ext cx="8062912" cy="484188"/>
            <a:chOff x="249" y="1888"/>
            <a:chExt cx="5079" cy="305"/>
          </a:xfrm>
        </p:grpSpPr>
        <p:pic>
          <p:nvPicPr>
            <p:cNvPr id="13322" name="Picture 21" descr="POINTERR">
              <a:extLst>
                <a:ext uri="{FF2B5EF4-FFF2-40B4-BE49-F238E27FC236}">
                  <a16:creationId xmlns:a16="http://schemas.microsoft.com/office/drawing/2014/main" id="{821DCBE6-A108-49B8-89D3-9D82300C63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 y="1888"/>
              <a:ext cx="26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3" name="Text Box 22">
              <a:extLst>
                <a:ext uri="{FF2B5EF4-FFF2-40B4-BE49-F238E27FC236}">
                  <a16:creationId xmlns:a16="http://schemas.microsoft.com/office/drawing/2014/main" id="{5D69AA0D-193A-498B-BACA-B88D5CECC391}"/>
                </a:ext>
              </a:extLst>
            </p:cNvPr>
            <p:cNvSpPr txBox="1">
              <a:spLocks noChangeArrowheads="1"/>
            </p:cNvSpPr>
            <p:nvPr/>
          </p:nvSpPr>
          <p:spPr bwMode="auto">
            <a:xfrm>
              <a:off x="521" y="1897"/>
              <a:ext cx="4807"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nSpc>
                  <a:spcPct val="80000"/>
                </a:lnSpc>
              </a:pPr>
              <a:r>
                <a:rPr lang="en-US" altLang="es-PR" sz="3100">
                  <a:latin typeface="Arial" panose="020B0604020202020204" pitchFamily="34" charset="0"/>
                </a:rPr>
                <a:t>La respiracion celular produce…</a:t>
              </a:r>
            </a:p>
          </p:txBody>
        </p:sp>
      </p:grpSp>
      <p:grpSp>
        <p:nvGrpSpPr>
          <p:cNvPr id="443417" name="Group 25">
            <a:extLst>
              <a:ext uri="{FF2B5EF4-FFF2-40B4-BE49-F238E27FC236}">
                <a16:creationId xmlns:a16="http://schemas.microsoft.com/office/drawing/2014/main" id="{A7E4D5CA-8107-44C3-9584-502D4FA70369}"/>
              </a:ext>
            </a:extLst>
          </p:cNvPr>
          <p:cNvGrpSpPr>
            <a:grpSpLocks/>
          </p:cNvGrpSpPr>
          <p:nvPr/>
        </p:nvGrpSpPr>
        <p:grpSpPr bwMode="auto">
          <a:xfrm>
            <a:off x="396875" y="2005013"/>
            <a:ext cx="8062913" cy="847725"/>
            <a:chOff x="250" y="1263"/>
            <a:chExt cx="5079" cy="534"/>
          </a:xfrm>
        </p:grpSpPr>
        <p:pic>
          <p:nvPicPr>
            <p:cNvPr id="13320" name="Picture 23" descr="POINTERR">
              <a:extLst>
                <a:ext uri="{FF2B5EF4-FFF2-40B4-BE49-F238E27FC236}">
                  <a16:creationId xmlns:a16="http://schemas.microsoft.com/office/drawing/2014/main" id="{FD9F09FC-5ED7-4F78-B80D-995F836E32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 y="1275"/>
              <a:ext cx="26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1" name="Text Box 24">
              <a:extLst>
                <a:ext uri="{FF2B5EF4-FFF2-40B4-BE49-F238E27FC236}">
                  <a16:creationId xmlns:a16="http://schemas.microsoft.com/office/drawing/2014/main" id="{BBEF67AA-AFA8-4B89-89D9-8A37C9BA477C}"/>
                </a:ext>
              </a:extLst>
            </p:cNvPr>
            <p:cNvSpPr txBox="1">
              <a:spLocks noChangeArrowheads="1"/>
            </p:cNvSpPr>
            <p:nvPr/>
          </p:nvSpPr>
          <p:spPr bwMode="auto">
            <a:xfrm>
              <a:off x="522" y="1263"/>
              <a:ext cx="4807" cy="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nSpc>
                  <a:spcPct val="80000"/>
                </a:lnSpc>
              </a:pPr>
              <a:r>
                <a:rPr lang="en-US" altLang="es-PR" sz="3100">
                  <a:latin typeface="Arial" panose="020B0604020202020204" pitchFamily="34" charset="0"/>
                </a:rPr>
                <a:t>Los alimentos consumidos son necesarios para…</a:t>
              </a:r>
            </a:p>
          </p:txBody>
        </p:sp>
      </p:grpSp>
    </p:spTree>
    <p:custDataLst>
      <p:tags r:id="rId1"/>
    </p:custDataLst>
  </p:cSld>
  <p:clrMapOvr>
    <a:masterClrMapping/>
  </p:clrMapOvr>
  <p:transition spd="slow">
    <p:diamond/>
    <p:sndAc>
      <p:stSnd>
        <p:snd r:embed="rId4" name="whoos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43417"/>
                                        </p:tgtEl>
                                        <p:attrNameLst>
                                          <p:attrName>style.visibility</p:attrName>
                                        </p:attrNameLst>
                                      </p:cBhvr>
                                      <p:to>
                                        <p:strVal val="visible"/>
                                      </p:to>
                                    </p:set>
                                    <p:anim calcmode="lin" valueType="num">
                                      <p:cBhvr additive="base">
                                        <p:cTn id="7" dur="1000" fill="hold"/>
                                        <p:tgtEl>
                                          <p:spTgt spid="443417"/>
                                        </p:tgtEl>
                                        <p:attrNameLst>
                                          <p:attrName>ppt_x</p:attrName>
                                        </p:attrNameLst>
                                      </p:cBhvr>
                                      <p:tavLst>
                                        <p:tav tm="0">
                                          <p:val>
                                            <p:strVal val="0-#ppt_w/2"/>
                                          </p:val>
                                        </p:tav>
                                        <p:tav tm="100000">
                                          <p:val>
                                            <p:strVal val="#ppt_x"/>
                                          </p:val>
                                        </p:tav>
                                      </p:tavLst>
                                    </p:anim>
                                    <p:anim calcmode="lin" valueType="num">
                                      <p:cBhvr additive="base">
                                        <p:cTn id="8" dur="1000" fill="hold"/>
                                        <p:tgtEl>
                                          <p:spTgt spid="4434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43418"/>
                                        </p:tgtEl>
                                        <p:attrNameLst>
                                          <p:attrName>style.visibility</p:attrName>
                                        </p:attrNameLst>
                                      </p:cBhvr>
                                      <p:to>
                                        <p:strVal val="visible"/>
                                      </p:to>
                                    </p:set>
                                    <p:anim calcmode="lin" valueType="num">
                                      <p:cBhvr additive="base">
                                        <p:cTn id="13" dur="1000" fill="hold"/>
                                        <p:tgtEl>
                                          <p:spTgt spid="443418"/>
                                        </p:tgtEl>
                                        <p:attrNameLst>
                                          <p:attrName>ppt_x</p:attrName>
                                        </p:attrNameLst>
                                      </p:cBhvr>
                                      <p:tavLst>
                                        <p:tav tm="0">
                                          <p:val>
                                            <p:strVal val="0-#ppt_w/2"/>
                                          </p:val>
                                        </p:tav>
                                        <p:tav tm="100000">
                                          <p:val>
                                            <p:strVal val="#ppt_x"/>
                                          </p:val>
                                        </p:tav>
                                      </p:tavLst>
                                    </p:anim>
                                    <p:anim calcmode="lin" valueType="num">
                                      <p:cBhvr additive="base">
                                        <p:cTn id="14" dur="1000" fill="hold"/>
                                        <p:tgtEl>
                                          <p:spTgt spid="44341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43419"/>
                                        </p:tgtEl>
                                        <p:attrNameLst>
                                          <p:attrName>style.visibility</p:attrName>
                                        </p:attrNameLst>
                                      </p:cBhvr>
                                      <p:to>
                                        <p:strVal val="visible"/>
                                      </p:to>
                                    </p:set>
                                    <p:anim calcmode="lin" valueType="num">
                                      <p:cBhvr additive="base">
                                        <p:cTn id="19" dur="500" fill="hold"/>
                                        <p:tgtEl>
                                          <p:spTgt spid="443419"/>
                                        </p:tgtEl>
                                        <p:attrNameLst>
                                          <p:attrName>ppt_x</p:attrName>
                                        </p:attrNameLst>
                                      </p:cBhvr>
                                      <p:tavLst>
                                        <p:tav tm="0">
                                          <p:val>
                                            <p:strVal val="0-#ppt_w/2"/>
                                          </p:val>
                                        </p:tav>
                                        <p:tav tm="100000">
                                          <p:val>
                                            <p:strVal val="#ppt_x"/>
                                          </p:val>
                                        </p:tav>
                                      </p:tavLst>
                                    </p:anim>
                                    <p:anim calcmode="lin" valueType="num">
                                      <p:cBhvr additive="base">
                                        <p:cTn id="20" dur="500" fill="hold"/>
                                        <p:tgtEl>
                                          <p:spTgt spid="44341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43420"/>
                                        </p:tgtEl>
                                        <p:attrNameLst>
                                          <p:attrName>style.visibility</p:attrName>
                                        </p:attrNameLst>
                                      </p:cBhvr>
                                      <p:to>
                                        <p:strVal val="visible"/>
                                      </p:to>
                                    </p:set>
                                    <p:anim calcmode="lin" valueType="num">
                                      <p:cBhvr additive="base">
                                        <p:cTn id="25" dur="1000" fill="hold"/>
                                        <p:tgtEl>
                                          <p:spTgt spid="443420"/>
                                        </p:tgtEl>
                                        <p:attrNameLst>
                                          <p:attrName>ppt_x</p:attrName>
                                        </p:attrNameLst>
                                      </p:cBhvr>
                                      <p:tavLst>
                                        <p:tav tm="0">
                                          <p:val>
                                            <p:strVal val="0-#ppt_w/2"/>
                                          </p:val>
                                        </p:tav>
                                        <p:tav tm="100000">
                                          <p:val>
                                            <p:strVal val="#ppt_x"/>
                                          </p:val>
                                        </p:tav>
                                      </p:tavLst>
                                    </p:anim>
                                    <p:anim calcmode="lin" valueType="num">
                                      <p:cBhvr additive="base">
                                        <p:cTn id="26" dur="1000" fill="hold"/>
                                        <p:tgtEl>
                                          <p:spTgt spid="44342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43421"/>
                                        </p:tgtEl>
                                        <p:attrNameLst>
                                          <p:attrName>style.visibility</p:attrName>
                                        </p:attrNameLst>
                                      </p:cBhvr>
                                      <p:to>
                                        <p:strVal val="visible"/>
                                      </p:to>
                                    </p:set>
                                    <p:anim calcmode="lin" valueType="num">
                                      <p:cBhvr additive="base">
                                        <p:cTn id="31" dur="1000" fill="hold"/>
                                        <p:tgtEl>
                                          <p:spTgt spid="443421"/>
                                        </p:tgtEl>
                                        <p:attrNameLst>
                                          <p:attrName>ppt_x</p:attrName>
                                        </p:attrNameLst>
                                      </p:cBhvr>
                                      <p:tavLst>
                                        <p:tav tm="0">
                                          <p:val>
                                            <p:strVal val="0-#ppt_w/2"/>
                                          </p:val>
                                        </p:tav>
                                        <p:tav tm="100000">
                                          <p:val>
                                            <p:strVal val="#ppt_x"/>
                                          </p:val>
                                        </p:tav>
                                      </p:tavLst>
                                    </p:anim>
                                    <p:anim calcmode="lin" valueType="num">
                                      <p:cBhvr additive="base">
                                        <p:cTn id="32" dur="1000" fill="hold"/>
                                        <p:tgtEl>
                                          <p:spTgt spid="4434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7" descr="Spiro1">
            <a:extLst>
              <a:ext uri="{FF2B5EF4-FFF2-40B4-BE49-F238E27FC236}">
                <a16:creationId xmlns:a16="http://schemas.microsoft.com/office/drawing/2014/main" id="{FCB3DB69-96FD-4851-97F8-6911FA813F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738" y="692150"/>
            <a:ext cx="493395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6">
            <a:extLst>
              <a:ext uri="{FF2B5EF4-FFF2-40B4-BE49-F238E27FC236}">
                <a16:creationId xmlns:a16="http://schemas.microsoft.com/office/drawing/2014/main" id="{D1919CFF-70B1-4425-A525-1451C281FF00}"/>
              </a:ext>
            </a:extLst>
          </p:cNvPr>
          <p:cNvSpPr txBox="1">
            <a:spLocks noChangeArrowheads="1"/>
          </p:cNvSpPr>
          <p:nvPr/>
        </p:nvSpPr>
        <p:spPr bwMode="auto">
          <a:xfrm>
            <a:off x="250825" y="1773238"/>
            <a:ext cx="3024188"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2000" i="1">
                <a:latin typeface="Times New Roman" panose="02020603050405020304" pitchFamily="18" charset="0"/>
              </a:rPr>
              <a:t>NOTA</a:t>
            </a:r>
            <a:r>
              <a:rPr lang="es-ES" altLang="es-PR" sz="2000">
                <a:latin typeface="Times New Roman" panose="02020603050405020304" pitchFamily="18" charset="0"/>
              </a:rPr>
              <a:t>.</a:t>
            </a:r>
            <a:r>
              <a:rPr lang="es-ES" altLang="es-PR" sz="2000" b="0">
                <a:latin typeface="Times New Roman" panose="02020603050405020304" pitchFamily="18" charset="0"/>
              </a:rPr>
              <a:t> Reproducido de de: </a:t>
            </a:r>
            <a:r>
              <a:rPr lang="en-US" altLang="es-PR" sz="2000" i="1">
                <a:latin typeface="Times New Roman" panose="02020603050405020304" pitchFamily="18" charset="0"/>
              </a:rPr>
              <a:t>Sports and Exercise Nutrition</a:t>
            </a:r>
            <a:r>
              <a:rPr lang="en-US" altLang="es-PR" sz="2000" b="0">
                <a:latin typeface="Times New Roman" panose="02020603050405020304" pitchFamily="18" charset="0"/>
              </a:rPr>
              <a:t>. 5ta.. ed.; (p. 194), por W. D. McArdle, F. I. Katch, &amp; V. I. Katch, 2013, Philadelphia: Lippincott Williams &amp; Wilkins. Copyright 2013 por Lippincott Williams &amp; Wilkins, a Wolters Kluwer business.</a:t>
            </a:r>
          </a:p>
        </p:txBody>
      </p:sp>
    </p:spTree>
    <p:custDataLst>
      <p:tags r:id="rId1"/>
    </p:custDataLst>
  </p:cSld>
  <p:clrMapOvr>
    <a:masterClrMapping/>
  </p:clrMapOvr>
  <p:transition spd="slow">
    <p:newsflash/>
    <p:sndAc>
      <p:stSnd>
        <p:snd r:embed="rId4" name="whoosh.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E5F4-B0D7-4218-A1C2-147AD8FD62ED}"/>
              </a:ext>
            </a:extLst>
          </p:cNvPr>
          <p:cNvSpPr>
            <a:spLocks/>
          </p:cNvSpPr>
          <p:nvPr/>
        </p:nvSpPr>
        <p:spPr bwMode="auto">
          <a:xfrm>
            <a:off x="0" y="692150"/>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10000"/>
              </a:lnSpc>
              <a:defRPr/>
            </a:pPr>
            <a:r>
              <a:rPr lang="es-PR" altLang="es-PR" sz="22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MEDICIÓN DEL INTERCAMBIO RESPIRATORIO DE GASES</a:t>
            </a:r>
            <a:endParaRPr lang="es-PR" altLang="es-PR" sz="22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endParaRPr>
          </a:p>
        </p:txBody>
      </p:sp>
      <p:pic>
        <p:nvPicPr>
          <p:cNvPr id="74758" name="Picture 6">
            <a:extLst>
              <a:ext uri="{FF2B5EF4-FFF2-40B4-BE49-F238E27FC236}">
                <a16:creationId xmlns:a16="http://schemas.microsoft.com/office/drawing/2014/main" id="{8A21B8E1-864C-44FD-8EC0-A51C50972B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7083" b="9450"/>
          <a:stretch>
            <a:fillRect/>
          </a:stretch>
        </p:blipFill>
        <p:spPr bwMode="auto">
          <a:xfrm>
            <a:off x="2411413" y="1196975"/>
            <a:ext cx="3894137"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6">
            <a:extLst>
              <a:ext uri="{FF2B5EF4-FFF2-40B4-BE49-F238E27FC236}">
                <a16:creationId xmlns:a16="http://schemas.microsoft.com/office/drawing/2014/main" id="{84317865-1365-4B35-9EAB-E535E0014E52}"/>
              </a:ext>
            </a:extLst>
          </p:cNvPr>
          <p:cNvSpPr txBox="1">
            <a:spLocks noChangeArrowheads="1"/>
          </p:cNvSpPr>
          <p:nvPr/>
        </p:nvSpPr>
        <p:spPr bwMode="auto">
          <a:xfrm>
            <a:off x="179388" y="6164263"/>
            <a:ext cx="89646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Reproducido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131), por J. H. Wilmore, &amp; D. L. Costill, 2004, Barcelona, España: Editorial Paidotribo. Copyright 2004 por Jack H. Wilmore y David L. Costill.</a:t>
            </a:r>
          </a:p>
        </p:txBody>
      </p:sp>
    </p:spTree>
    <p:custDataLst>
      <p:tags r:id="rId1"/>
    </p:custDataLst>
  </p:cSld>
  <p:clrMapOvr>
    <a:masterClrMapping/>
  </p:clrMapOvr>
  <p:transition spd="slow">
    <p:wedge/>
    <p:sndAc>
      <p:stSnd>
        <p:snd r:embed="rId4" name="whoo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74758"/>
                                        </p:tgtEl>
                                        <p:attrNameLst>
                                          <p:attrName>style.visibility</p:attrName>
                                        </p:attrNameLst>
                                      </p:cBhvr>
                                      <p:to>
                                        <p:strVal val="visible"/>
                                      </p:to>
                                    </p:set>
                                    <p:anim calcmode="lin" valueType="num">
                                      <p:cBhvr>
                                        <p:cTn id="7" dur="500" fill="hold"/>
                                        <p:tgtEl>
                                          <p:spTgt spid="74758"/>
                                        </p:tgtEl>
                                        <p:attrNameLst>
                                          <p:attrName>ppt_w</p:attrName>
                                        </p:attrNameLst>
                                      </p:cBhvr>
                                      <p:tavLst>
                                        <p:tav tm="0">
                                          <p:val>
                                            <p:fltVal val="0"/>
                                          </p:val>
                                        </p:tav>
                                        <p:tav tm="100000">
                                          <p:val>
                                            <p:strVal val="#ppt_w"/>
                                          </p:val>
                                        </p:tav>
                                      </p:tavLst>
                                    </p:anim>
                                    <p:anim calcmode="lin" valueType="num">
                                      <p:cBhvr>
                                        <p:cTn id="8" dur="500" fill="hold"/>
                                        <p:tgtEl>
                                          <p:spTgt spid="74758"/>
                                        </p:tgtEl>
                                        <p:attrNameLst>
                                          <p:attrName>ppt_h</p:attrName>
                                        </p:attrNameLst>
                                      </p:cBhvr>
                                      <p:tavLst>
                                        <p:tav tm="0">
                                          <p:val>
                                            <p:fltVal val="0"/>
                                          </p:val>
                                        </p:tav>
                                        <p:tav tm="100000">
                                          <p:val>
                                            <p:strVal val="#ppt_h"/>
                                          </p:val>
                                        </p:tav>
                                      </p:tavLst>
                                    </p:anim>
                                    <p:anim calcmode="lin" valueType="num">
                                      <p:cBhvr>
                                        <p:cTn id="9" dur="500" fill="hold"/>
                                        <p:tgtEl>
                                          <p:spTgt spid="74758"/>
                                        </p:tgtEl>
                                        <p:attrNameLst>
                                          <p:attrName>ppt_x</p:attrName>
                                        </p:attrNameLst>
                                      </p:cBhvr>
                                      <p:tavLst>
                                        <p:tav tm="0">
                                          <p:val>
                                            <p:fltVal val="0.5"/>
                                          </p:val>
                                        </p:tav>
                                        <p:tav tm="100000">
                                          <p:val>
                                            <p:strVal val="#ppt_x"/>
                                          </p:val>
                                        </p:tav>
                                      </p:tavLst>
                                    </p:anim>
                                    <p:anim calcmode="lin" valueType="num">
                                      <p:cBhvr>
                                        <p:cTn id="10" dur="500" fill="hold"/>
                                        <p:tgtEl>
                                          <p:spTgt spid="747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4" descr="OTS_01">
            <a:extLst>
              <a:ext uri="{FF2B5EF4-FFF2-40B4-BE49-F238E27FC236}">
                <a16:creationId xmlns:a16="http://schemas.microsoft.com/office/drawing/2014/main" id="{3BA0A073-3206-4BEC-9745-E8DC12484A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741363"/>
            <a:ext cx="5903912"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6">
            <a:extLst>
              <a:ext uri="{FF2B5EF4-FFF2-40B4-BE49-F238E27FC236}">
                <a16:creationId xmlns:a16="http://schemas.microsoft.com/office/drawing/2014/main" id="{79067C36-9611-42E7-B247-D7700ADBB53D}"/>
              </a:ext>
            </a:extLst>
          </p:cNvPr>
          <p:cNvSpPr txBox="1">
            <a:spLocks noChangeArrowheads="1"/>
          </p:cNvSpPr>
          <p:nvPr/>
        </p:nvSpPr>
        <p:spPr bwMode="auto">
          <a:xfrm>
            <a:off x="395288" y="1123950"/>
            <a:ext cx="2447925"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2000" i="1">
                <a:latin typeface="Times New Roman" panose="02020603050405020304" pitchFamily="18" charset="0"/>
              </a:rPr>
              <a:t>NOTA</a:t>
            </a:r>
            <a:r>
              <a:rPr lang="es-ES" altLang="es-PR" sz="2000">
                <a:latin typeface="Times New Roman" panose="02020603050405020304" pitchFamily="18" charset="0"/>
              </a:rPr>
              <a:t>.</a:t>
            </a:r>
            <a:r>
              <a:rPr lang="es-ES" altLang="es-PR" sz="2000" b="0">
                <a:latin typeface="Times New Roman" panose="02020603050405020304" pitchFamily="18" charset="0"/>
              </a:rPr>
              <a:t> Reproducido de: </a:t>
            </a:r>
            <a:r>
              <a:rPr lang="en-US" altLang="es-PR" sz="2000" i="1">
                <a:latin typeface="Times New Roman" panose="02020603050405020304" pitchFamily="18" charset="0"/>
              </a:rPr>
              <a:t>Exercise Physiology: Nutrition, Energy, and Human Performance</a:t>
            </a:r>
            <a:r>
              <a:rPr lang="en-US" altLang="es-PR" sz="2000" b="0">
                <a:latin typeface="Times New Roman" panose="02020603050405020304" pitchFamily="18" charset="0"/>
              </a:rPr>
              <a:t>. 7ma. ed.; (p. 167), por W. D. McArdle, F. I. Katch, &amp; V. I. Katch, 2010, Philadelphia: Lippincott Williams &amp; Wilkins. Copyright 2010 por Lippincott Williams &amp; Wilkins, a Wolters Kluwer business</a:t>
            </a:r>
          </a:p>
        </p:txBody>
      </p:sp>
    </p:spTree>
    <p:custDataLst>
      <p:tags r:id="rId1"/>
    </p:custDataLst>
  </p:cSld>
  <p:clrMapOvr>
    <a:masterClrMapping/>
  </p:clrMapOvr>
  <p:transition spd="slow">
    <p:newsflash/>
    <p:sndAc>
      <p:stSnd>
        <p:snd r:embed="rId4" name="whoosh.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Gasto_Calorico_RELAT_ABSOL">
            <a:extLst>
              <a:ext uri="{FF2B5EF4-FFF2-40B4-BE49-F238E27FC236}">
                <a16:creationId xmlns:a16="http://schemas.microsoft.com/office/drawing/2014/main" id="{62AB67BF-E23D-45B0-8967-8E42EF7581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675" y="714375"/>
            <a:ext cx="8135938" cy="581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 Box 6">
            <a:extLst>
              <a:ext uri="{FF2B5EF4-FFF2-40B4-BE49-F238E27FC236}">
                <a16:creationId xmlns:a16="http://schemas.microsoft.com/office/drawing/2014/main" id="{19026806-D68D-4DD5-9AA9-A3C20D204093}"/>
              </a:ext>
            </a:extLst>
          </p:cNvPr>
          <p:cNvSpPr txBox="1">
            <a:spLocks noChangeArrowheads="1"/>
          </p:cNvSpPr>
          <p:nvPr/>
        </p:nvSpPr>
        <p:spPr bwMode="auto">
          <a:xfrm>
            <a:off x="107950" y="836613"/>
            <a:ext cx="230346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000" i="1">
                <a:latin typeface="Times New Roman" panose="02020603050405020304" pitchFamily="18" charset="0"/>
              </a:rPr>
              <a:t>NOTA</a:t>
            </a:r>
            <a:r>
              <a:rPr lang="es-ES" altLang="es-PR" sz="1000">
                <a:latin typeface="Times New Roman" panose="02020603050405020304" pitchFamily="18" charset="0"/>
              </a:rPr>
              <a:t>.</a:t>
            </a:r>
            <a:r>
              <a:rPr lang="es-ES" altLang="es-PR" sz="1000" b="0">
                <a:latin typeface="Times New Roman" panose="02020603050405020304" pitchFamily="18" charset="0"/>
              </a:rPr>
              <a:t> Adaptado de: </a:t>
            </a:r>
            <a:r>
              <a:rPr lang="en-US" altLang="es-PR" sz="1000" i="1">
                <a:latin typeface="Times New Roman" panose="02020603050405020304" pitchFamily="18" charset="0"/>
              </a:rPr>
              <a:t>Exercise Physiology Integrating Theory and Application</a:t>
            </a:r>
            <a:r>
              <a:rPr lang="en-US" altLang="es-PR" sz="1000" b="0">
                <a:latin typeface="Times New Roman" panose="02020603050405020304" pitchFamily="18" charset="0"/>
              </a:rPr>
              <a:t>. (pp. 54-55), por W. J. Kraemer, S. J. Fleck, y M. R. Deschenes, 2012, Philadelphia: Lippincott Williams &amp; Wilkins. Copyright 2012 por: Lippincott Williams &amp; Wilkins, a Wolte Kluwer business.</a:t>
            </a:r>
            <a:r>
              <a:rPr lang="es-ES" altLang="es-PR" sz="1000" b="0">
                <a:latin typeface="Times New Roman" panose="02020603050405020304" pitchFamily="18" charset="0"/>
              </a:rPr>
              <a:t> </a:t>
            </a:r>
            <a:r>
              <a:rPr lang="en-US" altLang="es-PR" sz="1000" i="1">
                <a:latin typeface="Times New Roman" panose="02020603050405020304" pitchFamily="18" charset="0"/>
              </a:rPr>
              <a:t>Sports and Exercise Nutrition</a:t>
            </a:r>
            <a:r>
              <a:rPr lang="en-US" altLang="es-PR" sz="1000" b="0">
                <a:latin typeface="Times New Roman" panose="02020603050405020304" pitchFamily="18" charset="0"/>
              </a:rPr>
              <a:t>. 4ta.. ed.; (p. 198), por W. D. McArdle, F. I. Katch, &amp; V. I. Katch, 2013, Philadelphia: Lippincott Williams &amp; Wilkins. Copyright 2013 por Lippincott Williams &amp; Wilkins, a Wolters Kluwer business; </a:t>
            </a:r>
            <a:r>
              <a:rPr lang="en-US" altLang="es-PR" sz="1000" i="1">
                <a:latin typeface="Times New Roman" panose="02020603050405020304" pitchFamily="18" charset="0"/>
              </a:rPr>
              <a:t>Fisiología del Esfuerzo y del Deporte</a:t>
            </a:r>
            <a:r>
              <a:rPr lang="en-US" altLang="es-PR" sz="1000" b="0">
                <a:latin typeface="Times New Roman" panose="02020603050405020304" pitchFamily="18" charset="0"/>
              </a:rPr>
              <a:t>. 5ta. ed.; (pp. 131-132, 139-140,), por J. H. Wilmore, &amp; D. L. Costill, 2004, Barcelona, España: Editorial Paidotribo. Copyright 2004 por Jack H. Wilmore y David L. Costill.</a:t>
            </a:r>
          </a:p>
        </p:txBody>
      </p:sp>
    </p:spTree>
    <p:custDataLst>
      <p:tags r:id="rId1"/>
    </p:custDataLst>
  </p:cSld>
  <p:clrMapOvr>
    <a:masterClrMapping/>
  </p:clrMapOvr>
  <p:transition spd="slow">
    <p:newsflash/>
    <p:sndAc>
      <p:stSnd>
        <p:snd r:embed="rId4" name="whoosh.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3" descr="Gasto_Calorico_Expres_01">
            <a:extLst>
              <a:ext uri="{FF2B5EF4-FFF2-40B4-BE49-F238E27FC236}">
                <a16:creationId xmlns:a16="http://schemas.microsoft.com/office/drawing/2014/main" id="{662E1483-11E2-4049-8382-5F984F34AF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3" y="1074738"/>
            <a:ext cx="8602662"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ext Box 6">
            <a:extLst>
              <a:ext uri="{FF2B5EF4-FFF2-40B4-BE49-F238E27FC236}">
                <a16:creationId xmlns:a16="http://schemas.microsoft.com/office/drawing/2014/main" id="{17F13F92-6302-47E0-B49D-0FBDF4545100}"/>
              </a:ext>
            </a:extLst>
          </p:cNvPr>
          <p:cNvSpPr txBox="1">
            <a:spLocks noChangeArrowheads="1"/>
          </p:cNvSpPr>
          <p:nvPr/>
        </p:nvSpPr>
        <p:spPr bwMode="auto">
          <a:xfrm>
            <a:off x="179388" y="5516563"/>
            <a:ext cx="87852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000" i="1">
                <a:latin typeface="Times New Roman" panose="02020603050405020304" pitchFamily="18" charset="0"/>
              </a:rPr>
              <a:t>NOTA</a:t>
            </a:r>
            <a:r>
              <a:rPr lang="es-ES" altLang="es-PR" sz="1000">
                <a:latin typeface="Times New Roman" panose="02020603050405020304" pitchFamily="18" charset="0"/>
              </a:rPr>
              <a:t>.</a:t>
            </a:r>
            <a:r>
              <a:rPr lang="es-ES" altLang="es-PR" sz="1000" b="0">
                <a:latin typeface="Times New Roman" panose="02020603050405020304" pitchFamily="18" charset="0"/>
              </a:rPr>
              <a:t> Adaptado de: </a:t>
            </a:r>
            <a:r>
              <a:rPr lang="en-US" altLang="es-PR" sz="1000" i="1">
                <a:latin typeface="Times New Roman" panose="02020603050405020304" pitchFamily="18" charset="0"/>
              </a:rPr>
              <a:t>Exercise Physiology Integrating Theory and Application</a:t>
            </a:r>
            <a:r>
              <a:rPr lang="en-US" altLang="es-PR" sz="1000" b="0">
                <a:latin typeface="Times New Roman" panose="02020603050405020304" pitchFamily="18" charset="0"/>
              </a:rPr>
              <a:t>. (pp. 54-55), por W. J. Kraemer, S. J. Fleck, y M. R. Deschenes, 2012, Philadelphia: Lippincott Williams &amp; Wilkins. Copyright 2012 por: Lippincott Williams &amp; Wilkins, a Wolte Kluwer business.</a:t>
            </a:r>
            <a:r>
              <a:rPr lang="es-ES" altLang="es-PR" sz="1000" b="0">
                <a:latin typeface="Times New Roman" panose="02020603050405020304" pitchFamily="18" charset="0"/>
              </a:rPr>
              <a:t> </a:t>
            </a:r>
            <a:r>
              <a:rPr lang="en-US" altLang="es-PR" sz="1000" i="1">
                <a:latin typeface="Times New Roman" panose="02020603050405020304" pitchFamily="18" charset="0"/>
              </a:rPr>
              <a:t>Sports and Exercise Nutrition</a:t>
            </a:r>
            <a:r>
              <a:rPr lang="en-US" altLang="es-PR" sz="1000" b="0">
                <a:latin typeface="Times New Roman" panose="02020603050405020304" pitchFamily="18" charset="0"/>
              </a:rPr>
              <a:t>. 4ta.. ed.; (p. 198), por W. D. McArdle, F. I. Katch, &amp; V. I. Katch, 2013, Philadelphia: Lippincott Williams &amp; Wilkins. Copyright 2013 por Lippincott Williams &amp; Wilkins, a Wolters Kluwer business; </a:t>
            </a:r>
            <a:r>
              <a:rPr lang="en-US" altLang="es-PR" sz="1000" i="1">
                <a:latin typeface="Times New Roman" panose="02020603050405020304" pitchFamily="18" charset="0"/>
              </a:rPr>
              <a:t>Fisiología del Esfuerzo y del Deporte</a:t>
            </a:r>
            <a:r>
              <a:rPr lang="en-US" altLang="es-PR" sz="1000" b="0">
                <a:latin typeface="Times New Roman" panose="02020603050405020304" pitchFamily="18" charset="0"/>
              </a:rPr>
              <a:t>. 5ta. ed.; (pp. 131-132, 139-140,), por J. H. Wilmore, &amp; D. L. Costill, 2004, Barcelona, España: Editorial Paidotribo. Copyright 2004 por Jack H. Wilmore y David L. Costill.</a:t>
            </a:r>
          </a:p>
        </p:txBody>
      </p:sp>
    </p:spTree>
    <p:custDataLst>
      <p:tags r:id="rId1"/>
    </p:custDataLst>
  </p:cSld>
  <p:clrMapOvr>
    <a:masterClrMapping/>
  </p:clrMapOvr>
  <p:transition spd="slow">
    <p:newsflash/>
    <p:sndAc>
      <p:stSnd>
        <p:snd r:embed="rId4" name="whoosh.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3" descr="VO2_01">
            <a:extLst>
              <a:ext uri="{FF2B5EF4-FFF2-40B4-BE49-F238E27FC236}">
                <a16:creationId xmlns:a16="http://schemas.microsoft.com/office/drawing/2014/main" id="{6DA83DD1-58F8-4F6A-BBFD-16DA510583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692150"/>
            <a:ext cx="7561263"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ext Box 6">
            <a:extLst>
              <a:ext uri="{FF2B5EF4-FFF2-40B4-BE49-F238E27FC236}">
                <a16:creationId xmlns:a16="http://schemas.microsoft.com/office/drawing/2014/main" id="{22574A1D-47F4-4B01-8C13-E285E9D056EF}"/>
              </a:ext>
            </a:extLst>
          </p:cNvPr>
          <p:cNvSpPr txBox="1">
            <a:spLocks noChangeArrowheads="1"/>
          </p:cNvSpPr>
          <p:nvPr/>
        </p:nvSpPr>
        <p:spPr bwMode="auto">
          <a:xfrm>
            <a:off x="252413" y="5661025"/>
            <a:ext cx="87122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000" i="1">
                <a:latin typeface="Times New Roman" panose="02020603050405020304" pitchFamily="18" charset="0"/>
              </a:rPr>
              <a:t>NOTA</a:t>
            </a:r>
            <a:r>
              <a:rPr lang="es-ES" altLang="es-PR" sz="1000">
                <a:latin typeface="Times New Roman" panose="02020603050405020304" pitchFamily="18" charset="0"/>
              </a:rPr>
              <a:t>.</a:t>
            </a:r>
            <a:r>
              <a:rPr lang="es-ES" altLang="es-PR" sz="1000" b="0">
                <a:latin typeface="Times New Roman" panose="02020603050405020304" pitchFamily="18" charset="0"/>
              </a:rPr>
              <a:t> Adaptado de: </a:t>
            </a:r>
            <a:r>
              <a:rPr lang="en-US" altLang="es-PR" sz="1000" i="1">
                <a:latin typeface="Times New Roman" panose="02020603050405020304" pitchFamily="18" charset="0"/>
              </a:rPr>
              <a:t>Exercise Physiology Integrating Theory and Application</a:t>
            </a:r>
            <a:r>
              <a:rPr lang="en-US" altLang="es-PR" sz="1000" b="0">
                <a:latin typeface="Times New Roman" panose="02020603050405020304" pitchFamily="18" charset="0"/>
              </a:rPr>
              <a:t>. (pp. 54-55), por W. J. Kraemer, S. J. Fleck, y M. R. Deschenes, 2012, Philadelphia: Lippincott Williams &amp; Wilkins. Copyright 2012 por: Lippincott Williams &amp; Wilkins, a Wolte Kluwer business.</a:t>
            </a:r>
            <a:r>
              <a:rPr lang="es-ES" altLang="es-PR" sz="1000" b="0">
                <a:latin typeface="Times New Roman" panose="02020603050405020304" pitchFamily="18" charset="0"/>
              </a:rPr>
              <a:t> </a:t>
            </a:r>
            <a:r>
              <a:rPr lang="en-US" altLang="es-PR" sz="1000" i="1">
                <a:latin typeface="Times New Roman" panose="02020603050405020304" pitchFamily="18" charset="0"/>
              </a:rPr>
              <a:t>Sports and Exercise Nutrition</a:t>
            </a:r>
            <a:r>
              <a:rPr lang="en-US" altLang="es-PR" sz="1000" b="0">
                <a:latin typeface="Times New Roman" panose="02020603050405020304" pitchFamily="18" charset="0"/>
              </a:rPr>
              <a:t>. 4ta.. ed.; (p. 198), por W. D. McArdle, F. I. Katch, &amp; V. I. Katch, 2013, Philadelphia: Lippincott Williams &amp; Wilkins. Copyright 2013 por Lippincott Williams &amp; Wilkins, a Wolters Kluwer business; </a:t>
            </a:r>
            <a:r>
              <a:rPr lang="en-US" altLang="es-PR" sz="1000" i="1">
                <a:latin typeface="Times New Roman" panose="02020603050405020304" pitchFamily="18" charset="0"/>
              </a:rPr>
              <a:t>Fisiología del Esfuerzo y del Deporte</a:t>
            </a:r>
            <a:r>
              <a:rPr lang="en-US" altLang="es-PR" sz="1000" b="0">
                <a:latin typeface="Times New Roman" panose="02020603050405020304" pitchFamily="18" charset="0"/>
              </a:rPr>
              <a:t>. 5ta. ed.; (pp. 131-132, 139-140,), por J. H. Wilmore, &amp; D. L. Costill, 2004, Barcelona, España: Editorial Paidotribo. Copyright 2004 por Jack H. Wilmore y David L. Costill.</a:t>
            </a:r>
          </a:p>
        </p:txBody>
      </p:sp>
    </p:spTree>
    <p:custDataLst>
      <p:tags r:id="rId1"/>
    </p:custDataLst>
  </p:cSld>
  <p:clrMapOvr>
    <a:masterClrMapping/>
  </p:clrMapOvr>
  <p:transition spd="slow">
    <p:newsflash/>
    <p:sndAc>
      <p:stSnd>
        <p:snd r:embed="rId4" name="whoosh.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6B8C-DB33-45EC-A862-DEFE33585D2C}"/>
              </a:ext>
            </a:extLst>
          </p:cNvPr>
          <p:cNvSpPr>
            <a:spLocks/>
          </p:cNvSpPr>
          <p:nvPr/>
        </p:nvSpPr>
        <p:spPr bwMode="auto">
          <a:xfrm>
            <a:off x="0" y="692150"/>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10000"/>
              </a:lnSpc>
              <a:defRPr/>
            </a:pPr>
            <a:r>
              <a:rPr lang="es-PR" altLang="es-PR" sz="24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MEDICIÓN DEL COSTO ENERGÉTICO DEL EJERCICIO</a:t>
            </a:r>
          </a:p>
        </p:txBody>
      </p:sp>
      <p:sp>
        <p:nvSpPr>
          <p:cNvPr id="99331" name="Text Box 6">
            <a:extLst>
              <a:ext uri="{FF2B5EF4-FFF2-40B4-BE49-F238E27FC236}">
                <a16:creationId xmlns:a16="http://schemas.microsoft.com/office/drawing/2014/main" id="{0BCE9C2D-7C03-42AE-A89E-AA40217BF22A}"/>
              </a:ext>
            </a:extLst>
          </p:cNvPr>
          <p:cNvSpPr txBox="1">
            <a:spLocks noChangeArrowheads="1"/>
          </p:cNvSpPr>
          <p:nvPr/>
        </p:nvSpPr>
        <p:spPr bwMode="auto">
          <a:xfrm>
            <a:off x="179388" y="6021388"/>
            <a:ext cx="89646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Reproducido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 por J. H. Wilmore, &amp; D. L. Costill, 2004, Barcelona, España: Editorial Paidotribo. Copyright 2004 por Jack H. Wilmore y David L. Costill.</a:t>
            </a:r>
          </a:p>
        </p:txBody>
      </p:sp>
      <p:grpSp>
        <p:nvGrpSpPr>
          <p:cNvPr id="6" name="Group 27">
            <a:extLst>
              <a:ext uri="{FF2B5EF4-FFF2-40B4-BE49-F238E27FC236}">
                <a16:creationId xmlns:a16="http://schemas.microsoft.com/office/drawing/2014/main" id="{7FE30CBB-0247-4733-A47F-740812095F88}"/>
              </a:ext>
            </a:extLst>
          </p:cNvPr>
          <p:cNvGrpSpPr>
            <a:grpSpLocks/>
          </p:cNvGrpSpPr>
          <p:nvPr/>
        </p:nvGrpSpPr>
        <p:grpSpPr bwMode="auto">
          <a:xfrm>
            <a:off x="323850" y="1681163"/>
            <a:ext cx="8305800" cy="709612"/>
            <a:chOff x="384" y="846"/>
            <a:chExt cx="5232" cy="447"/>
          </a:xfrm>
        </p:grpSpPr>
        <p:sp>
          <p:nvSpPr>
            <p:cNvPr id="99351" name="Text Box 4">
              <a:extLst>
                <a:ext uri="{FF2B5EF4-FFF2-40B4-BE49-F238E27FC236}">
                  <a16:creationId xmlns:a16="http://schemas.microsoft.com/office/drawing/2014/main" id="{A81C8257-3F23-4DBD-BD7A-C1253CD2AECD}"/>
                </a:ext>
              </a:extLst>
            </p:cNvPr>
            <p:cNvSpPr txBox="1">
              <a:spLocks noChangeArrowheads="1"/>
            </p:cNvSpPr>
            <p:nvPr/>
          </p:nvSpPr>
          <p:spPr bwMode="auto">
            <a:xfrm>
              <a:off x="384" y="1028"/>
              <a:ext cx="523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a:latin typeface="Arial" panose="020B0604020202020204" pitchFamily="34" charset="0"/>
                </a:rPr>
                <a:t>VO</a:t>
              </a:r>
              <a:r>
                <a:rPr lang="en-US" altLang="es-PR" sz="2400" baseline="-25000">
                  <a:latin typeface="Arial" panose="020B0604020202020204" pitchFamily="34" charset="0"/>
                </a:rPr>
                <a:t>2</a:t>
              </a:r>
              <a:r>
                <a:rPr lang="en-US" altLang="es-PR" sz="2400" b="0">
                  <a:latin typeface="Arial" panose="020B0604020202020204" pitchFamily="34" charset="0"/>
                </a:rPr>
                <a:t>—volumen de O</a:t>
              </a:r>
              <a:r>
                <a:rPr lang="en-US" altLang="es-PR" sz="2400" b="0" baseline="-25000">
                  <a:latin typeface="Arial" panose="020B0604020202020204" pitchFamily="34" charset="0"/>
                </a:rPr>
                <a:t>2</a:t>
              </a:r>
              <a:r>
                <a:rPr lang="en-US" altLang="es-PR" sz="2400" b="0">
                  <a:latin typeface="Arial" panose="020B0604020202020204" pitchFamily="34" charset="0"/>
                </a:rPr>
                <a:t> consumido por minuto (L/min).</a:t>
              </a:r>
            </a:p>
          </p:txBody>
        </p:sp>
        <p:sp>
          <p:nvSpPr>
            <p:cNvPr id="99352" name="Rectangle 9">
              <a:extLst>
                <a:ext uri="{FF2B5EF4-FFF2-40B4-BE49-F238E27FC236}">
                  <a16:creationId xmlns:a16="http://schemas.microsoft.com/office/drawing/2014/main" id="{4301C3F1-AD89-413B-8AAC-B20D57CD6260}"/>
                </a:ext>
              </a:extLst>
            </p:cNvPr>
            <p:cNvSpPr>
              <a:spLocks noChangeArrowheads="1"/>
            </p:cNvSpPr>
            <p:nvPr/>
          </p:nvSpPr>
          <p:spPr bwMode="auto">
            <a:xfrm>
              <a:off x="426" y="846"/>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a:latin typeface="Arial" panose="020B0604020202020204" pitchFamily="34" charset="0"/>
                </a:rPr>
                <a:t>.</a:t>
              </a:r>
              <a:endParaRPr lang="en-US" altLang="es-PR" sz="2400" b="0">
                <a:latin typeface="Arial" panose="020B0604020202020204" pitchFamily="34" charset="0"/>
              </a:endParaRPr>
            </a:p>
          </p:txBody>
        </p:sp>
      </p:grpSp>
      <p:grpSp>
        <p:nvGrpSpPr>
          <p:cNvPr id="3" name="Group 28">
            <a:extLst>
              <a:ext uri="{FF2B5EF4-FFF2-40B4-BE49-F238E27FC236}">
                <a16:creationId xmlns:a16="http://schemas.microsoft.com/office/drawing/2014/main" id="{056EEE54-084B-4E05-80B3-5FA19CC6A097}"/>
              </a:ext>
            </a:extLst>
          </p:cNvPr>
          <p:cNvGrpSpPr>
            <a:grpSpLocks/>
          </p:cNvGrpSpPr>
          <p:nvPr/>
        </p:nvGrpSpPr>
        <p:grpSpPr bwMode="auto">
          <a:xfrm>
            <a:off x="323850" y="2198688"/>
            <a:ext cx="8382000" cy="696912"/>
            <a:chOff x="384" y="1172"/>
            <a:chExt cx="5280" cy="439"/>
          </a:xfrm>
        </p:grpSpPr>
        <p:sp>
          <p:nvSpPr>
            <p:cNvPr id="99349" name="Text Box 6">
              <a:extLst>
                <a:ext uri="{FF2B5EF4-FFF2-40B4-BE49-F238E27FC236}">
                  <a16:creationId xmlns:a16="http://schemas.microsoft.com/office/drawing/2014/main" id="{41144B48-444C-4C37-B6C4-F641E8008B90}"/>
                </a:ext>
              </a:extLst>
            </p:cNvPr>
            <p:cNvSpPr txBox="1">
              <a:spLocks noChangeArrowheads="1"/>
            </p:cNvSpPr>
            <p:nvPr/>
          </p:nvSpPr>
          <p:spPr bwMode="auto">
            <a:xfrm>
              <a:off x="384" y="1346"/>
              <a:ext cx="528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a:latin typeface="Arial" panose="020B0604020202020204" pitchFamily="34" charset="0"/>
                </a:rPr>
                <a:t>VCO</a:t>
              </a:r>
              <a:r>
                <a:rPr lang="en-US" altLang="es-PR" sz="2400" baseline="-25000">
                  <a:latin typeface="Arial" panose="020B0604020202020204" pitchFamily="34" charset="0"/>
                </a:rPr>
                <a:t>2</a:t>
              </a:r>
              <a:r>
                <a:rPr lang="en-US" altLang="es-PR" sz="2400" b="0">
                  <a:latin typeface="Arial" panose="020B0604020202020204" pitchFamily="34" charset="0"/>
                </a:rPr>
                <a:t>—volumen de CO</a:t>
              </a:r>
              <a:r>
                <a:rPr lang="en-US" altLang="es-PR" sz="2400" b="0" baseline="-25000">
                  <a:latin typeface="Arial" panose="020B0604020202020204" pitchFamily="34" charset="0"/>
                </a:rPr>
                <a:t>2</a:t>
              </a:r>
              <a:r>
                <a:rPr lang="en-US" altLang="es-PR" sz="2400" b="0">
                  <a:latin typeface="Arial" panose="020B0604020202020204" pitchFamily="34" charset="0"/>
                </a:rPr>
                <a:t> producido por minuto (L/min).</a:t>
              </a:r>
            </a:p>
          </p:txBody>
        </p:sp>
        <p:sp>
          <p:nvSpPr>
            <p:cNvPr id="99350" name="Rectangle 10">
              <a:extLst>
                <a:ext uri="{FF2B5EF4-FFF2-40B4-BE49-F238E27FC236}">
                  <a16:creationId xmlns:a16="http://schemas.microsoft.com/office/drawing/2014/main" id="{AC79A6B1-1927-4DB1-B1D5-605EA54870FD}"/>
                </a:ext>
              </a:extLst>
            </p:cNvPr>
            <p:cNvSpPr>
              <a:spLocks noChangeArrowheads="1"/>
            </p:cNvSpPr>
            <p:nvPr/>
          </p:nvSpPr>
          <p:spPr bwMode="auto">
            <a:xfrm>
              <a:off x="426" y="1172"/>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a:latin typeface="Arial" panose="020B0604020202020204" pitchFamily="34" charset="0"/>
                </a:rPr>
                <a:t>.</a:t>
              </a:r>
              <a:endParaRPr lang="en-US" altLang="es-PR" sz="2400" b="0">
                <a:latin typeface="Arial" panose="020B0604020202020204" pitchFamily="34" charset="0"/>
              </a:endParaRPr>
            </a:p>
          </p:txBody>
        </p:sp>
      </p:grpSp>
      <p:grpSp>
        <p:nvGrpSpPr>
          <p:cNvPr id="4" name="Group 29">
            <a:extLst>
              <a:ext uri="{FF2B5EF4-FFF2-40B4-BE49-F238E27FC236}">
                <a16:creationId xmlns:a16="http://schemas.microsoft.com/office/drawing/2014/main" id="{033E4364-4394-45AE-AC2B-34136D81165A}"/>
              </a:ext>
            </a:extLst>
          </p:cNvPr>
          <p:cNvGrpSpPr>
            <a:grpSpLocks/>
          </p:cNvGrpSpPr>
          <p:nvPr/>
        </p:nvGrpSpPr>
        <p:grpSpPr bwMode="auto">
          <a:xfrm>
            <a:off x="323850" y="2703513"/>
            <a:ext cx="8382000" cy="731837"/>
            <a:chOff x="384" y="1466"/>
            <a:chExt cx="5280" cy="461"/>
          </a:xfrm>
        </p:grpSpPr>
        <p:sp>
          <p:nvSpPr>
            <p:cNvPr id="99345" name="Text Box 11">
              <a:extLst>
                <a:ext uri="{FF2B5EF4-FFF2-40B4-BE49-F238E27FC236}">
                  <a16:creationId xmlns:a16="http://schemas.microsoft.com/office/drawing/2014/main" id="{58960D0D-4A8D-4F39-B802-419B1B89788E}"/>
                </a:ext>
              </a:extLst>
            </p:cNvPr>
            <p:cNvSpPr txBox="1">
              <a:spLocks noChangeArrowheads="1"/>
            </p:cNvSpPr>
            <p:nvPr/>
          </p:nvSpPr>
          <p:spPr bwMode="auto">
            <a:xfrm>
              <a:off x="384" y="1662"/>
              <a:ext cx="528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a:latin typeface="Arial" panose="020B0604020202020204" pitchFamily="34" charset="0"/>
                </a:rPr>
                <a:t>VO</a:t>
              </a:r>
              <a:r>
                <a:rPr lang="en-US" altLang="es-PR" sz="2400" baseline="-25000">
                  <a:latin typeface="Arial" panose="020B0604020202020204" pitchFamily="34" charset="0"/>
                </a:rPr>
                <a:t>2 </a:t>
              </a:r>
              <a:r>
                <a:rPr lang="en-US" altLang="es-PR" sz="2400" b="0">
                  <a:latin typeface="Arial" panose="020B0604020202020204" pitchFamily="34" charset="0"/>
                </a:rPr>
                <a:t>= (V</a:t>
              </a:r>
              <a:r>
                <a:rPr lang="en-US" altLang="es-PR" sz="2400" b="0" i="1" baseline="-25000">
                  <a:latin typeface="Arial" panose="020B0604020202020204" pitchFamily="34" charset="0"/>
                </a:rPr>
                <a:t>I</a:t>
              </a:r>
              <a:r>
                <a:rPr lang="en-US" altLang="es-PR" sz="2400" b="0">
                  <a:latin typeface="Arial" panose="020B0604020202020204" pitchFamily="34" charset="0"/>
                </a:rPr>
                <a:t> </a:t>
              </a:r>
              <a:r>
                <a:rPr lang="en-US" altLang="es-PR" sz="2400" b="0">
                  <a:latin typeface="Symbol" panose="05050102010706020507" pitchFamily="18" charset="2"/>
                </a:rPr>
                <a:t>´</a:t>
              </a:r>
              <a:r>
                <a:rPr lang="en-US" altLang="es-PR" sz="2400" b="0">
                  <a:latin typeface="Arial" panose="020B0604020202020204" pitchFamily="34" charset="0"/>
                </a:rPr>
                <a:t> F</a:t>
              </a:r>
              <a:r>
                <a:rPr lang="en-US" altLang="es-PR" sz="2400" b="0" i="1" baseline="-25000">
                  <a:latin typeface="Arial" panose="020B0604020202020204" pitchFamily="34" charset="0"/>
                </a:rPr>
                <a:t>I</a:t>
              </a:r>
              <a:r>
                <a:rPr lang="en-US" altLang="es-PR" sz="2400" b="0">
                  <a:latin typeface="Arial" panose="020B0604020202020204" pitchFamily="34" charset="0"/>
                </a:rPr>
                <a:t>O</a:t>
              </a:r>
              <a:r>
                <a:rPr lang="en-US" altLang="es-PR" sz="2400" b="0" baseline="-25000">
                  <a:latin typeface="Arial" panose="020B0604020202020204" pitchFamily="34" charset="0"/>
                </a:rPr>
                <a:t>2</a:t>
              </a:r>
              <a:r>
                <a:rPr lang="en-US" altLang="es-PR" sz="2400" b="0">
                  <a:latin typeface="Arial" panose="020B0604020202020204" pitchFamily="34" charset="0"/>
                </a:rPr>
                <a:t>) - (V</a:t>
              </a:r>
              <a:r>
                <a:rPr lang="en-US" altLang="es-PR" sz="2400" b="0" i="1" baseline="-25000">
                  <a:latin typeface="Arial" panose="020B0604020202020204" pitchFamily="34" charset="0"/>
                </a:rPr>
                <a:t>E</a:t>
              </a:r>
              <a:r>
                <a:rPr lang="en-US" altLang="es-PR" sz="2400" b="0">
                  <a:latin typeface="Arial" panose="020B0604020202020204" pitchFamily="34" charset="0"/>
                </a:rPr>
                <a:t> </a:t>
              </a:r>
              <a:r>
                <a:rPr lang="en-US" altLang="es-PR" sz="2400" b="0">
                  <a:latin typeface="Symbol" panose="05050102010706020507" pitchFamily="18" charset="2"/>
                </a:rPr>
                <a:t>´</a:t>
              </a:r>
              <a:r>
                <a:rPr lang="en-US" altLang="es-PR" sz="2400" b="0">
                  <a:latin typeface="Arial" panose="020B0604020202020204" pitchFamily="34" charset="0"/>
                </a:rPr>
                <a:t> F</a:t>
              </a:r>
              <a:r>
                <a:rPr lang="en-US" altLang="es-PR" sz="2400" b="0" i="1" baseline="-25000">
                  <a:latin typeface="Arial" panose="020B0604020202020204" pitchFamily="34" charset="0"/>
                </a:rPr>
                <a:t>E</a:t>
              </a:r>
              <a:r>
                <a:rPr lang="en-US" altLang="es-PR" sz="2400" b="0">
                  <a:latin typeface="Arial" panose="020B0604020202020204" pitchFamily="34" charset="0"/>
                </a:rPr>
                <a:t>O</a:t>
              </a:r>
              <a:r>
                <a:rPr lang="en-US" altLang="es-PR" sz="2400" b="0" baseline="-25000">
                  <a:latin typeface="Arial" panose="020B0604020202020204" pitchFamily="34" charset="0"/>
                </a:rPr>
                <a:t>2</a:t>
              </a:r>
              <a:r>
                <a:rPr lang="en-US" altLang="es-PR" sz="2400" b="0">
                  <a:latin typeface="Arial" panose="020B0604020202020204" pitchFamily="34" charset="0"/>
                </a:rPr>
                <a:t>)</a:t>
              </a:r>
            </a:p>
          </p:txBody>
        </p:sp>
        <p:sp>
          <p:nvSpPr>
            <p:cNvPr id="99346" name="Rectangle 12">
              <a:extLst>
                <a:ext uri="{FF2B5EF4-FFF2-40B4-BE49-F238E27FC236}">
                  <a16:creationId xmlns:a16="http://schemas.microsoft.com/office/drawing/2014/main" id="{BD7E249B-4F94-4CEB-9CF3-0C35412C2C5F}"/>
                </a:ext>
              </a:extLst>
            </p:cNvPr>
            <p:cNvSpPr>
              <a:spLocks noChangeArrowheads="1"/>
            </p:cNvSpPr>
            <p:nvPr/>
          </p:nvSpPr>
          <p:spPr bwMode="auto">
            <a:xfrm>
              <a:off x="426" y="1474"/>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a:latin typeface="Arial" panose="020B0604020202020204" pitchFamily="34" charset="0"/>
                </a:rPr>
                <a:t>.</a:t>
              </a:r>
              <a:endParaRPr lang="en-US" altLang="es-PR" sz="2400" b="0">
                <a:latin typeface="Arial" panose="020B0604020202020204" pitchFamily="34" charset="0"/>
              </a:endParaRPr>
            </a:p>
          </p:txBody>
        </p:sp>
        <p:sp>
          <p:nvSpPr>
            <p:cNvPr id="99347" name="Rectangle 13">
              <a:extLst>
                <a:ext uri="{FF2B5EF4-FFF2-40B4-BE49-F238E27FC236}">
                  <a16:creationId xmlns:a16="http://schemas.microsoft.com/office/drawing/2014/main" id="{5D3F2A58-1A2E-4B70-BFF6-F0CEB654C203}"/>
                </a:ext>
              </a:extLst>
            </p:cNvPr>
            <p:cNvSpPr>
              <a:spLocks noChangeArrowheads="1"/>
            </p:cNvSpPr>
            <p:nvPr/>
          </p:nvSpPr>
          <p:spPr bwMode="auto">
            <a:xfrm>
              <a:off x="1048" y="1466"/>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b="0">
                  <a:latin typeface="Arial" panose="020B0604020202020204" pitchFamily="34" charset="0"/>
                </a:rPr>
                <a:t>.</a:t>
              </a:r>
            </a:p>
          </p:txBody>
        </p:sp>
        <p:sp>
          <p:nvSpPr>
            <p:cNvPr id="99348" name="Rectangle 14">
              <a:extLst>
                <a:ext uri="{FF2B5EF4-FFF2-40B4-BE49-F238E27FC236}">
                  <a16:creationId xmlns:a16="http://schemas.microsoft.com/office/drawing/2014/main" id="{214638AF-39AF-455E-9726-F527C4BCEABC}"/>
                </a:ext>
              </a:extLst>
            </p:cNvPr>
            <p:cNvSpPr>
              <a:spLocks noChangeArrowheads="1"/>
            </p:cNvSpPr>
            <p:nvPr/>
          </p:nvSpPr>
          <p:spPr bwMode="auto">
            <a:xfrm>
              <a:off x="2082" y="1466"/>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b="0">
                  <a:latin typeface="Arial" panose="020B0604020202020204" pitchFamily="34" charset="0"/>
                </a:rPr>
                <a:t>.</a:t>
              </a:r>
            </a:p>
          </p:txBody>
        </p:sp>
      </p:grpSp>
      <p:grpSp>
        <p:nvGrpSpPr>
          <p:cNvPr id="5" name="Group 30">
            <a:extLst>
              <a:ext uri="{FF2B5EF4-FFF2-40B4-BE49-F238E27FC236}">
                <a16:creationId xmlns:a16="http://schemas.microsoft.com/office/drawing/2014/main" id="{D5AF03C4-8BD4-496A-941D-53CDC104E086}"/>
              </a:ext>
            </a:extLst>
          </p:cNvPr>
          <p:cNvGrpSpPr>
            <a:grpSpLocks/>
          </p:cNvGrpSpPr>
          <p:nvPr/>
        </p:nvGrpSpPr>
        <p:grpSpPr bwMode="auto">
          <a:xfrm>
            <a:off x="323850" y="3275013"/>
            <a:ext cx="8382000" cy="744537"/>
            <a:chOff x="384" y="1770"/>
            <a:chExt cx="5280" cy="469"/>
          </a:xfrm>
        </p:grpSpPr>
        <p:sp>
          <p:nvSpPr>
            <p:cNvPr id="99341" name="Text Box 15">
              <a:extLst>
                <a:ext uri="{FF2B5EF4-FFF2-40B4-BE49-F238E27FC236}">
                  <a16:creationId xmlns:a16="http://schemas.microsoft.com/office/drawing/2014/main" id="{0FEF3183-E7EC-48A4-BD9A-B910C76A34A9}"/>
                </a:ext>
              </a:extLst>
            </p:cNvPr>
            <p:cNvSpPr txBox="1">
              <a:spLocks noChangeArrowheads="1"/>
            </p:cNvSpPr>
            <p:nvPr/>
          </p:nvSpPr>
          <p:spPr bwMode="auto">
            <a:xfrm>
              <a:off x="384" y="1974"/>
              <a:ext cx="528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a:latin typeface="Arial" panose="020B0604020202020204" pitchFamily="34" charset="0"/>
                </a:rPr>
                <a:t>VCO</a:t>
              </a:r>
              <a:r>
                <a:rPr lang="en-US" altLang="es-PR" sz="2400" baseline="-25000">
                  <a:latin typeface="Arial" panose="020B0604020202020204" pitchFamily="34" charset="0"/>
                </a:rPr>
                <a:t>2 </a:t>
              </a:r>
              <a:r>
                <a:rPr lang="en-US" altLang="es-PR" sz="2400" b="0">
                  <a:latin typeface="Arial" panose="020B0604020202020204" pitchFamily="34" charset="0"/>
                </a:rPr>
                <a:t>= (V</a:t>
              </a:r>
              <a:r>
                <a:rPr lang="en-US" altLang="es-PR" sz="2400" b="0" i="1" baseline="-25000">
                  <a:latin typeface="Arial" panose="020B0604020202020204" pitchFamily="34" charset="0"/>
                </a:rPr>
                <a:t>E</a:t>
              </a:r>
              <a:r>
                <a:rPr lang="en-US" altLang="es-PR" sz="2400" b="0">
                  <a:latin typeface="Arial" panose="020B0604020202020204" pitchFamily="34" charset="0"/>
                </a:rPr>
                <a:t> </a:t>
              </a:r>
              <a:r>
                <a:rPr lang="en-US" altLang="es-PR" sz="2400" b="0">
                  <a:latin typeface="Symbol" panose="05050102010706020507" pitchFamily="18" charset="2"/>
                </a:rPr>
                <a:t>´</a:t>
              </a:r>
              <a:r>
                <a:rPr lang="en-US" altLang="es-PR" sz="2400" b="0">
                  <a:latin typeface="Arial" panose="020B0604020202020204" pitchFamily="34" charset="0"/>
                </a:rPr>
                <a:t> F</a:t>
              </a:r>
              <a:r>
                <a:rPr lang="en-US" altLang="es-PR" sz="2400" b="0" i="1" baseline="-25000">
                  <a:latin typeface="Arial" panose="020B0604020202020204" pitchFamily="34" charset="0"/>
                </a:rPr>
                <a:t>E</a:t>
              </a:r>
              <a:r>
                <a:rPr lang="en-US" altLang="es-PR" sz="2400" b="0">
                  <a:latin typeface="Arial" panose="020B0604020202020204" pitchFamily="34" charset="0"/>
                </a:rPr>
                <a:t>CO</a:t>
              </a:r>
              <a:r>
                <a:rPr lang="en-US" altLang="es-PR" sz="2400" b="0" baseline="-25000">
                  <a:latin typeface="Arial" panose="020B0604020202020204" pitchFamily="34" charset="0"/>
                </a:rPr>
                <a:t>2</a:t>
              </a:r>
              <a:r>
                <a:rPr lang="en-US" altLang="es-PR" sz="2400" b="0">
                  <a:latin typeface="Arial" panose="020B0604020202020204" pitchFamily="34" charset="0"/>
                </a:rPr>
                <a:t>) - (V</a:t>
              </a:r>
              <a:r>
                <a:rPr lang="en-US" altLang="es-PR" sz="2400" b="0" i="1" baseline="-25000">
                  <a:latin typeface="Arial" panose="020B0604020202020204" pitchFamily="34" charset="0"/>
                </a:rPr>
                <a:t>I</a:t>
              </a:r>
              <a:r>
                <a:rPr lang="en-US" altLang="es-PR" sz="2400" b="0">
                  <a:latin typeface="Arial" panose="020B0604020202020204" pitchFamily="34" charset="0"/>
                </a:rPr>
                <a:t> </a:t>
              </a:r>
              <a:r>
                <a:rPr lang="en-US" altLang="es-PR" sz="2400" b="0">
                  <a:latin typeface="Symbol" panose="05050102010706020507" pitchFamily="18" charset="2"/>
                </a:rPr>
                <a:t>´</a:t>
              </a:r>
              <a:r>
                <a:rPr lang="en-US" altLang="es-PR" sz="2400" b="0">
                  <a:latin typeface="Arial" panose="020B0604020202020204" pitchFamily="34" charset="0"/>
                </a:rPr>
                <a:t> F</a:t>
              </a:r>
              <a:r>
                <a:rPr lang="en-US" altLang="es-PR" sz="2400" b="0" i="1" baseline="-25000">
                  <a:latin typeface="Arial" panose="020B0604020202020204" pitchFamily="34" charset="0"/>
                </a:rPr>
                <a:t>I</a:t>
              </a:r>
              <a:r>
                <a:rPr lang="en-US" altLang="es-PR" sz="2400" b="0">
                  <a:latin typeface="Arial" panose="020B0604020202020204" pitchFamily="34" charset="0"/>
                </a:rPr>
                <a:t>CO</a:t>
              </a:r>
              <a:r>
                <a:rPr lang="en-US" altLang="es-PR" sz="2400" b="0" baseline="-25000">
                  <a:latin typeface="Arial" panose="020B0604020202020204" pitchFamily="34" charset="0"/>
                </a:rPr>
                <a:t>2</a:t>
              </a:r>
              <a:r>
                <a:rPr lang="en-US" altLang="es-PR" sz="2400" b="0">
                  <a:latin typeface="Arial" panose="020B0604020202020204" pitchFamily="34" charset="0"/>
                </a:rPr>
                <a:t>)</a:t>
              </a:r>
            </a:p>
          </p:txBody>
        </p:sp>
        <p:sp>
          <p:nvSpPr>
            <p:cNvPr id="99342" name="Rectangle 16">
              <a:extLst>
                <a:ext uri="{FF2B5EF4-FFF2-40B4-BE49-F238E27FC236}">
                  <a16:creationId xmlns:a16="http://schemas.microsoft.com/office/drawing/2014/main" id="{B797695F-8696-4027-99A3-3ED30588ACBB}"/>
                </a:ext>
              </a:extLst>
            </p:cNvPr>
            <p:cNvSpPr>
              <a:spLocks noChangeArrowheads="1"/>
            </p:cNvSpPr>
            <p:nvPr/>
          </p:nvSpPr>
          <p:spPr bwMode="auto">
            <a:xfrm>
              <a:off x="426" y="1786"/>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a:latin typeface="Arial" panose="020B0604020202020204" pitchFamily="34" charset="0"/>
                </a:rPr>
                <a:t>.</a:t>
              </a:r>
              <a:endParaRPr lang="en-US" altLang="es-PR" sz="2400" b="0">
                <a:latin typeface="Arial" panose="020B0604020202020204" pitchFamily="34" charset="0"/>
              </a:endParaRPr>
            </a:p>
          </p:txBody>
        </p:sp>
        <p:sp>
          <p:nvSpPr>
            <p:cNvPr id="99343" name="Rectangle 17">
              <a:extLst>
                <a:ext uri="{FF2B5EF4-FFF2-40B4-BE49-F238E27FC236}">
                  <a16:creationId xmlns:a16="http://schemas.microsoft.com/office/drawing/2014/main" id="{46BAB1DE-A7E9-485A-BA3C-8430B7FD5FC0}"/>
                </a:ext>
              </a:extLst>
            </p:cNvPr>
            <p:cNvSpPr>
              <a:spLocks noChangeArrowheads="1"/>
            </p:cNvSpPr>
            <p:nvPr/>
          </p:nvSpPr>
          <p:spPr bwMode="auto">
            <a:xfrm>
              <a:off x="1178" y="1778"/>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b="0">
                  <a:latin typeface="Arial" panose="020B0604020202020204" pitchFamily="34" charset="0"/>
                </a:rPr>
                <a:t>.</a:t>
              </a:r>
            </a:p>
          </p:txBody>
        </p:sp>
        <p:sp>
          <p:nvSpPr>
            <p:cNvPr id="99344" name="Rectangle 18">
              <a:extLst>
                <a:ext uri="{FF2B5EF4-FFF2-40B4-BE49-F238E27FC236}">
                  <a16:creationId xmlns:a16="http://schemas.microsoft.com/office/drawing/2014/main" id="{8F191902-97DC-4568-A0BB-3D24AC9D144C}"/>
                </a:ext>
              </a:extLst>
            </p:cNvPr>
            <p:cNvSpPr>
              <a:spLocks noChangeArrowheads="1"/>
            </p:cNvSpPr>
            <p:nvPr/>
          </p:nvSpPr>
          <p:spPr bwMode="auto">
            <a:xfrm>
              <a:off x="2452" y="1770"/>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b="0">
                  <a:latin typeface="Arial" panose="020B0604020202020204" pitchFamily="34" charset="0"/>
                </a:rPr>
                <a:t>.</a:t>
              </a:r>
            </a:p>
          </p:txBody>
        </p:sp>
      </p:grpSp>
      <p:grpSp>
        <p:nvGrpSpPr>
          <p:cNvPr id="99336" name="Group 36">
            <a:extLst>
              <a:ext uri="{FF2B5EF4-FFF2-40B4-BE49-F238E27FC236}">
                <a16:creationId xmlns:a16="http://schemas.microsoft.com/office/drawing/2014/main" id="{E540C449-3307-4F8C-AC81-9DBA8D39369E}"/>
              </a:ext>
            </a:extLst>
          </p:cNvPr>
          <p:cNvGrpSpPr>
            <a:grpSpLocks/>
          </p:cNvGrpSpPr>
          <p:nvPr/>
        </p:nvGrpSpPr>
        <p:grpSpPr bwMode="auto">
          <a:xfrm>
            <a:off x="323850" y="3897313"/>
            <a:ext cx="8540750" cy="1692275"/>
            <a:chOff x="344" y="2242"/>
            <a:chExt cx="5380" cy="1066"/>
          </a:xfrm>
        </p:grpSpPr>
        <p:sp>
          <p:nvSpPr>
            <p:cNvPr id="99338" name="Text Box 19">
              <a:extLst>
                <a:ext uri="{FF2B5EF4-FFF2-40B4-BE49-F238E27FC236}">
                  <a16:creationId xmlns:a16="http://schemas.microsoft.com/office/drawing/2014/main" id="{12836794-E8CF-4F1C-894E-4885FD570773}"/>
                </a:ext>
              </a:extLst>
            </p:cNvPr>
            <p:cNvSpPr txBox="1">
              <a:spLocks noChangeArrowheads="1"/>
            </p:cNvSpPr>
            <p:nvPr/>
          </p:nvSpPr>
          <p:spPr bwMode="auto">
            <a:xfrm>
              <a:off x="344" y="2422"/>
              <a:ext cx="5380"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Donde V</a:t>
              </a:r>
              <a:r>
                <a:rPr lang="en-US" altLang="es-PR" sz="2400" b="0" i="1" baseline="-25000">
                  <a:latin typeface="Arial" panose="020B0604020202020204" pitchFamily="34" charset="0"/>
                </a:rPr>
                <a:t>E</a:t>
              </a:r>
              <a:r>
                <a:rPr lang="en-US" altLang="es-PR" sz="2400" b="0">
                  <a:latin typeface="Arial" panose="020B0604020202020204" pitchFamily="34" charset="0"/>
                </a:rPr>
                <a:t> = ventilation expirada;  V</a:t>
              </a:r>
              <a:r>
                <a:rPr lang="en-US" altLang="es-PR" sz="2400" b="0" i="1" baseline="-25000">
                  <a:latin typeface="Arial" panose="020B0604020202020204" pitchFamily="34" charset="0"/>
                </a:rPr>
                <a:t>I</a:t>
              </a:r>
              <a:r>
                <a:rPr lang="en-US" altLang="es-PR" sz="2400" b="0">
                  <a:latin typeface="Arial" panose="020B0604020202020204" pitchFamily="34" charset="0"/>
                </a:rPr>
                <a:t> = ventilation inspirada; </a:t>
              </a:r>
            </a:p>
            <a:p>
              <a:pPr>
                <a:lnSpc>
                  <a:spcPct val="90000"/>
                </a:lnSpc>
                <a:spcBef>
                  <a:spcPct val="0"/>
                </a:spcBef>
                <a:buClrTx/>
                <a:buFontTx/>
                <a:buNone/>
              </a:pPr>
              <a:r>
                <a:rPr lang="en-US" altLang="es-PR" sz="2400" b="0">
                  <a:latin typeface="Arial" panose="020B0604020202020204" pitchFamily="34" charset="0"/>
                </a:rPr>
                <a:t>F</a:t>
              </a:r>
              <a:r>
                <a:rPr lang="en-US" altLang="es-PR" sz="2400" b="0" i="1" baseline="-25000">
                  <a:latin typeface="Arial" panose="020B0604020202020204" pitchFamily="34" charset="0"/>
                </a:rPr>
                <a:t>I</a:t>
              </a:r>
              <a:r>
                <a:rPr lang="en-US" altLang="es-PR" sz="2400" b="0">
                  <a:latin typeface="Arial" panose="020B0604020202020204" pitchFamily="34" charset="0"/>
                </a:rPr>
                <a:t>O</a:t>
              </a:r>
              <a:r>
                <a:rPr lang="en-US" altLang="es-PR" sz="2400" b="0" baseline="-25000">
                  <a:latin typeface="Arial" panose="020B0604020202020204" pitchFamily="34" charset="0"/>
                </a:rPr>
                <a:t>2</a:t>
              </a:r>
              <a:r>
                <a:rPr lang="en-US" altLang="es-PR" sz="2400" b="0">
                  <a:latin typeface="Arial" panose="020B0604020202020204" pitchFamily="34" charset="0"/>
                </a:rPr>
                <a:t> = fracción del oxígeno inspirado; F</a:t>
              </a:r>
              <a:r>
                <a:rPr lang="en-US" altLang="es-PR" sz="2400" b="0" i="1" baseline="-25000">
                  <a:latin typeface="Arial" panose="020B0604020202020204" pitchFamily="34" charset="0"/>
                </a:rPr>
                <a:t>I</a:t>
              </a:r>
              <a:r>
                <a:rPr lang="en-US" altLang="es-PR" sz="2400" b="0">
                  <a:latin typeface="Arial" panose="020B0604020202020204" pitchFamily="34" charset="0"/>
                </a:rPr>
                <a:t>CO</a:t>
              </a:r>
              <a:r>
                <a:rPr lang="en-US" altLang="es-PR" sz="2400" b="0" baseline="-25000">
                  <a:latin typeface="Arial" panose="020B0604020202020204" pitchFamily="34" charset="0"/>
                </a:rPr>
                <a:t>2</a:t>
              </a:r>
              <a:r>
                <a:rPr lang="en-US" altLang="es-PR" sz="2400" b="0">
                  <a:latin typeface="Arial" panose="020B0604020202020204" pitchFamily="34" charset="0"/>
                </a:rPr>
                <a:t> = fracción del bióxido de carbon inspirado; F</a:t>
              </a:r>
              <a:r>
                <a:rPr lang="en-US" altLang="es-PR" sz="2400" b="0" i="1" baseline="-25000">
                  <a:latin typeface="Arial" panose="020B0604020202020204" pitchFamily="34" charset="0"/>
                </a:rPr>
                <a:t>E</a:t>
              </a:r>
              <a:r>
                <a:rPr lang="en-US" altLang="es-PR" sz="2400" b="0">
                  <a:latin typeface="Arial" panose="020B0604020202020204" pitchFamily="34" charset="0"/>
                </a:rPr>
                <a:t>O</a:t>
              </a:r>
              <a:r>
                <a:rPr lang="en-US" altLang="es-PR" sz="2400" b="0" baseline="-25000">
                  <a:latin typeface="Arial" panose="020B0604020202020204" pitchFamily="34" charset="0"/>
                </a:rPr>
                <a:t>2</a:t>
              </a:r>
              <a:r>
                <a:rPr lang="en-US" altLang="es-PR" sz="2400" b="0">
                  <a:latin typeface="Arial" panose="020B0604020202020204" pitchFamily="34" charset="0"/>
                </a:rPr>
                <a:t> = fracción del oxígeno expirado; y F</a:t>
              </a:r>
              <a:r>
                <a:rPr lang="en-US" altLang="es-PR" sz="2400" b="0" i="1" baseline="-25000">
                  <a:latin typeface="Arial" panose="020B0604020202020204" pitchFamily="34" charset="0"/>
                </a:rPr>
                <a:t>E</a:t>
              </a:r>
              <a:r>
                <a:rPr lang="en-US" altLang="es-PR" sz="2400" b="0">
                  <a:latin typeface="Arial" panose="020B0604020202020204" pitchFamily="34" charset="0"/>
                </a:rPr>
                <a:t>CO</a:t>
              </a:r>
              <a:r>
                <a:rPr lang="en-US" altLang="es-PR" sz="2400" b="0" baseline="-25000">
                  <a:latin typeface="Arial" panose="020B0604020202020204" pitchFamily="34" charset="0"/>
                </a:rPr>
                <a:t>2 </a:t>
              </a:r>
              <a:r>
                <a:rPr lang="en-US" altLang="es-PR" sz="2400" b="0">
                  <a:latin typeface="Arial" panose="020B0604020202020204" pitchFamily="34" charset="0"/>
                </a:rPr>
                <a:t>= fracción del bióxido de carbono expirado.</a:t>
              </a:r>
              <a:endParaRPr lang="en-US" altLang="es-PR" sz="2400" b="0" baseline="-25000">
                <a:latin typeface="Arial" panose="020B0604020202020204" pitchFamily="34" charset="0"/>
              </a:endParaRPr>
            </a:p>
          </p:txBody>
        </p:sp>
        <p:sp>
          <p:nvSpPr>
            <p:cNvPr id="99339" name="Rectangle 20">
              <a:extLst>
                <a:ext uri="{FF2B5EF4-FFF2-40B4-BE49-F238E27FC236}">
                  <a16:creationId xmlns:a16="http://schemas.microsoft.com/office/drawing/2014/main" id="{F7579F54-2733-4495-B2C3-E160192A796F}"/>
                </a:ext>
              </a:extLst>
            </p:cNvPr>
            <p:cNvSpPr>
              <a:spLocks noChangeArrowheads="1"/>
            </p:cNvSpPr>
            <p:nvPr/>
          </p:nvSpPr>
          <p:spPr bwMode="auto">
            <a:xfrm>
              <a:off x="1006" y="2242"/>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b="0">
                  <a:latin typeface="Arial" panose="020B0604020202020204" pitchFamily="34" charset="0"/>
                </a:rPr>
                <a:t>.</a:t>
              </a:r>
            </a:p>
          </p:txBody>
        </p:sp>
        <p:sp>
          <p:nvSpPr>
            <p:cNvPr id="99340" name="Rectangle 21">
              <a:extLst>
                <a:ext uri="{FF2B5EF4-FFF2-40B4-BE49-F238E27FC236}">
                  <a16:creationId xmlns:a16="http://schemas.microsoft.com/office/drawing/2014/main" id="{F0C0DD30-1616-40DC-BB3F-EBE265E331B8}"/>
                </a:ext>
              </a:extLst>
            </p:cNvPr>
            <p:cNvSpPr>
              <a:spLocks noChangeArrowheads="1"/>
            </p:cNvSpPr>
            <p:nvPr/>
          </p:nvSpPr>
          <p:spPr bwMode="auto">
            <a:xfrm>
              <a:off x="3256" y="2242"/>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b="0">
                  <a:latin typeface="Arial" panose="020B0604020202020204" pitchFamily="34" charset="0"/>
                </a:rPr>
                <a:t>.</a:t>
              </a:r>
            </a:p>
          </p:txBody>
        </p:sp>
      </p:grpSp>
      <p:sp>
        <p:nvSpPr>
          <p:cNvPr id="7" name="Title 1">
            <a:extLst>
              <a:ext uri="{FF2B5EF4-FFF2-40B4-BE49-F238E27FC236}">
                <a16:creationId xmlns:a16="http://schemas.microsoft.com/office/drawing/2014/main" id="{AE118675-06EB-4A68-AFE4-7A7D2EB5580C}"/>
              </a:ext>
            </a:extLst>
          </p:cNvPr>
          <p:cNvSpPr>
            <a:spLocks/>
          </p:cNvSpPr>
          <p:nvPr/>
        </p:nvSpPr>
        <p:spPr bwMode="auto">
          <a:xfrm>
            <a:off x="-34925" y="1268413"/>
            <a:ext cx="91440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10000"/>
              </a:lnSpc>
              <a:defRPr/>
            </a:pPr>
            <a:r>
              <a:rPr lang="es-PR" altLang="es-PR" sz="26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a:t>
            </a:r>
            <a:r>
              <a:rPr lang="es-PR" altLang="es-PR" sz="26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ESPIROMETRÍA EN CIRCUITO ABIERTO</a:t>
            </a:r>
            <a:r>
              <a:rPr lang="es-PR" altLang="es-PR" sz="26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a:t>
            </a:r>
            <a:endParaRPr lang="es-PR" altLang="es-PR" sz="26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endParaRPr>
          </a:p>
        </p:txBody>
      </p:sp>
    </p:spTree>
    <p:custDataLst>
      <p:tags r:id="rId1"/>
    </p:custDataLst>
  </p:cSld>
  <p:clrMapOvr>
    <a:masterClrMapping/>
  </p:clrMapOvr>
  <p:transition spd="slow">
    <p:wheel spokes="1"/>
    <p:sndAc>
      <p:stSnd>
        <p:snd r:embed="rId4" name="whoos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2001F-7DB6-4D62-8687-3136F0546595}"/>
              </a:ext>
            </a:extLst>
          </p:cNvPr>
          <p:cNvSpPr>
            <a:spLocks/>
          </p:cNvSpPr>
          <p:nvPr/>
        </p:nvSpPr>
        <p:spPr bwMode="auto">
          <a:xfrm>
            <a:off x="0" y="692150"/>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10000"/>
              </a:lnSpc>
              <a:defRPr/>
            </a:pPr>
            <a:r>
              <a:rPr lang="es-PR" altLang="es-PR" sz="22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CALCULANDO EL CONSUMO DE OXÍGENO</a:t>
            </a:r>
            <a:endParaRPr lang="es-PR" altLang="es-PR" sz="22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endParaRPr>
          </a:p>
        </p:txBody>
      </p:sp>
      <p:sp>
        <p:nvSpPr>
          <p:cNvPr id="101379" name="Text Box 6">
            <a:extLst>
              <a:ext uri="{FF2B5EF4-FFF2-40B4-BE49-F238E27FC236}">
                <a16:creationId xmlns:a16="http://schemas.microsoft.com/office/drawing/2014/main" id="{BE3CE39C-BF75-4F29-89D7-0ECC4DF85F04}"/>
              </a:ext>
            </a:extLst>
          </p:cNvPr>
          <p:cNvSpPr txBox="1">
            <a:spLocks noChangeArrowheads="1"/>
          </p:cNvSpPr>
          <p:nvPr/>
        </p:nvSpPr>
        <p:spPr bwMode="auto">
          <a:xfrm>
            <a:off x="179388" y="6164263"/>
            <a:ext cx="89646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Reproducido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 por J. H. Wilmore, &amp; D. L. Costill, 2004, Barcelona, España: Editorial Paidotribo. Copyright 2004 por Jack H. Wilmore y David L. Costill.</a:t>
            </a:r>
          </a:p>
        </p:txBody>
      </p:sp>
      <p:pic>
        <p:nvPicPr>
          <p:cNvPr id="75781" name="Picture 5">
            <a:extLst>
              <a:ext uri="{FF2B5EF4-FFF2-40B4-BE49-F238E27FC236}">
                <a16:creationId xmlns:a16="http://schemas.microsoft.com/office/drawing/2014/main" id="{274D8731-E010-454B-9712-61C29759F7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5338" y="1196975"/>
            <a:ext cx="4875212"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wheel spokes="1"/>
    <p:sndAc>
      <p:stSnd>
        <p:snd r:embed="rId4" name="whoo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75781"/>
                                        </p:tgtEl>
                                        <p:attrNameLst>
                                          <p:attrName>style.visibility</p:attrName>
                                        </p:attrNameLst>
                                      </p:cBhvr>
                                      <p:to>
                                        <p:strVal val="visible"/>
                                      </p:to>
                                    </p:set>
                                    <p:anim calcmode="lin" valueType="num">
                                      <p:cBhvr>
                                        <p:cTn id="7" dur="500" fill="hold"/>
                                        <p:tgtEl>
                                          <p:spTgt spid="75781"/>
                                        </p:tgtEl>
                                        <p:attrNameLst>
                                          <p:attrName>ppt_w</p:attrName>
                                        </p:attrNameLst>
                                      </p:cBhvr>
                                      <p:tavLst>
                                        <p:tav tm="0">
                                          <p:val>
                                            <p:fltVal val="0"/>
                                          </p:val>
                                        </p:tav>
                                        <p:tav tm="100000">
                                          <p:val>
                                            <p:strVal val="#ppt_w"/>
                                          </p:val>
                                        </p:tav>
                                      </p:tavLst>
                                    </p:anim>
                                    <p:anim calcmode="lin" valueType="num">
                                      <p:cBhvr>
                                        <p:cTn id="8" dur="500" fill="hold"/>
                                        <p:tgtEl>
                                          <p:spTgt spid="75781"/>
                                        </p:tgtEl>
                                        <p:attrNameLst>
                                          <p:attrName>ppt_h</p:attrName>
                                        </p:attrNameLst>
                                      </p:cBhvr>
                                      <p:tavLst>
                                        <p:tav tm="0">
                                          <p:val>
                                            <p:fltVal val="0"/>
                                          </p:val>
                                        </p:tav>
                                        <p:tav tm="100000">
                                          <p:val>
                                            <p:strVal val="#ppt_h"/>
                                          </p:val>
                                        </p:tav>
                                      </p:tavLst>
                                    </p:anim>
                                    <p:anim calcmode="lin" valueType="num">
                                      <p:cBhvr>
                                        <p:cTn id="9" dur="500" fill="hold"/>
                                        <p:tgtEl>
                                          <p:spTgt spid="75781"/>
                                        </p:tgtEl>
                                        <p:attrNameLst>
                                          <p:attrName>ppt_x</p:attrName>
                                        </p:attrNameLst>
                                      </p:cBhvr>
                                      <p:tavLst>
                                        <p:tav tm="0">
                                          <p:val>
                                            <p:fltVal val="0.5"/>
                                          </p:val>
                                        </p:tav>
                                        <p:tav tm="100000">
                                          <p:val>
                                            <p:strVal val="#ppt_x"/>
                                          </p:val>
                                        </p:tav>
                                      </p:tavLst>
                                    </p:anim>
                                    <p:anim calcmode="lin" valueType="num">
                                      <p:cBhvr>
                                        <p:cTn id="10" dur="500" fill="hold"/>
                                        <p:tgtEl>
                                          <p:spTgt spid="757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E8C7-6F0F-4D14-895F-FC1AEADE0363}"/>
              </a:ext>
            </a:extLst>
          </p:cNvPr>
          <p:cNvSpPr>
            <a:spLocks/>
          </p:cNvSpPr>
          <p:nvPr/>
        </p:nvSpPr>
        <p:spPr bwMode="auto">
          <a:xfrm>
            <a:off x="0" y="1196975"/>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10000"/>
              </a:lnSpc>
              <a:defRPr/>
            </a:pPr>
            <a:r>
              <a:rPr lang="es-PR" altLang="es-PR" sz="22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TRANSFORMACIONES DE HALDANE *</a:t>
            </a:r>
          </a:p>
        </p:txBody>
      </p:sp>
      <p:sp>
        <p:nvSpPr>
          <p:cNvPr id="103427" name="Text Box 6">
            <a:extLst>
              <a:ext uri="{FF2B5EF4-FFF2-40B4-BE49-F238E27FC236}">
                <a16:creationId xmlns:a16="http://schemas.microsoft.com/office/drawing/2014/main" id="{03165361-5E51-476B-9196-2A279E50D139}"/>
              </a:ext>
            </a:extLst>
          </p:cNvPr>
          <p:cNvSpPr txBox="1">
            <a:spLocks noChangeArrowheads="1"/>
          </p:cNvSpPr>
          <p:nvPr/>
        </p:nvSpPr>
        <p:spPr bwMode="auto">
          <a:xfrm>
            <a:off x="179388" y="6164263"/>
            <a:ext cx="89646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Reproducido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 por J. H. Wilmore, &amp; D. L. Costill, 2004, Barcelona, España: Editorial Paidotribo. Copyright 2004 por Jack H. Wilmore y David L. Costill.</a:t>
            </a:r>
          </a:p>
        </p:txBody>
      </p:sp>
      <p:grpSp>
        <p:nvGrpSpPr>
          <p:cNvPr id="7" name="Group 35">
            <a:extLst>
              <a:ext uri="{FF2B5EF4-FFF2-40B4-BE49-F238E27FC236}">
                <a16:creationId xmlns:a16="http://schemas.microsoft.com/office/drawing/2014/main" id="{17B72C86-3D5C-4693-ADC5-D57D44C3EF61}"/>
              </a:ext>
            </a:extLst>
          </p:cNvPr>
          <p:cNvGrpSpPr>
            <a:grpSpLocks/>
          </p:cNvGrpSpPr>
          <p:nvPr/>
        </p:nvGrpSpPr>
        <p:grpSpPr bwMode="auto">
          <a:xfrm>
            <a:off x="360363" y="2390775"/>
            <a:ext cx="8382000" cy="719138"/>
            <a:chOff x="384" y="1474"/>
            <a:chExt cx="5280" cy="453"/>
          </a:xfrm>
        </p:grpSpPr>
        <p:sp>
          <p:nvSpPr>
            <p:cNvPr id="103449" name="Text Box 11">
              <a:extLst>
                <a:ext uri="{FF2B5EF4-FFF2-40B4-BE49-F238E27FC236}">
                  <a16:creationId xmlns:a16="http://schemas.microsoft.com/office/drawing/2014/main" id="{A544BD2C-3413-4E0C-A462-FBEA3D965727}"/>
                </a:ext>
              </a:extLst>
            </p:cNvPr>
            <p:cNvSpPr txBox="1">
              <a:spLocks noChangeArrowheads="1"/>
            </p:cNvSpPr>
            <p:nvPr/>
          </p:nvSpPr>
          <p:spPr bwMode="auto">
            <a:xfrm>
              <a:off x="384" y="1662"/>
              <a:ext cx="528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V</a:t>
              </a:r>
              <a:r>
                <a:rPr lang="en-US" altLang="es-PR" sz="2400" b="0" i="1" baseline="-25000">
                  <a:latin typeface="Arial" panose="020B0604020202020204" pitchFamily="34" charset="0"/>
                </a:rPr>
                <a:t>I</a:t>
              </a:r>
              <a:r>
                <a:rPr lang="en-US" altLang="es-PR" sz="2400" baseline="-25000">
                  <a:latin typeface="Arial" panose="020B0604020202020204" pitchFamily="34" charset="0"/>
                </a:rPr>
                <a:t> </a:t>
              </a:r>
              <a:r>
                <a:rPr lang="en-US" altLang="es-PR" sz="2400" b="0">
                  <a:latin typeface="Arial" panose="020B0604020202020204" pitchFamily="34" charset="0"/>
                </a:rPr>
                <a:t>= (V</a:t>
              </a:r>
              <a:r>
                <a:rPr lang="en-US" altLang="es-PR" sz="2400" b="0" i="1" baseline="-25000">
                  <a:latin typeface="Arial" panose="020B0604020202020204" pitchFamily="34" charset="0"/>
                </a:rPr>
                <a:t>E</a:t>
              </a:r>
              <a:r>
                <a:rPr lang="en-US" altLang="es-PR" sz="2400" b="0">
                  <a:latin typeface="Arial" panose="020B0604020202020204" pitchFamily="34" charset="0"/>
                </a:rPr>
                <a:t> </a:t>
              </a:r>
              <a:r>
                <a:rPr lang="en-US" altLang="es-PR" sz="2400" b="0">
                  <a:latin typeface="Symbol" panose="05050102010706020507" pitchFamily="18" charset="2"/>
                </a:rPr>
                <a:t>´</a:t>
              </a:r>
              <a:r>
                <a:rPr lang="en-US" altLang="es-PR" sz="2400" b="0">
                  <a:latin typeface="Arial" panose="020B0604020202020204" pitchFamily="34" charset="0"/>
                </a:rPr>
                <a:t> F</a:t>
              </a:r>
              <a:r>
                <a:rPr lang="en-US" altLang="es-PR" sz="2400" b="0" i="1" baseline="-25000">
                  <a:latin typeface="Arial" panose="020B0604020202020204" pitchFamily="34" charset="0"/>
                </a:rPr>
                <a:t>E</a:t>
              </a:r>
              <a:r>
                <a:rPr lang="en-US" altLang="es-PR" sz="2400" b="0">
                  <a:latin typeface="Arial" panose="020B0604020202020204" pitchFamily="34" charset="0"/>
                </a:rPr>
                <a:t>N</a:t>
              </a:r>
              <a:r>
                <a:rPr lang="en-US" altLang="es-PR" sz="2400" b="0" baseline="-25000">
                  <a:latin typeface="Arial" panose="020B0604020202020204" pitchFamily="34" charset="0"/>
                </a:rPr>
                <a:t>2</a:t>
              </a:r>
              <a:r>
                <a:rPr lang="en-US" altLang="es-PR" sz="2400" b="0">
                  <a:latin typeface="Arial" panose="020B0604020202020204" pitchFamily="34" charset="0"/>
                </a:rPr>
                <a:t>)/F</a:t>
              </a:r>
              <a:r>
                <a:rPr lang="en-US" altLang="es-PR" sz="2400" b="0" i="1" baseline="-25000">
                  <a:latin typeface="Arial" panose="020B0604020202020204" pitchFamily="34" charset="0"/>
                </a:rPr>
                <a:t>I</a:t>
              </a:r>
              <a:r>
                <a:rPr lang="en-US" altLang="es-PR" sz="2400" b="0">
                  <a:latin typeface="Arial" panose="020B0604020202020204" pitchFamily="34" charset="0"/>
                </a:rPr>
                <a:t>N</a:t>
              </a:r>
              <a:r>
                <a:rPr lang="en-US" altLang="es-PR" sz="2400" b="0" baseline="-25000">
                  <a:latin typeface="Arial" panose="020B0604020202020204" pitchFamily="34" charset="0"/>
                </a:rPr>
                <a:t>2</a:t>
              </a:r>
              <a:r>
                <a:rPr lang="en-US" altLang="es-PR" sz="2400" b="0">
                  <a:latin typeface="Arial" panose="020B0604020202020204" pitchFamily="34" charset="0"/>
                </a:rPr>
                <a:t> y F</a:t>
              </a:r>
              <a:r>
                <a:rPr lang="en-US" altLang="es-PR" sz="2400" b="0" i="1" baseline="-25000">
                  <a:latin typeface="Arial" panose="020B0604020202020204" pitchFamily="34" charset="0"/>
                </a:rPr>
                <a:t>E</a:t>
              </a:r>
              <a:r>
                <a:rPr lang="en-US" altLang="es-PR" sz="2400" b="0">
                  <a:latin typeface="Arial" panose="020B0604020202020204" pitchFamily="34" charset="0"/>
                </a:rPr>
                <a:t>N</a:t>
              </a:r>
              <a:r>
                <a:rPr lang="en-US" altLang="es-PR" sz="2400" b="0" i="1" baseline="-25000">
                  <a:latin typeface="Arial" panose="020B0604020202020204" pitchFamily="34" charset="0"/>
                </a:rPr>
                <a:t>2</a:t>
              </a:r>
              <a:r>
                <a:rPr lang="en-US" altLang="es-PR" sz="2400" b="0">
                  <a:latin typeface="Arial" panose="020B0604020202020204" pitchFamily="34" charset="0"/>
                </a:rPr>
                <a:t> = 1 - (F</a:t>
              </a:r>
              <a:r>
                <a:rPr lang="en-US" altLang="es-PR" sz="2400" b="0" i="1" baseline="-25000">
                  <a:latin typeface="Arial" panose="020B0604020202020204" pitchFamily="34" charset="0"/>
                </a:rPr>
                <a:t>E</a:t>
              </a:r>
              <a:r>
                <a:rPr lang="en-US" altLang="es-PR" sz="2400" b="0">
                  <a:latin typeface="Arial" panose="020B0604020202020204" pitchFamily="34" charset="0"/>
                </a:rPr>
                <a:t>O</a:t>
              </a:r>
              <a:r>
                <a:rPr lang="en-US" altLang="es-PR" sz="2400" b="0" i="1" baseline="-25000">
                  <a:latin typeface="Arial" panose="020B0604020202020204" pitchFamily="34" charset="0"/>
                </a:rPr>
                <a:t>2</a:t>
              </a:r>
              <a:r>
                <a:rPr lang="en-US" altLang="es-PR" sz="2400" b="0">
                  <a:latin typeface="Arial" panose="020B0604020202020204" pitchFamily="34" charset="0"/>
                </a:rPr>
                <a:t> + F</a:t>
              </a:r>
              <a:r>
                <a:rPr lang="en-US" altLang="es-PR" sz="2400" b="0" i="1" baseline="-25000">
                  <a:latin typeface="Arial" panose="020B0604020202020204" pitchFamily="34" charset="0"/>
                </a:rPr>
                <a:t>E</a:t>
              </a:r>
              <a:r>
                <a:rPr lang="en-US" altLang="es-PR" sz="2400" b="0">
                  <a:latin typeface="Arial" panose="020B0604020202020204" pitchFamily="34" charset="0"/>
                </a:rPr>
                <a:t>CO</a:t>
              </a:r>
              <a:r>
                <a:rPr lang="en-US" altLang="es-PR" sz="2400" b="0" i="1" baseline="-25000">
                  <a:latin typeface="Arial" panose="020B0604020202020204" pitchFamily="34" charset="0"/>
                </a:rPr>
                <a:t>2</a:t>
              </a:r>
              <a:r>
                <a:rPr lang="en-US" altLang="es-PR" sz="2400" b="0">
                  <a:latin typeface="Arial" panose="020B0604020202020204" pitchFamily="34" charset="0"/>
                </a:rPr>
                <a:t>)</a:t>
              </a:r>
            </a:p>
          </p:txBody>
        </p:sp>
        <p:sp>
          <p:nvSpPr>
            <p:cNvPr id="103450" name="Rectangle 12">
              <a:extLst>
                <a:ext uri="{FF2B5EF4-FFF2-40B4-BE49-F238E27FC236}">
                  <a16:creationId xmlns:a16="http://schemas.microsoft.com/office/drawing/2014/main" id="{B5918B84-0504-4C45-976B-DCD18DBC3F70}"/>
                </a:ext>
              </a:extLst>
            </p:cNvPr>
            <p:cNvSpPr>
              <a:spLocks noChangeArrowheads="1"/>
            </p:cNvSpPr>
            <p:nvPr/>
          </p:nvSpPr>
          <p:spPr bwMode="auto">
            <a:xfrm>
              <a:off x="418" y="1474"/>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a:latin typeface="Arial" panose="020B0604020202020204" pitchFamily="34" charset="0"/>
                </a:rPr>
                <a:t>.</a:t>
              </a:r>
              <a:endParaRPr lang="en-US" altLang="es-PR" sz="2400" b="0">
                <a:latin typeface="Arial" panose="020B0604020202020204" pitchFamily="34" charset="0"/>
              </a:endParaRPr>
            </a:p>
          </p:txBody>
        </p:sp>
        <p:sp>
          <p:nvSpPr>
            <p:cNvPr id="103451" name="Rectangle 13">
              <a:extLst>
                <a:ext uri="{FF2B5EF4-FFF2-40B4-BE49-F238E27FC236}">
                  <a16:creationId xmlns:a16="http://schemas.microsoft.com/office/drawing/2014/main" id="{33B527DB-0001-4336-9143-F55705FA1929}"/>
                </a:ext>
              </a:extLst>
            </p:cNvPr>
            <p:cNvSpPr>
              <a:spLocks noChangeArrowheads="1"/>
            </p:cNvSpPr>
            <p:nvPr/>
          </p:nvSpPr>
          <p:spPr bwMode="auto">
            <a:xfrm>
              <a:off x="864" y="1474"/>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b="0">
                  <a:latin typeface="Arial" panose="020B0604020202020204" pitchFamily="34" charset="0"/>
                </a:rPr>
                <a:t>.</a:t>
              </a:r>
            </a:p>
          </p:txBody>
        </p:sp>
      </p:grpSp>
      <p:grpSp>
        <p:nvGrpSpPr>
          <p:cNvPr id="3" name="Group 34">
            <a:extLst>
              <a:ext uri="{FF2B5EF4-FFF2-40B4-BE49-F238E27FC236}">
                <a16:creationId xmlns:a16="http://schemas.microsoft.com/office/drawing/2014/main" id="{C4FFB455-3C0F-4DC6-845F-0C28226D5FB4}"/>
              </a:ext>
            </a:extLst>
          </p:cNvPr>
          <p:cNvGrpSpPr>
            <a:grpSpLocks/>
          </p:cNvGrpSpPr>
          <p:nvPr/>
        </p:nvGrpSpPr>
        <p:grpSpPr bwMode="auto">
          <a:xfrm>
            <a:off x="360363" y="2949575"/>
            <a:ext cx="8382000" cy="719138"/>
            <a:chOff x="384" y="1786"/>
            <a:chExt cx="5280" cy="453"/>
          </a:xfrm>
        </p:grpSpPr>
        <p:sp>
          <p:nvSpPr>
            <p:cNvPr id="103445" name="Text Box 16">
              <a:extLst>
                <a:ext uri="{FF2B5EF4-FFF2-40B4-BE49-F238E27FC236}">
                  <a16:creationId xmlns:a16="http://schemas.microsoft.com/office/drawing/2014/main" id="{39AA612E-794C-477C-852F-A608B7C51BF8}"/>
                </a:ext>
              </a:extLst>
            </p:cNvPr>
            <p:cNvSpPr txBox="1">
              <a:spLocks noChangeArrowheads="1"/>
            </p:cNvSpPr>
            <p:nvPr/>
          </p:nvSpPr>
          <p:spPr bwMode="auto">
            <a:xfrm>
              <a:off x="384" y="1974"/>
              <a:ext cx="528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VO</a:t>
              </a:r>
              <a:r>
                <a:rPr lang="en-US" altLang="es-PR" sz="2400" b="0" baseline="-25000">
                  <a:latin typeface="Arial" panose="020B0604020202020204" pitchFamily="34" charset="0"/>
                </a:rPr>
                <a:t>2 </a:t>
              </a:r>
              <a:r>
                <a:rPr lang="en-US" altLang="es-PR" sz="2400" b="0">
                  <a:latin typeface="Arial" panose="020B0604020202020204" pitchFamily="34" charset="0"/>
                </a:rPr>
                <a:t>= (V</a:t>
              </a:r>
              <a:r>
                <a:rPr lang="en-US" altLang="es-PR" sz="2400" b="0" i="1" baseline="-25000">
                  <a:latin typeface="Arial" panose="020B0604020202020204" pitchFamily="34" charset="0"/>
                </a:rPr>
                <a:t>I</a:t>
              </a:r>
              <a:r>
                <a:rPr lang="en-US" altLang="es-PR" sz="2400" b="0">
                  <a:latin typeface="Arial" panose="020B0604020202020204" pitchFamily="34" charset="0"/>
                </a:rPr>
                <a:t> </a:t>
              </a:r>
              <a:r>
                <a:rPr lang="en-US" altLang="es-PR" sz="2400" b="0">
                  <a:latin typeface="Symbol" panose="05050102010706020507" pitchFamily="18" charset="2"/>
                </a:rPr>
                <a:t>´</a:t>
              </a:r>
              <a:r>
                <a:rPr lang="en-US" altLang="es-PR" sz="2400" b="0">
                  <a:latin typeface="Arial" panose="020B0604020202020204" pitchFamily="34" charset="0"/>
                </a:rPr>
                <a:t> F</a:t>
              </a:r>
              <a:r>
                <a:rPr lang="en-US" altLang="es-PR" sz="2400" b="0" i="1" baseline="-25000">
                  <a:latin typeface="Arial" panose="020B0604020202020204" pitchFamily="34" charset="0"/>
                </a:rPr>
                <a:t>I</a:t>
              </a:r>
              <a:r>
                <a:rPr lang="en-US" altLang="es-PR" sz="2400" b="0">
                  <a:latin typeface="Arial" panose="020B0604020202020204" pitchFamily="34" charset="0"/>
                </a:rPr>
                <a:t>O</a:t>
              </a:r>
              <a:r>
                <a:rPr lang="en-US" altLang="es-PR" sz="2400" b="0" baseline="-25000">
                  <a:latin typeface="Arial" panose="020B0604020202020204" pitchFamily="34" charset="0"/>
                </a:rPr>
                <a:t>2</a:t>
              </a:r>
              <a:r>
                <a:rPr lang="en-US" altLang="es-PR" sz="2400" b="0">
                  <a:latin typeface="Arial" panose="020B0604020202020204" pitchFamily="34" charset="0"/>
                </a:rPr>
                <a:t>) - (V</a:t>
              </a:r>
              <a:r>
                <a:rPr lang="en-US" altLang="es-PR" sz="2400" b="0" i="1" baseline="-25000">
                  <a:latin typeface="Arial" panose="020B0604020202020204" pitchFamily="34" charset="0"/>
                </a:rPr>
                <a:t>E</a:t>
              </a:r>
              <a:r>
                <a:rPr lang="en-US" altLang="es-PR" sz="2400" b="0">
                  <a:latin typeface="Arial" panose="020B0604020202020204" pitchFamily="34" charset="0"/>
                </a:rPr>
                <a:t> </a:t>
              </a:r>
              <a:r>
                <a:rPr lang="en-US" altLang="es-PR" sz="2400" b="0">
                  <a:latin typeface="Symbol" panose="05050102010706020507" pitchFamily="18" charset="2"/>
                </a:rPr>
                <a:t>´</a:t>
              </a:r>
              <a:r>
                <a:rPr lang="en-US" altLang="es-PR" sz="2400" b="0">
                  <a:latin typeface="Arial" panose="020B0604020202020204" pitchFamily="34" charset="0"/>
                </a:rPr>
                <a:t> F</a:t>
              </a:r>
              <a:r>
                <a:rPr lang="en-US" altLang="es-PR" sz="2400" b="0" i="1" baseline="-25000">
                  <a:latin typeface="Arial" panose="020B0604020202020204" pitchFamily="34" charset="0"/>
                </a:rPr>
                <a:t>E</a:t>
              </a:r>
              <a:r>
                <a:rPr lang="en-US" altLang="es-PR" sz="2400" b="0">
                  <a:latin typeface="Arial" panose="020B0604020202020204" pitchFamily="34" charset="0"/>
                </a:rPr>
                <a:t>O</a:t>
              </a:r>
              <a:r>
                <a:rPr lang="en-US" altLang="es-PR" sz="2400" b="0" baseline="-25000">
                  <a:latin typeface="Arial" panose="020B0604020202020204" pitchFamily="34" charset="0"/>
                </a:rPr>
                <a:t>2</a:t>
              </a:r>
              <a:r>
                <a:rPr lang="en-US" altLang="es-PR" sz="2400" b="0">
                  <a:latin typeface="Arial" panose="020B0604020202020204" pitchFamily="34" charset="0"/>
                </a:rPr>
                <a:t>)</a:t>
              </a:r>
            </a:p>
          </p:txBody>
        </p:sp>
        <p:sp>
          <p:nvSpPr>
            <p:cNvPr id="103446" name="Rectangle 17">
              <a:extLst>
                <a:ext uri="{FF2B5EF4-FFF2-40B4-BE49-F238E27FC236}">
                  <a16:creationId xmlns:a16="http://schemas.microsoft.com/office/drawing/2014/main" id="{468815C1-A29C-4611-84AA-39798BAD614C}"/>
                </a:ext>
              </a:extLst>
            </p:cNvPr>
            <p:cNvSpPr>
              <a:spLocks noChangeArrowheads="1"/>
            </p:cNvSpPr>
            <p:nvPr/>
          </p:nvSpPr>
          <p:spPr bwMode="auto">
            <a:xfrm>
              <a:off x="418" y="1786"/>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a:latin typeface="Arial" panose="020B0604020202020204" pitchFamily="34" charset="0"/>
                </a:rPr>
                <a:t>.</a:t>
              </a:r>
              <a:endParaRPr lang="en-US" altLang="es-PR" sz="2400" b="0">
                <a:latin typeface="Arial" panose="020B0604020202020204" pitchFamily="34" charset="0"/>
              </a:endParaRPr>
            </a:p>
          </p:txBody>
        </p:sp>
        <p:sp>
          <p:nvSpPr>
            <p:cNvPr id="103447" name="Rectangle 18">
              <a:extLst>
                <a:ext uri="{FF2B5EF4-FFF2-40B4-BE49-F238E27FC236}">
                  <a16:creationId xmlns:a16="http://schemas.microsoft.com/office/drawing/2014/main" id="{57941536-A9A3-4FEF-BC1F-EE742753B13F}"/>
                </a:ext>
              </a:extLst>
            </p:cNvPr>
            <p:cNvSpPr>
              <a:spLocks noChangeArrowheads="1"/>
            </p:cNvSpPr>
            <p:nvPr/>
          </p:nvSpPr>
          <p:spPr bwMode="auto">
            <a:xfrm>
              <a:off x="1042" y="1786"/>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b="0">
                  <a:latin typeface="Arial" panose="020B0604020202020204" pitchFamily="34" charset="0"/>
                </a:rPr>
                <a:t>.</a:t>
              </a:r>
            </a:p>
          </p:txBody>
        </p:sp>
        <p:sp>
          <p:nvSpPr>
            <p:cNvPr id="103448" name="Rectangle 19">
              <a:extLst>
                <a:ext uri="{FF2B5EF4-FFF2-40B4-BE49-F238E27FC236}">
                  <a16:creationId xmlns:a16="http://schemas.microsoft.com/office/drawing/2014/main" id="{1BA8F8A0-9551-4F3D-8AE6-046DFFBEB662}"/>
                </a:ext>
              </a:extLst>
            </p:cNvPr>
            <p:cNvSpPr>
              <a:spLocks noChangeArrowheads="1"/>
            </p:cNvSpPr>
            <p:nvPr/>
          </p:nvSpPr>
          <p:spPr bwMode="auto">
            <a:xfrm>
              <a:off x="2084" y="1786"/>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b="0">
                  <a:latin typeface="Arial" panose="020B0604020202020204" pitchFamily="34" charset="0"/>
                </a:rPr>
                <a:t>.</a:t>
              </a:r>
            </a:p>
          </p:txBody>
        </p:sp>
      </p:grpSp>
      <p:sp>
        <p:nvSpPr>
          <p:cNvPr id="76824" name="Text Box 24">
            <a:extLst>
              <a:ext uri="{FF2B5EF4-FFF2-40B4-BE49-F238E27FC236}">
                <a16:creationId xmlns:a16="http://schemas.microsoft.com/office/drawing/2014/main" id="{32B3A739-6F77-42C5-8976-8E970E985C30}"/>
              </a:ext>
            </a:extLst>
          </p:cNvPr>
          <p:cNvSpPr txBox="1">
            <a:spLocks noChangeArrowheads="1"/>
          </p:cNvSpPr>
          <p:nvPr/>
        </p:nvSpPr>
        <p:spPr bwMode="auto">
          <a:xfrm>
            <a:off x="436563" y="4394200"/>
            <a:ext cx="807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50000"/>
              </a:spcBef>
              <a:buClrTx/>
              <a:buFontTx/>
              <a:buNone/>
            </a:pPr>
            <a:r>
              <a:rPr lang="en-US" altLang="es-PR" sz="2400" b="0">
                <a:latin typeface="Arial" panose="020B0604020202020204" pitchFamily="34" charset="0"/>
              </a:rPr>
              <a:t>Luego substituye los valores conocidos por el F</a:t>
            </a:r>
            <a:r>
              <a:rPr lang="en-US" altLang="es-PR" sz="2400" b="0" i="1" baseline="-25000">
                <a:latin typeface="Arial" panose="020B0604020202020204" pitchFamily="34" charset="0"/>
              </a:rPr>
              <a:t>I</a:t>
            </a:r>
            <a:r>
              <a:rPr lang="en-US" altLang="es-PR" sz="2400" b="0">
                <a:latin typeface="Arial" panose="020B0604020202020204" pitchFamily="34" charset="0"/>
              </a:rPr>
              <a:t>O</a:t>
            </a:r>
            <a:r>
              <a:rPr lang="en-US" altLang="es-PR" sz="2400" b="0" baseline="-25000">
                <a:latin typeface="Arial" panose="020B0604020202020204" pitchFamily="34" charset="0"/>
              </a:rPr>
              <a:t>2 </a:t>
            </a:r>
            <a:r>
              <a:rPr lang="en-US" altLang="es-PR" sz="2400" b="0">
                <a:latin typeface="Arial" panose="020B0604020202020204" pitchFamily="34" charset="0"/>
              </a:rPr>
              <a:t>de 0.2093 y el F</a:t>
            </a:r>
            <a:r>
              <a:rPr lang="en-US" altLang="es-PR" sz="2400" b="0" i="1" baseline="-25000">
                <a:latin typeface="Arial" panose="020B0604020202020204" pitchFamily="34" charset="0"/>
              </a:rPr>
              <a:t>I</a:t>
            </a:r>
            <a:r>
              <a:rPr lang="en-US" altLang="es-PR" sz="2400" b="0">
                <a:latin typeface="Arial" panose="020B0604020202020204" pitchFamily="34" charset="0"/>
              </a:rPr>
              <a:t>N</a:t>
            </a:r>
            <a:r>
              <a:rPr lang="en-US" altLang="es-PR" sz="2400" b="0" baseline="-25000">
                <a:latin typeface="Arial" panose="020B0604020202020204" pitchFamily="34" charset="0"/>
              </a:rPr>
              <a:t>2</a:t>
            </a:r>
            <a:r>
              <a:rPr lang="en-US" altLang="es-PR" sz="2400" b="0">
                <a:latin typeface="Arial" panose="020B0604020202020204" pitchFamily="34" charset="0"/>
              </a:rPr>
              <a:t> de 0.7903:</a:t>
            </a:r>
            <a:endParaRPr lang="en-US" altLang="es-PR" sz="2400" b="0" baseline="-25000">
              <a:latin typeface="Arial" panose="020B0604020202020204" pitchFamily="34" charset="0"/>
            </a:endParaRPr>
          </a:p>
        </p:txBody>
      </p:sp>
      <p:grpSp>
        <p:nvGrpSpPr>
          <p:cNvPr id="4" name="Group 36">
            <a:extLst>
              <a:ext uri="{FF2B5EF4-FFF2-40B4-BE49-F238E27FC236}">
                <a16:creationId xmlns:a16="http://schemas.microsoft.com/office/drawing/2014/main" id="{DB624162-B3C4-4F9E-AB43-2C685ECE3653}"/>
              </a:ext>
            </a:extLst>
          </p:cNvPr>
          <p:cNvGrpSpPr>
            <a:grpSpLocks/>
          </p:cNvGrpSpPr>
          <p:nvPr/>
        </p:nvGrpSpPr>
        <p:grpSpPr bwMode="auto">
          <a:xfrm>
            <a:off x="360363" y="1450975"/>
            <a:ext cx="8305800" cy="1047750"/>
            <a:chOff x="384" y="882"/>
            <a:chExt cx="5232" cy="660"/>
          </a:xfrm>
        </p:grpSpPr>
        <p:sp>
          <p:nvSpPr>
            <p:cNvPr id="103442" name="Text Box 5">
              <a:extLst>
                <a:ext uri="{FF2B5EF4-FFF2-40B4-BE49-F238E27FC236}">
                  <a16:creationId xmlns:a16="http://schemas.microsoft.com/office/drawing/2014/main" id="{F3FBF748-AA05-4579-BD75-645811B80286}"/>
                </a:ext>
              </a:extLst>
            </p:cNvPr>
            <p:cNvSpPr txBox="1">
              <a:spLocks noChangeArrowheads="1"/>
            </p:cNvSpPr>
            <p:nvPr/>
          </p:nvSpPr>
          <p:spPr bwMode="auto">
            <a:xfrm>
              <a:off x="384" y="1070"/>
              <a:ext cx="5232"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Tú puedes usar el V</a:t>
              </a:r>
              <a:r>
                <a:rPr lang="en-US" altLang="es-PR" sz="2400" b="0" i="1" baseline="-25000">
                  <a:latin typeface="Arial" panose="020B0604020202020204" pitchFamily="34" charset="0"/>
                </a:rPr>
                <a:t>E</a:t>
              </a:r>
              <a:r>
                <a:rPr lang="en-US" altLang="es-PR" sz="2400" b="0">
                  <a:latin typeface="Arial" panose="020B0604020202020204" pitchFamily="34" charset="0"/>
                </a:rPr>
                <a:t> para calcular V</a:t>
              </a:r>
              <a:r>
                <a:rPr lang="en-US" altLang="es-PR" sz="2400" b="0" i="1" baseline="-25000">
                  <a:latin typeface="Arial" panose="020B0604020202020204" pitchFamily="34" charset="0"/>
                </a:rPr>
                <a:t>I</a:t>
              </a:r>
              <a:r>
                <a:rPr lang="en-US" altLang="es-PR" sz="2400" b="0">
                  <a:latin typeface="Arial" panose="020B0604020202020204" pitchFamily="34" charset="0"/>
                </a:rPr>
                <a:t> dado que el volumen del nitrógeno expirado es constante:</a:t>
              </a:r>
            </a:p>
          </p:txBody>
        </p:sp>
        <p:sp>
          <p:nvSpPr>
            <p:cNvPr id="103443" name="Rectangle 26">
              <a:extLst>
                <a:ext uri="{FF2B5EF4-FFF2-40B4-BE49-F238E27FC236}">
                  <a16:creationId xmlns:a16="http://schemas.microsoft.com/office/drawing/2014/main" id="{0AB495E2-966D-4197-A029-32F8C11F0A3B}"/>
                </a:ext>
              </a:extLst>
            </p:cNvPr>
            <p:cNvSpPr>
              <a:spLocks noChangeArrowheads="1"/>
            </p:cNvSpPr>
            <p:nvPr/>
          </p:nvSpPr>
          <p:spPr bwMode="auto">
            <a:xfrm>
              <a:off x="1552" y="890"/>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b="0">
                  <a:latin typeface="Arial" panose="020B0604020202020204" pitchFamily="34" charset="0"/>
                </a:rPr>
                <a:t>.</a:t>
              </a:r>
            </a:p>
          </p:txBody>
        </p:sp>
        <p:sp>
          <p:nvSpPr>
            <p:cNvPr id="103444" name="Rectangle 27">
              <a:extLst>
                <a:ext uri="{FF2B5EF4-FFF2-40B4-BE49-F238E27FC236}">
                  <a16:creationId xmlns:a16="http://schemas.microsoft.com/office/drawing/2014/main" id="{8A9838CF-E01E-42AD-BA9D-1B83A2C40320}"/>
                </a:ext>
              </a:extLst>
            </p:cNvPr>
            <p:cNvSpPr>
              <a:spLocks noChangeArrowheads="1"/>
            </p:cNvSpPr>
            <p:nvPr/>
          </p:nvSpPr>
          <p:spPr bwMode="auto">
            <a:xfrm>
              <a:off x="2840" y="882"/>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b="0">
                  <a:latin typeface="Arial" panose="020B0604020202020204" pitchFamily="34" charset="0"/>
                </a:rPr>
                <a:t>.</a:t>
              </a:r>
            </a:p>
          </p:txBody>
        </p:sp>
      </p:grpSp>
      <p:grpSp>
        <p:nvGrpSpPr>
          <p:cNvPr id="5" name="Group 33">
            <a:extLst>
              <a:ext uri="{FF2B5EF4-FFF2-40B4-BE49-F238E27FC236}">
                <a16:creationId xmlns:a16="http://schemas.microsoft.com/office/drawing/2014/main" id="{8CBC9A1F-B580-460B-B073-9D49F10250B2}"/>
              </a:ext>
            </a:extLst>
          </p:cNvPr>
          <p:cNvGrpSpPr>
            <a:grpSpLocks/>
          </p:cNvGrpSpPr>
          <p:nvPr/>
        </p:nvGrpSpPr>
        <p:grpSpPr bwMode="auto">
          <a:xfrm>
            <a:off x="360363" y="3492500"/>
            <a:ext cx="8382000" cy="722313"/>
            <a:chOff x="384" y="2128"/>
            <a:chExt cx="5280" cy="455"/>
          </a:xfrm>
        </p:grpSpPr>
        <p:sp>
          <p:nvSpPr>
            <p:cNvPr id="103438" name="Text Box 8">
              <a:extLst>
                <a:ext uri="{FF2B5EF4-FFF2-40B4-BE49-F238E27FC236}">
                  <a16:creationId xmlns:a16="http://schemas.microsoft.com/office/drawing/2014/main" id="{211D5EE7-0A39-442F-860E-ABCC75C975F0}"/>
                </a:ext>
              </a:extLst>
            </p:cNvPr>
            <p:cNvSpPr txBox="1">
              <a:spLocks noChangeArrowheads="1"/>
            </p:cNvSpPr>
            <p:nvPr/>
          </p:nvSpPr>
          <p:spPr bwMode="auto">
            <a:xfrm>
              <a:off x="384" y="2318"/>
              <a:ext cx="528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VO</a:t>
              </a:r>
              <a:r>
                <a:rPr lang="en-US" altLang="es-PR" sz="2400" b="0" baseline="-25000">
                  <a:latin typeface="Arial" panose="020B0604020202020204" pitchFamily="34" charset="0"/>
                </a:rPr>
                <a:t>2</a:t>
              </a:r>
              <a:r>
                <a:rPr lang="en-US" altLang="es-PR" sz="2400" b="0">
                  <a:latin typeface="Arial" panose="020B0604020202020204" pitchFamily="34" charset="0"/>
                </a:rPr>
                <a:t> = [(V</a:t>
              </a:r>
              <a:r>
                <a:rPr lang="en-US" altLang="es-PR" sz="2400" b="0" i="1" baseline="-25000">
                  <a:latin typeface="Arial" panose="020B0604020202020204" pitchFamily="34" charset="0"/>
                </a:rPr>
                <a:t>E</a:t>
              </a:r>
              <a:r>
                <a:rPr lang="en-US" altLang="es-PR" sz="2400" b="0">
                  <a:latin typeface="Arial" panose="020B0604020202020204" pitchFamily="34" charset="0"/>
                </a:rPr>
                <a:t> </a:t>
              </a:r>
              <a:r>
                <a:rPr lang="en-US" altLang="es-PR" sz="2400" b="0">
                  <a:latin typeface="Symbol" panose="05050102010706020507" pitchFamily="18" charset="2"/>
                </a:rPr>
                <a:t>´</a:t>
              </a:r>
              <a:r>
                <a:rPr lang="en-US" altLang="es-PR" sz="2400" b="0">
                  <a:latin typeface="Arial" panose="020B0604020202020204" pitchFamily="34" charset="0"/>
                </a:rPr>
                <a:t> F</a:t>
              </a:r>
              <a:r>
                <a:rPr lang="en-US" altLang="es-PR" sz="2400" b="0" i="1" baseline="-25000">
                  <a:latin typeface="Arial" panose="020B0604020202020204" pitchFamily="34" charset="0"/>
                </a:rPr>
                <a:t>E</a:t>
              </a:r>
              <a:r>
                <a:rPr lang="en-US" altLang="es-PR" sz="2400" b="0">
                  <a:latin typeface="Arial" panose="020B0604020202020204" pitchFamily="34" charset="0"/>
                </a:rPr>
                <a:t>N</a:t>
              </a:r>
              <a:r>
                <a:rPr lang="en-US" altLang="es-PR" sz="2400" b="0" baseline="-25000">
                  <a:latin typeface="Arial" panose="020B0604020202020204" pitchFamily="34" charset="0"/>
                </a:rPr>
                <a:t>2</a:t>
              </a:r>
              <a:r>
                <a:rPr lang="en-US" altLang="es-PR" sz="2400" b="0">
                  <a:latin typeface="Arial" panose="020B0604020202020204" pitchFamily="34" charset="0"/>
                </a:rPr>
                <a:t>)/(F</a:t>
              </a:r>
              <a:r>
                <a:rPr lang="en-US" altLang="es-PR" sz="2400" b="0" i="1" baseline="-25000">
                  <a:latin typeface="Arial" panose="020B0604020202020204" pitchFamily="34" charset="0"/>
                </a:rPr>
                <a:t>I</a:t>
              </a:r>
              <a:r>
                <a:rPr lang="en-US" altLang="es-PR" sz="2400" b="0">
                  <a:latin typeface="Arial" panose="020B0604020202020204" pitchFamily="34" charset="0"/>
                </a:rPr>
                <a:t>N</a:t>
              </a:r>
              <a:r>
                <a:rPr lang="en-US" altLang="es-PR" sz="2400" b="0" baseline="-25000">
                  <a:latin typeface="Arial" panose="020B0604020202020204" pitchFamily="34" charset="0"/>
                </a:rPr>
                <a:t>2</a:t>
              </a:r>
              <a:r>
                <a:rPr lang="en-US" altLang="es-PR" sz="2400" b="0">
                  <a:latin typeface="Arial" panose="020B0604020202020204" pitchFamily="34" charset="0"/>
                </a:rPr>
                <a:t> </a:t>
              </a:r>
              <a:r>
                <a:rPr lang="en-US" altLang="es-PR" sz="2400" b="0">
                  <a:latin typeface="Symbol" panose="05050102010706020507" pitchFamily="18" charset="2"/>
                </a:rPr>
                <a:t>´</a:t>
              </a:r>
              <a:r>
                <a:rPr lang="en-US" altLang="es-PR" sz="2400" b="0">
                  <a:latin typeface="Arial" panose="020B0604020202020204" pitchFamily="34" charset="0"/>
                </a:rPr>
                <a:t> F</a:t>
              </a:r>
              <a:r>
                <a:rPr lang="en-US" altLang="es-PR" sz="2400" b="0" i="1" baseline="-25000">
                  <a:latin typeface="Arial" panose="020B0604020202020204" pitchFamily="34" charset="0"/>
                </a:rPr>
                <a:t>I</a:t>
              </a:r>
              <a:r>
                <a:rPr lang="en-US" altLang="es-PR" sz="2400" b="0">
                  <a:latin typeface="Arial" panose="020B0604020202020204" pitchFamily="34" charset="0"/>
                </a:rPr>
                <a:t>O</a:t>
              </a:r>
              <a:r>
                <a:rPr lang="en-US" altLang="es-PR" sz="2400" b="0" baseline="-25000">
                  <a:latin typeface="Arial" panose="020B0604020202020204" pitchFamily="34" charset="0"/>
                </a:rPr>
                <a:t>2</a:t>
              </a:r>
              <a:r>
                <a:rPr lang="en-US" altLang="es-PR" sz="2400" b="0">
                  <a:latin typeface="Arial" panose="020B0604020202020204" pitchFamily="34" charset="0"/>
                </a:rPr>
                <a:t>)] – (V</a:t>
              </a:r>
              <a:r>
                <a:rPr lang="en-US" altLang="es-PR" sz="2400" b="0" i="1" baseline="-25000">
                  <a:latin typeface="Arial" panose="020B0604020202020204" pitchFamily="34" charset="0"/>
                </a:rPr>
                <a:t>E)</a:t>
              </a:r>
              <a:r>
                <a:rPr lang="en-US" altLang="es-PR" sz="2400" b="0">
                  <a:latin typeface="Arial" panose="020B0604020202020204" pitchFamily="34" charset="0"/>
                </a:rPr>
                <a:t> </a:t>
              </a:r>
              <a:r>
                <a:rPr lang="en-US" altLang="es-PR" sz="2400" b="0">
                  <a:latin typeface="Symbol" panose="05050102010706020507" pitchFamily="18" charset="2"/>
                </a:rPr>
                <a:t>´</a:t>
              </a:r>
              <a:r>
                <a:rPr lang="en-US" altLang="es-PR" sz="2400" b="0">
                  <a:latin typeface="Arial" panose="020B0604020202020204" pitchFamily="34" charset="0"/>
                </a:rPr>
                <a:t> F</a:t>
              </a:r>
              <a:r>
                <a:rPr lang="en-US" altLang="es-PR" sz="2400" b="0" i="1" baseline="-25000">
                  <a:latin typeface="Arial" panose="020B0604020202020204" pitchFamily="34" charset="0"/>
                </a:rPr>
                <a:t>E</a:t>
              </a:r>
              <a:r>
                <a:rPr lang="en-US" altLang="es-PR" sz="2400" b="0">
                  <a:latin typeface="Arial" panose="020B0604020202020204" pitchFamily="34" charset="0"/>
                </a:rPr>
                <a:t>O</a:t>
              </a:r>
              <a:r>
                <a:rPr lang="en-US" altLang="es-PR" sz="2400" b="0" baseline="-25000">
                  <a:latin typeface="Arial" panose="020B0604020202020204" pitchFamily="34" charset="0"/>
                </a:rPr>
                <a:t>2</a:t>
              </a:r>
              <a:r>
                <a:rPr lang="en-US" altLang="es-PR" sz="2400" b="0">
                  <a:latin typeface="Arial" panose="020B0604020202020204" pitchFamily="34" charset="0"/>
                </a:rPr>
                <a:t>)</a:t>
              </a:r>
            </a:p>
          </p:txBody>
        </p:sp>
        <p:sp>
          <p:nvSpPr>
            <p:cNvPr id="103439" name="Rectangle 9">
              <a:extLst>
                <a:ext uri="{FF2B5EF4-FFF2-40B4-BE49-F238E27FC236}">
                  <a16:creationId xmlns:a16="http://schemas.microsoft.com/office/drawing/2014/main" id="{976488CB-585A-40D8-92E2-1CC14F438D0D}"/>
                </a:ext>
              </a:extLst>
            </p:cNvPr>
            <p:cNvSpPr>
              <a:spLocks noChangeArrowheads="1"/>
            </p:cNvSpPr>
            <p:nvPr/>
          </p:nvSpPr>
          <p:spPr bwMode="auto">
            <a:xfrm>
              <a:off x="418" y="2128"/>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a:latin typeface="Arial" panose="020B0604020202020204" pitchFamily="34" charset="0"/>
                </a:rPr>
                <a:t>.</a:t>
              </a:r>
              <a:endParaRPr lang="en-US" altLang="es-PR" sz="2400" b="0">
                <a:latin typeface="Arial" panose="020B0604020202020204" pitchFamily="34" charset="0"/>
              </a:endParaRPr>
            </a:p>
          </p:txBody>
        </p:sp>
        <p:sp>
          <p:nvSpPr>
            <p:cNvPr id="103440" name="Rectangle 28">
              <a:extLst>
                <a:ext uri="{FF2B5EF4-FFF2-40B4-BE49-F238E27FC236}">
                  <a16:creationId xmlns:a16="http://schemas.microsoft.com/office/drawing/2014/main" id="{2AF15D14-C9B2-497E-9C80-E78BCEDFDCB0}"/>
                </a:ext>
              </a:extLst>
            </p:cNvPr>
            <p:cNvSpPr>
              <a:spLocks noChangeArrowheads="1"/>
            </p:cNvSpPr>
            <p:nvPr/>
          </p:nvSpPr>
          <p:spPr bwMode="auto">
            <a:xfrm>
              <a:off x="1108" y="2130"/>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b="0">
                  <a:latin typeface="Arial" panose="020B0604020202020204" pitchFamily="34" charset="0"/>
                </a:rPr>
                <a:t>.</a:t>
              </a:r>
            </a:p>
          </p:txBody>
        </p:sp>
        <p:sp>
          <p:nvSpPr>
            <p:cNvPr id="103441" name="Rectangle 29">
              <a:extLst>
                <a:ext uri="{FF2B5EF4-FFF2-40B4-BE49-F238E27FC236}">
                  <a16:creationId xmlns:a16="http://schemas.microsoft.com/office/drawing/2014/main" id="{76585957-0810-434D-A3FB-A660DA689DF7}"/>
                </a:ext>
              </a:extLst>
            </p:cNvPr>
            <p:cNvSpPr>
              <a:spLocks noChangeArrowheads="1"/>
            </p:cNvSpPr>
            <p:nvPr/>
          </p:nvSpPr>
          <p:spPr bwMode="auto">
            <a:xfrm>
              <a:off x="3468" y="2130"/>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b="0">
                  <a:latin typeface="Arial" panose="020B0604020202020204" pitchFamily="34" charset="0"/>
                </a:rPr>
                <a:t>.</a:t>
              </a:r>
            </a:p>
          </p:txBody>
        </p:sp>
      </p:grpSp>
      <p:grpSp>
        <p:nvGrpSpPr>
          <p:cNvPr id="6" name="Group 32">
            <a:extLst>
              <a:ext uri="{FF2B5EF4-FFF2-40B4-BE49-F238E27FC236}">
                <a16:creationId xmlns:a16="http://schemas.microsoft.com/office/drawing/2014/main" id="{BD8FBDCC-5F98-4D97-B733-B6604D418E42}"/>
              </a:ext>
            </a:extLst>
          </p:cNvPr>
          <p:cNvGrpSpPr>
            <a:grpSpLocks/>
          </p:cNvGrpSpPr>
          <p:nvPr/>
        </p:nvGrpSpPr>
        <p:grpSpPr bwMode="auto">
          <a:xfrm>
            <a:off x="512763" y="5083175"/>
            <a:ext cx="7559675" cy="722313"/>
            <a:chOff x="480" y="3170"/>
            <a:chExt cx="4762" cy="455"/>
          </a:xfrm>
        </p:grpSpPr>
        <p:sp>
          <p:nvSpPr>
            <p:cNvPr id="103435" name="Text Box 25">
              <a:extLst>
                <a:ext uri="{FF2B5EF4-FFF2-40B4-BE49-F238E27FC236}">
                  <a16:creationId xmlns:a16="http://schemas.microsoft.com/office/drawing/2014/main" id="{4CAF6873-9F94-40F9-BF91-703A04BDDFCF}"/>
                </a:ext>
              </a:extLst>
            </p:cNvPr>
            <p:cNvSpPr txBox="1">
              <a:spLocks noChangeArrowheads="1"/>
            </p:cNvSpPr>
            <p:nvPr/>
          </p:nvSpPr>
          <p:spPr bwMode="auto">
            <a:xfrm>
              <a:off x="480" y="3360"/>
              <a:ext cx="476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VO</a:t>
              </a:r>
              <a:r>
                <a:rPr lang="en-US" altLang="es-PR" sz="2400" b="0" baseline="-25000">
                  <a:latin typeface="Arial" panose="020B0604020202020204" pitchFamily="34" charset="0"/>
                </a:rPr>
                <a:t>2</a:t>
              </a:r>
              <a:r>
                <a:rPr lang="en-US" altLang="es-PR" sz="2400" b="0">
                  <a:latin typeface="Arial" panose="020B0604020202020204" pitchFamily="34" charset="0"/>
                </a:rPr>
                <a:t> = (V</a:t>
              </a:r>
              <a:r>
                <a:rPr lang="en-US" altLang="es-PR" sz="2400" b="0" i="1" baseline="-25000">
                  <a:latin typeface="Arial" panose="020B0604020202020204" pitchFamily="34" charset="0"/>
                </a:rPr>
                <a:t>E</a:t>
              </a:r>
              <a:r>
                <a:rPr lang="en-US" altLang="es-PR" sz="2400" b="0">
                  <a:latin typeface="Arial" panose="020B0604020202020204" pitchFamily="34" charset="0"/>
                </a:rPr>
                <a:t> </a:t>
              </a:r>
              <a:r>
                <a:rPr lang="en-US" altLang="es-PR" sz="2400" b="0">
                  <a:latin typeface="Symbol" panose="05050102010706020507" pitchFamily="18" charset="2"/>
                </a:rPr>
                <a:t>´</a:t>
              </a:r>
              <a:r>
                <a:rPr lang="en-US" altLang="es-PR" sz="2400" b="0">
                  <a:latin typeface="Arial" panose="020B0604020202020204" pitchFamily="34" charset="0"/>
                </a:rPr>
                <a:t> {[(1 – (F</a:t>
              </a:r>
              <a:r>
                <a:rPr lang="en-US" altLang="es-PR" sz="2400" b="0" i="1" baseline="-25000">
                  <a:latin typeface="Arial" panose="020B0604020202020204" pitchFamily="34" charset="0"/>
                </a:rPr>
                <a:t>E</a:t>
              </a:r>
              <a:r>
                <a:rPr lang="en-US" altLang="es-PR" sz="2400" b="0">
                  <a:latin typeface="Arial" panose="020B0604020202020204" pitchFamily="34" charset="0"/>
                </a:rPr>
                <a:t>O</a:t>
              </a:r>
              <a:r>
                <a:rPr lang="en-US" altLang="es-PR" sz="2400" b="0" baseline="-25000">
                  <a:latin typeface="Arial" panose="020B0604020202020204" pitchFamily="34" charset="0"/>
                </a:rPr>
                <a:t>2</a:t>
              </a:r>
              <a:r>
                <a:rPr lang="en-US" altLang="es-PR" sz="2400" b="0">
                  <a:latin typeface="Arial" panose="020B0604020202020204" pitchFamily="34" charset="0"/>
                </a:rPr>
                <a:t> + F</a:t>
              </a:r>
              <a:r>
                <a:rPr lang="en-US" altLang="es-PR" sz="2400" b="0" i="1" baseline="-25000">
                  <a:latin typeface="Arial" panose="020B0604020202020204" pitchFamily="34" charset="0"/>
                </a:rPr>
                <a:t>E</a:t>
              </a:r>
              <a:r>
                <a:rPr lang="en-US" altLang="es-PR" sz="2400" b="0">
                  <a:latin typeface="Arial" panose="020B0604020202020204" pitchFamily="34" charset="0"/>
                </a:rPr>
                <a:t>CO</a:t>
              </a:r>
              <a:r>
                <a:rPr lang="en-US" altLang="es-PR" sz="2400" b="0" baseline="-25000">
                  <a:latin typeface="Arial" panose="020B0604020202020204" pitchFamily="34" charset="0"/>
                </a:rPr>
                <a:t>2</a:t>
              </a:r>
              <a:r>
                <a:rPr lang="en-US" altLang="es-PR" sz="2400" b="0">
                  <a:latin typeface="Arial" panose="020B0604020202020204" pitchFamily="34" charset="0"/>
                </a:rPr>
                <a:t>)) </a:t>
              </a:r>
              <a:r>
                <a:rPr lang="en-US" altLang="es-PR" sz="2400" b="0">
                  <a:latin typeface="Symbol" panose="05050102010706020507" pitchFamily="18" charset="2"/>
                </a:rPr>
                <a:t>´</a:t>
              </a:r>
              <a:r>
                <a:rPr lang="en-US" altLang="es-PR" sz="2400" b="0">
                  <a:latin typeface="Arial" panose="020B0604020202020204" pitchFamily="34" charset="0"/>
                </a:rPr>
                <a:t> 0.265] – F</a:t>
              </a:r>
              <a:r>
                <a:rPr lang="en-US" altLang="es-PR" sz="2400" b="0" i="1" baseline="-25000">
                  <a:latin typeface="Arial" panose="020B0604020202020204" pitchFamily="34" charset="0"/>
                </a:rPr>
                <a:t>E</a:t>
              </a:r>
              <a:r>
                <a:rPr lang="en-US" altLang="es-PR" sz="2400" b="0">
                  <a:latin typeface="Arial" panose="020B0604020202020204" pitchFamily="34" charset="0"/>
                </a:rPr>
                <a:t>O</a:t>
              </a:r>
              <a:r>
                <a:rPr lang="en-US" altLang="es-PR" sz="2400" b="0" baseline="-25000">
                  <a:latin typeface="Arial" panose="020B0604020202020204" pitchFamily="34" charset="0"/>
                </a:rPr>
                <a:t>2</a:t>
              </a:r>
              <a:r>
                <a:rPr lang="en-US" altLang="es-PR" sz="2400" b="0">
                  <a:latin typeface="Arial" panose="020B0604020202020204" pitchFamily="34" charset="0"/>
                </a:rPr>
                <a:t>}</a:t>
              </a:r>
              <a:endParaRPr lang="en-US" altLang="es-PR" sz="2400" b="0">
                <a:latin typeface="Times New Roman" panose="02020603050405020304" pitchFamily="18" charset="0"/>
              </a:endParaRPr>
            </a:p>
          </p:txBody>
        </p:sp>
        <p:sp>
          <p:nvSpPr>
            <p:cNvPr id="103436" name="Rectangle 30">
              <a:extLst>
                <a:ext uri="{FF2B5EF4-FFF2-40B4-BE49-F238E27FC236}">
                  <a16:creationId xmlns:a16="http://schemas.microsoft.com/office/drawing/2014/main" id="{690B77A8-E53D-496E-8A01-F9932F3DE219}"/>
                </a:ext>
              </a:extLst>
            </p:cNvPr>
            <p:cNvSpPr>
              <a:spLocks noChangeArrowheads="1"/>
            </p:cNvSpPr>
            <p:nvPr/>
          </p:nvSpPr>
          <p:spPr bwMode="auto">
            <a:xfrm>
              <a:off x="516" y="3170"/>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b="0">
                  <a:latin typeface="Arial" panose="020B0604020202020204" pitchFamily="34" charset="0"/>
                </a:rPr>
                <a:t>.</a:t>
              </a:r>
            </a:p>
          </p:txBody>
        </p:sp>
        <p:sp>
          <p:nvSpPr>
            <p:cNvPr id="103437" name="Rectangle 31">
              <a:extLst>
                <a:ext uri="{FF2B5EF4-FFF2-40B4-BE49-F238E27FC236}">
                  <a16:creationId xmlns:a16="http://schemas.microsoft.com/office/drawing/2014/main" id="{EA33C614-6110-4CB1-8CB2-691185A2B417}"/>
                </a:ext>
              </a:extLst>
            </p:cNvPr>
            <p:cNvSpPr>
              <a:spLocks noChangeArrowheads="1"/>
            </p:cNvSpPr>
            <p:nvPr/>
          </p:nvSpPr>
          <p:spPr bwMode="auto">
            <a:xfrm>
              <a:off x="1204" y="3170"/>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b="0">
                  <a:latin typeface="Arial" panose="020B0604020202020204" pitchFamily="34" charset="0"/>
                </a:rPr>
                <a:t>.</a:t>
              </a:r>
            </a:p>
          </p:txBody>
        </p:sp>
      </p:grpSp>
      <p:sp>
        <p:nvSpPr>
          <p:cNvPr id="8" name="Title 1">
            <a:extLst>
              <a:ext uri="{FF2B5EF4-FFF2-40B4-BE49-F238E27FC236}">
                <a16:creationId xmlns:a16="http://schemas.microsoft.com/office/drawing/2014/main" id="{BA8B96AE-6ECA-4EDA-9AD1-763D9FBE6D6F}"/>
              </a:ext>
            </a:extLst>
          </p:cNvPr>
          <p:cNvSpPr>
            <a:spLocks/>
          </p:cNvSpPr>
          <p:nvPr/>
        </p:nvSpPr>
        <p:spPr bwMode="auto">
          <a:xfrm>
            <a:off x="-180975" y="693738"/>
            <a:ext cx="91440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10000"/>
              </a:lnSpc>
              <a:defRPr/>
            </a:pPr>
            <a:r>
              <a:rPr lang="es-PR" altLang="es-PR" sz="22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ESPIROMETRÍA EN CIRCUITO ABIERTO</a:t>
            </a:r>
            <a:endParaRPr lang="es-PR" altLang="es-PR" sz="22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endParaRPr>
          </a:p>
        </p:txBody>
      </p:sp>
    </p:spTree>
    <p:custDataLst>
      <p:tags r:id="rId1"/>
    </p:custDataLst>
  </p:cSld>
  <p:clrMapOvr>
    <a:masterClrMapping/>
  </p:clrMapOvr>
  <p:transition spd="slow">
    <p:wheel spokes="8"/>
    <p:sndAc>
      <p:stSnd>
        <p:snd r:embed="rId4" name="whoosh.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6824"/>
                                        </p:tgtEl>
                                        <p:attrNameLst>
                                          <p:attrName>style.visibility</p:attrName>
                                        </p:attrNameLst>
                                      </p:cBhvr>
                                      <p:to>
                                        <p:strVal val="visible"/>
                                      </p:to>
                                    </p:set>
                                    <p:animEffect transition="in" filter="wipe(left)">
                                      <p:cBhvr>
                                        <p:cTn id="27" dur="500"/>
                                        <p:tgtEl>
                                          <p:spTgt spid="768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4"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8">
            <a:extLst>
              <a:ext uri="{FF2B5EF4-FFF2-40B4-BE49-F238E27FC236}">
                <a16:creationId xmlns:a16="http://schemas.microsoft.com/office/drawing/2014/main" id="{1AB62B14-5880-47B0-A061-7A51CA9892B0}"/>
              </a:ext>
            </a:extLst>
          </p:cNvPr>
          <p:cNvSpPr>
            <a:spLocks noChangeArrowheads="1"/>
          </p:cNvSpPr>
          <p:nvPr/>
        </p:nvSpPr>
        <p:spPr bwMode="auto">
          <a:xfrm>
            <a:off x="0" y="0"/>
            <a:ext cx="9144000" cy="6858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eaLnBrk="1" hangingPunct="1"/>
            <a:endParaRPr lang="es-PR" altLang="es-PR">
              <a:solidFill>
                <a:srgbClr val="484876"/>
              </a:solidFill>
            </a:endParaRPr>
          </a:p>
        </p:txBody>
      </p:sp>
      <p:sp>
        <p:nvSpPr>
          <p:cNvPr id="385028" name="Rectangle 4">
            <a:extLst>
              <a:ext uri="{FF2B5EF4-FFF2-40B4-BE49-F238E27FC236}">
                <a16:creationId xmlns:a16="http://schemas.microsoft.com/office/drawing/2014/main" id="{7EFA6DFD-A067-49A8-9A0A-AD57B41AED4F}"/>
              </a:ext>
            </a:extLst>
          </p:cNvPr>
          <p:cNvSpPr>
            <a:spLocks noChangeArrowheads="1"/>
          </p:cNvSpPr>
          <p:nvPr/>
        </p:nvSpPr>
        <p:spPr bwMode="auto">
          <a:xfrm>
            <a:off x="2432050" y="757238"/>
            <a:ext cx="4306888" cy="549275"/>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100">
                <a:effectLst>
                  <a:outerShdw blurRad="38100" dist="38100" dir="2700000" algn="tl">
                    <a:srgbClr val="C0C0C0"/>
                  </a:outerShdw>
                </a:effectLst>
                <a:latin typeface="Arial Black" pitchFamily="34" charset="0"/>
              </a:rPr>
              <a:t>CONSUMO ENERGÉTICO</a:t>
            </a:r>
          </a:p>
          <a:p>
            <a:pPr marL="342900" indent="-342900" algn="ctr">
              <a:lnSpc>
                <a:spcPct val="70000"/>
              </a:lnSpc>
              <a:spcBef>
                <a:spcPct val="20000"/>
              </a:spcBef>
              <a:defRPr/>
            </a:pPr>
            <a:r>
              <a:rPr lang="en-US" sz="2100">
                <a:effectLst>
                  <a:outerShdw blurRad="38100" dist="38100" dir="2700000" algn="tl">
                    <a:srgbClr val="C0C0C0"/>
                  </a:outerShdw>
                </a:effectLst>
                <a:latin typeface="Arial Black" pitchFamily="34" charset="0"/>
              </a:rPr>
              <a:t>(USO DE LA ENERGÍA)</a:t>
            </a:r>
            <a:endParaRPr lang="en-US" sz="2100" i="1">
              <a:effectLst>
                <a:outerShdw blurRad="38100" dist="38100" dir="2700000" algn="tl">
                  <a:srgbClr val="C0C0C0"/>
                </a:outerShdw>
              </a:effectLst>
              <a:latin typeface="Arial Black" pitchFamily="34" charset="0"/>
            </a:endParaRPr>
          </a:p>
        </p:txBody>
      </p:sp>
      <p:sp>
        <p:nvSpPr>
          <p:cNvPr id="385029" name="Rectangle 5">
            <a:extLst>
              <a:ext uri="{FF2B5EF4-FFF2-40B4-BE49-F238E27FC236}">
                <a16:creationId xmlns:a16="http://schemas.microsoft.com/office/drawing/2014/main" id="{13663D97-80DE-4C25-93F6-CDECCF676151}"/>
              </a:ext>
            </a:extLst>
          </p:cNvPr>
          <p:cNvSpPr>
            <a:spLocks noChangeArrowheads="1"/>
          </p:cNvSpPr>
          <p:nvPr/>
        </p:nvSpPr>
        <p:spPr bwMode="auto">
          <a:xfrm>
            <a:off x="2255838" y="1522413"/>
            <a:ext cx="5192712" cy="311150"/>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100">
                <a:effectLst>
                  <a:outerShdw blurRad="38100" dist="38100" dir="2700000" algn="tl">
                    <a:srgbClr val="C0C0C0"/>
                  </a:outerShdw>
                </a:effectLst>
                <a:latin typeface="Verdana" pitchFamily="34" charset="0"/>
              </a:rPr>
              <a:t>Prueba de Esfuerzo/Ergométrica</a:t>
            </a:r>
          </a:p>
        </p:txBody>
      </p:sp>
      <p:sp>
        <p:nvSpPr>
          <p:cNvPr id="385030" name="Rectangle 6">
            <a:extLst>
              <a:ext uri="{FF2B5EF4-FFF2-40B4-BE49-F238E27FC236}">
                <a16:creationId xmlns:a16="http://schemas.microsoft.com/office/drawing/2014/main" id="{6533F319-4747-44D2-B3BC-B1FA8541B8B9}"/>
              </a:ext>
            </a:extLst>
          </p:cNvPr>
          <p:cNvSpPr>
            <a:spLocks noChangeArrowheads="1"/>
          </p:cNvSpPr>
          <p:nvPr/>
        </p:nvSpPr>
        <p:spPr bwMode="auto">
          <a:xfrm>
            <a:off x="2681288" y="2046288"/>
            <a:ext cx="4665662" cy="46355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100">
                <a:solidFill>
                  <a:srgbClr val="000000"/>
                </a:solidFill>
                <a:effectLst>
                  <a:outerShdw blurRad="38100" dist="38100" dir="2700000" algn="tl">
                    <a:srgbClr val="C0C0C0"/>
                  </a:outerShdw>
                </a:effectLst>
                <a:latin typeface="Arial" charset="0"/>
              </a:rPr>
              <a:t>Potencia Ergométrica (Intensidad)</a:t>
            </a:r>
          </a:p>
          <a:p>
            <a:pPr marL="342900" indent="-342900">
              <a:lnSpc>
                <a:spcPct val="60000"/>
              </a:lnSpc>
              <a:spcBef>
                <a:spcPct val="20000"/>
              </a:spcBef>
              <a:defRPr/>
            </a:pPr>
            <a:r>
              <a:rPr lang="es-PR" sz="2100">
                <a:solidFill>
                  <a:srgbClr val="000000"/>
                </a:solidFill>
                <a:effectLst>
                  <a:outerShdw blurRad="38100" dist="38100" dir="2700000" algn="tl">
                    <a:srgbClr val="C0C0C0"/>
                  </a:outerShdw>
                </a:effectLst>
                <a:latin typeface="Arial" charset="0"/>
              </a:rPr>
              <a:t>de forma Progresiva</a:t>
            </a:r>
            <a:endParaRPr lang="en-US" sz="2100" baseline="-25000">
              <a:solidFill>
                <a:srgbClr val="000000"/>
              </a:solidFill>
              <a:effectLst>
                <a:outerShdw blurRad="38100" dist="38100" dir="2700000" algn="tl">
                  <a:srgbClr val="C0C0C0"/>
                </a:outerShdw>
              </a:effectLst>
              <a:latin typeface="Arial" charset="0"/>
            </a:endParaRPr>
          </a:p>
        </p:txBody>
      </p:sp>
      <p:sp>
        <p:nvSpPr>
          <p:cNvPr id="385031" name="Text Box 7">
            <a:extLst>
              <a:ext uri="{FF2B5EF4-FFF2-40B4-BE49-F238E27FC236}">
                <a16:creationId xmlns:a16="http://schemas.microsoft.com/office/drawing/2014/main" id="{6B33314B-149E-4677-A8C5-0808CED6F47C}"/>
              </a:ext>
            </a:extLst>
          </p:cNvPr>
          <p:cNvSpPr txBox="1">
            <a:spLocks noChangeArrowheads="1"/>
          </p:cNvSpPr>
          <p:nvPr/>
        </p:nvSpPr>
        <p:spPr bwMode="auto">
          <a:xfrm>
            <a:off x="3511550" y="2730500"/>
            <a:ext cx="2235200" cy="396875"/>
          </a:xfrm>
          <a:prstGeom prst="rect">
            <a:avLst/>
          </a:prstGeom>
          <a:noFill/>
          <a:ln w="9525">
            <a:noFill/>
            <a:miter lim="800000"/>
            <a:headEnd/>
            <a:tailEnd/>
          </a:ln>
          <a:effectLst/>
        </p:spPr>
        <p:txBody>
          <a:bodyPr>
            <a:spAutoFit/>
          </a:bodyPr>
          <a:lstStyle/>
          <a:p>
            <a:pPr algn="ctr">
              <a:lnSpc>
                <a:spcPct val="80000"/>
              </a:lnSpc>
              <a:defRPr/>
            </a:pPr>
            <a:r>
              <a:rPr lang="en-US" sz="2500">
                <a:effectLst>
                  <a:outerShdw blurRad="38100" dist="38100" dir="2700000" algn="tl">
                    <a:srgbClr val="C0C0C0"/>
                  </a:outerShdw>
                </a:effectLst>
                <a:latin typeface="Arial" charset="0"/>
              </a:rPr>
              <a:t>Metabolismo</a:t>
            </a:r>
            <a:endParaRPr lang="en-US" sz="2500" baseline="-25000">
              <a:effectLst>
                <a:outerShdw blurRad="38100" dist="38100" dir="2700000" algn="tl">
                  <a:srgbClr val="C0C0C0"/>
                </a:outerShdw>
              </a:effectLst>
              <a:latin typeface="Arial" charset="0"/>
            </a:endParaRPr>
          </a:p>
        </p:txBody>
      </p:sp>
      <p:sp>
        <p:nvSpPr>
          <p:cNvPr id="105479" name="Line 8">
            <a:extLst>
              <a:ext uri="{FF2B5EF4-FFF2-40B4-BE49-F238E27FC236}">
                <a16:creationId xmlns:a16="http://schemas.microsoft.com/office/drawing/2014/main" id="{40B879FC-817E-4EDF-BE2E-A8892FA5174C}"/>
              </a:ext>
            </a:extLst>
          </p:cNvPr>
          <p:cNvSpPr>
            <a:spLocks noChangeShapeType="1"/>
          </p:cNvSpPr>
          <p:nvPr/>
        </p:nvSpPr>
        <p:spPr bwMode="auto">
          <a:xfrm>
            <a:off x="4568825" y="1298575"/>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5480" name="Freeform 10">
            <a:extLst>
              <a:ext uri="{FF2B5EF4-FFF2-40B4-BE49-F238E27FC236}">
                <a16:creationId xmlns:a16="http://schemas.microsoft.com/office/drawing/2014/main" id="{AE2E90C9-D97B-4D16-BA54-36D8668A4C01}"/>
              </a:ext>
            </a:extLst>
          </p:cNvPr>
          <p:cNvSpPr>
            <a:spLocks/>
          </p:cNvSpPr>
          <p:nvPr/>
        </p:nvSpPr>
        <p:spPr bwMode="auto">
          <a:xfrm>
            <a:off x="1493838" y="3532188"/>
            <a:ext cx="2622550" cy="277812"/>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698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481" name="Line 12">
            <a:extLst>
              <a:ext uri="{FF2B5EF4-FFF2-40B4-BE49-F238E27FC236}">
                <a16:creationId xmlns:a16="http://schemas.microsoft.com/office/drawing/2014/main" id="{847B0965-4BC3-42F0-BA5C-1915DDBE440A}"/>
              </a:ext>
            </a:extLst>
          </p:cNvPr>
          <p:cNvSpPr>
            <a:spLocks noChangeShapeType="1"/>
          </p:cNvSpPr>
          <p:nvPr/>
        </p:nvSpPr>
        <p:spPr bwMode="auto">
          <a:xfrm>
            <a:off x="4567238" y="1793875"/>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5482" name="Rectangle 34">
            <a:extLst>
              <a:ext uri="{FF2B5EF4-FFF2-40B4-BE49-F238E27FC236}">
                <a16:creationId xmlns:a16="http://schemas.microsoft.com/office/drawing/2014/main" id="{EC9BDEB0-2B20-4C72-BCC9-A33C73B7360B}"/>
              </a:ext>
            </a:extLst>
          </p:cNvPr>
          <p:cNvSpPr>
            <a:spLocks noChangeArrowheads="1"/>
          </p:cNvSpPr>
          <p:nvPr/>
        </p:nvSpPr>
        <p:spPr bwMode="auto">
          <a:xfrm>
            <a:off x="4248150" y="3322638"/>
            <a:ext cx="876300" cy="3254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nSpc>
                <a:spcPct val="80000"/>
              </a:lnSpc>
              <a:spcBef>
                <a:spcPct val="20000"/>
              </a:spcBef>
            </a:pPr>
            <a:r>
              <a:rPr lang="es-PR" altLang="es-PR" sz="2400">
                <a:solidFill>
                  <a:srgbClr val="000000"/>
                </a:solidFill>
                <a:latin typeface="Verdana" panose="020B0604030504040204" pitchFamily="34" charset="0"/>
              </a:rPr>
              <a:t>VO</a:t>
            </a:r>
            <a:r>
              <a:rPr lang="es-PR" altLang="es-PR" sz="2400" baseline="-25000">
                <a:solidFill>
                  <a:srgbClr val="000000"/>
                </a:solidFill>
                <a:latin typeface="Verdana" panose="020B0604030504040204" pitchFamily="34" charset="0"/>
              </a:rPr>
              <a:t>2</a:t>
            </a:r>
            <a:endParaRPr lang="en-US" altLang="es-PR" sz="2400" baseline="-25000">
              <a:solidFill>
                <a:srgbClr val="000000"/>
              </a:solidFill>
              <a:latin typeface="Verdana" panose="020B0604030504040204" pitchFamily="34" charset="0"/>
            </a:endParaRPr>
          </a:p>
        </p:txBody>
      </p:sp>
      <p:sp>
        <p:nvSpPr>
          <p:cNvPr id="105483" name="Line 35">
            <a:extLst>
              <a:ext uri="{FF2B5EF4-FFF2-40B4-BE49-F238E27FC236}">
                <a16:creationId xmlns:a16="http://schemas.microsoft.com/office/drawing/2014/main" id="{6120E17B-1F9D-49B0-832C-16F7F3689ED3}"/>
              </a:ext>
            </a:extLst>
          </p:cNvPr>
          <p:cNvSpPr>
            <a:spLocks noChangeShapeType="1"/>
          </p:cNvSpPr>
          <p:nvPr/>
        </p:nvSpPr>
        <p:spPr bwMode="auto">
          <a:xfrm flipV="1">
            <a:off x="2663825" y="1987550"/>
            <a:ext cx="0" cy="538163"/>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5484" name="Line 36">
            <a:extLst>
              <a:ext uri="{FF2B5EF4-FFF2-40B4-BE49-F238E27FC236}">
                <a16:creationId xmlns:a16="http://schemas.microsoft.com/office/drawing/2014/main" id="{64C5471A-2F12-425D-AF8A-46D378928876}"/>
              </a:ext>
            </a:extLst>
          </p:cNvPr>
          <p:cNvSpPr>
            <a:spLocks noChangeShapeType="1"/>
          </p:cNvSpPr>
          <p:nvPr/>
        </p:nvSpPr>
        <p:spPr bwMode="auto">
          <a:xfrm>
            <a:off x="4570413" y="2557463"/>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5485" name="Line 37">
            <a:extLst>
              <a:ext uri="{FF2B5EF4-FFF2-40B4-BE49-F238E27FC236}">
                <a16:creationId xmlns:a16="http://schemas.microsoft.com/office/drawing/2014/main" id="{6FA9BF62-0FF0-4BD3-8602-A26911810D45}"/>
              </a:ext>
            </a:extLst>
          </p:cNvPr>
          <p:cNvSpPr>
            <a:spLocks noChangeShapeType="1"/>
          </p:cNvSpPr>
          <p:nvPr/>
        </p:nvSpPr>
        <p:spPr bwMode="auto">
          <a:xfrm flipV="1">
            <a:off x="3546475" y="2741613"/>
            <a:ext cx="0" cy="3048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5486" name="Line 39">
            <a:extLst>
              <a:ext uri="{FF2B5EF4-FFF2-40B4-BE49-F238E27FC236}">
                <a16:creationId xmlns:a16="http://schemas.microsoft.com/office/drawing/2014/main" id="{45102857-C268-439E-9018-C8E4D4F1ABF1}"/>
              </a:ext>
            </a:extLst>
          </p:cNvPr>
          <p:cNvSpPr>
            <a:spLocks noChangeShapeType="1"/>
          </p:cNvSpPr>
          <p:nvPr/>
        </p:nvSpPr>
        <p:spPr bwMode="auto">
          <a:xfrm>
            <a:off x="4572000" y="3059113"/>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5487" name="Line 40">
            <a:extLst>
              <a:ext uri="{FF2B5EF4-FFF2-40B4-BE49-F238E27FC236}">
                <a16:creationId xmlns:a16="http://schemas.microsoft.com/office/drawing/2014/main" id="{0E680E5D-6702-4D76-8143-64E28C38C34B}"/>
              </a:ext>
            </a:extLst>
          </p:cNvPr>
          <p:cNvSpPr>
            <a:spLocks noChangeShapeType="1"/>
          </p:cNvSpPr>
          <p:nvPr/>
        </p:nvSpPr>
        <p:spPr bwMode="auto">
          <a:xfrm flipV="1">
            <a:off x="4241800" y="3324225"/>
            <a:ext cx="0" cy="3048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85065" name="Text Box 41">
            <a:extLst>
              <a:ext uri="{FF2B5EF4-FFF2-40B4-BE49-F238E27FC236}">
                <a16:creationId xmlns:a16="http://schemas.microsoft.com/office/drawing/2014/main" id="{0B9218D2-AA47-442D-B772-85B2286CF03C}"/>
              </a:ext>
            </a:extLst>
          </p:cNvPr>
          <p:cNvSpPr txBox="1">
            <a:spLocks noChangeArrowheads="1"/>
          </p:cNvSpPr>
          <p:nvPr/>
        </p:nvSpPr>
        <p:spPr bwMode="auto">
          <a:xfrm>
            <a:off x="190500" y="3748088"/>
            <a:ext cx="2579688" cy="628650"/>
          </a:xfrm>
          <a:prstGeom prst="rect">
            <a:avLst/>
          </a:prstGeom>
          <a:noFill/>
          <a:ln w="9525">
            <a:noFill/>
            <a:miter lim="800000"/>
            <a:headEnd/>
            <a:tailEnd/>
          </a:ln>
          <a:effectLst/>
        </p:spPr>
        <p:txBody>
          <a:bodyPr>
            <a:spAutoFit/>
          </a:bodyPr>
          <a:lstStyle/>
          <a:p>
            <a:pPr algn="ctr">
              <a:lnSpc>
                <a:spcPct val="80000"/>
              </a:lnSpc>
              <a:defRPr/>
            </a:pPr>
            <a:r>
              <a:rPr lang="en-US" sz="2200" i="1">
                <a:effectLst>
                  <a:outerShdw blurRad="38100" dist="38100" dir="2700000" algn="tl">
                    <a:srgbClr val="C0C0C0"/>
                  </a:outerShdw>
                </a:effectLst>
                <a:latin typeface="Arial" charset="0"/>
              </a:rPr>
              <a:t>Sujeto se Detiene</a:t>
            </a:r>
          </a:p>
          <a:p>
            <a:pPr algn="ctr">
              <a:lnSpc>
                <a:spcPct val="80000"/>
              </a:lnSpc>
              <a:defRPr/>
            </a:pPr>
            <a:r>
              <a:rPr lang="en-US" sz="2200" i="1">
                <a:effectLst>
                  <a:outerShdw blurRad="38100" dist="38100" dir="2700000" algn="tl">
                    <a:srgbClr val="C0C0C0"/>
                  </a:outerShdw>
                </a:effectLst>
                <a:latin typeface="Arial" charset="0"/>
              </a:rPr>
              <a:t>Por Síntomas</a:t>
            </a:r>
            <a:endParaRPr lang="en-US" sz="2200" i="1" baseline="-25000">
              <a:effectLst>
                <a:outerShdw blurRad="38100" dist="38100" dir="2700000" algn="tl">
                  <a:srgbClr val="C0C0C0"/>
                </a:outerShdw>
              </a:effectLst>
              <a:latin typeface="Arial" charset="0"/>
            </a:endParaRPr>
          </a:p>
        </p:txBody>
      </p:sp>
      <p:sp>
        <p:nvSpPr>
          <p:cNvPr id="385066" name="Text Box 42">
            <a:extLst>
              <a:ext uri="{FF2B5EF4-FFF2-40B4-BE49-F238E27FC236}">
                <a16:creationId xmlns:a16="http://schemas.microsoft.com/office/drawing/2014/main" id="{DFA36E4E-4E3B-4E5F-82E6-BC1F6DFDC783}"/>
              </a:ext>
            </a:extLst>
          </p:cNvPr>
          <p:cNvSpPr txBox="1">
            <a:spLocks noChangeArrowheads="1"/>
          </p:cNvSpPr>
          <p:nvPr/>
        </p:nvSpPr>
        <p:spPr bwMode="auto">
          <a:xfrm>
            <a:off x="176213" y="4630738"/>
            <a:ext cx="2998787" cy="628650"/>
          </a:xfrm>
          <a:prstGeom prst="rect">
            <a:avLst/>
          </a:prstGeom>
          <a:noFill/>
          <a:ln w="9525">
            <a:noFill/>
            <a:miter lim="800000"/>
            <a:headEnd/>
            <a:tailEnd/>
          </a:ln>
          <a:effectLst/>
        </p:spPr>
        <p:txBody>
          <a:bodyPr>
            <a:spAutoFit/>
          </a:bodyPr>
          <a:lstStyle/>
          <a:p>
            <a:pPr algn="ctr">
              <a:lnSpc>
                <a:spcPct val="80000"/>
              </a:lnSpc>
              <a:defRPr/>
            </a:pPr>
            <a:r>
              <a:rPr lang="en-US" sz="2200">
                <a:effectLst>
                  <a:outerShdw blurRad="38100" dist="38100" dir="2700000" algn="tl">
                    <a:srgbClr val="C0C0C0"/>
                  </a:outerShdw>
                </a:effectLst>
                <a:latin typeface="Arial" charset="0"/>
              </a:rPr>
              <a:t>VO</a:t>
            </a:r>
            <a:r>
              <a:rPr lang="en-US" sz="2200" baseline="-25000">
                <a:effectLst>
                  <a:outerShdw blurRad="38100" dist="38100" dir="2700000" algn="tl">
                    <a:srgbClr val="C0C0C0"/>
                  </a:outerShdw>
                </a:effectLst>
                <a:latin typeface="Arial" charset="0"/>
              </a:rPr>
              <a:t>2</a:t>
            </a:r>
            <a:r>
              <a:rPr lang="en-US" sz="2200">
                <a:effectLst>
                  <a:outerShdw blurRad="38100" dist="38100" dir="2700000" algn="tl">
                    <a:srgbClr val="C0C0C0"/>
                  </a:outerShdw>
                </a:effectLst>
                <a:latin typeface="Arial" charset="0"/>
              </a:rPr>
              <a:t>máx </a:t>
            </a:r>
          </a:p>
          <a:p>
            <a:pPr algn="ctr">
              <a:lnSpc>
                <a:spcPct val="80000"/>
              </a:lnSpc>
              <a:defRPr/>
            </a:pPr>
            <a:r>
              <a:rPr lang="en-US" sz="2200">
                <a:effectLst>
                  <a:outerShdw blurRad="38100" dist="38100" dir="2700000" algn="tl">
                    <a:srgbClr val="C0C0C0"/>
                  </a:outerShdw>
                </a:effectLst>
                <a:latin typeface="Arial" charset="0"/>
              </a:rPr>
              <a:t>Limitado a Síntomas</a:t>
            </a:r>
            <a:endParaRPr lang="en-US" sz="2200" baseline="-25000">
              <a:effectLst>
                <a:outerShdw blurRad="38100" dist="38100" dir="2700000" algn="tl">
                  <a:srgbClr val="C0C0C0"/>
                </a:outerShdw>
              </a:effectLst>
              <a:latin typeface="Arial" charset="0"/>
            </a:endParaRPr>
          </a:p>
        </p:txBody>
      </p:sp>
      <p:sp>
        <p:nvSpPr>
          <p:cNvPr id="105490" name="Rectangle 44">
            <a:extLst>
              <a:ext uri="{FF2B5EF4-FFF2-40B4-BE49-F238E27FC236}">
                <a16:creationId xmlns:a16="http://schemas.microsoft.com/office/drawing/2014/main" id="{3660940C-9ADC-46B5-AED8-218F73BE8FC1}"/>
              </a:ext>
            </a:extLst>
          </p:cNvPr>
          <p:cNvSpPr>
            <a:spLocks noChangeArrowheads="1"/>
          </p:cNvSpPr>
          <p:nvPr/>
        </p:nvSpPr>
        <p:spPr bwMode="auto">
          <a:xfrm>
            <a:off x="4313238" y="3055938"/>
            <a:ext cx="220662" cy="3254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nSpc>
                <a:spcPct val="80000"/>
              </a:lnSpc>
              <a:spcBef>
                <a:spcPct val="20000"/>
              </a:spcBef>
            </a:pPr>
            <a:r>
              <a:rPr lang="es-PR" altLang="es-PR" sz="2400">
                <a:solidFill>
                  <a:srgbClr val="000000"/>
                </a:solidFill>
                <a:latin typeface="Verdana" panose="020B0604030504040204" pitchFamily="34" charset="0"/>
              </a:rPr>
              <a:t>.</a:t>
            </a:r>
            <a:endParaRPr lang="en-US" altLang="es-PR" sz="2400" baseline="-25000">
              <a:solidFill>
                <a:srgbClr val="000000"/>
              </a:solidFill>
              <a:latin typeface="Verdana" panose="020B0604030504040204" pitchFamily="34" charset="0"/>
            </a:endParaRPr>
          </a:p>
        </p:txBody>
      </p:sp>
      <p:sp>
        <p:nvSpPr>
          <p:cNvPr id="105491" name="Rectangle 45">
            <a:extLst>
              <a:ext uri="{FF2B5EF4-FFF2-40B4-BE49-F238E27FC236}">
                <a16:creationId xmlns:a16="http://schemas.microsoft.com/office/drawing/2014/main" id="{4053676D-3066-4DFE-B6CE-052E7D8CF5A5}"/>
              </a:ext>
            </a:extLst>
          </p:cNvPr>
          <p:cNvSpPr>
            <a:spLocks noChangeArrowheads="1"/>
          </p:cNvSpPr>
          <p:nvPr/>
        </p:nvSpPr>
        <p:spPr bwMode="auto">
          <a:xfrm>
            <a:off x="214313" y="4589463"/>
            <a:ext cx="2928937" cy="727075"/>
          </a:xfrm>
          <a:prstGeom prst="rect">
            <a:avLst/>
          </a:prstGeom>
          <a:noFill/>
          <a:ln w="571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endParaRPr lang="es-PR" altLang="es-PR" sz="1200" i="1">
              <a:latin typeface="Times New Roman" panose="02020603050405020304" pitchFamily="18" charset="0"/>
            </a:endParaRPr>
          </a:p>
        </p:txBody>
      </p:sp>
      <p:sp>
        <p:nvSpPr>
          <p:cNvPr id="385070" name="Text Box 46">
            <a:extLst>
              <a:ext uri="{FF2B5EF4-FFF2-40B4-BE49-F238E27FC236}">
                <a16:creationId xmlns:a16="http://schemas.microsoft.com/office/drawing/2014/main" id="{4A06A921-7937-4124-A791-593DCAFD6A9D}"/>
              </a:ext>
            </a:extLst>
          </p:cNvPr>
          <p:cNvSpPr txBox="1">
            <a:spLocks noChangeArrowheads="1"/>
          </p:cNvSpPr>
          <p:nvPr/>
        </p:nvSpPr>
        <p:spPr bwMode="auto">
          <a:xfrm>
            <a:off x="1081088" y="4414838"/>
            <a:ext cx="317500" cy="360362"/>
          </a:xfrm>
          <a:prstGeom prst="rect">
            <a:avLst/>
          </a:prstGeom>
          <a:noFill/>
          <a:ln w="9525">
            <a:noFill/>
            <a:miter lim="800000"/>
            <a:headEnd/>
            <a:tailEnd/>
          </a:ln>
          <a:effectLst/>
        </p:spPr>
        <p:txBody>
          <a:bodyPr>
            <a:spAutoFit/>
          </a:bodyPr>
          <a:lstStyle/>
          <a:p>
            <a:pPr algn="ctr">
              <a:lnSpc>
                <a:spcPct val="80000"/>
              </a:lnSpc>
              <a:defRPr/>
            </a:pPr>
            <a:r>
              <a:rPr lang="en-US" sz="2200">
                <a:effectLst>
                  <a:outerShdw blurRad="38100" dist="38100" dir="2700000" algn="tl">
                    <a:srgbClr val="C0C0C0"/>
                  </a:outerShdw>
                </a:effectLst>
                <a:latin typeface="Arial" charset="0"/>
              </a:rPr>
              <a:t>.</a:t>
            </a:r>
            <a:endParaRPr lang="en-US" sz="2200" baseline="-25000">
              <a:effectLst>
                <a:outerShdw blurRad="38100" dist="38100" dir="2700000" algn="tl">
                  <a:srgbClr val="C0C0C0"/>
                </a:outerShdw>
              </a:effectLst>
              <a:latin typeface="Arial" charset="0"/>
            </a:endParaRPr>
          </a:p>
        </p:txBody>
      </p:sp>
      <p:sp>
        <p:nvSpPr>
          <p:cNvPr id="105493" name="Line 47">
            <a:extLst>
              <a:ext uri="{FF2B5EF4-FFF2-40B4-BE49-F238E27FC236}">
                <a16:creationId xmlns:a16="http://schemas.microsoft.com/office/drawing/2014/main" id="{8D5E5E8A-3747-48AC-A129-9066DE79D4B2}"/>
              </a:ext>
            </a:extLst>
          </p:cNvPr>
          <p:cNvSpPr>
            <a:spLocks noChangeShapeType="1"/>
          </p:cNvSpPr>
          <p:nvPr/>
        </p:nvSpPr>
        <p:spPr bwMode="auto">
          <a:xfrm>
            <a:off x="1457325" y="4302125"/>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85072" name="Text Box 48">
            <a:extLst>
              <a:ext uri="{FF2B5EF4-FFF2-40B4-BE49-F238E27FC236}">
                <a16:creationId xmlns:a16="http://schemas.microsoft.com/office/drawing/2014/main" id="{0493BE89-1723-4CC9-BF73-74CA0B478DA2}"/>
              </a:ext>
            </a:extLst>
          </p:cNvPr>
          <p:cNvSpPr txBox="1">
            <a:spLocks noChangeArrowheads="1"/>
          </p:cNvSpPr>
          <p:nvPr/>
        </p:nvSpPr>
        <p:spPr bwMode="auto">
          <a:xfrm>
            <a:off x="6357938" y="4711700"/>
            <a:ext cx="2570162" cy="628650"/>
          </a:xfrm>
          <a:prstGeom prst="rect">
            <a:avLst/>
          </a:prstGeom>
          <a:noFill/>
          <a:ln w="9525">
            <a:noFill/>
            <a:miter lim="800000"/>
            <a:headEnd/>
            <a:tailEnd/>
          </a:ln>
          <a:effectLst/>
        </p:spPr>
        <p:txBody>
          <a:bodyPr>
            <a:spAutoFit/>
          </a:bodyPr>
          <a:lstStyle/>
          <a:p>
            <a:pPr algn="ctr">
              <a:lnSpc>
                <a:spcPct val="80000"/>
              </a:lnSpc>
              <a:defRPr/>
            </a:pPr>
            <a:r>
              <a:rPr lang="en-US" sz="2200" i="1">
                <a:effectLst>
                  <a:outerShdw blurRad="38100" dist="38100" dir="2700000" algn="tl">
                    <a:srgbClr val="C0C0C0"/>
                  </a:outerShdw>
                </a:effectLst>
                <a:latin typeface="Arial" charset="0"/>
              </a:rPr>
              <a:t>Sujeto se Detiene</a:t>
            </a:r>
          </a:p>
          <a:p>
            <a:pPr algn="ctr">
              <a:lnSpc>
                <a:spcPct val="80000"/>
              </a:lnSpc>
              <a:defRPr/>
            </a:pPr>
            <a:r>
              <a:rPr lang="en-US" sz="2200" i="1">
                <a:effectLst>
                  <a:outerShdw blurRad="38100" dist="38100" dir="2700000" algn="tl">
                    <a:srgbClr val="C0C0C0"/>
                  </a:outerShdw>
                </a:effectLst>
                <a:latin typeface="Arial" charset="0"/>
              </a:rPr>
              <a:t>Por Síntomas</a:t>
            </a:r>
            <a:endParaRPr lang="en-US" sz="2200" i="1" baseline="-25000">
              <a:effectLst>
                <a:outerShdw blurRad="38100" dist="38100" dir="2700000" algn="tl">
                  <a:srgbClr val="C0C0C0"/>
                </a:outerShdw>
              </a:effectLst>
              <a:latin typeface="Arial" charset="0"/>
            </a:endParaRPr>
          </a:p>
        </p:txBody>
      </p:sp>
      <p:sp>
        <p:nvSpPr>
          <p:cNvPr id="385073" name="Text Box 49">
            <a:extLst>
              <a:ext uri="{FF2B5EF4-FFF2-40B4-BE49-F238E27FC236}">
                <a16:creationId xmlns:a16="http://schemas.microsoft.com/office/drawing/2014/main" id="{EB0A4617-45CF-469D-9393-65BD92835E0F}"/>
              </a:ext>
            </a:extLst>
          </p:cNvPr>
          <p:cNvSpPr txBox="1">
            <a:spLocks noChangeArrowheads="1"/>
          </p:cNvSpPr>
          <p:nvPr/>
        </p:nvSpPr>
        <p:spPr bwMode="auto">
          <a:xfrm>
            <a:off x="6881813" y="5594350"/>
            <a:ext cx="1344612" cy="542925"/>
          </a:xfrm>
          <a:prstGeom prst="rect">
            <a:avLst/>
          </a:prstGeom>
          <a:noFill/>
          <a:ln w="9525">
            <a:noFill/>
            <a:miter lim="800000"/>
            <a:headEnd/>
            <a:tailEnd/>
          </a:ln>
          <a:effectLst/>
        </p:spPr>
        <p:txBody>
          <a:bodyPr>
            <a:spAutoFit/>
          </a:bodyPr>
          <a:lstStyle/>
          <a:p>
            <a:pPr algn="ctr">
              <a:lnSpc>
                <a:spcPct val="80000"/>
              </a:lnSpc>
              <a:defRPr/>
            </a:pPr>
            <a:r>
              <a:rPr lang="en-US" sz="2200">
                <a:effectLst>
                  <a:outerShdw blurRad="38100" dist="38100" dir="2700000" algn="tl">
                    <a:srgbClr val="C0C0C0"/>
                  </a:outerShdw>
                </a:effectLst>
                <a:latin typeface="Arial" charset="0"/>
              </a:rPr>
              <a:t>VO</a:t>
            </a:r>
            <a:r>
              <a:rPr lang="en-US" sz="2200" baseline="-25000">
                <a:effectLst>
                  <a:outerShdw blurRad="38100" dist="38100" dir="2700000" algn="tl">
                    <a:srgbClr val="C0C0C0"/>
                  </a:outerShdw>
                </a:effectLst>
                <a:latin typeface="Arial" charset="0"/>
              </a:rPr>
              <a:t>2</a:t>
            </a:r>
            <a:r>
              <a:rPr lang="en-US" sz="2200">
                <a:effectLst>
                  <a:outerShdw blurRad="38100" dist="38100" dir="2700000" algn="tl">
                    <a:srgbClr val="C0C0C0"/>
                  </a:outerShdw>
                </a:effectLst>
                <a:latin typeface="Arial" charset="0"/>
              </a:rPr>
              <a:t>pico </a:t>
            </a:r>
          </a:p>
          <a:p>
            <a:pPr algn="ctr">
              <a:lnSpc>
                <a:spcPct val="80000"/>
              </a:lnSpc>
              <a:defRPr/>
            </a:pPr>
            <a:endParaRPr lang="en-US" sz="2200" baseline="-25000">
              <a:effectLst>
                <a:outerShdw blurRad="38100" dist="38100" dir="2700000" algn="tl">
                  <a:srgbClr val="C0C0C0"/>
                </a:outerShdw>
              </a:effectLst>
              <a:latin typeface="Arial" charset="0"/>
            </a:endParaRPr>
          </a:p>
        </p:txBody>
      </p:sp>
      <p:sp>
        <p:nvSpPr>
          <p:cNvPr id="105496" name="Rectangle 50">
            <a:extLst>
              <a:ext uri="{FF2B5EF4-FFF2-40B4-BE49-F238E27FC236}">
                <a16:creationId xmlns:a16="http://schemas.microsoft.com/office/drawing/2014/main" id="{E2C255AD-C33F-4260-A983-3B14C1EEFC8D}"/>
              </a:ext>
            </a:extLst>
          </p:cNvPr>
          <p:cNvSpPr>
            <a:spLocks noChangeArrowheads="1"/>
          </p:cNvSpPr>
          <p:nvPr/>
        </p:nvSpPr>
        <p:spPr bwMode="auto">
          <a:xfrm>
            <a:off x="6932613" y="5553075"/>
            <a:ext cx="1198562" cy="442913"/>
          </a:xfrm>
          <a:prstGeom prst="rect">
            <a:avLst/>
          </a:prstGeom>
          <a:noFill/>
          <a:ln w="571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endParaRPr lang="es-PR" altLang="es-PR" sz="1200" i="1">
              <a:latin typeface="Times New Roman" panose="02020603050405020304" pitchFamily="18" charset="0"/>
            </a:endParaRPr>
          </a:p>
        </p:txBody>
      </p:sp>
      <p:sp>
        <p:nvSpPr>
          <p:cNvPr id="385075" name="Text Box 51">
            <a:extLst>
              <a:ext uri="{FF2B5EF4-FFF2-40B4-BE49-F238E27FC236}">
                <a16:creationId xmlns:a16="http://schemas.microsoft.com/office/drawing/2014/main" id="{AD247D83-B983-44E5-8857-19DED8004F9C}"/>
              </a:ext>
            </a:extLst>
          </p:cNvPr>
          <p:cNvSpPr txBox="1">
            <a:spLocks noChangeArrowheads="1"/>
          </p:cNvSpPr>
          <p:nvPr/>
        </p:nvSpPr>
        <p:spPr bwMode="auto">
          <a:xfrm>
            <a:off x="6946900" y="5378450"/>
            <a:ext cx="317500" cy="360363"/>
          </a:xfrm>
          <a:prstGeom prst="rect">
            <a:avLst/>
          </a:prstGeom>
          <a:noFill/>
          <a:ln w="9525">
            <a:noFill/>
            <a:miter lim="800000"/>
            <a:headEnd/>
            <a:tailEnd/>
          </a:ln>
          <a:effectLst/>
        </p:spPr>
        <p:txBody>
          <a:bodyPr>
            <a:spAutoFit/>
          </a:bodyPr>
          <a:lstStyle/>
          <a:p>
            <a:pPr algn="ctr">
              <a:lnSpc>
                <a:spcPct val="80000"/>
              </a:lnSpc>
              <a:defRPr/>
            </a:pPr>
            <a:r>
              <a:rPr lang="en-US" sz="2200">
                <a:effectLst>
                  <a:outerShdw blurRad="38100" dist="38100" dir="2700000" algn="tl">
                    <a:srgbClr val="C0C0C0"/>
                  </a:outerShdw>
                </a:effectLst>
                <a:latin typeface="Arial" charset="0"/>
              </a:rPr>
              <a:t>.</a:t>
            </a:r>
            <a:endParaRPr lang="en-US" sz="2200" baseline="-25000">
              <a:effectLst>
                <a:outerShdw blurRad="38100" dist="38100" dir="2700000" algn="tl">
                  <a:srgbClr val="C0C0C0"/>
                </a:outerShdw>
              </a:effectLst>
              <a:latin typeface="Arial" charset="0"/>
            </a:endParaRPr>
          </a:p>
        </p:txBody>
      </p:sp>
      <p:sp>
        <p:nvSpPr>
          <p:cNvPr id="105498" name="Line 52">
            <a:extLst>
              <a:ext uri="{FF2B5EF4-FFF2-40B4-BE49-F238E27FC236}">
                <a16:creationId xmlns:a16="http://schemas.microsoft.com/office/drawing/2014/main" id="{DD8FE48B-E3A4-46AB-8686-80CD803C5253}"/>
              </a:ext>
            </a:extLst>
          </p:cNvPr>
          <p:cNvSpPr>
            <a:spLocks noChangeShapeType="1"/>
          </p:cNvSpPr>
          <p:nvPr/>
        </p:nvSpPr>
        <p:spPr bwMode="auto">
          <a:xfrm>
            <a:off x="7539038" y="5265738"/>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nvGrpSpPr>
          <p:cNvPr id="105499" name="Group 67">
            <a:extLst>
              <a:ext uri="{FF2B5EF4-FFF2-40B4-BE49-F238E27FC236}">
                <a16:creationId xmlns:a16="http://schemas.microsoft.com/office/drawing/2014/main" id="{17751C01-4565-4882-A016-27D16C673EE1}"/>
              </a:ext>
            </a:extLst>
          </p:cNvPr>
          <p:cNvGrpSpPr>
            <a:grpSpLocks/>
          </p:cNvGrpSpPr>
          <p:nvPr/>
        </p:nvGrpSpPr>
        <p:grpSpPr bwMode="auto">
          <a:xfrm>
            <a:off x="3521075" y="6134100"/>
            <a:ext cx="2562225" cy="431800"/>
            <a:chOff x="2258" y="4048"/>
            <a:chExt cx="1614" cy="272"/>
          </a:xfrm>
        </p:grpSpPr>
        <p:sp>
          <p:nvSpPr>
            <p:cNvPr id="385033" name="Rectangle 9">
              <a:extLst>
                <a:ext uri="{FF2B5EF4-FFF2-40B4-BE49-F238E27FC236}">
                  <a16:creationId xmlns:a16="http://schemas.microsoft.com/office/drawing/2014/main" id="{8D520757-3F89-4029-8316-488DA8453D07}"/>
                </a:ext>
              </a:extLst>
            </p:cNvPr>
            <p:cNvSpPr>
              <a:spLocks noChangeArrowheads="1"/>
            </p:cNvSpPr>
            <p:nvPr/>
          </p:nvSpPr>
          <p:spPr bwMode="auto">
            <a:xfrm>
              <a:off x="2258" y="4048"/>
              <a:ext cx="1614" cy="272"/>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Límite Máximo para</a:t>
              </a:r>
            </a:p>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Incrementar el VO</a:t>
              </a:r>
              <a:r>
                <a:rPr lang="es-PR" i="1" baseline="-25000">
                  <a:solidFill>
                    <a:srgbClr val="000000"/>
                  </a:solidFill>
                  <a:effectLst>
                    <a:outerShdw blurRad="38100" dist="38100" dir="2700000" algn="tl">
                      <a:srgbClr val="C0C0C0"/>
                    </a:outerShdw>
                  </a:effectLst>
                  <a:latin typeface="Arial" charset="0"/>
                </a:rPr>
                <a:t>2</a:t>
              </a:r>
              <a:endParaRPr lang="en-US" i="1" baseline="-25000">
                <a:solidFill>
                  <a:srgbClr val="000000"/>
                </a:solidFill>
                <a:effectLst>
                  <a:outerShdw blurRad="38100" dist="38100" dir="2700000" algn="tl">
                    <a:srgbClr val="C0C0C0"/>
                  </a:outerShdw>
                </a:effectLst>
                <a:latin typeface="Arial" charset="0"/>
              </a:endParaRPr>
            </a:p>
          </p:txBody>
        </p:sp>
        <p:sp>
          <p:nvSpPr>
            <p:cNvPr id="385077" name="Rectangle 53">
              <a:extLst>
                <a:ext uri="{FF2B5EF4-FFF2-40B4-BE49-F238E27FC236}">
                  <a16:creationId xmlns:a16="http://schemas.microsoft.com/office/drawing/2014/main" id="{60DCAB77-2410-4DB7-9A13-760788828953}"/>
                </a:ext>
              </a:extLst>
            </p:cNvPr>
            <p:cNvSpPr>
              <a:spLocks noChangeArrowheads="1"/>
            </p:cNvSpPr>
            <p:nvPr/>
          </p:nvSpPr>
          <p:spPr bwMode="auto">
            <a:xfrm>
              <a:off x="3488" y="4095"/>
              <a:ext cx="96" cy="121"/>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a:t>
              </a:r>
              <a:endParaRPr lang="en-US" i="1" baseline="-25000">
                <a:solidFill>
                  <a:srgbClr val="000000"/>
                </a:solidFill>
                <a:effectLst>
                  <a:outerShdw blurRad="38100" dist="38100" dir="2700000" algn="tl">
                    <a:srgbClr val="C0C0C0"/>
                  </a:outerShdw>
                </a:effectLst>
                <a:latin typeface="Arial" charset="0"/>
              </a:endParaRPr>
            </a:p>
          </p:txBody>
        </p:sp>
      </p:grpSp>
      <p:sp>
        <p:nvSpPr>
          <p:cNvPr id="105500" name="Line 54">
            <a:extLst>
              <a:ext uri="{FF2B5EF4-FFF2-40B4-BE49-F238E27FC236}">
                <a16:creationId xmlns:a16="http://schemas.microsoft.com/office/drawing/2014/main" id="{BEE68FFB-0377-44C1-92E3-A665E38146A0}"/>
              </a:ext>
            </a:extLst>
          </p:cNvPr>
          <p:cNvSpPr>
            <a:spLocks noChangeShapeType="1"/>
          </p:cNvSpPr>
          <p:nvPr/>
        </p:nvSpPr>
        <p:spPr bwMode="auto">
          <a:xfrm>
            <a:off x="4635500" y="5927725"/>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85079" name="Text Box 55">
            <a:extLst>
              <a:ext uri="{FF2B5EF4-FFF2-40B4-BE49-F238E27FC236}">
                <a16:creationId xmlns:a16="http://schemas.microsoft.com/office/drawing/2014/main" id="{190318FA-C636-4D5D-A7FE-4E18CB982055}"/>
              </a:ext>
            </a:extLst>
          </p:cNvPr>
          <p:cNvSpPr txBox="1">
            <a:spLocks noChangeArrowheads="1"/>
          </p:cNvSpPr>
          <p:nvPr/>
        </p:nvSpPr>
        <p:spPr bwMode="auto">
          <a:xfrm>
            <a:off x="3313113" y="5230813"/>
            <a:ext cx="3073400" cy="628650"/>
          </a:xfrm>
          <a:prstGeom prst="rect">
            <a:avLst/>
          </a:prstGeom>
          <a:noFill/>
          <a:ln w="9525">
            <a:noFill/>
            <a:miter lim="800000"/>
            <a:headEnd/>
            <a:tailEnd/>
          </a:ln>
          <a:effectLst/>
        </p:spPr>
        <p:txBody>
          <a:bodyPr>
            <a:spAutoFit/>
          </a:bodyPr>
          <a:lstStyle/>
          <a:p>
            <a:pPr algn="ctr">
              <a:lnSpc>
                <a:spcPct val="80000"/>
              </a:lnSpc>
              <a:defRPr/>
            </a:pPr>
            <a:r>
              <a:rPr lang="en-US" sz="2200">
                <a:effectLst>
                  <a:outerShdw blurRad="38100" dist="38100" dir="2700000" algn="tl">
                    <a:srgbClr val="C0C0C0"/>
                  </a:outerShdw>
                </a:effectLst>
                <a:latin typeface="Arial" charset="0"/>
              </a:rPr>
              <a:t>VO</a:t>
            </a:r>
            <a:r>
              <a:rPr lang="en-US" sz="2200" baseline="-25000">
                <a:effectLst>
                  <a:outerShdw blurRad="38100" dist="38100" dir="2700000" algn="tl">
                    <a:srgbClr val="C0C0C0"/>
                  </a:outerShdw>
                </a:effectLst>
                <a:latin typeface="Arial" charset="0"/>
              </a:rPr>
              <a:t>2</a:t>
            </a:r>
            <a:r>
              <a:rPr lang="en-US" sz="2200">
                <a:effectLst>
                  <a:outerShdw blurRad="38100" dist="38100" dir="2700000" algn="tl">
                    <a:srgbClr val="C0C0C0"/>
                  </a:outerShdw>
                </a:effectLst>
                <a:latin typeface="Arial" charset="0"/>
              </a:rPr>
              <a:t>máx </a:t>
            </a:r>
          </a:p>
          <a:p>
            <a:pPr algn="ctr">
              <a:lnSpc>
                <a:spcPct val="80000"/>
              </a:lnSpc>
              <a:defRPr/>
            </a:pPr>
            <a:r>
              <a:rPr lang="en-US" sz="2200">
                <a:effectLst>
                  <a:outerShdw blurRad="38100" dist="38100" dir="2700000" algn="tl">
                    <a:srgbClr val="C0C0C0"/>
                  </a:outerShdw>
                </a:effectLst>
                <a:latin typeface="Arial" charset="0"/>
              </a:rPr>
              <a:t>(Capacidad Aeróbica)</a:t>
            </a:r>
            <a:endParaRPr lang="en-US" sz="2200" baseline="-25000">
              <a:effectLst>
                <a:outerShdw blurRad="38100" dist="38100" dir="2700000" algn="tl">
                  <a:srgbClr val="C0C0C0"/>
                </a:outerShdw>
              </a:effectLst>
              <a:latin typeface="Arial" charset="0"/>
            </a:endParaRPr>
          </a:p>
        </p:txBody>
      </p:sp>
      <p:sp>
        <p:nvSpPr>
          <p:cNvPr id="105502" name="Rectangle 56">
            <a:extLst>
              <a:ext uri="{FF2B5EF4-FFF2-40B4-BE49-F238E27FC236}">
                <a16:creationId xmlns:a16="http://schemas.microsoft.com/office/drawing/2014/main" id="{C4D7A2D5-AB76-40A1-AC56-D24236AB64A2}"/>
              </a:ext>
            </a:extLst>
          </p:cNvPr>
          <p:cNvSpPr>
            <a:spLocks noChangeArrowheads="1"/>
          </p:cNvSpPr>
          <p:nvPr/>
        </p:nvSpPr>
        <p:spPr bwMode="auto">
          <a:xfrm>
            <a:off x="3351213" y="5189538"/>
            <a:ext cx="2990850" cy="727075"/>
          </a:xfrm>
          <a:prstGeom prst="rect">
            <a:avLst/>
          </a:prstGeom>
          <a:noFill/>
          <a:ln w="571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endParaRPr lang="es-PR" altLang="es-PR" sz="1200" i="1">
              <a:latin typeface="Times New Roman" panose="02020603050405020304" pitchFamily="18" charset="0"/>
            </a:endParaRPr>
          </a:p>
        </p:txBody>
      </p:sp>
      <p:sp>
        <p:nvSpPr>
          <p:cNvPr id="385081" name="Text Box 57">
            <a:extLst>
              <a:ext uri="{FF2B5EF4-FFF2-40B4-BE49-F238E27FC236}">
                <a16:creationId xmlns:a16="http://schemas.microsoft.com/office/drawing/2014/main" id="{8E8E9C8B-CB77-4F48-8E72-F8302B45336E}"/>
              </a:ext>
            </a:extLst>
          </p:cNvPr>
          <p:cNvSpPr txBox="1">
            <a:spLocks noChangeArrowheads="1"/>
          </p:cNvSpPr>
          <p:nvPr/>
        </p:nvSpPr>
        <p:spPr bwMode="auto">
          <a:xfrm>
            <a:off x="4256088" y="5014913"/>
            <a:ext cx="317500" cy="360362"/>
          </a:xfrm>
          <a:prstGeom prst="rect">
            <a:avLst/>
          </a:prstGeom>
          <a:noFill/>
          <a:ln w="9525">
            <a:noFill/>
            <a:miter lim="800000"/>
            <a:headEnd/>
            <a:tailEnd/>
          </a:ln>
          <a:effectLst/>
        </p:spPr>
        <p:txBody>
          <a:bodyPr>
            <a:spAutoFit/>
          </a:bodyPr>
          <a:lstStyle/>
          <a:p>
            <a:pPr algn="ctr">
              <a:lnSpc>
                <a:spcPct val="80000"/>
              </a:lnSpc>
              <a:defRPr/>
            </a:pPr>
            <a:r>
              <a:rPr lang="en-US" sz="2200">
                <a:effectLst>
                  <a:outerShdw blurRad="38100" dist="38100" dir="2700000" algn="tl">
                    <a:srgbClr val="C0C0C0"/>
                  </a:outerShdw>
                </a:effectLst>
                <a:latin typeface="Arial" charset="0"/>
              </a:rPr>
              <a:t>.</a:t>
            </a:r>
            <a:endParaRPr lang="en-US" sz="2200" baseline="-25000">
              <a:effectLst>
                <a:outerShdw blurRad="38100" dist="38100" dir="2700000" algn="tl">
                  <a:srgbClr val="C0C0C0"/>
                </a:outerShdw>
              </a:effectLst>
              <a:latin typeface="Arial" charset="0"/>
            </a:endParaRPr>
          </a:p>
        </p:txBody>
      </p:sp>
      <p:sp>
        <p:nvSpPr>
          <p:cNvPr id="105504" name="Line 58">
            <a:extLst>
              <a:ext uri="{FF2B5EF4-FFF2-40B4-BE49-F238E27FC236}">
                <a16:creationId xmlns:a16="http://schemas.microsoft.com/office/drawing/2014/main" id="{562368B6-6593-4CFB-995E-1AC67CF17046}"/>
              </a:ext>
            </a:extLst>
          </p:cNvPr>
          <p:cNvSpPr>
            <a:spLocks noChangeShapeType="1"/>
          </p:cNvSpPr>
          <p:nvPr/>
        </p:nvSpPr>
        <p:spPr bwMode="auto">
          <a:xfrm>
            <a:off x="4602163" y="4905375"/>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5505" name="Freeform 63">
            <a:extLst>
              <a:ext uri="{FF2B5EF4-FFF2-40B4-BE49-F238E27FC236}">
                <a16:creationId xmlns:a16="http://schemas.microsoft.com/office/drawing/2014/main" id="{D8BC26D1-3B35-408B-8A07-BE0CF3239118}"/>
              </a:ext>
            </a:extLst>
          </p:cNvPr>
          <p:cNvSpPr>
            <a:spLocks/>
          </p:cNvSpPr>
          <p:nvPr/>
        </p:nvSpPr>
        <p:spPr bwMode="auto">
          <a:xfrm flipH="1">
            <a:off x="5014913" y="3532188"/>
            <a:ext cx="2511425" cy="277812"/>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698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5506" name="Line 65">
            <a:extLst>
              <a:ext uri="{FF2B5EF4-FFF2-40B4-BE49-F238E27FC236}">
                <a16:creationId xmlns:a16="http://schemas.microsoft.com/office/drawing/2014/main" id="{86D130E6-093D-408A-98DD-282E1ACBF7BE}"/>
              </a:ext>
            </a:extLst>
          </p:cNvPr>
          <p:cNvSpPr>
            <a:spLocks noChangeShapeType="1"/>
          </p:cNvSpPr>
          <p:nvPr/>
        </p:nvSpPr>
        <p:spPr bwMode="auto">
          <a:xfrm>
            <a:off x="7532688" y="4570413"/>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05507" name="Line 66">
            <a:extLst>
              <a:ext uri="{FF2B5EF4-FFF2-40B4-BE49-F238E27FC236}">
                <a16:creationId xmlns:a16="http://schemas.microsoft.com/office/drawing/2014/main" id="{8DAB947B-73F7-47B7-8F09-DEBC53A03908}"/>
              </a:ext>
            </a:extLst>
          </p:cNvPr>
          <p:cNvSpPr>
            <a:spLocks noChangeShapeType="1"/>
          </p:cNvSpPr>
          <p:nvPr/>
        </p:nvSpPr>
        <p:spPr bwMode="auto">
          <a:xfrm>
            <a:off x="4584700" y="3625850"/>
            <a:ext cx="0" cy="1035050"/>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nvGrpSpPr>
          <p:cNvPr id="105508" name="Group 69">
            <a:extLst>
              <a:ext uri="{FF2B5EF4-FFF2-40B4-BE49-F238E27FC236}">
                <a16:creationId xmlns:a16="http://schemas.microsoft.com/office/drawing/2014/main" id="{EFF663B6-55D8-4C6F-B7DC-55DF6D91B8EA}"/>
              </a:ext>
            </a:extLst>
          </p:cNvPr>
          <p:cNvGrpSpPr>
            <a:grpSpLocks/>
          </p:cNvGrpSpPr>
          <p:nvPr/>
        </p:nvGrpSpPr>
        <p:grpSpPr bwMode="auto">
          <a:xfrm>
            <a:off x="3465513" y="4365625"/>
            <a:ext cx="2579687" cy="581025"/>
            <a:chOff x="2087" y="2934"/>
            <a:chExt cx="1625" cy="366"/>
          </a:xfrm>
        </p:grpSpPr>
        <p:sp>
          <p:nvSpPr>
            <p:cNvPr id="385086" name="Text Box 62">
              <a:extLst>
                <a:ext uri="{FF2B5EF4-FFF2-40B4-BE49-F238E27FC236}">
                  <a16:creationId xmlns:a16="http://schemas.microsoft.com/office/drawing/2014/main" id="{BB8ABE01-FC1A-4B15-9C21-40E71BFA0E8C}"/>
                </a:ext>
              </a:extLst>
            </p:cNvPr>
            <p:cNvSpPr txBox="1">
              <a:spLocks noChangeArrowheads="1"/>
            </p:cNvSpPr>
            <p:nvPr/>
          </p:nvSpPr>
          <p:spPr bwMode="auto">
            <a:xfrm>
              <a:off x="2087" y="3073"/>
              <a:ext cx="1625" cy="227"/>
            </a:xfrm>
            <a:prstGeom prst="rect">
              <a:avLst/>
            </a:prstGeom>
            <a:noFill/>
            <a:ln w="9525">
              <a:noFill/>
              <a:miter lim="800000"/>
              <a:headEnd/>
              <a:tailEnd/>
            </a:ln>
            <a:effectLst/>
          </p:spPr>
          <p:txBody>
            <a:bodyPr>
              <a:spAutoFit/>
            </a:bodyPr>
            <a:lstStyle/>
            <a:p>
              <a:pPr algn="ctr">
                <a:lnSpc>
                  <a:spcPct val="80000"/>
                </a:lnSpc>
                <a:defRPr/>
              </a:pPr>
              <a:r>
                <a:rPr lang="en-US" sz="2200" i="1">
                  <a:effectLst>
                    <a:outerShdw blurRad="38100" dist="38100" dir="2700000" algn="tl">
                      <a:srgbClr val="C0C0C0"/>
                    </a:outerShdw>
                  </a:effectLst>
                  <a:latin typeface="Arial" charset="0"/>
                </a:rPr>
                <a:t>VO</a:t>
              </a:r>
              <a:r>
                <a:rPr lang="en-US" sz="2200" i="1" baseline="-25000">
                  <a:effectLst>
                    <a:outerShdw blurRad="38100" dist="38100" dir="2700000" algn="tl">
                      <a:srgbClr val="C0C0C0"/>
                    </a:outerShdw>
                  </a:effectLst>
                  <a:latin typeface="Arial" charset="0"/>
                </a:rPr>
                <a:t>2</a:t>
              </a:r>
              <a:r>
                <a:rPr lang="en-US" sz="2200" i="1">
                  <a:effectLst>
                    <a:outerShdw blurRad="38100" dist="38100" dir="2700000" algn="tl">
                      <a:srgbClr val="C0C0C0"/>
                    </a:outerShdw>
                  </a:effectLst>
                  <a:latin typeface="Arial" charset="0"/>
                </a:rPr>
                <a:t> se Estabiliza</a:t>
              </a:r>
              <a:endParaRPr lang="en-US" sz="2200" i="1" baseline="-25000">
                <a:effectLst>
                  <a:outerShdw blurRad="38100" dist="38100" dir="2700000" algn="tl">
                    <a:srgbClr val="C0C0C0"/>
                  </a:outerShdw>
                </a:effectLst>
                <a:latin typeface="Arial" charset="0"/>
              </a:endParaRPr>
            </a:p>
          </p:txBody>
        </p:sp>
        <p:sp>
          <p:nvSpPr>
            <p:cNvPr id="385092" name="Text Box 68">
              <a:extLst>
                <a:ext uri="{FF2B5EF4-FFF2-40B4-BE49-F238E27FC236}">
                  <a16:creationId xmlns:a16="http://schemas.microsoft.com/office/drawing/2014/main" id="{05A1234D-22ED-4AC5-AD38-AF8FB51A3AD4}"/>
                </a:ext>
              </a:extLst>
            </p:cNvPr>
            <p:cNvSpPr txBox="1">
              <a:spLocks noChangeArrowheads="1"/>
            </p:cNvSpPr>
            <p:nvPr/>
          </p:nvSpPr>
          <p:spPr bwMode="auto">
            <a:xfrm>
              <a:off x="2183" y="2934"/>
              <a:ext cx="123" cy="227"/>
            </a:xfrm>
            <a:prstGeom prst="rect">
              <a:avLst/>
            </a:prstGeom>
            <a:noFill/>
            <a:ln w="9525">
              <a:noFill/>
              <a:miter lim="800000"/>
              <a:headEnd/>
              <a:tailEnd/>
            </a:ln>
            <a:effectLst/>
          </p:spPr>
          <p:txBody>
            <a:bodyPr>
              <a:spAutoFit/>
            </a:bodyPr>
            <a:lstStyle/>
            <a:p>
              <a:pPr algn="ctr">
                <a:lnSpc>
                  <a:spcPct val="80000"/>
                </a:lnSpc>
                <a:defRPr/>
              </a:pPr>
              <a:r>
                <a:rPr lang="en-US" sz="2200" i="1">
                  <a:effectLst>
                    <a:outerShdw blurRad="38100" dist="38100" dir="2700000" algn="tl">
                      <a:srgbClr val="C0C0C0"/>
                    </a:outerShdw>
                  </a:effectLst>
                  <a:latin typeface="Arial" charset="0"/>
                </a:rPr>
                <a:t>.</a:t>
              </a:r>
              <a:endParaRPr lang="en-US" sz="2200" i="1" baseline="-25000">
                <a:effectLst>
                  <a:outerShdw blurRad="38100" dist="38100" dir="2700000" algn="tl">
                    <a:srgbClr val="C0C0C0"/>
                  </a:outerShdw>
                </a:effectLst>
                <a:latin typeface="Arial" charset="0"/>
              </a:endParaRPr>
            </a:p>
          </p:txBody>
        </p:sp>
      </p:grpSp>
      <p:grpSp>
        <p:nvGrpSpPr>
          <p:cNvPr id="105509" name="Group 71">
            <a:extLst>
              <a:ext uri="{FF2B5EF4-FFF2-40B4-BE49-F238E27FC236}">
                <a16:creationId xmlns:a16="http://schemas.microsoft.com/office/drawing/2014/main" id="{A2D8FDC9-A54D-4759-B954-2D674F6FF51F}"/>
              </a:ext>
            </a:extLst>
          </p:cNvPr>
          <p:cNvGrpSpPr>
            <a:grpSpLocks/>
          </p:cNvGrpSpPr>
          <p:nvPr/>
        </p:nvGrpSpPr>
        <p:grpSpPr bwMode="auto">
          <a:xfrm>
            <a:off x="5846763" y="3748088"/>
            <a:ext cx="3311525" cy="896937"/>
            <a:chOff x="3683" y="2337"/>
            <a:chExt cx="2086" cy="565"/>
          </a:xfrm>
        </p:grpSpPr>
        <p:sp>
          <p:nvSpPr>
            <p:cNvPr id="385088" name="Text Box 64">
              <a:extLst>
                <a:ext uri="{FF2B5EF4-FFF2-40B4-BE49-F238E27FC236}">
                  <a16:creationId xmlns:a16="http://schemas.microsoft.com/office/drawing/2014/main" id="{3808C13F-394F-4CB2-A404-000FE7507D44}"/>
                </a:ext>
              </a:extLst>
            </p:cNvPr>
            <p:cNvSpPr txBox="1">
              <a:spLocks noChangeArrowheads="1"/>
            </p:cNvSpPr>
            <p:nvPr/>
          </p:nvSpPr>
          <p:spPr bwMode="auto">
            <a:xfrm>
              <a:off x="3683" y="2337"/>
              <a:ext cx="2086" cy="565"/>
            </a:xfrm>
            <a:prstGeom prst="rect">
              <a:avLst/>
            </a:prstGeom>
            <a:noFill/>
            <a:ln w="9525">
              <a:noFill/>
              <a:miter lim="800000"/>
              <a:headEnd/>
              <a:tailEnd/>
            </a:ln>
            <a:effectLst/>
          </p:spPr>
          <p:txBody>
            <a:bodyPr>
              <a:spAutoFit/>
            </a:bodyPr>
            <a:lstStyle/>
            <a:p>
              <a:pPr algn="ctr">
                <a:lnSpc>
                  <a:spcPct val="80000"/>
                </a:lnSpc>
                <a:defRPr/>
              </a:pPr>
              <a:r>
                <a:rPr lang="en-US" sz="2200" i="1">
                  <a:effectLst>
                    <a:outerShdw blurRad="38100" dist="38100" dir="2700000" algn="tl">
                      <a:srgbClr val="C0C0C0"/>
                    </a:outerShdw>
                  </a:effectLst>
                  <a:latin typeface="Arial" charset="0"/>
                </a:rPr>
                <a:t>Sujeto no Puede más</a:t>
              </a:r>
            </a:p>
            <a:p>
              <a:pPr algn="ctr">
                <a:lnSpc>
                  <a:spcPct val="80000"/>
                </a:lnSpc>
                <a:defRPr/>
              </a:pPr>
              <a:r>
                <a:rPr lang="en-US" sz="2200" i="1">
                  <a:effectLst>
                    <a:outerShdw blurRad="38100" dist="38100" dir="2700000" algn="tl">
                      <a:srgbClr val="C0C0C0"/>
                    </a:outerShdw>
                  </a:effectLst>
                  <a:latin typeface="Arial" charset="0"/>
                </a:rPr>
                <a:t>y no hay</a:t>
              </a:r>
            </a:p>
            <a:p>
              <a:pPr algn="ctr">
                <a:lnSpc>
                  <a:spcPct val="80000"/>
                </a:lnSpc>
                <a:defRPr/>
              </a:pPr>
              <a:r>
                <a:rPr lang="en-US" sz="2200" i="1">
                  <a:effectLst>
                    <a:outerShdw blurRad="38100" dist="38100" dir="2700000" algn="tl">
                      <a:srgbClr val="C0C0C0"/>
                    </a:outerShdw>
                  </a:effectLst>
                  <a:latin typeface="Arial" charset="0"/>
                </a:rPr>
                <a:t>Estabilización del VO</a:t>
              </a:r>
              <a:r>
                <a:rPr lang="en-US" sz="2200" i="1" baseline="-25000">
                  <a:effectLst>
                    <a:outerShdw blurRad="38100" dist="38100" dir="2700000" algn="tl">
                      <a:srgbClr val="C0C0C0"/>
                    </a:outerShdw>
                  </a:effectLst>
                  <a:latin typeface="Arial" charset="0"/>
                </a:rPr>
                <a:t>2</a:t>
              </a:r>
            </a:p>
          </p:txBody>
        </p:sp>
        <p:sp>
          <p:nvSpPr>
            <p:cNvPr id="385094" name="Text Box 70">
              <a:extLst>
                <a:ext uri="{FF2B5EF4-FFF2-40B4-BE49-F238E27FC236}">
                  <a16:creationId xmlns:a16="http://schemas.microsoft.com/office/drawing/2014/main" id="{E1385938-7003-4919-BC14-C6BDA2061ACC}"/>
                </a:ext>
              </a:extLst>
            </p:cNvPr>
            <p:cNvSpPr txBox="1">
              <a:spLocks noChangeArrowheads="1"/>
            </p:cNvSpPr>
            <p:nvPr/>
          </p:nvSpPr>
          <p:spPr bwMode="auto">
            <a:xfrm>
              <a:off x="5328" y="2537"/>
              <a:ext cx="156" cy="227"/>
            </a:xfrm>
            <a:prstGeom prst="rect">
              <a:avLst/>
            </a:prstGeom>
            <a:noFill/>
            <a:ln w="9525">
              <a:noFill/>
              <a:miter lim="800000"/>
              <a:headEnd/>
              <a:tailEnd/>
            </a:ln>
            <a:effectLst/>
          </p:spPr>
          <p:txBody>
            <a:bodyPr>
              <a:spAutoFit/>
            </a:bodyPr>
            <a:lstStyle/>
            <a:p>
              <a:pPr algn="ctr">
                <a:lnSpc>
                  <a:spcPct val="80000"/>
                </a:lnSpc>
                <a:defRPr/>
              </a:pPr>
              <a:r>
                <a:rPr lang="en-US" sz="2200" i="1">
                  <a:effectLst>
                    <a:outerShdw blurRad="38100" dist="38100" dir="2700000" algn="tl">
                      <a:srgbClr val="C0C0C0"/>
                    </a:outerShdw>
                  </a:effectLst>
                  <a:latin typeface="Arial" charset="0"/>
                </a:rPr>
                <a:t>.</a:t>
              </a:r>
              <a:endParaRPr lang="en-US" sz="2200" i="1" baseline="-25000">
                <a:effectLst>
                  <a:outerShdw blurRad="38100" dist="38100" dir="2700000" algn="tl">
                    <a:srgbClr val="C0C0C0"/>
                  </a:outerShdw>
                </a:effectLst>
                <a:latin typeface="Arial" charset="0"/>
              </a:endParaRPr>
            </a:p>
          </p:txBody>
        </p:sp>
      </p:grpSp>
      <p:sp>
        <p:nvSpPr>
          <p:cNvPr id="105510" name="Text Box 6">
            <a:extLst>
              <a:ext uri="{FF2B5EF4-FFF2-40B4-BE49-F238E27FC236}">
                <a16:creationId xmlns:a16="http://schemas.microsoft.com/office/drawing/2014/main" id="{DD1E3DBC-68F8-46F0-B763-CE446B00B7A1}"/>
              </a:ext>
            </a:extLst>
          </p:cNvPr>
          <p:cNvSpPr txBox="1">
            <a:spLocks noChangeArrowheads="1"/>
          </p:cNvSpPr>
          <p:nvPr/>
        </p:nvSpPr>
        <p:spPr bwMode="auto">
          <a:xfrm>
            <a:off x="106363" y="5662613"/>
            <a:ext cx="32416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(pp. 140-141), por J. H. Wilmore, &amp; D. L. Costill, 2004, Barcelona, España: Editorial Paidotribo. Copyright 2004 por Jack H. Wilmore y David L. Costill.</a:t>
            </a:r>
          </a:p>
        </p:txBody>
      </p:sp>
      <p:sp>
        <p:nvSpPr>
          <p:cNvPr id="2" name="Title 1">
            <a:extLst>
              <a:ext uri="{FF2B5EF4-FFF2-40B4-BE49-F238E27FC236}">
                <a16:creationId xmlns:a16="http://schemas.microsoft.com/office/drawing/2014/main" id="{D7295A95-EADA-49F6-9A99-890DD3D2267E}"/>
              </a:ext>
            </a:extLst>
          </p:cNvPr>
          <p:cNvSpPr>
            <a:spLocks/>
          </p:cNvSpPr>
          <p:nvPr/>
        </p:nvSpPr>
        <p:spPr bwMode="auto">
          <a:xfrm>
            <a:off x="0" y="260350"/>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10000"/>
              </a:lnSpc>
              <a:defRPr/>
            </a:pPr>
            <a:r>
              <a:rPr lang="es-PR" altLang="es-PR" sz="24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CAPACIDAD MÁXIMA PARA EL EJERCICIO: </a:t>
            </a:r>
            <a:r>
              <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VO</a:t>
            </a:r>
            <a:r>
              <a:rPr lang="es-PR" altLang="es-PR" sz="2400" b="0" i="1" baseline="-2500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2</a:t>
            </a:r>
            <a:r>
              <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máx</a:t>
            </a:r>
          </a:p>
        </p:txBody>
      </p:sp>
    </p:spTree>
    <p:custDataLst>
      <p:tags r:id="rId1"/>
    </p:custDataLst>
  </p:cSld>
  <p:clrMapOvr>
    <a:masterClrMapping/>
  </p:clrMapOvr>
  <p:transition spd="slow">
    <p:wheel spokes="8"/>
    <p:sndAc>
      <p:stSnd>
        <p:snd r:embed="rId4" name="whoosh.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DA53-4388-4D45-B9A9-F9ED8D74FA82}"/>
              </a:ext>
            </a:extLst>
          </p:cNvPr>
          <p:cNvSpPr>
            <a:spLocks/>
          </p:cNvSpPr>
          <p:nvPr/>
        </p:nvSpPr>
        <p:spPr bwMode="auto">
          <a:xfrm>
            <a:off x="3492500" y="1125538"/>
            <a:ext cx="47529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nSpc>
                <a:spcPct val="130000"/>
              </a:lnSpc>
              <a:defRPr/>
            </a:pPr>
            <a:r>
              <a:rPr lang="es-PR" altLang="es-PR" sz="56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BOSQUEJO</a:t>
            </a:r>
          </a:p>
        </p:txBody>
      </p:sp>
      <p:pic>
        <p:nvPicPr>
          <p:cNvPr id="15363" name="Picture 3" descr="POINTERR">
            <a:extLst>
              <a:ext uri="{FF2B5EF4-FFF2-40B4-BE49-F238E27FC236}">
                <a16:creationId xmlns:a16="http://schemas.microsoft.com/office/drawing/2014/main" id="{93BE95D4-94DA-4E21-B4A4-1B37F9848E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638425"/>
            <a:ext cx="4191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Text Box 4">
            <a:extLst>
              <a:ext uri="{FF2B5EF4-FFF2-40B4-BE49-F238E27FC236}">
                <a16:creationId xmlns:a16="http://schemas.microsoft.com/office/drawing/2014/main" id="{51AF98F6-17D6-4190-B4FE-D81FBA1C1A90}"/>
              </a:ext>
            </a:extLst>
          </p:cNvPr>
          <p:cNvSpPr txBox="1">
            <a:spLocks noChangeArrowheads="1"/>
          </p:cNvSpPr>
          <p:nvPr/>
        </p:nvSpPr>
        <p:spPr bwMode="auto">
          <a:xfrm>
            <a:off x="900113" y="2565400"/>
            <a:ext cx="7631112"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r>
              <a:rPr lang="en-US" altLang="es-PR" sz="3100">
                <a:latin typeface="Arial" panose="020B0604020202020204" pitchFamily="34" charset="0"/>
              </a:rPr>
              <a:t>Introducción</a:t>
            </a:r>
          </a:p>
        </p:txBody>
      </p:sp>
      <p:pic>
        <p:nvPicPr>
          <p:cNvPr id="15365" name="Picture 5" descr="POINTERR">
            <a:extLst>
              <a:ext uri="{FF2B5EF4-FFF2-40B4-BE49-F238E27FC236}">
                <a16:creationId xmlns:a16="http://schemas.microsoft.com/office/drawing/2014/main" id="{C6BAFDED-E6DF-4CD2-B479-113FFE0C32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214688"/>
            <a:ext cx="41910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6" name="Text Box 6">
            <a:extLst>
              <a:ext uri="{FF2B5EF4-FFF2-40B4-BE49-F238E27FC236}">
                <a16:creationId xmlns:a16="http://schemas.microsoft.com/office/drawing/2014/main" id="{6410B15A-CBA4-4780-83AA-6D2E6532B380}"/>
              </a:ext>
            </a:extLst>
          </p:cNvPr>
          <p:cNvSpPr txBox="1">
            <a:spLocks noChangeArrowheads="1"/>
          </p:cNvSpPr>
          <p:nvPr/>
        </p:nvSpPr>
        <p:spPr bwMode="auto">
          <a:xfrm>
            <a:off x="900113" y="3141663"/>
            <a:ext cx="7631112"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r>
              <a:rPr lang="en-US" altLang="es-PR" sz="3100">
                <a:latin typeface="Arial" panose="020B0604020202020204" pitchFamily="34" charset="0"/>
              </a:rPr>
              <a:t>Energía y unidades de medida</a:t>
            </a:r>
          </a:p>
        </p:txBody>
      </p:sp>
      <p:pic>
        <p:nvPicPr>
          <p:cNvPr id="15367" name="Picture 7" descr="POINTERR">
            <a:extLst>
              <a:ext uri="{FF2B5EF4-FFF2-40B4-BE49-F238E27FC236}">
                <a16:creationId xmlns:a16="http://schemas.microsoft.com/office/drawing/2014/main" id="{BB819EA1-1713-4E01-B7A9-D0246E0EB2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790950"/>
            <a:ext cx="4191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8" name="Text Box 8">
            <a:extLst>
              <a:ext uri="{FF2B5EF4-FFF2-40B4-BE49-F238E27FC236}">
                <a16:creationId xmlns:a16="http://schemas.microsoft.com/office/drawing/2014/main" id="{D7BCED87-B308-462C-8038-2D1AD42D1688}"/>
              </a:ext>
            </a:extLst>
          </p:cNvPr>
          <p:cNvSpPr txBox="1">
            <a:spLocks noChangeArrowheads="1"/>
          </p:cNvSpPr>
          <p:nvPr/>
        </p:nvSpPr>
        <p:spPr bwMode="auto">
          <a:xfrm>
            <a:off x="900113" y="3717925"/>
            <a:ext cx="7631112"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r>
              <a:rPr lang="en-US" altLang="es-PR" sz="3100">
                <a:latin typeface="Arial" panose="020B0604020202020204" pitchFamily="34" charset="0"/>
              </a:rPr>
              <a:t>Calorimetría</a:t>
            </a:r>
          </a:p>
        </p:txBody>
      </p:sp>
      <p:pic>
        <p:nvPicPr>
          <p:cNvPr id="15369" name="Picture 9" descr="POINTERR">
            <a:extLst>
              <a:ext uri="{FF2B5EF4-FFF2-40B4-BE49-F238E27FC236}">
                <a16:creationId xmlns:a16="http://schemas.microsoft.com/office/drawing/2014/main" id="{5B9FCED8-B137-48E8-9059-6CBC769BE0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394325"/>
            <a:ext cx="4191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0" name="Text Box 10">
            <a:extLst>
              <a:ext uri="{FF2B5EF4-FFF2-40B4-BE49-F238E27FC236}">
                <a16:creationId xmlns:a16="http://schemas.microsoft.com/office/drawing/2014/main" id="{494160A1-0521-4C96-8FD1-EBBD015F6612}"/>
              </a:ext>
            </a:extLst>
          </p:cNvPr>
          <p:cNvSpPr txBox="1">
            <a:spLocks noChangeArrowheads="1"/>
          </p:cNvSpPr>
          <p:nvPr/>
        </p:nvSpPr>
        <p:spPr bwMode="auto">
          <a:xfrm>
            <a:off x="900113" y="5408613"/>
            <a:ext cx="763111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nSpc>
                <a:spcPct val="80000"/>
              </a:lnSpc>
            </a:pPr>
            <a:r>
              <a:rPr lang="en-US" altLang="es-PR" sz="3100">
                <a:latin typeface="Arial" panose="020B0604020202020204" pitchFamily="34" charset="0"/>
              </a:rPr>
              <a:t>Consumo Energético</a:t>
            </a:r>
          </a:p>
        </p:txBody>
      </p:sp>
      <p:pic>
        <p:nvPicPr>
          <p:cNvPr id="15371" name="Picture 13" descr="Stress_Test_Spiro_004f_Belved_250">
            <a:extLst>
              <a:ext uri="{FF2B5EF4-FFF2-40B4-BE49-F238E27FC236}">
                <a16:creationId xmlns:a16="http://schemas.microsoft.com/office/drawing/2014/main" id="{63705909-4215-4A93-B053-034941380F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620713"/>
            <a:ext cx="2735263"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4" descr="POINTERR">
            <a:extLst>
              <a:ext uri="{FF2B5EF4-FFF2-40B4-BE49-F238E27FC236}">
                <a16:creationId xmlns:a16="http://schemas.microsoft.com/office/drawing/2014/main" id="{D9E2F4F4-7777-49FB-AEE8-7BD5700129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314825"/>
            <a:ext cx="4191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3" name="Text Box 15">
            <a:extLst>
              <a:ext uri="{FF2B5EF4-FFF2-40B4-BE49-F238E27FC236}">
                <a16:creationId xmlns:a16="http://schemas.microsoft.com/office/drawing/2014/main" id="{A4FFB394-8006-4DF1-9C99-3226BA18A85D}"/>
              </a:ext>
            </a:extLst>
          </p:cNvPr>
          <p:cNvSpPr txBox="1">
            <a:spLocks noChangeArrowheads="1"/>
          </p:cNvSpPr>
          <p:nvPr/>
        </p:nvSpPr>
        <p:spPr bwMode="auto">
          <a:xfrm>
            <a:off x="900113" y="4329113"/>
            <a:ext cx="763111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nSpc>
                <a:spcPct val="80000"/>
              </a:lnSpc>
            </a:pPr>
            <a:r>
              <a:rPr lang="en-US" altLang="es-PR" sz="3100">
                <a:latin typeface="Arial" panose="020B0604020202020204" pitchFamily="34" charset="0"/>
              </a:rPr>
              <a:t>Espirometría en Circuito abierto</a:t>
            </a:r>
          </a:p>
        </p:txBody>
      </p:sp>
      <p:pic>
        <p:nvPicPr>
          <p:cNvPr id="15374" name="Picture 16" descr="POINTERR">
            <a:extLst>
              <a:ext uri="{FF2B5EF4-FFF2-40B4-BE49-F238E27FC236}">
                <a16:creationId xmlns:a16="http://schemas.microsoft.com/office/drawing/2014/main" id="{FE7642DC-45E0-4F55-9CBC-E5A69F4451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969000"/>
            <a:ext cx="4191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5" name="Text Box 17">
            <a:extLst>
              <a:ext uri="{FF2B5EF4-FFF2-40B4-BE49-F238E27FC236}">
                <a16:creationId xmlns:a16="http://schemas.microsoft.com/office/drawing/2014/main" id="{E2A0F582-AF0E-4658-BD2F-026689375B4A}"/>
              </a:ext>
            </a:extLst>
          </p:cNvPr>
          <p:cNvSpPr txBox="1">
            <a:spLocks noChangeArrowheads="1"/>
          </p:cNvSpPr>
          <p:nvPr/>
        </p:nvSpPr>
        <p:spPr bwMode="auto">
          <a:xfrm>
            <a:off x="900113" y="5983288"/>
            <a:ext cx="763111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nSpc>
                <a:spcPct val="80000"/>
              </a:lnSpc>
            </a:pPr>
            <a:r>
              <a:rPr lang="en-US" altLang="es-PR" sz="3100">
                <a:latin typeface="Arial" panose="020B0604020202020204" pitchFamily="34" charset="0"/>
              </a:rPr>
              <a:t>Tasa metabólica basal</a:t>
            </a:r>
          </a:p>
        </p:txBody>
      </p:sp>
      <p:pic>
        <p:nvPicPr>
          <p:cNvPr id="15376" name="Picture 18" descr="POINTERR">
            <a:extLst>
              <a:ext uri="{FF2B5EF4-FFF2-40B4-BE49-F238E27FC236}">
                <a16:creationId xmlns:a16="http://schemas.microsoft.com/office/drawing/2014/main" id="{132E6A6D-040A-496E-9D45-35FB296598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838700"/>
            <a:ext cx="4191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7" name="Text Box 19">
            <a:extLst>
              <a:ext uri="{FF2B5EF4-FFF2-40B4-BE49-F238E27FC236}">
                <a16:creationId xmlns:a16="http://schemas.microsoft.com/office/drawing/2014/main" id="{6A4CC354-3ED8-45D1-A183-06B2F31D02CF}"/>
              </a:ext>
            </a:extLst>
          </p:cNvPr>
          <p:cNvSpPr txBox="1">
            <a:spLocks noChangeArrowheads="1"/>
          </p:cNvSpPr>
          <p:nvPr/>
        </p:nvSpPr>
        <p:spPr bwMode="auto">
          <a:xfrm>
            <a:off x="900113" y="4852988"/>
            <a:ext cx="763111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nSpc>
                <a:spcPct val="80000"/>
              </a:lnSpc>
            </a:pPr>
            <a:r>
              <a:rPr lang="en-US" altLang="es-PR" sz="3100">
                <a:latin typeface="Arial" panose="020B0604020202020204" pitchFamily="34" charset="0"/>
              </a:rPr>
              <a:t>Isótopos marcadores</a:t>
            </a:r>
          </a:p>
        </p:txBody>
      </p:sp>
    </p:spTree>
    <p:custDataLst>
      <p:tags r:id="rId1"/>
    </p:custDataLst>
  </p:cSld>
  <p:clrMapOvr>
    <a:masterClrMapping/>
  </p:clrMapOvr>
  <p:transition spd="slow">
    <p:wedge/>
    <p:sndAc>
      <p:stSnd>
        <p:snd r:embed="rId4" name="breeze.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31" descr="VO2max_01">
            <a:extLst>
              <a:ext uri="{FF2B5EF4-FFF2-40B4-BE49-F238E27FC236}">
                <a16:creationId xmlns:a16="http://schemas.microsoft.com/office/drawing/2014/main" id="{4B1090CD-4EEB-4AC3-9BC2-B8B038D1AF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239838"/>
            <a:ext cx="8042275"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BB02294-BF9F-49F9-9809-E1085D4B689D}"/>
              </a:ext>
            </a:extLst>
          </p:cNvPr>
          <p:cNvSpPr>
            <a:spLocks/>
          </p:cNvSpPr>
          <p:nvPr/>
        </p:nvSpPr>
        <p:spPr bwMode="auto">
          <a:xfrm>
            <a:off x="-36513" y="692150"/>
            <a:ext cx="9144001"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10000"/>
              </a:lnSpc>
              <a:defRPr/>
            </a:pPr>
            <a:r>
              <a:rPr lang="es-PR" altLang="es-PR" sz="24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CAPACIDAD MÁXIMA PARA EL EJERCICIO: </a:t>
            </a:r>
            <a:r>
              <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VO</a:t>
            </a:r>
            <a:r>
              <a:rPr lang="es-PR" altLang="es-PR" sz="2400" b="0" i="1" baseline="-2500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2</a:t>
            </a:r>
            <a:r>
              <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máx</a:t>
            </a:r>
          </a:p>
        </p:txBody>
      </p:sp>
      <p:sp>
        <p:nvSpPr>
          <p:cNvPr id="107524" name="Rectangle 34">
            <a:extLst>
              <a:ext uri="{FF2B5EF4-FFF2-40B4-BE49-F238E27FC236}">
                <a16:creationId xmlns:a16="http://schemas.microsoft.com/office/drawing/2014/main" id="{2C71E2F4-E5D8-4998-B6F7-100277F2F4E9}"/>
              </a:ext>
            </a:extLst>
          </p:cNvPr>
          <p:cNvSpPr>
            <a:spLocks noChangeArrowheads="1"/>
          </p:cNvSpPr>
          <p:nvPr/>
        </p:nvSpPr>
        <p:spPr bwMode="auto">
          <a:xfrm>
            <a:off x="0" y="6597650"/>
            <a:ext cx="9144000" cy="2603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r" eaLnBrk="1" hangingPunct="1"/>
            <a:endParaRPr lang="es-PR" altLang="es-PR"/>
          </a:p>
        </p:txBody>
      </p:sp>
      <p:sp>
        <p:nvSpPr>
          <p:cNvPr id="107525" name="Text Box 6">
            <a:extLst>
              <a:ext uri="{FF2B5EF4-FFF2-40B4-BE49-F238E27FC236}">
                <a16:creationId xmlns:a16="http://schemas.microsoft.com/office/drawing/2014/main" id="{C4697DC2-BFFB-430E-82D6-0E3D6E929277}"/>
              </a:ext>
            </a:extLst>
          </p:cNvPr>
          <p:cNvSpPr txBox="1">
            <a:spLocks noChangeArrowheads="1"/>
          </p:cNvSpPr>
          <p:nvPr/>
        </p:nvSpPr>
        <p:spPr bwMode="auto">
          <a:xfrm>
            <a:off x="179388" y="6165850"/>
            <a:ext cx="896461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Reproducido de: </a:t>
            </a:r>
            <a:r>
              <a:rPr lang="en-US" altLang="es-PR" sz="1200" i="1">
                <a:latin typeface="Times New Roman" panose="02020603050405020304" pitchFamily="18" charset="0"/>
              </a:rPr>
              <a:t>Exercise Physiology: Nutrition, Energy, and Human Performance</a:t>
            </a:r>
            <a:r>
              <a:rPr lang="en-US" altLang="es-PR" sz="1200" b="0">
                <a:latin typeface="Times New Roman" panose="02020603050405020304" pitchFamily="18" charset="0"/>
              </a:rPr>
              <a:t>. 7ma. ed.; (p. 166), por W. D. McArdle, F. I. Katch, &amp; V. I. Katch, 2010, Philadelphia: Lippincott Williams &amp; Wilkins. Copyright 2010 por Lippincott Williams &amp; Wilkins, a Wolters Kluwer business</a:t>
            </a:r>
          </a:p>
        </p:txBody>
      </p:sp>
    </p:spTree>
    <p:custDataLst>
      <p:tags r:id="rId1"/>
    </p:custDataLst>
  </p:cSld>
  <p:clrMapOvr>
    <a:masterClrMapping/>
  </p:clrMapOvr>
  <p:transition spd="slow">
    <p:wheel spokes="8"/>
    <p:sndAc>
      <p:stSnd>
        <p:snd r:embed="rId4" name="whoosh.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6">
            <a:extLst>
              <a:ext uri="{FF2B5EF4-FFF2-40B4-BE49-F238E27FC236}">
                <a16:creationId xmlns:a16="http://schemas.microsoft.com/office/drawing/2014/main" id="{685BA065-612E-4896-B6F9-C747A6112A3B}"/>
              </a:ext>
            </a:extLst>
          </p:cNvPr>
          <p:cNvSpPr txBox="1">
            <a:spLocks noChangeArrowheads="1"/>
          </p:cNvSpPr>
          <p:nvPr/>
        </p:nvSpPr>
        <p:spPr bwMode="auto">
          <a:xfrm>
            <a:off x="179388" y="6092825"/>
            <a:ext cx="89646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Reproducido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142), por J. H. Wilmore, &amp; D. L. Costill, 2004, Barcelona, España: Editorial Paidotribo. Copyright 2004 por Jack H. Wilmore y David L. Costill.</a:t>
            </a:r>
          </a:p>
        </p:txBody>
      </p:sp>
      <p:pic>
        <p:nvPicPr>
          <p:cNvPr id="55303" name="Picture 7">
            <a:extLst>
              <a:ext uri="{FF2B5EF4-FFF2-40B4-BE49-F238E27FC236}">
                <a16:creationId xmlns:a16="http://schemas.microsoft.com/office/drawing/2014/main" id="{2475884A-B20B-4D7C-A17D-C86ADAC554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1173163"/>
            <a:ext cx="57531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05FD414-0A49-409F-A681-F7552A37FD70}"/>
              </a:ext>
            </a:extLst>
          </p:cNvPr>
          <p:cNvSpPr>
            <a:spLocks/>
          </p:cNvSpPr>
          <p:nvPr/>
        </p:nvSpPr>
        <p:spPr bwMode="auto">
          <a:xfrm>
            <a:off x="0" y="692150"/>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10000"/>
              </a:lnSpc>
              <a:defRPr/>
            </a:pPr>
            <a:r>
              <a:rPr lang="es-PR" altLang="es-PR" sz="24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CAPACIDAD MÁXIMA PARA EL EJERCICIO: </a:t>
            </a:r>
            <a:r>
              <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VO</a:t>
            </a:r>
            <a:r>
              <a:rPr lang="es-PR" altLang="es-PR" sz="2400" b="0" i="1" baseline="-2500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2</a:t>
            </a:r>
            <a:r>
              <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máx</a:t>
            </a:r>
          </a:p>
        </p:txBody>
      </p:sp>
    </p:spTree>
    <p:custDataLst>
      <p:tags r:id="rId1"/>
    </p:custDataLst>
  </p:cSld>
  <p:clrMapOvr>
    <a:masterClrMapping/>
  </p:clrMapOvr>
  <p:transition spd="slow">
    <p:wheel spokes="8"/>
    <p:sndAc>
      <p:stSnd>
        <p:snd r:embed="rId4" name="whoo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55303"/>
                                        </p:tgtEl>
                                        <p:attrNameLst>
                                          <p:attrName>style.visibility</p:attrName>
                                        </p:attrNameLst>
                                      </p:cBhvr>
                                      <p:to>
                                        <p:strVal val="visible"/>
                                      </p:to>
                                    </p:set>
                                    <p:anim calcmode="lin" valueType="num">
                                      <p:cBhvr>
                                        <p:cTn id="7" dur="500" fill="hold"/>
                                        <p:tgtEl>
                                          <p:spTgt spid="55303"/>
                                        </p:tgtEl>
                                        <p:attrNameLst>
                                          <p:attrName>ppt_w</p:attrName>
                                        </p:attrNameLst>
                                      </p:cBhvr>
                                      <p:tavLst>
                                        <p:tav tm="0">
                                          <p:val>
                                            <p:fltVal val="0"/>
                                          </p:val>
                                        </p:tav>
                                        <p:tav tm="100000">
                                          <p:val>
                                            <p:strVal val="#ppt_w"/>
                                          </p:val>
                                        </p:tav>
                                      </p:tavLst>
                                    </p:anim>
                                    <p:anim calcmode="lin" valueType="num">
                                      <p:cBhvr>
                                        <p:cTn id="8" dur="500" fill="hold"/>
                                        <p:tgtEl>
                                          <p:spTgt spid="55303"/>
                                        </p:tgtEl>
                                        <p:attrNameLst>
                                          <p:attrName>ppt_h</p:attrName>
                                        </p:attrNameLst>
                                      </p:cBhvr>
                                      <p:tavLst>
                                        <p:tav tm="0">
                                          <p:val>
                                            <p:fltVal val="0"/>
                                          </p:val>
                                        </p:tav>
                                        <p:tav tm="100000">
                                          <p:val>
                                            <p:strVal val="#ppt_h"/>
                                          </p:val>
                                        </p:tav>
                                      </p:tavLst>
                                    </p:anim>
                                    <p:anim calcmode="lin" valueType="num">
                                      <p:cBhvr>
                                        <p:cTn id="9" dur="500" fill="hold"/>
                                        <p:tgtEl>
                                          <p:spTgt spid="55303"/>
                                        </p:tgtEl>
                                        <p:attrNameLst>
                                          <p:attrName>ppt_x</p:attrName>
                                        </p:attrNameLst>
                                      </p:cBhvr>
                                      <p:tavLst>
                                        <p:tav tm="0">
                                          <p:val>
                                            <p:fltVal val="0.5"/>
                                          </p:val>
                                        </p:tav>
                                        <p:tav tm="100000">
                                          <p:val>
                                            <p:strVal val="#ppt_x"/>
                                          </p:val>
                                        </p:tav>
                                      </p:tavLst>
                                    </p:anim>
                                    <p:anim calcmode="lin" valueType="num">
                                      <p:cBhvr>
                                        <p:cTn id="10" dur="500" fill="hold"/>
                                        <p:tgtEl>
                                          <p:spTgt spid="5530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80625EF8-A845-4E3B-9B9D-C5C95B3C78A4}"/>
              </a:ext>
            </a:extLst>
          </p:cNvPr>
          <p:cNvSpPr>
            <a:spLocks noChangeArrowheads="1"/>
          </p:cNvSpPr>
          <p:nvPr/>
        </p:nvSpPr>
        <p:spPr bwMode="auto">
          <a:xfrm>
            <a:off x="0" y="0"/>
            <a:ext cx="9144000" cy="6858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eaLnBrk="1" hangingPunct="1"/>
            <a:endParaRPr lang="es-PR" altLang="es-PR">
              <a:solidFill>
                <a:srgbClr val="484876"/>
              </a:solidFill>
            </a:endParaRPr>
          </a:p>
        </p:txBody>
      </p:sp>
      <p:sp>
        <p:nvSpPr>
          <p:cNvPr id="387076" name="Rectangle 4">
            <a:extLst>
              <a:ext uri="{FF2B5EF4-FFF2-40B4-BE49-F238E27FC236}">
                <a16:creationId xmlns:a16="http://schemas.microsoft.com/office/drawing/2014/main" id="{4F6A23DA-6553-4102-B70A-118976981386}"/>
              </a:ext>
            </a:extLst>
          </p:cNvPr>
          <p:cNvSpPr>
            <a:spLocks noChangeArrowheads="1"/>
          </p:cNvSpPr>
          <p:nvPr/>
        </p:nvSpPr>
        <p:spPr bwMode="auto">
          <a:xfrm>
            <a:off x="2860675" y="1446213"/>
            <a:ext cx="3586163" cy="1547812"/>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1900">
                <a:effectLst>
                  <a:outerShdw blurRad="38100" dist="38100" dir="2700000" algn="tl">
                    <a:srgbClr val="C0C0C0"/>
                  </a:outerShdw>
                </a:effectLst>
                <a:latin typeface="Verdana" pitchFamily="34" charset="0"/>
              </a:rPr>
              <a:t>Volumen de O</a:t>
            </a:r>
            <a:r>
              <a:rPr lang="en-US" sz="1900" baseline="-25000">
                <a:effectLst>
                  <a:outerShdw blurRad="38100" dist="38100" dir="2700000" algn="tl">
                    <a:srgbClr val="C0C0C0"/>
                  </a:outerShdw>
                </a:effectLst>
                <a:latin typeface="Verdana" pitchFamily="34" charset="0"/>
              </a:rPr>
              <a:t>2</a:t>
            </a:r>
          </a:p>
          <a:p>
            <a:pPr marL="342900" indent="-342900" algn="ctr">
              <a:lnSpc>
                <a:spcPct val="70000"/>
              </a:lnSpc>
              <a:spcBef>
                <a:spcPct val="20000"/>
              </a:spcBef>
              <a:defRPr/>
            </a:pPr>
            <a:r>
              <a:rPr lang="en-US" sz="1900">
                <a:effectLst>
                  <a:outerShdw blurRad="38100" dist="38100" dir="2700000" algn="tl">
                    <a:srgbClr val="C0C0C0"/>
                  </a:outerShdw>
                </a:effectLst>
                <a:latin typeface="Verdana" pitchFamily="34" charset="0"/>
              </a:rPr>
              <a:t>que puede ser</a:t>
            </a:r>
          </a:p>
          <a:p>
            <a:pPr marL="342900" indent="-342900" algn="ctr">
              <a:lnSpc>
                <a:spcPct val="70000"/>
              </a:lnSpc>
              <a:spcBef>
                <a:spcPct val="20000"/>
              </a:spcBef>
              <a:defRPr/>
            </a:pPr>
            <a:r>
              <a:rPr lang="en-US" sz="1900">
                <a:effectLst>
                  <a:outerShdw blurRad="38100" dist="38100" dir="2700000" algn="tl">
                    <a:srgbClr val="C0C0C0"/>
                  </a:outerShdw>
                </a:effectLst>
                <a:latin typeface="Verdana" pitchFamily="34" charset="0"/>
              </a:rPr>
              <a:t>Transportado y Utilizado</a:t>
            </a:r>
          </a:p>
          <a:p>
            <a:pPr marL="342900" indent="-342900" algn="ctr">
              <a:lnSpc>
                <a:spcPct val="70000"/>
              </a:lnSpc>
              <a:spcBef>
                <a:spcPct val="20000"/>
              </a:spcBef>
              <a:defRPr/>
            </a:pPr>
            <a:r>
              <a:rPr lang="en-US" sz="1900">
                <a:effectLst>
                  <a:outerShdw blurRad="38100" dist="38100" dir="2700000" algn="tl">
                    <a:srgbClr val="C0C0C0"/>
                  </a:outerShdw>
                </a:effectLst>
                <a:latin typeface="Verdana" pitchFamily="34" charset="0"/>
              </a:rPr>
              <a:t>Durante un</a:t>
            </a:r>
          </a:p>
          <a:p>
            <a:pPr marL="342900" indent="-342900" algn="ctr">
              <a:lnSpc>
                <a:spcPct val="70000"/>
              </a:lnSpc>
              <a:spcBef>
                <a:spcPct val="20000"/>
              </a:spcBef>
              <a:defRPr/>
            </a:pPr>
            <a:r>
              <a:rPr lang="en-US" sz="1900">
                <a:effectLst>
                  <a:outerShdw blurRad="38100" dist="38100" dir="2700000" algn="tl">
                    <a:srgbClr val="C0C0C0"/>
                  </a:outerShdw>
                </a:effectLst>
                <a:latin typeface="Verdana" pitchFamily="34" charset="0"/>
              </a:rPr>
              <a:t>Ejercicio Máximo</a:t>
            </a:r>
          </a:p>
          <a:p>
            <a:pPr marL="342900" indent="-342900" algn="ctr">
              <a:lnSpc>
                <a:spcPct val="70000"/>
              </a:lnSpc>
              <a:spcBef>
                <a:spcPct val="20000"/>
              </a:spcBef>
              <a:defRPr/>
            </a:pPr>
            <a:r>
              <a:rPr lang="en-US" sz="1900">
                <a:effectLst>
                  <a:outerShdw blurRad="38100" dist="38100" dir="2700000" algn="tl">
                    <a:srgbClr val="C0C0C0"/>
                  </a:outerShdw>
                </a:effectLst>
                <a:latin typeface="Verdana" pitchFamily="34" charset="0"/>
              </a:rPr>
              <a:t>al Nivel del Mar</a:t>
            </a:r>
          </a:p>
        </p:txBody>
      </p:sp>
      <p:sp>
        <p:nvSpPr>
          <p:cNvPr id="111620" name="Line 7">
            <a:extLst>
              <a:ext uri="{FF2B5EF4-FFF2-40B4-BE49-F238E27FC236}">
                <a16:creationId xmlns:a16="http://schemas.microsoft.com/office/drawing/2014/main" id="{9240F28C-EE56-4EA2-B5BA-40014BEB5683}"/>
              </a:ext>
            </a:extLst>
          </p:cNvPr>
          <p:cNvSpPr>
            <a:spLocks noChangeShapeType="1"/>
          </p:cNvSpPr>
          <p:nvPr/>
        </p:nvSpPr>
        <p:spPr bwMode="auto">
          <a:xfrm>
            <a:off x="4568825" y="1222375"/>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1621" name="Line 9">
            <a:extLst>
              <a:ext uri="{FF2B5EF4-FFF2-40B4-BE49-F238E27FC236}">
                <a16:creationId xmlns:a16="http://schemas.microsoft.com/office/drawing/2014/main" id="{A6835AFC-D841-4139-8DA4-12561C55CC3B}"/>
              </a:ext>
            </a:extLst>
          </p:cNvPr>
          <p:cNvSpPr>
            <a:spLocks noChangeShapeType="1"/>
          </p:cNvSpPr>
          <p:nvPr/>
        </p:nvSpPr>
        <p:spPr bwMode="auto">
          <a:xfrm>
            <a:off x="4567238" y="3000375"/>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nvGrpSpPr>
          <p:cNvPr id="111622" name="Group 61">
            <a:extLst>
              <a:ext uri="{FF2B5EF4-FFF2-40B4-BE49-F238E27FC236}">
                <a16:creationId xmlns:a16="http://schemas.microsoft.com/office/drawing/2014/main" id="{04E389B9-987C-48F2-A84C-14510699162E}"/>
              </a:ext>
            </a:extLst>
          </p:cNvPr>
          <p:cNvGrpSpPr>
            <a:grpSpLocks/>
          </p:cNvGrpSpPr>
          <p:nvPr/>
        </p:nvGrpSpPr>
        <p:grpSpPr bwMode="auto">
          <a:xfrm>
            <a:off x="2036763" y="681038"/>
            <a:ext cx="5183187" cy="549275"/>
            <a:chOff x="1283" y="469"/>
            <a:chExt cx="3265" cy="346"/>
          </a:xfrm>
        </p:grpSpPr>
        <p:sp>
          <p:nvSpPr>
            <p:cNvPr id="387075" name="Rectangle 3">
              <a:extLst>
                <a:ext uri="{FF2B5EF4-FFF2-40B4-BE49-F238E27FC236}">
                  <a16:creationId xmlns:a16="http://schemas.microsoft.com/office/drawing/2014/main" id="{CEB6EB20-8312-48E0-AE29-634D3BF95133}"/>
                </a:ext>
              </a:extLst>
            </p:cNvPr>
            <p:cNvSpPr>
              <a:spLocks noChangeArrowheads="1"/>
            </p:cNvSpPr>
            <p:nvPr/>
          </p:nvSpPr>
          <p:spPr bwMode="auto">
            <a:xfrm>
              <a:off x="1283" y="469"/>
              <a:ext cx="3265" cy="346"/>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1900">
                  <a:effectLst>
                    <a:outerShdw blurRad="38100" dist="38100" dir="2700000" algn="tl">
                      <a:srgbClr val="C0C0C0"/>
                    </a:outerShdw>
                  </a:effectLst>
                  <a:latin typeface="Arial Black" pitchFamily="34" charset="0"/>
                </a:rPr>
                <a:t>CONSUMO DE OXÍGENO MÁXIMO</a:t>
              </a:r>
            </a:p>
            <a:p>
              <a:pPr marL="342900" indent="-342900" algn="ctr">
                <a:lnSpc>
                  <a:spcPct val="70000"/>
                </a:lnSpc>
                <a:spcBef>
                  <a:spcPct val="20000"/>
                </a:spcBef>
                <a:defRPr/>
              </a:pPr>
              <a:r>
                <a:rPr lang="en-US" sz="1900">
                  <a:effectLst>
                    <a:outerShdw blurRad="38100" dist="38100" dir="2700000" algn="tl">
                      <a:srgbClr val="C0C0C0"/>
                    </a:outerShdw>
                  </a:effectLst>
                  <a:latin typeface="Arial Black" pitchFamily="34" charset="0"/>
                </a:rPr>
                <a:t>(VO</a:t>
              </a:r>
              <a:r>
                <a:rPr lang="en-US" sz="1900" baseline="-25000">
                  <a:effectLst>
                    <a:outerShdw blurRad="38100" dist="38100" dir="2700000" algn="tl">
                      <a:srgbClr val="C0C0C0"/>
                    </a:outerShdw>
                  </a:effectLst>
                  <a:latin typeface="Arial Black" pitchFamily="34" charset="0"/>
                </a:rPr>
                <a:t>2</a:t>
              </a:r>
              <a:r>
                <a:rPr lang="en-US" sz="1900">
                  <a:effectLst>
                    <a:outerShdw blurRad="38100" dist="38100" dir="2700000" algn="tl">
                      <a:srgbClr val="C0C0C0"/>
                    </a:outerShdw>
                  </a:effectLst>
                  <a:latin typeface="Arial Black" pitchFamily="34" charset="0"/>
                </a:rPr>
                <a:t>máx)</a:t>
              </a:r>
              <a:endParaRPr lang="en-US" sz="1900" i="1">
                <a:effectLst>
                  <a:outerShdw blurRad="38100" dist="38100" dir="2700000" algn="tl">
                    <a:srgbClr val="C0C0C0"/>
                  </a:outerShdw>
                </a:effectLst>
                <a:latin typeface="Arial Black" pitchFamily="34" charset="0"/>
              </a:endParaRPr>
            </a:p>
          </p:txBody>
        </p:sp>
        <p:sp>
          <p:nvSpPr>
            <p:cNvPr id="387125" name="Rectangle 53">
              <a:extLst>
                <a:ext uri="{FF2B5EF4-FFF2-40B4-BE49-F238E27FC236}">
                  <a16:creationId xmlns:a16="http://schemas.microsoft.com/office/drawing/2014/main" id="{C0E10C48-18B5-488E-BF43-B28CE6CE71B4}"/>
                </a:ext>
              </a:extLst>
            </p:cNvPr>
            <p:cNvSpPr>
              <a:spLocks noChangeArrowheads="1"/>
            </p:cNvSpPr>
            <p:nvPr/>
          </p:nvSpPr>
          <p:spPr bwMode="auto">
            <a:xfrm>
              <a:off x="2561" y="533"/>
              <a:ext cx="127" cy="183"/>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1300">
                  <a:effectLst>
                    <a:outerShdw blurRad="38100" dist="38100" dir="2700000" algn="tl">
                      <a:srgbClr val="C0C0C0"/>
                    </a:outerShdw>
                  </a:effectLst>
                  <a:latin typeface="Arial Black" pitchFamily="34" charset="0"/>
                </a:rPr>
                <a:t>.</a:t>
              </a:r>
              <a:endParaRPr lang="en-US" sz="1300" i="1">
                <a:effectLst>
                  <a:outerShdw blurRad="38100" dist="38100" dir="2700000" algn="tl">
                    <a:srgbClr val="C0C0C0"/>
                  </a:outerShdw>
                </a:effectLst>
                <a:latin typeface="Arial Black" pitchFamily="34" charset="0"/>
              </a:endParaRPr>
            </a:p>
          </p:txBody>
        </p:sp>
      </p:grpSp>
      <p:sp>
        <p:nvSpPr>
          <p:cNvPr id="387134" name="Rectangle 62">
            <a:extLst>
              <a:ext uri="{FF2B5EF4-FFF2-40B4-BE49-F238E27FC236}">
                <a16:creationId xmlns:a16="http://schemas.microsoft.com/office/drawing/2014/main" id="{A5F22AE0-4316-45EE-8A6F-830F9DC35B35}"/>
              </a:ext>
            </a:extLst>
          </p:cNvPr>
          <p:cNvSpPr>
            <a:spLocks noChangeArrowheads="1"/>
          </p:cNvSpPr>
          <p:nvPr/>
        </p:nvSpPr>
        <p:spPr bwMode="auto">
          <a:xfrm>
            <a:off x="3113088" y="3267075"/>
            <a:ext cx="2986087" cy="15557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1900">
                <a:solidFill>
                  <a:srgbClr val="000000"/>
                </a:solidFill>
                <a:effectLst>
                  <a:outerShdw blurRad="38100" dist="38100" dir="2700000" algn="tl">
                    <a:srgbClr val="C0C0C0"/>
                  </a:outerShdw>
                </a:effectLst>
                <a:latin typeface="Arial" charset="0"/>
              </a:rPr>
              <a:t>Utilidad/Importancia</a:t>
            </a:r>
            <a:endParaRPr lang="en-US" sz="1900" baseline="-25000">
              <a:solidFill>
                <a:srgbClr val="000000"/>
              </a:solidFill>
              <a:effectLst>
                <a:outerShdw blurRad="38100" dist="38100" dir="2700000" algn="tl">
                  <a:srgbClr val="C0C0C0"/>
                </a:outerShdw>
              </a:effectLst>
              <a:latin typeface="Arial" charset="0"/>
            </a:endParaRPr>
          </a:p>
        </p:txBody>
      </p:sp>
      <p:sp>
        <p:nvSpPr>
          <p:cNvPr id="387135" name="Text Box 63">
            <a:extLst>
              <a:ext uri="{FF2B5EF4-FFF2-40B4-BE49-F238E27FC236}">
                <a16:creationId xmlns:a16="http://schemas.microsoft.com/office/drawing/2014/main" id="{862759A4-6D46-43D5-81A9-660497E74FD5}"/>
              </a:ext>
            </a:extLst>
          </p:cNvPr>
          <p:cNvSpPr txBox="1">
            <a:spLocks noChangeArrowheads="1"/>
          </p:cNvSpPr>
          <p:nvPr/>
        </p:nvSpPr>
        <p:spPr bwMode="auto">
          <a:xfrm>
            <a:off x="2470150" y="3657600"/>
            <a:ext cx="4559300" cy="787400"/>
          </a:xfrm>
          <a:prstGeom prst="rect">
            <a:avLst/>
          </a:prstGeom>
          <a:noFill/>
          <a:ln w="9525">
            <a:noFill/>
            <a:miter lim="800000"/>
            <a:headEnd/>
            <a:tailEnd/>
          </a:ln>
          <a:effectLst/>
        </p:spPr>
        <p:txBody>
          <a:bodyPr>
            <a:spAutoFit/>
          </a:bodyPr>
          <a:lstStyle/>
          <a:p>
            <a:pPr algn="ctr">
              <a:lnSpc>
                <a:spcPct val="80000"/>
              </a:lnSpc>
              <a:defRPr/>
            </a:pPr>
            <a:r>
              <a:rPr lang="en-US" sz="1900">
                <a:effectLst>
                  <a:outerShdw blurRad="38100" dist="38100" dir="2700000" algn="tl">
                    <a:srgbClr val="C0C0C0"/>
                  </a:outerShdw>
                </a:effectLst>
                <a:latin typeface="Arial" charset="0"/>
              </a:rPr>
              <a:t>El Mejor Indicador/Medición de la</a:t>
            </a:r>
          </a:p>
          <a:p>
            <a:pPr algn="ctr">
              <a:lnSpc>
                <a:spcPct val="80000"/>
              </a:lnSpc>
              <a:defRPr/>
            </a:pPr>
            <a:r>
              <a:rPr lang="en-US" sz="1900">
                <a:effectLst>
                  <a:outerShdw blurRad="38100" dist="38100" dir="2700000" algn="tl">
                    <a:srgbClr val="C0C0C0"/>
                  </a:outerShdw>
                </a:effectLst>
                <a:latin typeface="Arial" charset="0"/>
              </a:rPr>
              <a:t>Tolerancia Cardorrespiratoria Máxima</a:t>
            </a:r>
          </a:p>
          <a:p>
            <a:pPr algn="ctr">
              <a:lnSpc>
                <a:spcPct val="80000"/>
              </a:lnSpc>
              <a:defRPr/>
            </a:pPr>
            <a:r>
              <a:rPr lang="en-US" sz="1900">
                <a:effectLst>
                  <a:outerShdw blurRad="38100" dist="38100" dir="2700000" algn="tl">
                    <a:srgbClr val="C0C0C0"/>
                  </a:outerShdw>
                </a:effectLst>
                <a:latin typeface="Arial" charset="0"/>
              </a:rPr>
              <a:t>(Capacidad Aeróbica)</a:t>
            </a:r>
            <a:endParaRPr lang="en-US" sz="1900" baseline="-25000">
              <a:effectLst>
                <a:outerShdw blurRad="38100" dist="38100" dir="2700000" algn="tl">
                  <a:srgbClr val="C0C0C0"/>
                </a:outerShdw>
              </a:effectLst>
              <a:latin typeface="Arial" charset="0"/>
            </a:endParaRPr>
          </a:p>
        </p:txBody>
      </p:sp>
      <p:sp>
        <p:nvSpPr>
          <p:cNvPr id="111625" name="Line 64">
            <a:extLst>
              <a:ext uri="{FF2B5EF4-FFF2-40B4-BE49-F238E27FC236}">
                <a16:creationId xmlns:a16="http://schemas.microsoft.com/office/drawing/2014/main" id="{27FFD98A-396F-409C-B0B8-F927EC83104F}"/>
              </a:ext>
            </a:extLst>
          </p:cNvPr>
          <p:cNvSpPr>
            <a:spLocks noChangeShapeType="1"/>
          </p:cNvSpPr>
          <p:nvPr/>
        </p:nvSpPr>
        <p:spPr bwMode="auto">
          <a:xfrm>
            <a:off x="4567238" y="3470275"/>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1626" name="Line 65">
            <a:extLst>
              <a:ext uri="{FF2B5EF4-FFF2-40B4-BE49-F238E27FC236}">
                <a16:creationId xmlns:a16="http://schemas.microsoft.com/office/drawing/2014/main" id="{225B723D-5B4C-4AF2-9B4B-D101C1EC6BBD}"/>
              </a:ext>
            </a:extLst>
          </p:cNvPr>
          <p:cNvSpPr>
            <a:spLocks noChangeShapeType="1"/>
          </p:cNvSpPr>
          <p:nvPr/>
        </p:nvSpPr>
        <p:spPr bwMode="auto">
          <a:xfrm>
            <a:off x="4562475" y="4386263"/>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1627" name="Rectangle 66">
            <a:extLst>
              <a:ext uri="{FF2B5EF4-FFF2-40B4-BE49-F238E27FC236}">
                <a16:creationId xmlns:a16="http://schemas.microsoft.com/office/drawing/2014/main" id="{6C7ECE69-B74E-421D-AE3F-4F654D4664B9}"/>
              </a:ext>
            </a:extLst>
          </p:cNvPr>
          <p:cNvSpPr>
            <a:spLocks noChangeArrowheads="1"/>
          </p:cNvSpPr>
          <p:nvPr/>
        </p:nvSpPr>
        <p:spPr bwMode="auto">
          <a:xfrm>
            <a:off x="3052763" y="4575175"/>
            <a:ext cx="3200400" cy="7572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70000"/>
              </a:lnSpc>
              <a:spcBef>
                <a:spcPct val="20000"/>
              </a:spcBef>
            </a:pPr>
            <a:r>
              <a:rPr lang="es-PR" altLang="es-PR" sz="1800">
                <a:solidFill>
                  <a:srgbClr val="000000"/>
                </a:solidFill>
                <a:latin typeface="Verdana" panose="020B0604030504040204" pitchFamily="34" charset="0"/>
              </a:rPr>
              <a:t>Impone Demanda</a:t>
            </a:r>
          </a:p>
          <a:p>
            <a:pPr algn="ctr">
              <a:lnSpc>
                <a:spcPct val="70000"/>
              </a:lnSpc>
              <a:spcBef>
                <a:spcPct val="20000"/>
              </a:spcBef>
            </a:pPr>
            <a:r>
              <a:rPr lang="es-PR" altLang="es-PR" sz="1800">
                <a:solidFill>
                  <a:srgbClr val="000000"/>
                </a:solidFill>
                <a:latin typeface="Verdana" panose="020B0604030504040204" pitchFamily="34" charset="0"/>
              </a:rPr>
              <a:t>en las Funciones de los</a:t>
            </a:r>
          </a:p>
          <a:p>
            <a:pPr algn="ctr">
              <a:lnSpc>
                <a:spcPct val="70000"/>
              </a:lnSpc>
              <a:spcBef>
                <a:spcPct val="20000"/>
              </a:spcBef>
            </a:pPr>
            <a:r>
              <a:rPr lang="es-PR" altLang="es-PR" sz="1800">
                <a:solidFill>
                  <a:srgbClr val="000000"/>
                </a:solidFill>
                <a:latin typeface="Verdana" panose="020B0604030504040204" pitchFamily="34" charset="0"/>
              </a:rPr>
              <a:t>Sistemas</a:t>
            </a:r>
            <a:endParaRPr lang="en-US" altLang="es-PR" sz="1800" baseline="-25000">
              <a:solidFill>
                <a:srgbClr val="000000"/>
              </a:solidFill>
              <a:latin typeface="Verdana" panose="020B0604030504040204" pitchFamily="34" charset="0"/>
            </a:endParaRPr>
          </a:p>
        </p:txBody>
      </p:sp>
      <p:sp>
        <p:nvSpPr>
          <p:cNvPr id="111628" name="Freeform 67">
            <a:extLst>
              <a:ext uri="{FF2B5EF4-FFF2-40B4-BE49-F238E27FC236}">
                <a16:creationId xmlns:a16="http://schemas.microsoft.com/office/drawing/2014/main" id="{91A5289C-79F6-4E60-A44A-C2C4832E4451}"/>
              </a:ext>
            </a:extLst>
          </p:cNvPr>
          <p:cNvSpPr>
            <a:spLocks/>
          </p:cNvSpPr>
          <p:nvPr/>
        </p:nvSpPr>
        <p:spPr bwMode="auto">
          <a:xfrm>
            <a:off x="1200150" y="5211763"/>
            <a:ext cx="2830513" cy="277812"/>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698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140" name="Text Box 68">
            <a:extLst>
              <a:ext uri="{FF2B5EF4-FFF2-40B4-BE49-F238E27FC236}">
                <a16:creationId xmlns:a16="http://schemas.microsoft.com/office/drawing/2014/main" id="{1C074D53-88E9-4C00-BFD8-BC7300078D2E}"/>
              </a:ext>
            </a:extLst>
          </p:cNvPr>
          <p:cNvSpPr txBox="1">
            <a:spLocks noChangeArrowheads="1"/>
          </p:cNvSpPr>
          <p:nvPr/>
        </p:nvSpPr>
        <p:spPr bwMode="auto">
          <a:xfrm>
            <a:off x="288925" y="5402263"/>
            <a:ext cx="1552575" cy="360362"/>
          </a:xfrm>
          <a:prstGeom prst="rect">
            <a:avLst/>
          </a:prstGeom>
          <a:noFill/>
          <a:ln w="9525">
            <a:noFill/>
            <a:miter lim="800000"/>
            <a:headEnd/>
            <a:tailEnd/>
          </a:ln>
          <a:effectLst/>
        </p:spPr>
        <p:txBody>
          <a:bodyPr>
            <a:spAutoFit/>
          </a:bodyPr>
          <a:lstStyle/>
          <a:p>
            <a:pPr algn="ctr">
              <a:lnSpc>
                <a:spcPct val="80000"/>
              </a:lnSpc>
              <a:defRPr/>
            </a:pPr>
            <a:r>
              <a:rPr lang="en-US" sz="2200" i="1">
                <a:effectLst>
                  <a:outerShdw blurRad="38100" dist="38100" dir="2700000" algn="tl">
                    <a:srgbClr val="C0C0C0"/>
                  </a:outerShdw>
                </a:effectLst>
                <a:latin typeface="Arial" charset="0"/>
              </a:rPr>
              <a:t>Pulmonar</a:t>
            </a:r>
            <a:endParaRPr lang="en-US" sz="2200" i="1" baseline="-25000">
              <a:effectLst>
                <a:outerShdw blurRad="38100" dist="38100" dir="2700000" algn="tl">
                  <a:srgbClr val="C0C0C0"/>
                </a:outerShdw>
              </a:effectLst>
              <a:latin typeface="Arial" charset="0"/>
            </a:endParaRPr>
          </a:p>
        </p:txBody>
      </p:sp>
      <p:sp>
        <p:nvSpPr>
          <p:cNvPr id="111630" name="Line 69">
            <a:extLst>
              <a:ext uri="{FF2B5EF4-FFF2-40B4-BE49-F238E27FC236}">
                <a16:creationId xmlns:a16="http://schemas.microsoft.com/office/drawing/2014/main" id="{3A6356CE-3422-4B14-970F-FF14BD1A3ABB}"/>
              </a:ext>
            </a:extLst>
          </p:cNvPr>
          <p:cNvSpPr>
            <a:spLocks noChangeShapeType="1"/>
          </p:cNvSpPr>
          <p:nvPr/>
        </p:nvSpPr>
        <p:spPr bwMode="auto">
          <a:xfrm>
            <a:off x="4562475" y="5287963"/>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87142" name="Text Box 70">
            <a:extLst>
              <a:ext uri="{FF2B5EF4-FFF2-40B4-BE49-F238E27FC236}">
                <a16:creationId xmlns:a16="http://schemas.microsoft.com/office/drawing/2014/main" id="{25B64835-B369-4729-82E7-5BB287B1BD8E}"/>
              </a:ext>
            </a:extLst>
          </p:cNvPr>
          <p:cNvSpPr txBox="1">
            <a:spLocks noChangeArrowheads="1"/>
          </p:cNvSpPr>
          <p:nvPr/>
        </p:nvSpPr>
        <p:spPr bwMode="auto">
          <a:xfrm>
            <a:off x="3313113" y="5478463"/>
            <a:ext cx="2678112" cy="360362"/>
          </a:xfrm>
          <a:prstGeom prst="rect">
            <a:avLst/>
          </a:prstGeom>
          <a:noFill/>
          <a:ln w="9525">
            <a:noFill/>
            <a:miter lim="800000"/>
            <a:headEnd/>
            <a:tailEnd/>
          </a:ln>
          <a:effectLst/>
        </p:spPr>
        <p:txBody>
          <a:bodyPr>
            <a:spAutoFit/>
          </a:bodyPr>
          <a:lstStyle/>
          <a:p>
            <a:pPr algn="ctr">
              <a:lnSpc>
                <a:spcPct val="80000"/>
              </a:lnSpc>
              <a:defRPr/>
            </a:pPr>
            <a:r>
              <a:rPr lang="en-US" sz="2200" i="1">
                <a:effectLst>
                  <a:outerShdw blurRad="38100" dist="38100" dir="2700000" algn="tl">
                    <a:srgbClr val="C0C0C0"/>
                  </a:outerShdw>
                </a:effectLst>
                <a:latin typeface="Arial" charset="0"/>
              </a:rPr>
              <a:t>Cardiocirculatorio</a:t>
            </a:r>
            <a:endParaRPr lang="en-US" sz="2200" i="1" baseline="-25000">
              <a:effectLst>
                <a:outerShdw blurRad="38100" dist="38100" dir="2700000" algn="tl">
                  <a:srgbClr val="C0C0C0"/>
                </a:outerShdw>
              </a:effectLst>
              <a:latin typeface="Arial" charset="0"/>
            </a:endParaRPr>
          </a:p>
        </p:txBody>
      </p:sp>
      <p:sp>
        <p:nvSpPr>
          <p:cNvPr id="111632" name="Freeform 71">
            <a:extLst>
              <a:ext uri="{FF2B5EF4-FFF2-40B4-BE49-F238E27FC236}">
                <a16:creationId xmlns:a16="http://schemas.microsoft.com/office/drawing/2014/main" id="{E5746E06-BD9E-4008-BFDC-A816DDAA8089}"/>
              </a:ext>
            </a:extLst>
          </p:cNvPr>
          <p:cNvSpPr>
            <a:spLocks/>
          </p:cNvSpPr>
          <p:nvPr/>
        </p:nvSpPr>
        <p:spPr bwMode="auto">
          <a:xfrm flipH="1">
            <a:off x="5303838" y="5211763"/>
            <a:ext cx="2214562" cy="277812"/>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698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7144" name="Text Box 72">
            <a:extLst>
              <a:ext uri="{FF2B5EF4-FFF2-40B4-BE49-F238E27FC236}">
                <a16:creationId xmlns:a16="http://schemas.microsoft.com/office/drawing/2014/main" id="{DECBC0FB-793B-484B-8134-43A847C496C3}"/>
              </a:ext>
            </a:extLst>
          </p:cNvPr>
          <p:cNvSpPr txBox="1">
            <a:spLocks noChangeArrowheads="1"/>
          </p:cNvSpPr>
          <p:nvPr/>
        </p:nvSpPr>
        <p:spPr bwMode="auto">
          <a:xfrm>
            <a:off x="6107113" y="5360988"/>
            <a:ext cx="2879725" cy="1433512"/>
          </a:xfrm>
          <a:prstGeom prst="rect">
            <a:avLst/>
          </a:prstGeom>
          <a:noFill/>
          <a:ln w="9525">
            <a:noFill/>
            <a:miter lim="800000"/>
            <a:headEnd/>
            <a:tailEnd/>
          </a:ln>
          <a:effectLst/>
        </p:spPr>
        <p:txBody>
          <a:bodyPr>
            <a:spAutoFit/>
          </a:bodyPr>
          <a:lstStyle/>
          <a:p>
            <a:pPr algn="ctr">
              <a:lnSpc>
                <a:spcPct val="80000"/>
              </a:lnSpc>
              <a:defRPr/>
            </a:pPr>
            <a:r>
              <a:rPr lang="en-US" sz="2200" i="1">
                <a:effectLst>
                  <a:outerShdw blurRad="38100" dist="38100" dir="2700000" algn="tl">
                    <a:srgbClr val="C0C0C0"/>
                  </a:outerShdw>
                </a:effectLst>
                <a:latin typeface="Arial" charset="0"/>
              </a:rPr>
              <a:t>Enzimático</a:t>
            </a:r>
          </a:p>
          <a:p>
            <a:pPr algn="ctr">
              <a:lnSpc>
                <a:spcPct val="80000"/>
              </a:lnSpc>
              <a:defRPr/>
            </a:pPr>
            <a:r>
              <a:rPr lang="en-US" sz="2200" i="1">
                <a:effectLst>
                  <a:outerShdw blurRad="38100" dist="38100" dir="2700000" algn="tl">
                    <a:srgbClr val="C0C0C0"/>
                  </a:outerShdw>
                </a:effectLst>
                <a:latin typeface="Arial" charset="0"/>
              </a:rPr>
              <a:t>Encargado de la</a:t>
            </a:r>
          </a:p>
          <a:p>
            <a:pPr algn="ctr">
              <a:lnSpc>
                <a:spcPct val="80000"/>
              </a:lnSpc>
              <a:defRPr/>
            </a:pPr>
            <a:r>
              <a:rPr lang="en-US" sz="2200" i="1">
                <a:effectLst>
                  <a:outerShdw blurRad="38100" dist="38100" dir="2700000" algn="tl">
                    <a:srgbClr val="C0C0C0"/>
                  </a:outerShdw>
                </a:effectLst>
                <a:latin typeface="Arial" charset="0"/>
              </a:rPr>
              <a:t>Respiración Celular</a:t>
            </a:r>
          </a:p>
          <a:p>
            <a:pPr algn="ctr">
              <a:lnSpc>
                <a:spcPct val="80000"/>
              </a:lnSpc>
              <a:defRPr/>
            </a:pPr>
            <a:r>
              <a:rPr lang="en-US" sz="2200" i="1">
                <a:effectLst>
                  <a:outerShdw blurRad="38100" dist="38100" dir="2700000" algn="tl">
                    <a:srgbClr val="C0C0C0"/>
                  </a:outerShdw>
                </a:effectLst>
                <a:latin typeface="Arial" charset="0"/>
              </a:rPr>
              <a:t>vía Procesos</a:t>
            </a:r>
          </a:p>
          <a:p>
            <a:pPr algn="ctr">
              <a:lnSpc>
                <a:spcPct val="80000"/>
              </a:lnSpc>
              <a:defRPr/>
            </a:pPr>
            <a:r>
              <a:rPr lang="en-US" sz="2200" i="1">
                <a:effectLst>
                  <a:outerShdw blurRad="38100" dist="38100" dir="2700000" algn="tl">
                    <a:srgbClr val="C0C0C0"/>
                  </a:outerShdw>
                </a:effectLst>
                <a:latin typeface="Arial" charset="0"/>
              </a:rPr>
              <a:t>Oxidativos</a:t>
            </a:r>
            <a:endParaRPr lang="en-US" sz="2200" i="1" baseline="-25000">
              <a:effectLst>
                <a:outerShdw blurRad="38100" dist="38100" dir="2700000" algn="tl">
                  <a:srgbClr val="C0C0C0"/>
                </a:outerShdw>
              </a:effectLst>
              <a:latin typeface="Arial" charset="0"/>
            </a:endParaRPr>
          </a:p>
        </p:txBody>
      </p:sp>
      <p:sp>
        <p:nvSpPr>
          <p:cNvPr id="423996" name="Rectangle 60">
            <a:extLst>
              <a:ext uri="{FF2B5EF4-FFF2-40B4-BE49-F238E27FC236}">
                <a16:creationId xmlns:a16="http://schemas.microsoft.com/office/drawing/2014/main" id="{8F8D2E43-B227-4692-9DCF-2F9122DA7E6A}"/>
              </a:ext>
            </a:extLst>
          </p:cNvPr>
          <p:cNvSpPr>
            <a:spLocks noChangeArrowheads="1"/>
          </p:cNvSpPr>
          <p:nvPr/>
        </p:nvSpPr>
        <p:spPr bwMode="auto">
          <a:xfrm>
            <a:off x="7194550" y="-52388"/>
            <a:ext cx="201613" cy="290513"/>
          </a:xfrm>
          <a:prstGeom prst="rect">
            <a:avLst/>
          </a:prstGeom>
          <a:noFill/>
          <a:ln w="9525">
            <a:noFill/>
            <a:miter lim="800000"/>
            <a:headEnd/>
            <a:tailEnd/>
          </a:ln>
          <a:effec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70000"/>
              </a:lnSpc>
              <a:spcBef>
                <a:spcPct val="20000"/>
              </a:spcBef>
              <a:defRPr/>
            </a:pPr>
            <a:r>
              <a:rPr lang="en-US" altLang="es-PR" sz="1800">
                <a:effectLst>
                  <a:outerShdw blurRad="38100" dist="38100" dir="2700000" algn="tl">
                    <a:srgbClr val="C0C0C0"/>
                  </a:outerShdw>
                </a:effectLst>
                <a:latin typeface="Arial Black" panose="020B0A04020102020204" pitchFamily="34" charset="0"/>
              </a:rPr>
              <a:t>.</a:t>
            </a:r>
            <a:endParaRPr lang="en-US" altLang="es-PR" sz="1800" i="1">
              <a:effectLst>
                <a:outerShdw blurRad="38100" dist="38100" dir="2700000" algn="tl">
                  <a:srgbClr val="C0C0C0"/>
                </a:outerShdw>
              </a:effectLst>
              <a:latin typeface="Arial Black" panose="020B0A04020102020204" pitchFamily="34" charset="0"/>
            </a:endParaRPr>
          </a:p>
        </p:txBody>
      </p:sp>
      <p:sp>
        <p:nvSpPr>
          <p:cNvPr id="423995" name="Rectangle 59">
            <a:extLst>
              <a:ext uri="{FF2B5EF4-FFF2-40B4-BE49-F238E27FC236}">
                <a16:creationId xmlns:a16="http://schemas.microsoft.com/office/drawing/2014/main" id="{09326FE2-6830-41F2-8146-AFB2FF006EBD}"/>
              </a:ext>
            </a:extLst>
          </p:cNvPr>
          <p:cNvSpPr>
            <a:spLocks noChangeArrowheads="1"/>
          </p:cNvSpPr>
          <p:nvPr/>
        </p:nvSpPr>
        <p:spPr bwMode="auto">
          <a:xfrm>
            <a:off x="0" y="184150"/>
            <a:ext cx="9144000" cy="433388"/>
          </a:xfrm>
          <a:prstGeom prst="rect">
            <a:avLst/>
          </a:prstGeom>
          <a:noFill/>
          <a:ln w="9525">
            <a:noFill/>
            <a:miter lim="800000"/>
            <a:headEnd/>
            <a:tailEnd/>
          </a:ln>
          <a:effec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70000"/>
              </a:lnSpc>
              <a:spcBef>
                <a:spcPct val="20000"/>
              </a:spcBef>
              <a:defRPr/>
            </a:pPr>
            <a:r>
              <a:rPr lang="en-US" altLang="es-PR" sz="2900">
                <a:solidFill>
                  <a:srgbClr val="484876"/>
                </a:solidFill>
                <a:effectLst>
                  <a:outerShdw blurRad="38100" dist="38100" dir="2700000" algn="tl">
                    <a:srgbClr val="C0C0C0"/>
                  </a:outerShdw>
                </a:effectLst>
                <a:latin typeface="Arial Black" panose="020B0A04020102020204" pitchFamily="34" charset="0"/>
              </a:rPr>
              <a:t>CONSUMO DE OXÍGENO MÁXIMO (VO</a:t>
            </a:r>
            <a:r>
              <a:rPr lang="en-US" altLang="es-PR" sz="2900" baseline="-25000">
                <a:solidFill>
                  <a:srgbClr val="484876"/>
                </a:solidFill>
                <a:effectLst>
                  <a:outerShdw blurRad="38100" dist="38100" dir="2700000" algn="tl">
                    <a:srgbClr val="C0C0C0"/>
                  </a:outerShdw>
                </a:effectLst>
                <a:latin typeface="Arial Black" panose="020B0A04020102020204" pitchFamily="34" charset="0"/>
              </a:rPr>
              <a:t>2</a:t>
            </a:r>
            <a:r>
              <a:rPr lang="en-US" altLang="es-PR" sz="2900">
                <a:solidFill>
                  <a:srgbClr val="484876"/>
                </a:solidFill>
                <a:effectLst>
                  <a:outerShdw blurRad="38100" dist="38100" dir="2700000" algn="tl">
                    <a:srgbClr val="C0C0C0"/>
                  </a:outerShdw>
                </a:effectLst>
                <a:latin typeface="Arial Black" panose="020B0A04020102020204" pitchFamily="34" charset="0"/>
              </a:rPr>
              <a:t>máx)</a:t>
            </a:r>
            <a:endParaRPr lang="en-US" altLang="es-PR" sz="2900" i="1">
              <a:solidFill>
                <a:srgbClr val="484876"/>
              </a:solidFill>
              <a:effectLst>
                <a:outerShdw blurRad="38100" dist="38100" dir="2700000" algn="tl">
                  <a:srgbClr val="C0C0C0"/>
                </a:outerShdw>
              </a:effectLst>
              <a:latin typeface="Arial Black" panose="020B0A04020102020204" pitchFamily="34" charset="0"/>
            </a:endParaRPr>
          </a:p>
        </p:txBody>
      </p:sp>
      <p:sp>
        <p:nvSpPr>
          <p:cNvPr id="111636" name="Text Box 6">
            <a:extLst>
              <a:ext uri="{FF2B5EF4-FFF2-40B4-BE49-F238E27FC236}">
                <a16:creationId xmlns:a16="http://schemas.microsoft.com/office/drawing/2014/main" id="{57233253-AF69-4CC8-8643-04301F207DF2}"/>
              </a:ext>
            </a:extLst>
          </p:cNvPr>
          <p:cNvSpPr txBox="1">
            <a:spLocks noChangeArrowheads="1"/>
          </p:cNvSpPr>
          <p:nvPr/>
        </p:nvSpPr>
        <p:spPr bwMode="auto">
          <a:xfrm>
            <a:off x="177800" y="6092825"/>
            <a:ext cx="58340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(pp. 140-141), por J. H. Wilmore, &amp; D. L. Costill, 2004, Barcelona, España: Editorial Paidotribo. Copyright 2004 por Jack H. Wilmore y David L. Costill.</a:t>
            </a:r>
          </a:p>
        </p:txBody>
      </p:sp>
    </p:spTree>
    <p:custDataLst>
      <p:tags r:id="rId1"/>
    </p:custDataLst>
  </p:cSld>
  <p:clrMapOvr>
    <a:masterClrMapping/>
  </p:clrMapOvr>
  <p:transition spd="slow">
    <p:wheel spokes="8"/>
    <p:sndAc>
      <p:stSnd>
        <p:snd r:embed="rId4" name="whoosh.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DAA8AAE2-B47F-4BBA-8F54-5524B0295985}"/>
              </a:ext>
            </a:extLst>
          </p:cNvPr>
          <p:cNvSpPr>
            <a:spLocks noChangeArrowheads="1"/>
          </p:cNvSpPr>
          <p:nvPr/>
        </p:nvSpPr>
        <p:spPr bwMode="auto">
          <a:xfrm>
            <a:off x="0" y="0"/>
            <a:ext cx="9144000" cy="6858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eaLnBrk="1" hangingPunct="1"/>
            <a:endParaRPr lang="es-PR" altLang="es-PR">
              <a:solidFill>
                <a:srgbClr val="484876"/>
              </a:solidFill>
            </a:endParaRPr>
          </a:p>
        </p:txBody>
      </p:sp>
      <p:sp>
        <p:nvSpPr>
          <p:cNvPr id="423996" name="Rectangle 60">
            <a:extLst>
              <a:ext uri="{FF2B5EF4-FFF2-40B4-BE49-F238E27FC236}">
                <a16:creationId xmlns:a16="http://schemas.microsoft.com/office/drawing/2014/main" id="{6CD37BBE-45E3-4C75-8BA5-43E2A8F1F1A5}"/>
              </a:ext>
            </a:extLst>
          </p:cNvPr>
          <p:cNvSpPr>
            <a:spLocks noChangeArrowheads="1"/>
          </p:cNvSpPr>
          <p:nvPr/>
        </p:nvSpPr>
        <p:spPr bwMode="auto">
          <a:xfrm>
            <a:off x="7194550" y="-52388"/>
            <a:ext cx="201613" cy="290513"/>
          </a:xfrm>
          <a:prstGeom prst="rect">
            <a:avLst/>
          </a:prstGeom>
          <a:noFill/>
          <a:ln w="9525">
            <a:noFill/>
            <a:miter lim="800000"/>
            <a:headEnd/>
            <a:tailEnd/>
          </a:ln>
          <a:effec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70000"/>
              </a:lnSpc>
              <a:spcBef>
                <a:spcPct val="20000"/>
              </a:spcBef>
              <a:defRPr/>
            </a:pPr>
            <a:r>
              <a:rPr lang="en-US" altLang="es-PR" sz="1800">
                <a:effectLst>
                  <a:outerShdw blurRad="38100" dist="38100" dir="2700000" algn="tl">
                    <a:srgbClr val="C0C0C0"/>
                  </a:outerShdw>
                </a:effectLst>
                <a:latin typeface="Arial Black" panose="020B0A04020102020204" pitchFamily="34" charset="0"/>
              </a:rPr>
              <a:t>.</a:t>
            </a:r>
            <a:endParaRPr lang="en-US" altLang="es-PR" sz="1800" i="1">
              <a:effectLst>
                <a:outerShdw blurRad="38100" dist="38100" dir="2700000" algn="tl">
                  <a:srgbClr val="C0C0C0"/>
                </a:outerShdw>
              </a:effectLst>
              <a:latin typeface="Arial Black" panose="020B0A04020102020204" pitchFamily="34" charset="0"/>
            </a:endParaRPr>
          </a:p>
        </p:txBody>
      </p:sp>
      <p:sp>
        <p:nvSpPr>
          <p:cNvPr id="391174" name="Rectangle 6">
            <a:extLst>
              <a:ext uri="{FF2B5EF4-FFF2-40B4-BE49-F238E27FC236}">
                <a16:creationId xmlns:a16="http://schemas.microsoft.com/office/drawing/2014/main" id="{47ED5AE1-BE5A-44AD-8E3E-C4B326F86F1F}"/>
              </a:ext>
            </a:extLst>
          </p:cNvPr>
          <p:cNvSpPr>
            <a:spLocks noChangeArrowheads="1"/>
          </p:cNvSpPr>
          <p:nvPr/>
        </p:nvSpPr>
        <p:spPr bwMode="auto">
          <a:xfrm>
            <a:off x="2076450" y="2082800"/>
            <a:ext cx="4964113" cy="693738"/>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600">
                <a:effectLst>
                  <a:outerShdw blurRad="38100" dist="38100" dir="2700000" algn="tl">
                    <a:srgbClr val="C0C0C0"/>
                  </a:outerShdw>
                </a:effectLst>
                <a:latin typeface="Verdana" pitchFamily="34" charset="0"/>
              </a:rPr>
              <a:t>FORMAS DE EXPRESARSE</a:t>
            </a:r>
          </a:p>
          <a:p>
            <a:pPr marL="342900" indent="-342900" algn="ctr">
              <a:lnSpc>
                <a:spcPct val="70000"/>
              </a:lnSpc>
              <a:spcBef>
                <a:spcPct val="20000"/>
              </a:spcBef>
              <a:defRPr/>
            </a:pPr>
            <a:r>
              <a:rPr lang="en-US" sz="2600">
                <a:effectLst>
                  <a:outerShdw blurRad="38100" dist="38100" dir="2700000" algn="tl">
                    <a:srgbClr val="C0C0C0"/>
                  </a:outerShdw>
                </a:effectLst>
                <a:latin typeface="Verdana" pitchFamily="34" charset="0"/>
              </a:rPr>
              <a:t>(VALORES)</a:t>
            </a:r>
          </a:p>
        </p:txBody>
      </p:sp>
      <p:sp>
        <p:nvSpPr>
          <p:cNvPr id="391175" name="Rectangle 7">
            <a:extLst>
              <a:ext uri="{FF2B5EF4-FFF2-40B4-BE49-F238E27FC236}">
                <a16:creationId xmlns:a16="http://schemas.microsoft.com/office/drawing/2014/main" id="{1280E4DC-9F3C-4A8F-9F57-79671FD1F5D8}"/>
              </a:ext>
            </a:extLst>
          </p:cNvPr>
          <p:cNvSpPr>
            <a:spLocks noChangeArrowheads="1"/>
          </p:cNvSpPr>
          <p:nvPr/>
        </p:nvSpPr>
        <p:spPr bwMode="auto">
          <a:xfrm>
            <a:off x="357188" y="3787775"/>
            <a:ext cx="3663950" cy="66357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En relación a la</a:t>
            </a:r>
          </a:p>
          <a:p>
            <a:pPr marL="342900" indent="-342900" algn="ctr">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Masa Corporal (MC):</a:t>
            </a:r>
          </a:p>
        </p:txBody>
      </p:sp>
      <p:sp>
        <p:nvSpPr>
          <p:cNvPr id="113670" name="Text Box 8">
            <a:extLst>
              <a:ext uri="{FF2B5EF4-FFF2-40B4-BE49-F238E27FC236}">
                <a16:creationId xmlns:a16="http://schemas.microsoft.com/office/drawing/2014/main" id="{AA198ABA-B4B4-40C4-887D-8788A73F7517}"/>
              </a:ext>
            </a:extLst>
          </p:cNvPr>
          <p:cNvSpPr txBox="1">
            <a:spLocks noChangeArrowheads="1"/>
          </p:cNvSpPr>
          <p:nvPr/>
        </p:nvSpPr>
        <p:spPr bwMode="auto">
          <a:xfrm>
            <a:off x="1231900" y="3009900"/>
            <a:ext cx="191135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90000"/>
              </a:lnSpc>
              <a:spcBef>
                <a:spcPct val="0"/>
              </a:spcBef>
              <a:buClrTx/>
              <a:buFontTx/>
              <a:buNone/>
            </a:pPr>
            <a:r>
              <a:rPr lang="en-US" altLang="es-PR" sz="2600">
                <a:latin typeface="Arial" panose="020B0604020202020204" pitchFamily="34" charset="0"/>
              </a:rPr>
              <a:t>RELATIVO</a:t>
            </a:r>
            <a:endParaRPr lang="en-US" altLang="es-PR" sz="2400" i="1">
              <a:latin typeface="Arial" panose="020B0604020202020204" pitchFamily="34" charset="0"/>
            </a:endParaRPr>
          </a:p>
        </p:txBody>
      </p:sp>
      <p:sp>
        <p:nvSpPr>
          <p:cNvPr id="113671" name="Line 9">
            <a:extLst>
              <a:ext uri="{FF2B5EF4-FFF2-40B4-BE49-F238E27FC236}">
                <a16:creationId xmlns:a16="http://schemas.microsoft.com/office/drawing/2014/main" id="{93B0EF7E-9AFD-46DE-8B93-5A9449C491FB}"/>
              </a:ext>
            </a:extLst>
          </p:cNvPr>
          <p:cNvSpPr>
            <a:spLocks noChangeShapeType="1"/>
          </p:cNvSpPr>
          <p:nvPr/>
        </p:nvSpPr>
        <p:spPr bwMode="auto">
          <a:xfrm>
            <a:off x="4438650" y="1733550"/>
            <a:ext cx="0" cy="414338"/>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3672" name="Freeform 10">
            <a:extLst>
              <a:ext uri="{FF2B5EF4-FFF2-40B4-BE49-F238E27FC236}">
                <a16:creationId xmlns:a16="http://schemas.microsoft.com/office/drawing/2014/main" id="{63A87655-F388-41E9-B179-0CFED28E2F16}"/>
              </a:ext>
            </a:extLst>
          </p:cNvPr>
          <p:cNvSpPr>
            <a:spLocks/>
          </p:cNvSpPr>
          <p:nvPr/>
        </p:nvSpPr>
        <p:spPr bwMode="auto">
          <a:xfrm rot="-5400000" flipH="1" flipV="1">
            <a:off x="2597150" y="2214563"/>
            <a:ext cx="460375" cy="1289050"/>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1016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rot="10800000" vert="eaVert"/>
          <a:lstStyle/>
          <a:p>
            <a:endParaRPr lang="en-US"/>
          </a:p>
        </p:txBody>
      </p:sp>
      <p:sp>
        <p:nvSpPr>
          <p:cNvPr id="113673" name="Line 13">
            <a:extLst>
              <a:ext uri="{FF2B5EF4-FFF2-40B4-BE49-F238E27FC236}">
                <a16:creationId xmlns:a16="http://schemas.microsoft.com/office/drawing/2014/main" id="{43291533-10B3-49D7-9B1B-B8F33117FFD0}"/>
              </a:ext>
            </a:extLst>
          </p:cNvPr>
          <p:cNvSpPr>
            <a:spLocks noChangeShapeType="1"/>
          </p:cNvSpPr>
          <p:nvPr/>
        </p:nvSpPr>
        <p:spPr bwMode="auto">
          <a:xfrm>
            <a:off x="2219325" y="3382963"/>
            <a:ext cx="0" cy="414337"/>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91190" name="Rectangle 22">
            <a:extLst>
              <a:ext uri="{FF2B5EF4-FFF2-40B4-BE49-F238E27FC236}">
                <a16:creationId xmlns:a16="http://schemas.microsoft.com/office/drawing/2014/main" id="{99CACEE8-D3A2-4C97-9727-093753095FAB}"/>
              </a:ext>
            </a:extLst>
          </p:cNvPr>
          <p:cNvSpPr>
            <a:spLocks noChangeArrowheads="1"/>
          </p:cNvSpPr>
          <p:nvPr/>
        </p:nvSpPr>
        <p:spPr bwMode="auto">
          <a:xfrm>
            <a:off x="5503863" y="3787775"/>
            <a:ext cx="3541712" cy="960438"/>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NO Considera la</a:t>
            </a:r>
          </a:p>
          <a:p>
            <a:pPr marL="342900" indent="-342900" algn="ctr">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Masa Corporal (MC):</a:t>
            </a:r>
            <a:endParaRPr lang="en-US" sz="2600">
              <a:solidFill>
                <a:srgbClr val="000000"/>
              </a:solidFill>
              <a:effectLst>
                <a:outerShdw blurRad="38100" dist="38100" dir="2700000" algn="tl">
                  <a:srgbClr val="C0C0C0"/>
                </a:outerShdw>
              </a:effectLst>
              <a:latin typeface="Arial" charset="0"/>
            </a:endParaRPr>
          </a:p>
        </p:txBody>
      </p:sp>
      <p:sp>
        <p:nvSpPr>
          <p:cNvPr id="113675" name="Text Box 23">
            <a:extLst>
              <a:ext uri="{FF2B5EF4-FFF2-40B4-BE49-F238E27FC236}">
                <a16:creationId xmlns:a16="http://schemas.microsoft.com/office/drawing/2014/main" id="{62B91BD7-016A-4037-A48B-87297966AEDF}"/>
              </a:ext>
            </a:extLst>
          </p:cNvPr>
          <p:cNvSpPr txBox="1">
            <a:spLocks noChangeArrowheads="1"/>
          </p:cNvSpPr>
          <p:nvPr/>
        </p:nvSpPr>
        <p:spPr bwMode="auto">
          <a:xfrm>
            <a:off x="6122988" y="3009900"/>
            <a:ext cx="2097087"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90000"/>
              </a:lnSpc>
              <a:spcBef>
                <a:spcPct val="0"/>
              </a:spcBef>
              <a:buClrTx/>
              <a:buFontTx/>
              <a:buNone/>
            </a:pPr>
            <a:r>
              <a:rPr lang="en-US" altLang="es-PR" sz="2600">
                <a:latin typeface="Arial" panose="020B0604020202020204" pitchFamily="34" charset="0"/>
              </a:rPr>
              <a:t>ABSOLUTO</a:t>
            </a:r>
            <a:endParaRPr lang="en-US" altLang="es-PR" sz="2400" i="1">
              <a:latin typeface="Arial" panose="020B0604020202020204" pitchFamily="34" charset="0"/>
            </a:endParaRPr>
          </a:p>
        </p:txBody>
      </p:sp>
      <p:sp>
        <p:nvSpPr>
          <p:cNvPr id="113676" name="Freeform 24">
            <a:extLst>
              <a:ext uri="{FF2B5EF4-FFF2-40B4-BE49-F238E27FC236}">
                <a16:creationId xmlns:a16="http://schemas.microsoft.com/office/drawing/2014/main" id="{AB698FC8-4E7D-4541-BE9E-FE3BCF8E1251}"/>
              </a:ext>
            </a:extLst>
          </p:cNvPr>
          <p:cNvSpPr>
            <a:spLocks/>
          </p:cNvSpPr>
          <p:nvPr/>
        </p:nvSpPr>
        <p:spPr bwMode="auto">
          <a:xfrm rot="5400000" flipV="1">
            <a:off x="6153944" y="2085181"/>
            <a:ext cx="484188" cy="1501775"/>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1016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vert="eaVert"/>
          <a:lstStyle/>
          <a:p>
            <a:endParaRPr lang="en-US"/>
          </a:p>
        </p:txBody>
      </p:sp>
      <p:sp>
        <p:nvSpPr>
          <p:cNvPr id="113677" name="Line 27">
            <a:extLst>
              <a:ext uri="{FF2B5EF4-FFF2-40B4-BE49-F238E27FC236}">
                <a16:creationId xmlns:a16="http://schemas.microsoft.com/office/drawing/2014/main" id="{70FF3A26-162D-4A4E-BFCA-4D76D846BF03}"/>
              </a:ext>
            </a:extLst>
          </p:cNvPr>
          <p:cNvSpPr>
            <a:spLocks noChangeShapeType="1"/>
          </p:cNvSpPr>
          <p:nvPr/>
        </p:nvSpPr>
        <p:spPr bwMode="auto">
          <a:xfrm>
            <a:off x="7146925" y="3382963"/>
            <a:ext cx="0" cy="414337"/>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grpSp>
        <p:nvGrpSpPr>
          <p:cNvPr id="113678" name="Group 40">
            <a:extLst>
              <a:ext uri="{FF2B5EF4-FFF2-40B4-BE49-F238E27FC236}">
                <a16:creationId xmlns:a16="http://schemas.microsoft.com/office/drawing/2014/main" id="{F1E7E981-957C-49F5-82CB-D6962E4997AF}"/>
              </a:ext>
            </a:extLst>
          </p:cNvPr>
          <p:cNvGrpSpPr>
            <a:grpSpLocks/>
          </p:cNvGrpSpPr>
          <p:nvPr/>
        </p:nvGrpSpPr>
        <p:grpSpPr bwMode="auto">
          <a:xfrm>
            <a:off x="1042988" y="998538"/>
            <a:ext cx="7245350" cy="693737"/>
            <a:chOff x="645" y="748"/>
            <a:chExt cx="4564" cy="437"/>
          </a:xfrm>
        </p:grpSpPr>
        <p:grpSp>
          <p:nvGrpSpPr>
            <p:cNvPr id="113686" name="Group 39">
              <a:extLst>
                <a:ext uri="{FF2B5EF4-FFF2-40B4-BE49-F238E27FC236}">
                  <a16:creationId xmlns:a16="http://schemas.microsoft.com/office/drawing/2014/main" id="{599E7CCA-074C-48E9-B21F-A54A7E48BBF3}"/>
                </a:ext>
              </a:extLst>
            </p:cNvPr>
            <p:cNvGrpSpPr>
              <a:grpSpLocks/>
            </p:cNvGrpSpPr>
            <p:nvPr/>
          </p:nvGrpSpPr>
          <p:grpSpPr bwMode="auto">
            <a:xfrm>
              <a:off x="2257" y="872"/>
              <a:ext cx="1497" cy="313"/>
              <a:chOff x="2257" y="920"/>
              <a:chExt cx="1497" cy="313"/>
            </a:xfrm>
          </p:grpSpPr>
          <p:sp>
            <p:nvSpPr>
              <p:cNvPr id="391186" name="Rectangle 18">
                <a:extLst>
                  <a:ext uri="{FF2B5EF4-FFF2-40B4-BE49-F238E27FC236}">
                    <a16:creationId xmlns:a16="http://schemas.microsoft.com/office/drawing/2014/main" id="{D9B3EF61-0509-474C-9670-04CCA6C71366}"/>
                  </a:ext>
                </a:extLst>
              </p:cNvPr>
              <p:cNvSpPr>
                <a:spLocks noChangeArrowheads="1"/>
              </p:cNvSpPr>
              <p:nvPr/>
            </p:nvSpPr>
            <p:spPr bwMode="auto">
              <a:xfrm>
                <a:off x="2257" y="1036"/>
                <a:ext cx="1497" cy="197"/>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3000">
                    <a:effectLst>
                      <a:outerShdw blurRad="38100" dist="38100" dir="2700000" algn="tl">
                        <a:srgbClr val="C0C0C0"/>
                      </a:outerShdw>
                    </a:effectLst>
                    <a:latin typeface="Arial Black" pitchFamily="34" charset="0"/>
                  </a:rPr>
                  <a:t>(VO</a:t>
                </a:r>
                <a:r>
                  <a:rPr lang="en-US" sz="3000" baseline="-25000">
                    <a:effectLst>
                      <a:outerShdw blurRad="38100" dist="38100" dir="2700000" algn="tl">
                        <a:srgbClr val="C0C0C0"/>
                      </a:outerShdw>
                    </a:effectLst>
                    <a:latin typeface="Arial Black" pitchFamily="34" charset="0"/>
                  </a:rPr>
                  <a:t>2</a:t>
                </a:r>
                <a:r>
                  <a:rPr lang="en-US" sz="3000">
                    <a:effectLst>
                      <a:outerShdw blurRad="38100" dist="38100" dir="2700000" algn="tl">
                        <a:srgbClr val="C0C0C0"/>
                      </a:outerShdw>
                    </a:effectLst>
                    <a:latin typeface="Arial Black" pitchFamily="34" charset="0"/>
                  </a:rPr>
                  <a:t>máx)</a:t>
                </a:r>
              </a:p>
            </p:txBody>
          </p:sp>
          <p:sp>
            <p:nvSpPr>
              <p:cNvPr id="391187" name="Rectangle 19">
                <a:extLst>
                  <a:ext uri="{FF2B5EF4-FFF2-40B4-BE49-F238E27FC236}">
                    <a16:creationId xmlns:a16="http://schemas.microsoft.com/office/drawing/2014/main" id="{36F15382-068A-4B5A-AF0C-09B5FAC463D0}"/>
                  </a:ext>
                </a:extLst>
              </p:cNvPr>
              <p:cNvSpPr>
                <a:spLocks noChangeArrowheads="1"/>
              </p:cNvSpPr>
              <p:nvPr/>
            </p:nvSpPr>
            <p:spPr bwMode="auto">
              <a:xfrm>
                <a:off x="2491" y="920"/>
                <a:ext cx="135" cy="88"/>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1400">
                    <a:effectLst>
                      <a:outerShdw blurRad="38100" dist="38100" dir="2700000" algn="tl">
                        <a:srgbClr val="C0C0C0"/>
                      </a:outerShdw>
                    </a:effectLst>
                    <a:latin typeface="Arial Black" pitchFamily="34" charset="0"/>
                  </a:rPr>
                  <a:t>.</a:t>
                </a:r>
              </a:p>
            </p:txBody>
          </p:sp>
        </p:grpSp>
        <p:sp>
          <p:nvSpPr>
            <p:cNvPr id="391203" name="Rectangle 35">
              <a:extLst>
                <a:ext uri="{FF2B5EF4-FFF2-40B4-BE49-F238E27FC236}">
                  <a16:creationId xmlns:a16="http://schemas.microsoft.com/office/drawing/2014/main" id="{A9125F7C-BA98-466A-B88B-4BEBE37D3D1A}"/>
                </a:ext>
              </a:extLst>
            </p:cNvPr>
            <p:cNvSpPr>
              <a:spLocks noChangeArrowheads="1"/>
            </p:cNvSpPr>
            <p:nvPr/>
          </p:nvSpPr>
          <p:spPr bwMode="auto">
            <a:xfrm>
              <a:off x="645" y="748"/>
              <a:ext cx="4564" cy="197"/>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3000">
                  <a:effectLst>
                    <a:outerShdw blurRad="38100" dist="38100" dir="2700000" algn="tl">
                      <a:srgbClr val="C0C0C0"/>
                    </a:outerShdw>
                  </a:effectLst>
                  <a:latin typeface="Arial Black" pitchFamily="34" charset="0"/>
                </a:rPr>
                <a:t>CONSUMO DE OXÍGENO MÁXIMO</a:t>
              </a:r>
            </a:p>
          </p:txBody>
        </p:sp>
      </p:grpSp>
      <p:sp>
        <p:nvSpPr>
          <p:cNvPr id="391205" name="Rectangle 37">
            <a:extLst>
              <a:ext uri="{FF2B5EF4-FFF2-40B4-BE49-F238E27FC236}">
                <a16:creationId xmlns:a16="http://schemas.microsoft.com/office/drawing/2014/main" id="{728243B5-DC4F-4E15-9A6D-1B4D3D901EEA}"/>
              </a:ext>
            </a:extLst>
          </p:cNvPr>
          <p:cNvSpPr>
            <a:spLocks noChangeArrowheads="1"/>
          </p:cNvSpPr>
          <p:nvPr/>
        </p:nvSpPr>
        <p:spPr bwMode="auto">
          <a:xfrm>
            <a:off x="196850" y="4732338"/>
            <a:ext cx="4829175" cy="1644650"/>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400">
                <a:effectLst>
                  <a:outerShdw blurRad="38100" dist="38100" dir="2700000" algn="tl">
                    <a:srgbClr val="C0C0C0"/>
                  </a:outerShdw>
                </a:effectLst>
                <a:latin typeface="Verdana" pitchFamily="34" charset="0"/>
              </a:rPr>
              <a:t>Militiltros de</a:t>
            </a:r>
          </a:p>
          <a:p>
            <a:pPr marL="342900" indent="-342900" algn="ctr">
              <a:lnSpc>
                <a:spcPct val="70000"/>
              </a:lnSpc>
              <a:spcBef>
                <a:spcPct val="20000"/>
              </a:spcBef>
              <a:defRPr/>
            </a:pPr>
            <a:r>
              <a:rPr lang="en-US" sz="2400">
                <a:effectLst>
                  <a:outerShdw blurRad="38100" dist="38100" dir="2700000" algn="tl">
                    <a:srgbClr val="C0C0C0"/>
                  </a:outerShdw>
                </a:effectLst>
                <a:latin typeface="Verdana" pitchFamily="34" charset="0"/>
              </a:rPr>
              <a:t>Oxígeno Consumido</a:t>
            </a:r>
          </a:p>
          <a:p>
            <a:pPr marL="342900" indent="-342900" algn="ctr">
              <a:lnSpc>
                <a:spcPct val="70000"/>
              </a:lnSpc>
              <a:spcBef>
                <a:spcPct val="20000"/>
              </a:spcBef>
              <a:defRPr/>
            </a:pPr>
            <a:r>
              <a:rPr lang="en-US" sz="2400">
                <a:effectLst>
                  <a:outerShdw blurRad="38100" dist="38100" dir="2700000" algn="tl">
                    <a:srgbClr val="C0C0C0"/>
                  </a:outerShdw>
                </a:effectLst>
                <a:latin typeface="Verdana" pitchFamily="34" charset="0"/>
              </a:rPr>
              <a:t> por Kilogramos de la</a:t>
            </a:r>
          </a:p>
          <a:p>
            <a:pPr marL="342900" indent="-342900" algn="ctr">
              <a:lnSpc>
                <a:spcPct val="70000"/>
              </a:lnSpc>
              <a:spcBef>
                <a:spcPct val="20000"/>
              </a:spcBef>
              <a:defRPr/>
            </a:pPr>
            <a:r>
              <a:rPr lang="en-US" sz="2400">
                <a:effectLst>
                  <a:outerShdw blurRad="38100" dist="38100" dir="2700000" algn="tl">
                    <a:srgbClr val="C0C0C0"/>
                  </a:outerShdw>
                </a:effectLst>
                <a:latin typeface="Verdana" pitchFamily="34" charset="0"/>
              </a:rPr>
              <a:t>Masa Corporal por Minuto</a:t>
            </a:r>
          </a:p>
          <a:p>
            <a:pPr marL="342900" indent="-342900" algn="ctr">
              <a:lnSpc>
                <a:spcPct val="70000"/>
              </a:lnSpc>
              <a:spcBef>
                <a:spcPct val="20000"/>
              </a:spcBef>
              <a:defRPr/>
            </a:pPr>
            <a:r>
              <a:rPr lang="en-US" sz="2400">
                <a:effectLst>
                  <a:outerShdw blurRad="38100" dist="38100" dir="2700000" algn="tl">
                    <a:srgbClr val="C0C0C0"/>
                  </a:outerShdw>
                </a:effectLst>
                <a:latin typeface="Verdana" pitchFamily="34" charset="0"/>
              </a:rPr>
              <a:t>(mL ∙ kg</a:t>
            </a:r>
            <a:r>
              <a:rPr lang="en-US" sz="2400" baseline="30000">
                <a:effectLst>
                  <a:outerShdw blurRad="38100" dist="38100" dir="2700000" algn="tl">
                    <a:srgbClr val="C0C0C0"/>
                  </a:outerShdw>
                </a:effectLst>
                <a:latin typeface="Verdana" pitchFamily="34" charset="0"/>
              </a:rPr>
              <a:t>-1</a:t>
            </a:r>
            <a:r>
              <a:rPr lang="en-US" sz="2400">
                <a:effectLst>
                  <a:outerShdw blurRad="38100" dist="38100" dir="2700000" algn="tl">
                    <a:srgbClr val="C0C0C0"/>
                  </a:outerShdw>
                </a:effectLst>
                <a:latin typeface="Verdana" pitchFamily="34" charset="0"/>
              </a:rPr>
              <a:t> ∙ min</a:t>
            </a:r>
            <a:r>
              <a:rPr lang="en-US" baseline="30000">
                <a:effectLst>
                  <a:outerShdw blurRad="38100" dist="38100" dir="2700000" algn="tl">
                    <a:srgbClr val="C0C0C0"/>
                  </a:outerShdw>
                </a:effectLst>
                <a:latin typeface="Verdana" pitchFamily="34" charset="0"/>
              </a:rPr>
              <a:t>-1</a:t>
            </a:r>
            <a:r>
              <a:rPr lang="en-US" sz="2400">
                <a:effectLst>
                  <a:outerShdw blurRad="38100" dist="38100" dir="2700000" algn="tl">
                    <a:srgbClr val="C0C0C0"/>
                  </a:outerShdw>
                </a:effectLst>
                <a:latin typeface="Verdana" pitchFamily="34" charset="0"/>
              </a:rPr>
              <a:t>)</a:t>
            </a:r>
          </a:p>
        </p:txBody>
      </p:sp>
      <p:sp>
        <p:nvSpPr>
          <p:cNvPr id="113680" name="Line 38">
            <a:extLst>
              <a:ext uri="{FF2B5EF4-FFF2-40B4-BE49-F238E27FC236}">
                <a16:creationId xmlns:a16="http://schemas.microsoft.com/office/drawing/2014/main" id="{70BC80B5-A891-4061-8EF6-E32489E7C7A6}"/>
              </a:ext>
            </a:extLst>
          </p:cNvPr>
          <p:cNvSpPr>
            <a:spLocks noChangeShapeType="1"/>
          </p:cNvSpPr>
          <p:nvPr/>
        </p:nvSpPr>
        <p:spPr bwMode="auto">
          <a:xfrm>
            <a:off x="2224088" y="4387850"/>
            <a:ext cx="0" cy="414338"/>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91209" name="Rectangle 41">
            <a:extLst>
              <a:ext uri="{FF2B5EF4-FFF2-40B4-BE49-F238E27FC236}">
                <a16:creationId xmlns:a16="http://schemas.microsoft.com/office/drawing/2014/main" id="{5DF21830-B6CB-43A4-90ED-6C4B05D22C39}"/>
              </a:ext>
            </a:extLst>
          </p:cNvPr>
          <p:cNvSpPr>
            <a:spLocks noChangeArrowheads="1"/>
          </p:cNvSpPr>
          <p:nvPr/>
        </p:nvSpPr>
        <p:spPr bwMode="auto">
          <a:xfrm>
            <a:off x="5370513" y="4732338"/>
            <a:ext cx="3654425" cy="1298575"/>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400">
                <a:effectLst>
                  <a:outerShdw blurRad="38100" dist="38100" dir="2700000" algn="tl">
                    <a:srgbClr val="C0C0C0"/>
                  </a:outerShdw>
                </a:effectLst>
                <a:latin typeface="Verdana" pitchFamily="34" charset="0"/>
              </a:rPr>
              <a:t>Litros de</a:t>
            </a:r>
          </a:p>
          <a:p>
            <a:pPr marL="342900" indent="-342900" algn="ctr">
              <a:lnSpc>
                <a:spcPct val="70000"/>
              </a:lnSpc>
              <a:spcBef>
                <a:spcPct val="20000"/>
              </a:spcBef>
              <a:defRPr/>
            </a:pPr>
            <a:r>
              <a:rPr lang="en-US" sz="2400">
                <a:effectLst>
                  <a:outerShdw blurRad="38100" dist="38100" dir="2700000" algn="tl">
                    <a:srgbClr val="C0C0C0"/>
                  </a:outerShdw>
                </a:effectLst>
                <a:latin typeface="Verdana" pitchFamily="34" charset="0"/>
              </a:rPr>
              <a:t>Oxígeno Consumido</a:t>
            </a:r>
          </a:p>
          <a:p>
            <a:pPr marL="342900" indent="-342900" algn="ctr">
              <a:lnSpc>
                <a:spcPct val="70000"/>
              </a:lnSpc>
              <a:spcBef>
                <a:spcPct val="20000"/>
              </a:spcBef>
              <a:defRPr/>
            </a:pPr>
            <a:r>
              <a:rPr lang="en-US" sz="2400">
                <a:effectLst>
                  <a:outerShdw blurRad="38100" dist="38100" dir="2700000" algn="tl">
                    <a:srgbClr val="C0C0C0"/>
                  </a:outerShdw>
                </a:effectLst>
                <a:latin typeface="Verdana" pitchFamily="34" charset="0"/>
              </a:rPr>
              <a:t> por Minuto</a:t>
            </a:r>
          </a:p>
          <a:p>
            <a:pPr marL="342900" indent="-342900" algn="ctr">
              <a:lnSpc>
                <a:spcPct val="70000"/>
              </a:lnSpc>
              <a:spcBef>
                <a:spcPct val="20000"/>
              </a:spcBef>
              <a:defRPr/>
            </a:pPr>
            <a:r>
              <a:rPr lang="en-US" sz="2400">
                <a:effectLst>
                  <a:outerShdw blurRad="38100" dist="38100" dir="2700000" algn="tl">
                    <a:srgbClr val="C0C0C0"/>
                  </a:outerShdw>
                </a:effectLst>
                <a:latin typeface="Verdana" pitchFamily="34" charset="0"/>
              </a:rPr>
              <a:t>(L ∙ min</a:t>
            </a:r>
            <a:r>
              <a:rPr lang="en-US" sz="2400" baseline="30000">
                <a:effectLst>
                  <a:outerShdw blurRad="38100" dist="38100" dir="2700000" algn="tl">
                    <a:srgbClr val="C0C0C0"/>
                  </a:outerShdw>
                </a:effectLst>
                <a:latin typeface="Verdana" pitchFamily="34" charset="0"/>
              </a:rPr>
              <a:t>-1</a:t>
            </a:r>
            <a:r>
              <a:rPr lang="en-US" sz="2400">
                <a:effectLst>
                  <a:outerShdw blurRad="38100" dist="38100" dir="2700000" algn="tl">
                    <a:srgbClr val="C0C0C0"/>
                  </a:outerShdw>
                </a:effectLst>
                <a:latin typeface="Verdana" pitchFamily="34" charset="0"/>
              </a:rPr>
              <a:t>)</a:t>
            </a:r>
          </a:p>
        </p:txBody>
      </p:sp>
      <p:sp>
        <p:nvSpPr>
          <p:cNvPr id="113682" name="Line 42">
            <a:extLst>
              <a:ext uri="{FF2B5EF4-FFF2-40B4-BE49-F238E27FC236}">
                <a16:creationId xmlns:a16="http://schemas.microsoft.com/office/drawing/2014/main" id="{2FE874C5-AFF9-4FE3-A760-64914A304939}"/>
              </a:ext>
            </a:extLst>
          </p:cNvPr>
          <p:cNvSpPr>
            <a:spLocks noChangeShapeType="1"/>
          </p:cNvSpPr>
          <p:nvPr/>
        </p:nvSpPr>
        <p:spPr bwMode="auto">
          <a:xfrm>
            <a:off x="7126288" y="4387850"/>
            <a:ext cx="0" cy="414338"/>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 name="Rectangle 60">
            <a:extLst>
              <a:ext uri="{FF2B5EF4-FFF2-40B4-BE49-F238E27FC236}">
                <a16:creationId xmlns:a16="http://schemas.microsoft.com/office/drawing/2014/main" id="{01310AA9-A001-47A7-A7CA-50AA66832F16}"/>
              </a:ext>
            </a:extLst>
          </p:cNvPr>
          <p:cNvSpPr>
            <a:spLocks noChangeArrowheads="1"/>
          </p:cNvSpPr>
          <p:nvPr/>
        </p:nvSpPr>
        <p:spPr bwMode="auto">
          <a:xfrm>
            <a:off x="7194550" y="44450"/>
            <a:ext cx="201613" cy="290513"/>
          </a:xfrm>
          <a:prstGeom prst="rect">
            <a:avLst/>
          </a:prstGeom>
          <a:noFill/>
          <a:ln w="9525">
            <a:noFill/>
            <a:miter lim="800000"/>
            <a:headEnd/>
            <a:tailEnd/>
          </a:ln>
          <a:effec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70000"/>
              </a:lnSpc>
              <a:spcBef>
                <a:spcPct val="20000"/>
              </a:spcBef>
              <a:defRPr/>
            </a:pPr>
            <a:r>
              <a:rPr lang="en-US" altLang="es-PR" sz="1800">
                <a:effectLst>
                  <a:outerShdw blurRad="38100" dist="38100" dir="2700000" algn="tl">
                    <a:srgbClr val="C0C0C0"/>
                  </a:outerShdw>
                </a:effectLst>
                <a:latin typeface="Arial Black" panose="020B0A04020102020204" pitchFamily="34" charset="0"/>
              </a:rPr>
              <a:t>.</a:t>
            </a:r>
            <a:endParaRPr lang="en-US" altLang="es-PR" sz="1800" i="1">
              <a:effectLst>
                <a:outerShdw blurRad="38100" dist="38100" dir="2700000" algn="tl">
                  <a:srgbClr val="C0C0C0"/>
                </a:outerShdw>
              </a:effectLst>
              <a:latin typeface="Arial Black" panose="020B0A04020102020204" pitchFamily="34" charset="0"/>
            </a:endParaRPr>
          </a:p>
        </p:txBody>
      </p:sp>
      <p:sp>
        <p:nvSpPr>
          <p:cNvPr id="423995" name="Rectangle 59">
            <a:extLst>
              <a:ext uri="{FF2B5EF4-FFF2-40B4-BE49-F238E27FC236}">
                <a16:creationId xmlns:a16="http://schemas.microsoft.com/office/drawing/2014/main" id="{6F512DD0-2187-4A4A-BA18-318F6B659183}"/>
              </a:ext>
            </a:extLst>
          </p:cNvPr>
          <p:cNvSpPr>
            <a:spLocks noChangeArrowheads="1"/>
          </p:cNvSpPr>
          <p:nvPr/>
        </p:nvSpPr>
        <p:spPr bwMode="auto">
          <a:xfrm>
            <a:off x="0" y="280988"/>
            <a:ext cx="9144000" cy="433387"/>
          </a:xfrm>
          <a:prstGeom prst="rect">
            <a:avLst/>
          </a:prstGeom>
          <a:noFill/>
          <a:ln w="9525">
            <a:noFill/>
            <a:miter lim="800000"/>
            <a:headEnd/>
            <a:tailEnd/>
          </a:ln>
          <a:effectLst/>
        </p:spPr>
        <p:txBody>
          <a:bodyPr/>
          <a:lstStyle>
            <a:lvl1pPr marL="342900" indent="-342900"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a:lnSpc>
                <a:spcPct val="70000"/>
              </a:lnSpc>
              <a:spcBef>
                <a:spcPct val="20000"/>
              </a:spcBef>
              <a:defRPr/>
            </a:pPr>
            <a:r>
              <a:rPr lang="en-US" altLang="es-PR" sz="2900">
                <a:solidFill>
                  <a:srgbClr val="484876"/>
                </a:solidFill>
                <a:effectLst>
                  <a:outerShdw blurRad="38100" dist="38100" dir="2700000" algn="tl">
                    <a:srgbClr val="C0C0C0"/>
                  </a:outerShdw>
                </a:effectLst>
                <a:latin typeface="Arial Black" panose="020B0A04020102020204" pitchFamily="34" charset="0"/>
              </a:rPr>
              <a:t>CONSUMO DE OXÍGENO MÁXIMO (VO</a:t>
            </a:r>
            <a:r>
              <a:rPr lang="en-US" altLang="es-PR" sz="2900" baseline="-25000">
                <a:solidFill>
                  <a:srgbClr val="484876"/>
                </a:solidFill>
                <a:effectLst>
                  <a:outerShdw blurRad="38100" dist="38100" dir="2700000" algn="tl">
                    <a:srgbClr val="C0C0C0"/>
                  </a:outerShdw>
                </a:effectLst>
                <a:latin typeface="Arial Black" panose="020B0A04020102020204" pitchFamily="34" charset="0"/>
              </a:rPr>
              <a:t>2</a:t>
            </a:r>
            <a:r>
              <a:rPr lang="en-US" altLang="es-PR" sz="2900">
                <a:solidFill>
                  <a:srgbClr val="484876"/>
                </a:solidFill>
                <a:effectLst>
                  <a:outerShdw blurRad="38100" dist="38100" dir="2700000" algn="tl">
                    <a:srgbClr val="C0C0C0"/>
                  </a:outerShdw>
                </a:effectLst>
                <a:latin typeface="Arial Black" panose="020B0A04020102020204" pitchFamily="34" charset="0"/>
              </a:rPr>
              <a:t>máx)</a:t>
            </a:r>
            <a:endParaRPr lang="en-US" altLang="es-PR" sz="2900" i="1">
              <a:solidFill>
                <a:srgbClr val="484876"/>
              </a:solidFill>
              <a:effectLst>
                <a:outerShdw blurRad="38100" dist="38100" dir="2700000" algn="tl">
                  <a:srgbClr val="C0C0C0"/>
                </a:outerShdw>
              </a:effectLst>
              <a:latin typeface="Arial Black" panose="020B0A04020102020204" pitchFamily="34" charset="0"/>
            </a:endParaRPr>
          </a:p>
        </p:txBody>
      </p:sp>
      <p:sp>
        <p:nvSpPr>
          <p:cNvPr id="113685" name="Text Box 6">
            <a:extLst>
              <a:ext uri="{FF2B5EF4-FFF2-40B4-BE49-F238E27FC236}">
                <a16:creationId xmlns:a16="http://schemas.microsoft.com/office/drawing/2014/main" id="{59F81F33-3EA1-42DC-BBD3-AC526ED81212}"/>
              </a:ext>
            </a:extLst>
          </p:cNvPr>
          <p:cNvSpPr txBox="1">
            <a:spLocks noChangeArrowheads="1"/>
          </p:cNvSpPr>
          <p:nvPr/>
        </p:nvSpPr>
        <p:spPr bwMode="auto">
          <a:xfrm>
            <a:off x="4859338" y="6021388"/>
            <a:ext cx="428466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(pp. 140-141), por J. H. Wilmore, &amp; D. L. Costill, 2004, Barcelona, España: Editorial Paidotribo. Copyright 2004 por Jack H. Wilmore y David L. Costill.</a:t>
            </a:r>
          </a:p>
        </p:txBody>
      </p:sp>
    </p:spTree>
    <p:custDataLst>
      <p:tags r:id="rId1"/>
    </p:custDataLst>
  </p:cSld>
  <p:clrMapOvr>
    <a:masterClrMapping/>
  </p:clrMapOvr>
  <p:transition spd="slow">
    <p:wheel spokes="8"/>
    <p:sndAc>
      <p:stSnd>
        <p:snd r:embed="rId4" name="whoosh.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FE10-4785-47B2-B42E-A5CF0BFE4FA6}"/>
              </a:ext>
            </a:extLst>
          </p:cNvPr>
          <p:cNvSpPr>
            <a:spLocks/>
          </p:cNvSpPr>
          <p:nvPr/>
        </p:nvSpPr>
        <p:spPr bwMode="auto">
          <a:xfrm>
            <a:off x="0" y="1196975"/>
            <a:ext cx="91440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10000"/>
              </a:lnSpc>
              <a:defRPr/>
            </a:pPr>
            <a:r>
              <a:rPr lang="es-PR" altLang="es-PR" sz="22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PROPORCIÓN DEL INTECAMBIO RESPIRATORIO *</a:t>
            </a:r>
          </a:p>
        </p:txBody>
      </p:sp>
      <p:sp>
        <p:nvSpPr>
          <p:cNvPr id="115715" name="Text Box 6">
            <a:extLst>
              <a:ext uri="{FF2B5EF4-FFF2-40B4-BE49-F238E27FC236}">
                <a16:creationId xmlns:a16="http://schemas.microsoft.com/office/drawing/2014/main" id="{49C9372B-0B3A-4885-AD48-9FE2FB839434}"/>
              </a:ext>
            </a:extLst>
          </p:cNvPr>
          <p:cNvSpPr txBox="1">
            <a:spLocks noChangeArrowheads="1"/>
          </p:cNvSpPr>
          <p:nvPr/>
        </p:nvSpPr>
        <p:spPr bwMode="auto">
          <a:xfrm>
            <a:off x="34925" y="6092825"/>
            <a:ext cx="89646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Reproducido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131), por J. H. Wilmore, &amp; D. L. Costill, 2004, Barcelona, España: Editorial Paidotribo. Copyright 2004 por Jack H. Wilmore y David L. Costill.</a:t>
            </a:r>
          </a:p>
        </p:txBody>
      </p:sp>
      <p:sp>
        <p:nvSpPr>
          <p:cNvPr id="3" name="Title 1">
            <a:extLst>
              <a:ext uri="{FF2B5EF4-FFF2-40B4-BE49-F238E27FC236}">
                <a16:creationId xmlns:a16="http://schemas.microsoft.com/office/drawing/2014/main" id="{EE4D5965-12CE-43B0-B7D4-C839F52CA9DB}"/>
              </a:ext>
            </a:extLst>
          </p:cNvPr>
          <p:cNvSpPr>
            <a:spLocks/>
          </p:cNvSpPr>
          <p:nvPr/>
        </p:nvSpPr>
        <p:spPr bwMode="auto">
          <a:xfrm>
            <a:off x="-180975" y="693738"/>
            <a:ext cx="91440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10000"/>
              </a:lnSpc>
              <a:defRPr/>
            </a:pPr>
            <a:r>
              <a:rPr lang="es-PR" altLang="es-PR" sz="22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ESPIROMETRÍA EN CIRCUITO ABIERTO</a:t>
            </a:r>
            <a:endParaRPr lang="es-PR" altLang="es-PR" sz="22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endParaRPr>
          </a:p>
        </p:txBody>
      </p:sp>
      <p:sp>
        <p:nvSpPr>
          <p:cNvPr id="498716" name="Text Box 28">
            <a:extLst>
              <a:ext uri="{FF2B5EF4-FFF2-40B4-BE49-F238E27FC236}">
                <a16:creationId xmlns:a16="http://schemas.microsoft.com/office/drawing/2014/main" id="{2325D08A-2DED-4A92-B319-F5EFA9B58E56}"/>
              </a:ext>
            </a:extLst>
          </p:cNvPr>
          <p:cNvSpPr txBox="1">
            <a:spLocks noChangeArrowheads="1"/>
          </p:cNvSpPr>
          <p:nvPr/>
        </p:nvSpPr>
        <p:spPr bwMode="auto">
          <a:xfrm>
            <a:off x="574675" y="1731963"/>
            <a:ext cx="83185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s-ES" altLang="es-PR" sz="2800">
                <a:solidFill>
                  <a:srgbClr val="484876"/>
                </a:solidFill>
                <a:effectLst>
                  <a:outerShdw blurRad="38100" dist="38100" dir="2700000" algn="tl">
                    <a:srgbClr val="C0C0C0"/>
                  </a:outerShdw>
                </a:effectLst>
                <a:latin typeface="Calibri" panose="020F0502020204030204" pitchFamily="34" charset="0"/>
              </a:rPr>
              <a:t>La proporción entre el CO</a:t>
            </a:r>
            <a:r>
              <a:rPr lang="es-ES" altLang="es-PR" sz="2800" baseline="-25000">
                <a:solidFill>
                  <a:srgbClr val="484876"/>
                </a:solidFill>
                <a:effectLst>
                  <a:outerShdw blurRad="38100" dist="38100" dir="2700000" algn="tl">
                    <a:srgbClr val="C0C0C0"/>
                  </a:outerShdw>
                </a:effectLst>
                <a:latin typeface="Calibri" panose="020F0502020204030204" pitchFamily="34" charset="0"/>
              </a:rPr>
              <a:t>2</a:t>
            </a:r>
            <a:r>
              <a:rPr lang="es-ES" altLang="es-PR" sz="2800">
                <a:solidFill>
                  <a:srgbClr val="484876"/>
                </a:solidFill>
                <a:effectLst>
                  <a:outerShdw blurRad="38100" dist="38100" dir="2700000" algn="tl">
                    <a:srgbClr val="C0C0C0"/>
                  </a:outerShdw>
                </a:effectLst>
                <a:latin typeface="Calibri" panose="020F0502020204030204" pitchFamily="34" charset="0"/>
              </a:rPr>
              <a:t> liberado (VCO</a:t>
            </a:r>
            <a:r>
              <a:rPr lang="es-ES" altLang="es-PR" sz="2800" baseline="-25000">
                <a:solidFill>
                  <a:srgbClr val="484876"/>
                </a:solidFill>
                <a:effectLst>
                  <a:outerShdw blurRad="38100" dist="38100" dir="2700000" algn="tl">
                    <a:srgbClr val="C0C0C0"/>
                  </a:outerShdw>
                </a:effectLst>
                <a:latin typeface="Calibri" panose="020F0502020204030204" pitchFamily="34" charset="0"/>
              </a:rPr>
              <a:t>2</a:t>
            </a:r>
            <a:r>
              <a:rPr lang="es-ES" altLang="es-PR" sz="2800">
                <a:solidFill>
                  <a:srgbClr val="484876"/>
                </a:solidFill>
                <a:effectLst>
                  <a:outerShdw blurRad="38100" dist="38100" dir="2700000" algn="tl">
                    <a:srgbClr val="C0C0C0"/>
                  </a:outerShdw>
                </a:effectLst>
                <a:latin typeface="Calibri" panose="020F0502020204030204" pitchFamily="34" charset="0"/>
              </a:rPr>
              <a:t>) y el oxígeno consumido (VO2)</a:t>
            </a:r>
            <a:r>
              <a:rPr lang="en-US" altLang="es-PR" sz="2800">
                <a:solidFill>
                  <a:srgbClr val="484876"/>
                </a:solidFill>
                <a:effectLst>
                  <a:outerShdw blurRad="38100" dist="38100" dir="2700000" algn="tl">
                    <a:srgbClr val="C0C0C0"/>
                  </a:outerShdw>
                </a:effectLst>
                <a:latin typeface="Calibri" panose="020F0502020204030204" pitchFamily="34" charset="0"/>
              </a:rPr>
              <a:t>.</a:t>
            </a:r>
          </a:p>
        </p:txBody>
      </p:sp>
      <p:pic>
        <p:nvPicPr>
          <p:cNvPr id="115718" name="Picture 29" descr="Bullets_Arrow_Blue1_Right_03">
            <a:extLst>
              <a:ext uri="{FF2B5EF4-FFF2-40B4-BE49-F238E27FC236}">
                <a16:creationId xmlns:a16="http://schemas.microsoft.com/office/drawing/2014/main" id="{AF12A9D4-46EB-4767-8178-ECA676B915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75" y="1803400"/>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720" name="Text Box 32">
            <a:extLst>
              <a:ext uri="{FF2B5EF4-FFF2-40B4-BE49-F238E27FC236}">
                <a16:creationId xmlns:a16="http://schemas.microsoft.com/office/drawing/2014/main" id="{C9A83614-5A0A-4EF7-9F08-D5D7D9EB3BEC}"/>
              </a:ext>
            </a:extLst>
          </p:cNvPr>
          <p:cNvSpPr txBox="1">
            <a:spLocks noChangeArrowheads="1"/>
          </p:cNvSpPr>
          <p:nvPr/>
        </p:nvSpPr>
        <p:spPr bwMode="auto">
          <a:xfrm>
            <a:off x="574675" y="4365625"/>
            <a:ext cx="83185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s-ES" altLang="es-PR" sz="2800">
                <a:solidFill>
                  <a:srgbClr val="484876"/>
                </a:solidFill>
                <a:effectLst>
                  <a:outerShdw blurRad="38100" dist="38100" dir="2700000" algn="tl">
                    <a:srgbClr val="C0C0C0"/>
                  </a:outerShdw>
                </a:effectLst>
                <a:latin typeface="Calibri" panose="020F0502020204030204" pitchFamily="34" charset="0"/>
              </a:rPr>
              <a:t>El valor de la RER puede ser utilizada para determinar el sustrato metabólico usado en reposo y durante el ejercicio, donde un valor de 1.00 indica la oxidación de CHO y 0.70 indica que se oxidan las grasas.</a:t>
            </a:r>
            <a:endParaRPr lang="en-US" altLang="es-PR" sz="2800">
              <a:solidFill>
                <a:srgbClr val="484876"/>
              </a:solidFill>
              <a:effectLst>
                <a:outerShdw blurRad="38100" dist="38100" dir="2700000" algn="tl">
                  <a:srgbClr val="C0C0C0"/>
                </a:outerShdw>
              </a:effectLst>
              <a:latin typeface="Calibri" panose="020F0502020204030204" pitchFamily="34" charset="0"/>
            </a:endParaRPr>
          </a:p>
        </p:txBody>
      </p:sp>
      <p:pic>
        <p:nvPicPr>
          <p:cNvPr id="115720" name="Picture 33" descr="Bullets_Arrow_Blue1_Right_03">
            <a:extLst>
              <a:ext uri="{FF2B5EF4-FFF2-40B4-BE49-F238E27FC236}">
                <a16:creationId xmlns:a16="http://schemas.microsoft.com/office/drawing/2014/main" id="{B90B3162-75B3-4AB3-BFF9-96C5FF7EA8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75" y="4437063"/>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722" name="Text Box 34">
            <a:extLst>
              <a:ext uri="{FF2B5EF4-FFF2-40B4-BE49-F238E27FC236}">
                <a16:creationId xmlns:a16="http://schemas.microsoft.com/office/drawing/2014/main" id="{1EE072D4-F1D7-4E9F-BDF7-17EC53E8AF67}"/>
              </a:ext>
            </a:extLst>
          </p:cNvPr>
          <p:cNvSpPr txBox="1">
            <a:spLocks noChangeArrowheads="1"/>
          </p:cNvSpPr>
          <p:nvPr/>
        </p:nvSpPr>
        <p:spPr bwMode="auto">
          <a:xfrm>
            <a:off x="574675" y="2665413"/>
            <a:ext cx="8318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n-US" altLang="es-PR" sz="2800">
                <a:solidFill>
                  <a:srgbClr val="484876"/>
                </a:solidFill>
                <a:effectLst>
                  <a:outerShdw blurRad="38100" dist="38100" dir="2700000" algn="tl">
                    <a:srgbClr val="C0C0C0"/>
                  </a:outerShdw>
                </a:effectLst>
                <a:latin typeface="Calibri" panose="020F0502020204030204" pitchFamily="34" charset="0"/>
              </a:rPr>
              <a:t>RER =  VCO</a:t>
            </a:r>
            <a:r>
              <a:rPr lang="en-US" altLang="es-PR" sz="2800" baseline="-25000">
                <a:solidFill>
                  <a:srgbClr val="484876"/>
                </a:solidFill>
                <a:effectLst>
                  <a:outerShdw blurRad="38100" dist="38100" dir="2700000" algn="tl">
                    <a:srgbClr val="C0C0C0"/>
                  </a:outerShdw>
                </a:effectLst>
                <a:latin typeface="Calibri" panose="020F0502020204030204" pitchFamily="34" charset="0"/>
              </a:rPr>
              <a:t>2</a:t>
            </a:r>
            <a:r>
              <a:rPr lang="en-US" altLang="es-PR" sz="2800">
                <a:solidFill>
                  <a:srgbClr val="484876"/>
                </a:solidFill>
                <a:effectLst>
                  <a:outerShdw blurRad="38100" dist="38100" dir="2700000" algn="tl">
                    <a:srgbClr val="C0C0C0"/>
                  </a:outerShdw>
                </a:effectLst>
                <a:latin typeface="Calibri" panose="020F0502020204030204" pitchFamily="34" charset="0"/>
              </a:rPr>
              <a:t>/VO</a:t>
            </a:r>
            <a:r>
              <a:rPr lang="en-US" altLang="es-PR" sz="2800" baseline="-25000">
                <a:solidFill>
                  <a:srgbClr val="484876"/>
                </a:solidFill>
                <a:effectLst>
                  <a:outerShdw blurRad="38100" dist="38100" dir="2700000" algn="tl">
                    <a:srgbClr val="C0C0C0"/>
                  </a:outerShdw>
                </a:effectLst>
                <a:latin typeface="Calibri" panose="020F0502020204030204" pitchFamily="34" charset="0"/>
              </a:rPr>
              <a:t>2</a:t>
            </a:r>
          </a:p>
        </p:txBody>
      </p:sp>
      <p:pic>
        <p:nvPicPr>
          <p:cNvPr id="115722" name="Picture 35" descr="Bullets_Arrow_Blue1_Right_03">
            <a:extLst>
              <a:ext uri="{FF2B5EF4-FFF2-40B4-BE49-F238E27FC236}">
                <a16:creationId xmlns:a16="http://schemas.microsoft.com/office/drawing/2014/main" id="{0CF134AE-9B89-4188-ABA8-508E2B9C53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75" y="2736850"/>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724" name="Text Box 36">
            <a:extLst>
              <a:ext uri="{FF2B5EF4-FFF2-40B4-BE49-F238E27FC236}">
                <a16:creationId xmlns:a16="http://schemas.microsoft.com/office/drawing/2014/main" id="{AD5605A5-2D28-436C-B005-B0AF85E129F2}"/>
              </a:ext>
            </a:extLst>
          </p:cNvPr>
          <p:cNvSpPr txBox="1">
            <a:spLocks noChangeArrowheads="1"/>
          </p:cNvSpPr>
          <p:nvPr/>
        </p:nvSpPr>
        <p:spPr bwMode="auto">
          <a:xfrm>
            <a:off x="574675" y="3357563"/>
            <a:ext cx="83185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n-US" altLang="es-PR" sz="2800">
                <a:solidFill>
                  <a:srgbClr val="484876"/>
                </a:solidFill>
                <a:effectLst>
                  <a:outerShdw blurRad="38100" dist="38100" dir="2700000" algn="tl">
                    <a:srgbClr val="C0C0C0"/>
                  </a:outerShdw>
                </a:effectLst>
                <a:latin typeface="Calibri" panose="020F0502020204030204" pitchFamily="34" charset="0"/>
              </a:rPr>
              <a:t>El valor de la RER en reposo es usualmente de 0.78 a 0.80</a:t>
            </a:r>
            <a:endParaRPr lang="en-US" altLang="es-PR" sz="2500" b="0" i="1">
              <a:solidFill>
                <a:srgbClr val="FF0000"/>
              </a:solidFill>
              <a:latin typeface="Arial Black" panose="020B0A04020102020204" pitchFamily="34" charset="0"/>
            </a:endParaRPr>
          </a:p>
        </p:txBody>
      </p:sp>
      <p:pic>
        <p:nvPicPr>
          <p:cNvPr id="115724" name="Picture 37" descr="Bullets_Arrow_Blue1_Right_03">
            <a:extLst>
              <a:ext uri="{FF2B5EF4-FFF2-40B4-BE49-F238E27FC236}">
                <a16:creationId xmlns:a16="http://schemas.microsoft.com/office/drawing/2014/main" id="{D497F4BC-4433-499C-AC4B-1AAAD74C7E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75" y="3429000"/>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strips/>
    <p:sndAc>
      <p:stSnd>
        <p:snd r:embed="rId4" name="whoosh.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2" name="Rectangle 4">
            <a:extLst>
              <a:ext uri="{FF2B5EF4-FFF2-40B4-BE49-F238E27FC236}">
                <a16:creationId xmlns:a16="http://schemas.microsoft.com/office/drawing/2014/main" id="{389FCC9F-2A68-4098-A01E-64C260900482}"/>
              </a:ext>
            </a:extLst>
          </p:cNvPr>
          <p:cNvSpPr>
            <a:spLocks noChangeArrowheads="1"/>
          </p:cNvSpPr>
          <p:nvPr/>
        </p:nvSpPr>
        <p:spPr bwMode="auto">
          <a:xfrm>
            <a:off x="2108200" y="765175"/>
            <a:ext cx="5121275" cy="276225"/>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500">
                <a:effectLst>
                  <a:outerShdw blurRad="38100" dist="38100" dir="2700000" algn="tl">
                    <a:srgbClr val="C0C0C0"/>
                  </a:outerShdw>
                </a:effectLst>
                <a:latin typeface="Arial Black" pitchFamily="34" charset="0"/>
              </a:rPr>
              <a:t>CALORIMETRÍA INDIRECTA</a:t>
            </a:r>
            <a:endParaRPr lang="en-US" sz="2500" i="1">
              <a:effectLst>
                <a:outerShdw blurRad="38100" dist="38100" dir="2700000" algn="tl">
                  <a:srgbClr val="C0C0C0"/>
                </a:outerShdw>
              </a:effectLst>
              <a:latin typeface="Arial Black" pitchFamily="34" charset="0"/>
            </a:endParaRPr>
          </a:p>
        </p:txBody>
      </p:sp>
      <p:sp>
        <p:nvSpPr>
          <p:cNvPr id="288773" name="Rectangle 5">
            <a:extLst>
              <a:ext uri="{FF2B5EF4-FFF2-40B4-BE49-F238E27FC236}">
                <a16:creationId xmlns:a16="http://schemas.microsoft.com/office/drawing/2014/main" id="{C7CD9F1A-20BE-4D10-B8A4-094E95CCE54E}"/>
              </a:ext>
            </a:extLst>
          </p:cNvPr>
          <p:cNvSpPr>
            <a:spLocks noChangeArrowheads="1"/>
          </p:cNvSpPr>
          <p:nvPr/>
        </p:nvSpPr>
        <p:spPr bwMode="auto">
          <a:xfrm>
            <a:off x="2076450" y="1416050"/>
            <a:ext cx="5364163" cy="311150"/>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500">
                <a:effectLst>
                  <a:outerShdw blurRad="38100" dist="38100" dir="2700000" algn="tl">
                    <a:srgbClr val="C0C0C0"/>
                  </a:outerShdw>
                </a:effectLst>
                <a:latin typeface="Verdana" pitchFamily="34" charset="0"/>
              </a:rPr>
              <a:t>Sistema de: </a:t>
            </a:r>
            <a:r>
              <a:rPr lang="en-US" sz="2500" i="1">
                <a:effectLst>
                  <a:outerShdw blurRad="38100" dist="38100" dir="2700000" algn="tl">
                    <a:srgbClr val="C0C0C0"/>
                  </a:outerShdw>
                </a:effectLst>
                <a:latin typeface="Verdana" pitchFamily="34" charset="0"/>
              </a:rPr>
              <a:t>Calorímetro</a:t>
            </a:r>
            <a:endParaRPr lang="en-US" sz="2500" i="1" baseline="-25000">
              <a:effectLst>
                <a:outerShdw blurRad="38100" dist="38100" dir="2700000" algn="tl">
                  <a:srgbClr val="C0C0C0"/>
                </a:outerShdw>
              </a:effectLst>
              <a:latin typeface="Verdana" pitchFamily="34" charset="0"/>
            </a:endParaRPr>
          </a:p>
        </p:txBody>
      </p:sp>
      <p:sp>
        <p:nvSpPr>
          <p:cNvPr id="288774" name="Rectangle 6">
            <a:extLst>
              <a:ext uri="{FF2B5EF4-FFF2-40B4-BE49-F238E27FC236}">
                <a16:creationId xmlns:a16="http://schemas.microsoft.com/office/drawing/2014/main" id="{CAC2CB3B-EBF1-4B4A-BF6E-6A7A5D9A995B}"/>
              </a:ext>
            </a:extLst>
          </p:cNvPr>
          <p:cNvSpPr>
            <a:spLocks noChangeArrowheads="1"/>
          </p:cNvSpPr>
          <p:nvPr/>
        </p:nvSpPr>
        <p:spPr bwMode="auto">
          <a:xfrm>
            <a:off x="2041525" y="2112963"/>
            <a:ext cx="5237163" cy="303212"/>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500">
                <a:solidFill>
                  <a:srgbClr val="000000"/>
                </a:solidFill>
                <a:effectLst>
                  <a:outerShdw blurRad="38100" dist="38100" dir="2700000" algn="tl">
                    <a:srgbClr val="C0C0C0"/>
                  </a:outerShdw>
                </a:effectLst>
                <a:latin typeface="Arial" charset="0"/>
              </a:rPr>
              <a:t>Espirometría en Circuito Abierto</a:t>
            </a:r>
            <a:endParaRPr lang="en-US" sz="2500" i="1">
              <a:solidFill>
                <a:srgbClr val="000000"/>
              </a:solidFill>
              <a:effectLst>
                <a:outerShdw blurRad="38100" dist="38100" dir="2700000" algn="tl">
                  <a:srgbClr val="C0C0C0"/>
                </a:outerShdw>
              </a:effectLst>
              <a:latin typeface="Arial Black" pitchFamily="34" charset="0"/>
            </a:endParaRPr>
          </a:p>
        </p:txBody>
      </p:sp>
      <p:sp>
        <p:nvSpPr>
          <p:cNvPr id="117765" name="Freeform 8">
            <a:extLst>
              <a:ext uri="{FF2B5EF4-FFF2-40B4-BE49-F238E27FC236}">
                <a16:creationId xmlns:a16="http://schemas.microsoft.com/office/drawing/2014/main" id="{8B1433B7-0F5C-4629-B741-CFF65C50C09E}"/>
              </a:ext>
            </a:extLst>
          </p:cNvPr>
          <p:cNvSpPr>
            <a:spLocks/>
          </p:cNvSpPr>
          <p:nvPr/>
        </p:nvSpPr>
        <p:spPr bwMode="auto">
          <a:xfrm>
            <a:off x="1601788" y="2946400"/>
            <a:ext cx="1971675" cy="41275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016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777" name="Rectangle 9">
            <a:extLst>
              <a:ext uri="{FF2B5EF4-FFF2-40B4-BE49-F238E27FC236}">
                <a16:creationId xmlns:a16="http://schemas.microsoft.com/office/drawing/2014/main" id="{5F9587DC-1408-40FE-AC32-7C2F584E02B0}"/>
              </a:ext>
            </a:extLst>
          </p:cNvPr>
          <p:cNvSpPr>
            <a:spLocks noChangeArrowheads="1"/>
          </p:cNvSpPr>
          <p:nvPr/>
        </p:nvSpPr>
        <p:spPr bwMode="auto">
          <a:xfrm>
            <a:off x="611188" y="3322638"/>
            <a:ext cx="2254250" cy="287337"/>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 de CO</a:t>
            </a:r>
            <a:r>
              <a:rPr lang="es-PR" i="1" baseline="-25000">
                <a:solidFill>
                  <a:srgbClr val="000000"/>
                </a:solidFill>
                <a:effectLst>
                  <a:outerShdw blurRad="38100" dist="38100" dir="2700000" algn="tl">
                    <a:srgbClr val="C0C0C0"/>
                  </a:outerShdw>
                </a:effectLst>
                <a:latin typeface="Arial" charset="0"/>
              </a:rPr>
              <a:t>2</a:t>
            </a:r>
            <a:endParaRPr lang="en-US" i="1">
              <a:solidFill>
                <a:srgbClr val="000000"/>
              </a:solidFill>
              <a:effectLst>
                <a:outerShdw blurRad="38100" dist="38100" dir="2700000" algn="tl">
                  <a:srgbClr val="C0C0C0"/>
                </a:outerShdw>
              </a:effectLst>
              <a:latin typeface="Arial Black" pitchFamily="34" charset="0"/>
            </a:endParaRPr>
          </a:p>
        </p:txBody>
      </p:sp>
      <p:sp>
        <p:nvSpPr>
          <p:cNvPr id="117767" name="Text Box 10">
            <a:extLst>
              <a:ext uri="{FF2B5EF4-FFF2-40B4-BE49-F238E27FC236}">
                <a16:creationId xmlns:a16="http://schemas.microsoft.com/office/drawing/2014/main" id="{A2E27D31-3F0E-471A-A133-3E083D1B19CE}"/>
              </a:ext>
            </a:extLst>
          </p:cNvPr>
          <p:cNvSpPr txBox="1">
            <a:spLocks noChangeArrowheads="1"/>
          </p:cNvSpPr>
          <p:nvPr/>
        </p:nvSpPr>
        <p:spPr bwMode="auto">
          <a:xfrm>
            <a:off x="2616200" y="2740025"/>
            <a:ext cx="40147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500">
                <a:latin typeface="Arial" panose="020B0604020202020204" pitchFamily="34" charset="0"/>
              </a:rPr>
              <a:t>Medición del</a:t>
            </a:r>
          </a:p>
          <a:p>
            <a:pPr algn="ctr">
              <a:lnSpc>
                <a:spcPct val="80000"/>
              </a:lnSpc>
              <a:spcBef>
                <a:spcPct val="0"/>
              </a:spcBef>
              <a:buClrTx/>
              <a:buFontTx/>
              <a:buNone/>
            </a:pPr>
            <a:r>
              <a:rPr lang="en-US" altLang="es-PR" sz="2500">
                <a:latin typeface="Arial" panose="020B0604020202020204" pitchFamily="34" charset="0"/>
              </a:rPr>
              <a:t>Volumen de Aire</a:t>
            </a:r>
          </a:p>
        </p:txBody>
      </p:sp>
      <p:sp>
        <p:nvSpPr>
          <p:cNvPr id="117768" name="Freeform 11">
            <a:extLst>
              <a:ext uri="{FF2B5EF4-FFF2-40B4-BE49-F238E27FC236}">
                <a16:creationId xmlns:a16="http://schemas.microsoft.com/office/drawing/2014/main" id="{C90D7764-E868-45B7-99FD-F9DB800FB9F3}"/>
              </a:ext>
            </a:extLst>
          </p:cNvPr>
          <p:cNvSpPr>
            <a:spLocks/>
          </p:cNvSpPr>
          <p:nvPr/>
        </p:nvSpPr>
        <p:spPr bwMode="auto">
          <a:xfrm flipV="1">
            <a:off x="1562100" y="3570288"/>
            <a:ext cx="6024563" cy="204787"/>
          </a:xfrm>
          <a:custGeom>
            <a:avLst/>
            <a:gdLst>
              <a:gd name="T0" fmla="*/ 0 w 1677"/>
              <a:gd name="T1" fmla="*/ 2147483646 h 181"/>
              <a:gd name="T2" fmla="*/ 0 w 1677"/>
              <a:gd name="T3" fmla="*/ 0 h 181"/>
              <a:gd name="T4" fmla="*/ 2147483646 w 1677"/>
              <a:gd name="T5" fmla="*/ 0 h 181"/>
              <a:gd name="T6" fmla="*/ 2147483646 w 1677"/>
              <a:gd name="T7" fmla="*/ 2147483646 h 181"/>
              <a:gd name="T8" fmla="*/ 0 60000 65536"/>
              <a:gd name="T9" fmla="*/ 0 60000 65536"/>
              <a:gd name="T10" fmla="*/ 0 60000 65536"/>
              <a:gd name="T11" fmla="*/ 0 60000 65536"/>
              <a:gd name="T12" fmla="*/ 0 w 1677"/>
              <a:gd name="T13" fmla="*/ 0 h 181"/>
              <a:gd name="T14" fmla="*/ 1677 w 1677"/>
              <a:gd name="T15" fmla="*/ 181 h 181"/>
            </a:gdLst>
            <a:ahLst/>
            <a:cxnLst>
              <a:cxn ang="T8">
                <a:pos x="T0" y="T1"/>
              </a:cxn>
              <a:cxn ang="T9">
                <a:pos x="T2" y="T3"/>
              </a:cxn>
              <a:cxn ang="T10">
                <a:pos x="T4" y="T5"/>
              </a:cxn>
              <a:cxn ang="T11">
                <a:pos x="T6" y="T7"/>
              </a:cxn>
            </a:cxnLst>
            <a:rect l="T12" t="T13" r="T14" b="T15"/>
            <a:pathLst>
              <a:path w="1677" h="181">
                <a:moveTo>
                  <a:pt x="0" y="181"/>
                </a:moveTo>
                <a:lnTo>
                  <a:pt x="0" y="0"/>
                </a:lnTo>
                <a:lnTo>
                  <a:pt x="1677" y="0"/>
                </a:lnTo>
                <a:lnTo>
                  <a:pt x="1677" y="181"/>
                </a:lnTo>
              </a:path>
            </a:pathLst>
          </a:cu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17769" name="Line 12">
            <a:extLst>
              <a:ext uri="{FF2B5EF4-FFF2-40B4-BE49-F238E27FC236}">
                <a16:creationId xmlns:a16="http://schemas.microsoft.com/office/drawing/2014/main" id="{3173A342-67FF-4AC0-B979-938CE9047F36}"/>
              </a:ext>
            </a:extLst>
          </p:cNvPr>
          <p:cNvSpPr>
            <a:spLocks noChangeShapeType="1"/>
          </p:cNvSpPr>
          <p:nvPr/>
        </p:nvSpPr>
        <p:spPr bwMode="auto">
          <a:xfrm>
            <a:off x="4576763" y="1057275"/>
            <a:ext cx="0" cy="393700"/>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7770" name="Text Box 13">
            <a:extLst>
              <a:ext uri="{FF2B5EF4-FFF2-40B4-BE49-F238E27FC236}">
                <a16:creationId xmlns:a16="http://schemas.microsoft.com/office/drawing/2014/main" id="{B8E97FCB-3605-46B7-A226-45C5735F39D0}"/>
              </a:ext>
            </a:extLst>
          </p:cNvPr>
          <p:cNvSpPr txBox="1">
            <a:spLocks noChangeArrowheads="1"/>
          </p:cNvSpPr>
          <p:nvPr/>
        </p:nvSpPr>
        <p:spPr bwMode="auto">
          <a:xfrm>
            <a:off x="5121275" y="4219575"/>
            <a:ext cx="207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500">
                <a:latin typeface="Arial" panose="020B0604020202020204" pitchFamily="34" charset="0"/>
              </a:rPr>
              <a:t>.</a:t>
            </a:r>
            <a:endParaRPr lang="en-US" altLang="es-PR" sz="2500" baseline="-25000">
              <a:latin typeface="Arial" panose="020B0604020202020204" pitchFamily="34" charset="0"/>
            </a:endParaRPr>
          </a:p>
        </p:txBody>
      </p:sp>
      <p:sp>
        <p:nvSpPr>
          <p:cNvPr id="117771" name="Line 14">
            <a:extLst>
              <a:ext uri="{FF2B5EF4-FFF2-40B4-BE49-F238E27FC236}">
                <a16:creationId xmlns:a16="http://schemas.microsoft.com/office/drawing/2014/main" id="{0610799D-AB2C-47AC-AAC9-19FC1D3E67DD}"/>
              </a:ext>
            </a:extLst>
          </p:cNvPr>
          <p:cNvSpPr>
            <a:spLocks noChangeShapeType="1"/>
          </p:cNvSpPr>
          <p:nvPr/>
        </p:nvSpPr>
        <p:spPr bwMode="auto">
          <a:xfrm>
            <a:off x="4576763" y="1730375"/>
            <a:ext cx="0" cy="393700"/>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7772" name="Line 15">
            <a:extLst>
              <a:ext uri="{FF2B5EF4-FFF2-40B4-BE49-F238E27FC236}">
                <a16:creationId xmlns:a16="http://schemas.microsoft.com/office/drawing/2014/main" id="{85B4E523-F8CF-4B13-B51B-8C44523F4B10}"/>
              </a:ext>
            </a:extLst>
          </p:cNvPr>
          <p:cNvSpPr>
            <a:spLocks noChangeShapeType="1"/>
          </p:cNvSpPr>
          <p:nvPr/>
        </p:nvSpPr>
        <p:spPr bwMode="auto">
          <a:xfrm>
            <a:off x="4589463" y="2390775"/>
            <a:ext cx="0" cy="393700"/>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7773" name="Line 16">
            <a:extLst>
              <a:ext uri="{FF2B5EF4-FFF2-40B4-BE49-F238E27FC236}">
                <a16:creationId xmlns:a16="http://schemas.microsoft.com/office/drawing/2014/main" id="{D277FC79-9CBB-49E0-AD49-E9C46C44BDBF}"/>
              </a:ext>
            </a:extLst>
          </p:cNvPr>
          <p:cNvSpPr>
            <a:spLocks noChangeShapeType="1"/>
          </p:cNvSpPr>
          <p:nvPr/>
        </p:nvSpPr>
        <p:spPr bwMode="auto">
          <a:xfrm>
            <a:off x="4589463" y="3813175"/>
            <a:ext cx="0" cy="393700"/>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7774" name="Line 17">
            <a:extLst>
              <a:ext uri="{FF2B5EF4-FFF2-40B4-BE49-F238E27FC236}">
                <a16:creationId xmlns:a16="http://schemas.microsoft.com/office/drawing/2014/main" id="{EEB9CEC7-7FE9-4C81-9634-31C7558207E9}"/>
              </a:ext>
            </a:extLst>
          </p:cNvPr>
          <p:cNvSpPr>
            <a:spLocks noChangeShapeType="1"/>
          </p:cNvSpPr>
          <p:nvPr/>
        </p:nvSpPr>
        <p:spPr bwMode="auto">
          <a:xfrm>
            <a:off x="4589463" y="4867275"/>
            <a:ext cx="0" cy="393700"/>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7775" name="Freeform 18">
            <a:extLst>
              <a:ext uri="{FF2B5EF4-FFF2-40B4-BE49-F238E27FC236}">
                <a16:creationId xmlns:a16="http://schemas.microsoft.com/office/drawing/2014/main" id="{8532CA04-079C-4D80-AD8B-06644E98A1D7}"/>
              </a:ext>
            </a:extLst>
          </p:cNvPr>
          <p:cNvSpPr>
            <a:spLocks/>
          </p:cNvSpPr>
          <p:nvPr/>
        </p:nvSpPr>
        <p:spPr bwMode="auto">
          <a:xfrm flipH="1">
            <a:off x="5653088" y="2946400"/>
            <a:ext cx="1971675" cy="41275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016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787" name="Rectangle 19">
            <a:extLst>
              <a:ext uri="{FF2B5EF4-FFF2-40B4-BE49-F238E27FC236}">
                <a16:creationId xmlns:a16="http://schemas.microsoft.com/office/drawing/2014/main" id="{0100C4C8-E095-49BA-9243-C6179FB9E06A}"/>
              </a:ext>
            </a:extLst>
          </p:cNvPr>
          <p:cNvSpPr>
            <a:spLocks noChangeArrowheads="1"/>
          </p:cNvSpPr>
          <p:nvPr/>
        </p:nvSpPr>
        <p:spPr bwMode="auto">
          <a:xfrm>
            <a:off x="6862763" y="3322638"/>
            <a:ext cx="1870075" cy="287337"/>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 de O</a:t>
            </a:r>
            <a:r>
              <a:rPr lang="es-PR" i="1" baseline="-25000">
                <a:solidFill>
                  <a:srgbClr val="000000"/>
                </a:solidFill>
                <a:effectLst>
                  <a:outerShdw blurRad="38100" dist="38100" dir="2700000" algn="tl">
                    <a:srgbClr val="C0C0C0"/>
                  </a:outerShdw>
                </a:effectLst>
                <a:latin typeface="Arial" charset="0"/>
              </a:rPr>
              <a:t>2</a:t>
            </a:r>
            <a:endParaRPr lang="en-US" i="1">
              <a:solidFill>
                <a:srgbClr val="000000"/>
              </a:solidFill>
              <a:effectLst>
                <a:outerShdw blurRad="38100" dist="38100" dir="2700000" algn="tl">
                  <a:srgbClr val="C0C0C0"/>
                </a:outerShdw>
              </a:effectLst>
              <a:latin typeface="Arial Black" pitchFamily="34" charset="0"/>
            </a:endParaRPr>
          </a:p>
        </p:txBody>
      </p:sp>
      <p:sp>
        <p:nvSpPr>
          <p:cNvPr id="117777" name="Rectangle 20">
            <a:extLst>
              <a:ext uri="{FF2B5EF4-FFF2-40B4-BE49-F238E27FC236}">
                <a16:creationId xmlns:a16="http://schemas.microsoft.com/office/drawing/2014/main" id="{260541FB-F102-4AFA-805C-7FC1B38F475A}"/>
              </a:ext>
            </a:extLst>
          </p:cNvPr>
          <p:cNvSpPr>
            <a:spLocks noChangeArrowheads="1"/>
          </p:cNvSpPr>
          <p:nvPr/>
        </p:nvSpPr>
        <p:spPr bwMode="auto">
          <a:xfrm>
            <a:off x="2200275" y="5249863"/>
            <a:ext cx="5129213" cy="9937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70000"/>
              </a:lnSpc>
              <a:spcBef>
                <a:spcPct val="20000"/>
              </a:spcBef>
            </a:pPr>
            <a:r>
              <a:rPr lang="es-PR" altLang="es-PR">
                <a:solidFill>
                  <a:srgbClr val="000000"/>
                </a:solidFill>
                <a:latin typeface="Verdana" panose="020B0604030504040204" pitchFamily="34" charset="0"/>
              </a:rPr>
              <a:t>PROPORCIÓN DEL</a:t>
            </a:r>
          </a:p>
          <a:p>
            <a:pPr algn="ctr">
              <a:lnSpc>
                <a:spcPct val="70000"/>
              </a:lnSpc>
              <a:spcBef>
                <a:spcPct val="20000"/>
              </a:spcBef>
            </a:pPr>
            <a:r>
              <a:rPr lang="es-PR" altLang="es-PR">
                <a:solidFill>
                  <a:srgbClr val="000000"/>
                </a:solidFill>
                <a:latin typeface="Verdana" panose="020B0604030504040204" pitchFamily="34" charset="0"/>
              </a:rPr>
              <a:t>INTERCAMBIO RESPIRATORIO (R)</a:t>
            </a:r>
          </a:p>
          <a:p>
            <a:pPr algn="ctr">
              <a:lnSpc>
                <a:spcPct val="70000"/>
              </a:lnSpc>
              <a:spcBef>
                <a:spcPct val="20000"/>
              </a:spcBef>
            </a:pPr>
            <a:r>
              <a:rPr lang="es-PR" altLang="es-PR">
                <a:solidFill>
                  <a:srgbClr val="000000"/>
                </a:solidFill>
                <a:latin typeface="Verdana" panose="020B0604030504040204" pitchFamily="34" charset="0"/>
              </a:rPr>
              <a:t>O</a:t>
            </a:r>
          </a:p>
          <a:p>
            <a:pPr algn="ctr">
              <a:lnSpc>
                <a:spcPct val="70000"/>
              </a:lnSpc>
              <a:spcBef>
                <a:spcPct val="20000"/>
              </a:spcBef>
            </a:pPr>
            <a:r>
              <a:rPr lang="es-PR" altLang="es-PR">
                <a:solidFill>
                  <a:srgbClr val="000000"/>
                </a:solidFill>
                <a:latin typeface="Verdana" panose="020B0604030504040204" pitchFamily="34" charset="0"/>
              </a:rPr>
              <a:t>COCIENTE RESPIRATORIO (CR)</a:t>
            </a:r>
            <a:endParaRPr lang="en-US" altLang="es-PR" i="1">
              <a:solidFill>
                <a:srgbClr val="000000"/>
              </a:solidFill>
              <a:latin typeface="Verdana" panose="020B0604030504040204" pitchFamily="34" charset="0"/>
            </a:endParaRPr>
          </a:p>
        </p:txBody>
      </p:sp>
      <p:sp>
        <p:nvSpPr>
          <p:cNvPr id="117778" name="Text Box 21">
            <a:extLst>
              <a:ext uri="{FF2B5EF4-FFF2-40B4-BE49-F238E27FC236}">
                <a16:creationId xmlns:a16="http://schemas.microsoft.com/office/drawing/2014/main" id="{3E9F2C08-7F05-4A45-B2FA-BC76ACBEFBCC}"/>
              </a:ext>
            </a:extLst>
          </p:cNvPr>
          <p:cNvSpPr txBox="1">
            <a:spLocks noChangeArrowheads="1"/>
          </p:cNvSpPr>
          <p:nvPr/>
        </p:nvSpPr>
        <p:spPr bwMode="auto">
          <a:xfrm>
            <a:off x="2682875" y="4160838"/>
            <a:ext cx="40163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500">
                <a:latin typeface="Arial" panose="020B0604020202020204" pitchFamily="34" charset="0"/>
              </a:rPr>
              <a:t>Para Determinar el</a:t>
            </a:r>
          </a:p>
          <a:p>
            <a:pPr algn="ctr">
              <a:lnSpc>
                <a:spcPct val="80000"/>
              </a:lnSpc>
              <a:spcBef>
                <a:spcPct val="0"/>
              </a:spcBef>
              <a:buClrTx/>
              <a:buFontTx/>
              <a:buNone/>
            </a:pPr>
            <a:r>
              <a:rPr lang="en-US" altLang="es-PR" sz="2500">
                <a:latin typeface="Arial" panose="020B0604020202020204" pitchFamily="34" charset="0"/>
              </a:rPr>
              <a:t>VCO</a:t>
            </a:r>
            <a:r>
              <a:rPr lang="en-US" altLang="es-PR" sz="2500" baseline="-25000">
                <a:latin typeface="Arial" panose="020B0604020202020204" pitchFamily="34" charset="0"/>
              </a:rPr>
              <a:t>2</a:t>
            </a:r>
            <a:r>
              <a:rPr lang="en-US" altLang="es-PR" sz="2500">
                <a:latin typeface="Arial" panose="020B0604020202020204" pitchFamily="34" charset="0"/>
              </a:rPr>
              <a:t> y el VO</a:t>
            </a:r>
            <a:r>
              <a:rPr lang="en-US" altLang="es-PR" sz="2500" baseline="-25000">
                <a:latin typeface="Arial" panose="020B0604020202020204" pitchFamily="34" charset="0"/>
              </a:rPr>
              <a:t>2</a:t>
            </a:r>
          </a:p>
        </p:txBody>
      </p:sp>
      <p:sp>
        <p:nvSpPr>
          <p:cNvPr id="117779" name="Text Box 22">
            <a:extLst>
              <a:ext uri="{FF2B5EF4-FFF2-40B4-BE49-F238E27FC236}">
                <a16:creationId xmlns:a16="http://schemas.microsoft.com/office/drawing/2014/main" id="{B1281380-1D8B-4853-8FD7-9801E2B95DDE}"/>
              </a:ext>
            </a:extLst>
          </p:cNvPr>
          <p:cNvSpPr txBox="1">
            <a:spLocks noChangeArrowheads="1"/>
          </p:cNvSpPr>
          <p:nvPr/>
        </p:nvSpPr>
        <p:spPr bwMode="auto">
          <a:xfrm>
            <a:off x="3609975" y="4232275"/>
            <a:ext cx="207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500">
                <a:latin typeface="Arial" panose="020B0604020202020204" pitchFamily="34" charset="0"/>
              </a:rPr>
              <a:t>.</a:t>
            </a:r>
            <a:endParaRPr lang="en-US" altLang="es-PR" sz="2500" baseline="-25000">
              <a:latin typeface="Arial" panose="020B0604020202020204" pitchFamily="34" charset="0"/>
            </a:endParaRPr>
          </a:p>
        </p:txBody>
      </p:sp>
      <p:sp>
        <p:nvSpPr>
          <p:cNvPr id="117780" name="Text Box 23">
            <a:extLst>
              <a:ext uri="{FF2B5EF4-FFF2-40B4-BE49-F238E27FC236}">
                <a16:creationId xmlns:a16="http://schemas.microsoft.com/office/drawing/2014/main" id="{38B4F42F-866F-430D-837A-DCC16D5F6449}"/>
              </a:ext>
            </a:extLst>
          </p:cNvPr>
          <p:cNvSpPr txBox="1">
            <a:spLocks noChangeArrowheads="1"/>
          </p:cNvSpPr>
          <p:nvPr/>
        </p:nvSpPr>
        <p:spPr bwMode="auto">
          <a:xfrm>
            <a:off x="4632325" y="4859338"/>
            <a:ext cx="14097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80000"/>
              </a:lnSpc>
              <a:spcBef>
                <a:spcPct val="0"/>
              </a:spcBef>
              <a:buClrTx/>
              <a:buFontTx/>
              <a:buNone/>
            </a:pPr>
            <a:r>
              <a:rPr lang="en-US" altLang="es-PR" sz="1800" i="1">
                <a:latin typeface="Times New Roman" panose="02020603050405020304" pitchFamily="18" charset="0"/>
              </a:rPr>
              <a:t>(Se Calcula)</a:t>
            </a:r>
          </a:p>
        </p:txBody>
      </p:sp>
    </p:spTree>
    <p:custDataLst>
      <p:tags r:id="rId1"/>
    </p:custDataLst>
  </p:cSld>
  <p:clrMapOvr>
    <a:masterClrMapping/>
  </p:clrMapOvr>
  <p:transition spd="slow">
    <p:wipe dir="u"/>
    <p:sndAc>
      <p:stSnd>
        <p:snd r:embed="rId4" name="whoosh.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4" name="Rectangle 4">
            <a:extLst>
              <a:ext uri="{FF2B5EF4-FFF2-40B4-BE49-F238E27FC236}">
                <a16:creationId xmlns:a16="http://schemas.microsoft.com/office/drawing/2014/main" id="{78C268B5-4958-4107-A398-9DC6852449B3}"/>
              </a:ext>
            </a:extLst>
          </p:cNvPr>
          <p:cNvSpPr>
            <a:spLocks noChangeArrowheads="1"/>
          </p:cNvSpPr>
          <p:nvPr/>
        </p:nvSpPr>
        <p:spPr bwMode="auto">
          <a:xfrm>
            <a:off x="2036763" y="620713"/>
            <a:ext cx="5121275" cy="276225"/>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500">
                <a:effectLst>
                  <a:outerShdw blurRad="38100" dist="38100" dir="2700000" algn="tl">
                    <a:srgbClr val="C0C0C0"/>
                  </a:outerShdw>
                </a:effectLst>
                <a:latin typeface="Arial Black" pitchFamily="34" charset="0"/>
              </a:rPr>
              <a:t>CALORIMETRÍA INDIRECTA</a:t>
            </a:r>
            <a:endParaRPr lang="en-US" sz="2500" i="1">
              <a:effectLst>
                <a:outerShdw blurRad="38100" dist="38100" dir="2700000" algn="tl">
                  <a:srgbClr val="C0C0C0"/>
                </a:outerShdw>
              </a:effectLst>
              <a:latin typeface="Arial Black" pitchFamily="34" charset="0"/>
            </a:endParaRPr>
          </a:p>
        </p:txBody>
      </p:sp>
      <p:sp>
        <p:nvSpPr>
          <p:cNvPr id="286725" name="Rectangle 5">
            <a:extLst>
              <a:ext uri="{FF2B5EF4-FFF2-40B4-BE49-F238E27FC236}">
                <a16:creationId xmlns:a16="http://schemas.microsoft.com/office/drawing/2014/main" id="{7AC846B5-F02F-4621-8852-F51BE18CC7D2}"/>
              </a:ext>
            </a:extLst>
          </p:cNvPr>
          <p:cNvSpPr>
            <a:spLocks noChangeArrowheads="1"/>
          </p:cNvSpPr>
          <p:nvPr/>
        </p:nvSpPr>
        <p:spPr bwMode="auto">
          <a:xfrm>
            <a:off x="3413125" y="1309688"/>
            <a:ext cx="2387600" cy="311150"/>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500">
                <a:effectLst>
                  <a:outerShdw blurRad="38100" dist="38100" dir="2700000" algn="tl">
                    <a:srgbClr val="C0C0C0"/>
                  </a:outerShdw>
                </a:effectLst>
                <a:latin typeface="Verdana" pitchFamily="34" charset="0"/>
              </a:rPr>
              <a:t>Calorímetro</a:t>
            </a:r>
            <a:endParaRPr lang="en-US" sz="2500" i="1" baseline="-25000">
              <a:effectLst>
                <a:outerShdw blurRad="38100" dist="38100" dir="2700000" algn="tl">
                  <a:srgbClr val="C0C0C0"/>
                </a:outerShdw>
              </a:effectLst>
              <a:latin typeface="Verdana" pitchFamily="34" charset="0"/>
            </a:endParaRPr>
          </a:p>
        </p:txBody>
      </p:sp>
      <p:sp>
        <p:nvSpPr>
          <p:cNvPr id="286726" name="Rectangle 6">
            <a:extLst>
              <a:ext uri="{FF2B5EF4-FFF2-40B4-BE49-F238E27FC236}">
                <a16:creationId xmlns:a16="http://schemas.microsoft.com/office/drawing/2014/main" id="{CA6CAA0E-67A1-4332-8E07-92A058F87065}"/>
              </a:ext>
            </a:extLst>
          </p:cNvPr>
          <p:cNvSpPr>
            <a:spLocks noChangeArrowheads="1"/>
          </p:cNvSpPr>
          <p:nvPr/>
        </p:nvSpPr>
        <p:spPr bwMode="auto">
          <a:xfrm>
            <a:off x="1970088" y="1993900"/>
            <a:ext cx="5237162" cy="563563"/>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500">
                <a:solidFill>
                  <a:srgbClr val="000000"/>
                </a:solidFill>
                <a:effectLst>
                  <a:outerShdw blurRad="38100" dist="38100" dir="2700000" algn="tl">
                    <a:srgbClr val="C0C0C0"/>
                  </a:outerShdw>
                </a:effectLst>
                <a:latin typeface="Arial" charset="0"/>
              </a:rPr>
              <a:t>Sistema de</a:t>
            </a:r>
          </a:p>
          <a:p>
            <a:pPr marL="342900" indent="-342900" algn="ctr">
              <a:lnSpc>
                <a:spcPct val="60000"/>
              </a:lnSpc>
              <a:spcBef>
                <a:spcPct val="20000"/>
              </a:spcBef>
              <a:defRPr/>
            </a:pPr>
            <a:r>
              <a:rPr lang="es-PR" sz="2500">
                <a:solidFill>
                  <a:srgbClr val="000000"/>
                </a:solidFill>
                <a:effectLst>
                  <a:outerShdw blurRad="38100" dist="38100" dir="2700000" algn="tl">
                    <a:srgbClr val="C0C0C0"/>
                  </a:outerShdw>
                </a:effectLst>
                <a:latin typeface="Arial" charset="0"/>
              </a:rPr>
              <a:t>Espirometría en Circuito Abierto</a:t>
            </a:r>
            <a:endParaRPr lang="en-US" sz="2500" i="1">
              <a:solidFill>
                <a:srgbClr val="000000"/>
              </a:solidFill>
              <a:effectLst>
                <a:outerShdw blurRad="38100" dist="38100" dir="2700000" algn="tl">
                  <a:srgbClr val="C0C0C0"/>
                </a:outerShdw>
              </a:effectLst>
              <a:latin typeface="Arial Black" pitchFamily="34" charset="0"/>
            </a:endParaRPr>
          </a:p>
        </p:txBody>
      </p:sp>
      <p:sp>
        <p:nvSpPr>
          <p:cNvPr id="119813" name="Rectangle 8">
            <a:extLst>
              <a:ext uri="{FF2B5EF4-FFF2-40B4-BE49-F238E27FC236}">
                <a16:creationId xmlns:a16="http://schemas.microsoft.com/office/drawing/2014/main" id="{4F87E18D-E645-4DD6-B6EA-59CB4FB2C82D}"/>
              </a:ext>
            </a:extLst>
          </p:cNvPr>
          <p:cNvSpPr>
            <a:spLocks noChangeArrowheads="1"/>
          </p:cNvSpPr>
          <p:nvPr/>
        </p:nvSpPr>
        <p:spPr bwMode="auto">
          <a:xfrm>
            <a:off x="1754188" y="5600700"/>
            <a:ext cx="5811837" cy="5365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70000"/>
              </a:lnSpc>
              <a:spcBef>
                <a:spcPct val="20000"/>
              </a:spcBef>
            </a:pPr>
            <a:r>
              <a:rPr lang="es-PR" altLang="es-PR">
                <a:solidFill>
                  <a:srgbClr val="000000"/>
                </a:solidFill>
                <a:latin typeface="Verdana" panose="020B0604030504040204" pitchFamily="34" charset="0"/>
              </a:rPr>
              <a:t>RELACIÓN (R) O PROPORCIÓN</a:t>
            </a:r>
          </a:p>
          <a:p>
            <a:pPr algn="ctr">
              <a:lnSpc>
                <a:spcPct val="70000"/>
              </a:lnSpc>
              <a:spcBef>
                <a:spcPct val="20000"/>
              </a:spcBef>
            </a:pPr>
            <a:r>
              <a:rPr lang="es-PR" altLang="es-PR">
                <a:solidFill>
                  <a:srgbClr val="000000"/>
                </a:solidFill>
                <a:latin typeface="Verdana" panose="020B0604030504040204" pitchFamily="34" charset="0"/>
              </a:rPr>
              <a:t>(R = VCO</a:t>
            </a:r>
            <a:r>
              <a:rPr lang="es-PR" altLang="es-PR" baseline="-25000">
                <a:solidFill>
                  <a:srgbClr val="000000"/>
                </a:solidFill>
                <a:latin typeface="Verdana" panose="020B0604030504040204" pitchFamily="34" charset="0"/>
              </a:rPr>
              <a:t>2</a:t>
            </a:r>
            <a:r>
              <a:rPr lang="es-PR" altLang="es-PR">
                <a:solidFill>
                  <a:srgbClr val="000000"/>
                </a:solidFill>
                <a:latin typeface="Verdana" panose="020B0604030504040204" pitchFamily="34" charset="0"/>
              </a:rPr>
              <a:t> liberado/VO</a:t>
            </a:r>
            <a:r>
              <a:rPr lang="es-PR" altLang="es-PR" baseline="-25000">
                <a:solidFill>
                  <a:srgbClr val="000000"/>
                </a:solidFill>
                <a:latin typeface="Verdana" panose="020B0604030504040204" pitchFamily="34" charset="0"/>
              </a:rPr>
              <a:t>2</a:t>
            </a:r>
            <a:r>
              <a:rPr lang="es-PR" altLang="es-PR">
                <a:solidFill>
                  <a:srgbClr val="000000"/>
                </a:solidFill>
                <a:latin typeface="Verdana" panose="020B0604030504040204" pitchFamily="34" charset="0"/>
              </a:rPr>
              <a:t> Consumido)</a:t>
            </a:r>
            <a:endParaRPr lang="en-US" altLang="es-PR" i="1">
              <a:solidFill>
                <a:srgbClr val="000000"/>
              </a:solidFill>
              <a:latin typeface="Verdana" panose="020B0604030504040204" pitchFamily="34" charset="0"/>
            </a:endParaRPr>
          </a:p>
        </p:txBody>
      </p:sp>
      <p:sp>
        <p:nvSpPr>
          <p:cNvPr id="119814" name="Freeform 9">
            <a:extLst>
              <a:ext uri="{FF2B5EF4-FFF2-40B4-BE49-F238E27FC236}">
                <a16:creationId xmlns:a16="http://schemas.microsoft.com/office/drawing/2014/main" id="{40EE3BB2-6824-4D53-BE2E-D06B1AA94C14}"/>
              </a:ext>
            </a:extLst>
          </p:cNvPr>
          <p:cNvSpPr>
            <a:spLocks/>
          </p:cNvSpPr>
          <p:nvPr/>
        </p:nvSpPr>
        <p:spPr bwMode="auto">
          <a:xfrm>
            <a:off x="1530350" y="3094038"/>
            <a:ext cx="1082675" cy="41275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016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36" name="Rectangle 16">
            <a:extLst>
              <a:ext uri="{FF2B5EF4-FFF2-40B4-BE49-F238E27FC236}">
                <a16:creationId xmlns:a16="http://schemas.microsoft.com/office/drawing/2014/main" id="{307A8DC9-FB23-4437-90A1-2E7CFB814711}"/>
              </a:ext>
            </a:extLst>
          </p:cNvPr>
          <p:cNvSpPr>
            <a:spLocks noChangeArrowheads="1"/>
          </p:cNvSpPr>
          <p:nvPr/>
        </p:nvSpPr>
        <p:spPr bwMode="auto">
          <a:xfrm>
            <a:off x="539750" y="3470275"/>
            <a:ext cx="2254250" cy="287338"/>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CO</a:t>
            </a:r>
            <a:r>
              <a:rPr lang="es-PR" i="1" baseline="-25000">
                <a:solidFill>
                  <a:srgbClr val="000000"/>
                </a:solidFill>
                <a:effectLst>
                  <a:outerShdw blurRad="38100" dist="38100" dir="2700000" algn="tl">
                    <a:srgbClr val="C0C0C0"/>
                  </a:outerShdw>
                </a:effectLst>
                <a:latin typeface="Arial" charset="0"/>
              </a:rPr>
              <a:t>2</a:t>
            </a:r>
            <a:r>
              <a:rPr lang="es-PR" i="1">
                <a:solidFill>
                  <a:srgbClr val="000000"/>
                </a:solidFill>
                <a:effectLst>
                  <a:outerShdw blurRad="38100" dist="38100" dir="2700000" algn="tl">
                    <a:srgbClr val="C0C0C0"/>
                  </a:outerShdw>
                </a:effectLst>
                <a:latin typeface="Arial" charset="0"/>
              </a:rPr>
              <a:t> (Producido)</a:t>
            </a:r>
            <a:endParaRPr lang="en-US" i="1">
              <a:solidFill>
                <a:srgbClr val="000000"/>
              </a:solidFill>
              <a:effectLst>
                <a:outerShdw blurRad="38100" dist="38100" dir="2700000" algn="tl">
                  <a:srgbClr val="C0C0C0"/>
                </a:outerShdw>
              </a:effectLst>
              <a:latin typeface="Arial Black" pitchFamily="34" charset="0"/>
            </a:endParaRPr>
          </a:p>
        </p:txBody>
      </p:sp>
      <p:sp>
        <p:nvSpPr>
          <p:cNvPr id="119816" name="Text Box 20">
            <a:extLst>
              <a:ext uri="{FF2B5EF4-FFF2-40B4-BE49-F238E27FC236}">
                <a16:creationId xmlns:a16="http://schemas.microsoft.com/office/drawing/2014/main" id="{360C7420-3834-4ECB-8120-133F3CAF273D}"/>
              </a:ext>
            </a:extLst>
          </p:cNvPr>
          <p:cNvSpPr txBox="1">
            <a:spLocks noChangeArrowheads="1"/>
          </p:cNvSpPr>
          <p:nvPr/>
        </p:nvSpPr>
        <p:spPr bwMode="auto">
          <a:xfrm>
            <a:off x="2544763" y="2925763"/>
            <a:ext cx="4014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500">
                <a:latin typeface="Arial" panose="020B0604020202020204" pitchFamily="34" charset="0"/>
              </a:rPr>
              <a:t>Medición del Volumen de</a:t>
            </a:r>
          </a:p>
        </p:txBody>
      </p:sp>
      <p:sp>
        <p:nvSpPr>
          <p:cNvPr id="119817" name="Freeform 21">
            <a:extLst>
              <a:ext uri="{FF2B5EF4-FFF2-40B4-BE49-F238E27FC236}">
                <a16:creationId xmlns:a16="http://schemas.microsoft.com/office/drawing/2014/main" id="{5B718EE4-2420-4BBB-8158-7B49F5284158}"/>
              </a:ext>
            </a:extLst>
          </p:cNvPr>
          <p:cNvSpPr>
            <a:spLocks/>
          </p:cNvSpPr>
          <p:nvPr/>
        </p:nvSpPr>
        <p:spPr bwMode="auto">
          <a:xfrm flipV="1">
            <a:off x="1490663" y="3717925"/>
            <a:ext cx="6024562" cy="204788"/>
          </a:xfrm>
          <a:custGeom>
            <a:avLst/>
            <a:gdLst>
              <a:gd name="T0" fmla="*/ 0 w 1677"/>
              <a:gd name="T1" fmla="*/ 2147483646 h 181"/>
              <a:gd name="T2" fmla="*/ 0 w 1677"/>
              <a:gd name="T3" fmla="*/ 0 h 181"/>
              <a:gd name="T4" fmla="*/ 2147483646 w 1677"/>
              <a:gd name="T5" fmla="*/ 0 h 181"/>
              <a:gd name="T6" fmla="*/ 2147483646 w 1677"/>
              <a:gd name="T7" fmla="*/ 2147483646 h 181"/>
              <a:gd name="T8" fmla="*/ 0 60000 65536"/>
              <a:gd name="T9" fmla="*/ 0 60000 65536"/>
              <a:gd name="T10" fmla="*/ 0 60000 65536"/>
              <a:gd name="T11" fmla="*/ 0 60000 65536"/>
              <a:gd name="T12" fmla="*/ 0 w 1677"/>
              <a:gd name="T13" fmla="*/ 0 h 181"/>
              <a:gd name="T14" fmla="*/ 1677 w 1677"/>
              <a:gd name="T15" fmla="*/ 181 h 181"/>
            </a:gdLst>
            <a:ahLst/>
            <a:cxnLst>
              <a:cxn ang="T8">
                <a:pos x="T0" y="T1"/>
              </a:cxn>
              <a:cxn ang="T9">
                <a:pos x="T2" y="T3"/>
              </a:cxn>
              <a:cxn ang="T10">
                <a:pos x="T4" y="T5"/>
              </a:cxn>
              <a:cxn ang="T11">
                <a:pos x="T6" y="T7"/>
              </a:cxn>
            </a:cxnLst>
            <a:rect l="T12" t="T13" r="T14" b="T15"/>
            <a:pathLst>
              <a:path w="1677" h="181">
                <a:moveTo>
                  <a:pt x="0" y="181"/>
                </a:moveTo>
                <a:lnTo>
                  <a:pt x="0" y="0"/>
                </a:lnTo>
                <a:lnTo>
                  <a:pt x="1677" y="0"/>
                </a:lnTo>
                <a:lnTo>
                  <a:pt x="1677" y="181"/>
                </a:lnTo>
              </a:path>
            </a:pathLst>
          </a:cu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19818" name="Line 26">
            <a:extLst>
              <a:ext uri="{FF2B5EF4-FFF2-40B4-BE49-F238E27FC236}">
                <a16:creationId xmlns:a16="http://schemas.microsoft.com/office/drawing/2014/main" id="{2D51A9BD-CF3E-47FA-81E6-9E19487AD2D7}"/>
              </a:ext>
            </a:extLst>
          </p:cNvPr>
          <p:cNvSpPr>
            <a:spLocks noChangeShapeType="1"/>
          </p:cNvSpPr>
          <p:nvPr/>
        </p:nvSpPr>
        <p:spPr bwMode="auto">
          <a:xfrm>
            <a:off x="4505325" y="912813"/>
            <a:ext cx="0" cy="393700"/>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9819" name="Text Box 33">
            <a:extLst>
              <a:ext uri="{FF2B5EF4-FFF2-40B4-BE49-F238E27FC236}">
                <a16:creationId xmlns:a16="http://schemas.microsoft.com/office/drawing/2014/main" id="{D89150E9-2DDE-458D-A81B-595063498247}"/>
              </a:ext>
            </a:extLst>
          </p:cNvPr>
          <p:cNvSpPr txBox="1">
            <a:spLocks noChangeArrowheads="1"/>
          </p:cNvSpPr>
          <p:nvPr/>
        </p:nvSpPr>
        <p:spPr bwMode="auto">
          <a:xfrm>
            <a:off x="2560638" y="4295775"/>
            <a:ext cx="40163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500">
                <a:latin typeface="Arial" panose="020B0604020202020204" pitchFamily="34" charset="0"/>
              </a:rPr>
              <a:t>Intercambio Respiratorio</a:t>
            </a:r>
          </a:p>
          <a:p>
            <a:pPr algn="ctr">
              <a:lnSpc>
                <a:spcPct val="80000"/>
              </a:lnSpc>
              <a:spcBef>
                <a:spcPct val="0"/>
              </a:spcBef>
              <a:buClrTx/>
              <a:buFontTx/>
              <a:buNone/>
            </a:pPr>
            <a:r>
              <a:rPr lang="en-US" altLang="es-PR" sz="2500">
                <a:latin typeface="Arial" panose="020B0604020202020204" pitchFamily="34" charset="0"/>
              </a:rPr>
              <a:t>de</a:t>
            </a:r>
          </a:p>
          <a:p>
            <a:pPr algn="ctr">
              <a:lnSpc>
                <a:spcPct val="80000"/>
              </a:lnSpc>
              <a:spcBef>
                <a:spcPct val="0"/>
              </a:spcBef>
              <a:buClrTx/>
              <a:buFontTx/>
              <a:buNone/>
            </a:pPr>
            <a:r>
              <a:rPr lang="en-US" altLang="es-PR" sz="2500">
                <a:latin typeface="Arial" panose="020B0604020202020204" pitchFamily="34" charset="0"/>
              </a:rPr>
              <a:t>Gases</a:t>
            </a:r>
          </a:p>
        </p:txBody>
      </p:sp>
      <p:sp>
        <p:nvSpPr>
          <p:cNvPr id="119820" name="Line 34">
            <a:extLst>
              <a:ext uri="{FF2B5EF4-FFF2-40B4-BE49-F238E27FC236}">
                <a16:creationId xmlns:a16="http://schemas.microsoft.com/office/drawing/2014/main" id="{713E672E-E592-43DD-87CA-9DF935A3F4EE}"/>
              </a:ext>
            </a:extLst>
          </p:cNvPr>
          <p:cNvSpPr>
            <a:spLocks noChangeShapeType="1"/>
          </p:cNvSpPr>
          <p:nvPr/>
        </p:nvSpPr>
        <p:spPr bwMode="auto">
          <a:xfrm>
            <a:off x="4505325" y="1611313"/>
            <a:ext cx="0" cy="393700"/>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9821" name="Line 35">
            <a:extLst>
              <a:ext uri="{FF2B5EF4-FFF2-40B4-BE49-F238E27FC236}">
                <a16:creationId xmlns:a16="http://schemas.microsoft.com/office/drawing/2014/main" id="{E66BA109-AA74-48BF-AD2D-8C26FEE0CFDD}"/>
              </a:ext>
            </a:extLst>
          </p:cNvPr>
          <p:cNvSpPr>
            <a:spLocks noChangeShapeType="1"/>
          </p:cNvSpPr>
          <p:nvPr/>
        </p:nvSpPr>
        <p:spPr bwMode="auto">
          <a:xfrm>
            <a:off x="4518025" y="2563813"/>
            <a:ext cx="0" cy="393700"/>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9822" name="Line 36">
            <a:extLst>
              <a:ext uri="{FF2B5EF4-FFF2-40B4-BE49-F238E27FC236}">
                <a16:creationId xmlns:a16="http://schemas.microsoft.com/office/drawing/2014/main" id="{DB6BEC68-059F-4CA5-BDC4-0672752A111A}"/>
              </a:ext>
            </a:extLst>
          </p:cNvPr>
          <p:cNvSpPr>
            <a:spLocks noChangeShapeType="1"/>
          </p:cNvSpPr>
          <p:nvPr/>
        </p:nvSpPr>
        <p:spPr bwMode="auto">
          <a:xfrm>
            <a:off x="4518025" y="3960813"/>
            <a:ext cx="0" cy="393700"/>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9823" name="Line 37">
            <a:extLst>
              <a:ext uri="{FF2B5EF4-FFF2-40B4-BE49-F238E27FC236}">
                <a16:creationId xmlns:a16="http://schemas.microsoft.com/office/drawing/2014/main" id="{6AF6967F-1683-4084-B8A1-BCEABE2D81B9}"/>
              </a:ext>
            </a:extLst>
          </p:cNvPr>
          <p:cNvSpPr>
            <a:spLocks noChangeShapeType="1"/>
          </p:cNvSpPr>
          <p:nvPr/>
        </p:nvSpPr>
        <p:spPr bwMode="auto">
          <a:xfrm>
            <a:off x="4518025" y="5218113"/>
            <a:ext cx="0" cy="393700"/>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9824" name="Freeform 38">
            <a:extLst>
              <a:ext uri="{FF2B5EF4-FFF2-40B4-BE49-F238E27FC236}">
                <a16:creationId xmlns:a16="http://schemas.microsoft.com/office/drawing/2014/main" id="{0FAE76B3-C501-4A9E-9F8D-39A25CBC444C}"/>
              </a:ext>
            </a:extLst>
          </p:cNvPr>
          <p:cNvSpPr>
            <a:spLocks/>
          </p:cNvSpPr>
          <p:nvPr/>
        </p:nvSpPr>
        <p:spPr bwMode="auto">
          <a:xfrm flipH="1">
            <a:off x="6470650" y="3094038"/>
            <a:ext cx="1082675" cy="41275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016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59" name="Rectangle 39">
            <a:extLst>
              <a:ext uri="{FF2B5EF4-FFF2-40B4-BE49-F238E27FC236}">
                <a16:creationId xmlns:a16="http://schemas.microsoft.com/office/drawing/2014/main" id="{C0C2FFE0-B10B-4197-85CE-65BA21E57533}"/>
              </a:ext>
            </a:extLst>
          </p:cNvPr>
          <p:cNvSpPr>
            <a:spLocks noChangeArrowheads="1"/>
          </p:cNvSpPr>
          <p:nvPr/>
        </p:nvSpPr>
        <p:spPr bwMode="auto">
          <a:xfrm>
            <a:off x="6791325" y="3470275"/>
            <a:ext cx="1870075" cy="287338"/>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O</a:t>
            </a:r>
            <a:r>
              <a:rPr lang="es-PR" i="1" baseline="-25000">
                <a:solidFill>
                  <a:srgbClr val="000000"/>
                </a:solidFill>
                <a:effectLst>
                  <a:outerShdw blurRad="38100" dist="38100" dir="2700000" algn="tl">
                    <a:srgbClr val="C0C0C0"/>
                  </a:outerShdw>
                </a:effectLst>
                <a:latin typeface="Arial" charset="0"/>
              </a:rPr>
              <a:t>2</a:t>
            </a:r>
            <a:r>
              <a:rPr lang="es-PR" i="1">
                <a:solidFill>
                  <a:srgbClr val="000000"/>
                </a:solidFill>
                <a:effectLst>
                  <a:outerShdw blurRad="38100" dist="38100" dir="2700000" algn="tl">
                    <a:srgbClr val="C0C0C0"/>
                  </a:outerShdw>
                </a:effectLst>
                <a:latin typeface="Arial" charset="0"/>
              </a:rPr>
              <a:t> (Utilizado)</a:t>
            </a:r>
            <a:endParaRPr lang="en-US" i="1">
              <a:solidFill>
                <a:srgbClr val="000000"/>
              </a:solidFill>
              <a:effectLst>
                <a:outerShdw blurRad="38100" dist="38100" dir="2700000" algn="tl">
                  <a:srgbClr val="C0C0C0"/>
                </a:outerShdw>
              </a:effectLst>
              <a:latin typeface="Arial Black" pitchFamily="34" charset="0"/>
            </a:endParaRPr>
          </a:p>
        </p:txBody>
      </p:sp>
      <p:sp>
        <p:nvSpPr>
          <p:cNvPr id="119826" name="Text Box 6">
            <a:extLst>
              <a:ext uri="{FF2B5EF4-FFF2-40B4-BE49-F238E27FC236}">
                <a16:creationId xmlns:a16="http://schemas.microsoft.com/office/drawing/2014/main" id="{F8158A11-4341-4289-939E-23DF5A5F5ACC}"/>
              </a:ext>
            </a:extLst>
          </p:cNvPr>
          <p:cNvSpPr txBox="1">
            <a:spLocks noChangeArrowheads="1"/>
          </p:cNvSpPr>
          <p:nvPr/>
        </p:nvSpPr>
        <p:spPr bwMode="auto">
          <a:xfrm>
            <a:off x="179388" y="6164263"/>
            <a:ext cx="89646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(pp. 131-132), por J. H. Wilmore, &amp; D. L. Costill, 2004, Barcelona, España: Editorial Paidotribo. Copyright 2004 por Jack H. Wilmore y David L. Costill.</a:t>
            </a:r>
          </a:p>
        </p:txBody>
      </p:sp>
    </p:spTree>
    <p:custDataLst>
      <p:tags r:id="rId1"/>
    </p:custDataLst>
  </p:cSld>
  <p:clrMapOvr>
    <a:masterClrMapping/>
  </p:clrMapOvr>
  <p:transition spd="slow">
    <p:wipe dir="d"/>
    <p:sndAc>
      <p:stSnd>
        <p:snd r:embed="rId4" name="whoosh.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8" name="Rectangle 4">
            <a:extLst>
              <a:ext uri="{FF2B5EF4-FFF2-40B4-BE49-F238E27FC236}">
                <a16:creationId xmlns:a16="http://schemas.microsoft.com/office/drawing/2014/main" id="{B6C073C9-D007-4419-A4BC-85639A7E2B34}"/>
              </a:ext>
            </a:extLst>
          </p:cNvPr>
          <p:cNvSpPr>
            <a:spLocks noChangeArrowheads="1"/>
          </p:cNvSpPr>
          <p:nvPr/>
        </p:nvSpPr>
        <p:spPr bwMode="auto">
          <a:xfrm>
            <a:off x="2214563" y="620713"/>
            <a:ext cx="5121275" cy="276225"/>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500">
                <a:effectLst>
                  <a:outerShdw blurRad="38100" dist="38100" dir="2700000" algn="tl">
                    <a:srgbClr val="C0C0C0"/>
                  </a:outerShdw>
                </a:effectLst>
                <a:latin typeface="Arial Black" pitchFamily="34" charset="0"/>
              </a:rPr>
              <a:t>CALORIMETRÍA INDIRECTA</a:t>
            </a:r>
            <a:endParaRPr lang="en-US" sz="2500" i="1">
              <a:effectLst>
                <a:outerShdw blurRad="38100" dist="38100" dir="2700000" algn="tl">
                  <a:srgbClr val="C0C0C0"/>
                </a:outerShdw>
              </a:effectLst>
              <a:latin typeface="Arial Black" pitchFamily="34" charset="0"/>
            </a:endParaRPr>
          </a:p>
        </p:txBody>
      </p:sp>
      <p:sp>
        <p:nvSpPr>
          <p:cNvPr id="292869" name="Rectangle 5">
            <a:extLst>
              <a:ext uri="{FF2B5EF4-FFF2-40B4-BE49-F238E27FC236}">
                <a16:creationId xmlns:a16="http://schemas.microsoft.com/office/drawing/2014/main" id="{C75E2764-CB48-4E2A-ADE9-A7F5551377C1}"/>
              </a:ext>
            </a:extLst>
          </p:cNvPr>
          <p:cNvSpPr>
            <a:spLocks noChangeArrowheads="1"/>
          </p:cNvSpPr>
          <p:nvPr/>
        </p:nvSpPr>
        <p:spPr bwMode="auto">
          <a:xfrm>
            <a:off x="958850" y="1271588"/>
            <a:ext cx="7602538" cy="879475"/>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500">
                <a:effectLst>
                  <a:outerShdw blurRad="38100" dist="38100" dir="2700000" algn="tl">
                    <a:srgbClr val="C0C0C0"/>
                  </a:outerShdw>
                </a:effectLst>
                <a:latin typeface="Verdana" pitchFamily="34" charset="0"/>
              </a:rPr>
              <a:t>Relación de Intercambio Respiratorio (R)</a:t>
            </a:r>
          </a:p>
          <a:p>
            <a:pPr marL="342900" indent="-342900" algn="ctr">
              <a:lnSpc>
                <a:spcPct val="70000"/>
              </a:lnSpc>
              <a:spcBef>
                <a:spcPct val="20000"/>
              </a:spcBef>
              <a:defRPr/>
            </a:pPr>
            <a:r>
              <a:rPr lang="en-US" i="1">
                <a:effectLst>
                  <a:outerShdw blurRad="38100" dist="38100" dir="2700000" algn="tl">
                    <a:srgbClr val="C0C0C0"/>
                  </a:outerShdw>
                </a:effectLst>
                <a:latin typeface="Verdana" pitchFamily="34" charset="0"/>
              </a:rPr>
              <a:t>(Proporción del Intercambio Respiratorio o</a:t>
            </a:r>
          </a:p>
          <a:p>
            <a:pPr marL="342900" indent="-342900" algn="ctr">
              <a:lnSpc>
                <a:spcPct val="70000"/>
              </a:lnSpc>
              <a:spcBef>
                <a:spcPct val="20000"/>
              </a:spcBef>
              <a:defRPr/>
            </a:pPr>
            <a:r>
              <a:rPr lang="en-US" i="1">
                <a:effectLst>
                  <a:outerShdw blurRad="38100" dist="38100" dir="2700000" algn="tl">
                    <a:srgbClr val="C0C0C0"/>
                  </a:outerShdw>
                </a:effectLst>
                <a:latin typeface="Verdana" pitchFamily="34" charset="0"/>
              </a:rPr>
              <a:t>Cociente Respiratorio [CR])</a:t>
            </a:r>
            <a:endParaRPr lang="en-US" i="1" baseline="-25000">
              <a:effectLst>
                <a:outerShdw blurRad="38100" dist="38100" dir="2700000" algn="tl">
                  <a:srgbClr val="C0C0C0"/>
                </a:outerShdw>
              </a:effectLst>
              <a:latin typeface="Verdana" pitchFamily="34" charset="0"/>
            </a:endParaRPr>
          </a:p>
        </p:txBody>
      </p:sp>
      <p:sp>
        <p:nvSpPr>
          <p:cNvPr id="292870" name="Rectangle 6">
            <a:extLst>
              <a:ext uri="{FF2B5EF4-FFF2-40B4-BE49-F238E27FC236}">
                <a16:creationId xmlns:a16="http://schemas.microsoft.com/office/drawing/2014/main" id="{3ED69836-5E87-4AA6-A787-2FD89270B442}"/>
              </a:ext>
            </a:extLst>
          </p:cNvPr>
          <p:cNvSpPr>
            <a:spLocks noChangeArrowheads="1"/>
          </p:cNvSpPr>
          <p:nvPr/>
        </p:nvSpPr>
        <p:spPr bwMode="auto">
          <a:xfrm>
            <a:off x="2300288" y="2628900"/>
            <a:ext cx="5410200" cy="303213"/>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500">
                <a:solidFill>
                  <a:srgbClr val="000000"/>
                </a:solidFill>
                <a:effectLst>
                  <a:outerShdw blurRad="38100" dist="38100" dir="2700000" algn="tl">
                    <a:srgbClr val="C0C0C0"/>
                  </a:outerShdw>
                </a:effectLst>
                <a:latin typeface="Arial" charset="0"/>
              </a:rPr>
              <a:t>VCO</a:t>
            </a:r>
            <a:r>
              <a:rPr lang="es-PR" sz="2500" baseline="-25000">
                <a:solidFill>
                  <a:srgbClr val="000000"/>
                </a:solidFill>
                <a:effectLst>
                  <a:outerShdw blurRad="38100" dist="38100" dir="2700000" algn="tl">
                    <a:srgbClr val="C0C0C0"/>
                  </a:outerShdw>
                </a:effectLst>
                <a:latin typeface="Arial" charset="0"/>
              </a:rPr>
              <a:t>2</a:t>
            </a:r>
            <a:r>
              <a:rPr lang="es-PR" sz="2500">
                <a:solidFill>
                  <a:srgbClr val="000000"/>
                </a:solidFill>
                <a:effectLst>
                  <a:outerShdw blurRad="38100" dist="38100" dir="2700000" algn="tl">
                    <a:srgbClr val="C0C0C0"/>
                  </a:outerShdw>
                </a:effectLst>
                <a:latin typeface="Arial" charset="0"/>
              </a:rPr>
              <a:t> Producido </a:t>
            </a:r>
            <a:r>
              <a:rPr lang="es-PR" sz="2800">
                <a:solidFill>
                  <a:srgbClr val="000000"/>
                </a:solidFill>
                <a:effectLst>
                  <a:outerShdw blurRad="38100" dist="38100" dir="2700000" algn="tl">
                    <a:srgbClr val="C0C0C0"/>
                  </a:outerShdw>
                </a:effectLst>
                <a:latin typeface="Arial" charset="0"/>
              </a:rPr>
              <a:t>/</a:t>
            </a:r>
            <a:r>
              <a:rPr lang="es-PR" sz="2500">
                <a:solidFill>
                  <a:srgbClr val="000000"/>
                </a:solidFill>
                <a:effectLst>
                  <a:outerShdw blurRad="38100" dist="38100" dir="2700000" algn="tl">
                    <a:srgbClr val="C0C0C0"/>
                  </a:outerShdw>
                </a:effectLst>
                <a:latin typeface="Arial" charset="0"/>
              </a:rPr>
              <a:t> VO</a:t>
            </a:r>
            <a:r>
              <a:rPr lang="es-PR" sz="2500" baseline="-25000">
                <a:solidFill>
                  <a:srgbClr val="000000"/>
                </a:solidFill>
                <a:effectLst>
                  <a:outerShdw blurRad="38100" dist="38100" dir="2700000" algn="tl">
                    <a:srgbClr val="C0C0C0"/>
                  </a:outerShdw>
                </a:effectLst>
                <a:latin typeface="Arial" charset="0"/>
              </a:rPr>
              <a:t>2</a:t>
            </a:r>
            <a:r>
              <a:rPr lang="es-PR" sz="2500">
                <a:solidFill>
                  <a:srgbClr val="000000"/>
                </a:solidFill>
                <a:effectLst>
                  <a:outerShdw blurRad="38100" dist="38100" dir="2700000" algn="tl">
                    <a:srgbClr val="C0C0C0"/>
                  </a:outerShdw>
                </a:effectLst>
                <a:latin typeface="Arial" charset="0"/>
              </a:rPr>
              <a:t> Consumido</a:t>
            </a:r>
            <a:endParaRPr lang="en-US" sz="2500" i="1">
              <a:solidFill>
                <a:srgbClr val="000000"/>
              </a:solidFill>
              <a:effectLst>
                <a:outerShdw blurRad="38100" dist="38100" dir="2700000" algn="tl">
                  <a:srgbClr val="C0C0C0"/>
                </a:outerShdw>
              </a:effectLst>
              <a:latin typeface="Arial Black" pitchFamily="34" charset="0"/>
            </a:endParaRPr>
          </a:p>
        </p:txBody>
      </p:sp>
      <p:sp>
        <p:nvSpPr>
          <p:cNvPr id="121861" name="Freeform 7">
            <a:extLst>
              <a:ext uri="{FF2B5EF4-FFF2-40B4-BE49-F238E27FC236}">
                <a16:creationId xmlns:a16="http://schemas.microsoft.com/office/drawing/2014/main" id="{149A0130-30B8-43A8-A7C8-79049D76000C}"/>
              </a:ext>
            </a:extLst>
          </p:cNvPr>
          <p:cNvSpPr>
            <a:spLocks/>
          </p:cNvSpPr>
          <p:nvPr/>
        </p:nvSpPr>
        <p:spPr bwMode="auto">
          <a:xfrm>
            <a:off x="1327150" y="3886200"/>
            <a:ext cx="412750" cy="350838"/>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952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872" name="Rectangle 8">
            <a:extLst>
              <a:ext uri="{FF2B5EF4-FFF2-40B4-BE49-F238E27FC236}">
                <a16:creationId xmlns:a16="http://schemas.microsoft.com/office/drawing/2014/main" id="{68D08207-AB96-4A0A-AC4B-82DD7F09989E}"/>
              </a:ext>
            </a:extLst>
          </p:cNvPr>
          <p:cNvSpPr>
            <a:spLocks noChangeArrowheads="1"/>
          </p:cNvSpPr>
          <p:nvPr/>
        </p:nvSpPr>
        <p:spPr bwMode="auto">
          <a:xfrm>
            <a:off x="604838" y="4248150"/>
            <a:ext cx="1749425" cy="287338"/>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ESPECÍFICO</a:t>
            </a:r>
            <a:endParaRPr lang="en-US" i="1">
              <a:solidFill>
                <a:srgbClr val="000000"/>
              </a:solidFill>
              <a:effectLst>
                <a:outerShdw blurRad="38100" dist="38100" dir="2700000" algn="tl">
                  <a:srgbClr val="C0C0C0"/>
                </a:outerShdw>
              </a:effectLst>
              <a:latin typeface="Arial Black" pitchFamily="34" charset="0"/>
            </a:endParaRPr>
          </a:p>
        </p:txBody>
      </p:sp>
      <p:sp>
        <p:nvSpPr>
          <p:cNvPr id="121863" name="Text Box 9">
            <a:extLst>
              <a:ext uri="{FF2B5EF4-FFF2-40B4-BE49-F238E27FC236}">
                <a16:creationId xmlns:a16="http://schemas.microsoft.com/office/drawing/2014/main" id="{400EE10A-77E6-4FA2-9459-A5D58AEF4C46}"/>
              </a:ext>
            </a:extLst>
          </p:cNvPr>
          <p:cNvSpPr txBox="1">
            <a:spLocks noChangeArrowheads="1"/>
          </p:cNvSpPr>
          <p:nvPr/>
        </p:nvSpPr>
        <p:spPr bwMode="auto">
          <a:xfrm>
            <a:off x="844550" y="3370263"/>
            <a:ext cx="78946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500">
                <a:latin typeface="Arial" panose="020B0604020202020204" pitchFamily="34" charset="0"/>
              </a:rPr>
              <a:t>Determina</a:t>
            </a:r>
          </a:p>
          <a:p>
            <a:pPr algn="ctr">
              <a:lnSpc>
                <a:spcPct val="80000"/>
              </a:lnSpc>
              <a:spcBef>
                <a:spcPct val="0"/>
              </a:spcBef>
              <a:buClrTx/>
              <a:buFontTx/>
              <a:buNone/>
            </a:pPr>
            <a:r>
              <a:rPr lang="en-US" altLang="es-PR" sz="2500">
                <a:latin typeface="Arial" panose="020B0604020202020204" pitchFamily="34" charset="0"/>
              </a:rPr>
              <a:t>Tipo de Nutriente/Sustrato Metabolizado</a:t>
            </a:r>
          </a:p>
        </p:txBody>
      </p:sp>
      <p:sp>
        <p:nvSpPr>
          <p:cNvPr id="121864" name="Line 11">
            <a:extLst>
              <a:ext uri="{FF2B5EF4-FFF2-40B4-BE49-F238E27FC236}">
                <a16:creationId xmlns:a16="http://schemas.microsoft.com/office/drawing/2014/main" id="{ABED6587-DD6D-41CE-B55D-B2EDA8DC6F20}"/>
              </a:ext>
            </a:extLst>
          </p:cNvPr>
          <p:cNvSpPr>
            <a:spLocks noChangeShapeType="1"/>
          </p:cNvSpPr>
          <p:nvPr/>
        </p:nvSpPr>
        <p:spPr bwMode="auto">
          <a:xfrm>
            <a:off x="4683125" y="912813"/>
            <a:ext cx="0" cy="393700"/>
          </a:xfrm>
          <a:prstGeom prst="line">
            <a:avLst/>
          </a:prstGeom>
          <a:noFill/>
          <a:ln w="952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1865" name="Line 14">
            <a:extLst>
              <a:ext uri="{FF2B5EF4-FFF2-40B4-BE49-F238E27FC236}">
                <a16:creationId xmlns:a16="http://schemas.microsoft.com/office/drawing/2014/main" id="{3A723EDE-A3B2-40A2-92DF-E818DCE146A7}"/>
              </a:ext>
            </a:extLst>
          </p:cNvPr>
          <p:cNvSpPr>
            <a:spLocks noChangeShapeType="1"/>
          </p:cNvSpPr>
          <p:nvPr/>
        </p:nvSpPr>
        <p:spPr bwMode="auto">
          <a:xfrm>
            <a:off x="4695825" y="3046413"/>
            <a:ext cx="0" cy="393700"/>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1866" name="Rectangle 19">
            <a:extLst>
              <a:ext uri="{FF2B5EF4-FFF2-40B4-BE49-F238E27FC236}">
                <a16:creationId xmlns:a16="http://schemas.microsoft.com/office/drawing/2014/main" id="{829DCE1E-CB33-45FC-BC35-C3E2435DD0B6}"/>
              </a:ext>
            </a:extLst>
          </p:cNvPr>
          <p:cNvSpPr>
            <a:spLocks noChangeArrowheads="1"/>
          </p:cNvSpPr>
          <p:nvPr/>
        </p:nvSpPr>
        <p:spPr bwMode="auto">
          <a:xfrm>
            <a:off x="2306638" y="5880100"/>
            <a:ext cx="5129212" cy="3143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70000"/>
              </a:lnSpc>
              <a:spcBef>
                <a:spcPct val="20000"/>
              </a:spcBef>
            </a:pPr>
            <a:r>
              <a:rPr lang="es-PR" altLang="es-PR">
                <a:solidFill>
                  <a:srgbClr val="000000"/>
                </a:solidFill>
                <a:latin typeface="Verdana" panose="020B0604030504040204" pitchFamily="34" charset="0"/>
              </a:rPr>
              <a:t>En las Células/Fibras Musculares</a:t>
            </a:r>
            <a:endParaRPr lang="en-US" altLang="es-PR" i="1">
              <a:solidFill>
                <a:srgbClr val="000000"/>
              </a:solidFill>
              <a:latin typeface="Verdana" panose="020B0604030504040204" pitchFamily="34" charset="0"/>
            </a:endParaRPr>
          </a:p>
        </p:txBody>
      </p:sp>
      <p:sp>
        <p:nvSpPr>
          <p:cNvPr id="292887" name="Rectangle 23">
            <a:extLst>
              <a:ext uri="{FF2B5EF4-FFF2-40B4-BE49-F238E27FC236}">
                <a16:creationId xmlns:a16="http://schemas.microsoft.com/office/drawing/2014/main" id="{92CC77A8-E414-42A4-9255-4A011925932E}"/>
              </a:ext>
            </a:extLst>
          </p:cNvPr>
          <p:cNvSpPr>
            <a:spLocks noChangeArrowheads="1"/>
          </p:cNvSpPr>
          <p:nvPr/>
        </p:nvSpPr>
        <p:spPr bwMode="auto">
          <a:xfrm>
            <a:off x="2411413" y="2386013"/>
            <a:ext cx="157162" cy="303212"/>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500">
                <a:solidFill>
                  <a:srgbClr val="000000"/>
                </a:solidFill>
                <a:effectLst>
                  <a:outerShdw blurRad="38100" dist="38100" dir="2700000" algn="tl">
                    <a:srgbClr val="C0C0C0"/>
                  </a:outerShdw>
                </a:effectLst>
                <a:latin typeface="Arial" charset="0"/>
              </a:rPr>
              <a:t>.</a:t>
            </a:r>
            <a:endParaRPr lang="en-US" sz="2500" i="1">
              <a:solidFill>
                <a:srgbClr val="000000"/>
              </a:solidFill>
              <a:effectLst>
                <a:outerShdw blurRad="38100" dist="38100" dir="2700000" algn="tl">
                  <a:srgbClr val="C0C0C0"/>
                </a:outerShdw>
              </a:effectLst>
              <a:latin typeface="Arial Black" pitchFamily="34" charset="0"/>
            </a:endParaRPr>
          </a:p>
        </p:txBody>
      </p:sp>
      <p:sp>
        <p:nvSpPr>
          <p:cNvPr id="292888" name="Rectangle 24">
            <a:extLst>
              <a:ext uri="{FF2B5EF4-FFF2-40B4-BE49-F238E27FC236}">
                <a16:creationId xmlns:a16="http://schemas.microsoft.com/office/drawing/2014/main" id="{EA479955-4995-4169-808B-78E050019680}"/>
              </a:ext>
            </a:extLst>
          </p:cNvPr>
          <p:cNvSpPr>
            <a:spLocks noChangeArrowheads="1"/>
          </p:cNvSpPr>
          <p:nvPr/>
        </p:nvSpPr>
        <p:spPr bwMode="auto">
          <a:xfrm>
            <a:off x="5154613" y="2386013"/>
            <a:ext cx="157162" cy="303212"/>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500">
                <a:solidFill>
                  <a:srgbClr val="000000"/>
                </a:solidFill>
                <a:effectLst>
                  <a:outerShdw blurRad="38100" dist="38100" dir="2700000" algn="tl">
                    <a:srgbClr val="C0C0C0"/>
                  </a:outerShdw>
                </a:effectLst>
                <a:latin typeface="Arial" charset="0"/>
              </a:rPr>
              <a:t>.</a:t>
            </a:r>
            <a:endParaRPr lang="en-US" sz="2500" i="1">
              <a:solidFill>
                <a:srgbClr val="000000"/>
              </a:solidFill>
              <a:effectLst>
                <a:outerShdw blurRad="38100" dist="38100" dir="2700000" algn="tl">
                  <a:srgbClr val="C0C0C0"/>
                </a:outerShdw>
              </a:effectLst>
              <a:latin typeface="Arial Black" pitchFamily="34" charset="0"/>
            </a:endParaRPr>
          </a:p>
        </p:txBody>
      </p:sp>
      <p:sp>
        <p:nvSpPr>
          <p:cNvPr id="121869" name="Rectangle 25">
            <a:extLst>
              <a:ext uri="{FF2B5EF4-FFF2-40B4-BE49-F238E27FC236}">
                <a16:creationId xmlns:a16="http://schemas.microsoft.com/office/drawing/2014/main" id="{057EBFA1-C38C-4FCF-B0D1-0E8F280CFF00}"/>
              </a:ext>
            </a:extLst>
          </p:cNvPr>
          <p:cNvSpPr>
            <a:spLocks noChangeArrowheads="1"/>
          </p:cNvSpPr>
          <p:nvPr/>
        </p:nvSpPr>
        <p:spPr bwMode="auto">
          <a:xfrm>
            <a:off x="2312988" y="2271713"/>
            <a:ext cx="5364162" cy="792162"/>
          </a:xfrm>
          <a:prstGeom prst="rect">
            <a:avLst/>
          </a:prstGeom>
          <a:noFill/>
          <a:ln w="571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endParaRPr lang="es-PR" altLang="es-PR" sz="1200" i="1">
              <a:latin typeface="Times New Roman" panose="02020603050405020304" pitchFamily="18" charset="0"/>
            </a:endParaRPr>
          </a:p>
        </p:txBody>
      </p:sp>
      <p:sp>
        <p:nvSpPr>
          <p:cNvPr id="121870" name="Line 26">
            <a:extLst>
              <a:ext uri="{FF2B5EF4-FFF2-40B4-BE49-F238E27FC236}">
                <a16:creationId xmlns:a16="http://schemas.microsoft.com/office/drawing/2014/main" id="{D932407F-E390-438D-9F4B-5C94ADB68D29}"/>
              </a:ext>
            </a:extLst>
          </p:cNvPr>
          <p:cNvSpPr>
            <a:spLocks noChangeShapeType="1"/>
          </p:cNvSpPr>
          <p:nvPr/>
        </p:nvSpPr>
        <p:spPr bwMode="auto">
          <a:xfrm>
            <a:off x="5411788" y="2122488"/>
            <a:ext cx="0" cy="539750"/>
          </a:xfrm>
          <a:prstGeom prst="line">
            <a:avLst/>
          </a:prstGeom>
          <a:noFill/>
          <a:ln w="952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1871" name="Line 27">
            <a:extLst>
              <a:ext uri="{FF2B5EF4-FFF2-40B4-BE49-F238E27FC236}">
                <a16:creationId xmlns:a16="http://schemas.microsoft.com/office/drawing/2014/main" id="{782301D5-5D65-43FB-B56E-30F9B0049160}"/>
              </a:ext>
            </a:extLst>
          </p:cNvPr>
          <p:cNvSpPr>
            <a:spLocks noChangeShapeType="1"/>
          </p:cNvSpPr>
          <p:nvPr/>
        </p:nvSpPr>
        <p:spPr bwMode="auto">
          <a:xfrm>
            <a:off x="2884488" y="2122488"/>
            <a:ext cx="0" cy="539750"/>
          </a:xfrm>
          <a:prstGeom prst="line">
            <a:avLst/>
          </a:prstGeom>
          <a:noFill/>
          <a:ln w="952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1872" name="Line 28">
            <a:extLst>
              <a:ext uri="{FF2B5EF4-FFF2-40B4-BE49-F238E27FC236}">
                <a16:creationId xmlns:a16="http://schemas.microsoft.com/office/drawing/2014/main" id="{20DB2EA2-9A1B-45C5-8AD8-C6D967D0E7E2}"/>
              </a:ext>
            </a:extLst>
          </p:cNvPr>
          <p:cNvSpPr>
            <a:spLocks noChangeShapeType="1"/>
          </p:cNvSpPr>
          <p:nvPr/>
        </p:nvSpPr>
        <p:spPr bwMode="auto">
          <a:xfrm>
            <a:off x="3616325" y="3986213"/>
            <a:ext cx="0" cy="344487"/>
          </a:xfrm>
          <a:prstGeom prst="line">
            <a:avLst/>
          </a:prstGeom>
          <a:noFill/>
          <a:ln w="952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2893" name="Rectangle 29">
            <a:extLst>
              <a:ext uri="{FF2B5EF4-FFF2-40B4-BE49-F238E27FC236}">
                <a16:creationId xmlns:a16="http://schemas.microsoft.com/office/drawing/2014/main" id="{97618CF4-260B-4F95-B5E2-71A814BC1A2E}"/>
              </a:ext>
            </a:extLst>
          </p:cNvPr>
          <p:cNvSpPr>
            <a:spLocks noChangeArrowheads="1"/>
          </p:cNvSpPr>
          <p:nvPr/>
        </p:nvSpPr>
        <p:spPr bwMode="auto">
          <a:xfrm>
            <a:off x="2982913" y="4248150"/>
            <a:ext cx="1117600" cy="287338"/>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Alcohol</a:t>
            </a:r>
            <a:endParaRPr lang="en-US" i="1">
              <a:solidFill>
                <a:srgbClr val="000000"/>
              </a:solidFill>
              <a:effectLst>
                <a:outerShdw blurRad="38100" dist="38100" dir="2700000" algn="tl">
                  <a:srgbClr val="C0C0C0"/>
                </a:outerShdw>
              </a:effectLst>
              <a:latin typeface="Arial Black" pitchFamily="34" charset="0"/>
            </a:endParaRPr>
          </a:p>
        </p:txBody>
      </p:sp>
      <p:sp>
        <p:nvSpPr>
          <p:cNvPr id="121874" name="Freeform 32">
            <a:extLst>
              <a:ext uri="{FF2B5EF4-FFF2-40B4-BE49-F238E27FC236}">
                <a16:creationId xmlns:a16="http://schemas.microsoft.com/office/drawing/2014/main" id="{11ACDB4A-4CDC-4DD1-9FBF-328A51279A64}"/>
              </a:ext>
            </a:extLst>
          </p:cNvPr>
          <p:cNvSpPr>
            <a:spLocks/>
          </p:cNvSpPr>
          <p:nvPr/>
        </p:nvSpPr>
        <p:spPr bwMode="auto">
          <a:xfrm flipH="1">
            <a:off x="7869238" y="3886200"/>
            <a:ext cx="487362" cy="350838"/>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952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897" name="Rectangle 33">
            <a:extLst>
              <a:ext uri="{FF2B5EF4-FFF2-40B4-BE49-F238E27FC236}">
                <a16:creationId xmlns:a16="http://schemas.microsoft.com/office/drawing/2014/main" id="{DE8BF821-1ADF-4A43-B5CA-78738AEC1F03}"/>
              </a:ext>
            </a:extLst>
          </p:cNvPr>
          <p:cNvSpPr>
            <a:spLocks noChangeArrowheads="1"/>
          </p:cNvSpPr>
          <p:nvPr/>
        </p:nvSpPr>
        <p:spPr bwMode="auto">
          <a:xfrm>
            <a:off x="7089775" y="4222750"/>
            <a:ext cx="1935163" cy="573088"/>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MEZCLA</a:t>
            </a:r>
          </a:p>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(Dieta Mixta)</a:t>
            </a:r>
            <a:endParaRPr lang="en-US" i="1">
              <a:solidFill>
                <a:srgbClr val="000000"/>
              </a:solidFill>
              <a:effectLst>
                <a:outerShdw blurRad="38100" dist="38100" dir="2700000" algn="tl">
                  <a:srgbClr val="C0C0C0"/>
                </a:outerShdw>
              </a:effectLst>
              <a:latin typeface="Arial Black" pitchFamily="34" charset="0"/>
            </a:endParaRPr>
          </a:p>
        </p:txBody>
      </p:sp>
      <p:sp>
        <p:nvSpPr>
          <p:cNvPr id="121876" name="Line 36">
            <a:extLst>
              <a:ext uri="{FF2B5EF4-FFF2-40B4-BE49-F238E27FC236}">
                <a16:creationId xmlns:a16="http://schemas.microsoft.com/office/drawing/2014/main" id="{95F66EF7-5BB5-4D71-9CA8-2D835174C551}"/>
              </a:ext>
            </a:extLst>
          </p:cNvPr>
          <p:cNvSpPr>
            <a:spLocks noChangeShapeType="1"/>
          </p:cNvSpPr>
          <p:nvPr/>
        </p:nvSpPr>
        <p:spPr bwMode="auto">
          <a:xfrm>
            <a:off x="5699125" y="3986213"/>
            <a:ext cx="0" cy="344487"/>
          </a:xfrm>
          <a:prstGeom prst="line">
            <a:avLst/>
          </a:prstGeom>
          <a:noFill/>
          <a:ln w="952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2901" name="Rectangle 37">
            <a:extLst>
              <a:ext uri="{FF2B5EF4-FFF2-40B4-BE49-F238E27FC236}">
                <a16:creationId xmlns:a16="http://schemas.microsoft.com/office/drawing/2014/main" id="{BDE7BC04-6DF8-4D72-B9F2-ECB166D5E61E}"/>
              </a:ext>
            </a:extLst>
          </p:cNvPr>
          <p:cNvSpPr>
            <a:spLocks noChangeArrowheads="1"/>
          </p:cNvSpPr>
          <p:nvPr/>
        </p:nvSpPr>
        <p:spPr bwMode="auto">
          <a:xfrm>
            <a:off x="4378325" y="4248150"/>
            <a:ext cx="2636838" cy="5715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AYUNO/INANICIÓN</a:t>
            </a:r>
          </a:p>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(Ningún Nutriente)</a:t>
            </a:r>
            <a:endParaRPr lang="en-US" i="1">
              <a:solidFill>
                <a:srgbClr val="000000"/>
              </a:solidFill>
              <a:effectLst>
                <a:outerShdw blurRad="38100" dist="38100" dir="2700000" algn="tl">
                  <a:srgbClr val="C0C0C0"/>
                </a:outerShdw>
              </a:effectLst>
              <a:latin typeface="Arial Black" pitchFamily="34" charset="0"/>
            </a:endParaRPr>
          </a:p>
        </p:txBody>
      </p:sp>
      <p:sp>
        <p:nvSpPr>
          <p:cNvPr id="292902" name="Rectangle 38">
            <a:extLst>
              <a:ext uri="{FF2B5EF4-FFF2-40B4-BE49-F238E27FC236}">
                <a16:creationId xmlns:a16="http://schemas.microsoft.com/office/drawing/2014/main" id="{D8A5319A-453A-4A8E-9418-752B8A9D69DD}"/>
              </a:ext>
            </a:extLst>
          </p:cNvPr>
          <p:cNvSpPr>
            <a:spLocks noChangeArrowheads="1"/>
          </p:cNvSpPr>
          <p:nvPr/>
        </p:nvSpPr>
        <p:spPr bwMode="auto">
          <a:xfrm>
            <a:off x="41275" y="4702175"/>
            <a:ext cx="795338" cy="287338"/>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CHO</a:t>
            </a:r>
            <a:endParaRPr lang="en-US" i="1">
              <a:solidFill>
                <a:srgbClr val="000000"/>
              </a:solidFill>
              <a:effectLst>
                <a:outerShdw blurRad="38100" dist="38100" dir="2700000" algn="tl">
                  <a:srgbClr val="C0C0C0"/>
                </a:outerShdw>
              </a:effectLst>
              <a:latin typeface="Arial Black" pitchFamily="34" charset="0"/>
            </a:endParaRPr>
          </a:p>
        </p:txBody>
      </p:sp>
      <p:sp>
        <p:nvSpPr>
          <p:cNvPr id="292905" name="Rectangle 41">
            <a:extLst>
              <a:ext uri="{FF2B5EF4-FFF2-40B4-BE49-F238E27FC236}">
                <a16:creationId xmlns:a16="http://schemas.microsoft.com/office/drawing/2014/main" id="{3DA64E8E-5C79-4D6F-98D8-98F85B1D3ED2}"/>
              </a:ext>
            </a:extLst>
          </p:cNvPr>
          <p:cNvSpPr>
            <a:spLocks noChangeArrowheads="1"/>
          </p:cNvSpPr>
          <p:nvPr/>
        </p:nvSpPr>
        <p:spPr bwMode="auto">
          <a:xfrm>
            <a:off x="793750" y="4702175"/>
            <a:ext cx="1092200" cy="287338"/>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Grasas</a:t>
            </a:r>
            <a:endParaRPr lang="en-US" i="1">
              <a:solidFill>
                <a:srgbClr val="000000"/>
              </a:solidFill>
              <a:effectLst>
                <a:outerShdw blurRad="38100" dist="38100" dir="2700000" algn="tl">
                  <a:srgbClr val="C0C0C0"/>
                </a:outerShdw>
              </a:effectLst>
              <a:latin typeface="Arial Black" pitchFamily="34" charset="0"/>
            </a:endParaRPr>
          </a:p>
        </p:txBody>
      </p:sp>
      <p:sp>
        <p:nvSpPr>
          <p:cNvPr id="292906" name="Rectangle 42">
            <a:extLst>
              <a:ext uri="{FF2B5EF4-FFF2-40B4-BE49-F238E27FC236}">
                <a16:creationId xmlns:a16="http://schemas.microsoft.com/office/drawing/2014/main" id="{BBD535A6-A965-4914-981F-346FB19B95EF}"/>
              </a:ext>
            </a:extLst>
          </p:cNvPr>
          <p:cNvSpPr>
            <a:spLocks noChangeArrowheads="1"/>
          </p:cNvSpPr>
          <p:nvPr/>
        </p:nvSpPr>
        <p:spPr bwMode="auto">
          <a:xfrm>
            <a:off x="1793875" y="4702175"/>
            <a:ext cx="1525588" cy="287338"/>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Proteínas</a:t>
            </a:r>
            <a:endParaRPr lang="en-US" i="1">
              <a:solidFill>
                <a:srgbClr val="000000"/>
              </a:solidFill>
              <a:effectLst>
                <a:outerShdw blurRad="38100" dist="38100" dir="2700000" algn="tl">
                  <a:srgbClr val="C0C0C0"/>
                </a:outerShdw>
              </a:effectLst>
              <a:latin typeface="Arial Black" pitchFamily="34" charset="0"/>
            </a:endParaRPr>
          </a:p>
        </p:txBody>
      </p:sp>
      <p:sp>
        <p:nvSpPr>
          <p:cNvPr id="121881" name="Text Box 43">
            <a:extLst>
              <a:ext uri="{FF2B5EF4-FFF2-40B4-BE49-F238E27FC236}">
                <a16:creationId xmlns:a16="http://schemas.microsoft.com/office/drawing/2014/main" id="{DEB00CD8-2AE2-46E7-B6EF-8EBAEBF3730F}"/>
              </a:ext>
            </a:extLst>
          </p:cNvPr>
          <p:cNvSpPr txBox="1">
            <a:spLocks noChangeArrowheads="1"/>
          </p:cNvSpPr>
          <p:nvPr/>
        </p:nvSpPr>
        <p:spPr bwMode="auto">
          <a:xfrm>
            <a:off x="1704975" y="4891088"/>
            <a:ext cx="16811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800" i="1">
                <a:latin typeface="Times New Roman" panose="02020603050405020304" pitchFamily="18" charset="0"/>
              </a:rPr>
              <a:t>(Insignificante)</a:t>
            </a:r>
          </a:p>
        </p:txBody>
      </p:sp>
      <p:sp>
        <p:nvSpPr>
          <p:cNvPr id="121882" name="Line 45">
            <a:extLst>
              <a:ext uri="{FF2B5EF4-FFF2-40B4-BE49-F238E27FC236}">
                <a16:creationId xmlns:a16="http://schemas.microsoft.com/office/drawing/2014/main" id="{48EF67B5-A828-48ED-BDA1-BD12BC8649D9}"/>
              </a:ext>
            </a:extLst>
          </p:cNvPr>
          <p:cNvSpPr>
            <a:spLocks noChangeShapeType="1"/>
          </p:cNvSpPr>
          <p:nvPr/>
        </p:nvSpPr>
        <p:spPr bwMode="auto">
          <a:xfrm>
            <a:off x="1373188" y="4495800"/>
            <a:ext cx="0" cy="282575"/>
          </a:xfrm>
          <a:prstGeom prst="line">
            <a:avLst/>
          </a:prstGeom>
          <a:noFill/>
          <a:ln w="762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1883" name="Freeform 47">
            <a:extLst>
              <a:ext uri="{FF2B5EF4-FFF2-40B4-BE49-F238E27FC236}">
                <a16:creationId xmlns:a16="http://schemas.microsoft.com/office/drawing/2014/main" id="{8DDC8C2B-94E3-4BDE-95F2-52741F717FF9}"/>
              </a:ext>
            </a:extLst>
          </p:cNvPr>
          <p:cNvSpPr>
            <a:spLocks/>
          </p:cNvSpPr>
          <p:nvPr/>
        </p:nvSpPr>
        <p:spPr bwMode="auto">
          <a:xfrm>
            <a:off x="503238" y="4360863"/>
            <a:ext cx="192087" cy="350837"/>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884" name="Freeform 48">
            <a:extLst>
              <a:ext uri="{FF2B5EF4-FFF2-40B4-BE49-F238E27FC236}">
                <a16:creationId xmlns:a16="http://schemas.microsoft.com/office/drawing/2014/main" id="{2B5EE954-9C60-4FBA-B954-771F7768BB24}"/>
              </a:ext>
            </a:extLst>
          </p:cNvPr>
          <p:cNvSpPr>
            <a:spLocks/>
          </p:cNvSpPr>
          <p:nvPr/>
        </p:nvSpPr>
        <p:spPr bwMode="auto">
          <a:xfrm flipH="1">
            <a:off x="2281238" y="4373563"/>
            <a:ext cx="192087" cy="350837"/>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762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885" name="Text Box 49">
            <a:extLst>
              <a:ext uri="{FF2B5EF4-FFF2-40B4-BE49-F238E27FC236}">
                <a16:creationId xmlns:a16="http://schemas.microsoft.com/office/drawing/2014/main" id="{CE19FB8B-D8BD-4B28-9309-9ACD495B1A06}"/>
              </a:ext>
            </a:extLst>
          </p:cNvPr>
          <p:cNvSpPr txBox="1">
            <a:spLocks noChangeArrowheads="1"/>
          </p:cNvSpPr>
          <p:nvPr/>
        </p:nvSpPr>
        <p:spPr bwMode="auto">
          <a:xfrm>
            <a:off x="6811963" y="4697413"/>
            <a:ext cx="24336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800" i="1">
                <a:latin typeface="Times New Roman" panose="02020603050405020304" pitchFamily="18" charset="0"/>
              </a:rPr>
              <a:t>(CHO, Grasas, PRO)</a:t>
            </a:r>
          </a:p>
        </p:txBody>
      </p:sp>
      <p:sp>
        <p:nvSpPr>
          <p:cNvPr id="121886" name="Line 50">
            <a:extLst>
              <a:ext uri="{FF2B5EF4-FFF2-40B4-BE49-F238E27FC236}">
                <a16:creationId xmlns:a16="http://schemas.microsoft.com/office/drawing/2014/main" id="{2CAE2D46-574A-4E19-99F4-EDCC6724EBFD}"/>
              </a:ext>
            </a:extLst>
          </p:cNvPr>
          <p:cNvSpPr>
            <a:spLocks noChangeShapeType="1"/>
          </p:cNvSpPr>
          <p:nvPr/>
        </p:nvSpPr>
        <p:spPr bwMode="auto">
          <a:xfrm>
            <a:off x="4695825" y="5497513"/>
            <a:ext cx="0" cy="393700"/>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1887" name="Freeform 53">
            <a:extLst>
              <a:ext uri="{FF2B5EF4-FFF2-40B4-BE49-F238E27FC236}">
                <a16:creationId xmlns:a16="http://schemas.microsoft.com/office/drawing/2014/main" id="{41277067-18A8-4CC1-BEDC-FB49D17B31E4}"/>
              </a:ext>
            </a:extLst>
          </p:cNvPr>
          <p:cNvSpPr>
            <a:spLocks/>
          </p:cNvSpPr>
          <p:nvPr/>
        </p:nvSpPr>
        <p:spPr bwMode="auto">
          <a:xfrm>
            <a:off x="447675" y="4941888"/>
            <a:ext cx="2025650" cy="384175"/>
          </a:xfrm>
          <a:custGeom>
            <a:avLst/>
            <a:gdLst>
              <a:gd name="T0" fmla="*/ 2147483646 w 1276"/>
              <a:gd name="T1" fmla="*/ 2147483646 h 242"/>
              <a:gd name="T2" fmla="*/ 2147483646 w 1276"/>
              <a:gd name="T3" fmla="*/ 2147483646 h 242"/>
              <a:gd name="T4" fmla="*/ 0 w 1276"/>
              <a:gd name="T5" fmla="*/ 2147483646 h 242"/>
              <a:gd name="T6" fmla="*/ 0 w 1276"/>
              <a:gd name="T7" fmla="*/ 0 h 242"/>
              <a:gd name="T8" fmla="*/ 0 60000 65536"/>
              <a:gd name="T9" fmla="*/ 0 60000 65536"/>
              <a:gd name="T10" fmla="*/ 0 60000 65536"/>
              <a:gd name="T11" fmla="*/ 0 60000 65536"/>
              <a:gd name="T12" fmla="*/ 0 w 1276"/>
              <a:gd name="T13" fmla="*/ 0 h 242"/>
              <a:gd name="T14" fmla="*/ 1276 w 1276"/>
              <a:gd name="T15" fmla="*/ 242 h 242"/>
            </a:gdLst>
            <a:ahLst/>
            <a:cxnLst>
              <a:cxn ang="T8">
                <a:pos x="T0" y="T1"/>
              </a:cxn>
              <a:cxn ang="T9">
                <a:pos x="T2" y="T3"/>
              </a:cxn>
              <a:cxn ang="T10">
                <a:pos x="T4" y="T5"/>
              </a:cxn>
              <a:cxn ang="T11">
                <a:pos x="T6" y="T7"/>
              </a:cxn>
            </a:cxnLst>
            <a:rect l="T12" t="T13" r="T14" b="T15"/>
            <a:pathLst>
              <a:path w="1276" h="242">
                <a:moveTo>
                  <a:pt x="1276" y="125"/>
                </a:moveTo>
                <a:lnTo>
                  <a:pt x="1276" y="242"/>
                </a:lnTo>
                <a:lnTo>
                  <a:pt x="0" y="242"/>
                </a:lnTo>
                <a:lnTo>
                  <a:pt x="0" y="0"/>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888" name="Freeform 54">
            <a:extLst>
              <a:ext uri="{FF2B5EF4-FFF2-40B4-BE49-F238E27FC236}">
                <a16:creationId xmlns:a16="http://schemas.microsoft.com/office/drawing/2014/main" id="{71BBAC02-68EF-4205-9A9E-C99786E104D2}"/>
              </a:ext>
            </a:extLst>
          </p:cNvPr>
          <p:cNvSpPr>
            <a:spLocks/>
          </p:cNvSpPr>
          <p:nvPr/>
        </p:nvSpPr>
        <p:spPr bwMode="auto">
          <a:xfrm>
            <a:off x="1362075" y="4967288"/>
            <a:ext cx="6907213" cy="531812"/>
          </a:xfrm>
          <a:custGeom>
            <a:avLst/>
            <a:gdLst>
              <a:gd name="T0" fmla="*/ 0 w 4351"/>
              <a:gd name="T1" fmla="*/ 2147483646 h 381"/>
              <a:gd name="T2" fmla="*/ 0 w 4351"/>
              <a:gd name="T3" fmla="*/ 2147483646 h 381"/>
              <a:gd name="T4" fmla="*/ 2147483646 w 4351"/>
              <a:gd name="T5" fmla="*/ 2147483646 h 381"/>
              <a:gd name="T6" fmla="*/ 2147483646 w 4351"/>
              <a:gd name="T7" fmla="*/ 0 h 381"/>
              <a:gd name="T8" fmla="*/ 0 60000 65536"/>
              <a:gd name="T9" fmla="*/ 0 60000 65536"/>
              <a:gd name="T10" fmla="*/ 0 60000 65536"/>
              <a:gd name="T11" fmla="*/ 0 60000 65536"/>
              <a:gd name="T12" fmla="*/ 0 w 4351"/>
              <a:gd name="T13" fmla="*/ 0 h 381"/>
              <a:gd name="T14" fmla="*/ 4351 w 4351"/>
              <a:gd name="T15" fmla="*/ 381 h 381"/>
            </a:gdLst>
            <a:ahLst/>
            <a:cxnLst>
              <a:cxn ang="T8">
                <a:pos x="T0" y="T1"/>
              </a:cxn>
              <a:cxn ang="T9">
                <a:pos x="T2" y="T3"/>
              </a:cxn>
              <a:cxn ang="T10">
                <a:pos x="T4" y="T5"/>
              </a:cxn>
              <a:cxn ang="T11">
                <a:pos x="T6" y="T7"/>
              </a:cxn>
            </a:cxnLst>
            <a:rect l="T12" t="T13" r="T14" b="T15"/>
            <a:pathLst>
              <a:path w="4351" h="381">
                <a:moveTo>
                  <a:pt x="0" y="233"/>
                </a:moveTo>
                <a:lnTo>
                  <a:pt x="0" y="381"/>
                </a:lnTo>
                <a:lnTo>
                  <a:pt x="4351" y="381"/>
                </a:lnTo>
                <a:lnTo>
                  <a:pt x="4351" y="0"/>
                </a:ln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889" name="Line 55">
            <a:extLst>
              <a:ext uri="{FF2B5EF4-FFF2-40B4-BE49-F238E27FC236}">
                <a16:creationId xmlns:a16="http://schemas.microsoft.com/office/drawing/2014/main" id="{6A3B3CC9-BACF-4342-8587-DD81BC493472}"/>
              </a:ext>
            </a:extLst>
          </p:cNvPr>
          <p:cNvSpPr>
            <a:spLocks noChangeShapeType="1"/>
          </p:cNvSpPr>
          <p:nvPr/>
        </p:nvSpPr>
        <p:spPr bwMode="auto">
          <a:xfrm>
            <a:off x="1360488" y="4938713"/>
            <a:ext cx="0" cy="39211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90" name="Line 56">
            <a:extLst>
              <a:ext uri="{FF2B5EF4-FFF2-40B4-BE49-F238E27FC236}">
                <a16:creationId xmlns:a16="http://schemas.microsoft.com/office/drawing/2014/main" id="{E8F744DB-F5AB-47C3-9F2C-41E68AD1B159}"/>
              </a:ext>
            </a:extLst>
          </p:cNvPr>
          <p:cNvSpPr>
            <a:spLocks noChangeShapeType="1"/>
          </p:cNvSpPr>
          <p:nvPr/>
        </p:nvSpPr>
        <p:spPr bwMode="auto">
          <a:xfrm>
            <a:off x="3589338" y="4510088"/>
            <a:ext cx="0" cy="960437"/>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91" name="Line 57">
            <a:extLst>
              <a:ext uri="{FF2B5EF4-FFF2-40B4-BE49-F238E27FC236}">
                <a16:creationId xmlns:a16="http://schemas.microsoft.com/office/drawing/2014/main" id="{32A70638-A95C-4016-86D9-F4BA76978100}"/>
              </a:ext>
            </a:extLst>
          </p:cNvPr>
          <p:cNvSpPr>
            <a:spLocks noChangeShapeType="1"/>
          </p:cNvSpPr>
          <p:nvPr/>
        </p:nvSpPr>
        <p:spPr bwMode="auto">
          <a:xfrm>
            <a:off x="5668963" y="4772025"/>
            <a:ext cx="0" cy="7000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892" name="Text Box 6">
            <a:extLst>
              <a:ext uri="{FF2B5EF4-FFF2-40B4-BE49-F238E27FC236}">
                <a16:creationId xmlns:a16="http://schemas.microsoft.com/office/drawing/2014/main" id="{52089975-3830-4B96-970B-F4A5693B9688}"/>
              </a:ext>
            </a:extLst>
          </p:cNvPr>
          <p:cNvSpPr txBox="1">
            <a:spLocks noChangeArrowheads="1"/>
          </p:cNvSpPr>
          <p:nvPr/>
        </p:nvSpPr>
        <p:spPr bwMode="auto">
          <a:xfrm>
            <a:off x="179388" y="6164263"/>
            <a:ext cx="89646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(pp. 131-132), por J. H. Wilmore, &amp; D. L. Costill, 2004, Barcelona, España: Editorial Paidotribo. Copyright 2004 por Jack H. Wilmore y David L. Costill.</a:t>
            </a:r>
          </a:p>
        </p:txBody>
      </p:sp>
    </p:spTree>
    <p:custDataLst>
      <p:tags r:id="rId1"/>
    </p:custDataLst>
  </p:cSld>
  <p:clrMapOvr>
    <a:masterClrMapping/>
  </p:clrMapOvr>
  <p:transition spd="slow">
    <p:wipe/>
    <p:sndAc>
      <p:stSnd>
        <p:snd r:embed="rId4" name="whoosh.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6" name="Rectangle 4">
            <a:extLst>
              <a:ext uri="{FF2B5EF4-FFF2-40B4-BE49-F238E27FC236}">
                <a16:creationId xmlns:a16="http://schemas.microsoft.com/office/drawing/2014/main" id="{711CFABB-FA61-4888-A518-B65C2BAB2E70}"/>
              </a:ext>
            </a:extLst>
          </p:cNvPr>
          <p:cNvSpPr>
            <a:spLocks noChangeArrowheads="1"/>
          </p:cNvSpPr>
          <p:nvPr/>
        </p:nvSpPr>
        <p:spPr bwMode="auto">
          <a:xfrm>
            <a:off x="2112963" y="692150"/>
            <a:ext cx="5121275" cy="276225"/>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500">
                <a:effectLst>
                  <a:outerShdw blurRad="38100" dist="38100" dir="2700000" algn="tl">
                    <a:srgbClr val="C0C0C0"/>
                  </a:outerShdw>
                </a:effectLst>
                <a:latin typeface="Arial Black" pitchFamily="34" charset="0"/>
              </a:rPr>
              <a:t>CALORIMETRÍA INDIRECTA</a:t>
            </a:r>
            <a:endParaRPr lang="en-US" sz="2500" i="1">
              <a:effectLst>
                <a:outerShdw blurRad="38100" dist="38100" dir="2700000" algn="tl">
                  <a:srgbClr val="C0C0C0"/>
                </a:outerShdw>
              </a:effectLst>
              <a:latin typeface="Arial Black" pitchFamily="34" charset="0"/>
            </a:endParaRPr>
          </a:p>
        </p:txBody>
      </p:sp>
      <p:sp>
        <p:nvSpPr>
          <p:cNvPr id="294917" name="Rectangle 5">
            <a:extLst>
              <a:ext uri="{FF2B5EF4-FFF2-40B4-BE49-F238E27FC236}">
                <a16:creationId xmlns:a16="http://schemas.microsoft.com/office/drawing/2014/main" id="{2AE75440-14A9-4C4E-9EE6-05B4E0550B28}"/>
              </a:ext>
            </a:extLst>
          </p:cNvPr>
          <p:cNvSpPr>
            <a:spLocks noChangeArrowheads="1"/>
          </p:cNvSpPr>
          <p:nvPr/>
        </p:nvSpPr>
        <p:spPr bwMode="auto">
          <a:xfrm>
            <a:off x="857250" y="1444625"/>
            <a:ext cx="7602538" cy="371475"/>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500">
                <a:effectLst>
                  <a:outerShdw blurRad="38100" dist="38100" dir="2700000" algn="tl">
                    <a:srgbClr val="C0C0C0"/>
                  </a:outerShdw>
                </a:effectLst>
                <a:latin typeface="Verdana" pitchFamily="34" charset="0"/>
              </a:rPr>
              <a:t>Relación de Intercambio Respiratotio (R)</a:t>
            </a:r>
          </a:p>
        </p:txBody>
      </p:sp>
      <p:sp>
        <p:nvSpPr>
          <p:cNvPr id="294918" name="Rectangle 6">
            <a:extLst>
              <a:ext uri="{FF2B5EF4-FFF2-40B4-BE49-F238E27FC236}">
                <a16:creationId xmlns:a16="http://schemas.microsoft.com/office/drawing/2014/main" id="{007F11CF-02A9-4891-ABED-6073204436A7}"/>
              </a:ext>
            </a:extLst>
          </p:cNvPr>
          <p:cNvSpPr>
            <a:spLocks noChangeArrowheads="1"/>
          </p:cNvSpPr>
          <p:nvPr/>
        </p:nvSpPr>
        <p:spPr bwMode="auto">
          <a:xfrm>
            <a:off x="2160588" y="2586038"/>
            <a:ext cx="5410200" cy="303212"/>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500">
                <a:solidFill>
                  <a:srgbClr val="000000"/>
                </a:solidFill>
                <a:effectLst>
                  <a:outerShdw blurRad="38100" dist="38100" dir="2700000" algn="tl">
                    <a:srgbClr val="C0C0C0"/>
                  </a:outerShdw>
                </a:effectLst>
                <a:latin typeface="Arial" charset="0"/>
              </a:rPr>
              <a:t>VCO</a:t>
            </a:r>
            <a:r>
              <a:rPr lang="es-PR" sz="2500" baseline="-25000">
                <a:solidFill>
                  <a:srgbClr val="000000"/>
                </a:solidFill>
                <a:effectLst>
                  <a:outerShdw blurRad="38100" dist="38100" dir="2700000" algn="tl">
                    <a:srgbClr val="C0C0C0"/>
                  </a:outerShdw>
                </a:effectLst>
                <a:latin typeface="Arial" charset="0"/>
              </a:rPr>
              <a:t>2</a:t>
            </a:r>
            <a:r>
              <a:rPr lang="es-PR" sz="2500">
                <a:solidFill>
                  <a:srgbClr val="000000"/>
                </a:solidFill>
                <a:effectLst>
                  <a:outerShdw blurRad="38100" dist="38100" dir="2700000" algn="tl">
                    <a:srgbClr val="C0C0C0"/>
                  </a:outerShdw>
                </a:effectLst>
                <a:latin typeface="Arial" charset="0"/>
              </a:rPr>
              <a:t> Producido </a:t>
            </a:r>
            <a:r>
              <a:rPr lang="es-PR" sz="2800">
                <a:solidFill>
                  <a:srgbClr val="000000"/>
                </a:solidFill>
                <a:effectLst>
                  <a:outerShdw blurRad="38100" dist="38100" dir="2700000" algn="tl">
                    <a:srgbClr val="C0C0C0"/>
                  </a:outerShdw>
                </a:effectLst>
                <a:latin typeface="Arial" charset="0"/>
              </a:rPr>
              <a:t>/</a:t>
            </a:r>
            <a:r>
              <a:rPr lang="es-PR" sz="2500">
                <a:solidFill>
                  <a:srgbClr val="000000"/>
                </a:solidFill>
                <a:effectLst>
                  <a:outerShdw blurRad="38100" dist="38100" dir="2700000" algn="tl">
                    <a:srgbClr val="C0C0C0"/>
                  </a:outerShdw>
                </a:effectLst>
                <a:latin typeface="Arial" charset="0"/>
              </a:rPr>
              <a:t> VO</a:t>
            </a:r>
            <a:r>
              <a:rPr lang="es-PR" sz="2500" baseline="-25000">
                <a:solidFill>
                  <a:srgbClr val="000000"/>
                </a:solidFill>
                <a:effectLst>
                  <a:outerShdw blurRad="38100" dist="38100" dir="2700000" algn="tl">
                    <a:srgbClr val="C0C0C0"/>
                  </a:outerShdw>
                </a:effectLst>
                <a:latin typeface="Arial" charset="0"/>
              </a:rPr>
              <a:t>2</a:t>
            </a:r>
            <a:r>
              <a:rPr lang="es-PR" sz="2500">
                <a:solidFill>
                  <a:srgbClr val="000000"/>
                </a:solidFill>
                <a:effectLst>
                  <a:outerShdw blurRad="38100" dist="38100" dir="2700000" algn="tl">
                    <a:srgbClr val="C0C0C0"/>
                  </a:outerShdw>
                </a:effectLst>
                <a:latin typeface="Arial" charset="0"/>
              </a:rPr>
              <a:t> Consumido</a:t>
            </a:r>
            <a:endParaRPr lang="en-US" sz="2500" i="1">
              <a:solidFill>
                <a:srgbClr val="000000"/>
              </a:solidFill>
              <a:effectLst>
                <a:outerShdw blurRad="38100" dist="38100" dir="2700000" algn="tl">
                  <a:srgbClr val="C0C0C0"/>
                </a:outerShdw>
              </a:effectLst>
              <a:latin typeface="Arial Black" pitchFamily="34" charset="0"/>
            </a:endParaRPr>
          </a:p>
        </p:txBody>
      </p:sp>
      <p:sp>
        <p:nvSpPr>
          <p:cNvPr id="123909" name="Freeform 7">
            <a:extLst>
              <a:ext uri="{FF2B5EF4-FFF2-40B4-BE49-F238E27FC236}">
                <a16:creationId xmlns:a16="http://schemas.microsoft.com/office/drawing/2014/main" id="{E02F1F48-8E0C-435C-8292-433CD11A8D77}"/>
              </a:ext>
            </a:extLst>
          </p:cNvPr>
          <p:cNvSpPr>
            <a:spLocks/>
          </p:cNvSpPr>
          <p:nvPr/>
        </p:nvSpPr>
        <p:spPr bwMode="auto">
          <a:xfrm>
            <a:off x="1770063" y="4008438"/>
            <a:ext cx="881062" cy="525462"/>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270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920" name="Rectangle 8">
            <a:extLst>
              <a:ext uri="{FF2B5EF4-FFF2-40B4-BE49-F238E27FC236}">
                <a16:creationId xmlns:a16="http://schemas.microsoft.com/office/drawing/2014/main" id="{27726791-64E4-4620-85D1-8B26635ECB07}"/>
              </a:ext>
            </a:extLst>
          </p:cNvPr>
          <p:cNvSpPr>
            <a:spLocks noChangeArrowheads="1"/>
          </p:cNvSpPr>
          <p:nvPr/>
        </p:nvSpPr>
        <p:spPr bwMode="auto">
          <a:xfrm>
            <a:off x="739775" y="4522788"/>
            <a:ext cx="2205038" cy="496887"/>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NUTRIENTES</a:t>
            </a:r>
          </a:p>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ESPECÍFICOS</a:t>
            </a:r>
            <a:endParaRPr lang="en-US" i="1">
              <a:solidFill>
                <a:srgbClr val="000000"/>
              </a:solidFill>
              <a:effectLst>
                <a:outerShdw blurRad="38100" dist="38100" dir="2700000" algn="tl">
                  <a:srgbClr val="C0C0C0"/>
                </a:outerShdw>
              </a:effectLst>
              <a:latin typeface="Arial Black" pitchFamily="34" charset="0"/>
            </a:endParaRPr>
          </a:p>
        </p:txBody>
      </p:sp>
      <p:sp>
        <p:nvSpPr>
          <p:cNvPr id="123911" name="Text Box 9">
            <a:extLst>
              <a:ext uri="{FF2B5EF4-FFF2-40B4-BE49-F238E27FC236}">
                <a16:creationId xmlns:a16="http://schemas.microsoft.com/office/drawing/2014/main" id="{CF626B62-911C-48DF-B851-3A8984A1B2B2}"/>
              </a:ext>
            </a:extLst>
          </p:cNvPr>
          <p:cNvSpPr txBox="1">
            <a:spLocks noChangeArrowheads="1"/>
          </p:cNvSpPr>
          <p:nvPr/>
        </p:nvSpPr>
        <p:spPr bwMode="auto">
          <a:xfrm>
            <a:off x="2457450" y="3532188"/>
            <a:ext cx="4349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500">
                <a:latin typeface="Arial" panose="020B0604020202020204" pitchFamily="34" charset="0"/>
              </a:rPr>
              <a:t>Determina</a:t>
            </a:r>
          </a:p>
          <a:p>
            <a:pPr algn="ctr">
              <a:lnSpc>
                <a:spcPct val="80000"/>
              </a:lnSpc>
              <a:spcBef>
                <a:spcPct val="0"/>
              </a:spcBef>
              <a:buClrTx/>
              <a:buFontTx/>
              <a:buNone/>
            </a:pPr>
            <a:r>
              <a:rPr lang="en-US" altLang="es-PR" sz="2500">
                <a:latin typeface="Arial" panose="020B0604020202020204" pitchFamily="34" charset="0"/>
              </a:rPr>
              <a:t>Tipo de Sustrato Oxidado</a:t>
            </a:r>
          </a:p>
        </p:txBody>
      </p:sp>
      <p:sp>
        <p:nvSpPr>
          <p:cNvPr id="294928" name="Rectangle 16">
            <a:extLst>
              <a:ext uri="{FF2B5EF4-FFF2-40B4-BE49-F238E27FC236}">
                <a16:creationId xmlns:a16="http://schemas.microsoft.com/office/drawing/2014/main" id="{B5FFB181-DBE8-4531-B7E8-AF1F94974DFA}"/>
              </a:ext>
            </a:extLst>
          </p:cNvPr>
          <p:cNvSpPr>
            <a:spLocks noChangeArrowheads="1"/>
          </p:cNvSpPr>
          <p:nvPr/>
        </p:nvSpPr>
        <p:spPr bwMode="auto">
          <a:xfrm>
            <a:off x="2271713" y="2343150"/>
            <a:ext cx="157162" cy="303213"/>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500">
                <a:solidFill>
                  <a:srgbClr val="000000"/>
                </a:solidFill>
                <a:effectLst>
                  <a:outerShdw blurRad="38100" dist="38100" dir="2700000" algn="tl">
                    <a:srgbClr val="C0C0C0"/>
                  </a:outerShdw>
                </a:effectLst>
                <a:latin typeface="Arial" charset="0"/>
              </a:rPr>
              <a:t>.</a:t>
            </a:r>
            <a:endParaRPr lang="en-US" sz="2500" i="1">
              <a:solidFill>
                <a:srgbClr val="000000"/>
              </a:solidFill>
              <a:effectLst>
                <a:outerShdw blurRad="38100" dist="38100" dir="2700000" algn="tl">
                  <a:srgbClr val="C0C0C0"/>
                </a:outerShdw>
              </a:effectLst>
              <a:latin typeface="Arial Black" pitchFamily="34" charset="0"/>
            </a:endParaRPr>
          </a:p>
        </p:txBody>
      </p:sp>
      <p:sp>
        <p:nvSpPr>
          <p:cNvPr id="294929" name="Rectangle 17">
            <a:extLst>
              <a:ext uri="{FF2B5EF4-FFF2-40B4-BE49-F238E27FC236}">
                <a16:creationId xmlns:a16="http://schemas.microsoft.com/office/drawing/2014/main" id="{C26F47CC-05A9-4471-8A7B-296A8074D442}"/>
              </a:ext>
            </a:extLst>
          </p:cNvPr>
          <p:cNvSpPr>
            <a:spLocks noChangeArrowheads="1"/>
          </p:cNvSpPr>
          <p:nvPr/>
        </p:nvSpPr>
        <p:spPr bwMode="auto">
          <a:xfrm>
            <a:off x="5014913" y="2343150"/>
            <a:ext cx="157162" cy="303213"/>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500">
                <a:solidFill>
                  <a:srgbClr val="000000"/>
                </a:solidFill>
                <a:effectLst>
                  <a:outerShdw blurRad="38100" dist="38100" dir="2700000" algn="tl">
                    <a:srgbClr val="C0C0C0"/>
                  </a:outerShdw>
                </a:effectLst>
                <a:latin typeface="Arial" charset="0"/>
              </a:rPr>
              <a:t>.</a:t>
            </a:r>
            <a:endParaRPr lang="en-US" sz="2500" i="1">
              <a:solidFill>
                <a:srgbClr val="000000"/>
              </a:solidFill>
              <a:effectLst>
                <a:outerShdw blurRad="38100" dist="38100" dir="2700000" algn="tl">
                  <a:srgbClr val="C0C0C0"/>
                </a:outerShdw>
              </a:effectLst>
              <a:latin typeface="Arial Black" pitchFamily="34" charset="0"/>
            </a:endParaRPr>
          </a:p>
        </p:txBody>
      </p:sp>
      <p:sp>
        <p:nvSpPr>
          <p:cNvPr id="123914" name="Rectangle 18">
            <a:extLst>
              <a:ext uri="{FF2B5EF4-FFF2-40B4-BE49-F238E27FC236}">
                <a16:creationId xmlns:a16="http://schemas.microsoft.com/office/drawing/2014/main" id="{02CB6A70-5D0F-49CC-8B9A-7046CADF3A2F}"/>
              </a:ext>
            </a:extLst>
          </p:cNvPr>
          <p:cNvSpPr>
            <a:spLocks noChangeArrowheads="1"/>
          </p:cNvSpPr>
          <p:nvPr/>
        </p:nvSpPr>
        <p:spPr bwMode="auto">
          <a:xfrm>
            <a:off x="2173288" y="2317750"/>
            <a:ext cx="5364162" cy="792163"/>
          </a:xfrm>
          <a:prstGeom prst="rect">
            <a:avLst/>
          </a:prstGeom>
          <a:noFill/>
          <a:ln w="571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endParaRPr lang="es-PR" altLang="es-PR" sz="1200" i="1">
              <a:latin typeface="Times New Roman" panose="02020603050405020304" pitchFamily="18" charset="0"/>
            </a:endParaRPr>
          </a:p>
        </p:txBody>
      </p:sp>
      <p:sp>
        <p:nvSpPr>
          <p:cNvPr id="123915" name="Line 19">
            <a:extLst>
              <a:ext uri="{FF2B5EF4-FFF2-40B4-BE49-F238E27FC236}">
                <a16:creationId xmlns:a16="http://schemas.microsoft.com/office/drawing/2014/main" id="{55331C51-1CF7-4B4A-BA0E-26FAFD4A8150}"/>
              </a:ext>
            </a:extLst>
          </p:cNvPr>
          <p:cNvSpPr>
            <a:spLocks noChangeShapeType="1"/>
          </p:cNvSpPr>
          <p:nvPr/>
        </p:nvSpPr>
        <p:spPr bwMode="auto">
          <a:xfrm>
            <a:off x="4568825" y="1752600"/>
            <a:ext cx="0" cy="53975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3916" name="Line 21">
            <a:extLst>
              <a:ext uri="{FF2B5EF4-FFF2-40B4-BE49-F238E27FC236}">
                <a16:creationId xmlns:a16="http://schemas.microsoft.com/office/drawing/2014/main" id="{0FA42B36-9D44-47BF-B2C8-05A773C461A9}"/>
              </a:ext>
            </a:extLst>
          </p:cNvPr>
          <p:cNvSpPr>
            <a:spLocks noChangeShapeType="1"/>
          </p:cNvSpPr>
          <p:nvPr/>
        </p:nvSpPr>
        <p:spPr bwMode="auto">
          <a:xfrm>
            <a:off x="3895725" y="4375150"/>
            <a:ext cx="0" cy="466725"/>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4934" name="Rectangle 22">
            <a:extLst>
              <a:ext uri="{FF2B5EF4-FFF2-40B4-BE49-F238E27FC236}">
                <a16:creationId xmlns:a16="http://schemas.microsoft.com/office/drawing/2014/main" id="{6926D13E-E19D-4F81-9432-A82F2C416E62}"/>
              </a:ext>
            </a:extLst>
          </p:cNvPr>
          <p:cNvSpPr>
            <a:spLocks noChangeArrowheads="1"/>
          </p:cNvSpPr>
          <p:nvPr/>
        </p:nvSpPr>
        <p:spPr bwMode="auto">
          <a:xfrm>
            <a:off x="3122613" y="4802188"/>
            <a:ext cx="1536700" cy="287337"/>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ALCOHOL</a:t>
            </a:r>
            <a:endParaRPr lang="en-US" i="1">
              <a:solidFill>
                <a:srgbClr val="000000"/>
              </a:solidFill>
              <a:effectLst>
                <a:outerShdw blurRad="38100" dist="38100" dir="2700000" algn="tl">
                  <a:srgbClr val="C0C0C0"/>
                </a:outerShdw>
              </a:effectLst>
              <a:latin typeface="Arial Black" pitchFamily="34" charset="0"/>
            </a:endParaRPr>
          </a:p>
        </p:txBody>
      </p:sp>
      <p:sp>
        <p:nvSpPr>
          <p:cNvPr id="123918" name="Freeform 25">
            <a:extLst>
              <a:ext uri="{FF2B5EF4-FFF2-40B4-BE49-F238E27FC236}">
                <a16:creationId xmlns:a16="http://schemas.microsoft.com/office/drawing/2014/main" id="{7BA3B626-B447-4688-B884-3AFBAE05B6C4}"/>
              </a:ext>
            </a:extLst>
          </p:cNvPr>
          <p:cNvSpPr>
            <a:spLocks/>
          </p:cNvSpPr>
          <p:nvPr/>
        </p:nvSpPr>
        <p:spPr bwMode="auto">
          <a:xfrm flipH="1">
            <a:off x="6586538" y="4008438"/>
            <a:ext cx="966787" cy="534987"/>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270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938" name="Rectangle 26">
            <a:extLst>
              <a:ext uri="{FF2B5EF4-FFF2-40B4-BE49-F238E27FC236}">
                <a16:creationId xmlns:a16="http://schemas.microsoft.com/office/drawing/2014/main" id="{0FF1FFDC-7C51-417C-998F-ED6B986861C0}"/>
              </a:ext>
            </a:extLst>
          </p:cNvPr>
          <p:cNvSpPr>
            <a:spLocks noChangeArrowheads="1"/>
          </p:cNvSpPr>
          <p:nvPr/>
        </p:nvSpPr>
        <p:spPr bwMode="auto">
          <a:xfrm>
            <a:off x="3892550" y="5194300"/>
            <a:ext cx="2563813" cy="287338"/>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AYUNO/INANICIÓN</a:t>
            </a:r>
            <a:endParaRPr lang="en-US" i="1">
              <a:solidFill>
                <a:srgbClr val="000000"/>
              </a:solidFill>
              <a:effectLst>
                <a:outerShdw blurRad="38100" dist="38100" dir="2700000" algn="tl">
                  <a:srgbClr val="C0C0C0"/>
                </a:outerShdw>
              </a:effectLst>
              <a:latin typeface="Arial Black" pitchFamily="34" charset="0"/>
            </a:endParaRPr>
          </a:p>
        </p:txBody>
      </p:sp>
      <p:sp>
        <p:nvSpPr>
          <p:cNvPr id="123920" name="Text Box 27">
            <a:extLst>
              <a:ext uri="{FF2B5EF4-FFF2-40B4-BE49-F238E27FC236}">
                <a16:creationId xmlns:a16="http://schemas.microsoft.com/office/drawing/2014/main" id="{E3D0F56B-F461-40F1-9DB0-6A30C157BC97}"/>
              </a:ext>
            </a:extLst>
          </p:cNvPr>
          <p:cNvSpPr txBox="1">
            <a:spLocks noChangeArrowheads="1"/>
          </p:cNvSpPr>
          <p:nvPr/>
        </p:nvSpPr>
        <p:spPr bwMode="auto">
          <a:xfrm>
            <a:off x="3089275" y="4116388"/>
            <a:ext cx="323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000" i="1">
                <a:latin typeface="Times New Roman" panose="02020603050405020304" pitchFamily="18" charset="0"/>
              </a:rPr>
              <a:t>(En Fibras Musculares)</a:t>
            </a:r>
          </a:p>
        </p:txBody>
      </p:sp>
      <p:sp>
        <p:nvSpPr>
          <p:cNvPr id="123921" name="Text Box 30">
            <a:extLst>
              <a:ext uri="{FF2B5EF4-FFF2-40B4-BE49-F238E27FC236}">
                <a16:creationId xmlns:a16="http://schemas.microsoft.com/office/drawing/2014/main" id="{6B21AE9F-9FF0-48CB-AF3D-01689C1CF6C7}"/>
              </a:ext>
            </a:extLst>
          </p:cNvPr>
          <p:cNvSpPr txBox="1">
            <a:spLocks noChangeArrowheads="1"/>
          </p:cNvSpPr>
          <p:nvPr/>
        </p:nvSpPr>
        <p:spPr bwMode="auto">
          <a:xfrm>
            <a:off x="301625" y="5351463"/>
            <a:ext cx="7794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100" i="1">
                <a:latin typeface="Arial" panose="020B0604020202020204" pitchFamily="34" charset="0"/>
              </a:rPr>
              <a:t>CHO</a:t>
            </a:r>
          </a:p>
        </p:txBody>
      </p:sp>
      <p:sp>
        <p:nvSpPr>
          <p:cNvPr id="123922" name="Line 33">
            <a:extLst>
              <a:ext uri="{FF2B5EF4-FFF2-40B4-BE49-F238E27FC236}">
                <a16:creationId xmlns:a16="http://schemas.microsoft.com/office/drawing/2014/main" id="{5BAA799B-190F-48D8-8E77-C962E5A7ED79}"/>
              </a:ext>
            </a:extLst>
          </p:cNvPr>
          <p:cNvSpPr>
            <a:spLocks noChangeShapeType="1"/>
          </p:cNvSpPr>
          <p:nvPr/>
        </p:nvSpPr>
        <p:spPr bwMode="auto">
          <a:xfrm>
            <a:off x="1739900" y="5084763"/>
            <a:ext cx="0" cy="800100"/>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3923" name="Text Box 34">
            <a:extLst>
              <a:ext uri="{FF2B5EF4-FFF2-40B4-BE49-F238E27FC236}">
                <a16:creationId xmlns:a16="http://schemas.microsoft.com/office/drawing/2014/main" id="{C9DB3DA7-2A0B-4E7E-B4DF-35EBBA8E9D16}"/>
              </a:ext>
            </a:extLst>
          </p:cNvPr>
          <p:cNvSpPr txBox="1">
            <a:spLocks noChangeArrowheads="1"/>
          </p:cNvSpPr>
          <p:nvPr/>
        </p:nvSpPr>
        <p:spPr bwMode="auto">
          <a:xfrm>
            <a:off x="1058863" y="5834063"/>
            <a:ext cx="14716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100" i="1">
                <a:latin typeface="Arial" panose="020B0604020202020204" pitchFamily="34" charset="0"/>
              </a:rPr>
              <a:t>Proteínas</a:t>
            </a:r>
          </a:p>
        </p:txBody>
      </p:sp>
      <p:sp>
        <p:nvSpPr>
          <p:cNvPr id="294947" name="Rectangle 35">
            <a:extLst>
              <a:ext uri="{FF2B5EF4-FFF2-40B4-BE49-F238E27FC236}">
                <a16:creationId xmlns:a16="http://schemas.microsoft.com/office/drawing/2014/main" id="{3076AF17-BF33-4375-9EBE-2D4EC8C7352D}"/>
              </a:ext>
            </a:extLst>
          </p:cNvPr>
          <p:cNvSpPr>
            <a:spLocks noChangeArrowheads="1"/>
          </p:cNvSpPr>
          <p:nvPr/>
        </p:nvSpPr>
        <p:spPr bwMode="auto">
          <a:xfrm>
            <a:off x="6048375" y="4560888"/>
            <a:ext cx="3182938" cy="287337"/>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MEZCLA/DIETA MIXTA</a:t>
            </a:r>
            <a:endParaRPr lang="en-US" i="1">
              <a:solidFill>
                <a:srgbClr val="000000"/>
              </a:solidFill>
              <a:effectLst>
                <a:outerShdw blurRad="38100" dist="38100" dir="2700000" algn="tl">
                  <a:srgbClr val="C0C0C0"/>
                </a:outerShdw>
              </a:effectLst>
              <a:latin typeface="Arial Black" pitchFamily="34" charset="0"/>
            </a:endParaRPr>
          </a:p>
        </p:txBody>
      </p:sp>
      <p:sp>
        <p:nvSpPr>
          <p:cNvPr id="294948" name="Text Box 36">
            <a:extLst>
              <a:ext uri="{FF2B5EF4-FFF2-40B4-BE49-F238E27FC236}">
                <a16:creationId xmlns:a16="http://schemas.microsoft.com/office/drawing/2014/main" id="{15D7BA8F-6589-437C-BC5D-BCA81D7AAC10}"/>
              </a:ext>
            </a:extLst>
          </p:cNvPr>
          <p:cNvSpPr txBox="1">
            <a:spLocks noChangeArrowheads="1"/>
          </p:cNvSpPr>
          <p:nvPr/>
        </p:nvSpPr>
        <p:spPr bwMode="auto">
          <a:xfrm>
            <a:off x="6351588" y="4776788"/>
            <a:ext cx="2422525" cy="384175"/>
          </a:xfrm>
          <a:prstGeom prst="rect">
            <a:avLst/>
          </a:prstGeom>
          <a:noFill/>
          <a:ln w="9525">
            <a:noFill/>
            <a:miter lim="800000"/>
            <a:headEnd/>
            <a:tailEnd/>
          </a:ln>
          <a:effectLst/>
        </p:spPr>
        <p:txBody>
          <a:bodyPr>
            <a:spAutoFit/>
          </a:bodyPr>
          <a:lstStyle/>
          <a:p>
            <a:pPr algn="ctr">
              <a:lnSpc>
                <a:spcPct val="80000"/>
              </a:lnSpc>
              <a:defRPr/>
            </a:pPr>
            <a:r>
              <a:rPr lang="en-US" sz="2400">
                <a:effectLst>
                  <a:outerShdw blurRad="38100" dist="38100" dir="2700000" algn="tl">
                    <a:srgbClr val="C0C0C0"/>
                  </a:outerShdw>
                </a:effectLst>
                <a:latin typeface="Times New Roman" pitchFamily="18" charset="0"/>
              </a:rPr>
              <a:t>Combinación de</a:t>
            </a:r>
          </a:p>
        </p:txBody>
      </p:sp>
      <p:sp>
        <p:nvSpPr>
          <p:cNvPr id="123926" name="Line 37">
            <a:extLst>
              <a:ext uri="{FF2B5EF4-FFF2-40B4-BE49-F238E27FC236}">
                <a16:creationId xmlns:a16="http://schemas.microsoft.com/office/drawing/2014/main" id="{C4AF3723-B7A8-441E-A211-84665BC6A7B7}"/>
              </a:ext>
            </a:extLst>
          </p:cNvPr>
          <p:cNvSpPr>
            <a:spLocks noChangeShapeType="1"/>
          </p:cNvSpPr>
          <p:nvPr/>
        </p:nvSpPr>
        <p:spPr bwMode="auto">
          <a:xfrm>
            <a:off x="6743700" y="5097463"/>
            <a:ext cx="0" cy="393700"/>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3927" name="Text Box 38">
            <a:extLst>
              <a:ext uri="{FF2B5EF4-FFF2-40B4-BE49-F238E27FC236}">
                <a16:creationId xmlns:a16="http://schemas.microsoft.com/office/drawing/2014/main" id="{A1252648-7DF9-464C-9AD9-648A9DF2F3D2}"/>
              </a:ext>
            </a:extLst>
          </p:cNvPr>
          <p:cNvSpPr txBox="1">
            <a:spLocks noChangeArrowheads="1"/>
          </p:cNvSpPr>
          <p:nvPr/>
        </p:nvSpPr>
        <p:spPr bwMode="auto">
          <a:xfrm>
            <a:off x="6299200" y="5453063"/>
            <a:ext cx="8524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100" i="1">
                <a:latin typeface="Arial" panose="020B0604020202020204" pitchFamily="34" charset="0"/>
              </a:rPr>
              <a:t>CHO</a:t>
            </a:r>
          </a:p>
        </p:txBody>
      </p:sp>
      <p:sp>
        <p:nvSpPr>
          <p:cNvPr id="123928" name="Line 39">
            <a:extLst>
              <a:ext uri="{FF2B5EF4-FFF2-40B4-BE49-F238E27FC236}">
                <a16:creationId xmlns:a16="http://schemas.microsoft.com/office/drawing/2014/main" id="{B0B5EF05-2E0C-4F84-BC03-3854C37B271E}"/>
              </a:ext>
            </a:extLst>
          </p:cNvPr>
          <p:cNvSpPr>
            <a:spLocks noChangeShapeType="1"/>
          </p:cNvSpPr>
          <p:nvPr/>
        </p:nvSpPr>
        <p:spPr bwMode="auto">
          <a:xfrm>
            <a:off x="8369300" y="5097463"/>
            <a:ext cx="0" cy="393700"/>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3929" name="Text Box 40">
            <a:extLst>
              <a:ext uri="{FF2B5EF4-FFF2-40B4-BE49-F238E27FC236}">
                <a16:creationId xmlns:a16="http://schemas.microsoft.com/office/drawing/2014/main" id="{A19CC5D0-2DFC-418D-898C-8E46B0F9D7C8}"/>
              </a:ext>
            </a:extLst>
          </p:cNvPr>
          <p:cNvSpPr txBox="1">
            <a:spLocks noChangeArrowheads="1"/>
          </p:cNvSpPr>
          <p:nvPr/>
        </p:nvSpPr>
        <p:spPr bwMode="auto">
          <a:xfrm>
            <a:off x="7924800" y="5453063"/>
            <a:ext cx="11001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100" i="1">
                <a:latin typeface="Arial" panose="020B0604020202020204" pitchFamily="34" charset="0"/>
              </a:rPr>
              <a:t>Grasas</a:t>
            </a:r>
          </a:p>
        </p:txBody>
      </p:sp>
      <p:sp>
        <p:nvSpPr>
          <p:cNvPr id="123930" name="Line 41">
            <a:extLst>
              <a:ext uri="{FF2B5EF4-FFF2-40B4-BE49-F238E27FC236}">
                <a16:creationId xmlns:a16="http://schemas.microsoft.com/office/drawing/2014/main" id="{E346D208-B0B3-4CAC-A06E-484D8C9FF887}"/>
              </a:ext>
            </a:extLst>
          </p:cNvPr>
          <p:cNvSpPr>
            <a:spLocks noChangeShapeType="1"/>
          </p:cNvSpPr>
          <p:nvPr/>
        </p:nvSpPr>
        <p:spPr bwMode="auto">
          <a:xfrm>
            <a:off x="7518400" y="5097463"/>
            <a:ext cx="0" cy="800100"/>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3931" name="Text Box 42">
            <a:extLst>
              <a:ext uri="{FF2B5EF4-FFF2-40B4-BE49-F238E27FC236}">
                <a16:creationId xmlns:a16="http://schemas.microsoft.com/office/drawing/2014/main" id="{2815EC99-E7FF-4528-83E3-B54C77EFE5BD}"/>
              </a:ext>
            </a:extLst>
          </p:cNvPr>
          <p:cNvSpPr txBox="1">
            <a:spLocks noChangeArrowheads="1"/>
          </p:cNvSpPr>
          <p:nvPr/>
        </p:nvSpPr>
        <p:spPr bwMode="auto">
          <a:xfrm>
            <a:off x="6837363" y="5846763"/>
            <a:ext cx="14716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100" i="1">
                <a:latin typeface="Arial" panose="020B0604020202020204" pitchFamily="34" charset="0"/>
              </a:rPr>
              <a:t>Proteínas</a:t>
            </a:r>
          </a:p>
        </p:txBody>
      </p:sp>
      <p:sp>
        <p:nvSpPr>
          <p:cNvPr id="123932" name="Freeform 43">
            <a:extLst>
              <a:ext uri="{FF2B5EF4-FFF2-40B4-BE49-F238E27FC236}">
                <a16:creationId xmlns:a16="http://schemas.microsoft.com/office/drawing/2014/main" id="{1A6D6A93-2FD7-4F2C-9FA7-2E4237CE64D6}"/>
              </a:ext>
            </a:extLst>
          </p:cNvPr>
          <p:cNvSpPr>
            <a:spLocks/>
          </p:cNvSpPr>
          <p:nvPr/>
        </p:nvSpPr>
        <p:spPr bwMode="auto">
          <a:xfrm>
            <a:off x="698500" y="4778375"/>
            <a:ext cx="300038" cy="611188"/>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952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933" name="Text Box 44">
            <a:extLst>
              <a:ext uri="{FF2B5EF4-FFF2-40B4-BE49-F238E27FC236}">
                <a16:creationId xmlns:a16="http://schemas.microsoft.com/office/drawing/2014/main" id="{BE01F4AD-7C6A-4953-8A3D-74AD36CDDBC0}"/>
              </a:ext>
            </a:extLst>
          </p:cNvPr>
          <p:cNvSpPr txBox="1">
            <a:spLocks noChangeArrowheads="1"/>
          </p:cNvSpPr>
          <p:nvPr/>
        </p:nvSpPr>
        <p:spPr bwMode="auto">
          <a:xfrm>
            <a:off x="2239963" y="5351463"/>
            <a:ext cx="11112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100" i="1">
                <a:latin typeface="Arial" panose="020B0604020202020204" pitchFamily="34" charset="0"/>
              </a:rPr>
              <a:t>Grasas</a:t>
            </a:r>
          </a:p>
        </p:txBody>
      </p:sp>
      <p:sp>
        <p:nvSpPr>
          <p:cNvPr id="123934" name="Freeform 45">
            <a:extLst>
              <a:ext uri="{FF2B5EF4-FFF2-40B4-BE49-F238E27FC236}">
                <a16:creationId xmlns:a16="http://schemas.microsoft.com/office/drawing/2014/main" id="{8D21B4EF-72E0-4895-8ACB-C6B049A28B92}"/>
              </a:ext>
            </a:extLst>
          </p:cNvPr>
          <p:cNvSpPr>
            <a:spLocks/>
          </p:cNvSpPr>
          <p:nvPr/>
        </p:nvSpPr>
        <p:spPr bwMode="auto">
          <a:xfrm flipH="1">
            <a:off x="2693988" y="4778375"/>
            <a:ext cx="227012" cy="611188"/>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952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935" name="Line 46">
            <a:extLst>
              <a:ext uri="{FF2B5EF4-FFF2-40B4-BE49-F238E27FC236}">
                <a16:creationId xmlns:a16="http://schemas.microsoft.com/office/drawing/2014/main" id="{4E6297D1-1F70-49A9-A576-C550B0DE6D06}"/>
              </a:ext>
            </a:extLst>
          </p:cNvPr>
          <p:cNvSpPr>
            <a:spLocks noChangeShapeType="1"/>
          </p:cNvSpPr>
          <p:nvPr/>
        </p:nvSpPr>
        <p:spPr bwMode="auto">
          <a:xfrm>
            <a:off x="5127625" y="4375150"/>
            <a:ext cx="0" cy="85090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3936" name="Line 47">
            <a:extLst>
              <a:ext uri="{FF2B5EF4-FFF2-40B4-BE49-F238E27FC236}">
                <a16:creationId xmlns:a16="http://schemas.microsoft.com/office/drawing/2014/main" id="{5E24EA3A-22AE-4ECC-9696-4C2ACD5CC222}"/>
              </a:ext>
            </a:extLst>
          </p:cNvPr>
          <p:cNvSpPr>
            <a:spLocks noChangeShapeType="1"/>
          </p:cNvSpPr>
          <p:nvPr/>
        </p:nvSpPr>
        <p:spPr bwMode="auto">
          <a:xfrm>
            <a:off x="4568825" y="3098800"/>
            <a:ext cx="0" cy="53975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3937" name="Line 48">
            <a:extLst>
              <a:ext uri="{FF2B5EF4-FFF2-40B4-BE49-F238E27FC236}">
                <a16:creationId xmlns:a16="http://schemas.microsoft.com/office/drawing/2014/main" id="{193E97A0-82C2-44C8-B3F8-D37E4A4A1AFF}"/>
              </a:ext>
            </a:extLst>
          </p:cNvPr>
          <p:cNvSpPr>
            <a:spLocks noChangeShapeType="1"/>
          </p:cNvSpPr>
          <p:nvPr/>
        </p:nvSpPr>
        <p:spPr bwMode="auto">
          <a:xfrm>
            <a:off x="4581525" y="977900"/>
            <a:ext cx="0" cy="53975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3938" name="Text Box 6">
            <a:extLst>
              <a:ext uri="{FF2B5EF4-FFF2-40B4-BE49-F238E27FC236}">
                <a16:creationId xmlns:a16="http://schemas.microsoft.com/office/drawing/2014/main" id="{C63B8236-4BAF-48A6-AB02-533D327C5D8D}"/>
              </a:ext>
            </a:extLst>
          </p:cNvPr>
          <p:cNvSpPr txBox="1">
            <a:spLocks noChangeArrowheads="1"/>
          </p:cNvSpPr>
          <p:nvPr/>
        </p:nvSpPr>
        <p:spPr bwMode="auto">
          <a:xfrm>
            <a:off x="179388" y="6164263"/>
            <a:ext cx="89646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(pp. 131-132), por J. H. Wilmore, &amp; D. L. Costill, 2004, Barcelona, España: Editorial Paidotribo. Copyright 2004 por Jack H. Wilmore y David L. Costill.</a:t>
            </a:r>
          </a:p>
        </p:txBody>
      </p:sp>
    </p:spTree>
    <p:custDataLst>
      <p:tags r:id="rId1"/>
    </p:custDataLst>
  </p:cSld>
  <p:clrMapOvr>
    <a:masterClrMapping/>
  </p:clrMapOvr>
  <p:transition spd="slow">
    <p:wipe dir="r"/>
    <p:sndAc>
      <p:stSnd>
        <p:snd r:embed="rId4" name="whoosh.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6" name="Rectangle 36">
            <a:extLst>
              <a:ext uri="{FF2B5EF4-FFF2-40B4-BE49-F238E27FC236}">
                <a16:creationId xmlns:a16="http://schemas.microsoft.com/office/drawing/2014/main" id="{C7A4FF06-2AD8-4D3C-9922-EF95B0FC85FF}"/>
              </a:ext>
            </a:extLst>
          </p:cNvPr>
          <p:cNvSpPr>
            <a:spLocks noChangeArrowheads="1"/>
          </p:cNvSpPr>
          <p:nvPr/>
        </p:nvSpPr>
        <p:spPr bwMode="auto">
          <a:xfrm>
            <a:off x="641350" y="5632450"/>
            <a:ext cx="7694613" cy="45402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sz="4600">
                <a:solidFill>
                  <a:srgbClr val="000000"/>
                </a:solidFill>
                <a:effectLst>
                  <a:outerShdw blurRad="38100" dist="38100" dir="2700000" algn="tl">
                    <a:srgbClr val="C0C0C0"/>
                  </a:outerShdw>
                </a:effectLst>
                <a:latin typeface="Arial" charset="0"/>
              </a:rPr>
              <a:t>Tipo de Nutriente Oxidado</a:t>
            </a:r>
            <a:endParaRPr lang="en-US" sz="4600" baseline="-25000">
              <a:solidFill>
                <a:srgbClr val="000000"/>
              </a:solidFill>
              <a:effectLst>
                <a:outerShdw blurRad="38100" dist="38100" dir="2700000" algn="tl">
                  <a:srgbClr val="C0C0C0"/>
                </a:outerShdw>
              </a:effectLst>
              <a:latin typeface="Arial" charset="0"/>
            </a:endParaRPr>
          </a:p>
        </p:txBody>
      </p:sp>
      <p:sp>
        <p:nvSpPr>
          <p:cNvPr id="125955" name="Line 37">
            <a:extLst>
              <a:ext uri="{FF2B5EF4-FFF2-40B4-BE49-F238E27FC236}">
                <a16:creationId xmlns:a16="http://schemas.microsoft.com/office/drawing/2014/main" id="{634D63A5-D280-4821-84F2-A4F1E6CF169A}"/>
              </a:ext>
            </a:extLst>
          </p:cNvPr>
          <p:cNvSpPr>
            <a:spLocks noChangeShapeType="1"/>
          </p:cNvSpPr>
          <p:nvPr/>
        </p:nvSpPr>
        <p:spPr bwMode="auto">
          <a:xfrm>
            <a:off x="4271963" y="1819275"/>
            <a:ext cx="0" cy="1654175"/>
          </a:xfrm>
          <a:prstGeom prst="line">
            <a:avLst/>
          </a:prstGeom>
          <a:noFill/>
          <a:ln w="317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6998" name="Rectangle 38">
            <a:extLst>
              <a:ext uri="{FF2B5EF4-FFF2-40B4-BE49-F238E27FC236}">
                <a16:creationId xmlns:a16="http://schemas.microsoft.com/office/drawing/2014/main" id="{525C0D06-C81A-4F91-87F0-646934C3F4F7}"/>
              </a:ext>
            </a:extLst>
          </p:cNvPr>
          <p:cNvSpPr>
            <a:spLocks noChangeArrowheads="1"/>
          </p:cNvSpPr>
          <p:nvPr/>
        </p:nvSpPr>
        <p:spPr bwMode="auto">
          <a:xfrm>
            <a:off x="2379663" y="3397250"/>
            <a:ext cx="4206875" cy="538163"/>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4800">
                <a:effectLst>
                  <a:outerShdw blurRad="38100" dist="38100" dir="2700000" algn="tl">
                    <a:srgbClr val="C0C0C0"/>
                  </a:outerShdw>
                </a:effectLst>
                <a:latin typeface="Verdana" pitchFamily="34" charset="0"/>
              </a:rPr>
              <a:t>Determina</a:t>
            </a:r>
          </a:p>
        </p:txBody>
      </p:sp>
      <p:sp>
        <p:nvSpPr>
          <p:cNvPr id="296999" name="Rectangle 39">
            <a:extLst>
              <a:ext uri="{FF2B5EF4-FFF2-40B4-BE49-F238E27FC236}">
                <a16:creationId xmlns:a16="http://schemas.microsoft.com/office/drawing/2014/main" id="{EB8BF6B9-0137-433B-B313-788E977328EB}"/>
              </a:ext>
            </a:extLst>
          </p:cNvPr>
          <p:cNvSpPr>
            <a:spLocks noChangeArrowheads="1"/>
          </p:cNvSpPr>
          <p:nvPr/>
        </p:nvSpPr>
        <p:spPr bwMode="auto">
          <a:xfrm>
            <a:off x="323850" y="908050"/>
            <a:ext cx="8507413" cy="993775"/>
          </a:xfrm>
          <a:prstGeom prst="rect">
            <a:avLst/>
          </a:prstGeom>
          <a:noFill/>
          <a:ln w="9525">
            <a:noFill/>
            <a:miter lim="800000"/>
            <a:headEnd/>
            <a:tailEnd/>
          </a:ln>
          <a:effectLst/>
        </p:spPr>
        <p:txBody>
          <a:bodyPr/>
          <a:lstStyle/>
          <a:p>
            <a:pPr marL="342900" indent="-342900" algn="ctr">
              <a:lnSpc>
                <a:spcPct val="60000"/>
              </a:lnSpc>
              <a:spcBef>
                <a:spcPct val="20000"/>
              </a:spcBef>
              <a:defRPr/>
            </a:pPr>
            <a:r>
              <a:rPr lang="en-US" sz="4100">
                <a:effectLst>
                  <a:outerShdw blurRad="38100" dist="38100" dir="2700000" algn="tl">
                    <a:srgbClr val="C0C0C0"/>
                  </a:outerShdw>
                </a:effectLst>
                <a:latin typeface="Arial Black" pitchFamily="34" charset="0"/>
              </a:rPr>
              <a:t>Cantidad de O</a:t>
            </a:r>
            <a:r>
              <a:rPr lang="en-US" sz="4100" baseline="-25000">
                <a:effectLst>
                  <a:outerShdw blurRad="38100" dist="38100" dir="2700000" algn="tl">
                    <a:srgbClr val="C0C0C0"/>
                  </a:outerShdw>
                </a:effectLst>
                <a:latin typeface="Arial Black" pitchFamily="34" charset="0"/>
              </a:rPr>
              <a:t>2</a:t>
            </a:r>
            <a:r>
              <a:rPr lang="en-US" sz="4100">
                <a:effectLst>
                  <a:outerShdw blurRad="38100" dist="38100" dir="2700000" algn="tl">
                    <a:srgbClr val="C0C0C0"/>
                  </a:outerShdw>
                </a:effectLst>
                <a:latin typeface="Arial Black" pitchFamily="34" charset="0"/>
              </a:rPr>
              <a:t> Usado</a:t>
            </a:r>
          </a:p>
          <a:p>
            <a:pPr marL="342900" indent="-342900" algn="ctr">
              <a:lnSpc>
                <a:spcPct val="60000"/>
              </a:lnSpc>
              <a:spcBef>
                <a:spcPct val="20000"/>
              </a:spcBef>
              <a:defRPr/>
            </a:pPr>
            <a:r>
              <a:rPr lang="en-US" sz="4100">
                <a:effectLst>
                  <a:outerShdw blurRad="38100" dist="38100" dir="2700000" algn="tl">
                    <a:srgbClr val="C0C0C0"/>
                  </a:outerShdw>
                </a:effectLst>
                <a:latin typeface="Arial Black" pitchFamily="34" charset="0"/>
              </a:rPr>
              <a:t>Durante el Metabolismo (R)</a:t>
            </a:r>
          </a:p>
        </p:txBody>
      </p:sp>
      <p:sp>
        <p:nvSpPr>
          <p:cNvPr id="125958" name="Line 42">
            <a:extLst>
              <a:ext uri="{FF2B5EF4-FFF2-40B4-BE49-F238E27FC236}">
                <a16:creationId xmlns:a16="http://schemas.microsoft.com/office/drawing/2014/main" id="{C6A104A9-CDDC-465C-8A13-F9FB17539DFB}"/>
              </a:ext>
            </a:extLst>
          </p:cNvPr>
          <p:cNvSpPr>
            <a:spLocks noChangeShapeType="1"/>
          </p:cNvSpPr>
          <p:nvPr/>
        </p:nvSpPr>
        <p:spPr bwMode="auto">
          <a:xfrm>
            <a:off x="4257675" y="3990975"/>
            <a:ext cx="0" cy="1654175"/>
          </a:xfrm>
          <a:prstGeom prst="line">
            <a:avLst/>
          </a:prstGeom>
          <a:noFill/>
          <a:ln w="317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transition spd="slow">
    <p:checker/>
    <p:sndAc>
      <p:stSnd>
        <p:snd r:embed="rId4" name="whoosh.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olded_Page_INTRODUCCION">
            <a:extLst>
              <a:ext uri="{FF2B5EF4-FFF2-40B4-BE49-F238E27FC236}">
                <a16:creationId xmlns:a16="http://schemas.microsoft.com/office/drawing/2014/main" id="{E8A343FF-3D50-4727-8AFB-CE02A1B6C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908050"/>
            <a:ext cx="8001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dissolve/>
    <p:sndAc>
      <p:stSnd>
        <p:snd r:embed="rId4" name="chimes.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Cociente_Respìratorio_01">
            <a:extLst>
              <a:ext uri="{FF2B5EF4-FFF2-40B4-BE49-F238E27FC236}">
                <a16:creationId xmlns:a16="http://schemas.microsoft.com/office/drawing/2014/main" id="{AE7557DB-D1C4-42E0-AE1B-3E6D1C9F46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175" y="704850"/>
            <a:ext cx="7910513"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newsflash/>
    <p:sndAc>
      <p:stSnd>
        <p:snd r:embed="rId4" name="whoosh.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6">
            <a:extLst>
              <a:ext uri="{FF2B5EF4-FFF2-40B4-BE49-F238E27FC236}">
                <a16:creationId xmlns:a16="http://schemas.microsoft.com/office/drawing/2014/main" id="{DCABC8AC-54E6-4857-B699-82C5649A7E3D}"/>
              </a:ext>
            </a:extLst>
          </p:cNvPr>
          <p:cNvSpPr txBox="1">
            <a:spLocks noChangeArrowheads="1"/>
          </p:cNvSpPr>
          <p:nvPr/>
        </p:nvSpPr>
        <p:spPr bwMode="auto">
          <a:xfrm>
            <a:off x="144463" y="5949950"/>
            <a:ext cx="89646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t>
            </a:r>
            <a:r>
              <a:rPr lang="en-US" altLang="es-PR" sz="1200" b="0">
                <a:latin typeface="Times New Roman" panose="02020603050405020304" pitchFamily="18" charset="0"/>
              </a:rPr>
              <a:t>Adaptado de: </a:t>
            </a:r>
            <a:r>
              <a:rPr lang="en-US" altLang="es-PR" sz="1200" i="1">
                <a:latin typeface="Times New Roman" panose="02020603050405020304" pitchFamily="18" charset="0"/>
              </a:rPr>
              <a:t>Exercise Physiology Integrating Theory and Application</a:t>
            </a:r>
            <a:r>
              <a:rPr lang="en-US" altLang="es-PR" sz="1200" b="0">
                <a:latin typeface="Times New Roman" panose="02020603050405020304" pitchFamily="18" charset="0"/>
              </a:rPr>
              <a:t>. (p. 55), por W. J. Kraemer, S. J. Fleck, y M. R. Deschenes, 2012, Philadelphia: Lippincott Williams &amp; Wilkins. Copyright 2012 por: Lippincott Williams &amp; Wilkins, a Wolte Kluwer business.</a:t>
            </a:r>
          </a:p>
        </p:txBody>
      </p:sp>
      <p:sp>
        <p:nvSpPr>
          <p:cNvPr id="2" name="Title 1">
            <a:extLst>
              <a:ext uri="{FF2B5EF4-FFF2-40B4-BE49-F238E27FC236}">
                <a16:creationId xmlns:a16="http://schemas.microsoft.com/office/drawing/2014/main" id="{FC947DB6-2451-421E-95E2-56E5ADBA3E66}"/>
              </a:ext>
            </a:extLst>
          </p:cNvPr>
          <p:cNvSpPr>
            <a:spLocks/>
          </p:cNvSpPr>
          <p:nvPr/>
        </p:nvSpPr>
        <p:spPr bwMode="auto">
          <a:xfrm>
            <a:off x="0" y="1341438"/>
            <a:ext cx="91440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10000"/>
              </a:lnSpc>
              <a:defRPr/>
            </a:pPr>
            <a:r>
              <a:rPr lang="es-PR" altLang="es-PR" sz="22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PROPORCIÓN DE INTERCAMBIO RESPIRATORIO (RER)</a:t>
            </a:r>
            <a:endParaRPr lang="es-PR" altLang="es-PR" sz="22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endParaRPr>
          </a:p>
        </p:txBody>
      </p:sp>
      <p:pic>
        <p:nvPicPr>
          <p:cNvPr id="130052" name="Picture 14" descr="RER-1">
            <a:extLst>
              <a:ext uri="{FF2B5EF4-FFF2-40B4-BE49-F238E27FC236}">
                <a16:creationId xmlns:a16="http://schemas.microsoft.com/office/drawing/2014/main" id="{5A7805A4-8851-458E-8E44-B7B984EFC4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2322513"/>
            <a:ext cx="8748713"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pull dir="d"/>
    <p:sndAc>
      <p:stSnd>
        <p:snd r:embed="rId4" name="whoosh.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a:extLst>
              <a:ext uri="{FF2B5EF4-FFF2-40B4-BE49-F238E27FC236}">
                <a16:creationId xmlns:a16="http://schemas.microsoft.com/office/drawing/2014/main" id="{89161F8D-DD75-407D-A88A-A3E51FDABCDF}"/>
              </a:ext>
            </a:extLst>
          </p:cNvPr>
          <p:cNvGrpSpPr>
            <a:grpSpLocks/>
          </p:cNvGrpSpPr>
          <p:nvPr/>
        </p:nvGrpSpPr>
        <p:grpSpPr bwMode="auto">
          <a:xfrm>
            <a:off x="323850" y="1912938"/>
            <a:ext cx="8013700" cy="4108450"/>
            <a:chOff x="548" y="1210"/>
            <a:chExt cx="5048" cy="2588"/>
          </a:xfrm>
        </p:grpSpPr>
        <p:sp>
          <p:nvSpPr>
            <p:cNvPr id="132101" name="Text Box 23">
              <a:extLst>
                <a:ext uri="{FF2B5EF4-FFF2-40B4-BE49-F238E27FC236}">
                  <a16:creationId xmlns:a16="http://schemas.microsoft.com/office/drawing/2014/main" id="{F6B9C1FA-D271-4BEA-8827-D1D27BE3B2B6}"/>
                </a:ext>
              </a:extLst>
            </p:cNvPr>
            <p:cNvSpPr txBox="1">
              <a:spLocks noChangeArrowheads="1"/>
            </p:cNvSpPr>
            <p:nvPr/>
          </p:nvSpPr>
          <p:spPr bwMode="auto">
            <a:xfrm>
              <a:off x="552" y="1774"/>
              <a:ext cx="5044" cy="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4588">
                <a:spcBef>
                  <a:spcPts val="300"/>
                </a:spcBef>
                <a:buClr>
                  <a:srgbClr val="A04DA3"/>
                </a:buClr>
                <a:buFont typeface="Georgia" panose="02040502050405020303" pitchFamily="18" charset="0"/>
                <a:buChar char="•"/>
                <a:tabLst>
                  <a:tab pos="609600" algn="ctr"/>
                  <a:tab pos="2527300" algn="ctr"/>
                  <a:tab pos="5308600" algn="r"/>
                  <a:tab pos="7518400" algn="r"/>
                </a:tabLst>
                <a:defRPr sz="2800">
                  <a:solidFill>
                    <a:schemeClr val="tx1"/>
                  </a:solidFill>
                  <a:latin typeface="Georgia" panose="02040502050405020303" pitchFamily="18" charset="0"/>
                </a:defRPr>
              </a:lvl1pPr>
              <a:lvl2pPr marL="742950" indent="-285750" defTabSz="1144588">
                <a:spcBef>
                  <a:spcPts val="300"/>
                </a:spcBef>
                <a:buClr>
                  <a:schemeClr val="accent2"/>
                </a:buClr>
                <a:buFont typeface="Georgia" panose="02040502050405020303" pitchFamily="18" charset="0"/>
                <a:buChar char="▫"/>
                <a:tabLst>
                  <a:tab pos="609600" algn="ctr"/>
                  <a:tab pos="2527300" algn="ctr"/>
                  <a:tab pos="5308600" algn="r"/>
                  <a:tab pos="7518400" algn="r"/>
                </a:tabLst>
                <a:defRPr sz="2600">
                  <a:solidFill>
                    <a:schemeClr val="accent2"/>
                  </a:solidFill>
                  <a:latin typeface="Georgia" panose="02040502050405020303" pitchFamily="18" charset="0"/>
                </a:defRPr>
              </a:lvl2pPr>
              <a:lvl3pPr marL="1143000" indent="-228600" defTabSz="1144588">
                <a:spcBef>
                  <a:spcPts val="300"/>
                </a:spcBef>
                <a:buClr>
                  <a:schemeClr val="accent1"/>
                </a:buClr>
                <a:buFont typeface="Wingdings 2" panose="05020102010507070707" pitchFamily="18" charset="2"/>
                <a:buChar char=""/>
                <a:tabLst>
                  <a:tab pos="609600" algn="ctr"/>
                  <a:tab pos="2527300" algn="ctr"/>
                  <a:tab pos="5308600" algn="r"/>
                  <a:tab pos="7518400" algn="r"/>
                </a:tabLst>
                <a:defRPr sz="2400">
                  <a:solidFill>
                    <a:schemeClr val="accent1"/>
                  </a:solidFill>
                  <a:latin typeface="Georgia" panose="02040502050405020303" pitchFamily="18" charset="0"/>
                </a:defRPr>
              </a:lvl3pPr>
              <a:lvl4pPr marL="1600200" indent="-228600" defTabSz="1144588">
                <a:spcBef>
                  <a:spcPts val="300"/>
                </a:spcBef>
                <a:buClr>
                  <a:schemeClr val="accent1"/>
                </a:buClr>
                <a:buFont typeface="Wingdings 2" panose="05020102010507070707" pitchFamily="18" charset="2"/>
                <a:buChar char=""/>
                <a:tabLst>
                  <a:tab pos="609600" algn="ctr"/>
                  <a:tab pos="2527300" algn="ctr"/>
                  <a:tab pos="5308600" algn="r"/>
                  <a:tab pos="7518400" algn="r"/>
                </a:tabLst>
                <a:defRPr sz="2200">
                  <a:solidFill>
                    <a:schemeClr val="accent1"/>
                  </a:solidFill>
                  <a:latin typeface="Georgia" panose="02040502050405020303" pitchFamily="18" charset="0"/>
                </a:defRPr>
              </a:lvl4pPr>
              <a:lvl5pPr marL="2057400" indent="-228600" defTabSz="1144588">
                <a:spcBef>
                  <a:spcPts val="300"/>
                </a:spcBef>
                <a:buClr>
                  <a:srgbClr val="A04DA3"/>
                </a:buClr>
                <a:buFont typeface="Georgia" panose="02040502050405020303" pitchFamily="18" charset="0"/>
                <a:buChar char="▫"/>
                <a:tabLst>
                  <a:tab pos="609600" algn="ctr"/>
                  <a:tab pos="2527300" algn="ctr"/>
                  <a:tab pos="5308600" algn="r"/>
                  <a:tab pos="7518400" algn="r"/>
                </a:tabLst>
                <a:defRPr sz="2000">
                  <a:solidFill>
                    <a:srgbClr val="A04DA3"/>
                  </a:solidFill>
                  <a:latin typeface="Georgia" panose="02040502050405020303" pitchFamily="18" charset="0"/>
                </a:defRPr>
              </a:lvl5pPr>
              <a:lvl6pPr marL="2514600" indent="-228600" defTabSz="1144588" eaLnBrk="0" fontAlgn="base" hangingPunct="0">
                <a:spcBef>
                  <a:spcPts val="300"/>
                </a:spcBef>
                <a:spcAft>
                  <a:spcPct val="0"/>
                </a:spcAft>
                <a:buClr>
                  <a:srgbClr val="A04DA3"/>
                </a:buClr>
                <a:buFont typeface="Georgia" panose="02040502050405020303" pitchFamily="18" charset="0"/>
                <a:buChar char="▫"/>
                <a:tabLst>
                  <a:tab pos="609600" algn="ctr"/>
                  <a:tab pos="2527300" algn="ctr"/>
                  <a:tab pos="5308600" algn="r"/>
                  <a:tab pos="7518400" algn="r"/>
                </a:tabLst>
                <a:defRPr sz="2000">
                  <a:solidFill>
                    <a:srgbClr val="A04DA3"/>
                  </a:solidFill>
                  <a:latin typeface="Georgia" panose="02040502050405020303" pitchFamily="18" charset="0"/>
                </a:defRPr>
              </a:lvl6pPr>
              <a:lvl7pPr marL="2971800" indent="-228600" defTabSz="1144588" eaLnBrk="0" fontAlgn="base" hangingPunct="0">
                <a:spcBef>
                  <a:spcPts val="300"/>
                </a:spcBef>
                <a:spcAft>
                  <a:spcPct val="0"/>
                </a:spcAft>
                <a:buClr>
                  <a:srgbClr val="A04DA3"/>
                </a:buClr>
                <a:buFont typeface="Georgia" panose="02040502050405020303" pitchFamily="18" charset="0"/>
                <a:buChar char="▫"/>
                <a:tabLst>
                  <a:tab pos="609600" algn="ctr"/>
                  <a:tab pos="2527300" algn="ctr"/>
                  <a:tab pos="5308600" algn="r"/>
                  <a:tab pos="7518400" algn="r"/>
                </a:tabLst>
                <a:defRPr sz="2000">
                  <a:solidFill>
                    <a:srgbClr val="A04DA3"/>
                  </a:solidFill>
                  <a:latin typeface="Georgia" panose="02040502050405020303" pitchFamily="18" charset="0"/>
                </a:defRPr>
              </a:lvl7pPr>
              <a:lvl8pPr marL="3429000" indent="-228600" defTabSz="1144588" eaLnBrk="0" fontAlgn="base" hangingPunct="0">
                <a:spcBef>
                  <a:spcPts val="300"/>
                </a:spcBef>
                <a:spcAft>
                  <a:spcPct val="0"/>
                </a:spcAft>
                <a:buClr>
                  <a:srgbClr val="A04DA3"/>
                </a:buClr>
                <a:buFont typeface="Georgia" panose="02040502050405020303" pitchFamily="18" charset="0"/>
                <a:buChar char="▫"/>
                <a:tabLst>
                  <a:tab pos="609600" algn="ctr"/>
                  <a:tab pos="2527300" algn="ctr"/>
                  <a:tab pos="5308600" algn="r"/>
                  <a:tab pos="7518400" algn="r"/>
                </a:tabLst>
                <a:defRPr sz="2000">
                  <a:solidFill>
                    <a:srgbClr val="A04DA3"/>
                  </a:solidFill>
                  <a:latin typeface="Georgia" panose="02040502050405020303" pitchFamily="18" charset="0"/>
                </a:defRPr>
              </a:lvl8pPr>
              <a:lvl9pPr marL="3886200" indent="-228600" defTabSz="1144588" eaLnBrk="0" fontAlgn="base" hangingPunct="0">
                <a:spcBef>
                  <a:spcPts val="300"/>
                </a:spcBef>
                <a:spcAft>
                  <a:spcPct val="0"/>
                </a:spcAft>
                <a:buClr>
                  <a:srgbClr val="A04DA3"/>
                </a:buClr>
                <a:buFont typeface="Georgia" panose="02040502050405020303" pitchFamily="18" charset="0"/>
                <a:buChar char="▫"/>
                <a:tabLst>
                  <a:tab pos="609600" algn="ctr"/>
                  <a:tab pos="2527300" algn="ctr"/>
                  <a:tab pos="5308600" algn="r"/>
                  <a:tab pos="7518400" algn="r"/>
                </a:tabLst>
                <a:defRPr sz="2000">
                  <a:solidFill>
                    <a:srgbClr val="A04DA3"/>
                  </a:solidFill>
                  <a:latin typeface="Georgia" panose="02040502050405020303" pitchFamily="18" charset="0"/>
                </a:defRPr>
              </a:lvl9pPr>
            </a:lstStyle>
            <a:p>
              <a:pPr>
                <a:lnSpc>
                  <a:spcPct val="90000"/>
                </a:lnSpc>
                <a:spcBef>
                  <a:spcPct val="50000"/>
                </a:spcBef>
                <a:buClrTx/>
                <a:buFontTx/>
                <a:buNone/>
              </a:pPr>
              <a:r>
                <a:rPr lang="en-US" altLang="es-PR" sz="2200" b="0">
                  <a:latin typeface="Arial" panose="020B0604020202020204" pitchFamily="34" charset="0"/>
                </a:rPr>
                <a:t>	0.71	4.69	0.0	100.0</a:t>
              </a:r>
            </a:p>
            <a:p>
              <a:pPr>
                <a:lnSpc>
                  <a:spcPct val="90000"/>
                </a:lnSpc>
                <a:spcBef>
                  <a:spcPct val="50000"/>
                </a:spcBef>
                <a:buClrTx/>
                <a:buFontTx/>
                <a:buNone/>
              </a:pPr>
              <a:r>
                <a:rPr lang="en-US" altLang="es-PR" sz="2200" b="0">
                  <a:latin typeface="Arial" panose="020B0604020202020204" pitchFamily="34" charset="0"/>
                </a:rPr>
                <a:t>	0.75	4.74	15.6	84.4</a:t>
              </a:r>
            </a:p>
            <a:p>
              <a:pPr>
                <a:lnSpc>
                  <a:spcPct val="90000"/>
                </a:lnSpc>
                <a:spcBef>
                  <a:spcPct val="50000"/>
                </a:spcBef>
                <a:buClrTx/>
                <a:buFontTx/>
                <a:buNone/>
              </a:pPr>
              <a:r>
                <a:rPr lang="en-US" altLang="es-PR" sz="2200" b="0">
                  <a:latin typeface="Arial" panose="020B0604020202020204" pitchFamily="34" charset="0"/>
                </a:rPr>
                <a:t>	0.80	4.80	33.4	66.6</a:t>
              </a:r>
            </a:p>
            <a:p>
              <a:pPr>
                <a:lnSpc>
                  <a:spcPct val="90000"/>
                </a:lnSpc>
                <a:spcBef>
                  <a:spcPct val="50000"/>
                </a:spcBef>
                <a:buClrTx/>
                <a:buFontTx/>
                <a:buNone/>
              </a:pPr>
              <a:r>
                <a:rPr lang="en-US" altLang="es-PR" sz="2200" b="0">
                  <a:latin typeface="Arial" panose="020B0604020202020204" pitchFamily="34" charset="0"/>
                </a:rPr>
                <a:t>	0.85	4.86	50.7	49.3</a:t>
              </a:r>
            </a:p>
            <a:p>
              <a:pPr>
                <a:lnSpc>
                  <a:spcPct val="90000"/>
                </a:lnSpc>
                <a:spcBef>
                  <a:spcPct val="50000"/>
                </a:spcBef>
                <a:buClrTx/>
                <a:buFontTx/>
                <a:buNone/>
              </a:pPr>
              <a:r>
                <a:rPr lang="en-US" altLang="es-PR" sz="2200" b="0">
                  <a:latin typeface="Arial" panose="020B0604020202020204" pitchFamily="34" charset="0"/>
                </a:rPr>
                <a:t>	0.90	4.92	67.5	32.5</a:t>
              </a:r>
            </a:p>
            <a:p>
              <a:pPr>
                <a:lnSpc>
                  <a:spcPct val="90000"/>
                </a:lnSpc>
                <a:spcBef>
                  <a:spcPct val="50000"/>
                </a:spcBef>
                <a:buClrTx/>
                <a:buFontTx/>
                <a:buNone/>
              </a:pPr>
              <a:r>
                <a:rPr lang="en-US" altLang="es-PR" sz="2200" b="0">
                  <a:latin typeface="Arial" panose="020B0604020202020204" pitchFamily="34" charset="0"/>
                </a:rPr>
                <a:t>	0.95	4.99	84.0	16.0</a:t>
              </a:r>
            </a:p>
            <a:p>
              <a:pPr>
                <a:lnSpc>
                  <a:spcPct val="90000"/>
                </a:lnSpc>
                <a:spcBef>
                  <a:spcPct val="50000"/>
                </a:spcBef>
                <a:buClrTx/>
                <a:buFontTx/>
                <a:buNone/>
              </a:pPr>
              <a:r>
                <a:rPr lang="en-US" altLang="es-PR" sz="2200" b="0">
                  <a:latin typeface="Arial" panose="020B0604020202020204" pitchFamily="34" charset="0"/>
                </a:rPr>
                <a:t>	1.00	5.05	100.0	0.0</a:t>
              </a:r>
            </a:p>
          </p:txBody>
        </p:sp>
        <p:sp>
          <p:nvSpPr>
            <p:cNvPr id="132102" name="Line 24">
              <a:extLst>
                <a:ext uri="{FF2B5EF4-FFF2-40B4-BE49-F238E27FC236}">
                  <a16:creationId xmlns:a16="http://schemas.microsoft.com/office/drawing/2014/main" id="{D3E1AF2C-22CD-4437-B1A4-EC2A42D5AB86}"/>
                </a:ext>
              </a:extLst>
            </p:cNvPr>
            <p:cNvSpPr>
              <a:spLocks noChangeShapeType="1"/>
            </p:cNvSpPr>
            <p:nvPr/>
          </p:nvSpPr>
          <p:spPr bwMode="auto">
            <a:xfrm>
              <a:off x="609" y="1759"/>
              <a:ext cx="4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03" name="Text Box 25">
              <a:extLst>
                <a:ext uri="{FF2B5EF4-FFF2-40B4-BE49-F238E27FC236}">
                  <a16:creationId xmlns:a16="http://schemas.microsoft.com/office/drawing/2014/main" id="{4F9821A6-DAD8-4E9C-A8FB-D6532AF7CDFD}"/>
                </a:ext>
              </a:extLst>
            </p:cNvPr>
            <p:cNvSpPr txBox="1">
              <a:spLocks noChangeArrowheads="1"/>
            </p:cNvSpPr>
            <p:nvPr/>
          </p:nvSpPr>
          <p:spPr bwMode="auto">
            <a:xfrm>
              <a:off x="548" y="1487"/>
              <a:ext cx="504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4588">
                <a:spcBef>
                  <a:spcPts val="300"/>
                </a:spcBef>
                <a:buClr>
                  <a:srgbClr val="A04DA3"/>
                </a:buClr>
                <a:buFont typeface="Georgia" panose="02040502050405020303" pitchFamily="18" charset="0"/>
                <a:buChar char="•"/>
                <a:tabLst>
                  <a:tab pos="609600" algn="ctr"/>
                  <a:tab pos="2514600" algn="ctr"/>
                  <a:tab pos="4953000" algn="ctr"/>
                  <a:tab pos="7162800" algn="ctr"/>
                </a:tabLst>
                <a:defRPr sz="2800">
                  <a:solidFill>
                    <a:schemeClr val="tx1"/>
                  </a:solidFill>
                  <a:latin typeface="Georgia" panose="02040502050405020303" pitchFamily="18" charset="0"/>
                </a:defRPr>
              </a:lvl1pPr>
              <a:lvl2pPr marL="742950" indent="-285750" defTabSz="1144588">
                <a:spcBef>
                  <a:spcPts val="300"/>
                </a:spcBef>
                <a:buClr>
                  <a:schemeClr val="accent2"/>
                </a:buClr>
                <a:buFont typeface="Georgia" panose="02040502050405020303" pitchFamily="18" charset="0"/>
                <a:buChar char="▫"/>
                <a:tabLst>
                  <a:tab pos="609600" algn="ctr"/>
                  <a:tab pos="2514600" algn="ctr"/>
                  <a:tab pos="4953000" algn="ctr"/>
                  <a:tab pos="7162800" algn="ctr"/>
                </a:tabLst>
                <a:defRPr sz="2600">
                  <a:solidFill>
                    <a:schemeClr val="accent2"/>
                  </a:solidFill>
                  <a:latin typeface="Georgia" panose="02040502050405020303" pitchFamily="18" charset="0"/>
                </a:defRPr>
              </a:lvl2pPr>
              <a:lvl3pPr marL="1143000" indent="-228600" defTabSz="1144588">
                <a:spcBef>
                  <a:spcPts val="300"/>
                </a:spcBef>
                <a:buClr>
                  <a:schemeClr val="accent1"/>
                </a:buClr>
                <a:buFont typeface="Wingdings 2" panose="05020102010507070707" pitchFamily="18" charset="2"/>
                <a:buChar char=""/>
                <a:tabLst>
                  <a:tab pos="609600" algn="ctr"/>
                  <a:tab pos="2514600" algn="ctr"/>
                  <a:tab pos="4953000" algn="ctr"/>
                  <a:tab pos="7162800" algn="ctr"/>
                </a:tabLst>
                <a:defRPr sz="2400">
                  <a:solidFill>
                    <a:schemeClr val="accent1"/>
                  </a:solidFill>
                  <a:latin typeface="Georgia" panose="02040502050405020303" pitchFamily="18" charset="0"/>
                </a:defRPr>
              </a:lvl3pPr>
              <a:lvl4pPr marL="1600200" indent="-228600" defTabSz="1144588">
                <a:spcBef>
                  <a:spcPts val="300"/>
                </a:spcBef>
                <a:buClr>
                  <a:schemeClr val="accent1"/>
                </a:buClr>
                <a:buFont typeface="Wingdings 2" panose="05020102010507070707" pitchFamily="18" charset="2"/>
                <a:buChar char=""/>
                <a:tabLst>
                  <a:tab pos="609600" algn="ctr"/>
                  <a:tab pos="2514600" algn="ctr"/>
                  <a:tab pos="4953000" algn="ctr"/>
                  <a:tab pos="7162800" algn="ctr"/>
                </a:tabLst>
                <a:defRPr sz="2200">
                  <a:solidFill>
                    <a:schemeClr val="accent1"/>
                  </a:solidFill>
                  <a:latin typeface="Georgia" panose="02040502050405020303" pitchFamily="18" charset="0"/>
                </a:defRPr>
              </a:lvl4pPr>
              <a:lvl5pPr marL="2057400" indent="-228600" defTabSz="1144588">
                <a:spcBef>
                  <a:spcPts val="300"/>
                </a:spcBef>
                <a:buClr>
                  <a:srgbClr val="A04DA3"/>
                </a:buClr>
                <a:buFont typeface="Georgia" panose="02040502050405020303" pitchFamily="18" charset="0"/>
                <a:buChar char="▫"/>
                <a:tabLst>
                  <a:tab pos="609600" algn="ctr"/>
                  <a:tab pos="2514600" algn="ctr"/>
                  <a:tab pos="4953000" algn="ctr"/>
                  <a:tab pos="7162800" algn="ctr"/>
                </a:tabLst>
                <a:defRPr sz="2000">
                  <a:solidFill>
                    <a:srgbClr val="A04DA3"/>
                  </a:solidFill>
                  <a:latin typeface="Georgia" panose="02040502050405020303" pitchFamily="18" charset="0"/>
                </a:defRPr>
              </a:lvl5pPr>
              <a:lvl6pPr marL="2514600" indent="-228600" defTabSz="1144588" eaLnBrk="0" fontAlgn="base" hangingPunct="0">
                <a:spcBef>
                  <a:spcPts val="300"/>
                </a:spcBef>
                <a:spcAft>
                  <a:spcPct val="0"/>
                </a:spcAft>
                <a:buClr>
                  <a:srgbClr val="A04DA3"/>
                </a:buClr>
                <a:buFont typeface="Georgia" panose="02040502050405020303" pitchFamily="18" charset="0"/>
                <a:buChar char="▫"/>
                <a:tabLst>
                  <a:tab pos="609600" algn="ctr"/>
                  <a:tab pos="2514600" algn="ctr"/>
                  <a:tab pos="4953000" algn="ctr"/>
                  <a:tab pos="7162800" algn="ctr"/>
                </a:tabLst>
                <a:defRPr sz="2000">
                  <a:solidFill>
                    <a:srgbClr val="A04DA3"/>
                  </a:solidFill>
                  <a:latin typeface="Georgia" panose="02040502050405020303" pitchFamily="18" charset="0"/>
                </a:defRPr>
              </a:lvl6pPr>
              <a:lvl7pPr marL="2971800" indent="-228600" defTabSz="1144588" eaLnBrk="0" fontAlgn="base" hangingPunct="0">
                <a:spcBef>
                  <a:spcPts val="300"/>
                </a:spcBef>
                <a:spcAft>
                  <a:spcPct val="0"/>
                </a:spcAft>
                <a:buClr>
                  <a:srgbClr val="A04DA3"/>
                </a:buClr>
                <a:buFont typeface="Georgia" panose="02040502050405020303" pitchFamily="18" charset="0"/>
                <a:buChar char="▫"/>
                <a:tabLst>
                  <a:tab pos="609600" algn="ctr"/>
                  <a:tab pos="2514600" algn="ctr"/>
                  <a:tab pos="4953000" algn="ctr"/>
                  <a:tab pos="7162800" algn="ctr"/>
                </a:tabLst>
                <a:defRPr sz="2000">
                  <a:solidFill>
                    <a:srgbClr val="A04DA3"/>
                  </a:solidFill>
                  <a:latin typeface="Georgia" panose="02040502050405020303" pitchFamily="18" charset="0"/>
                </a:defRPr>
              </a:lvl7pPr>
              <a:lvl8pPr marL="3429000" indent="-228600" defTabSz="1144588" eaLnBrk="0" fontAlgn="base" hangingPunct="0">
                <a:spcBef>
                  <a:spcPts val="300"/>
                </a:spcBef>
                <a:spcAft>
                  <a:spcPct val="0"/>
                </a:spcAft>
                <a:buClr>
                  <a:srgbClr val="A04DA3"/>
                </a:buClr>
                <a:buFont typeface="Georgia" panose="02040502050405020303" pitchFamily="18" charset="0"/>
                <a:buChar char="▫"/>
                <a:tabLst>
                  <a:tab pos="609600" algn="ctr"/>
                  <a:tab pos="2514600" algn="ctr"/>
                  <a:tab pos="4953000" algn="ctr"/>
                  <a:tab pos="7162800" algn="ctr"/>
                </a:tabLst>
                <a:defRPr sz="2000">
                  <a:solidFill>
                    <a:srgbClr val="A04DA3"/>
                  </a:solidFill>
                  <a:latin typeface="Georgia" panose="02040502050405020303" pitchFamily="18" charset="0"/>
                </a:defRPr>
              </a:lvl8pPr>
              <a:lvl9pPr marL="3886200" indent="-228600" defTabSz="1144588" eaLnBrk="0" fontAlgn="base" hangingPunct="0">
                <a:spcBef>
                  <a:spcPts val="300"/>
                </a:spcBef>
                <a:spcAft>
                  <a:spcPct val="0"/>
                </a:spcAft>
                <a:buClr>
                  <a:srgbClr val="A04DA3"/>
                </a:buClr>
                <a:buFont typeface="Georgia" panose="02040502050405020303" pitchFamily="18" charset="0"/>
                <a:buChar char="▫"/>
                <a:tabLst>
                  <a:tab pos="609600" algn="ctr"/>
                  <a:tab pos="2514600" algn="ctr"/>
                  <a:tab pos="4953000" algn="ctr"/>
                  <a:tab pos="7162800" algn="ctr"/>
                </a:tabLst>
                <a:defRPr sz="2000">
                  <a:solidFill>
                    <a:srgbClr val="A04DA3"/>
                  </a:solidFill>
                  <a:latin typeface="Georgia" panose="02040502050405020303" pitchFamily="18" charset="0"/>
                </a:defRPr>
              </a:lvl9pPr>
            </a:lstStyle>
            <a:p>
              <a:pPr>
                <a:spcBef>
                  <a:spcPct val="50000"/>
                </a:spcBef>
                <a:buClrTx/>
                <a:buFontTx/>
                <a:buNone/>
              </a:pPr>
              <a:r>
                <a:rPr lang="en-US" altLang="es-PR" sz="2200">
                  <a:latin typeface="Arial" panose="020B0604020202020204" pitchFamily="34" charset="0"/>
                </a:rPr>
                <a:t>	RER	kcal/L O</a:t>
              </a:r>
              <a:r>
                <a:rPr lang="en-US" altLang="es-PR" sz="2200" baseline="-25000">
                  <a:latin typeface="Arial" panose="020B0604020202020204" pitchFamily="34" charset="0"/>
                </a:rPr>
                <a:t>2</a:t>
              </a:r>
              <a:r>
                <a:rPr lang="en-US" altLang="es-PR" sz="2200">
                  <a:latin typeface="Arial" panose="020B0604020202020204" pitchFamily="34" charset="0"/>
                </a:rPr>
                <a:t>	Hidratos de Cabono	Grasas</a:t>
              </a:r>
            </a:p>
          </p:txBody>
        </p:sp>
        <p:sp>
          <p:nvSpPr>
            <p:cNvPr id="132104" name="Text Box 26">
              <a:extLst>
                <a:ext uri="{FF2B5EF4-FFF2-40B4-BE49-F238E27FC236}">
                  <a16:creationId xmlns:a16="http://schemas.microsoft.com/office/drawing/2014/main" id="{E2CC4AE1-401D-411E-9FE2-247800B33276}"/>
                </a:ext>
              </a:extLst>
            </p:cNvPr>
            <p:cNvSpPr txBox="1">
              <a:spLocks noChangeArrowheads="1"/>
            </p:cNvSpPr>
            <p:nvPr/>
          </p:nvSpPr>
          <p:spPr bwMode="auto">
            <a:xfrm>
              <a:off x="548" y="1210"/>
              <a:ext cx="504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144588">
                <a:spcBef>
                  <a:spcPts val="300"/>
                </a:spcBef>
                <a:buClr>
                  <a:srgbClr val="A04DA3"/>
                </a:buClr>
                <a:buFont typeface="Georgia" panose="02040502050405020303" pitchFamily="18" charset="0"/>
                <a:buChar char="•"/>
                <a:tabLst>
                  <a:tab pos="2527300" algn="ctr"/>
                  <a:tab pos="5715000" algn="ctr"/>
                </a:tabLst>
                <a:defRPr sz="2800">
                  <a:solidFill>
                    <a:schemeClr val="tx1"/>
                  </a:solidFill>
                  <a:latin typeface="Georgia" panose="02040502050405020303" pitchFamily="18" charset="0"/>
                </a:defRPr>
              </a:lvl1pPr>
              <a:lvl2pPr marL="742950" indent="-285750" defTabSz="1144588">
                <a:spcBef>
                  <a:spcPts val="300"/>
                </a:spcBef>
                <a:buClr>
                  <a:schemeClr val="accent2"/>
                </a:buClr>
                <a:buFont typeface="Georgia" panose="02040502050405020303" pitchFamily="18" charset="0"/>
                <a:buChar char="▫"/>
                <a:tabLst>
                  <a:tab pos="2527300" algn="ctr"/>
                  <a:tab pos="5715000" algn="ctr"/>
                </a:tabLst>
                <a:defRPr sz="2600">
                  <a:solidFill>
                    <a:schemeClr val="accent2"/>
                  </a:solidFill>
                  <a:latin typeface="Georgia" panose="02040502050405020303" pitchFamily="18" charset="0"/>
                </a:defRPr>
              </a:lvl2pPr>
              <a:lvl3pPr marL="1143000" indent="-228600" defTabSz="1144588">
                <a:spcBef>
                  <a:spcPts val="300"/>
                </a:spcBef>
                <a:buClr>
                  <a:schemeClr val="accent1"/>
                </a:buClr>
                <a:buFont typeface="Wingdings 2" panose="05020102010507070707" pitchFamily="18" charset="2"/>
                <a:buChar char=""/>
                <a:tabLst>
                  <a:tab pos="2527300" algn="ctr"/>
                  <a:tab pos="5715000" algn="ctr"/>
                </a:tabLst>
                <a:defRPr sz="2400">
                  <a:solidFill>
                    <a:schemeClr val="accent1"/>
                  </a:solidFill>
                  <a:latin typeface="Georgia" panose="02040502050405020303" pitchFamily="18" charset="0"/>
                </a:defRPr>
              </a:lvl3pPr>
              <a:lvl4pPr marL="1600200" indent="-228600" defTabSz="1144588">
                <a:spcBef>
                  <a:spcPts val="300"/>
                </a:spcBef>
                <a:buClr>
                  <a:schemeClr val="accent1"/>
                </a:buClr>
                <a:buFont typeface="Wingdings 2" panose="05020102010507070707" pitchFamily="18" charset="2"/>
                <a:buChar char=""/>
                <a:tabLst>
                  <a:tab pos="2527300" algn="ctr"/>
                  <a:tab pos="5715000" algn="ctr"/>
                </a:tabLst>
                <a:defRPr sz="2200">
                  <a:solidFill>
                    <a:schemeClr val="accent1"/>
                  </a:solidFill>
                  <a:latin typeface="Georgia" panose="02040502050405020303" pitchFamily="18" charset="0"/>
                </a:defRPr>
              </a:lvl4pPr>
              <a:lvl5pPr marL="2057400" indent="-228600" defTabSz="1144588">
                <a:spcBef>
                  <a:spcPts val="300"/>
                </a:spcBef>
                <a:buClr>
                  <a:srgbClr val="A04DA3"/>
                </a:buClr>
                <a:buFont typeface="Georgia" panose="02040502050405020303" pitchFamily="18" charset="0"/>
                <a:buChar char="▫"/>
                <a:tabLst>
                  <a:tab pos="2527300" algn="ctr"/>
                  <a:tab pos="5715000" algn="ctr"/>
                </a:tabLst>
                <a:defRPr sz="2000">
                  <a:solidFill>
                    <a:srgbClr val="A04DA3"/>
                  </a:solidFill>
                  <a:latin typeface="Georgia" panose="02040502050405020303" pitchFamily="18" charset="0"/>
                </a:defRPr>
              </a:lvl5pPr>
              <a:lvl6pPr marL="2514600" indent="-228600" defTabSz="1144588" eaLnBrk="0" fontAlgn="base" hangingPunct="0">
                <a:spcBef>
                  <a:spcPts val="300"/>
                </a:spcBef>
                <a:spcAft>
                  <a:spcPct val="0"/>
                </a:spcAft>
                <a:buClr>
                  <a:srgbClr val="A04DA3"/>
                </a:buClr>
                <a:buFont typeface="Georgia" panose="02040502050405020303" pitchFamily="18" charset="0"/>
                <a:buChar char="▫"/>
                <a:tabLst>
                  <a:tab pos="2527300" algn="ctr"/>
                  <a:tab pos="5715000" algn="ctr"/>
                </a:tabLst>
                <a:defRPr sz="2000">
                  <a:solidFill>
                    <a:srgbClr val="A04DA3"/>
                  </a:solidFill>
                  <a:latin typeface="Georgia" panose="02040502050405020303" pitchFamily="18" charset="0"/>
                </a:defRPr>
              </a:lvl6pPr>
              <a:lvl7pPr marL="2971800" indent="-228600" defTabSz="1144588" eaLnBrk="0" fontAlgn="base" hangingPunct="0">
                <a:spcBef>
                  <a:spcPts val="300"/>
                </a:spcBef>
                <a:spcAft>
                  <a:spcPct val="0"/>
                </a:spcAft>
                <a:buClr>
                  <a:srgbClr val="A04DA3"/>
                </a:buClr>
                <a:buFont typeface="Georgia" panose="02040502050405020303" pitchFamily="18" charset="0"/>
                <a:buChar char="▫"/>
                <a:tabLst>
                  <a:tab pos="2527300" algn="ctr"/>
                  <a:tab pos="5715000" algn="ctr"/>
                </a:tabLst>
                <a:defRPr sz="2000">
                  <a:solidFill>
                    <a:srgbClr val="A04DA3"/>
                  </a:solidFill>
                  <a:latin typeface="Georgia" panose="02040502050405020303" pitchFamily="18" charset="0"/>
                </a:defRPr>
              </a:lvl7pPr>
              <a:lvl8pPr marL="3429000" indent="-228600" defTabSz="1144588" eaLnBrk="0" fontAlgn="base" hangingPunct="0">
                <a:spcBef>
                  <a:spcPts val="300"/>
                </a:spcBef>
                <a:spcAft>
                  <a:spcPct val="0"/>
                </a:spcAft>
                <a:buClr>
                  <a:srgbClr val="A04DA3"/>
                </a:buClr>
                <a:buFont typeface="Georgia" panose="02040502050405020303" pitchFamily="18" charset="0"/>
                <a:buChar char="▫"/>
                <a:tabLst>
                  <a:tab pos="2527300" algn="ctr"/>
                  <a:tab pos="5715000" algn="ctr"/>
                </a:tabLst>
                <a:defRPr sz="2000">
                  <a:solidFill>
                    <a:srgbClr val="A04DA3"/>
                  </a:solidFill>
                  <a:latin typeface="Georgia" panose="02040502050405020303" pitchFamily="18" charset="0"/>
                </a:defRPr>
              </a:lvl8pPr>
              <a:lvl9pPr marL="3886200" indent="-228600" defTabSz="1144588" eaLnBrk="0" fontAlgn="base" hangingPunct="0">
                <a:spcBef>
                  <a:spcPts val="300"/>
                </a:spcBef>
                <a:spcAft>
                  <a:spcPct val="0"/>
                </a:spcAft>
                <a:buClr>
                  <a:srgbClr val="A04DA3"/>
                </a:buClr>
                <a:buFont typeface="Georgia" panose="02040502050405020303" pitchFamily="18" charset="0"/>
                <a:buChar char="▫"/>
                <a:tabLst>
                  <a:tab pos="2527300" algn="ctr"/>
                  <a:tab pos="5715000" algn="ctr"/>
                </a:tabLst>
                <a:defRPr sz="2000">
                  <a:solidFill>
                    <a:srgbClr val="A04DA3"/>
                  </a:solidFill>
                  <a:latin typeface="Georgia" panose="02040502050405020303" pitchFamily="18" charset="0"/>
                </a:defRPr>
              </a:lvl9pPr>
            </a:lstStyle>
            <a:p>
              <a:pPr>
                <a:spcBef>
                  <a:spcPct val="50000"/>
                </a:spcBef>
                <a:buClrTx/>
                <a:buFontTx/>
                <a:buNone/>
              </a:pPr>
              <a:r>
                <a:rPr lang="en-US" altLang="es-PR" sz="2200">
                  <a:latin typeface="Arial" panose="020B0604020202020204" pitchFamily="34" charset="0"/>
                </a:rPr>
                <a:t>	Energía	% kcal</a:t>
              </a:r>
            </a:p>
          </p:txBody>
        </p:sp>
        <p:sp>
          <p:nvSpPr>
            <p:cNvPr id="132105" name="Line 27">
              <a:extLst>
                <a:ext uri="{FF2B5EF4-FFF2-40B4-BE49-F238E27FC236}">
                  <a16:creationId xmlns:a16="http://schemas.microsoft.com/office/drawing/2014/main" id="{83CF9F93-4C63-4C6B-83B2-FA9F2C363409}"/>
                </a:ext>
              </a:extLst>
            </p:cNvPr>
            <p:cNvSpPr>
              <a:spLocks noChangeShapeType="1"/>
            </p:cNvSpPr>
            <p:nvPr/>
          </p:nvSpPr>
          <p:spPr bwMode="auto">
            <a:xfrm>
              <a:off x="1511" y="1483"/>
              <a:ext cx="40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 name="Title 1">
            <a:extLst>
              <a:ext uri="{FF2B5EF4-FFF2-40B4-BE49-F238E27FC236}">
                <a16:creationId xmlns:a16="http://schemas.microsoft.com/office/drawing/2014/main" id="{92AC8E3C-81D5-4374-BCFC-23FF908386EF}"/>
              </a:ext>
            </a:extLst>
          </p:cNvPr>
          <p:cNvSpPr>
            <a:spLocks/>
          </p:cNvSpPr>
          <p:nvPr/>
        </p:nvSpPr>
        <p:spPr bwMode="auto">
          <a:xfrm>
            <a:off x="34925" y="833438"/>
            <a:ext cx="90011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10000"/>
              </a:lnSpc>
              <a:defRPr/>
            </a:pPr>
            <a:r>
              <a:rPr lang="es-PR" altLang="es-PR" sz="22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EQUIVALENCIA CALÓRICA DE LA PROPORCIÓN DEL INTERCAMBIO RESPIRATORIO (RER) Y EL % DE KCAL DERICADO DE LOS HIDRATOS DE CARBONO Y GRASAS</a:t>
            </a:r>
            <a:endParaRPr lang="es-PR" altLang="es-PR" sz="22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endParaRPr>
          </a:p>
        </p:txBody>
      </p:sp>
      <p:sp>
        <p:nvSpPr>
          <p:cNvPr id="132100" name="Text Box 6">
            <a:extLst>
              <a:ext uri="{FF2B5EF4-FFF2-40B4-BE49-F238E27FC236}">
                <a16:creationId xmlns:a16="http://schemas.microsoft.com/office/drawing/2014/main" id="{961CC408-195B-487E-84ED-0B7D763F36DC}"/>
              </a:ext>
            </a:extLst>
          </p:cNvPr>
          <p:cNvSpPr txBox="1">
            <a:spLocks noChangeArrowheads="1"/>
          </p:cNvSpPr>
          <p:nvPr/>
        </p:nvSpPr>
        <p:spPr bwMode="auto">
          <a:xfrm>
            <a:off x="179388" y="6164263"/>
            <a:ext cx="89646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Reproducido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132), por J. H. Wilmore, &amp; D. L. Costill, 2004, Barcelona, España: Editorial Paidotribo. Copyright 2004 por Jack H. Wilmore y David L. Costill.</a:t>
            </a:r>
          </a:p>
        </p:txBody>
      </p:sp>
    </p:spTree>
    <p:custDataLst>
      <p:tags r:id="rId1"/>
    </p:custDataLst>
  </p:cSld>
  <p:clrMapOvr>
    <a:masterClrMapping/>
  </p:clrMapOvr>
  <p:transition spd="slow">
    <p:pull dir="d"/>
    <p:sndAc>
      <p:stSnd>
        <p:snd r:embed="rId4" name="whoo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0" name="Rectangle 4">
            <a:extLst>
              <a:ext uri="{FF2B5EF4-FFF2-40B4-BE49-F238E27FC236}">
                <a16:creationId xmlns:a16="http://schemas.microsoft.com/office/drawing/2014/main" id="{E2CC78ED-6813-4810-A006-80E21A2DF774}"/>
              </a:ext>
            </a:extLst>
          </p:cNvPr>
          <p:cNvSpPr>
            <a:spLocks noChangeArrowheads="1"/>
          </p:cNvSpPr>
          <p:nvPr/>
        </p:nvSpPr>
        <p:spPr bwMode="auto">
          <a:xfrm>
            <a:off x="793750" y="692150"/>
            <a:ext cx="7121525" cy="438150"/>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3300">
                <a:effectLst>
                  <a:outerShdw blurRad="38100" dist="38100" dir="2700000" algn="tl">
                    <a:srgbClr val="C0C0C0"/>
                  </a:outerShdw>
                </a:effectLst>
                <a:latin typeface="Arial Black" pitchFamily="34" charset="0"/>
              </a:rPr>
              <a:t>CALORIMETRÍA INDIRECTA</a:t>
            </a:r>
          </a:p>
        </p:txBody>
      </p:sp>
      <p:sp>
        <p:nvSpPr>
          <p:cNvPr id="134147" name="Line 5">
            <a:extLst>
              <a:ext uri="{FF2B5EF4-FFF2-40B4-BE49-F238E27FC236}">
                <a16:creationId xmlns:a16="http://schemas.microsoft.com/office/drawing/2014/main" id="{52F84849-5E55-44B2-8860-8CA49F66CBA3}"/>
              </a:ext>
            </a:extLst>
          </p:cNvPr>
          <p:cNvSpPr>
            <a:spLocks noChangeShapeType="1"/>
          </p:cNvSpPr>
          <p:nvPr/>
        </p:nvSpPr>
        <p:spPr bwMode="auto">
          <a:xfrm>
            <a:off x="4446588" y="1055688"/>
            <a:ext cx="0" cy="528637"/>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90822" name="Rectangle 6">
            <a:extLst>
              <a:ext uri="{FF2B5EF4-FFF2-40B4-BE49-F238E27FC236}">
                <a16:creationId xmlns:a16="http://schemas.microsoft.com/office/drawing/2014/main" id="{710B6A1D-BCB2-4FC0-9A5B-8B6F056C2B5E}"/>
              </a:ext>
            </a:extLst>
          </p:cNvPr>
          <p:cNvSpPr>
            <a:spLocks noChangeArrowheads="1"/>
          </p:cNvSpPr>
          <p:nvPr/>
        </p:nvSpPr>
        <p:spPr bwMode="auto">
          <a:xfrm>
            <a:off x="193675" y="1481138"/>
            <a:ext cx="8699500" cy="895350"/>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3200">
                <a:effectLst>
                  <a:outerShdw blurRad="38100" dist="38100" dir="2700000" algn="tl">
                    <a:srgbClr val="C0C0C0"/>
                  </a:outerShdw>
                </a:effectLst>
                <a:latin typeface="Verdana" pitchFamily="34" charset="0"/>
              </a:rPr>
              <a:t>Equivalencia Energética/Calórica del</a:t>
            </a:r>
          </a:p>
          <a:p>
            <a:pPr marL="342900" indent="-342900" algn="ctr">
              <a:lnSpc>
                <a:spcPct val="70000"/>
              </a:lnSpc>
              <a:spcBef>
                <a:spcPct val="20000"/>
              </a:spcBef>
              <a:defRPr/>
            </a:pPr>
            <a:r>
              <a:rPr lang="en-US" sz="3200">
                <a:effectLst>
                  <a:outerShdw blurRad="38100" dist="38100" dir="2700000" algn="tl">
                    <a:srgbClr val="C0C0C0"/>
                  </a:outerShdw>
                </a:effectLst>
                <a:latin typeface="Verdana" pitchFamily="34" charset="0"/>
              </a:rPr>
              <a:t>VO</a:t>
            </a:r>
            <a:r>
              <a:rPr lang="en-US" sz="3200" baseline="-25000">
                <a:effectLst>
                  <a:outerShdw blurRad="38100" dist="38100" dir="2700000" algn="tl">
                    <a:srgbClr val="C0C0C0"/>
                  </a:outerShdw>
                </a:effectLst>
                <a:latin typeface="Verdana" pitchFamily="34" charset="0"/>
              </a:rPr>
              <a:t>2</a:t>
            </a:r>
          </a:p>
        </p:txBody>
      </p:sp>
      <p:sp>
        <p:nvSpPr>
          <p:cNvPr id="290823" name="Rectangle 7">
            <a:extLst>
              <a:ext uri="{FF2B5EF4-FFF2-40B4-BE49-F238E27FC236}">
                <a16:creationId xmlns:a16="http://schemas.microsoft.com/office/drawing/2014/main" id="{7D40090F-401C-4A16-8F02-F6C01134AB6C}"/>
              </a:ext>
            </a:extLst>
          </p:cNvPr>
          <p:cNvSpPr>
            <a:spLocks noChangeArrowheads="1"/>
          </p:cNvSpPr>
          <p:nvPr/>
        </p:nvSpPr>
        <p:spPr bwMode="auto">
          <a:xfrm>
            <a:off x="674688" y="4856163"/>
            <a:ext cx="7581900" cy="3429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3200" i="1">
                <a:solidFill>
                  <a:srgbClr val="000000"/>
                </a:solidFill>
                <a:effectLst>
                  <a:outerShdw blurRad="38100" dist="38100" dir="2700000" algn="tl">
                    <a:srgbClr val="C0C0C0"/>
                  </a:outerShdw>
                </a:effectLst>
                <a:latin typeface="Arial" charset="0"/>
              </a:rPr>
              <a:t>Equivale Aproximadamente a:</a:t>
            </a:r>
            <a:r>
              <a:rPr lang="en-US" sz="3600">
                <a:solidFill>
                  <a:srgbClr val="000000"/>
                </a:solidFill>
                <a:effectLst>
                  <a:outerShdw blurRad="38100" dist="38100" dir="2700000" algn="tl">
                    <a:srgbClr val="C0C0C0"/>
                  </a:outerShdw>
                </a:effectLst>
                <a:latin typeface="Arial Black" pitchFamily="34" charset="0"/>
              </a:rPr>
              <a:t>   </a:t>
            </a:r>
            <a:endParaRPr lang="en-US" sz="3600" i="1">
              <a:solidFill>
                <a:srgbClr val="000000"/>
              </a:solidFill>
              <a:effectLst>
                <a:outerShdw blurRad="38100" dist="38100" dir="2700000" algn="tl">
                  <a:srgbClr val="C0C0C0"/>
                </a:outerShdw>
              </a:effectLst>
              <a:latin typeface="Arial Black" pitchFamily="34" charset="0"/>
            </a:endParaRPr>
          </a:p>
        </p:txBody>
      </p:sp>
      <p:sp>
        <p:nvSpPr>
          <p:cNvPr id="290824" name="Rectangle 8">
            <a:extLst>
              <a:ext uri="{FF2B5EF4-FFF2-40B4-BE49-F238E27FC236}">
                <a16:creationId xmlns:a16="http://schemas.microsoft.com/office/drawing/2014/main" id="{F3625C99-46D4-4A1C-A50E-5FFA73402398}"/>
              </a:ext>
            </a:extLst>
          </p:cNvPr>
          <p:cNvSpPr>
            <a:spLocks noChangeArrowheads="1"/>
          </p:cNvSpPr>
          <p:nvPr/>
        </p:nvSpPr>
        <p:spPr bwMode="auto">
          <a:xfrm>
            <a:off x="855663" y="2800350"/>
            <a:ext cx="7624762" cy="750888"/>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3200">
                <a:solidFill>
                  <a:srgbClr val="000000"/>
                </a:solidFill>
                <a:effectLst>
                  <a:outerShdw blurRad="38100" dist="38100" dir="2700000" algn="tl">
                    <a:srgbClr val="C0C0C0"/>
                  </a:outerShdw>
                </a:effectLst>
                <a:latin typeface="Arial" charset="0"/>
              </a:rPr>
              <a:t>Utilizado para la Oxidacion de los</a:t>
            </a:r>
          </a:p>
          <a:p>
            <a:pPr marL="342900" indent="-342900" algn="ctr">
              <a:lnSpc>
                <a:spcPct val="60000"/>
              </a:lnSpc>
              <a:spcBef>
                <a:spcPct val="20000"/>
              </a:spcBef>
              <a:defRPr/>
            </a:pPr>
            <a:r>
              <a:rPr lang="es-PR" sz="3200">
                <a:solidFill>
                  <a:srgbClr val="000000"/>
                </a:solidFill>
                <a:effectLst>
                  <a:outerShdw blurRad="38100" dist="38100" dir="2700000" algn="tl">
                    <a:srgbClr val="C0C0C0"/>
                  </a:outerShdw>
                </a:effectLst>
                <a:latin typeface="Arial" charset="0"/>
              </a:rPr>
              <a:t>Sustratos (CHO y GRASAS)</a:t>
            </a:r>
            <a:r>
              <a:rPr lang="en-US" sz="3600">
                <a:solidFill>
                  <a:srgbClr val="000000"/>
                </a:solidFill>
                <a:effectLst>
                  <a:outerShdw blurRad="38100" dist="38100" dir="2700000" algn="tl">
                    <a:srgbClr val="C0C0C0"/>
                  </a:outerShdw>
                </a:effectLst>
                <a:latin typeface="Arial Black" pitchFamily="34" charset="0"/>
              </a:rPr>
              <a:t>         </a:t>
            </a:r>
            <a:endParaRPr lang="en-US" sz="3600" i="1">
              <a:solidFill>
                <a:srgbClr val="000000"/>
              </a:solidFill>
              <a:effectLst>
                <a:outerShdw blurRad="38100" dist="38100" dir="2700000" algn="tl">
                  <a:srgbClr val="C0C0C0"/>
                </a:outerShdw>
              </a:effectLst>
              <a:latin typeface="Arial Black" pitchFamily="34" charset="0"/>
            </a:endParaRPr>
          </a:p>
        </p:txBody>
      </p:sp>
      <p:sp>
        <p:nvSpPr>
          <p:cNvPr id="134151" name="Text Box 9">
            <a:extLst>
              <a:ext uri="{FF2B5EF4-FFF2-40B4-BE49-F238E27FC236}">
                <a16:creationId xmlns:a16="http://schemas.microsoft.com/office/drawing/2014/main" id="{2EFAD856-B435-447E-987E-451D9AE14465}"/>
              </a:ext>
            </a:extLst>
          </p:cNvPr>
          <p:cNvSpPr txBox="1">
            <a:spLocks noChangeArrowheads="1"/>
          </p:cNvSpPr>
          <p:nvPr/>
        </p:nvSpPr>
        <p:spPr bwMode="auto">
          <a:xfrm>
            <a:off x="974725" y="3932238"/>
            <a:ext cx="6931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90000"/>
              </a:lnSpc>
              <a:spcBef>
                <a:spcPct val="0"/>
              </a:spcBef>
              <a:buClrTx/>
              <a:buFontTx/>
              <a:buNone/>
            </a:pPr>
            <a:r>
              <a:rPr lang="en-US" altLang="es-PR" sz="3000">
                <a:latin typeface="Arial" panose="020B0604020202020204" pitchFamily="34" charset="0"/>
              </a:rPr>
              <a:t>1 Litro de O</a:t>
            </a:r>
            <a:r>
              <a:rPr lang="en-US" altLang="es-PR" sz="3000" baseline="-25000">
                <a:latin typeface="Arial" panose="020B0604020202020204" pitchFamily="34" charset="0"/>
              </a:rPr>
              <a:t>2</a:t>
            </a:r>
            <a:r>
              <a:rPr lang="en-US" altLang="es-PR" sz="3000">
                <a:latin typeface="Arial" panose="020B0604020202020204" pitchFamily="34" charset="0"/>
              </a:rPr>
              <a:t> Consumido por Minuto</a:t>
            </a:r>
          </a:p>
          <a:p>
            <a:pPr algn="ctr">
              <a:lnSpc>
                <a:spcPct val="90000"/>
              </a:lnSpc>
              <a:spcBef>
                <a:spcPct val="0"/>
              </a:spcBef>
              <a:buClrTx/>
              <a:buFontTx/>
              <a:buNone/>
            </a:pPr>
            <a:r>
              <a:rPr lang="en-US" altLang="es-PR" sz="3000">
                <a:latin typeface="Arial" panose="020B0604020202020204" pitchFamily="34" charset="0"/>
              </a:rPr>
              <a:t>(VO</a:t>
            </a:r>
            <a:r>
              <a:rPr lang="en-US" altLang="es-PR" sz="3000" baseline="-25000">
                <a:latin typeface="Arial" panose="020B0604020202020204" pitchFamily="34" charset="0"/>
              </a:rPr>
              <a:t>2</a:t>
            </a:r>
            <a:r>
              <a:rPr lang="en-US" altLang="es-PR" sz="3000">
                <a:latin typeface="Arial" panose="020B0604020202020204" pitchFamily="34" charset="0"/>
              </a:rPr>
              <a:t>, </a:t>
            </a:r>
            <a:r>
              <a:rPr lang="en-US" altLang="es-PR" sz="3000" i="1">
                <a:latin typeface="Arial" panose="020B0604020202020204" pitchFamily="34" charset="0"/>
              </a:rPr>
              <a:t>L/min</a:t>
            </a:r>
            <a:r>
              <a:rPr lang="en-US" altLang="es-PR" sz="3000">
                <a:latin typeface="Arial" panose="020B0604020202020204" pitchFamily="34" charset="0"/>
              </a:rPr>
              <a:t> = 1.0)</a:t>
            </a:r>
          </a:p>
        </p:txBody>
      </p:sp>
      <p:sp>
        <p:nvSpPr>
          <p:cNvPr id="134152" name="Rectangle 11">
            <a:extLst>
              <a:ext uri="{FF2B5EF4-FFF2-40B4-BE49-F238E27FC236}">
                <a16:creationId xmlns:a16="http://schemas.microsoft.com/office/drawing/2014/main" id="{D453D4D5-3284-432E-9FEC-0F32341DE8C7}"/>
              </a:ext>
            </a:extLst>
          </p:cNvPr>
          <p:cNvSpPr>
            <a:spLocks noChangeArrowheads="1"/>
          </p:cNvSpPr>
          <p:nvPr/>
        </p:nvSpPr>
        <p:spPr bwMode="auto">
          <a:xfrm>
            <a:off x="3054350" y="5761038"/>
            <a:ext cx="2609850" cy="3937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70000"/>
              </a:lnSpc>
              <a:spcBef>
                <a:spcPct val="20000"/>
              </a:spcBef>
            </a:pPr>
            <a:r>
              <a:rPr lang="es-PR" altLang="es-PR" sz="2800">
                <a:solidFill>
                  <a:srgbClr val="000000"/>
                </a:solidFill>
                <a:latin typeface="Verdana" panose="020B0604030504040204" pitchFamily="34" charset="0"/>
              </a:rPr>
              <a:t>5 kcal/min</a:t>
            </a:r>
            <a:endParaRPr lang="en-US" altLang="es-PR" sz="2800" i="1">
              <a:solidFill>
                <a:srgbClr val="000000"/>
              </a:solidFill>
              <a:latin typeface="Verdana" panose="020B0604030504040204" pitchFamily="34" charset="0"/>
            </a:endParaRPr>
          </a:p>
        </p:txBody>
      </p:sp>
      <p:sp>
        <p:nvSpPr>
          <p:cNvPr id="134153" name="Line 14">
            <a:extLst>
              <a:ext uri="{FF2B5EF4-FFF2-40B4-BE49-F238E27FC236}">
                <a16:creationId xmlns:a16="http://schemas.microsoft.com/office/drawing/2014/main" id="{EBC156F7-5260-4849-B98A-F917BE6A0689}"/>
              </a:ext>
            </a:extLst>
          </p:cNvPr>
          <p:cNvSpPr>
            <a:spLocks noChangeShapeType="1"/>
          </p:cNvSpPr>
          <p:nvPr/>
        </p:nvSpPr>
        <p:spPr bwMode="auto">
          <a:xfrm>
            <a:off x="4459288" y="2262188"/>
            <a:ext cx="0" cy="528637"/>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34154" name="Text Box 15">
            <a:extLst>
              <a:ext uri="{FF2B5EF4-FFF2-40B4-BE49-F238E27FC236}">
                <a16:creationId xmlns:a16="http://schemas.microsoft.com/office/drawing/2014/main" id="{5BA9E780-279F-479E-A202-35EDE7BDDDC8}"/>
              </a:ext>
            </a:extLst>
          </p:cNvPr>
          <p:cNvSpPr txBox="1">
            <a:spLocks noChangeArrowheads="1"/>
          </p:cNvSpPr>
          <p:nvPr/>
        </p:nvSpPr>
        <p:spPr bwMode="auto">
          <a:xfrm>
            <a:off x="4568825" y="1103313"/>
            <a:ext cx="13239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80000"/>
              </a:lnSpc>
              <a:spcBef>
                <a:spcPct val="0"/>
              </a:spcBef>
              <a:buClrTx/>
              <a:buFontTx/>
              <a:buNone/>
            </a:pPr>
            <a:r>
              <a:rPr lang="en-US" altLang="es-PR" sz="1800" i="1">
                <a:latin typeface="Times New Roman" panose="02020603050405020304" pitchFamily="18" charset="0"/>
              </a:rPr>
              <a:t>(Basado en)</a:t>
            </a:r>
          </a:p>
        </p:txBody>
      </p:sp>
      <p:sp>
        <p:nvSpPr>
          <p:cNvPr id="290832" name="Rectangle 16">
            <a:extLst>
              <a:ext uri="{FF2B5EF4-FFF2-40B4-BE49-F238E27FC236}">
                <a16:creationId xmlns:a16="http://schemas.microsoft.com/office/drawing/2014/main" id="{E7793DF8-F72E-483E-853E-EB28B3517368}"/>
              </a:ext>
            </a:extLst>
          </p:cNvPr>
          <p:cNvSpPr>
            <a:spLocks noChangeArrowheads="1"/>
          </p:cNvSpPr>
          <p:nvPr/>
        </p:nvSpPr>
        <p:spPr bwMode="auto">
          <a:xfrm>
            <a:off x="4106863" y="1620838"/>
            <a:ext cx="242887" cy="339725"/>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3200">
                <a:effectLst>
                  <a:outerShdw blurRad="38100" dist="38100" dir="2700000" algn="tl">
                    <a:srgbClr val="C0C0C0"/>
                  </a:outerShdw>
                </a:effectLst>
                <a:latin typeface="Verdana" pitchFamily="34" charset="0"/>
              </a:rPr>
              <a:t>.</a:t>
            </a:r>
            <a:endParaRPr lang="en-US" sz="3200" baseline="-25000">
              <a:effectLst>
                <a:outerShdw blurRad="38100" dist="38100" dir="2700000" algn="tl">
                  <a:srgbClr val="C0C0C0"/>
                </a:outerShdw>
              </a:effectLst>
              <a:latin typeface="Verdana" pitchFamily="34" charset="0"/>
            </a:endParaRPr>
          </a:p>
        </p:txBody>
      </p:sp>
      <p:sp>
        <p:nvSpPr>
          <p:cNvPr id="134156" name="Line 17">
            <a:extLst>
              <a:ext uri="{FF2B5EF4-FFF2-40B4-BE49-F238E27FC236}">
                <a16:creationId xmlns:a16="http://schemas.microsoft.com/office/drawing/2014/main" id="{407A2CCD-B79D-4F9E-95CD-FFC756FB7A33}"/>
              </a:ext>
            </a:extLst>
          </p:cNvPr>
          <p:cNvSpPr>
            <a:spLocks noChangeShapeType="1"/>
          </p:cNvSpPr>
          <p:nvPr/>
        </p:nvSpPr>
        <p:spPr bwMode="auto">
          <a:xfrm>
            <a:off x="4471988" y="3544888"/>
            <a:ext cx="0" cy="528637"/>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34157" name="Text Box 18">
            <a:extLst>
              <a:ext uri="{FF2B5EF4-FFF2-40B4-BE49-F238E27FC236}">
                <a16:creationId xmlns:a16="http://schemas.microsoft.com/office/drawing/2014/main" id="{7BC1FE9D-9844-4BFF-8852-926AA1DAC2A3}"/>
              </a:ext>
            </a:extLst>
          </p:cNvPr>
          <p:cNvSpPr txBox="1">
            <a:spLocks noChangeArrowheads="1"/>
          </p:cNvSpPr>
          <p:nvPr/>
        </p:nvSpPr>
        <p:spPr bwMode="auto">
          <a:xfrm>
            <a:off x="4545013" y="3652838"/>
            <a:ext cx="17065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80000"/>
              </a:lnSpc>
              <a:spcBef>
                <a:spcPct val="0"/>
              </a:spcBef>
              <a:buClrTx/>
              <a:buFontTx/>
              <a:buNone/>
            </a:pPr>
            <a:r>
              <a:rPr lang="en-US" altLang="es-PR" sz="1800" i="1">
                <a:latin typeface="Times New Roman" panose="02020603050405020304" pitchFamily="18" charset="0"/>
              </a:rPr>
              <a:t>(Se estima que)</a:t>
            </a:r>
          </a:p>
        </p:txBody>
      </p:sp>
      <p:sp>
        <p:nvSpPr>
          <p:cNvPr id="134158" name="Line 19">
            <a:extLst>
              <a:ext uri="{FF2B5EF4-FFF2-40B4-BE49-F238E27FC236}">
                <a16:creationId xmlns:a16="http://schemas.microsoft.com/office/drawing/2014/main" id="{820DD0EC-5B6A-4C11-A037-7B80E3DEB816}"/>
              </a:ext>
            </a:extLst>
          </p:cNvPr>
          <p:cNvSpPr>
            <a:spLocks noChangeShapeType="1"/>
          </p:cNvSpPr>
          <p:nvPr/>
        </p:nvSpPr>
        <p:spPr bwMode="auto">
          <a:xfrm>
            <a:off x="4484688" y="5221288"/>
            <a:ext cx="0" cy="528637"/>
          </a:xfrm>
          <a:prstGeom prst="line">
            <a:avLst/>
          </a:prstGeom>
          <a:noFill/>
          <a:ln w="1524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34159" name="Text Box 20">
            <a:extLst>
              <a:ext uri="{FF2B5EF4-FFF2-40B4-BE49-F238E27FC236}">
                <a16:creationId xmlns:a16="http://schemas.microsoft.com/office/drawing/2014/main" id="{30624864-548A-45C6-83EC-69126BF244F6}"/>
              </a:ext>
            </a:extLst>
          </p:cNvPr>
          <p:cNvSpPr txBox="1">
            <a:spLocks noChangeArrowheads="1"/>
          </p:cNvSpPr>
          <p:nvPr/>
        </p:nvSpPr>
        <p:spPr bwMode="auto">
          <a:xfrm>
            <a:off x="4597400" y="5313363"/>
            <a:ext cx="36718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80000"/>
              </a:lnSpc>
              <a:spcBef>
                <a:spcPct val="0"/>
              </a:spcBef>
              <a:buClrTx/>
              <a:buFontTx/>
              <a:buNone/>
            </a:pPr>
            <a:r>
              <a:rPr lang="en-US" altLang="es-PR" sz="1800" i="1">
                <a:latin typeface="Times New Roman" panose="02020603050405020304" pitchFamily="18" charset="0"/>
              </a:rPr>
              <a:t>(Equivalencia Energética/Calórica)</a:t>
            </a:r>
          </a:p>
        </p:txBody>
      </p:sp>
      <p:sp>
        <p:nvSpPr>
          <p:cNvPr id="134160" name="Text Box 21">
            <a:extLst>
              <a:ext uri="{FF2B5EF4-FFF2-40B4-BE49-F238E27FC236}">
                <a16:creationId xmlns:a16="http://schemas.microsoft.com/office/drawing/2014/main" id="{07956DEE-CB0C-4AA6-991E-20D05BE6D1DC}"/>
              </a:ext>
            </a:extLst>
          </p:cNvPr>
          <p:cNvSpPr txBox="1">
            <a:spLocks noChangeArrowheads="1"/>
          </p:cNvSpPr>
          <p:nvPr/>
        </p:nvSpPr>
        <p:spPr bwMode="auto">
          <a:xfrm>
            <a:off x="2990850" y="4032250"/>
            <a:ext cx="2952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90000"/>
              </a:lnSpc>
              <a:spcBef>
                <a:spcPct val="0"/>
              </a:spcBef>
              <a:buClrTx/>
              <a:buFontTx/>
              <a:buNone/>
            </a:pPr>
            <a:r>
              <a:rPr lang="en-US" altLang="es-PR" sz="3000">
                <a:latin typeface="Arial" panose="020B0604020202020204" pitchFamily="34" charset="0"/>
              </a:rPr>
              <a:t>.</a:t>
            </a:r>
          </a:p>
        </p:txBody>
      </p:sp>
      <p:sp>
        <p:nvSpPr>
          <p:cNvPr id="134161" name="Text Box 6">
            <a:extLst>
              <a:ext uri="{FF2B5EF4-FFF2-40B4-BE49-F238E27FC236}">
                <a16:creationId xmlns:a16="http://schemas.microsoft.com/office/drawing/2014/main" id="{4C2DC8EC-76CC-447F-8E79-6C2734B78450}"/>
              </a:ext>
            </a:extLst>
          </p:cNvPr>
          <p:cNvSpPr txBox="1">
            <a:spLocks noChangeArrowheads="1"/>
          </p:cNvSpPr>
          <p:nvPr/>
        </p:nvSpPr>
        <p:spPr bwMode="auto">
          <a:xfrm>
            <a:off x="179388" y="6164263"/>
            <a:ext cx="89646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(pp. 131-132), por J. H. Wilmore, &amp; D. L. Costill, 2004, Barcelona, España: Editorial Paidotribo. Copyright 2004 por Jack H. Wilmore y David L. Costill.</a:t>
            </a:r>
          </a:p>
        </p:txBody>
      </p:sp>
    </p:spTree>
    <p:custDataLst>
      <p:tags r:id="rId1"/>
    </p:custDataLst>
  </p:cSld>
  <p:clrMapOvr>
    <a:masterClrMapping/>
  </p:clrMapOvr>
  <p:transition spd="slow">
    <p:comb dir="vert"/>
    <p:sndAc>
      <p:stSnd>
        <p:snd r:embed="rId4" name="whoosh.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6">
            <a:extLst>
              <a:ext uri="{FF2B5EF4-FFF2-40B4-BE49-F238E27FC236}">
                <a16:creationId xmlns:a16="http://schemas.microsoft.com/office/drawing/2014/main" id="{BCF3599D-0E95-4295-98B0-D855A9135A71}"/>
              </a:ext>
            </a:extLst>
          </p:cNvPr>
          <p:cNvSpPr txBox="1">
            <a:spLocks noChangeArrowheads="1"/>
          </p:cNvSpPr>
          <p:nvPr/>
        </p:nvSpPr>
        <p:spPr bwMode="auto">
          <a:xfrm>
            <a:off x="179388" y="6164263"/>
            <a:ext cx="89646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(pp. 131-132), por J. H. Wilmore, &amp; D. L. Costill, 2004, Barcelona, España: Editorial Paidotribo. Copyright 2004 por Jack H. Wilmore y David L. Costill.</a:t>
            </a:r>
          </a:p>
        </p:txBody>
      </p:sp>
      <p:sp>
        <p:nvSpPr>
          <p:cNvPr id="136195" name="Line 64">
            <a:extLst>
              <a:ext uri="{FF2B5EF4-FFF2-40B4-BE49-F238E27FC236}">
                <a16:creationId xmlns:a16="http://schemas.microsoft.com/office/drawing/2014/main" id="{C2EE044D-C80A-42B6-B224-E3855134C780}"/>
              </a:ext>
            </a:extLst>
          </p:cNvPr>
          <p:cNvSpPr>
            <a:spLocks noChangeShapeType="1"/>
          </p:cNvSpPr>
          <p:nvPr/>
        </p:nvSpPr>
        <p:spPr bwMode="auto">
          <a:xfrm>
            <a:off x="4313238" y="1416050"/>
            <a:ext cx="0" cy="4027488"/>
          </a:xfrm>
          <a:prstGeom prst="line">
            <a:avLst/>
          </a:prstGeom>
          <a:noFill/>
          <a:ln w="698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01121" name="Rectangle 65">
            <a:extLst>
              <a:ext uri="{FF2B5EF4-FFF2-40B4-BE49-F238E27FC236}">
                <a16:creationId xmlns:a16="http://schemas.microsoft.com/office/drawing/2014/main" id="{3A1417F0-BEBB-41FF-AB9A-25E76152632D}"/>
              </a:ext>
            </a:extLst>
          </p:cNvPr>
          <p:cNvSpPr>
            <a:spLocks noChangeArrowheads="1"/>
          </p:cNvSpPr>
          <p:nvPr/>
        </p:nvSpPr>
        <p:spPr bwMode="auto">
          <a:xfrm>
            <a:off x="107950" y="5492750"/>
            <a:ext cx="8823325" cy="449263"/>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3500">
                <a:effectLst>
                  <a:outerShdw blurRad="38100" dist="38100" dir="2700000" algn="tl">
                    <a:srgbClr val="C0C0C0"/>
                  </a:outerShdw>
                </a:effectLst>
                <a:latin typeface="Verdana" pitchFamily="34" charset="0"/>
              </a:rPr>
              <a:t>1 L O</a:t>
            </a:r>
            <a:r>
              <a:rPr lang="en-US" sz="3500" baseline="-25000">
                <a:effectLst>
                  <a:outerShdw blurRad="38100" dist="38100" dir="2700000" algn="tl">
                    <a:srgbClr val="C0C0C0"/>
                  </a:outerShdw>
                </a:effectLst>
                <a:latin typeface="Verdana" pitchFamily="34" charset="0"/>
              </a:rPr>
              <a:t>2</a:t>
            </a:r>
            <a:r>
              <a:rPr lang="en-US" sz="3500">
                <a:effectLst>
                  <a:outerShdw blurRad="38100" dist="38100" dir="2700000" algn="tl">
                    <a:srgbClr val="C0C0C0"/>
                  </a:outerShdw>
                </a:effectLst>
                <a:latin typeface="Verdana" pitchFamily="34" charset="0"/>
              </a:rPr>
              <a:t> consumido/min ≈ 5 kcal/L</a:t>
            </a:r>
            <a:endParaRPr lang="en-US" sz="3500" baseline="-25000">
              <a:effectLst>
                <a:outerShdw blurRad="38100" dist="38100" dir="2700000" algn="tl">
                  <a:srgbClr val="C0C0C0"/>
                </a:outerShdw>
              </a:effectLst>
              <a:latin typeface="Verdana" pitchFamily="34" charset="0"/>
            </a:endParaRPr>
          </a:p>
        </p:txBody>
      </p:sp>
      <p:sp>
        <p:nvSpPr>
          <p:cNvPr id="301122" name="Rectangle 66">
            <a:extLst>
              <a:ext uri="{FF2B5EF4-FFF2-40B4-BE49-F238E27FC236}">
                <a16:creationId xmlns:a16="http://schemas.microsoft.com/office/drawing/2014/main" id="{B658964A-F760-45BC-AA28-8EA216DFBC4C}"/>
              </a:ext>
            </a:extLst>
          </p:cNvPr>
          <p:cNvSpPr>
            <a:spLocks noChangeArrowheads="1"/>
          </p:cNvSpPr>
          <p:nvPr/>
        </p:nvSpPr>
        <p:spPr bwMode="auto">
          <a:xfrm>
            <a:off x="479425" y="765175"/>
            <a:ext cx="8166100" cy="623888"/>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6100">
                <a:effectLst>
                  <a:outerShdw blurRad="38100" dist="38100" dir="2700000" algn="tl">
                    <a:srgbClr val="C0C0C0"/>
                  </a:outerShdw>
                </a:effectLst>
                <a:latin typeface="Arial Black" pitchFamily="34" charset="0"/>
              </a:rPr>
              <a:t>ESTIMACIÓN</a:t>
            </a:r>
          </a:p>
        </p:txBody>
      </p:sp>
    </p:spTree>
    <p:custDataLst>
      <p:tags r:id="rId1"/>
    </p:custDataLst>
  </p:cSld>
  <p:clrMapOvr>
    <a:masterClrMapping/>
  </p:clrMapOvr>
  <p:transition spd="slow">
    <p:pull dir="u"/>
    <p:sndAc>
      <p:stSnd>
        <p:snd r:embed="rId4" name="whoosh.wav"/>
      </p:st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1" name="Rectangle 7">
            <a:extLst>
              <a:ext uri="{FF2B5EF4-FFF2-40B4-BE49-F238E27FC236}">
                <a16:creationId xmlns:a16="http://schemas.microsoft.com/office/drawing/2014/main" id="{8E1F8CD2-AB77-400F-8691-7236AA4D16EE}"/>
              </a:ext>
            </a:extLst>
          </p:cNvPr>
          <p:cNvSpPr>
            <a:spLocks noChangeArrowheads="1"/>
          </p:cNvSpPr>
          <p:nvPr/>
        </p:nvSpPr>
        <p:spPr bwMode="auto">
          <a:xfrm>
            <a:off x="454025" y="620713"/>
            <a:ext cx="8307388" cy="981075"/>
          </a:xfrm>
          <a:prstGeom prst="rect">
            <a:avLst/>
          </a:prstGeom>
          <a:noFill/>
          <a:ln w="9525">
            <a:noFill/>
            <a:miter lim="800000"/>
            <a:headEnd/>
            <a:tailEnd/>
          </a:ln>
          <a:effectLst/>
        </p:spPr>
        <p:txBody>
          <a:bodyPr/>
          <a:lstStyle/>
          <a:p>
            <a:pPr marL="342900" indent="-342900" algn="ctr">
              <a:lnSpc>
                <a:spcPct val="60000"/>
              </a:lnSpc>
              <a:spcBef>
                <a:spcPct val="20000"/>
              </a:spcBef>
              <a:defRPr/>
            </a:pPr>
            <a:r>
              <a:rPr lang="en-US" sz="2100">
                <a:effectLst>
                  <a:outerShdw blurRad="38100" dist="38100" dir="2700000" algn="tl">
                    <a:srgbClr val="C0C0C0"/>
                  </a:outerShdw>
                </a:effectLst>
                <a:latin typeface="Arial Black" pitchFamily="34" charset="0"/>
              </a:rPr>
              <a:t>La Cantidad de O</a:t>
            </a:r>
            <a:r>
              <a:rPr lang="en-US" sz="2100" baseline="-25000">
                <a:effectLst>
                  <a:outerShdw blurRad="38100" dist="38100" dir="2700000" algn="tl">
                    <a:srgbClr val="C0C0C0"/>
                  </a:outerShdw>
                </a:effectLst>
                <a:latin typeface="Arial Black" pitchFamily="34" charset="0"/>
              </a:rPr>
              <a:t>2</a:t>
            </a:r>
            <a:r>
              <a:rPr lang="en-US" sz="2100">
                <a:effectLst>
                  <a:outerShdw blurRad="38100" dist="38100" dir="2700000" algn="tl">
                    <a:srgbClr val="C0C0C0"/>
                  </a:outerShdw>
                </a:effectLst>
                <a:latin typeface="Arial Black" pitchFamily="34" charset="0"/>
              </a:rPr>
              <a:t> Necesario para</a:t>
            </a:r>
          </a:p>
          <a:p>
            <a:pPr marL="342900" indent="-342900" algn="ctr">
              <a:lnSpc>
                <a:spcPct val="60000"/>
              </a:lnSpc>
              <a:spcBef>
                <a:spcPct val="20000"/>
              </a:spcBef>
              <a:defRPr/>
            </a:pPr>
            <a:r>
              <a:rPr lang="en-US" sz="2100">
                <a:effectLst>
                  <a:outerShdw blurRad="38100" dist="38100" dir="2700000" algn="tl">
                    <a:srgbClr val="C0C0C0"/>
                  </a:outerShdw>
                </a:effectLst>
                <a:latin typeface="Arial Black" pitchFamily="34" charset="0"/>
              </a:rPr>
              <a:t>Oxidar Completamente</a:t>
            </a:r>
          </a:p>
          <a:p>
            <a:pPr marL="342900" indent="-342900" algn="ctr">
              <a:lnSpc>
                <a:spcPct val="60000"/>
              </a:lnSpc>
              <a:spcBef>
                <a:spcPct val="20000"/>
              </a:spcBef>
              <a:defRPr/>
            </a:pPr>
            <a:r>
              <a:rPr lang="en-US" sz="2100">
                <a:effectLst>
                  <a:outerShdw blurRad="38100" dist="38100" dir="2700000" algn="tl">
                    <a:srgbClr val="C0C0C0"/>
                  </a:outerShdw>
                </a:effectLst>
                <a:latin typeface="Arial Black" pitchFamily="34" charset="0"/>
              </a:rPr>
              <a:t>una Molecula de CHO o Grasas</a:t>
            </a:r>
            <a:endParaRPr lang="en-US" sz="2100" i="1">
              <a:effectLst>
                <a:outerShdw blurRad="38100" dist="38100" dir="2700000" algn="tl">
                  <a:srgbClr val="C0C0C0"/>
                </a:outerShdw>
              </a:effectLst>
              <a:latin typeface="Arial Black" pitchFamily="34" charset="0"/>
            </a:endParaRPr>
          </a:p>
        </p:txBody>
      </p:sp>
      <p:sp>
        <p:nvSpPr>
          <p:cNvPr id="303112" name="Rectangle 8">
            <a:extLst>
              <a:ext uri="{FF2B5EF4-FFF2-40B4-BE49-F238E27FC236}">
                <a16:creationId xmlns:a16="http://schemas.microsoft.com/office/drawing/2014/main" id="{6F37C564-0334-493B-A6A3-A8C27FA94909}"/>
              </a:ext>
            </a:extLst>
          </p:cNvPr>
          <p:cNvSpPr>
            <a:spLocks noChangeArrowheads="1"/>
          </p:cNvSpPr>
          <p:nvPr/>
        </p:nvSpPr>
        <p:spPr bwMode="auto">
          <a:xfrm>
            <a:off x="3449638" y="1830388"/>
            <a:ext cx="2312987" cy="371475"/>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100">
                <a:effectLst>
                  <a:outerShdw blurRad="38100" dist="38100" dir="2700000" algn="tl">
                    <a:srgbClr val="C0C0C0"/>
                  </a:outerShdw>
                </a:effectLst>
                <a:latin typeface="Verdana" pitchFamily="34" charset="0"/>
              </a:rPr>
              <a:t>Propocional a</a:t>
            </a:r>
          </a:p>
        </p:txBody>
      </p:sp>
      <p:sp>
        <p:nvSpPr>
          <p:cNvPr id="303113" name="Rectangle 9">
            <a:extLst>
              <a:ext uri="{FF2B5EF4-FFF2-40B4-BE49-F238E27FC236}">
                <a16:creationId xmlns:a16="http://schemas.microsoft.com/office/drawing/2014/main" id="{A275925A-B7E1-4CA0-B092-F3A5765C74D4}"/>
              </a:ext>
            </a:extLst>
          </p:cNvPr>
          <p:cNvSpPr>
            <a:spLocks noChangeArrowheads="1"/>
          </p:cNvSpPr>
          <p:nvPr/>
        </p:nvSpPr>
        <p:spPr bwMode="auto">
          <a:xfrm>
            <a:off x="1550988" y="2578100"/>
            <a:ext cx="5470525" cy="46355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100">
                <a:solidFill>
                  <a:srgbClr val="000000"/>
                </a:solidFill>
                <a:effectLst>
                  <a:outerShdw blurRad="38100" dist="38100" dir="2700000" algn="tl">
                    <a:srgbClr val="C0C0C0"/>
                  </a:outerShdw>
                </a:effectLst>
                <a:latin typeface="Arial" charset="0"/>
              </a:rPr>
              <a:t>La Cantidad de Carbono (C) Existente en</a:t>
            </a:r>
          </a:p>
          <a:p>
            <a:pPr marL="342900" indent="-342900" algn="ctr">
              <a:lnSpc>
                <a:spcPct val="60000"/>
              </a:lnSpc>
              <a:spcBef>
                <a:spcPct val="20000"/>
              </a:spcBef>
              <a:defRPr/>
            </a:pPr>
            <a:r>
              <a:rPr lang="es-PR" sz="2100">
                <a:solidFill>
                  <a:srgbClr val="000000"/>
                </a:solidFill>
                <a:effectLst>
                  <a:outerShdw blurRad="38100" dist="38100" dir="2700000" algn="tl">
                    <a:srgbClr val="C0C0C0"/>
                  </a:outerShdw>
                </a:effectLst>
                <a:latin typeface="Arial" charset="0"/>
              </a:rPr>
              <a:t>Tales Sustratos</a:t>
            </a:r>
            <a:endParaRPr lang="en-US" sz="2100" i="1">
              <a:solidFill>
                <a:srgbClr val="000000"/>
              </a:solidFill>
              <a:effectLst>
                <a:outerShdw blurRad="38100" dist="38100" dir="2700000" algn="tl">
                  <a:srgbClr val="C0C0C0"/>
                </a:outerShdw>
              </a:effectLst>
              <a:latin typeface="Arial Black" pitchFamily="34" charset="0"/>
            </a:endParaRPr>
          </a:p>
        </p:txBody>
      </p:sp>
      <p:sp>
        <p:nvSpPr>
          <p:cNvPr id="303115" name="Rectangle 11">
            <a:extLst>
              <a:ext uri="{FF2B5EF4-FFF2-40B4-BE49-F238E27FC236}">
                <a16:creationId xmlns:a16="http://schemas.microsoft.com/office/drawing/2014/main" id="{400F1688-4F6A-4925-B482-AEB36C0F3A22}"/>
              </a:ext>
            </a:extLst>
          </p:cNvPr>
          <p:cNvSpPr>
            <a:spLocks noChangeArrowheads="1"/>
          </p:cNvSpPr>
          <p:nvPr/>
        </p:nvSpPr>
        <p:spPr bwMode="auto">
          <a:xfrm>
            <a:off x="250825" y="4364038"/>
            <a:ext cx="1612900" cy="26352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O</a:t>
            </a:r>
            <a:r>
              <a:rPr lang="es-PR" i="1" baseline="-25000">
                <a:solidFill>
                  <a:srgbClr val="000000"/>
                </a:solidFill>
                <a:effectLst>
                  <a:outerShdw blurRad="38100" dist="38100" dir="2700000" algn="tl">
                    <a:srgbClr val="C0C0C0"/>
                  </a:outerShdw>
                </a:effectLst>
                <a:latin typeface="Arial" charset="0"/>
              </a:rPr>
              <a:t>2</a:t>
            </a:r>
            <a:r>
              <a:rPr lang="es-PR" i="1">
                <a:solidFill>
                  <a:srgbClr val="000000"/>
                </a:solidFill>
                <a:effectLst>
                  <a:outerShdw blurRad="38100" dist="38100" dir="2700000" algn="tl">
                    <a:srgbClr val="C0C0C0"/>
                  </a:outerShdw>
                </a:effectLst>
                <a:latin typeface="Arial" charset="0"/>
              </a:rPr>
              <a:t> Utilizado</a:t>
            </a:r>
            <a:endParaRPr lang="en-US" i="1">
              <a:solidFill>
                <a:srgbClr val="000000"/>
              </a:solidFill>
              <a:effectLst>
                <a:outerShdw blurRad="38100" dist="38100" dir="2700000" algn="tl">
                  <a:srgbClr val="C0C0C0"/>
                </a:outerShdw>
              </a:effectLst>
              <a:latin typeface="Arial Black" pitchFamily="34" charset="0"/>
            </a:endParaRPr>
          </a:p>
        </p:txBody>
      </p:sp>
      <p:sp>
        <p:nvSpPr>
          <p:cNvPr id="138246" name="Text Box 12">
            <a:extLst>
              <a:ext uri="{FF2B5EF4-FFF2-40B4-BE49-F238E27FC236}">
                <a16:creationId xmlns:a16="http://schemas.microsoft.com/office/drawing/2014/main" id="{1A4B82DB-DECC-4905-A807-243CACC0763E}"/>
              </a:ext>
            </a:extLst>
          </p:cNvPr>
          <p:cNvSpPr txBox="1">
            <a:spLocks noChangeArrowheads="1"/>
          </p:cNvSpPr>
          <p:nvPr/>
        </p:nvSpPr>
        <p:spPr bwMode="auto">
          <a:xfrm>
            <a:off x="576263" y="333375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500">
                <a:latin typeface="Arial" panose="020B0604020202020204" pitchFamily="34" charset="0"/>
              </a:rPr>
              <a:t>6 O</a:t>
            </a:r>
            <a:r>
              <a:rPr lang="en-US" altLang="es-PR" sz="2500" baseline="-25000">
                <a:latin typeface="Arial" panose="020B0604020202020204" pitchFamily="34" charset="0"/>
              </a:rPr>
              <a:t>2</a:t>
            </a:r>
            <a:r>
              <a:rPr lang="en-US" altLang="es-PR" sz="2500">
                <a:latin typeface="Arial" panose="020B0604020202020204" pitchFamily="34" charset="0"/>
              </a:rPr>
              <a:t>   +   C</a:t>
            </a:r>
            <a:r>
              <a:rPr lang="en-US" altLang="es-PR" sz="2500" baseline="-25000">
                <a:latin typeface="Arial" panose="020B0604020202020204" pitchFamily="34" charset="0"/>
              </a:rPr>
              <a:t>6</a:t>
            </a:r>
            <a:r>
              <a:rPr lang="en-US" altLang="es-PR" sz="2500">
                <a:latin typeface="Arial" panose="020B0604020202020204" pitchFamily="34" charset="0"/>
              </a:rPr>
              <a:t>H</a:t>
            </a:r>
            <a:r>
              <a:rPr lang="en-US" altLang="es-PR" sz="2500" baseline="-25000">
                <a:latin typeface="Arial" panose="020B0604020202020204" pitchFamily="34" charset="0"/>
              </a:rPr>
              <a:t>12</a:t>
            </a:r>
            <a:r>
              <a:rPr lang="en-US" altLang="es-PR" sz="2500">
                <a:latin typeface="Arial" panose="020B0604020202020204" pitchFamily="34" charset="0"/>
              </a:rPr>
              <a:t>O</a:t>
            </a:r>
            <a:r>
              <a:rPr lang="en-US" altLang="es-PR" sz="2500" baseline="-25000">
                <a:latin typeface="Arial" panose="020B0604020202020204" pitchFamily="34" charset="0"/>
              </a:rPr>
              <a:t>6</a:t>
            </a:r>
            <a:r>
              <a:rPr lang="en-US" altLang="es-PR" sz="2500">
                <a:latin typeface="Arial" panose="020B0604020202020204" pitchFamily="34" charset="0"/>
              </a:rPr>
              <a:t>              6 CO</a:t>
            </a:r>
            <a:r>
              <a:rPr lang="en-US" altLang="es-PR" sz="2500" baseline="-25000">
                <a:latin typeface="Arial" panose="020B0604020202020204" pitchFamily="34" charset="0"/>
              </a:rPr>
              <a:t>2</a:t>
            </a:r>
            <a:r>
              <a:rPr lang="en-US" altLang="es-PR" sz="2500">
                <a:latin typeface="Arial" panose="020B0604020202020204" pitchFamily="34" charset="0"/>
              </a:rPr>
              <a:t>   +   6 H</a:t>
            </a:r>
            <a:r>
              <a:rPr lang="en-US" altLang="es-PR" sz="2500" baseline="-25000">
                <a:latin typeface="Arial" panose="020B0604020202020204" pitchFamily="34" charset="0"/>
              </a:rPr>
              <a:t>2</a:t>
            </a:r>
            <a:r>
              <a:rPr lang="en-US" altLang="es-PR" sz="2500">
                <a:latin typeface="Arial" panose="020B0604020202020204" pitchFamily="34" charset="0"/>
              </a:rPr>
              <a:t>O   +   38 ATP</a:t>
            </a:r>
          </a:p>
        </p:txBody>
      </p:sp>
      <p:sp>
        <p:nvSpPr>
          <p:cNvPr id="138247" name="Rectangle 15">
            <a:extLst>
              <a:ext uri="{FF2B5EF4-FFF2-40B4-BE49-F238E27FC236}">
                <a16:creationId xmlns:a16="http://schemas.microsoft.com/office/drawing/2014/main" id="{67DA29BF-CDEF-4F7B-87D5-CDFF0CFCA741}"/>
              </a:ext>
            </a:extLst>
          </p:cNvPr>
          <p:cNvSpPr>
            <a:spLocks noChangeArrowheads="1"/>
          </p:cNvSpPr>
          <p:nvPr/>
        </p:nvSpPr>
        <p:spPr bwMode="auto">
          <a:xfrm>
            <a:off x="612775" y="3281363"/>
            <a:ext cx="742950" cy="482600"/>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endParaRPr lang="es-PR" altLang="es-PR" sz="1200" i="1">
              <a:latin typeface="Times New Roman" panose="02020603050405020304" pitchFamily="18" charset="0"/>
            </a:endParaRPr>
          </a:p>
        </p:txBody>
      </p:sp>
      <p:sp>
        <p:nvSpPr>
          <p:cNvPr id="138248" name="Line 16">
            <a:extLst>
              <a:ext uri="{FF2B5EF4-FFF2-40B4-BE49-F238E27FC236}">
                <a16:creationId xmlns:a16="http://schemas.microsoft.com/office/drawing/2014/main" id="{27763456-D62E-4DFD-8426-3B30D7A4CCBB}"/>
              </a:ext>
            </a:extLst>
          </p:cNvPr>
          <p:cNvSpPr>
            <a:spLocks noChangeShapeType="1"/>
          </p:cNvSpPr>
          <p:nvPr/>
        </p:nvSpPr>
        <p:spPr bwMode="auto">
          <a:xfrm>
            <a:off x="4503738" y="1376363"/>
            <a:ext cx="0" cy="53975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38249" name="Line 39">
            <a:extLst>
              <a:ext uri="{FF2B5EF4-FFF2-40B4-BE49-F238E27FC236}">
                <a16:creationId xmlns:a16="http://schemas.microsoft.com/office/drawing/2014/main" id="{2306B327-6458-414D-BDAE-18AD6384DF76}"/>
              </a:ext>
            </a:extLst>
          </p:cNvPr>
          <p:cNvSpPr>
            <a:spLocks noChangeShapeType="1"/>
          </p:cNvSpPr>
          <p:nvPr/>
        </p:nvSpPr>
        <p:spPr bwMode="auto">
          <a:xfrm>
            <a:off x="4503738" y="2074863"/>
            <a:ext cx="0" cy="53975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38250" name="Line 40">
            <a:extLst>
              <a:ext uri="{FF2B5EF4-FFF2-40B4-BE49-F238E27FC236}">
                <a16:creationId xmlns:a16="http://schemas.microsoft.com/office/drawing/2014/main" id="{C9BC7A66-DF28-47CC-AFA3-DA660407A8E3}"/>
              </a:ext>
            </a:extLst>
          </p:cNvPr>
          <p:cNvSpPr>
            <a:spLocks noChangeShapeType="1"/>
          </p:cNvSpPr>
          <p:nvPr/>
        </p:nvSpPr>
        <p:spPr bwMode="auto">
          <a:xfrm rot="-5400000">
            <a:off x="3786188" y="2930525"/>
            <a:ext cx="0" cy="11842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38251" name="Line 41">
            <a:extLst>
              <a:ext uri="{FF2B5EF4-FFF2-40B4-BE49-F238E27FC236}">
                <a16:creationId xmlns:a16="http://schemas.microsoft.com/office/drawing/2014/main" id="{C233531C-4E30-492A-B5AB-43ECD8A4CF35}"/>
              </a:ext>
            </a:extLst>
          </p:cNvPr>
          <p:cNvSpPr>
            <a:spLocks noChangeShapeType="1"/>
          </p:cNvSpPr>
          <p:nvPr/>
        </p:nvSpPr>
        <p:spPr bwMode="auto">
          <a:xfrm>
            <a:off x="982663" y="3816350"/>
            <a:ext cx="0" cy="53975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38252" name="Rectangle 42">
            <a:extLst>
              <a:ext uri="{FF2B5EF4-FFF2-40B4-BE49-F238E27FC236}">
                <a16:creationId xmlns:a16="http://schemas.microsoft.com/office/drawing/2014/main" id="{E0FBC8C0-6B76-45A5-B48D-9C2E0C3F2A9C}"/>
              </a:ext>
            </a:extLst>
          </p:cNvPr>
          <p:cNvSpPr>
            <a:spLocks noChangeArrowheads="1"/>
          </p:cNvSpPr>
          <p:nvPr/>
        </p:nvSpPr>
        <p:spPr bwMode="auto">
          <a:xfrm>
            <a:off x="4394200" y="3281363"/>
            <a:ext cx="962025" cy="482600"/>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endParaRPr lang="es-PR" altLang="es-PR" sz="1200" i="1">
              <a:latin typeface="Times New Roman" panose="02020603050405020304" pitchFamily="18" charset="0"/>
            </a:endParaRPr>
          </a:p>
        </p:txBody>
      </p:sp>
      <p:sp>
        <p:nvSpPr>
          <p:cNvPr id="138253" name="Line 43">
            <a:extLst>
              <a:ext uri="{FF2B5EF4-FFF2-40B4-BE49-F238E27FC236}">
                <a16:creationId xmlns:a16="http://schemas.microsoft.com/office/drawing/2014/main" id="{3324552F-CDF3-4EBC-8C65-2B90291CD151}"/>
              </a:ext>
            </a:extLst>
          </p:cNvPr>
          <p:cNvSpPr>
            <a:spLocks noChangeShapeType="1"/>
          </p:cNvSpPr>
          <p:nvPr/>
        </p:nvSpPr>
        <p:spPr bwMode="auto">
          <a:xfrm>
            <a:off x="2595563" y="3717925"/>
            <a:ext cx="0" cy="638175"/>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38254" name="Line 44">
            <a:extLst>
              <a:ext uri="{FF2B5EF4-FFF2-40B4-BE49-F238E27FC236}">
                <a16:creationId xmlns:a16="http://schemas.microsoft.com/office/drawing/2014/main" id="{4D1C04BA-0DE2-428C-AEEE-A5AB5F6D28C3}"/>
              </a:ext>
            </a:extLst>
          </p:cNvPr>
          <p:cNvSpPr>
            <a:spLocks noChangeShapeType="1"/>
          </p:cNvSpPr>
          <p:nvPr/>
        </p:nvSpPr>
        <p:spPr bwMode="auto">
          <a:xfrm>
            <a:off x="4843463" y="3816350"/>
            <a:ext cx="0" cy="53975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38255" name="Rectangle 45">
            <a:extLst>
              <a:ext uri="{FF2B5EF4-FFF2-40B4-BE49-F238E27FC236}">
                <a16:creationId xmlns:a16="http://schemas.microsoft.com/office/drawing/2014/main" id="{20ABB6F5-6E1F-4177-97D6-61A0CB65D012}"/>
              </a:ext>
            </a:extLst>
          </p:cNvPr>
          <p:cNvSpPr>
            <a:spLocks noChangeArrowheads="1"/>
          </p:cNvSpPr>
          <p:nvPr/>
        </p:nvSpPr>
        <p:spPr bwMode="auto">
          <a:xfrm>
            <a:off x="7523163" y="3281363"/>
            <a:ext cx="1236662" cy="482600"/>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endParaRPr lang="es-PR" altLang="es-PR" sz="1200" i="1">
              <a:latin typeface="Times New Roman" panose="02020603050405020304" pitchFamily="18" charset="0"/>
            </a:endParaRPr>
          </a:p>
        </p:txBody>
      </p:sp>
      <p:sp>
        <p:nvSpPr>
          <p:cNvPr id="138256" name="Line 46">
            <a:extLst>
              <a:ext uri="{FF2B5EF4-FFF2-40B4-BE49-F238E27FC236}">
                <a16:creationId xmlns:a16="http://schemas.microsoft.com/office/drawing/2014/main" id="{1059F209-9BFD-465A-8504-56983B010FAD}"/>
              </a:ext>
            </a:extLst>
          </p:cNvPr>
          <p:cNvSpPr>
            <a:spLocks noChangeShapeType="1"/>
          </p:cNvSpPr>
          <p:nvPr/>
        </p:nvSpPr>
        <p:spPr bwMode="auto">
          <a:xfrm>
            <a:off x="8145463" y="3816350"/>
            <a:ext cx="0" cy="53975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03151" name="Rectangle 47">
            <a:extLst>
              <a:ext uri="{FF2B5EF4-FFF2-40B4-BE49-F238E27FC236}">
                <a16:creationId xmlns:a16="http://schemas.microsoft.com/office/drawing/2014/main" id="{FBC11C53-93E9-45A6-A9B8-B8DA253EA90D}"/>
              </a:ext>
            </a:extLst>
          </p:cNvPr>
          <p:cNvSpPr>
            <a:spLocks noChangeArrowheads="1"/>
          </p:cNvSpPr>
          <p:nvPr/>
        </p:nvSpPr>
        <p:spPr bwMode="auto">
          <a:xfrm>
            <a:off x="3867150" y="4364038"/>
            <a:ext cx="2057400" cy="26352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CO</a:t>
            </a:r>
            <a:r>
              <a:rPr lang="es-PR" i="1" baseline="-25000">
                <a:solidFill>
                  <a:srgbClr val="000000"/>
                </a:solidFill>
                <a:effectLst>
                  <a:outerShdw blurRad="38100" dist="38100" dir="2700000" algn="tl">
                    <a:srgbClr val="C0C0C0"/>
                  </a:outerShdw>
                </a:effectLst>
                <a:latin typeface="Arial" charset="0"/>
              </a:rPr>
              <a:t>2</a:t>
            </a:r>
            <a:r>
              <a:rPr lang="es-PR" i="1">
                <a:solidFill>
                  <a:srgbClr val="000000"/>
                </a:solidFill>
                <a:effectLst>
                  <a:outerShdw blurRad="38100" dist="38100" dir="2700000" algn="tl">
                    <a:srgbClr val="C0C0C0"/>
                  </a:outerShdw>
                </a:effectLst>
                <a:latin typeface="Arial" charset="0"/>
              </a:rPr>
              <a:t> Producido</a:t>
            </a:r>
            <a:endParaRPr lang="en-US" i="1">
              <a:solidFill>
                <a:srgbClr val="000000"/>
              </a:solidFill>
              <a:effectLst>
                <a:outerShdw blurRad="38100" dist="38100" dir="2700000" algn="tl">
                  <a:srgbClr val="C0C0C0"/>
                </a:outerShdw>
              </a:effectLst>
              <a:latin typeface="Arial Black" pitchFamily="34" charset="0"/>
            </a:endParaRPr>
          </a:p>
        </p:txBody>
      </p:sp>
      <p:sp>
        <p:nvSpPr>
          <p:cNvPr id="303153" name="Rectangle 49">
            <a:extLst>
              <a:ext uri="{FF2B5EF4-FFF2-40B4-BE49-F238E27FC236}">
                <a16:creationId xmlns:a16="http://schemas.microsoft.com/office/drawing/2014/main" id="{39A33C73-71D1-4A24-9FBB-A3EEF5F1580C}"/>
              </a:ext>
            </a:extLst>
          </p:cNvPr>
          <p:cNvSpPr>
            <a:spLocks noChangeArrowheads="1"/>
          </p:cNvSpPr>
          <p:nvPr/>
        </p:nvSpPr>
        <p:spPr bwMode="auto">
          <a:xfrm>
            <a:off x="2022475" y="4351338"/>
            <a:ext cx="1268413" cy="534987"/>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Glucosa</a:t>
            </a:r>
          </a:p>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Oxidada</a:t>
            </a:r>
            <a:endParaRPr lang="en-US" i="1">
              <a:solidFill>
                <a:srgbClr val="000000"/>
              </a:solidFill>
              <a:effectLst>
                <a:outerShdw blurRad="38100" dist="38100" dir="2700000" algn="tl">
                  <a:srgbClr val="C0C0C0"/>
                </a:outerShdw>
              </a:effectLst>
              <a:latin typeface="Arial Black" pitchFamily="34" charset="0"/>
            </a:endParaRPr>
          </a:p>
        </p:txBody>
      </p:sp>
      <p:sp>
        <p:nvSpPr>
          <p:cNvPr id="303154" name="Rectangle 50">
            <a:extLst>
              <a:ext uri="{FF2B5EF4-FFF2-40B4-BE49-F238E27FC236}">
                <a16:creationId xmlns:a16="http://schemas.microsoft.com/office/drawing/2014/main" id="{7B02108B-3E04-42D2-93BE-E368FCECC37B}"/>
              </a:ext>
            </a:extLst>
          </p:cNvPr>
          <p:cNvSpPr>
            <a:spLocks noChangeArrowheads="1"/>
          </p:cNvSpPr>
          <p:nvPr/>
        </p:nvSpPr>
        <p:spPr bwMode="auto">
          <a:xfrm>
            <a:off x="7496175" y="4351338"/>
            <a:ext cx="1268413" cy="534987"/>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Energía</a:t>
            </a:r>
          </a:p>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Total</a:t>
            </a:r>
            <a:endParaRPr lang="en-US" i="1">
              <a:solidFill>
                <a:srgbClr val="000000"/>
              </a:solidFill>
              <a:effectLst>
                <a:outerShdw blurRad="38100" dist="38100" dir="2700000" algn="tl">
                  <a:srgbClr val="C0C0C0"/>
                </a:outerShdw>
              </a:effectLst>
              <a:latin typeface="Arial Black" pitchFamily="34" charset="0"/>
            </a:endParaRPr>
          </a:p>
        </p:txBody>
      </p:sp>
      <p:sp>
        <p:nvSpPr>
          <p:cNvPr id="138260" name="Text Box 51">
            <a:extLst>
              <a:ext uri="{FF2B5EF4-FFF2-40B4-BE49-F238E27FC236}">
                <a16:creationId xmlns:a16="http://schemas.microsoft.com/office/drawing/2014/main" id="{8EBC672D-6218-4174-8208-16A9A56D0004}"/>
              </a:ext>
            </a:extLst>
          </p:cNvPr>
          <p:cNvSpPr txBox="1">
            <a:spLocks noChangeArrowheads="1"/>
          </p:cNvSpPr>
          <p:nvPr/>
        </p:nvSpPr>
        <p:spPr bwMode="auto">
          <a:xfrm>
            <a:off x="576263" y="5657850"/>
            <a:ext cx="8229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900">
                <a:latin typeface="Arial Black" panose="020B0A04020102020204" pitchFamily="34" charset="0"/>
              </a:rPr>
              <a:t>R  =  6 CO</a:t>
            </a:r>
            <a:r>
              <a:rPr lang="en-US" altLang="es-PR" sz="2900" baseline="-25000">
                <a:latin typeface="Arial Black" panose="020B0A04020102020204" pitchFamily="34" charset="0"/>
              </a:rPr>
              <a:t>2</a:t>
            </a:r>
            <a:r>
              <a:rPr lang="en-US" altLang="es-PR" sz="2900">
                <a:latin typeface="Arial Black" panose="020B0A04020102020204" pitchFamily="34" charset="0"/>
              </a:rPr>
              <a:t>  /  6 O</a:t>
            </a:r>
            <a:r>
              <a:rPr lang="en-US" altLang="es-PR" sz="2900" baseline="-25000">
                <a:latin typeface="Arial Black" panose="020B0A04020102020204" pitchFamily="34" charset="0"/>
              </a:rPr>
              <a:t>2</a:t>
            </a:r>
            <a:r>
              <a:rPr lang="en-US" altLang="es-PR" sz="2900">
                <a:latin typeface="Arial Black" panose="020B0A04020102020204" pitchFamily="34" charset="0"/>
              </a:rPr>
              <a:t>  =  1.0</a:t>
            </a:r>
          </a:p>
        </p:txBody>
      </p:sp>
      <p:sp>
        <p:nvSpPr>
          <p:cNvPr id="138261" name="Rectangle 52">
            <a:extLst>
              <a:ext uri="{FF2B5EF4-FFF2-40B4-BE49-F238E27FC236}">
                <a16:creationId xmlns:a16="http://schemas.microsoft.com/office/drawing/2014/main" id="{10A1D6DC-4AEA-4B72-A98C-7C7198BB5C26}"/>
              </a:ext>
            </a:extLst>
          </p:cNvPr>
          <p:cNvSpPr>
            <a:spLocks noChangeArrowheads="1"/>
          </p:cNvSpPr>
          <p:nvPr/>
        </p:nvSpPr>
        <p:spPr bwMode="auto">
          <a:xfrm>
            <a:off x="6494463" y="5613400"/>
            <a:ext cx="742950" cy="482600"/>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endParaRPr lang="es-PR" altLang="es-PR" sz="1200" i="1">
              <a:latin typeface="Times New Roman" panose="02020603050405020304" pitchFamily="18" charset="0"/>
            </a:endParaRPr>
          </a:p>
        </p:txBody>
      </p:sp>
      <p:sp>
        <p:nvSpPr>
          <p:cNvPr id="138262" name="Freeform 56">
            <a:extLst>
              <a:ext uri="{FF2B5EF4-FFF2-40B4-BE49-F238E27FC236}">
                <a16:creationId xmlns:a16="http://schemas.microsoft.com/office/drawing/2014/main" id="{EDC1DB38-F9AC-4CE3-A34C-F1215A667BE3}"/>
              </a:ext>
            </a:extLst>
          </p:cNvPr>
          <p:cNvSpPr>
            <a:spLocks/>
          </p:cNvSpPr>
          <p:nvPr/>
        </p:nvSpPr>
        <p:spPr bwMode="auto">
          <a:xfrm>
            <a:off x="3619500" y="4608513"/>
            <a:ext cx="1233488" cy="1150937"/>
          </a:xfrm>
          <a:custGeom>
            <a:avLst/>
            <a:gdLst>
              <a:gd name="T0" fmla="*/ 2147483646 w 770"/>
              <a:gd name="T1" fmla="*/ 0 h 506"/>
              <a:gd name="T2" fmla="*/ 2147483646 w 770"/>
              <a:gd name="T3" fmla="*/ 2147483646 h 506"/>
              <a:gd name="T4" fmla="*/ 0 w 770"/>
              <a:gd name="T5" fmla="*/ 2147483646 h 506"/>
              <a:gd name="T6" fmla="*/ 0 w 770"/>
              <a:gd name="T7" fmla="*/ 2147483646 h 506"/>
              <a:gd name="T8" fmla="*/ 0 60000 65536"/>
              <a:gd name="T9" fmla="*/ 0 60000 65536"/>
              <a:gd name="T10" fmla="*/ 0 60000 65536"/>
              <a:gd name="T11" fmla="*/ 0 60000 65536"/>
              <a:gd name="T12" fmla="*/ 0 w 770"/>
              <a:gd name="T13" fmla="*/ 0 h 506"/>
              <a:gd name="T14" fmla="*/ 770 w 770"/>
              <a:gd name="T15" fmla="*/ 506 h 506"/>
            </a:gdLst>
            <a:ahLst/>
            <a:cxnLst>
              <a:cxn ang="T8">
                <a:pos x="T0" y="T1"/>
              </a:cxn>
              <a:cxn ang="T9">
                <a:pos x="T2" y="T3"/>
              </a:cxn>
              <a:cxn ang="T10">
                <a:pos x="T4" y="T5"/>
              </a:cxn>
              <a:cxn ang="T11">
                <a:pos x="T6" y="T7"/>
              </a:cxn>
            </a:cxnLst>
            <a:rect l="T12" t="T13" r="T14" b="T15"/>
            <a:pathLst>
              <a:path w="770" h="506">
                <a:moveTo>
                  <a:pt x="770" y="0"/>
                </a:moveTo>
                <a:lnTo>
                  <a:pt x="770" y="156"/>
                </a:lnTo>
                <a:lnTo>
                  <a:pt x="0" y="156"/>
                </a:lnTo>
                <a:lnTo>
                  <a:pt x="0" y="506"/>
                </a:lnTo>
              </a:path>
            </a:pathLst>
          </a:custGeom>
          <a:noFill/>
          <a:ln w="1143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263" name="Freeform 59">
            <a:extLst>
              <a:ext uri="{FF2B5EF4-FFF2-40B4-BE49-F238E27FC236}">
                <a16:creationId xmlns:a16="http://schemas.microsoft.com/office/drawing/2014/main" id="{366AFFBA-6004-4F52-A158-BAAE37E9F74B}"/>
              </a:ext>
            </a:extLst>
          </p:cNvPr>
          <p:cNvSpPr>
            <a:spLocks/>
          </p:cNvSpPr>
          <p:nvPr/>
        </p:nvSpPr>
        <p:spPr bwMode="auto">
          <a:xfrm>
            <a:off x="996950" y="4608513"/>
            <a:ext cx="4338638" cy="1162050"/>
          </a:xfrm>
          <a:custGeom>
            <a:avLst/>
            <a:gdLst>
              <a:gd name="T0" fmla="*/ 0 w 2655"/>
              <a:gd name="T1" fmla="*/ 0 h 685"/>
              <a:gd name="T2" fmla="*/ 0 w 2655"/>
              <a:gd name="T3" fmla="*/ 2147483646 h 685"/>
              <a:gd name="T4" fmla="*/ 2147483646 w 2655"/>
              <a:gd name="T5" fmla="*/ 2147483646 h 685"/>
              <a:gd name="T6" fmla="*/ 2147483646 w 2655"/>
              <a:gd name="T7" fmla="*/ 2147483646 h 685"/>
              <a:gd name="T8" fmla="*/ 0 60000 65536"/>
              <a:gd name="T9" fmla="*/ 0 60000 65536"/>
              <a:gd name="T10" fmla="*/ 0 60000 65536"/>
              <a:gd name="T11" fmla="*/ 0 60000 65536"/>
              <a:gd name="T12" fmla="*/ 0 w 2655"/>
              <a:gd name="T13" fmla="*/ 0 h 685"/>
              <a:gd name="T14" fmla="*/ 2655 w 2655"/>
              <a:gd name="T15" fmla="*/ 685 h 685"/>
            </a:gdLst>
            <a:ahLst/>
            <a:cxnLst>
              <a:cxn ang="T8">
                <a:pos x="T0" y="T1"/>
              </a:cxn>
              <a:cxn ang="T9">
                <a:pos x="T2" y="T3"/>
              </a:cxn>
              <a:cxn ang="T10">
                <a:pos x="T4" y="T5"/>
              </a:cxn>
              <a:cxn ang="T11">
                <a:pos x="T6" y="T7"/>
              </a:cxn>
            </a:cxnLst>
            <a:rect l="T12" t="T13" r="T14" b="T15"/>
            <a:pathLst>
              <a:path w="2655" h="685">
                <a:moveTo>
                  <a:pt x="0" y="0"/>
                </a:moveTo>
                <a:lnTo>
                  <a:pt x="0" y="366"/>
                </a:lnTo>
                <a:lnTo>
                  <a:pt x="2655" y="366"/>
                </a:lnTo>
                <a:lnTo>
                  <a:pt x="2655" y="685"/>
                </a:lnTo>
              </a:path>
            </a:pathLst>
          </a:custGeom>
          <a:noFill/>
          <a:ln w="1143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264" name="Text Box 6">
            <a:extLst>
              <a:ext uri="{FF2B5EF4-FFF2-40B4-BE49-F238E27FC236}">
                <a16:creationId xmlns:a16="http://schemas.microsoft.com/office/drawing/2014/main" id="{6E2BBBB1-00DB-4EC3-A6EF-2FD5EF3663A3}"/>
              </a:ext>
            </a:extLst>
          </p:cNvPr>
          <p:cNvSpPr txBox="1">
            <a:spLocks noChangeArrowheads="1"/>
          </p:cNvSpPr>
          <p:nvPr/>
        </p:nvSpPr>
        <p:spPr bwMode="auto">
          <a:xfrm>
            <a:off x="179388" y="6164263"/>
            <a:ext cx="89646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132), por J. H. Wilmore, &amp; D. L. Costill, 2004, Barcelona, España: Editorial Paidotribo. Copyright 2004 por Jack H. Wilmore y David L. Costill.</a:t>
            </a:r>
          </a:p>
        </p:txBody>
      </p:sp>
    </p:spTree>
    <p:custDataLst>
      <p:tags r:id="rId1"/>
    </p:custDataLst>
  </p:cSld>
  <p:clrMapOvr>
    <a:masterClrMapping/>
  </p:clrMapOvr>
  <p:transition spd="slow">
    <p:pull/>
    <p:sndAc>
      <p:stSnd>
        <p:snd r:embed="rId4" name="whoosh.wav"/>
      </p:st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6">
            <a:extLst>
              <a:ext uri="{FF2B5EF4-FFF2-40B4-BE49-F238E27FC236}">
                <a16:creationId xmlns:a16="http://schemas.microsoft.com/office/drawing/2014/main" id="{A1FDD2D8-6C8E-4ECE-89F8-EF5E9BFD475A}"/>
              </a:ext>
            </a:extLst>
          </p:cNvPr>
          <p:cNvSpPr txBox="1">
            <a:spLocks noChangeArrowheads="1"/>
          </p:cNvSpPr>
          <p:nvPr/>
        </p:nvSpPr>
        <p:spPr bwMode="auto">
          <a:xfrm>
            <a:off x="179388" y="6165850"/>
            <a:ext cx="89646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132), por J. H. Wilmore, &amp; D. L. Costill, 2004, Barcelona, España: Editorial Paidotribo. Copyright 2004 por Jack H. Wilmore y David L. Costill.</a:t>
            </a:r>
          </a:p>
        </p:txBody>
      </p:sp>
      <p:sp>
        <p:nvSpPr>
          <p:cNvPr id="305178" name="Rectangle 26">
            <a:extLst>
              <a:ext uri="{FF2B5EF4-FFF2-40B4-BE49-F238E27FC236}">
                <a16:creationId xmlns:a16="http://schemas.microsoft.com/office/drawing/2014/main" id="{D1B770DB-AD4C-4EE7-897B-B5B1036B2DAE}"/>
              </a:ext>
            </a:extLst>
          </p:cNvPr>
          <p:cNvSpPr>
            <a:spLocks noChangeArrowheads="1"/>
          </p:cNvSpPr>
          <p:nvPr/>
        </p:nvSpPr>
        <p:spPr bwMode="auto">
          <a:xfrm>
            <a:off x="695325" y="620713"/>
            <a:ext cx="3192463" cy="350837"/>
          </a:xfrm>
          <a:prstGeom prst="rect">
            <a:avLst/>
          </a:prstGeom>
          <a:noFill/>
          <a:ln w="9525">
            <a:noFill/>
            <a:miter lim="800000"/>
            <a:headEnd/>
            <a:tailEnd/>
          </a:ln>
          <a:effectLst/>
        </p:spPr>
        <p:txBody>
          <a:bodyPr/>
          <a:lstStyle/>
          <a:p>
            <a:pPr marL="342900" indent="-342900" algn="ctr">
              <a:lnSpc>
                <a:spcPct val="80000"/>
              </a:lnSpc>
              <a:spcBef>
                <a:spcPct val="20000"/>
              </a:spcBef>
              <a:defRPr/>
            </a:pPr>
            <a:r>
              <a:rPr lang="en-US" sz="3600">
                <a:effectLst>
                  <a:outerShdw blurRad="38100" dist="38100" dir="2700000" algn="tl">
                    <a:srgbClr val="C0C0C0"/>
                  </a:outerShdw>
                </a:effectLst>
                <a:latin typeface="Arial Black" pitchFamily="34" charset="0"/>
              </a:rPr>
              <a:t>GRASAS</a:t>
            </a:r>
          </a:p>
        </p:txBody>
      </p:sp>
      <p:sp>
        <p:nvSpPr>
          <p:cNvPr id="140292" name="Line 27">
            <a:extLst>
              <a:ext uri="{FF2B5EF4-FFF2-40B4-BE49-F238E27FC236}">
                <a16:creationId xmlns:a16="http://schemas.microsoft.com/office/drawing/2014/main" id="{3E5A0D89-B19F-4F42-8D51-D7F767032370}"/>
              </a:ext>
            </a:extLst>
          </p:cNvPr>
          <p:cNvSpPr>
            <a:spLocks noChangeShapeType="1"/>
          </p:cNvSpPr>
          <p:nvPr/>
        </p:nvSpPr>
        <p:spPr bwMode="auto">
          <a:xfrm>
            <a:off x="2316163" y="1073150"/>
            <a:ext cx="0" cy="938213"/>
          </a:xfrm>
          <a:prstGeom prst="line">
            <a:avLst/>
          </a:prstGeom>
          <a:noFill/>
          <a:ln w="228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05180" name="Rectangle 28">
            <a:extLst>
              <a:ext uri="{FF2B5EF4-FFF2-40B4-BE49-F238E27FC236}">
                <a16:creationId xmlns:a16="http://schemas.microsoft.com/office/drawing/2014/main" id="{8D141B68-E3D1-4BD5-A5AC-780B52B00D53}"/>
              </a:ext>
            </a:extLst>
          </p:cNvPr>
          <p:cNvSpPr>
            <a:spLocks noChangeArrowheads="1"/>
          </p:cNvSpPr>
          <p:nvPr/>
        </p:nvSpPr>
        <p:spPr bwMode="auto">
          <a:xfrm>
            <a:off x="769938" y="1968500"/>
            <a:ext cx="2847975" cy="661988"/>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800">
                <a:effectLst>
                  <a:outerShdw blurRad="38100" dist="38100" dir="2700000" algn="tl">
                    <a:srgbClr val="C0C0C0"/>
                  </a:outerShdw>
                </a:effectLst>
                <a:latin typeface="Verdana" pitchFamily="34" charset="0"/>
              </a:rPr>
              <a:t>Proporciona </a:t>
            </a:r>
          </a:p>
          <a:p>
            <a:pPr marL="342900" indent="-342900" algn="ctr">
              <a:lnSpc>
                <a:spcPct val="70000"/>
              </a:lnSpc>
              <a:spcBef>
                <a:spcPct val="20000"/>
              </a:spcBef>
              <a:defRPr/>
            </a:pPr>
            <a:r>
              <a:rPr lang="en-US" sz="2800">
                <a:effectLst>
                  <a:outerShdw blurRad="38100" dist="38100" dir="2700000" algn="tl">
                    <a:srgbClr val="C0C0C0"/>
                  </a:outerShdw>
                </a:effectLst>
                <a:latin typeface="Verdana" pitchFamily="34" charset="0"/>
              </a:rPr>
              <a:t>más Energía</a:t>
            </a:r>
          </a:p>
        </p:txBody>
      </p:sp>
      <p:sp>
        <p:nvSpPr>
          <p:cNvPr id="305182" name="Rectangle 30">
            <a:extLst>
              <a:ext uri="{FF2B5EF4-FFF2-40B4-BE49-F238E27FC236}">
                <a16:creationId xmlns:a16="http://schemas.microsoft.com/office/drawing/2014/main" id="{1DC5161C-AA3F-44EB-BF03-659261A9202E}"/>
              </a:ext>
            </a:extLst>
          </p:cNvPr>
          <p:cNvSpPr>
            <a:spLocks noChangeArrowheads="1"/>
          </p:cNvSpPr>
          <p:nvPr/>
        </p:nvSpPr>
        <p:spPr bwMode="auto">
          <a:xfrm>
            <a:off x="468313" y="3630613"/>
            <a:ext cx="3767137" cy="99695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3200">
                <a:solidFill>
                  <a:srgbClr val="000000"/>
                </a:solidFill>
                <a:effectLst>
                  <a:outerShdw blurRad="38100" dist="38100" dir="2700000" algn="tl">
                    <a:srgbClr val="C0C0C0"/>
                  </a:outerShdw>
                </a:effectLst>
                <a:latin typeface="Arial" charset="0"/>
              </a:rPr>
              <a:t>Necesita más O</a:t>
            </a:r>
            <a:r>
              <a:rPr lang="es-PR" sz="3200" baseline="-25000">
                <a:solidFill>
                  <a:srgbClr val="000000"/>
                </a:solidFill>
                <a:effectLst>
                  <a:outerShdw blurRad="38100" dist="38100" dir="2700000" algn="tl">
                    <a:srgbClr val="C0C0C0"/>
                  </a:outerShdw>
                </a:effectLst>
                <a:latin typeface="Arial" charset="0"/>
              </a:rPr>
              <a:t>2</a:t>
            </a:r>
          </a:p>
          <a:p>
            <a:pPr marL="342900" indent="-342900" algn="ctr">
              <a:lnSpc>
                <a:spcPct val="60000"/>
              </a:lnSpc>
              <a:spcBef>
                <a:spcPct val="20000"/>
              </a:spcBef>
              <a:defRPr/>
            </a:pPr>
            <a:r>
              <a:rPr lang="es-PR" sz="3200">
                <a:solidFill>
                  <a:srgbClr val="000000"/>
                </a:solidFill>
                <a:effectLst>
                  <a:outerShdw blurRad="38100" dist="38100" dir="2700000" algn="tl">
                    <a:srgbClr val="C0C0C0"/>
                  </a:outerShdw>
                </a:effectLst>
                <a:latin typeface="Arial" charset="0"/>
              </a:rPr>
              <a:t>para ser</a:t>
            </a:r>
          </a:p>
          <a:p>
            <a:pPr marL="342900" indent="-342900" algn="ctr">
              <a:lnSpc>
                <a:spcPct val="60000"/>
              </a:lnSpc>
              <a:spcBef>
                <a:spcPct val="20000"/>
              </a:spcBef>
              <a:defRPr/>
            </a:pPr>
            <a:r>
              <a:rPr lang="es-PR" sz="3200">
                <a:solidFill>
                  <a:srgbClr val="000000"/>
                </a:solidFill>
                <a:effectLst>
                  <a:outerShdw blurRad="38100" dist="38100" dir="2700000" algn="tl">
                    <a:srgbClr val="C0C0C0"/>
                  </a:outerShdw>
                </a:effectLst>
                <a:latin typeface="Arial" charset="0"/>
              </a:rPr>
              <a:t>Oxidado</a:t>
            </a:r>
            <a:r>
              <a:rPr lang="en-US" sz="3600">
                <a:solidFill>
                  <a:srgbClr val="000000"/>
                </a:solidFill>
                <a:effectLst>
                  <a:outerShdw blurRad="38100" dist="38100" dir="2700000" algn="tl">
                    <a:srgbClr val="C0C0C0"/>
                  </a:outerShdw>
                </a:effectLst>
                <a:latin typeface="Arial Black" pitchFamily="34" charset="0"/>
              </a:rPr>
              <a:t>         </a:t>
            </a:r>
            <a:endParaRPr lang="en-US" sz="3600" i="1">
              <a:solidFill>
                <a:srgbClr val="000000"/>
              </a:solidFill>
              <a:effectLst>
                <a:outerShdw blurRad="38100" dist="38100" dir="2700000" algn="tl">
                  <a:srgbClr val="C0C0C0"/>
                </a:outerShdw>
              </a:effectLst>
              <a:latin typeface="Arial Black" pitchFamily="34" charset="0"/>
            </a:endParaRPr>
          </a:p>
        </p:txBody>
      </p:sp>
      <p:sp>
        <p:nvSpPr>
          <p:cNvPr id="140295" name="Rectangle 33">
            <a:extLst>
              <a:ext uri="{FF2B5EF4-FFF2-40B4-BE49-F238E27FC236}">
                <a16:creationId xmlns:a16="http://schemas.microsoft.com/office/drawing/2014/main" id="{30D89F10-BB59-4649-B388-C2E396725EFF}"/>
              </a:ext>
            </a:extLst>
          </p:cNvPr>
          <p:cNvSpPr>
            <a:spLocks noChangeArrowheads="1"/>
          </p:cNvSpPr>
          <p:nvPr/>
        </p:nvSpPr>
        <p:spPr bwMode="auto">
          <a:xfrm>
            <a:off x="920750" y="5588000"/>
            <a:ext cx="2682875" cy="38258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70000"/>
              </a:lnSpc>
              <a:spcBef>
                <a:spcPct val="20000"/>
              </a:spcBef>
            </a:pPr>
            <a:r>
              <a:rPr lang="es-PR" altLang="es-PR" sz="3200">
                <a:solidFill>
                  <a:srgbClr val="000000"/>
                </a:solidFill>
                <a:latin typeface="Verdana" panose="020B0604030504040204" pitchFamily="34" charset="0"/>
              </a:rPr>
              <a:t>Valor de </a:t>
            </a:r>
            <a:r>
              <a:rPr lang="es-PR" altLang="es-PR" sz="3700">
                <a:solidFill>
                  <a:srgbClr val="000000"/>
                </a:solidFill>
                <a:latin typeface="Verdana" panose="020B0604030504040204" pitchFamily="34" charset="0"/>
              </a:rPr>
              <a:t>R</a:t>
            </a:r>
            <a:endParaRPr lang="en-US" altLang="es-PR" sz="3700" i="1">
              <a:solidFill>
                <a:srgbClr val="000000"/>
              </a:solidFill>
              <a:latin typeface="Verdana" panose="020B0604030504040204" pitchFamily="34" charset="0"/>
            </a:endParaRPr>
          </a:p>
        </p:txBody>
      </p:sp>
      <p:sp>
        <p:nvSpPr>
          <p:cNvPr id="140296" name="Line 41">
            <a:extLst>
              <a:ext uri="{FF2B5EF4-FFF2-40B4-BE49-F238E27FC236}">
                <a16:creationId xmlns:a16="http://schemas.microsoft.com/office/drawing/2014/main" id="{1A02B85C-5A2E-462A-A83B-66C2A93E8A2F}"/>
              </a:ext>
            </a:extLst>
          </p:cNvPr>
          <p:cNvSpPr>
            <a:spLocks noChangeShapeType="1"/>
          </p:cNvSpPr>
          <p:nvPr/>
        </p:nvSpPr>
        <p:spPr bwMode="auto">
          <a:xfrm>
            <a:off x="868363" y="5578475"/>
            <a:ext cx="0" cy="49212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0297" name="Line 52">
            <a:extLst>
              <a:ext uri="{FF2B5EF4-FFF2-40B4-BE49-F238E27FC236}">
                <a16:creationId xmlns:a16="http://schemas.microsoft.com/office/drawing/2014/main" id="{51AC4870-C6EE-4543-BEB7-F54B28EBAE8B}"/>
              </a:ext>
            </a:extLst>
          </p:cNvPr>
          <p:cNvSpPr>
            <a:spLocks noChangeShapeType="1"/>
          </p:cNvSpPr>
          <p:nvPr/>
        </p:nvSpPr>
        <p:spPr bwMode="auto">
          <a:xfrm>
            <a:off x="2303463" y="2698750"/>
            <a:ext cx="0" cy="938213"/>
          </a:xfrm>
          <a:prstGeom prst="line">
            <a:avLst/>
          </a:prstGeom>
          <a:noFill/>
          <a:ln w="228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0298" name="Line 53">
            <a:extLst>
              <a:ext uri="{FF2B5EF4-FFF2-40B4-BE49-F238E27FC236}">
                <a16:creationId xmlns:a16="http://schemas.microsoft.com/office/drawing/2014/main" id="{431AAB60-3FCA-4455-A282-3C1D2A0E96AC}"/>
              </a:ext>
            </a:extLst>
          </p:cNvPr>
          <p:cNvSpPr>
            <a:spLocks noChangeShapeType="1"/>
          </p:cNvSpPr>
          <p:nvPr/>
        </p:nvSpPr>
        <p:spPr bwMode="auto">
          <a:xfrm>
            <a:off x="2303463" y="4768850"/>
            <a:ext cx="0" cy="938213"/>
          </a:xfrm>
          <a:prstGeom prst="line">
            <a:avLst/>
          </a:prstGeom>
          <a:noFill/>
          <a:ln w="228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05206" name="Rectangle 54">
            <a:extLst>
              <a:ext uri="{FF2B5EF4-FFF2-40B4-BE49-F238E27FC236}">
                <a16:creationId xmlns:a16="http://schemas.microsoft.com/office/drawing/2014/main" id="{4BB5AD6F-B011-497B-81E6-E6BF6FFB16C4}"/>
              </a:ext>
            </a:extLst>
          </p:cNvPr>
          <p:cNvSpPr>
            <a:spLocks noChangeArrowheads="1"/>
          </p:cNvSpPr>
          <p:nvPr/>
        </p:nvSpPr>
        <p:spPr bwMode="auto">
          <a:xfrm>
            <a:off x="4962525" y="620713"/>
            <a:ext cx="3192463" cy="350837"/>
          </a:xfrm>
          <a:prstGeom prst="rect">
            <a:avLst/>
          </a:prstGeom>
          <a:noFill/>
          <a:ln w="9525">
            <a:noFill/>
            <a:miter lim="800000"/>
            <a:headEnd/>
            <a:tailEnd/>
          </a:ln>
          <a:effectLst/>
        </p:spPr>
        <p:txBody>
          <a:bodyPr/>
          <a:lstStyle/>
          <a:p>
            <a:pPr marL="342900" indent="-342900" algn="ctr">
              <a:lnSpc>
                <a:spcPct val="80000"/>
              </a:lnSpc>
              <a:spcBef>
                <a:spcPct val="20000"/>
              </a:spcBef>
              <a:defRPr/>
            </a:pPr>
            <a:r>
              <a:rPr lang="en-US" sz="3600">
                <a:effectLst>
                  <a:outerShdw blurRad="38100" dist="38100" dir="2700000" algn="tl">
                    <a:srgbClr val="C0C0C0"/>
                  </a:outerShdw>
                </a:effectLst>
                <a:latin typeface="Arial Black" pitchFamily="34" charset="0"/>
              </a:rPr>
              <a:t>CHO</a:t>
            </a:r>
          </a:p>
        </p:txBody>
      </p:sp>
      <p:sp>
        <p:nvSpPr>
          <p:cNvPr id="140300" name="Line 55">
            <a:extLst>
              <a:ext uri="{FF2B5EF4-FFF2-40B4-BE49-F238E27FC236}">
                <a16:creationId xmlns:a16="http://schemas.microsoft.com/office/drawing/2014/main" id="{2A26C889-F1D3-48D5-BE55-BB84A5AD8BC7}"/>
              </a:ext>
            </a:extLst>
          </p:cNvPr>
          <p:cNvSpPr>
            <a:spLocks noChangeShapeType="1"/>
          </p:cNvSpPr>
          <p:nvPr/>
        </p:nvSpPr>
        <p:spPr bwMode="auto">
          <a:xfrm>
            <a:off x="6583363" y="1073150"/>
            <a:ext cx="0" cy="938213"/>
          </a:xfrm>
          <a:prstGeom prst="line">
            <a:avLst/>
          </a:prstGeom>
          <a:noFill/>
          <a:ln w="228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05208" name="Rectangle 56">
            <a:extLst>
              <a:ext uri="{FF2B5EF4-FFF2-40B4-BE49-F238E27FC236}">
                <a16:creationId xmlns:a16="http://schemas.microsoft.com/office/drawing/2014/main" id="{E208EC00-4468-4810-AC8A-A5AAAD597B96}"/>
              </a:ext>
            </a:extLst>
          </p:cNvPr>
          <p:cNvSpPr>
            <a:spLocks noChangeArrowheads="1"/>
          </p:cNvSpPr>
          <p:nvPr/>
        </p:nvSpPr>
        <p:spPr bwMode="auto">
          <a:xfrm>
            <a:off x="4913313" y="1968500"/>
            <a:ext cx="3219450" cy="661988"/>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800">
                <a:effectLst>
                  <a:outerShdw blurRad="38100" dist="38100" dir="2700000" algn="tl">
                    <a:srgbClr val="C0C0C0"/>
                  </a:outerShdw>
                </a:effectLst>
                <a:latin typeface="Verdana" pitchFamily="34" charset="0"/>
              </a:rPr>
              <a:t>Proporciona </a:t>
            </a:r>
          </a:p>
          <a:p>
            <a:pPr marL="342900" indent="-342900" algn="ctr">
              <a:lnSpc>
                <a:spcPct val="70000"/>
              </a:lnSpc>
              <a:spcBef>
                <a:spcPct val="20000"/>
              </a:spcBef>
              <a:defRPr/>
            </a:pPr>
            <a:r>
              <a:rPr lang="en-US" sz="2800">
                <a:effectLst>
                  <a:outerShdw blurRad="38100" dist="38100" dir="2700000" algn="tl">
                    <a:srgbClr val="C0C0C0"/>
                  </a:outerShdw>
                </a:effectLst>
                <a:latin typeface="Verdana" pitchFamily="34" charset="0"/>
              </a:rPr>
              <a:t>menos Energía</a:t>
            </a:r>
          </a:p>
        </p:txBody>
      </p:sp>
      <p:sp>
        <p:nvSpPr>
          <p:cNvPr id="305209" name="Rectangle 57">
            <a:extLst>
              <a:ext uri="{FF2B5EF4-FFF2-40B4-BE49-F238E27FC236}">
                <a16:creationId xmlns:a16="http://schemas.microsoft.com/office/drawing/2014/main" id="{A7E5BBBC-B2B4-48D5-B867-6B0869273A8D}"/>
              </a:ext>
            </a:extLst>
          </p:cNvPr>
          <p:cNvSpPr>
            <a:spLocks noChangeArrowheads="1"/>
          </p:cNvSpPr>
          <p:nvPr/>
        </p:nvSpPr>
        <p:spPr bwMode="auto">
          <a:xfrm>
            <a:off x="4735513" y="3630613"/>
            <a:ext cx="3890962" cy="99695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3200">
                <a:solidFill>
                  <a:srgbClr val="000000"/>
                </a:solidFill>
                <a:effectLst>
                  <a:outerShdw blurRad="38100" dist="38100" dir="2700000" algn="tl">
                    <a:srgbClr val="C0C0C0"/>
                  </a:outerShdw>
                </a:effectLst>
                <a:latin typeface="Arial" charset="0"/>
              </a:rPr>
              <a:t>Necesita menos O</a:t>
            </a:r>
            <a:r>
              <a:rPr lang="es-PR" sz="3200" baseline="-25000">
                <a:solidFill>
                  <a:srgbClr val="000000"/>
                </a:solidFill>
                <a:effectLst>
                  <a:outerShdw blurRad="38100" dist="38100" dir="2700000" algn="tl">
                    <a:srgbClr val="C0C0C0"/>
                  </a:outerShdw>
                </a:effectLst>
                <a:latin typeface="Arial" charset="0"/>
              </a:rPr>
              <a:t>2</a:t>
            </a:r>
          </a:p>
          <a:p>
            <a:pPr marL="342900" indent="-342900" algn="ctr">
              <a:lnSpc>
                <a:spcPct val="60000"/>
              </a:lnSpc>
              <a:spcBef>
                <a:spcPct val="20000"/>
              </a:spcBef>
              <a:defRPr/>
            </a:pPr>
            <a:r>
              <a:rPr lang="es-PR" sz="3200">
                <a:solidFill>
                  <a:srgbClr val="000000"/>
                </a:solidFill>
                <a:effectLst>
                  <a:outerShdw blurRad="38100" dist="38100" dir="2700000" algn="tl">
                    <a:srgbClr val="C0C0C0"/>
                  </a:outerShdw>
                </a:effectLst>
                <a:latin typeface="Arial" charset="0"/>
              </a:rPr>
              <a:t>para ser</a:t>
            </a:r>
          </a:p>
          <a:p>
            <a:pPr marL="342900" indent="-342900" algn="ctr">
              <a:lnSpc>
                <a:spcPct val="60000"/>
              </a:lnSpc>
              <a:spcBef>
                <a:spcPct val="20000"/>
              </a:spcBef>
              <a:defRPr/>
            </a:pPr>
            <a:r>
              <a:rPr lang="es-PR" sz="3200">
                <a:solidFill>
                  <a:srgbClr val="000000"/>
                </a:solidFill>
                <a:effectLst>
                  <a:outerShdw blurRad="38100" dist="38100" dir="2700000" algn="tl">
                    <a:srgbClr val="C0C0C0"/>
                  </a:outerShdw>
                </a:effectLst>
                <a:latin typeface="Arial" charset="0"/>
              </a:rPr>
              <a:t>Oxidado</a:t>
            </a:r>
            <a:r>
              <a:rPr lang="en-US" sz="3600">
                <a:solidFill>
                  <a:srgbClr val="000000"/>
                </a:solidFill>
                <a:effectLst>
                  <a:outerShdw blurRad="38100" dist="38100" dir="2700000" algn="tl">
                    <a:srgbClr val="C0C0C0"/>
                  </a:outerShdw>
                </a:effectLst>
                <a:latin typeface="Arial Black" pitchFamily="34" charset="0"/>
              </a:rPr>
              <a:t>         </a:t>
            </a:r>
            <a:endParaRPr lang="en-US" sz="3600" i="1">
              <a:solidFill>
                <a:srgbClr val="000000"/>
              </a:solidFill>
              <a:effectLst>
                <a:outerShdw blurRad="38100" dist="38100" dir="2700000" algn="tl">
                  <a:srgbClr val="C0C0C0"/>
                </a:outerShdw>
              </a:effectLst>
              <a:latin typeface="Arial Black" pitchFamily="34" charset="0"/>
            </a:endParaRPr>
          </a:p>
        </p:txBody>
      </p:sp>
      <p:sp>
        <p:nvSpPr>
          <p:cNvPr id="140303" name="Rectangle 58">
            <a:extLst>
              <a:ext uri="{FF2B5EF4-FFF2-40B4-BE49-F238E27FC236}">
                <a16:creationId xmlns:a16="http://schemas.microsoft.com/office/drawing/2014/main" id="{3F120CF1-4425-4EB3-9874-8DBE8456D0E6}"/>
              </a:ext>
            </a:extLst>
          </p:cNvPr>
          <p:cNvSpPr>
            <a:spLocks noChangeArrowheads="1"/>
          </p:cNvSpPr>
          <p:nvPr/>
        </p:nvSpPr>
        <p:spPr bwMode="auto">
          <a:xfrm>
            <a:off x="5187950" y="5588000"/>
            <a:ext cx="2682875" cy="38258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70000"/>
              </a:lnSpc>
              <a:spcBef>
                <a:spcPct val="20000"/>
              </a:spcBef>
            </a:pPr>
            <a:r>
              <a:rPr lang="es-PR" altLang="es-PR" sz="3200">
                <a:solidFill>
                  <a:srgbClr val="000000"/>
                </a:solidFill>
                <a:latin typeface="Verdana" panose="020B0604030504040204" pitchFamily="34" charset="0"/>
              </a:rPr>
              <a:t>Valor de </a:t>
            </a:r>
            <a:r>
              <a:rPr lang="es-PR" altLang="es-PR" sz="3700">
                <a:solidFill>
                  <a:srgbClr val="000000"/>
                </a:solidFill>
                <a:latin typeface="Verdana" panose="020B0604030504040204" pitchFamily="34" charset="0"/>
              </a:rPr>
              <a:t>R</a:t>
            </a:r>
            <a:endParaRPr lang="en-US" altLang="es-PR" sz="3700" i="1">
              <a:solidFill>
                <a:srgbClr val="000000"/>
              </a:solidFill>
              <a:latin typeface="Verdana" panose="020B0604030504040204" pitchFamily="34" charset="0"/>
            </a:endParaRPr>
          </a:p>
        </p:txBody>
      </p:sp>
      <p:sp>
        <p:nvSpPr>
          <p:cNvPr id="140304" name="Line 59">
            <a:extLst>
              <a:ext uri="{FF2B5EF4-FFF2-40B4-BE49-F238E27FC236}">
                <a16:creationId xmlns:a16="http://schemas.microsoft.com/office/drawing/2014/main" id="{B48A069E-2B5A-47EE-90A1-622D8436C1C7}"/>
              </a:ext>
            </a:extLst>
          </p:cNvPr>
          <p:cNvSpPr>
            <a:spLocks noChangeShapeType="1"/>
          </p:cNvSpPr>
          <p:nvPr/>
        </p:nvSpPr>
        <p:spPr bwMode="auto">
          <a:xfrm flipV="1">
            <a:off x="5135563" y="5540375"/>
            <a:ext cx="0" cy="49212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0305" name="Line 60">
            <a:extLst>
              <a:ext uri="{FF2B5EF4-FFF2-40B4-BE49-F238E27FC236}">
                <a16:creationId xmlns:a16="http://schemas.microsoft.com/office/drawing/2014/main" id="{073A49ED-0702-4CE6-9C5E-ED8D511079A9}"/>
              </a:ext>
            </a:extLst>
          </p:cNvPr>
          <p:cNvSpPr>
            <a:spLocks noChangeShapeType="1"/>
          </p:cNvSpPr>
          <p:nvPr/>
        </p:nvSpPr>
        <p:spPr bwMode="auto">
          <a:xfrm>
            <a:off x="6570663" y="2698750"/>
            <a:ext cx="0" cy="938213"/>
          </a:xfrm>
          <a:prstGeom prst="line">
            <a:avLst/>
          </a:prstGeom>
          <a:noFill/>
          <a:ln w="228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0306" name="Line 61">
            <a:extLst>
              <a:ext uri="{FF2B5EF4-FFF2-40B4-BE49-F238E27FC236}">
                <a16:creationId xmlns:a16="http://schemas.microsoft.com/office/drawing/2014/main" id="{3E194BFA-3945-419A-B03A-7B75D8045705}"/>
              </a:ext>
            </a:extLst>
          </p:cNvPr>
          <p:cNvSpPr>
            <a:spLocks noChangeShapeType="1"/>
          </p:cNvSpPr>
          <p:nvPr/>
        </p:nvSpPr>
        <p:spPr bwMode="auto">
          <a:xfrm>
            <a:off x="6570663" y="4768850"/>
            <a:ext cx="0" cy="938213"/>
          </a:xfrm>
          <a:prstGeom prst="line">
            <a:avLst/>
          </a:prstGeom>
          <a:noFill/>
          <a:ln w="228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transition spd="slow">
    <p:pull dir="r"/>
    <p:sndAc>
      <p:stSnd>
        <p:snd r:embed="rId4" name="whoosh.wav"/>
      </p:stSnd>
    </p:sndAc>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0" name="Rectangle 20">
            <a:extLst>
              <a:ext uri="{FF2B5EF4-FFF2-40B4-BE49-F238E27FC236}">
                <a16:creationId xmlns:a16="http://schemas.microsoft.com/office/drawing/2014/main" id="{F88379DB-424A-4498-929B-39131DCEB055}"/>
              </a:ext>
            </a:extLst>
          </p:cNvPr>
          <p:cNvSpPr>
            <a:spLocks noChangeArrowheads="1"/>
          </p:cNvSpPr>
          <p:nvPr/>
        </p:nvSpPr>
        <p:spPr bwMode="auto">
          <a:xfrm>
            <a:off x="2463800" y="620713"/>
            <a:ext cx="4294188" cy="227012"/>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100">
                <a:effectLst>
                  <a:outerShdw blurRad="38100" dist="38100" dir="2700000" algn="tl">
                    <a:srgbClr val="C0C0C0"/>
                  </a:outerShdw>
                </a:effectLst>
                <a:latin typeface="Arial Black" pitchFamily="34" charset="0"/>
              </a:rPr>
              <a:t>CALORIMETRÍA INDIRECTA</a:t>
            </a:r>
            <a:endParaRPr lang="en-US" sz="2100" i="1">
              <a:effectLst>
                <a:outerShdw blurRad="38100" dist="38100" dir="2700000" algn="tl">
                  <a:srgbClr val="C0C0C0"/>
                </a:outerShdw>
              </a:effectLst>
              <a:latin typeface="Arial Black" pitchFamily="34" charset="0"/>
            </a:endParaRPr>
          </a:p>
        </p:txBody>
      </p:sp>
      <p:sp>
        <p:nvSpPr>
          <p:cNvPr id="307221" name="Rectangle 21">
            <a:extLst>
              <a:ext uri="{FF2B5EF4-FFF2-40B4-BE49-F238E27FC236}">
                <a16:creationId xmlns:a16="http://schemas.microsoft.com/office/drawing/2014/main" id="{21B03652-FAC6-47FF-8ED8-5763C28FCA22}"/>
              </a:ext>
            </a:extLst>
          </p:cNvPr>
          <p:cNvSpPr>
            <a:spLocks noChangeArrowheads="1"/>
          </p:cNvSpPr>
          <p:nvPr/>
        </p:nvSpPr>
        <p:spPr bwMode="auto">
          <a:xfrm>
            <a:off x="801688" y="1017588"/>
            <a:ext cx="7010400" cy="273050"/>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100">
                <a:effectLst>
                  <a:outerShdw blurRad="38100" dist="38100" dir="2700000" algn="tl">
                    <a:srgbClr val="C0C0C0"/>
                  </a:outerShdw>
                </a:effectLst>
                <a:latin typeface="Verdana" pitchFamily="34" charset="0"/>
              </a:rPr>
              <a:t>Proporción del Intercambio Respiratorio (R)</a:t>
            </a:r>
          </a:p>
        </p:txBody>
      </p:sp>
      <p:sp>
        <p:nvSpPr>
          <p:cNvPr id="307222" name="Rectangle 22">
            <a:extLst>
              <a:ext uri="{FF2B5EF4-FFF2-40B4-BE49-F238E27FC236}">
                <a16:creationId xmlns:a16="http://schemas.microsoft.com/office/drawing/2014/main" id="{70DD339C-B1AA-4074-BCF8-10F70FCD7996}"/>
              </a:ext>
            </a:extLst>
          </p:cNvPr>
          <p:cNvSpPr>
            <a:spLocks noChangeArrowheads="1"/>
          </p:cNvSpPr>
          <p:nvPr/>
        </p:nvSpPr>
        <p:spPr bwMode="auto">
          <a:xfrm>
            <a:off x="3381375" y="1466850"/>
            <a:ext cx="2147888" cy="277813"/>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100">
                <a:solidFill>
                  <a:srgbClr val="000000"/>
                </a:solidFill>
                <a:effectLst>
                  <a:outerShdw blurRad="38100" dist="38100" dir="2700000" algn="tl">
                    <a:srgbClr val="C0C0C0"/>
                  </a:outerShdw>
                </a:effectLst>
                <a:latin typeface="Arial" charset="0"/>
              </a:rPr>
              <a:t>Limitaciones</a:t>
            </a:r>
            <a:endParaRPr lang="en-US" sz="2100" baseline="-25000">
              <a:solidFill>
                <a:srgbClr val="000000"/>
              </a:solidFill>
              <a:effectLst>
                <a:outerShdw blurRad="38100" dist="38100" dir="2700000" algn="tl">
                  <a:srgbClr val="C0C0C0"/>
                </a:outerShdw>
              </a:effectLst>
              <a:latin typeface="Arial" charset="0"/>
            </a:endParaRPr>
          </a:p>
        </p:txBody>
      </p:sp>
      <p:sp>
        <p:nvSpPr>
          <p:cNvPr id="142341" name="Text Box 23">
            <a:extLst>
              <a:ext uri="{FF2B5EF4-FFF2-40B4-BE49-F238E27FC236}">
                <a16:creationId xmlns:a16="http://schemas.microsoft.com/office/drawing/2014/main" id="{949F9F5F-26AB-4831-92A8-5519337CCF00}"/>
              </a:ext>
            </a:extLst>
          </p:cNvPr>
          <p:cNvSpPr txBox="1">
            <a:spLocks noChangeArrowheads="1"/>
          </p:cNvSpPr>
          <p:nvPr/>
        </p:nvSpPr>
        <p:spPr bwMode="auto">
          <a:xfrm>
            <a:off x="231775" y="1803400"/>
            <a:ext cx="306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500">
                <a:latin typeface="Arial" panose="020B0604020202020204" pitchFamily="34" charset="0"/>
              </a:rPr>
              <a:t>Solo es Válido en:</a:t>
            </a:r>
          </a:p>
        </p:txBody>
      </p:sp>
      <p:sp>
        <p:nvSpPr>
          <p:cNvPr id="142342" name="Line 24">
            <a:extLst>
              <a:ext uri="{FF2B5EF4-FFF2-40B4-BE49-F238E27FC236}">
                <a16:creationId xmlns:a16="http://schemas.microsoft.com/office/drawing/2014/main" id="{BDA25B50-C3D8-4393-B3C4-E44819901B7C}"/>
              </a:ext>
            </a:extLst>
          </p:cNvPr>
          <p:cNvSpPr>
            <a:spLocks noChangeShapeType="1"/>
          </p:cNvSpPr>
          <p:nvPr/>
        </p:nvSpPr>
        <p:spPr bwMode="auto">
          <a:xfrm>
            <a:off x="4427538" y="857250"/>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07226" name="Rectangle 26">
            <a:extLst>
              <a:ext uri="{FF2B5EF4-FFF2-40B4-BE49-F238E27FC236}">
                <a16:creationId xmlns:a16="http://schemas.microsoft.com/office/drawing/2014/main" id="{8837B47D-8174-4D0F-B57A-56B6B55DF668}"/>
              </a:ext>
            </a:extLst>
          </p:cNvPr>
          <p:cNvSpPr>
            <a:spLocks noChangeArrowheads="1"/>
          </p:cNvSpPr>
          <p:nvPr/>
        </p:nvSpPr>
        <p:spPr bwMode="auto">
          <a:xfrm>
            <a:off x="179388" y="2444750"/>
            <a:ext cx="1166812" cy="227013"/>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Reposo</a:t>
            </a:r>
            <a:endParaRPr lang="en-US" i="1">
              <a:solidFill>
                <a:srgbClr val="000000"/>
              </a:solidFill>
              <a:effectLst>
                <a:outerShdw blurRad="38100" dist="38100" dir="2700000" algn="tl">
                  <a:srgbClr val="C0C0C0"/>
                </a:outerShdw>
              </a:effectLst>
              <a:latin typeface="Arial Black" pitchFamily="34" charset="0"/>
            </a:endParaRPr>
          </a:p>
        </p:txBody>
      </p:sp>
      <p:sp>
        <p:nvSpPr>
          <p:cNvPr id="142344" name="Freeform 29">
            <a:extLst>
              <a:ext uri="{FF2B5EF4-FFF2-40B4-BE49-F238E27FC236}">
                <a16:creationId xmlns:a16="http://schemas.microsoft.com/office/drawing/2014/main" id="{01022104-FAB0-496E-9DE7-E1ADDAECCEDF}"/>
              </a:ext>
            </a:extLst>
          </p:cNvPr>
          <p:cNvSpPr>
            <a:spLocks/>
          </p:cNvSpPr>
          <p:nvPr/>
        </p:nvSpPr>
        <p:spPr bwMode="auto">
          <a:xfrm>
            <a:off x="1592263" y="1598613"/>
            <a:ext cx="2016125" cy="277812"/>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698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345" name="Rectangle 34">
            <a:extLst>
              <a:ext uri="{FF2B5EF4-FFF2-40B4-BE49-F238E27FC236}">
                <a16:creationId xmlns:a16="http://schemas.microsoft.com/office/drawing/2014/main" id="{31AF7238-3B21-4DA1-8CAD-02B7CB6B0A88}"/>
              </a:ext>
            </a:extLst>
          </p:cNvPr>
          <p:cNvSpPr>
            <a:spLocks noChangeArrowheads="1"/>
          </p:cNvSpPr>
          <p:nvPr/>
        </p:nvSpPr>
        <p:spPr bwMode="auto">
          <a:xfrm>
            <a:off x="5327650" y="4035425"/>
            <a:ext cx="2360613" cy="7366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spcBef>
                <a:spcPct val="20000"/>
              </a:spcBef>
            </a:pPr>
            <a:r>
              <a:rPr lang="es-PR" altLang="es-PR">
                <a:solidFill>
                  <a:srgbClr val="000000"/>
                </a:solidFill>
                <a:latin typeface="Verdana" panose="020B0604030504040204" pitchFamily="34" charset="0"/>
              </a:rPr>
              <a:t>Puede Indicar</a:t>
            </a:r>
          </a:p>
          <a:p>
            <a:pPr algn="ctr">
              <a:spcBef>
                <a:spcPct val="20000"/>
              </a:spcBef>
            </a:pPr>
            <a:r>
              <a:rPr lang="es-PR" altLang="es-PR">
                <a:solidFill>
                  <a:srgbClr val="000000"/>
                </a:solidFill>
                <a:latin typeface="Verdana" panose="020B0604030504040204" pitchFamily="34" charset="0"/>
              </a:rPr>
              <a:t>   CO</a:t>
            </a:r>
            <a:r>
              <a:rPr lang="es-PR" altLang="es-PR" baseline="-25000">
                <a:solidFill>
                  <a:srgbClr val="000000"/>
                </a:solidFill>
                <a:latin typeface="Verdana" panose="020B0604030504040204" pitchFamily="34" charset="0"/>
              </a:rPr>
              <a:t>2</a:t>
            </a:r>
            <a:endParaRPr lang="en-US" altLang="es-PR" baseline="-25000">
              <a:solidFill>
                <a:srgbClr val="000000"/>
              </a:solidFill>
              <a:latin typeface="Verdana" panose="020B0604030504040204" pitchFamily="34" charset="0"/>
            </a:endParaRPr>
          </a:p>
        </p:txBody>
      </p:sp>
      <p:sp>
        <p:nvSpPr>
          <p:cNvPr id="142346" name="Line 63">
            <a:extLst>
              <a:ext uri="{FF2B5EF4-FFF2-40B4-BE49-F238E27FC236}">
                <a16:creationId xmlns:a16="http://schemas.microsoft.com/office/drawing/2014/main" id="{2E7B5136-67CB-480A-9F6C-374E75619E7E}"/>
              </a:ext>
            </a:extLst>
          </p:cNvPr>
          <p:cNvSpPr>
            <a:spLocks noChangeShapeType="1"/>
          </p:cNvSpPr>
          <p:nvPr/>
        </p:nvSpPr>
        <p:spPr bwMode="auto">
          <a:xfrm>
            <a:off x="4427538" y="1263650"/>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2347" name="Line 73">
            <a:extLst>
              <a:ext uri="{FF2B5EF4-FFF2-40B4-BE49-F238E27FC236}">
                <a16:creationId xmlns:a16="http://schemas.microsoft.com/office/drawing/2014/main" id="{3864EBFB-F6A5-471F-8B93-04F8F8CA6239}"/>
              </a:ext>
            </a:extLst>
          </p:cNvPr>
          <p:cNvSpPr>
            <a:spLocks noChangeShapeType="1"/>
          </p:cNvSpPr>
          <p:nvPr/>
        </p:nvSpPr>
        <p:spPr bwMode="auto">
          <a:xfrm>
            <a:off x="785813" y="2135188"/>
            <a:ext cx="0" cy="342900"/>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07281" name="Rectangle 81">
            <a:extLst>
              <a:ext uri="{FF2B5EF4-FFF2-40B4-BE49-F238E27FC236}">
                <a16:creationId xmlns:a16="http://schemas.microsoft.com/office/drawing/2014/main" id="{7118A2F3-2DE8-4F3B-B133-28F923052E8E}"/>
              </a:ext>
            </a:extLst>
          </p:cNvPr>
          <p:cNvSpPr>
            <a:spLocks noChangeArrowheads="1"/>
          </p:cNvSpPr>
          <p:nvPr/>
        </p:nvSpPr>
        <p:spPr bwMode="auto">
          <a:xfrm>
            <a:off x="1409700" y="2444750"/>
            <a:ext cx="3043238" cy="80962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Durante un Ejercicio en</a:t>
            </a:r>
          </a:p>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Estado Estable</a:t>
            </a:r>
          </a:p>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(Intensidad Constante)</a:t>
            </a:r>
            <a:endParaRPr lang="en-US" i="1">
              <a:solidFill>
                <a:srgbClr val="000000"/>
              </a:solidFill>
              <a:effectLst>
                <a:outerShdw blurRad="38100" dist="38100" dir="2700000" algn="tl">
                  <a:srgbClr val="C0C0C0"/>
                </a:outerShdw>
              </a:effectLst>
              <a:latin typeface="Arial Black" pitchFamily="34" charset="0"/>
            </a:endParaRPr>
          </a:p>
        </p:txBody>
      </p:sp>
      <p:sp>
        <p:nvSpPr>
          <p:cNvPr id="142349" name="Line 82">
            <a:extLst>
              <a:ext uri="{FF2B5EF4-FFF2-40B4-BE49-F238E27FC236}">
                <a16:creationId xmlns:a16="http://schemas.microsoft.com/office/drawing/2014/main" id="{7C3E671F-1ABA-4D4D-8B66-038DB74141C1}"/>
              </a:ext>
            </a:extLst>
          </p:cNvPr>
          <p:cNvSpPr>
            <a:spLocks noChangeShapeType="1"/>
          </p:cNvSpPr>
          <p:nvPr/>
        </p:nvSpPr>
        <p:spPr bwMode="auto">
          <a:xfrm>
            <a:off x="2563813" y="2135188"/>
            <a:ext cx="0" cy="342900"/>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2350" name="Text Box 83">
            <a:extLst>
              <a:ext uri="{FF2B5EF4-FFF2-40B4-BE49-F238E27FC236}">
                <a16:creationId xmlns:a16="http://schemas.microsoft.com/office/drawing/2014/main" id="{2B809B6D-F33D-4662-B6B2-605E76C9B41A}"/>
              </a:ext>
            </a:extLst>
          </p:cNvPr>
          <p:cNvSpPr txBox="1">
            <a:spLocks noChangeArrowheads="1"/>
          </p:cNvSpPr>
          <p:nvPr/>
        </p:nvSpPr>
        <p:spPr bwMode="auto">
          <a:xfrm>
            <a:off x="4606925" y="1803400"/>
            <a:ext cx="426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500">
                <a:latin typeface="Arial" panose="020B0604020202020204" pitchFamily="34" charset="0"/>
              </a:rPr>
              <a:t>Genera Valores Inexactos</a:t>
            </a:r>
          </a:p>
        </p:txBody>
      </p:sp>
      <p:sp>
        <p:nvSpPr>
          <p:cNvPr id="307284" name="Rectangle 84">
            <a:extLst>
              <a:ext uri="{FF2B5EF4-FFF2-40B4-BE49-F238E27FC236}">
                <a16:creationId xmlns:a16="http://schemas.microsoft.com/office/drawing/2014/main" id="{F092EC9C-0129-4249-991F-1DC90A4E77C6}"/>
              </a:ext>
            </a:extLst>
          </p:cNvPr>
          <p:cNvSpPr>
            <a:spLocks noChangeArrowheads="1"/>
          </p:cNvSpPr>
          <p:nvPr/>
        </p:nvSpPr>
        <p:spPr bwMode="auto">
          <a:xfrm>
            <a:off x="2643188" y="3503613"/>
            <a:ext cx="3084512" cy="53657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Se Ignora la Oxidación</a:t>
            </a:r>
          </a:p>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de las Proteínas</a:t>
            </a:r>
            <a:endParaRPr lang="en-US" i="1">
              <a:solidFill>
                <a:srgbClr val="000000"/>
              </a:solidFill>
              <a:effectLst>
                <a:outerShdw blurRad="38100" dist="38100" dir="2700000" algn="tl">
                  <a:srgbClr val="C0C0C0"/>
                </a:outerShdw>
              </a:effectLst>
              <a:latin typeface="Arial Black" pitchFamily="34" charset="0"/>
            </a:endParaRPr>
          </a:p>
        </p:txBody>
      </p:sp>
      <p:sp>
        <p:nvSpPr>
          <p:cNvPr id="142352" name="Line 86">
            <a:extLst>
              <a:ext uri="{FF2B5EF4-FFF2-40B4-BE49-F238E27FC236}">
                <a16:creationId xmlns:a16="http://schemas.microsoft.com/office/drawing/2014/main" id="{87E325B2-E7BF-488B-B6B7-64F720FCA7FE}"/>
              </a:ext>
            </a:extLst>
          </p:cNvPr>
          <p:cNvSpPr>
            <a:spLocks noChangeShapeType="1"/>
          </p:cNvSpPr>
          <p:nvPr/>
        </p:nvSpPr>
        <p:spPr bwMode="auto">
          <a:xfrm>
            <a:off x="4989513" y="2135188"/>
            <a:ext cx="0" cy="1392237"/>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07287" name="Rectangle 87">
            <a:extLst>
              <a:ext uri="{FF2B5EF4-FFF2-40B4-BE49-F238E27FC236}">
                <a16:creationId xmlns:a16="http://schemas.microsoft.com/office/drawing/2014/main" id="{67205140-5FDA-4B8E-A208-23CA4EB90BCA}"/>
              </a:ext>
            </a:extLst>
          </p:cNvPr>
          <p:cNvSpPr>
            <a:spLocks noChangeArrowheads="1"/>
          </p:cNvSpPr>
          <p:nvPr/>
        </p:nvSpPr>
        <p:spPr bwMode="auto">
          <a:xfrm>
            <a:off x="6473825" y="2381250"/>
            <a:ext cx="2116138" cy="2667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Valores R = 1.0</a:t>
            </a:r>
            <a:endParaRPr lang="en-US" i="1">
              <a:solidFill>
                <a:srgbClr val="000000"/>
              </a:solidFill>
              <a:effectLst>
                <a:outerShdw blurRad="38100" dist="38100" dir="2700000" algn="tl">
                  <a:srgbClr val="C0C0C0"/>
                </a:outerShdw>
              </a:effectLst>
              <a:latin typeface="Arial Black" pitchFamily="34" charset="0"/>
            </a:endParaRPr>
          </a:p>
        </p:txBody>
      </p:sp>
      <p:sp>
        <p:nvSpPr>
          <p:cNvPr id="307290" name="Rectangle 90">
            <a:extLst>
              <a:ext uri="{FF2B5EF4-FFF2-40B4-BE49-F238E27FC236}">
                <a16:creationId xmlns:a16="http://schemas.microsoft.com/office/drawing/2014/main" id="{5872B60D-2250-4E3F-85E6-7379E349D6BF}"/>
              </a:ext>
            </a:extLst>
          </p:cNvPr>
          <p:cNvSpPr>
            <a:spLocks noChangeArrowheads="1"/>
          </p:cNvSpPr>
          <p:nvPr/>
        </p:nvSpPr>
        <p:spPr bwMode="auto">
          <a:xfrm>
            <a:off x="6194425" y="2889250"/>
            <a:ext cx="2573338" cy="2667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Puede No Estimar</a:t>
            </a:r>
            <a:endParaRPr lang="en-US" i="1">
              <a:solidFill>
                <a:srgbClr val="000000"/>
              </a:solidFill>
              <a:effectLst>
                <a:outerShdw blurRad="38100" dist="38100" dir="2700000" algn="tl">
                  <a:srgbClr val="C0C0C0"/>
                </a:outerShdw>
              </a:effectLst>
              <a:latin typeface="Arial Black" pitchFamily="34" charset="0"/>
            </a:endParaRPr>
          </a:p>
        </p:txBody>
      </p:sp>
      <p:sp>
        <p:nvSpPr>
          <p:cNvPr id="307292" name="Rectangle 92">
            <a:extLst>
              <a:ext uri="{FF2B5EF4-FFF2-40B4-BE49-F238E27FC236}">
                <a16:creationId xmlns:a16="http://schemas.microsoft.com/office/drawing/2014/main" id="{E3C65B2F-476A-46A0-AAD3-3AB19DA621EC}"/>
              </a:ext>
            </a:extLst>
          </p:cNvPr>
          <p:cNvSpPr>
            <a:spLocks noChangeArrowheads="1"/>
          </p:cNvSpPr>
          <p:nvPr/>
        </p:nvSpPr>
        <p:spPr bwMode="auto">
          <a:xfrm>
            <a:off x="6094413" y="3359150"/>
            <a:ext cx="2682875" cy="52705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El Tipo de Sustrato</a:t>
            </a:r>
          </a:p>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Usado por Músculos</a:t>
            </a:r>
            <a:endParaRPr lang="en-US" i="1">
              <a:solidFill>
                <a:srgbClr val="000000"/>
              </a:solidFill>
              <a:effectLst>
                <a:outerShdw blurRad="38100" dist="38100" dir="2700000" algn="tl">
                  <a:srgbClr val="C0C0C0"/>
                </a:outerShdw>
              </a:effectLst>
              <a:latin typeface="Arial Black" pitchFamily="34" charset="0"/>
            </a:endParaRPr>
          </a:p>
        </p:txBody>
      </p:sp>
      <p:sp>
        <p:nvSpPr>
          <p:cNvPr id="142356" name="Line 94">
            <a:extLst>
              <a:ext uri="{FF2B5EF4-FFF2-40B4-BE49-F238E27FC236}">
                <a16:creationId xmlns:a16="http://schemas.microsoft.com/office/drawing/2014/main" id="{C780A6D7-CA32-44EB-8094-00FF9F825773}"/>
              </a:ext>
            </a:extLst>
          </p:cNvPr>
          <p:cNvSpPr>
            <a:spLocks noChangeShapeType="1"/>
          </p:cNvSpPr>
          <p:nvPr/>
        </p:nvSpPr>
        <p:spPr bwMode="auto">
          <a:xfrm flipV="1">
            <a:off x="6264275" y="4437063"/>
            <a:ext cx="0" cy="3048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2357" name="Rectangle 95">
            <a:extLst>
              <a:ext uri="{FF2B5EF4-FFF2-40B4-BE49-F238E27FC236}">
                <a16:creationId xmlns:a16="http://schemas.microsoft.com/office/drawing/2014/main" id="{83216B2E-73A3-44D4-BD08-CEF153597F79}"/>
              </a:ext>
            </a:extLst>
          </p:cNvPr>
          <p:cNvSpPr>
            <a:spLocks noChangeArrowheads="1"/>
          </p:cNvSpPr>
          <p:nvPr/>
        </p:nvSpPr>
        <p:spPr bwMode="auto">
          <a:xfrm>
            <a:off x="7058025" y="4619625"/>
            <a:ext cx="1570038" cy="3524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spcBef>
                <a:spcPct val="20000"/>
              </a:spcBef>
            </a:pPr>
            <a:r>
              <a:rPr lang="es-PR" altLang="es-PR">
                <a:solidFill>
                  <a:srgbClr val="000000"/>
                </a:solidFill>
                <a:latin typeface="Verdana" panose="020B0604030504040204" pitchFamily="34" charset="0"/>
              </a:rPr>
              <a:t>R =   0.7</a:t>
            </a:r>
            <a:endParaRPr lang="en-US" altLang="es-PR" baseline="-25000">
              <a:solidFill>
                <a:srgbClr val="000000"/>
              </a:solidFill>
              <a:latin typeface="Verdana" panose="020B0604030504040204" pitchFamily="34" charset="0"/>
            </a:endParaRPr>
          </a:p>
        </p:txBody>
      </p:sp>
      <p:sp>
        <p:nvSpPr>
          <p:cNvPr id="142358" name="Line 96">
            <a:extLst>
              <a:ext uri="{FF2B5EF4-FFF2-40B4-BE49-F238E27FC236}">
                <a16:creationId xmlns:a16="http://schemas.microsoft.com/office/drawing/2014/main" id="{0E70BF92-8681-42CF-8AB8-FF039D7F6685}"/>
              </a:ext>
            </a:extLst>
          </p:cNvPr>
          <p:cNvSpPr>
            <a:spLocks noChangeShapeType="1"/>
          </p:cNvSpPr>
          <p:nvPr/>
        </p:nvSpPr>
        <p:spPr bwMode="auto">
          <a:xfrm>
            <a:off x="8132763" y="3867150"/>
            <a:ext cx="0" cy="825500"/>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2359" name="Line 97">
            <a:extLst>
              <a:ext uri="{FF2B5EF4-FFF2-40B4-BE49-F238E27FC236}">
                <a16:creationId xmlns:a16="http://schemas.microsoft.com/office/drawing/2014/main" id="{C07B7A0A-DCA3-4074-AD05-6D6BACAC2650}"/>
              </a:ext>
            </a:extLst>
          </p:cNvPr>
          <p:cNvSpPr>
            <a:spLocks noChangeShapeType="1"/>
          </p:cNvSpPr>
          <p:nvPr/>
        </p:nvSpPr>
        <p:spPr bwMode="auto">
          <a:xfrm>
            <a:off x="7899400" y="4703763"/>
            <a:ext cx="0" cy="3048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2360" name="Line 99">
            <a:extLst>
              <a:ext uri="{FF2B5EF4-FFF2-40B4-BE49-F238E27FC236}">
                <a16:creationId xmlns:a16="http://schemas.microsoft.com/office/drawing/2014/main" id="{D7653BC7-931B-4BFD-95A7-767D92007603}"/>
              </a:ext>
            </a:extLst>
          </p:cNvPr>
          <p:cNvSpPr>
            <a:spLocks noChangeShapeType="1"/>
          </p:cNvSpPr>
          <p:nvPr/>
        </p:nvSpPr>
        <p:spPr bwMode="auto">
          <a:xfrm flipH="1">
            <a:off x="7459663" y="5002213"/>
            <a:ext cx="679450" cy="342900"/>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2361" name="Rectangle 100">
            <a:extLst>
              <a:ext uri="{FF2B5EF4-FFF2-40B4-BE49-F238E27FC236}">
                <a16:creationId xmlns:a16="http://schemas.microsoft.com/office/drawing/2014/main" id="{1DA06A13-5C33-4E51-B5C0-161707FD2883}"/>
              </a:ext>
            </a:extLst>
          </p:cNvPr>
          <p:cNvSpPr>
            <a:spLocks noChangeArrowheads="1"/>
          </p:cNvSpPr>
          <p:nvPr/>
        </p:nvSpPr>
        <p:spPr bwMode="auto">
          <a:xfrm>
            <a:off x="5868988" y="5316538"/>
            <a:ext cx="3040062" cy="8445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80000"/>
              </a:lnSpc>
              <a:spcBef>
                <a:spcPct val="20000"/>
              </a:spcBef>
            </a:pPr>
            <a:r>
              <a:rPr lang="es-PR" altLang="es-PR" sz="1800">
                <a:solidFill>
                  <a:srgbClr val="000000"/>
                </a:solidFill>
                <a:latin typeface="Verdana" panose="020B0604030504040204" pitchFamily="34" charset="0"/>
              </a:rPr>
              <a:t>Indica:</a:t>
            </a:r>
          </a:p>
          <a:p>
            <a:pPr algn="ctr">
              <a:lnSpc>
                <a:spcPct val="80000"/>
              </a:lnSpc>
              <a:spcBef>
                <a:spcPct val="20000"/>
              </a:spcBef>
            </a:pPr>
            <a:r>
              <a:rPr lang="es-PR" altLang="es-PR" sz="1800">
                <a:solidFill>
                  <a:srgbClr val="000000"/>
                </a:solidFill>
                <a:latin typeface="Verdana" panose="020B0604030504040204" pitchFamily="34" charset="0"/>
              </a:rPr>
              <a:t>Síntesis Glucosa</a:t>
            </a:r>
          </a:p>
          <a:p>
            <a:pPr algn="ctr">
              <a:lnSpc>
                <a:spcPct val="80000"/>
              </a:lnSpc>
              <a:spcBef>
                <a:spcPct val="20000"/>
              </a:spcBef>
            </a:pPr>
            <a:r>
              <a:rPr lang="es-PR" altLang="es-PR" sz="1800">
                <a:solidFill>
                  <a:srgbClr val="000000"/>
                </a:solidFill>
                <a:latin typeface="Verdana" panose="020B0604030504040204" pitchFamily="34" charset="0"/>
              </a:rPr>
              <a:t>Vía Gluconeogénesis</a:t>
            </a:r>
            <a:endParaRPr lang="en-US" altLang="es-PR" sz="1800" baseline="-25000">
              <a:solidFill>
                <a:srgbClr val="000000"/>
              </a:solidFill>
              <a:latin typeface="Verdana" panose="020B0604030504040204" pitchFamily="34" charset="0"/>
            </a:endParaRPr>
          </a:p>
        </p:txBody>
      </p:sp>
      <p:sp>
        <p:nvSpPr>
          <p:cNvPr id="142362" name="Line 101">
            <a:extLst>
              <a:ext uri="{FF2B5EF4-FFF2-40B4-BE49-F238E27FC236}">
                <a16:creationId xmlns:a16="http://schemas.microsoft.com/office/drawing/2014/main" id="{E39598CB-D304-49AF-BE9A-1832B358FD95}"/>
              </a:ext>
            </a:extLst>
          </p:cNvPr>
          <p:cNvSpPr>
            <a:spLocks noChangeShapeType="1"/>
          </p:cNvSpPr>
          <p:nvPr/>
        </p:nvSpPr>
        <p:spPr bwMode="auto">
          <a:xfrm>
            <a:off x="7348538" y="2146300"/>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2363" name="Line 102">
            <a:extLst>
              <a:ext uri="{FF2B5EF4-FFF2-40B4-BE49-F238E27FC236}">
                <a16:creationId xmlns:a16="http://schemas.microsoft.com/office/drawing/2014/main" id="{4509A7A6-1D8D-44B0-8DBC-4ABE8153AE16}"/>
              </a:ext>
            </a:extLst>
          </p:cNvPr>
          <p:cNvSpPr>
            <a:spLocks noChangeShapeType="1"/>
          </p:cNvSpPr>
          <p:nvPr/>
        </p:nvSpPr>
        <p:spPr bwMode="auto">
          <a:xfrm>
            <a:off x="7348538" y="2628900"/>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2364" name="Line 103">
            <a:extLst>
              <a:ext uri="{FF2B5EF4-FFF2-40B4-BE49-F238E27FC236}">
                <a16:creationId xmlns:a16="http://schemas.microsoft.com/office/drawing/2014/main" id="{39B21EDB-8C1B-444F-8AED-2287A643C57E}"/>
              </a:ext>
            </a:extLst>
          </p:cNvPr>
          <p:cNvSpPr>
            <a:spLocks noChangeShapeType="1"/>
          </p:cNvSpPr>
          <p:nvPr/>
        </p:nvSpPr>
        <p:spPr bwMode="auto">
          <a:xfrm>
            <a:off x="7348538" y="3136900"/>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2365" name="Line 104">
            <a:extLst>
              <a:ext uri="{FF2B5EF4-FFF2-40B4-BE49-F238E27FC236}">
                <a16:creationId xmlns:a16="http://schemas.microsoft.com/office/drawing/2014/main" id="{881E89A4-2510-447A-B9B1-11FCE8429674}"/>
              </a:ext>
            </a:extLst>
          </p:cNvPr>
          <p:cNvSpPr>
            <a:spLocks noChangeShapeType="1"/>
          </p:cNvSpPr>
          <p:nvPr/>
        </p:nvSpPr>
        <p:spPr bwMode="auto">
          <a:xfrm>
            <a:off x="6537325" y="3870325"/>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2366" name="Freeform 105">
            <a:extLst>
              <a:ext uri="{FF2B5EF4-FFF2-40B4-BE49-F238E27FC236}">
                <a16:creationId xmlns:a16="http://schemas.microsoft.com/office/drawing/2014/main" id="{E7F77274-F71C-4C1B-B27D-C92280A8361A}"/>
              </a:ext>
            </a:extLst>
          </p:cNvPr>
          <p:cNvSpPr>
            <a:spLocks/>
          </p:cNvSpPr>
          <p:nvPr/>
        </p:nvSpPr>
        <p:spPr bwMode="auto">
          <a:xfrm flipH="1">
            <a:off x="5300663" y="1598613"/>
            <a:ext cx="2016125" cy="277812"/>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698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367" name="Line 106">
            <a:extLst>
              <a:ext uri="{FF2B5EF4-FFF2-40B4-BE49-F238E27FC236}">
                <a16:creationId xmlns:a16="http://schemas.microsoft.com/office/drawing/2014/main" id="{9E0B4EC2-82F2-492B-95EB-9F5E246F1FC4}"/>
              </a:ext>
            </a:extLst>
          </p:cNvPr>
          <p:cNvSpPr>
            <a:spLocks noChangeShapeType="1"/>
          </p:cNvSpPr>
          <p:nvPr/>
        </p:nvSpPr>
        <p:spPr bwMode="auto">
          <a:xfrm>
            <a:off x="4152900" y="4041775"/>
            <a:ext cx="0" cy="762000"/>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2368" name="Rectangle 108">
            <a:extLst>
              <a:ext uri="{FF2B5EF4-FFF2-40B4-BE49-F238E27FC236}">
                <a16:creationId xmlns:a16="http://schemas.microsoft.com/office/drawing/2014/main" id="{2B1142A3-6610-45ED-A7E5-50202F8095E9}"/>
              </a:ext>
            </a:extLst>
          </p:cNvPr>
          <p:cNvSpPr>
            <a:spLocks noChangeArrowheads="1"/>
          </p:cNvSpPr>
          <p:nvPr/>
        </p:nvSpPr>
        <p:spPr bwMode="auto">
          <a:xfrm>
            <a:off x="1276350" y="4770438"/>
            <a:ext cx="4979988" cy="8445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80000"/>
              </a:lnSpc>
              <a:spcBef>
                <a:spcPct val="20000"/>
              </a:spcBef>
            </a:pPr>
            <a:r>
              <a:rPr lang="es-PR" altLang="es-PR" sz="1800">
                <a:solidFill>
                  <a:srgbClr val="000000"/>
                </a:solidFill>
                <a:latin typeface="Verdana" panose="020B0604030504040204" pitchFamily="34" charset="0"/>
              </a:rPr>
              <a:t>Contribución de las Proteínas es</a:t>
            </a:r>
          </a:p>
          <a:p>
            <a:pPr algn="ctr">
              <a:lnSpc>
                <a:spcPct val="80000"/>
              </a:lnSpc>
              <a:spcBef>
                <a:spcPct val="20000"/>
              </a:spcBef>
            </a:pPr>
            <a:r>
              <a:rPr lang="es-PR" altLang="es-PR" sz="1800">
                <a:solidFill>
                  <a:srgbClr val="000000"/>
                </a:solidFill>
                <a:latin typeface="Verdana" panose="020B0604030504040204" pitchFamily="34" charset="0"/>
              </a:rPr>
              <a:t>10% del Total de Energía Producido</a:t>
            </a:r>
          </a:p>
          <a:p>
            <a:pPr algn="ctr">
              <a:lnSpc>
                <a:spcPct val="80000"/>
              </a:lnSpc>
              <a:spcBef>
                <a:spcPct val="20000"/>
              </a:spcBef>
            </a:pPr>
            <a:r>
              <a:rPr lang="es-PR" altLang="es-PR" sz="1800">
                <a:solidFill>
                  <a:srgbClr val="000000"/>
                </a:solidFill>
                <a:latin typeface="Verdana" panose="020B0604030504040204" pitchFamily="34" charset="0"/>
              </a:rPr>
              <a:t>En un Ejercicio Prolongado</a:t>
            </a:r>
            <a:endParaRPr lang="en-US" altLang="es-PR" sz="1800" baseline="-25000">
              <a:solidFill>
                <a:srgbClr val="000000"/>
              </a:solidFill>
              <a:latin typeface="Verdana" panose="020B0604030504040204" pitchFamily="34" charset="0"/>
            </a:endParaRPr>
          </a:p>
        </p:txBody>
      </p:sp>
      <p:sp>
        <p:nvSpPr>
          <p:cNvPr id="142369" name="Text Box 6">
            <a:extLst>
              <a:ext uri="{FF2B5EF4-FFF2-40B4-BE49-F238E27FC236}">
                <a16:creationId xmlns:a16="http://schemas.microsoft.com/office/drawing/2014/main" id="{05830BD3-8993-40AA-93C3-4034330964FE}"/>
              </a:ext>
            </a:extLst>
          </p:cNvPr>
          <p:cNvSpPr txBox="1">
            <a:spLocks noChangeArrowheads="1"/>
          </p:cNvSpPr>
          <p:nvPr/>
        </p:nvSpPr>
        <p:spPr bwMode="auto">
          <a:xfrm>
            <a:off x="179388" y="6164263"/>
            <a:ext cx="89646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133), por J. H. Wilmore, &amp; D. L. Costill, 2004, Barcelona, España: Editorial Paidotribo. Copyright 2004 por Jack H. Wilmore y David L. Costill.</a:t>
            </a:r>
          </a:p>
        </p:txBody>
      </p:sp>
    </p:spTree>
    <p:custDataLst>
      <p:tags r:id="rId1"/>
    </p:custDataLst>
  </p:cSld>
  <p:clrMapOvr>
    <a:masterClrMapping/>
  </p:clrMapOvr>
  <p:transition spd="slow">
    <p:pull dir="ld"/>
    <p:sndAc>
      <p:stSnd>
        <p:snd r:embed="rId4" name="whoosh.wav"/>
      </p:stSnd>
    </p:sndAc>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4" descr="VO2_02">
            <a:extLst>
              <a:ext uri="{FF2B5EF4-FFF2-40B4-BE49-F238E27FC236}">
                <a16:creationId xmlns:a16="http://schemas.microsoft.com/office/drawing/2014/main" id="{DBF4CC9D-6D58-43C1-B56B-B04FBAF6DA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692150"/>
            <a:ext cx="7648575"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Text Box 6">
            <a:extLst>
              <a:ext uri="{FF2B5EF4-FFF2-40B4-BE49-F238E27FC236}">
                <a16:creationId xmlns:a16="http://schemas.microsoft.com/office/drawing/2014/main" id="{1D76DB57-FBDF-43C4-A3FB-EB97E4DD6232}"/>
              </a:ext>
            </a:extLst>
          </p:cNvPr>
          <p:cNvSpPr txBox="1">
            <a:spLocks noChangeArrowheads="1"/>
          </p:cNvSpPr>
          <p:nvPr/>
        </p:nvSpPr>
        <p:spPr bwMode="auto">
          <a:xfrm>
            <a:off x="5148263" y="1557338"/>
            <a:ext cx="378142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000" i="1">
                <a:latin typeface="Times New Roman" panose="02020603050405020304" pitchFamily="18" charset="0"/>
              </a:rPr>
              <a:t>NOTA</a:t>
            </a:r>
            <a:r>
              <a:rPr lang="es-ES" altLang="es-PR" sz="1000">
                <a:latin typeface="Times New Roman" panose="02020603050405020304" pitchFamily="18" charset="0"/>
              </a:rPr>
              <a:t>.</a:t>
            </a:r>
            <a:r>
              <a:rPr lang="es-ES" altLang="es-PR" sz="1000" b="0">
                <a:latin typeface="Times New Roman" panose="02020603050405020304" pitchFamily="18" charset="0"/>
              </a:rPr>
              <a:t> Adaptado de: </a:t>
            </a:r>
            <a:r>
              <a:rPr lang="en-US" altLang="es-PR" sz="1000" i="1">
                <a:latin typeface="Times New Roman" panose="02020603050405020304" pitchFamily="18" charset="0"/>
              </a:rPr>
              <a:t>Exercise Physiology Integrating Theory and Application</a:t>
            </a:r>
            <a:r>
              <a:rPr lang="en-US" altLang="es-PR" sz="1000" b="0">
                <a:latin typeface="Times New Roman" panose="02020603050405020304" pitchFamily="18" charset="0"/>
              </a:rPr>
              <a:t>. (pp. 54-55), por W. J. Kraemer, S. J. Fleck, y M. R. Deschenes, 2012, Philadelphia: Lippincott Williams &amp; Wilkins. Copyright 2012 por: Lippincott Williams &amp; Wilkins, a Wolte Kluwer business.</a:t>
            </a:r>
            <a:r>
              <a:rPr lang="es-ES" altLang="es-PR" sz="1000" b="0">
                <a:latin typeface="Times New Roman" panose="02020603050405020304" pitchFamily="18" charset="0"/>
              </a:rPr>
              <a:t> </a:t>
            </a:r>
            <a:r>
              <a:rPr lang="en-US" altLang="es-PR" sz="1000" i="1">
                <a:latin typeface="Times New Roman" panose="02020603050405020304" pitchFamily="18" charset="0"/>
              </a:rPr>
              <a:t>Sports and Exercise Nutrition</a:t>
            </a:r>
            <a:r>
              <a:rPr lang="en-US" altLang="es-PR" sz="1000" b="0">
                <a:latin typeface="Times New Roman" panose="02020603050405020304" pitchFamily="18" charset="0"/>
              </a:rPr>
              <a:t>. 4ta.. ed.; (p. 198), por W. D. McArdle, F. I. Katch, &amp; V. I. Katch, 2013, Philadelphia: Lippincott Williams &amp; Wilkins. Copyright 2013 por Lippincott Williams &amp; Wilkins, a Wolters Kluwer business; </a:t>
            </a:r>
            <a:r>
              <a:rPr lang="en-US" altLang="es-PR" sz="1000" i="1">
                <a:latin typeface="Times New Roman" panose="02020603050405020304" pitchFamily="18" charset="0"/>
              </a:rPr>
              <a:t>Fisiología del Esfuerzo y del Deporte</a:t>
            </a:r>
            <a:r>
              <a:rPr lang="en-US" altLang="es-PR" sz="1000" b="0">
                <a:latin typeface="Times New Roman" panose="02020603050405020304" pitchFamily="18" charset="0"/>
              </a:rPr>
              <a:t>. 5ta. ed.; (pp. 131-132, 139-140,), por J. H. Wilmore, &amp; D. L. Costill, 2004, Barcelona, España: Editorial Paidotribo. Copyright 2004 por Jack H. Wilmore y David L. Costill.</a:t>
            </a:r>
          </a:p>
        </p:txBody>
      </p:sp>
    </p:spTree>
  </p:cSld>
  <p:clrMapOvr>
    <a:masterClrMapping/>
  </p:clrMapOvr>
  <p:transition spd="slow">
    <p:diamond/>
    <p:sndAc>
      <p:stSnd>
        <p:snd r:embed="rId3" name="whoosh.wav"/>
      </p:stSnd>
    </p:sndAc>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6">
            <a:extLst>
              <a:ext uri="{FF2B5EF4-FFF2-40B4-BE49-F238E27FC236}">
                <a16:creationId xmlns:a16="http://schemas.microsoft.com/office/drawing/2014/main" id="{9C545E56-E7F7-48FA-85C0-2A49C30E460D}"/>
              </a:ext>
            </a:extLst>
          </p:cNvPr>
          <p:cNvSpPr txBox="1">
            <a:spLocks noChangeArrowheads="1"/>
          </p:cNvSpPr>
          <p:nvPr/>
        </p:nvSpPr>
        <p:spPr bwMode="auto">
          <a:xfrm>
            <a:off x="179388" y="6164263"/>
            <a:ext cx="89646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(pp. 134), por J. H. Wilmore, &amp; D. L. Costill, 2004, Barcelona, España: Editorial Paidotribo. Copyright 2004 por Jack H. Wilmore y David L. Costill.</a:t>
            </a:r>
          </a:p>
        </p:txBody>
      </p:sp>
      <p:sp>
        <p:nvSpPr>
          <p:cNvPr id="307220" name="Rectangle 20">
            <a:extLst>
              <a:ext uri="{FF2B5EF4-FFF2-40B4-BE49-F238E27FC236}">
                <a16:creationId xmlns:a16="http://schemas.microsoft.com/office/drawing/2014/main" id="{2EE9A294-88E4-4778-BF7D-C75091EF0CAA}"/>
              </a:ext>
            </a:extLst>
          </p:cNvPr>
          <p:cNvSpPr>
            <a:spLocks noChangeArrowheads="1"/>
          </p:cNvSpPr>
          <p:nvPr/>
        </p:nvSpPr>
        <p:spPr bwMode="auto">
          <a:xfrm>
            <a:off x="2463800" y="620713"/>
            <a:ext cx="4294188" cy="227012"/>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100">
                <a:effectLst>
                  <a:outerShdw blurRad="38100" dist="38100" dir="2700000" algn="tl">
                    <a:srgbClr val="C0C0C0"/>
                  </a:outerShdw>
                </a:effectLst>
                <a:latin typeface="Arial Black" pitchFamily="34" charset="0"/>
              </a:rPr>
              <a:t>CALORIMETRÍA INDIRECTA</a:t>
            </a:r>
            <a:endParaRPr lang="en-US" sz="2100" i="1">
              <a:effectLst>
                <a:outerShdw blurRad="38100" dist="38100" dir="2700000" algn="tl">
                  <a:srgbClr val="C0C0C0"/>
                </a:outerShdw>
              </a:effectLst>
              <a:latin typeface="Arial Black" pitchFamily="34" charset="0"/>
            </a:endParaRPr>
          </a:p>
        </p:txBody>
      </p:sp>
      <p:sp>
        <p:nvSpPr>
          <p:cNvPr id="307221" name="Rectangle 21">
            <a:extLst>
              <a:ext uri="{FF2B5EF4-FFF2-40B4-BE49-F238E27FC236}">
                <a16:creationId xmlns:a16="http://schemas.microsoft.com/office/drawing/2014/main" id="{12476583-59C2-4F73-A4B3-86E60F378E51}"/>
              </a:ext>
            </a:extLst>
          </p:cNvPr>
          <p:cNvSpPr>
            <a:spLocks noChangeArrowheads="1"/>
          </p:cNvSpPr>
          <p:nvPr/>
        </p:nvSpPr>
        <p:spPr bwMode="auto">
          <a:xfrm>
            <a:off x="801688" y="1017588"/>
            <a:ext cx="7010400" cy="273050"/>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100">
                <a:effectLst>
                  <a:outerShdw blurRad="38100" dist="38100" dir="2700000" algn="tl">
                    <a:srgbClr val="C0C0C0"/>
                  </a:outerShdw>
                </a:effectLst>
                <a:latin typeface="Verdana" pitchFamily="34" charset="0"/>
              </a:rPr>
              <a:t>Proporción del Intercambio Respiratorio (R)</a:t>
            </a:r>
          </a:p>
        </p:txBody>
      </p:sp>
      <p:sp>
        <p:nvSpPr>
          <p:cNvPr id="307222" name="Rectangle 22">
            <a:extLst>
              <a:ext uri="{FF2B5EF4-FFF2-40B4-BE49-F238E27FC236}">
                <a16:creationId xmlns:a16="http://schemas.microsoft.com/office/drawing/2014/main" id="{E1B8D1CA-B581-4FB8-84B6-69A1DCFF8C41}"/>
              </a:ext>
            </a:extLst>
          </p:cNvPr>
          <p:cNvSpPr>
            <a:spLocks noChangeArrowheads="1"/>
          </p:cNvSpPr>
          <p:nvPr/>
        </p:nvSpPr>
        <p:spPr bwMode="auto">
          <a:xfrm>
            <a:off x="3381375" y="1466850"/>
            <a:ext cx="2147888" cy="277813"/>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100">
                <a:solidFill>
                  <a:srgbClr val="000000"/>
                </a:solidFill>
                <a:effectLst>
                  <a:outerShdw blurRad="38100" dist="38100" dir="2700000" algn="tl">
                    <a:srgbClr val="C0C0C0"/>
                  </a:outerShdw>
                </a:effectLst>
                <a:latin typeface="Arial" charset="0"/>
              </a:rPr>
              <a:t>Limitaciones</a:t>
            </a:r>
            <a:endParaRPr lang="en-US" sz="2100" baseline="-25000">
              <a:solidFill>
                <a:srgbClr val="000000"/>
              </a:solidFill>
              <a:effectLst>
                <a:outerShdw blurRad="38100" dist="38100" dir="2700000" algn="tl">
                  <a:srgbClr val="C0C0C0"/>
                </a:outerShdw>
              </a:effectLst>
              <a:latin typeface="Arial" charset="0"/>
            </a:endParaRPr>
          </a:p>
        </p:txBody>
      </p:sp>
      <p:sp>
        <p:nvSpPr>
          <p:cNvPr id="146438" name="Text Box 23">
            <a:extLst>
              <a:ext uri="{FF2B5EF4-FFF2-40B4-BE49-F238E27FC236}">
                <a16:creationId xmlns:a16="http://schemas.microsoft.com/office/drawing/2014/main" id="{CCAE5E8F-FF2A-4A7C-85D2-EB81F2024E47}"/>
              </a:ext>
            </a:extLst>
          </p:cNvPr>
          <p:cNvSpPr txBox="1">
            <a:spLocks noChangeArrowheads="1"/>
          </p:cNvSpPr>
          <p:nvPr/>
        </p:nvSpPr>
        <p:spPr bwMode="auto">
          <a:xfrm>
            <a:off x="231775" y="1803400"/>
            <a:ext cx="306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500">
                <a:latin typeface="Arial" panose="020B0604020202020204" pitchFamily="34" charset="0"/>
              </a:rPr>
              <a:t>Solo es Válido en:</a:t>
            </a:r>
          </a:p>
        </p:txBody>
      </p:sp>
      <p:sp>
        <p:nvSpPr>
          <p:cNvPr id="146439" name="Line 24">
            <a:extLst>
              <a:ext uri="{FF2B5EF4-FFF2-40B4-BE49-F238E27FC236}">
                <a16:creationId xmlns:a16="http://schemas.microsoft.com/office/drawing/2014/main" id="{D66F39ED-B635-402F-AE61-D5D7D354D2FD}"/>
              </a:ext>
            </a:extLst>
          </p:cNvPr>
          <p:cNvSpPr>
            <a:spLocks noChangeShapeType="1"/>
          </p:cNvSpPr>
          <p:nvPr/>
        </p:nvSpPr>
        <p:spPr bwMode="auto">
          <a:xfrm>
            <a:off x="4427538" y="857250"/>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07226" name="Rectangle 26">
            <a:extLst>
              <a:ext uri="{FF2B5EF4-FFF2-40B4-BE49-F238E27FC236}">
                <a16:creationId xmlns:a16="http://schemas.microsoft.com/office/drawing/2014/main" id="{AB206EA1-CCB6-498E-A27F-14A8C0C6E4B2}"/>
              </a:ext>
            </a:extLst>
          </p:cNvPr>
          <p:cNvSpPr>
            <a:spLocks noChangeArrowheads="1"/>
          </p:cNvSpPr>
          <p:nvPr/>
        </p:nvSpPr>
        <p:spPr bwMode="auto">
          <a:xfrm>
            <a:off x="179388" y="2444750"/>
            <a:ext cx="1166812" cy="227013"/>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Reposo</a:t>
            </a:r>
            <a:endParaRPr lang="en-US" i="1">
              <a:solidFill>
                <a:srgbClr val="000000"/>
              </a:solidFill>
              <a:effectLst>
                <a:outerShdw blurRad="38100" dist="38100" dir="2700000" algn="tl">
                  <a:srgbClr val="C0C0C0"/>
                </a:outerShdw>
              </a:effectLst>
              <a:latin typeface="Arial Black" pitchFamily="34" charset="0"/>
            </a:endParaRPr>
          </a:p>
        </p:txBody>
      </p:sp>
      <p:sp>
        <p:nvSpPr>
          <p:cNvPr id="146441" name="Freeform 29">
            <a:extLst>
              <a:ext uri="{FF2B5EF4-FFF2-40B4-BE49-F238E27FC236}">
                <a16:creationId xmlns:a16="http://schemas.microsoft.com/office/drawing/2014/main" id="{D8B8C42F-C859-45C0-99BA-87C5741B132E}"/>
              </a:ext>
            </a:extLst>
          </p:cNvPr>
          <p:cNvSpPr>
            <a:spLocks/>
          </p:cNvSpPr>
          <p:nvPr/>
        </p:nvSpPr>
        <p:spPr bwMode="auto">
          <a:xfrm>
            <a:off x="1592263" y="1598613"/>
            <a:ext cx="2016125" cy="277812"/>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698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442" name="Rectangle 34">
            <a:extLst>
              <a:ext uri="{FF2B5EF4-FFF2-40B4-BE49-F238E27FC236}">
                <a16:creationId xmlns:a16="http://schemas.microsoft.com/office/drawing/2014/main" id="{4843AC9C-51F7-4FBF-9E39-CF323D2D1946}"/>
              </a:ext>
            </a:extLst>
          </p:cNvPr>
          <p:cNvSpPr>
            <a:spLocks noChangeArrowheads="1"/>
          </p:cNvSpPr>
          <p:nvPr/>
        </p:nvSpPr>
        <p:spPr bwMode="auto">
          <a:xfrm>
            <a:off x="5327650" y="4035425"/>
            <a:ext cx="2360613" cy="7366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spcBef>
                <a:spcPct val="20000"/>
              </a:spcBef>
            </a:pPr>
            <a:r>
              <a:rPr lang="es-PR" altLang="es-PR">
                <a:solidFill>
                  <a:srgbClr val="000000"/>
                </a:solidFill>
                <a:latin typeface="Verdana" panose="020B0604030504040204" pitchFamily="34" charset="0"/>
              </a:rPr>
              <a:t>Puede Indicar</a:t>
            </a:r>
          </a:p>
          <a:p>
            <a:pPr algn="ctr">
              <a:spcBef>
                <a:spcPct val="20000"/>
              </a:spcBef>
            </a:pPr>
            <a:r>
              <a:rPr lang="es-PR" altLang="es-PR">
                <a:solidFill>
                  <a:srgbClr val="000000"/>
                </a:solidFill>
                <a:latin typeface="Verdana" panose="020B0604030504040204" pitchFamily="34" charset="0"/>
              </a:rPr>
              <a:t>   CO</a:t>
            </a:r>
            <a:r>
              <a:rPr lang="es-PR" altLang="es-PR" baseline="-25000">
                <a:solidFill>
                  <a:srgbClr val="000000"/>
                </a:solidFill>
                <a:latin typeface="Verdana" panose="020B0604030504040204" pitchFamily="34" charset="0"/>
              </a:rPr>
              <a:t>2</a:t>
            </a:r>
            <a:endParaRPr lang="en-US" altLang="es-PR" baseline="-25000">
              <a:solidFill>
                <a:srgbClr val="000000"/>
              </a:solidFill>
              <a:latin typeface="Verdana" panose="020B0604030504040204" pitchFamily="34" charset="0"/>
            </a:endParaRPr>
          </a:p>
        </p:txBody>
      </p:sp>
      <p:sp>
        <p:nvSpPr>
          <p:cNvPr id="146443" name="Line 63">
            <a:extLst>
              <a:ext uri="{FF2B5EF4-FFF2-40B4-BE49-F238E27FC236}">
                <a16:creationId xmlns:a16="http://schemas.microsoft.com/office/drawing/2014/main" id="{E3360707-979D-4DC9-88F0-2816E7442445}"/>
              </a:ext>
            </a:extLst>
          </p:cNvPr>
          <p:cNvSpPr>
            <a:spLocks noChangeShapeType="1"/>
          </p:cNvSpPr>
          <p:nvPr/>
        </p:nvSpPr>
        <p:spPr bwMode="auto">
          <a:xfrm>
            <a:off x="4427538" y="1263650"/>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6444" name="Line 73">
            <a:extLst>
              <a:ext uri="{FF2B5EF4-FFF2-40B4-BE49-F238E27FC236}">
                <a16:creationId xmlns:a16="http://schemas.microsoft.com/office/drawing/2014/main" id="{B8D1F5A8-980D-4CA4-A114-7CC416D1F239}"/>
              </a:ext>
            </a:extLst>
          </p:cNvPr>
          <p:cNvSpPr>
            <a:spLocks noChangeShapeType="1"/>
          </p:cNvSpPr>
          <p:nvPr/>
        </p:nvSpPr>
        <p:spPr bwMode="auto">
          <a:xfrm>
            <a:off x="785813" y="2135188"/>
            <a:ext cx="0" cy="342900"/>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07281" name="Rectangle 81">
            <a:extLst>
              <a:ext uri="{FF2B5EF4-FFF2-40B4-BE49-F238E27FC236}">
                <a16:creationId xmlns:a16="http://schemas.microsoft.com/office/drawing/2014/main" id="{90951B4B-E27D-4D8E-A268-5F1B1B60D834}"/>
              </a:ext>
            </a:extLst>
          </p:cNvPr>
          <p:cNvSpPr>
            <a:spLocks noChangeArrowheads="1"/>
          </p:cNvSpPr>
          <p:nvPr/>
        </p:nvSpPr>
        <p:spPr bwMode="auto">
          <a:xfrm>
            <a:off x="1409700" y="2444750"/>
            <a:ext cx="3043238" cy="80962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Durante un Ejercicio en</a:t>
            </a:r>
          </a:p>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Estado Estable</a:t>
            </a:r>
          </a:p>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(Intensidad Constante)</a:t>
            </a:r>
            <a:endParaRPr lang="en-US" i="1">
              <a:solidFill>
                <a:srgbClr val="000000"/>
              </a:solidFill>
              <a:effectLst>
                <a:outerShdw blurRad="38100" dist="38100" dir="2700000" algn="tl">
                  <a:srgbClr val="C0C0C0"/>
                </a:outerShdw>
              </a:effectLst>
              <a:latin typeface="Arial Black" pitchFamily="34" charset="0"/>
            </a:endParaRPr>
          </a:p>
        </p:txBody>
      </p:sp>
      <p:sp>
        <p:nvSpPr>
          <p:cNvPr id="146446" name="Line 82">
            <a:extLst>
              <a:ext uri="{FF2B5EF4-FFF2-40B4-BE49-F238E27FC236}">
                <a16:creationId xmlns:a16="http://schemas.microsoft.com/office/drawing/2014/main" id="{59B95588-62E3-4994-A91E-103D3AC91E72}"/>
              </a:ext>
            </a:extLst>
          </p:cNvPr>
          <p:cNvSpPr>
            <a:spLocks noChangeShapeType="1"/>
          </p:cNvSpPr>
          <p:nvPr/>
        </p:nvSpPr>
        <p:spPr bwMode="auto">
          <a:xfrm>
            <a:off x="2563813" y="2135188"/>
            <a:ext cx="0" cy="342900"/>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6447" name="Text Box 83">
            <a:extLst>
              <a:ext uri="{FF2B5EF4-FFF2-40B4-BE49-F238E27FC236}">
                <a16:creationId xmlns:a16="http://schemas.microsoft.com/office/drawing/2014/main" id="{53B89B9C-D1D6-48E3-9DCC-9AE93C5A7CC4}"/>
              </a:ext>
            </a:extLst>
          </p:cNvPr>
          <p:cNvSpPr txBox="1">
            <a:spLocks noChangeArrowheads="1"/>
          </p:cNvSpPr>
          <p:nvPr/>
        </p:nvSpPr>
        <p:spPr bwMode="auto">
          <a:xfrm>
            <a:off x="4606925" y="1803400"/>
            <a:ext cx="426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500">
                <a:latin typeface="Arial" panose="020B0604020202020204" pitchFamily="34" charset="0"/>
              </a:rPr>
              <a:t>Genera Valores Inexactos</a:t>
            </a:r>
          </a:p>
        </p:txBody>
      </p:sp>
      <p:sp>
        <p:nvSpPr>
          <p:cNvPr id="307284" name="Rectangle 84">
            <a:extLst>
              <a:ext uri="{FF2B5EF4-FFF2-40B4-BE49-F238E27FC236}">
                <a16:creationId xmlns:a16="http://schemas.microsoft.com/office/drawing/2014/main" id="{65EC0A5F-8FB4-4FCB-B156-06FF34BC5054}"/>
              </a:ext>
            </a:extLst>
          </p:cNvPr>
          <p:cNvSpPr>
            <a:spLocks noChangeArrowheads="1"/>
          </p:cNvSpPr>
          <p:nvPr/>
        </p:nvSpPr>
        <p:spPr bwMode="auto">
          <a:xfrm>
            <a:off x="2643188" y="3503613"/>
            <a:ext cx="3084512" cy="53657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Se Ignora la Oxidación</a:t>
            </a:r>
          </a:p>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de las Proteínas</a:t>
            </a:r>
            <a:endParaRPr lang="en-US" i="1">
              <a:solidFill>
                <a:srgbClr val="000000"/>
              </a:solidFill>
              <a:effectLst>
                <a:outerShdw blurRad="38100" dist="38100" dir="2700000" algn="tl">
                  <a:srgbClr val="C0C0C0"/>
                </a:outerShdw>
              </a:effectLst>
              <a:latin typeface="Arial Black" pitchFamily="34" charset="0"/>
            </a:endParaRPr>
          </a:p>
        </p:txBody>
      </p:sp>
      <p:sp>
        <p:nvSpPr>
          <p:cNvPr id="146449" name="Line 86">
            <a:extLst>
              <a:ext uri="{FF2B5EF4-FFF2-40B4-BE49-F238E27FC236}">
                <a16:creationId xmlns:a16="http://schemas.microsoft.com/office/drawing/2014/main" id="{3670A21C-C350-46E2-BCCC-D30987A82723}"/>
              </a:ext>
            </a:extLst>
          </p:cNvPr>
          <p:cNvSpPr>
            <a:spLocks noChangeShapeType="1"/>
          </p:cNvSpPr>
          <p:nvPr/>
        </p:nvSpPr>
        <p:spPr bwMode="auto">
          <a:xfrm>
            <a:off x="4989513" y="2135188"/>
            <a:ext cx="0" cy="1392237"/>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07287" name="Rectangle 87">
            <a:extLst>
              <a:ext uri="{FF2B5EF4-FFF2-40B4-BE49-F238E27FC236}">
                <a16:creationId xmlns:a16="http://schemas.microsoft.com/office/drawing/2014/main" id="{D4FCBE9C-1679-4C94-9FFB-4C58AC035691}"/>
              </a:ext>
            </a:extLst>
          </p:cNvPr>
          <p:cNvSpPr>
            <a:spLocks noChangeArrowheads="1"/>
          </p:cNvSpPr>
          <p:nvPr/>
        </p:nvSpPr>
        <p:spPr bwMode="auto">
          <a:xfrm>
            <a:off x="6473825" y="2381250"/>
            <a:ext cx="2116138" cy="2667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Valores R = 1.0</a:t>
            </a:r>
            <a:endParaRPr lang="en-US" i="1">
              <a:solidFill>
                <a:srgbClr val="000000"/>
              </a:solidFill>
              <a:effectLst>
                <a:outerShdw blurRad="38100" dist="38100" dir="2700000" algn="tl">
                  <a:srgbClr val="C0C0C0"/>
                </a:outerShdw>
              </a:effectLst>
              <a:latin typeface="Arial Black" pitchFamily="34" charset="0"/>
            </a:endParaRPr>
          </a:p>
        </p:txBody>
      </p:sp>
      <p:sp>
        <p:nvSpPr>
          <p:cNvPr id="307290" name="Rectangle 90">
            <a:extLst>
              <a:ext uri="{FF2B5EF4-FFF2-40B4-BE49-F238E27FC236}">
                <a16:creationId xmlns:a16="http://schemas.microsoft.com/office/drawing/2014/main" id="{5413B9C0-4029-4DAC-8D37-B18E21F0883B}"/>
              </a:ext>
            </a:extLst>
          </p:cNvPr>
          <p:cNvSpPr>
            <a:spLocks noChangeArrowheads="1"/>
          </p:cNvSpPr>
          <p:nvPr/>
        </p:nvSpPr>
        <p:spPr bwMode="auto">
          <a:xfrm>
            <a:off x="6194425" y="2889250"/>
            <a:ext cx="2573338" cy="2667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Puede No Estimar</a:t>
            </a:r>
            <a:endParaRPr lang="en-US" i="1">
              <a:solidFill>
                <a:srgbClr val="000000"/>
              </a:solidFill>
              <a:effectLst>
                <a:outerShdw blurRad="38100" dist="38100" dir="2700000" algn="tl">
                  <a:srgbClr val="C0C0C0"/>
                </a:outerShdw>
              </a:effectLst>
              <a:latin typeface="Arial Black" pitchFamily="34" charset="0"/>
            </a:endParaRPr>
          </a:p>
        </p:txBody>
      </p:sp>
      <p:sp>
        <p:nvSpPr>
          <p:cNvPr id="307292" name="Rectangle 92">
            <a:extLst>
              <a:ext uri="{FF2B5EF4-FFF2-40B4-BE49-F238E27FC236}">
                <a16:creationId xmlns:a16="http://schemas.microsoft.com/office/drawing/2014/main" id="{BE7E0AFD-9E66-4E4B-96D8-EA0E9D3D09D9}"/>
              </a:ext>
            </a:extLst>
          </p:cNvPr>
          <p:cNvSpPr>
            <a:spLocks noChangeArrowheads="1"/>
          </p:cNvSpPr>
          <p:nvPr/>
        </p:nvSpPr>
        <p:spPr bwMode="auto">
          <a:xfrm>
            <a:off x="6094413" y="3359150"/>
            <a:ext cx="2682875" cy="52705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El Tipo de Sustrato</a:t>
            </a:r>
          </a:p>
          <a:p>
            <a:pPr marL="342900" indent="-342900" algn="ctr">
              <a:lnSpc>
                <a:spcPct val="70000"/>
              </a:lnSpc>
              <a:spcBef>
                <a:spcPct val="20000"/>
              </a:spcBef>
              <a:defRPr/>
            </a:pPr>
            <a:r>
              <a:rPr lang="es-PR" i="1">
                <a:solidFill>
                  <a:srgbClr val="000000"/>
                </a:solidFill>
                <a:effectLst>
                  <a:outerShdw blurRad="38100" dist="38100" dir="2700000" algn="tl">
                    <a:srgbClr val="C0C0C0"/>
                  </a:outerShdw>
                </a:effectLst>
                <a:latin typeface="Arial" charset="0"/>
              </a:rPr>
              <a:t>Usado por Músculos</a:t>
            </a:r>
            <a:endParaRPr lang="en-US" i="1">
              <a:solidFill>
                <a:srgbClr val="000000"/>
              </a:solidFill>
              <a:effectLst>
                <a:outerShdw blurRad="38100" dist="38100" dir="2700000" algn="tl">
                  <a:srgbClr val="C0C0C0"/>
                </a:outerShdw>
              </a:effectLst>
              <a:latin typeface="Arial Black" pitchFamily="34" charset="0"/>
            </a:endParaRPr>
          </a:p>
        </p:txBody>
      </p:sp>
      <p:sp>
        <p:nvSpPr>
          <p:cNvPr id="146453" name="Line 94">
            <a:extLst>
              <a:ext uri="{FF2B5EF4-FFF2-40B4-BE49-F238E27FC236}">
                <a16:creationId xmlns:a16="http://schemas.microsoft.com/office/drawing/2014/main" id="{9767B515-42F4-42D9-BD80-6BC3C1A7AC6B}"/>
              </a:ext>
            </a:extLst>
          </p:cNvPr>
          <p:cNvSpPr>
            <a:spLocks noChangeShapeType="1"/>
          </p:cNvSpPr>
          <p:nvPr/>
        </p:nvSpPr>
        <p:spPr bwMode="auto">
          <a:xfrm flipV="1">
            <a:off x="6264275" y="4437063"/>
            <a:ext cx="0" cy="3048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6454" name="Rectangle 95">
            <a:extLst>
              <a:ext uri="{FF2B5EF4-FFF2-40B4-BE49-F238E27FC236}">
                <a16:creationId xmlns:a16="http://schemas.microsoft.com/office/drawing/2014/main" id="{541DFC7B-557C-4147-BFD5-52743458D57F}"/>
              </a:ext>
            </a:extLst>
          </p:cNvPr>
          <p:cNvSpPr>
            <a:spLocks noChangeArrowheads="1"/>
          </p:cNvSpPr>
          <p:nvPr/>
        </p:nvSpPr>
        <p:spPr bwMode="auto">
          <a:xfrm>
            <a:off x="7058025" y="4619625"/>
            <a:ext cx="1570038" cy="3524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spcBef>
                <a:spcPct val="20000"/>
              </a:spcBef>
            </a:pPr>
            <a:r>
              <a:rPr lang="es-PR" altLang="es-PR">
                <a:solidFill>
                  <a:srgbClr val="000000"/>
                </a:solidFill>
                <a:latin typeface="Verdana" panose="020B0604030504040204" pitchFamily="34" charset="0"/>
              </a:rPr>
              <a:t>R =   0.7</a:t>
            </a:r>
            <a:endParaRPr lang="en-US" altLang="es-PR" baseline="-25000">
              <a:solidFill>
                <a:srgbClr val="000000"/>
              </a:solidFill>
              <a:latin typeface="Verdana" panose="020B0604030504040204" pitchFamily="34" charset="0"/>
            </a:endParaRPr>
          </a:p>
        </p:txBody>
      </p:sp>
      <p:sp>
        <p:nvSpPr>
          <p:cNvPr id="146455" name="Line 96">
            <a:extLst>
              <a:ext uri="{FF2B5EF4-FFF2-40B4-BE49-F238E27FC236}">
                <a16:creationId xmlns:a16="http://schemas.microsoft.com/office/drawing/2014/main" id="{D7B1460E-CF80-43E5-B27D-C1A4F6D457E3}"/>
              </a:ext>
            </a:extLst>
          </p:cNvPr>
          <p:cNvSpPr>
            <a:spLocks noChangeShapeType="1"/>
          </p:cNvSpPr>
          <p:nvPr/>
        </p:nvSpPr>
        <p:spPr bwMode="auto">
          <a:xfrm>
            <a:off x="8132763" y="3867150"/>
            <a:ext cx="0" cy="825500"/>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6456" name="Line 97">
            <a:extLst>
              <a:ext uri="{FF2B5EF4-FFF2-40B4-BE49-F238E27FC236}">
                <a16:creationId xmlns:a16="http://schemas.microsoft.com/office/drawing/2014/main" id="{0B7323AF-5F39-4BFC-9E69-51F44612EBBD}"/>
              </a:ext>
            </a:extLst>
          </p:cNvPr>
          <p:cNvSpPr>
            <a:spLocks noChangeShapeType="1"/>
          </p:cNvSpPr>
          <p:nvPr/>
        </p:nvSpPr>
        <p:spPr bwMode="auto">
          <a:xfrm>
            <a:off x="7899400" y="4703763"/>
            <a:ext cx="0" cy="3048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6457" name="Line 99">
            <a:extLst>
              <a:ext uri="{FF2B5EF4-FFF2-40B4-BE49-F238E27FC236}">
                <a16:creationId xmlns:a16="http://schemas.microsoft.com/office/drawing/2014/main" id="{CB1F2311-9EFE-4B42-8542-F65C67E807B4}"/>
              </a:ext>
            </a:extLst>
          </p:cNvPr>
          <p:cNvSpPr>
            <a:spLocks noChangeShapeType="1"/>
          </p:cNvSpPr>
          <p:nvPr/>
        </p:nvSpPr>
        <p:spPr bwMode="auto">
          <a:xfrm flipH="1">
            <a:off x="7459663" y="5002213"/>
            <a:ext cx="679450" cy="342900"/>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6458" name="Rectangle 100">
            <a:extLst>
              <a:ext uri="{FF2B5EF4-FFF2-40B4-BE49-F238E27FC236}">
                <a16:creationId xmlns:a16="http://schemas.microsoft.com/office/drawing/2014/main" id="{B0964E42-889D-4942-B4D6-3993A08D611E}"/>
              </a:ext>
            </a:extLst>
          </p:cNvPr>
          <p:cNvSpPr>
            <a:spLocks noChangeArrowheads="1"/>
          </p:cNvSpPr>
          <p:nvPr/>
        </p:nvSpPr>
        <p:spPr bwMode="auto">
          <a:xfrm>
            <a:off x="5868988" y="5316538"/>
            <a:ext cx="3040062" cy="8445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80000"/>
              </a:lnSpc>
              <a:spcBef>
                <a:spcPct val="20000"/>
              </a:spcBef>
            </a:pPr>
            <a:r>
              <a:rPr lang="es-PR" altLang="es-PR" sz="1800">
                <a:solidFill>
                  <a:srgbClr val="000000"/>
                </a:solidFill>
                <a:latin typeface="Verdana" panose="020B0604030504040204" pitchFamily="34" charset="0"/>
              </a:rPr>
              <a:t>Indica:</a:t>
            </a:r>
          </a:p>
          <a:p>
            <a:pPr algn="ctr">
              <a:lnSpc>
                <a:spcPct val="80000"/>
              </a:lnSpc>
              <a:spcBef>
                <a:spcPct val="20000"/>
              </a:spcBef>
            </a:pPr>
            <a:r>
              <a:rPr lang="es-PR" altLang="es-PR" sz="1800">
                <a:solidFill>
                  <a:srgbClr val="000000"/>
                </a:solidFill>
                <a:latin typeface="Verdana" panose="020B0604030504040204" pitchFamily="34" charset="0"/>
              </a:rPr>
              <a:t>Síntesis Glucosa</a:t>
            </a:r>
          </a:p>
          <a:p>
            <a:pPr algn="ctr">
              <a:lnSpc>
                <a:spcPct val="80000"/>
              </a:lnSpc>
              <a:spcBef>
                <a:spcPct val="20000"/>
              </a:spcBef>
            </a:pPr>
            <a:r>
              <a:rPr lang="es-PR" altLang="es-PR" sz="1800">
                <a:solidFill>
                  <a:srgbClr val="000000"/>
                </a:solidFill>
                <a:latin typeface="Verdana" panose="020B0604030504040204" pitchFamily="34" charset="0"/>
              </a:rPr>
              <a:t>Vía Gluconeogénesis</a:t>
            </a:r>
            <a:endParaRPr lang="en-US" altLang="es-PR" sz="1800" baseline="-25000">
              <a:solidFill>
                <a:srgbClr val="000000"/>
              </a:solidFill>
              <a:latin typeface="Verdana" panose="020B0604030504040204" pitchFamily="34" charset="0"/>
            </a:endParaRPr>
          </a:p>
        </p:txBody>
      </p:sp>
      <p:sp>
        <p:nvSpPr>
          <p:cNvPr id="146459" name="Line 101">
            <a:extLst>
              <a:ext uri="{FF2B5EF4-FFF2-40B4-BE49-F238E27FC236}">
                <a16:creationId xmlns:a16="http://schemas.microsoft.com/office/drawing/2014/main" id="{522B7A84-188E-4675-81D9-00509E2EF70E}"/>
              </a:ext>
            </a:extLst>
          </p:cNvPr>
          <p:cNvSpPr>
            <a:spLocks noChangeShapeType="1"/>
          </p:cNvSpPr>
          <p:nvPr/>
        </p:nvSpPr>
        <p:spPr bwMode="auto">
          <a:xfrm>
            <a:off x="7348538" y="2146300"/>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6460" name="Line 102">
            <a:extLst>
              <a:ext uri="{FF2B5EF4-FFF2-40B4-BE49-F238E27FC236}">
                <a16:creationId xmlns:a16="http://schemas.microsoft.com/office/drawing/2014/main" id="{2A0610FC-E420-4944-8C7F-CD07C177A552}"/>
              </a:ext>
            </a:extLst>
          </p:cNvPr>
          <p:cNvSpPr>
            <a:spLocks noChangeShapeType="1"/>
          </p:cNvSpPr>
          <p:nvPr/>
        </p:nvSpPr>
        <p:spPr bwMode="auto">
          <a:xfrm>
            <a:off x="7348538" y="2628900"/>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6461" name="Line 103">
            <a:extLst>
              <a:ext uri="{FF2B5EF4-FFF2-40B4-BE49-F238E27FC236}">
                <a16:creationId xmlns:a16="http://schemas.microsoft.com/office/drawing/2014/main" id="{F62A4B9B-C731-4F4C-ACF6-E12E279F0355}"/>
              </a:ext>
            </a:extLst>
          </p:cNvPr>
          <p:cNvSpPr>
            <a:spLocks noChangeShapeType="1"/>
          </p:cNvSpPr>
          <p:nvPr/>
        </p:nvSpPr>
        <p:spPr bwMode="auto">
          <a:xfrm>
            <a:off x="7348538" y="3136900"/>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6462" name="Line 104">
            <a:extLst>
              <a:ext uri="{FF2B5EF4-FFF2-40B4-BE49-F238E27FC236}">
                <a16:creationId xmlns:a16="http://schemas.microsoft.com/office/drawing/2014/main" id="{F3FCDCE5-1373-49ED-81FF-99E00AFC376F}"/>
              </a:ext>
            </a:extLst>
          </p:cNvPr>
          <p:cNvSpPr>
            <a:spLocks noChangeShapeType="1"/>
          </p:cNvSpPr>
          <p:nvPr/>
        </p:nvSpPr>
        <p:spPr bwMode="auto">
          <a:xfrm>
            <a:off x="6537325" y="3870325"/>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6463" name="Freeform 105">
            <a:extLst>
              <a:ext uri="{FF2B5EF4-FFF2-40B4-BE49-F238E27FC236}">
                <a16:creationId xmlns:a16="http://schemas.microsoft.com/office/drawing/2014/main" id="{C095805C-1495-43BE-8FBD-C4241711D59B}"/>
              </a:ext>
            </a:extLst>
          </p:cNvPr>
          <p:cNvSpPr>
            <a:spLocks/>
          </p:cNvSpPr>
          <p:nvPr/>
        </p:nvSpPr>
        <p:spPr bwMode="auto">
          <a:xfrm flipH="1">
            <a:off x="5300663" y="1598613"/>
            <a:ext cx="2016125" cy="277812"/>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698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464" name="Line 106">
            <a:extLst>
              <a:ext uri="{FF2B5EF4-FFF2-40B4-BE49-F238E27FC236}">
                <a16:creationId xmlns:a16="http://schemas.microsoft.com/office/drawing/2014/main" id="{42660050-F6AF-4460-925E-AC02F8FE8FFE}"/>
              </a:ext>
            </a:extLst>
          </p:cNvPr>
          <p:cNvSpPr>
            <a:spLocks noChangeShapeType="1"/>
          </p:cNvSpPr>
          <p:nvPr/>
        </p:nvSpPr>
        <p:spPr bwMode="auto">
          <a:xfrm>
            <a:off x="4152900" y="4041775"/>
            <a:ext cx="0" cy="762000"/>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46465" name="Rectangle 108">
            <a:extLst>
              <a:ext uri="{FF2B5EF4-FFF2-40B4-BE49-F238E27FC236}">
                <a16:creationId xmlns:a16="http://schemas.microsoft.com/office/drawing/2014/main" id="{68274B41-083B-4B75-8514-ECA0750D642E}"/>
              </a:ext>
            </a:extLst>
          </p:cNvPr>
          <p:cNvSpPr>
            <a:spLocks noChangeArrowheads="1"/>
          </p:cNvSpPr>
          <p:nvPr/>
        </p:nvSpPr>
        <p:spPr bwMode="auto">
          <a:xfrm>
            <a:off x="1276350" y="4770438"/>
            <a:ext cx="4979988" cy="8445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80000"/>
              </a:lnSpc>
              <a:spcBef>
                <a:spcPct val="20000"/>
              </a:spcBef>
            </a:pPr>
            <a:r>
              <a:rPr lang="es-PR" altLang="es-PR" sz="1800">
                <a:solidFill>
                  <a:srgbClr val="000000"/>
                </a:solidFill>
                <a:latin typeface="Verdana" panose="020B0604030504040204" pitchFamily="34" charset="0"/>
              </a:rPr>
              <a:t>Contribución de las Proteínas es</a:t>
            </a:r>
          </a:p>
          <a:p>
            <a:pPr algn="ctr">
              <a:lnSpc>
                <a:spcPct val="80000"/>
              </a:lnSpc>
              <a:spcBef>
                <a:spcPct val="20000"/>
              </a:spcBef>
            </a:pPr>
            <a:r>
              <a:rPr lang="es-PR" altLang="es-PR" sz="1800">
                <a:solidFill>
                  <a:srgbClr val="000000"/>
                </a:solidFill>
                <a:latin typeface="Verdana" panose="020B0604030504040204" pitchFamily="34" charset="0"/>
              </a:rPr>
              <a:t>10% del Total de Energía Producido</a:t>
            </a:r>
          </a:p>
          <a:p>
            <a:pPr algn="ctr">
              <a:lnSpc>
                <a:spcPct val="80000"/>
              </a:lnSpc>
              <a:spcBef>
                <a:spcPct val="20000"/>
              </a:spcBef>
            </a:pPr>
            <a:r>
              <a:rPr lang="es-PR" altLang="es-PR" sz="1800">
                <a:solidFill>
                  <a:srgbClr val="000000"/>
                </a:solidFill>
                <a:latin typeface="Verdana" panose="020B0604030504040204" pitchFamily="34" charset="0"/>
              </a:rPr>
              <a:t>En un Ejercicio Prolongado</a:t>
            </a:r>
            <a:endParaRPr lang="en-US" altLang="es-PR" sz="1800" baseline="-25000">
              <a:solidFill>
                <a:srgbClr val="000000"/>
              </a:solidFill>
              <a:latin typeface="Verdana" panose="020B0604030504040204" pitchFamily="34" charset="0"/>
            </a:endParaRPr>
          </a:p>
        </p:txBody>
      </p:sp>
    </p:spTree>
    <p:custDataLst>
      <p:tags r:id="rId1"/>
    </p:custDataLst>
  </p:cSld>
  <p:clrMapOvr>
    <a:masterClrMapping/>
  </p:clrMapOvr>
  <p:transition spd="slow">
    <p:circle/>
    <p:sndAc>
      <p:stSnd>
        <p:snd r:embed="rId4" name="whoosh.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VO2max_Test_001">
            <a:hlinkClick r:id="rId5"/>
            <a:extLst>
              <a:ext uri="{FF2B5EF4-FFF2-40B4-BE49-F238E27FC236}">
                <a16:creationId xmlns:a16="http://schemas.microsoft.com/office/drawing/2014/main" id="{031BCE50-7047-488D-ABD8-DB30ED164A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227138"/>
            <a:ext cx="8424862" cy="472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newsflash/>
    <p:sndAc>
      <p:stSnd>
        <p:snd r:embed="rId4" name="breeze.wav"/>
      </p:stSnd>
    </p:sndAc>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D0C94-B0C1-4AA8-8629-A3F346ADC12B}"/>
              </a:ext>
            </a:extLst>
          </p:cNvPr>
          <p:cNvSpPr>
            <a:spLocks/>
          </p:cNvSpPr>
          <p:nvPr/>
        </p:nvSpPr>
        <p:spPr bwMode="auto">
          <a:xfrm>
            <a:off x="0" y="765175"/>
            <a:ext cx="9144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26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ESPIROMETRÍA EN CIRCUITO ABIERTO</a:t>
            </a:r>
            <a:br>
              <a:rPr lang="es-PR" altLang="es-PR" sz="26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br>
            <a:r>
              <a:rPr lang="es-PR" altLang="es-PR" sz="26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 </a:t>
            </a:r>
            <a:r>
              <a:rPr lang="es-PR" altLang="es-PR" sz="26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AVALÚO: Punto más Nebuloso o más Claro *</a:t>
            </a:r>
          </a:p>
        </p:txBody>
      </p:sp>
      <p:sp>
        <p:nvSpPr>
          <p:cNvPr id="148483" name="Text Box 4">
            <a:extLst>
              <a:ext uri="{FF2B5EF4-FFF2-40B4-BE49-F238E27FC236}">
                <a16:creationId xmlns:a16="http://schemas.microsoft.com/office/drawing/2014/main" id="{61356317-9363-4536-B92D-F6D99FDB9E8F}"/>
              </a:ext>
            </a:extLst>
          </p:cNvPr>
          <p:cNvSpPr txBox="1">
            <a:spLocks noChangeArrowheads="1"/>
          </p:cNvSpPr>
          <p:nvPr/>
        </p:nvSpPr>
        <p:spPr bwMode="auto">
          <a:xfrm>
            <a:off x="539750" y="1989138"/>
            <a:ext cx="8280400"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838200" indent="-38100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295400" indent="-3810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752600" indent="-3810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209800" indent="-3810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6670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31242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5814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40386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AutoNum type="arabicPeriod"/>
            </a:pPr>
            <a:r>
              <a:rPr lang="en-US" altLang="es-PR">
                <a:latin typeface="Arial" panose="020B0604020202020204" pitchFamily="34" charset="0"/>
              </a:rPr>
              <a:t>¿Qué conceptos sobre el tópico de espirometría en circuito abierto no se encuentra claro?</a:t>
            </a:r>
          </a:p>
          <a:p>
            <a:pPr>
              <a:lnSpc>
                <a:spcPct val="90000"/>
              </a:lnSpc>
              <a:spcBef>
                <a:spcPct val="0"/>
              </a:spcBef>
              <a:buClrTx/>
              <a:buFontTx/>
              <a:buAutoNum type="arabicPeriod"/>
            </a:pPr>
            <a:endParaRPr lang="en-US" altLang="es-PR">
              <a:latin typeface="Arial" panose="020B0604020202020204" pitchFamily="34" charset="0"/>
            </a:endParaRPr>
          </a:p>
          <a:p>
            <a:pPr>
              <a:lnSpc>
                <a:spcPct val="90000"/>
              </a:lnSpc>
              <a:spcBef>
                <a:spcPct val="0"/>
              </a:spcBef>
              <a:buClrTx/>
              <a:buFontTx/>
              <a:buAutoNum type="arabicPeriod"/>
            </a:pPr>
            <a:r>
              <a:rPr lang="en-US" altLang="es-PR">
                <a:latin typeface="Arial" panose="020B0604020202020204" pitchFamily="34" charset="0"/>
              </a:rPr>
              <a:t>¿Qué conceptos sobre el tópico de espirometría en circuito abierto entiendes bastante bien?</a:t>
            </a:r>
          </a:p>
          <a:p>
            <a:pPr>
              <a:lnSpc>
                <a:spcPct val="90000"/>
              </a:lnSpc>
              <a:spcBef>
                <a:spcPct val="0"/>
              </a:spcBef>
              <a:buClrTx/>
              <a:buFontTx/>
              <a:buAutoNum type="arabicPeriod"/>
            </a:pPr>
            <a:endParaRPr lang="en-US" altLang="es-PR">
              <a:latin typeface="Arial" panose="020B0604020202020204" pitchFamily="34" charset="0"/>
            </a:endParaRPr>
          </a:p>
          <a:p>
            <a:pPr>
              <a:lnSpc>
                <a:spcPct val="90000"/>
              </a:lnSpc>
              <a:spcBef>
                <a:spcPct val="0"/>
              </a:spcBef>
              <a:buClrTx/>
              <a:buFontTx/>
              <a:buAutoNum type="arabicPeriod"/>
            </a:pPr>
            <a:r>
              <a:rPr lang="en-US" altLang="es-PR">
                <a:latin typeface="Arial" panose="020B0604020202020204" pitchFamily="34" charset="0"/>
              </a:rPr>
              <a:t>Del tópico de espirometría en circuito abierto, ¿qué conceptos tienes la necesidad de que se vuelva a discutir?</a:t>
            </a:r>
          </a:p>
        </p:txBody>
      </p:sp>
    </p:spTree>
  </p:cSld>
  <p:clrMapOvr>
    <a:masterClrMapping/>
  </p:clrMapOvr>
  <p:transition spd="slow">
    <p:dissolve/>
    <p:sndAc>
      <p:stSnd>
        <p:snd r:embed="rId3" name="chimes.wav"/>
      </p:stSnd>
    </p:sndAc>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4" descr="Folded_Page_ISOTOPOS">
            <a:extLst>
              <a:ext uri="{FF2B5EF4-FFF2-40B4-BE49-F238E27FC236}">
                <a16:creationId xmlns:a16="http://schemas.microsoft.com/office/drawing/2014/main" id="{3615DB90-E510-4E5F-8D4A-BD6477A1B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688" y="908050"/>
            <a:ext cx="8001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amond/>
    <p:sndAc>
      <p:stSnd>
        <p:snd r:embed="rId3" name="whoosh.wav"/>
      </p:stSnd>
    </p:sndAc>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B29B-C309-4283-A83C-421FFFEC2A23}"/>
              </a:ext>
            </a:extLst>
          </p:cNvPr>
          <p:cNvSpPr>
            <a:spLocks/>
          </p:cNvSpPr>
          <p:nvPr/>
        </p:nvSpPr>
        <p:spPr bwMode="auto">
          <a:xfrm>
            <a:off x="0" y="695325"/>
            <a:ext cx="9144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30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CALORIMETRÍA: </a:t>
            </a:r>
            <a:r>
              <a:rPr lang="es-PR" altLang="es-PR" sz="35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INDIRECTA</a:t>
            </a:r>
            <a:endParaRPr lang="es-PR" altLang="es-PR"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endParaRPr>
          </a:p>
        </p:txBody>
      </p:sp>
      <p:sp>
        <p:nvSpPr>
          <p:cNvPr id="152579" name="Text Box 6">
            <a:extLst>
              <a:ext uri="{FF2B5EF4-FFF2-40B4-BE49-F238E27FC236}">
                <a16:creationId xmlns:a16="http://schemas.microsoft.com/office/drawing/2014/main" id="{2FEFC49D-844D-485C-92C7-1B05DC9EF5FE}"/>
              </a:ext>
            </a:extLst>
          </p:cNvPr>
          <p:cNvSpPr txBox="1">
            <a:spLocks noChangeArrowheads="1"/>
          </p:cNvSpPr>
          <p:nvPr/>
        </p:nvSpPr>
        <p:spPr bwMode="auto">
          <a:xfrm>
            <a:off x="179388" y="6092825"/>
            <a:ext cx="89646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130-131), por J. H. Wilmore, &amp; D. L. Costill, 2004, Barcelona, España: Editorial Paidotribo. Copyright 2004 por Jack H. Wilmore y David L. Costill.</a:t>
            </a:r>
          </a:p>
        </p:txBody>
      </p:sp>
      <p:pic>
        <p:nvPicPr>
          <p:cNvPr id="152580" name="Picture 12" descr="CURVHEAD">
            <a:extLst>
              <a:ext uri="{FF2B5EF4-FFF2-40B4-BE49-F238E27FC236}">
                <a16:creationId xmlns:a16="http://schemas.microsoft.com/office/drawing/2014/main" id="{88738573-A72D-4376-AC2E-C9B73C3E52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341438"/>
            <a:ext cx="8135938"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id="{91002A38-11A1-4CBC-BCD0-EB47A33A6F4F}"/>
              </a:ext>
            </a:extLst>
          </p:cNvPr>
          <p:cNvSpPr>
            <a:spLocks/>
          </p:cNvSpPr>
          <p:nvPr/>
        </p:nvSpPr>
        <p:spPr bwMode="auto">
          <a:xfrm>
            <a:off x="755650" y="1439863"/>
            <a:ext cx="76327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28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a:t>
            </a:r>
            <a:r>
              <a:rPr lang="es-PR" altLang="es-PR" sz="29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MEDICIONES: Isótopos Marcadores</a:t>
            </a:r>
          </a:p>
        </p:txBody>
      </p:sp>
      <p:sp>
        <p:nvSpPr>
          <p:cNvPr id="528398" name="Text Box 14">
            <a:extLst>
              <a:ext uri="{FF2B5EF4-FFF2-40B4-BE49-F238E27FC236}">
                <a16:creationId xmlns:a16="http://schemas.microsoft.com/office/drawing/2014/main" id="{D659C522-05E5-443B-BAA4-82C8A625066B}"/>
              </a:ext>
            </a:extLst>
          </p:cNvPr>
          <p:cNvSpPr txBox="1">
            <a:spLocks noChangeArrowheads="1"/>
          </p:cNvSpPr>
          <p:nvPr/>
        </p:nvSpPr>
        <p:spPr bwMode="auto">
          <a:xfrm>
            <a:off x="574675" y="2266950"/>
            <a:ext cx="8318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s-ES" altLang="es-PR" sz="2800">
                <a:solidFill>
                  <a:srgbClr val="484876"/>
                </a:solidFill>
                <a:effectLst>
                  <a:outerShdw blurRad="38100" dist="38100" dir="2700000" algn="tl">
                    <a:srgbClr val="C0C0C0"/>
                  </a:outerShdw>
                </a:effectLst>
                <a:latin typeface="Calibri" panose="020F0502020204030204" pitchFamily="34" charset="0"/>
              </a:rPr>
              <a:t>Carbón-13:</a:t>
            </a:r>
            <a:endParaRPr lang="en-US" altLang="es-PR" sz="2800">
              <a:solidFill>
                <a:srgbClr val="484876"/>
              </a:solidFill>
              <a:effectLst>
                <a:outerShdw blurRad="38100" dist="38100" dir="2700000" algn="tl">
                  <a:srgbClr val="C0C0C0"/>
                </a:outerShdw>
              </a:effectLst>
              <a:latin typeface="Calibri" panose="020F0502020204030204" pitchFamily="34" charset="0"/>
            </a:endParaRPr>
          </a:p>
        </p:txBody>
      </p:sp>
      <p:pic>
        <p:nvPicPr>
          <p:cNvPr id="152583" name="Picture 15" descr="Bullets_Arrow_Blue1_Right_03">
            <a:extLst>
              <a:ext uri="{FF2B5EF4-FFF2-40B4-BE49-F238E27FC236}">
                <a16:creationId xmlns:a16="http://schemas.microsoft.com/office/drawing/2014/main" id="{DE0A3EFD-6423-4AC6-9701-D9FB57502C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775" y="2338388"/>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8400" name="Text Box 16">
            <a:extLst>
              <a:ext uri="{FF2B5EF4-FFF2-40B4-BE49-F238E27FC236}">
                <a16:creationId xmlns:a16="http://schemas.microsoft.com/office/drawing/2014/main" id="{E0528333-A4BD-46B8-84F9-3DAA60661893}"/>
              </a:ext>
            </a:extLst>
          </p:cNvPr>
          <p:cNvSpPr txBox="1">
            <a:spLocks noChangeArrowheads="1"/>
          </p:cNvSpPr>
          <p:nvPr/>
        </p:nvSpPr>
        <p:spPr bwMode="auto">
          <a:xfrm>
            <a:off x="574675" y="3636963"/>
            <a:ext cx="8318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n-US" altLang="es-PR" sz="2800">
                <a:solidFill>
                  <a:srgbClr val="484876"/>
                </a:solidFill>
                <a:effectLst>
                  <a:outerShdw blurRad="38100" dist="38100" dir="2700000" algn="tl">
                    <a:srgbClr val="C0C0C0"/>
                  </a:outerShdw>
                </a:effectLst>
                <a:latin typeface="Calibri" panose="020F0502020204030204" pitchFamily="34" charset="0"/>
              </a:rPr>
              <a:t>Agua de doble marcador radioactivo</a:t>
            </a:r>
            <a:endParaRPr lang="en-US" altLang="es-PR" sz="2800" baseline="-25000">
              <a:solidFill>
                <a:srgbClr val="484876"/>
              </a:solidFill>
              <a:effectLst>
                <a:outerShdw blurRad="38100" dist="38100" dir="2700000" algn="tl">
                  <a:srgbClr val="C0C0C0"/>
                </a:outerShdw>
              </a:effectLst>
              <a:latin typeface="Calibri" panose="020F0502020204030204" pitchFamily="34" charset="0"/>
            </a:endParaRPr>
          </a:p>
        </p:txBody>
      </p:sp>
      <p:pic>
        <p:nvPicPr>
          <p:cNvPr id="152585" name="Picture 17" descr="Bullets_Arrow_Blue1_Right_03">
            <a:extLst>
              <a:ext uri="{FF2B5EF4-FFF2-40B4-BE49-F238E27FC236}">
                <a16:creationId xmlns:a16="http://schemas.microsoft.com/office/drawing/2014/main" id="{018AFECA-764B-4370-844C-EDD2B7BC04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775" y="3708400"/>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6" name="Text Box 19">
            <a:extLst>
              <a:ext uri="{FF2B5EF4-FFF2-40B4-BE49-F238E27FC236}">
                <a16:creationId xmlns:a16="http://schemas.microsoft.com/office/drawing/2014/main" id="{97F63AF7-BE1B-4D13-A7E9-86B8B43A200F}"/>
              </a:ext>
            </a:extLst>
          </p:cNvPr>
          <p:cNvSpPr txBox="1">
            <a:spLocks noChangeArrowheads="1"/>
          </p:cNvSpPr>
          <p:nvPr/>
        </p:nvSpPr>
        <p:spPr bwMode="auto">
          <a:xfrm>
            <a:off x="611188" y="2700338"/>
            <a:ext cx="80645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nSpc>
                <a:spcPct val="80000"/>
              </a:lnSpc>
            </a:pPr>
            <a:r>
              <a:rPr lang="en-US" altLang="es-PR" sz="2700">
                <a:latin typeface="Calibri" panose="020F0502020204030204" pitchFamily="34" charset="0"/>
              </a:rPr>
              <a:t>Infundido y rastreado de manera selectiva para determinar su movimiento y distribución.</a:t>
            </a:r>
          </a:p>
        </p:txBody>
      </p:sp>
      <p:sp>
        <p:nvSpPr>
          <p:cNvPr id="152587" name="Text Box 20">
            <a:extLst>
              <a:ext uri="{FF2B5EF4-FFF2-40B4-BE49-F238E27FC236}">
                <a16:creationId xmlns:a16="http://schemas.microsoft.com/office/drawing/2014/main" id="{2F1ADC00-0534-4AB3-8902-DAF9A65B92C7}"/>
              </a:ext>
            </a:extLst>
          </p:cNvPr>
          <p:cNvSpPr txBox="1">
            <a:spLocks noChangeArrowheads="1"/>
          </p:cNvSpPr>
          <p:nvPr/>
        </p:nvSpPr>
        <p:spPr bwMode="auto">
          <a:xfrm>
            <a:off x="611188" y="4141788"/>
            <a:ext cx="8064500"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nSpc>
                <a:spcPct val="80000"/>
              </a:lnSpc>
            </a:pPr>
            <a:r>
              <a:rPr lang="es-ES" altLang="es-PR" sz="2700" baseline="30000">
                <a:latin typeface="Calibri" panose="020F0502020204030204" pitchFamily="34" charset="0"/>
              </a:rPr>
              <a:t>2</a:t>
            </a:r>
            <a:r>
              <a:rPr lang="es-ES" altLang="es-PR" sz="2700">
                <a:latin typeface="Calibri" panose="020F0502020204030204" pitchFamily="34" charset="0"/>
              </a:rPr>
              <a:t>H</a:t>
            </a:r>
            <a:r>
              <a:rPr lang="es-ES" altLang="es-PR" sz="2700" baseline="-25000">
                <a:latin typeface="Calibri" panose="020F0502020204030204" pitchFamily="34" charset="0"/>
              </a:rPr>
              <a:t>2</a:t>
            </a:r>
            <a:r>
              <a:rPr lang="es-ES" altLang="es-PR" sz="2700" baseline="30000">
                <a:latin typeface="Calibri" panose="020F0502020204030204" pitchFamily="34" charset="0"/>
              </a:rPr>
              <a:t>18</a:t>
            </a:r>
            <a:r>
              <a:rPr lang="es-ES" altLang="es-PR" sz="2700">
                <a:latin typeface="Calibri" panose="020F0502020204030204" pitchFamily="34" charset="0"/>
              </a:rPr>
              <a:t>O es ingerida y se monitorea la tasa en la cual </a:t>
            </a:r>
            <a:r>
              <a:rPr lang="es-ES" altLang="es-PR" sz="2700" baseline="30000">
                <a:latin typeface="Calibri" panose="020F0502020204030204" pitchFamily="34" charset="0"/>
              </a:rPr>
              <a:t>2</a:t>
            </a:r>
            <a:r>
              <a:rPr lang="es-ES" altLang="es-PR" sz="2700">
                <a:latin typeface="Calibri" panose="020F0502020204030204" pitchFamily="34" charset="0"/>
              </a:rPr>
              <a:t>H y </a:t>
            </a:r>
            <a:r>
              <a:rPr lang="es-ES" altLang="es-PR" sz="2700" baseline="30000">
                <a:latin typeface="Calibri" panose="020F0502020204030204" pitchFamily="34" charset="0"/>
              </a:rPr>
              <a:t>18</a:t>
            </a:r>
            <a:r>
              <a:rPr lang="es-ES" altLang="es-PR" sz="2700">
                <a:latin typeface="Calibri" panose="020F0502020204030204" pitchFamily="34" charset="0"/>
              </a:rPr>
              <a:t>O se difunde a través de los líquidos corporales (agua) y en las reservas de bicarbonato para eventualmente abandonar el cuerpo, de manera que se pueda calcular la cantidad de energía gastada</a:t>
            </a:r>
            <a:r>
              <a:rPr lang="en-US" altLang="es-PR" sz="2700">
                <a:latin typeface="Calibri" panose="020F0502020204030204" pitchFamily="34" charset="0"/>
              </a:rPr>
              <a:t>.</a:t>
            </a:r>
          </a:p>
        </p:txBody>
      </p:sp>
    </p:spTree>
    <p:custDataLst>
      <p:tags r:id="rId1"/>
    </p:custDataLst>
  </p:cSld>
  <p:clrMapOvr>
    <a:masterClrMapping/>
  </p:clrMapOvr>
  <p:transition spd="slow">
    <p:checker dir="vert"/>
    <p:sndAc>
      <p:stSnd>
        <p:snd r:embed="rId4" name="whoosh.wav"/>
      </p:stSnd>
    </p:sndAc>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6">
            <a:extLst>
              <a:ext uri="{FF2B5EF4-FFF2-40B4-BE49-F238E27FC236}">
                <a16:creationId xmlns:a16="http://schemas.microsoft.com/office/drawing/2014/main" id="{21689469-CB16-454F-8998-6F14538B0E01}"/>
              </a:ext>
            </a:extLst>
          </p:cNvPr>
          <p:cNvSpPr txBox="1">
            <a:spLocks noChangeArrowheads="1"/>
          </p:cNvSpPr>
          <p:nvPr/>
        </p:nvSpPr>
        <p:spPr bwMode="auto">
          <a:xfrm>
            <a:off x="179388" y="6164263"/>
            <a:ext cx="89646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134), por J. H. Wilmore, &amp; D. L. Costill, 2004, Barcelona, España: Editorial Paidotribo. Copyright 2004 por Jack H. Wilmore y David L. Costill.</a:t>
            </a:r>
          </a:p>
        </p:txBody>
      </p:sp>
      <p:sp>
        <p:nvSpPr>
          <p:cNvPr id="40967" name="Rectangle 7">
            <a:extLst>
              <a:ext uri="{FF2B5EF4-FFF2-40B4-BE49-F238E27FC236}">
                <a16:creationId xmlns:a16="http://schemas.microsoft.com/office/drawing/2014/main" id="{FD050412-5418-4CF3-A77F-A12A7CE7F46B}"/>
              </a:ext>
            </a:extLst>
          </p:cNvPr>
          <p:cNvSpPr>
            <a:spLocks noChangeArrowheads="1"/>
          </p:cNvSpPr>
          <p:nvPr/>
        </p:nvSpPr>
        <p:spPr bwMode="auto">
          <a:xfrm>
            <a:off x="1995488" y="765175"/>
            <a:ext cx="5121275" cy="276225"/>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500">
                <a:effectLst>
                  <a:outerShdw blurRad="38100" dist="38100" dir="2700000" algn="tl">
                    <a:srgbClr val="C0C0C0"/>
                  </a:outerShdw>
                </a:effectLst>
                <a:latin typeface="Arial Black" pitchFamily="34" charset="0"/>
              </a:rPr>
              <a:t>CALORIMETRÍA INDIRECTA</a:t>
            </a:r>
            <a:endParaRPr lang="en-US" sz="2500" i="1">
              <a:effectLst>
                <a:outerShdw blurRad="38100" dist="38100" dir="2700000" algn="tl">
                  <a:srgbClr val="C0C0C0"/>
                </a:outerShdw>
              </a:effectLst>
              <a:latin typeface="Arial Black" pitchFamily="34" charset="0"/>
            </a:endParaRPr>
          </a:p>
        </p:txBody>
      </p:sp>
      <p:sp>
        <p:nvSpPr>
          <p:cNvPr id="40968" name="Rectangle 8">
            <a:extLst>
              <a:ext uri="{FF2B5EF4-FFF2-40B4-BE49-F238E27FC236}">
                <a16:creationId xmlns:a16="http://schemas.microsoft.com/office/drawing/2014/main" id="{519C3252-B39B-4B38-B473-F759B954953D}"/>
              </a:ext>
            </a:extLst>
          </p:cNvPr>
          <p:cNvSpPr>
            <a:spLocks noChangeArrowheads="1"/>
          </p:cNvSpPr>
          <p:nvPr/>
        </p:nvSpPr>
        <p:spPr bwMode="auto">
          <a:xfrm>
            <a:off x="739775" y="1479550"/>
            <a:ext cx="7602538" cy="371475"/>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500">
                <a:effectLst>
                  <a:outerShdw blurRad="38100" dist="38100" dir="2700000" algn="tl">
                    <a:srgbClr val="C0C0C0"/>
                  </a:outerShdw>
                </a:effectLst>
                <a:latin typeface="Verdana" pitchFamily="34" charset="0"/>
              </a:rPr>
              <a:t>Isótopos Marcadores</a:t>
            </a:r>
          </a:p>
        </p:txBody>
      </p:sp>
      <p:sp>
        <p:nvSpPr>
          <p:cNvPr id="40969" name="Rectangle 9">
            <a:extLst>
              <a:ext uri="{FF2B5EF4-FFF2-40B4-BE49-F238E27FC236}">
                <a16:creationId xmlns:a16="http://schemas.microsoft.com/office/drawing/2014/main" id="{9D529DAC-B575-4280-A0C9-23BF908392EA}"/>
              </a:ext>
            </a:extLst>
          </p:cNvPr>
          <p:cNvSpPr>
            <a:spLocks noChangeArrowheads="1"/>
          </p:cNvSpPr>
          <p:nvPr/>
        </p:nvSpPr>
        <p:spPr bwMode="auto">
          <a:xfrm>
            <a:off x="182563" y="2036763"/>
            <a:ext cx="2754312" cy="61277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500">
                <a:solidFill>
                  <a:srgbClr val="000000"/>
                </a:solidFill>
                <a:effectLst>
                  <a:outerShdw blurRad="38100" dist="38100" dir="2700000" algn="tl">
                    <a:srgbClr val="C0C0C0"/>
                  </a:outerShdw>
                </a:effectLst>
                <a:latin typeface="Arial" charset="0"/>
              </a:rPr>
              <a:t>Radioactivos</a:t>
            </a:r>
          </a:p>
          <a:p>
            <a:pPr marL="342900" indent="-342900" algn="ctr">
              <a:lnSpc>
                <a:spcPct val="60000"/>
              </a:lnSpc>
              <a:spcBef>
                <a:spcPct val="20000"/>
              </a:spcBef>
              <a:defRPr/>
            </a:pPr>
            <a:r>
              <a:rPr lang="es-PR" sz="2500">
                <a:solidFill>
                  <a:srgbClr val="000000"/>
                </a:solidFill>
                <a:effectLst>
                  <a:outerShdw blurRad="38100" dist="38100" dir="2700000" algn="tl">
                    <a:srgbClr val="C0C0C0"/>
                  </a:outerShdw>
                </a:effectLst>
                <a:latin typeface="Arial" charset="0"/>
              </a:rPr>
              <a:t>(Radioisótopos)</a:t>
            </a:r>
            <a:endParaRPr lang="en-US" sz="2500" i="1">
              <a:solidFill>
                <a:srgbClr val="000000"/>
              </a:solidFill>
              <a:effectLst>
                <a:outerShdw blurRad="38100" dist="38100" dir="2700000" algn="tl">
                  <a:srgbClr val="C0C0C0"/>
                </a:outerShdw>
              </a:effectLst>
              <a:latin typeface="Arial Black" pitchFamily="34" charset="0"/>
            </a:endParaRPr>
          </a:p>
        </p:txBody>
      </p:sp>
      <p:sp>
        <p:nvSpPr>
          <p:cNvPr id="154630" name="Freeform 10">
            <a:extLst>
              <a:ext uri="{FF2B5EF4-FFF2-40B4-BE49-F238E27FC236}">
                <a16:creationId xmlns:a16="http://schemas.microsoft.com/office/drawing/2014/main" id="{D8729B2E-9322-409E-9971-AB7A67B199BA}"/>
              </a:ext>
            </a:extLst>
          </p:cNvPr>
          <p:cNvSpPr>
            <a:spLocks/>
          </p:cNvSpPr>
          <p:nvPr/>
        </p:nvSpPr>
        <p:spPr bwMode="auto">
          <a:xfrm>
            <a:off x="1516063" y="1620838"/>
            <a:ext cx="1103312" cy="45085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143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71" name="Rectangle 11">
            <a:extLst>
              <a:ext uri="{FF2B5EF4-FFF2-40B4-BE49-F238E27FC236}">
                <a16:creationId xmlns:a16="http://schemas.microsoft.com/office/drawing/2014/main" id="{F3E2D818-6A2E-418B-9FEE-D50B1F11DEBC}"/>
              </a:ext>
            </a:extLst>
          </p:cNvPr>
          <p:cNvSpPr>
            <a:spLocks noChangeArrowheads="1"/>
          </p:cNvSpPr>
          <p:nvPr/>
        </p:nvSpPr>
        <p:spPr bwMode="auto">
          <a:xfrm>
            <a:off x="179388" y="3590925"/>
            <a:ext cx="2747962" cy="360363"/>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sz="2400" i="1">
                <a:solidFill>
                  <a:srgbClr val="000000"/>
                </a:solidFill>
                <a:effectLst>
                  <a:outerShdw blurRad="38100" dist="38100" dir="2700000" algn="tl">
                    <a:srgbClr val="C0C0C0"/>
                  </a:outerShdw>
                </a:effectLst>
                <a:latin typeface="Arial" charset="0"/>
              </a:rPr>
              <a:t>Carbono </a:t>
            </a:r>
            <a:r>
              <a:rPr lang="es-PR" sz="3200" i="1">
                <a:effectLst>
                  <a:outerShdw blurRad="38100" dist="38100" dir="2700000" algn="tl">
                    <a:srgbClr val="C0C0C0"/>
                  </a:outerShdw>
                </a:effectLst>
                <a:latin typeface="Times New Roman" pitchFamily="18" charset="0"/>
              </a:rPr>
              <a:t>-</a:t>
            </a:r>
            <a:r>
              <a:rPr lang="es-PR" sz="2400" i="1">
                <a:solidFill>
                  <a:srgbClr val="000000"/>
                </a:solidFill>
                <a:effectLst>
                  <a:outerShdw blurRad="38100" dist="38100" dir="2700000" algn="tl">
                    <a:srgbClr val="C0C0C0"/>
                  </a:outerShdw>
                </a:effectLst>
                <a:latin typeface="Arial" charset="0"/>
              </a:rPr>
              <a:t>14 (</a:t>
            </a:r>
            <a:r>
              <a:rPr lang="es-PR" sz="2400" i="1" baseline="30000">
                <a:solidFill>
                  <a:srgbClr val="000000"/>
                </a:solidFill>
                <a:effectLst>
                  <a:outerShdw blurRad="38100" dist="38100" dir="2700000" algn="tl">
                    <a:srgbClr val="C0C0C0"/>
                  </a:outerShdw>
                </a:effectLst>
                <a:latin typeface="Arial" charset="0"/>
              </a:rPr>
              <a:t>14</a:t>
            </a:r>
            <a:r>
              <a:rPr lang="es-PR" sz="2400" i="1">
                <a:solidFill>
                  <a:srgbClr val="000000"/>
                </a:solidFill>
                <a:effectLst>
                  <a:outerShdw blurRad="38100" dist="38100" dir="2700000" algn="tl">
                    <a:srgbClr val="C0C0C0"/>
                  </a:outerShdw>
                </a:effectLst>
                <a:latin typeface="Arial" charset="0"/>
              </a:rPr>
              <a:t>C)</a:t>
            </a:r>
            <a:endParaRPr lang="en-US" sz="2400" i="1">
              <a:solidFill>
                <a:srgbClr val="000000"/>
              </a:solidFill>
              <a:effectLst>
                <a:outerShdw blurRad="38100" dist="38100" dir="2700000" algn="tl">
                  <a:srgbClr val="C0C0C0"/>
                </a:outerShdw>
              </a:effectLst>
              <a:latin typeface="Arial" charset="0"/>
            </a:endParaRPr>
          </a:p>
        </p:txBody>
      </p:sp>
      <p:sp>
        <p:nvSpPr>
          <p:cNvPr id="154632" name="Text Box 12">
            <a:extLst>
              <a:ext uri="{FF2B5EF4-FFF2-40B4-BE49-F238E27FC236}">
                <a16:creationId xmlns:a16="http://schemas.microsoft.com/office/drawing/2014/main" id="{E25EFC6F-5D86-4AC1-8CD2-A43E34E36D87}"/>
              </a:ext>
            </a:extLst>
          </p:cNvPr>
          <p:cNvSpPr txBox="1">
            <a:spLocks noChangeArrowheads="1"/>
          </p:cNvSpPr>
          <p:nvPr/>
        </p:nvSpPr>
        <p:spPr bwMode="auto">
          <a:xfrm>
            <a:off x="739775" y="2974975"/>
            <a:ext cx="1568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500">
                <a:latin typeface="Arial" panose="020B0604020202020204" pitchFamily="34" charset="0"/>
              </a:rPr>
              <a:t>Ejemplo</a:t>
            </a:r>
          </a:p>
        </p:txBody>
      </p:sp>
      <p:sp>
        <p:nvSpPr>
          <p:cNvPr id="154633" name="Text Box 22">
            <a:extLst>
              <a:ext uri="{FF2B5EF4-FFF2-40B4-BE49-F238E27FC236}">
                <a16:creationId xmlns:a16="http://schemas.microsoft.com/office/drawing/2014/main" id="{33A458B1-2C9A-48B3-B6E3-BF60F351B4A3}"/>
              </a:ext>
            </a:extLst>
          </p:cNvPr>
          <p:cNvSpPr txBox="1">
            <a:spLocks noChangeArrowheads="1"/>
          </p:cNvSpPr>
          <p:nvPr/>
        </p:nvSpPr>
        <p:spPr bwMode="auto">
          <a:xfrm>
            <a:off x="3775075" y="4573588"/>
            <a:ext cx="1509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500" i="1">
                <a:latin typeface="Arial" panose="020B0604020202020204" pitchFamily="34" charset="0"/>
              </a:rPr>
              <a:t>Función</a:t>
            </a:r>
          </a:p>
        </p:txBody>
      </p:sp>
      <p:sp>
        <p:nvSpPr>
          <p:cNvPr id="154634" name="Line 38">
            <a:extLst>
              <a:ext uri="{FF2B5EF4-FFF2-40B4-BE49-F238E27FC236}">
                <a16:creationId xmlns:a16="http://schemas.microsoft.com/office/drawing/2014/main" id="{77E4A9E1-1D54-48AC-B852-3A185BED1A5E}"/>
              </a:ext>
            </a:extLst>
          </p:cNvPr>
          <p:cNvSpPr>
            <a:spLocks noChangeShapeType="1"/>
          </p:cNvSpPr>
          <p:nvPr/>
        </p:nvSpPr>
        <p:spPr bwMode="auto">
          <a:xfrm>
            <a:off x="4464050" y="1050925"/>
            <a:ext cx="0" cy="44132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4635" name="Freeform 41">
            <a:extLst>
              <a:ext uri="{FF2B5EF4-FFF2-40B4-BE49-F238E27FC236}">
                <a16:creationId xmlns:a16="http://schemas.microsoft.com/office/drawing/2014/main" id="{96DB742D-46DA-46F2-8511-91AA4461B1CD}"/>
              </a:ext>
            </a:extLst>
          </p:cNvPr>
          <p:cNvSpPr>
            <a:spLocks/>
          </p:cNvSpPr>
          <p:nvPr/>
        </p:nvSpPr>
        <p:spPr bwMode="auto">
          <a:xfrm flipV="1">
            <a:off x="1460500" y="3989388"/>
            <a:ext cx="5849938" cy="228600"/>
          </a:xfrm>
          <a:custGeom>
            <a:avLst/>
            <a:gdLst>
              <a:gd name="T0" fmla="*/ 0 w 1677"/>
              <a:gd name="T1" fmla="*/ 2147483646 h 181"/>
              <a:gd name="T2" fmla="*/ 0 w 1677"/>
              <a:gd name="T3" fmla="*/ 0 h 181"/>
              <a:gd name="T4" fmla="*/ 2147483646 w 1677"/>
              <a:gd name="T5" fmla="*/ 0 h 181"/>
              <a:gd name="T6" fmla="*/ 2147483646 w 1677"/>
              <a:gd name="T7" fmla="*/ 2147483646 h 181"/>
              <a:gd name="T8" fmla="*/ 0 60000 65536"/>
              <a:gd name="T9" fmla="*/ 0 60000 65536"/>
              <a:gd name="T10" fmla="*/ 0 60000 65536"/>
              <a:gd name="T11" fmla="*/ 0 60000 65536"/>
              <a:gd name="T12" fmla="*/ 0 w 1677"/>
              <a:gd name="T13" fmla="*/ 0 h 181"/>
              <a:gd name="T14" fmla="*/ 1677 w 1677"/>
              <a:gd name="T15" fmla="*/ 181 h 181"/>
            </a:gdLst>
            <a:ahLst/>
            <a:cxnLst>
              <a:cxn ang="T8">
                <a:pos x="T0" y="T1"/>
              </a:cxn>
              <a:cxn ang="T9">
                <a:pos x="T2" y="T3"/>
              </a:cxn>
              <a:cxn ang="T10">
                <a:pos x="T4" y="T5"/>
              </a:cxn>
              <a:cxn ang="T11">
                <a:pos x="T6" y="T7"/>
              </a:cxn>
            </a:cxnLst>
            <a:rect l="T12" t="T13" r="T14" b="T15"/>
            <a:pathLst>
              <a:path w="1677" h="181">
                <a:moveTo>
                  <a:pt x="0" y="181"/>
                </a:moveTo>
                <a:lnTo>
                  <a:pt x="0" y="0"/>
                </a:lnTo>
                <a:lnTo>
                  <a:pt x="1677" y="0"/>
                </a:lnTo>
                <a:lnTo>
                  <a:pt x="1677" y="181"/>
                </a:lnTo>
              </a:path>
            </a:pathLst>
          </a:custGeom>
          <a:noFill/>
          <a:ln w="1143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54636" name="Rectangle 44">
            <a:extLst>
              <a:ext uri="{FF2B5EF4-FFF2-40B4-BE49-F238E27FC236}">
                <a16:creationId xmlns:a16="http://schemas.microsoft.com/office/drawing/2014/main" id="{10EF1319-10DD-4910-A658-0ED5F9F26C44}"/>
              </a:ext>
            </a:extLst>
          </p:cNvPr>
          <p:cNvSpPr>
            <a:spLocks noChangeArrowheads="1"/>
          </p:cNvSpPr>
          <p:nvPr/>
        </p:nvSpPr>
        <p:spPr bwMode="auto">
          <a:xfrm>
            <a:off x="533400" y="5307013"/>
            <a:ext cx="7823200" cy="7318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80000"/>
              </a:lnSpc>
              <a:spcBef>
                <a:spcPct val="20000"/>
              </a:spcBef>
            </a:pPr>
            <a:r>
              <a:rPr lang="es-PR" altLang="es-PR" sz="2300">
                <a:solidFill>
                  <a:srgbClr val="000000"/>
                </a:solidFill>
                <a:latin typeface="Verdana" panose="020B0604030504040204" pitchFamily="34" charset="0"/>
              </a:rPr>
              <a:t>Rastrear CO</a:t>
            </a:r>
            <a:r>
              <a:rPr lang="es-PR" altLang="es-PR" sz="2300" baseline="-25000">
                <a:solidFill>
                  <a:srgbClr val="000000"/>
                </a:solidFill>
                <a:latin typeface="Verdana" panose="020B0604030504040204" pitchFamily="34" charset="0"/>
              </a:rPr>
              <a:t>2</a:t>
            </a:r>
            <a:r>
              <a:rPr lang="es-PR" altLang="es-PR" sz="2300">
                <a:solidFill>
                  <a:srgbClr val="000000"/>
                </a:solidFill>
                <a:latin typeface="Verdana" panose="020B0604030504040204" pitchFamily="34" charset="0"/>
              </a:rPr>
              <a:t> Metabólico</a:t>
            </a:r>
          </a:p>
          <a:p>
            <a:pPr algn="ctr">
              <a:lnSpc>
                <a:spcPct val="80000"/>
              </a:lnSpc>
              <a:spcBef>
                <a:spcPct val="20000"/>
              </a:spcBef>
            </a:pPr>
            <a:r>
              <a:rPr lang="es-PR" altLang="es-PR" sz="2300">
                <a:solidFill>
                  <a:srgbClr val="000000"/>
                </a:solidFill>
                <a:latin typeface="Verdana" panose="020B0604030504040204" pitchFamily="34" charset="0"/>
              </a:rPr>
              <a:t>(Estimar Tasa Metabólica/Gasto Energético)</a:t>
            </a:r>
            <a:endParaRPr lang="en-US" altLang="es-PR" sz="2300" baseline="-25000">
              <a:solidFill>
                <a:srgbClr val="000000"/>
              </a:solidFill>
              <a:latin typeface="Verdana" panose="020B0604030504040204" pitchFamily="34" charset="0"/>
            </a:endParaRPr>
          </a:p>
        </p:txBody>
      </p:sp>
      <p:sp>
        <p:nvSpPr>
          <p:cNvPr id="154637" name="Line 45">
            <a:extLst>
              <a:ext uri="{FF2B5EF4-FFF2-40B4-BE49-F238E27FC236}">
                <a16:creationId xmlns:a16="http://schemas.microsoft.com/office/drawing/2014/main" id="{8071EFED-E646-4CFB-B476-248924252788}"/>
              </a:ext>
            </a:extLst>
          </p:cNvPr>
          <p:cNvSpPr>
            <a:spLocks noChangeShapeType="1"/>
          </p:cNvSpPr>
          <p:nvPr/>
        </p:nvSpPr>
        <p:spPr bwMode="auto">
          <a:xfrm>
            <a:off x="1476375" y="2636838"/>
            <a:ext cx="0" cy="44132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4638" name="Line 46">
            <a:extLst>
              <a:ext uri="{FF2B5EF4-FFF2-40B4-BE49-F238E27FC236}">
                <a16:creationId xmlns:a16="http://schemas.microsoft.com/office/drawing/2014/main" id="{AE946312-8ACF-4194-BF8D-E38F7E1B5D08}"/>
              </a:ext>
            </a:extLst>
          </p:cNvPr>
          <p:cNvSpPr>
            <a:spLocks noChangeShapeType="1"/>
          </p:cNvSpPr>
          <p:nvPr/>
        </p:nvSpPr>
        <p:spPr bwMode="auto">
          <a:xfrm>
            <a:off x="1489075" y="3297238"/>
            <a:ext cx="0" cy="44132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4639" name="Line 47">
            <a:extLst>
              <a:ext uri="{FF2B5EF4-FFF2-40B4-BE49-F238E27FC236}">
                <a16:creationId xmlns:a16="http://schemas.microsoft.com/office/drawing/2014/main" id="{5F842F9F-1971-46C7-8D8E-0FB6F2ACDCC4}"/>
              </a:ext>
            </a:extLst>
          </p:cNvPr>
          <p:cNvSpPr>
            <a:spLocks noChangeShapeType="1"/>
          </p:cNvSpPr>
          <p:nvPr/>
        </p:nvSpPr>
        <p:spPr bwMode="auto">
          <a:xfrm>
            <a:off x="4464050" y="4225925"/>
            <a:ext cx="0" cy="44132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4640" name="Line 48">
            <a:extLst>
              <a:ext uri="{FF2B5EF4-FFF2-40B4-BE49-F238E27FC236}">
                <a16:creationId xmlns:a16="http://schemas.microsoft.com/office/drawing/2014/main" id="{8405C508-3BCC-4781-8D00-EB1F1C093EF0}"/>
              </a:ext>
            </a:extLst>
          </p:cNvPr>
          <p:cNvSpPr>
            <a:spLocks noChangeShapeType="1"/>
          </p:cNvSpPr>
          <p:nvPr/>
        </p:nvSpPr>
        <p:spPr bwMode="auto">
          <a:xfrm>
            <a:off x="4464050" y="4911725"/>
            <a:ext cx="0" cy="44132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41009" name="Rectangle 49">
            <a:extLst>
              <a:ext uri="{FF2B5EF4-FFF2-40B4-BE49-F238E27FC236}">
                <a16:creationId xmlns:a16="http://schemas.microsoft.com/office/drawing/2014/main" id="{CD682F05-9B76-4D0D-91F6-91F30CD3AB89}"/>
              </a:ext>
            </a:extLst>
          </p:cNvPr>
          <p:cNvSpPr>
            <a:spLocks noChangeArrowheads="1"/>
          </p:cNvSpPr>
          <p:nvPr/>
        </p:nvSpPr>
        <p:spPr bwMode="auto">
          <a:xfrm>
            <a:off x="5659438" y="2036763"/>
            <a:ext cx="3309937" cy="649287"/>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500">
                <a:solidFill>
                  <a:srgbClr val="000000"/>
                </a:solidFill>
                <a:effectLst>
                  <a:outerShdw blurRad="38100" dist="38100" dir="2700000" algn="tl">
                    <a:srgbClr val="C0C0C0"/>
                  </a:outerShdw>
                </a:effectLst>
                <a:latin typeface="Arial" charset="0"/>
              </a:rPr>
              <a:t>No Radioactivos</a:t>
            </a:r>
          </a:p>
          <a:p>
            <a:pPr marL="342900" indent="-342900" algn="ctr">
              <a:lnSpc>
                <a:spcPct val="60000"/>
              </a:lnSpc>
              <a:spcBef>
                <a:spcPct val="20000"/>
              </a:spcBef>
              <a:defRPr/>
            </a:pPr>
            <a:r>
              <a:rPr lang="es-PR" sz="2500">
                <a:solidFill>
                  <a:srgbClr val="000000"/>
                </a:solidFill>
                <a:effectLst>
                  <a:outerShdw blurRad="38100" dist="38100" dir="2700000" algn="tl">
                    <a:srgbClr val="C0C0C0"/>
                  </a:outerShdw>
                </a:effectLst>
                <a:latin typeface="Arial" charset="0"/>
              </a:rPr>
              <a:t>(Isótopos Estables)</a:t>
            </a:r>
            <a:endParaRPr lang="en-US" sz="2500" i="1">
              <a:solidFill>
                <a:srgbClr val="000000"/>
              </a:solidFill>
              <a:effectLst>
                <a:outerShdw blurRad="38100" dist="38100" dir="2700000" algn="tl">
                  <a:srgbClr val="C0C0C0"/>
                </a:outerShdw>
              </a:effectLst>
              <a:latin typeface="Arial Black" pitchFamily="34" charset="0"/>
            </a:endParaRPr>
          </a:p>
        </p:txBody>
      </p:sp>
      <p:sp>
        <p:nvSpPr>
          <p:cNvPr id="41010" name="Rectangle 50">
            <a:extLst>
              <a:ext uri="{FF2B5EF4-FFF2-40B4-BE49-F238E27FC236}">
                <a16:creationId xmlns:a16="http://schemas.microsoft.com/office/drawing/2014/main" id="{5253F38D-0AA1-4438-B5F2-C44B3039879E}"/>
              </a:ext>
            </a:extLst>
          </p:cNvPr>
          <p:cNvSpPr>
            <a:spLocks noChangeArrowheads="1"/>
          </p:cNvSpPr>
          <p:nvPr/>
        </p:nvSpPr>
        <p:spPr bwMode="auto">
          <a:xfrm>
            <a:off x="5995988" y="3590925"/>
            <a:ext cx="2759075" cy="32385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sz="2400" i="1">
                <a:solidFill>
                  <a:srgbClr val="000000"/>
                </a:solidFill>
                <a:effectLst>
                  <a:outerShdw blurRad="38100" dist="38100" dir="2700000" algn="tl">
                    <a:srgbClr val="C0C0C0"/>
                  </a:outerShdw>
                </a:effectLst>
                <a:latin typeface="Arial" charset="0"/>
              </a:rPr>
              <a:t>Carbono </a:t>
            </a:r>
            <a:r>
              <a:rPr lang="es-PR" sz="3200" i="1">
                <a:effectLst>
                  <a:outerShdw blurRad="38100" dist="38100" dir="2700000" algn="tl">
                    <a:srgbClr val="C0C0C0"/>
                  </a:outerShdw>
                </a:effectLst>
                <a:latin typeface="Times New Roman" pitchFamily="18" charset="0"/>
              </a:rPr>
              <a:t>-</a:t>
            </a:r>
            <a:r>
              <a:rPr lang="es-PR" sz="2400" i="1">
                <a:solidFill>
                  <a:srgbClr val="000000"/>
                </a:solidFill>
                <a:effectLst>
                  <a:outerShdw blurRad="38100" dist="38100" dir="2700000" algn="tl">
                    <a:srgbClr val="C0C0C0"/>
                  </a:outerShdw>
                </a:effectLst>
                <a:latin typeface="Arial" charset="0"/>
              </a:rPr>
              <a:t>12 (</a:t>
            </a:r>
            <a:r>
              <a:rPr lang="es-PR" sz="2400" i="1" baseline="30000">
                <a:solidFill>
                  <a:srgbClr val="000000"/>
                </a:solidFill>
                <a:effectLst>
                  <a:outerShdw blurRad="38100" dist="38100" dir="2700000" algn="tl">
                    <a:srgbClr val="C0C0C0"/>
                  </a:outerShdw>
                </a:effectLst>
                <a:latin typeface="Arial" charset="0"/>
              </a:rPr>
              <a:t>12</a:t>
            </a:r>
            <a:r>
              <a:rPr lang="es-PR" sz="2400" i="1">
                <a:solidFill>
                  <a:srgbClr val="000000"/>
                </a:solidFill>
                <a:effectLst>
                  <a:outerShdw blurRad="38100" dist="38100" dir="2700000" algn="tl">
                    <a:srgbClr val="C0C0C0"/>
                  </a:outerShdw>
                </a:effectLst>
                <a:latin typeface="Arial" charset="0"/>
              </a:rPr>
              <a:t>C)</a:t>
            </a:r>
            <a:endParaRPr lang="en-US" sz="2400" i="1">
              <a:solidFill>
                <a:srgbClr val="000000"/>
              </a:solidFill>
              <a:effectLst>
                <a:outerShdw blurRad="38100" dist="38100" dir="2700000" algn="tl">
                  <a:srgbClr val="C0C0C0"/>
                </a:outerShdw>
              </a:effectLst>
              <a:latin typeface="Arial" charset="0"/>
            </a:endParaRPr>
          </a:p>
        </p:txBody>
      </p:sp>
      <p:sp>
        <p:nvSpPr>
          <p:cNvPr id="154643" name="Text Box 51">
            <a:extLst>
              <a:ext uri="{FF2B5EF4-FFF2-40B4-BE49-F238E27FC236}">
                <a16:creationId xmlns:a16="http://schemas.microsoft.com/office/drawing/2014/main" id="{ED0D90A5-C95D-4407-A8D7-FEC15FB8E0DD}"/>
              </a:ext>
            </a:extLst>
          </p:cNvPr>
          <p:cNvSpPr txBox="1">
            <a:spLocks noChangeArrowheads="1"/>
          </p:cNvSpPr>
          <p:nvPr/>
        </p:nvSpPr>
        <p:spPr bwMode="auto">
          <a:xfrm>
            <a:off x="6569075" y="2974975"/>
            <a:ext cx="1568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500">
                <a:latin typeface="Arial" panose="020B0604020202020204" pitchFamily="34" charset="0"/>
              </a:rPr>
              <a:t>Ejemplo</a:t>
            </a:r>
          </a:p>
        </p:txBody>
      </p:sp>
      <p:sp>
        <p:nvSpPr>
          <p:cNvPr id="154644" name="Line 52">
            <a:extLst>
              <a:ext uri="{FF2B5EF4-FFF2-40B4-BE49-F238E27FC236}">
                <a16:creationId xmlns:a16="http://schemas.microsoft.com/office/drawing/2014/main" id="{9F25402D-AAEB-454D-84E9-DA4E1F6B35F4}"/>
              </a:ext>
            </a:extLst>
          </p:cNvPr>
          <p:cNvSpPr>
            <a:spLocks noChangeShapeType="1"/>
          </p:cNvSpPr>
          <p:nvPr/>
        </p:nvSpPr>
        <p:spPr bwMode="auto">
          <a:xfrm>
            <a:off x="7305675" y="2636838"/>
            <a:ext cx="0" cy="44132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4645" name="Line 53">
            <a:extLst>
              <a:ext uri="{FF2B5EF4-FFF2-40B4-BE49-F238E27FC236}">
                <a16:creationId xmlns:a16="http://schemas.microsoft.com/office/drawing/2014/main" id="{57ADA583-41B3-4623-93BB-1D02E0EF9280}"/>
              </a:ext>
            </a:extLst>
          </p:cNvPr>
          <p:cNvSpPr>
            <a:spLocks noChangeShapeType="1"/>
          </p:cNvSpPr>
          <p:nvPr/>
        </p:nvSpPr>
        <p:spPr bwMode="auto">
          <a:xfrm>
            <a:off x="7318375" y="3297238"/>
            <a:ext cx="0" cy="441325"/>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4646" name="Freeform 54">
            <a:extLst>
              <a:ext uri="{FF2B5EF4-FFF2-40B4-BE49-F238E27FC236}">
                <a16:creationId xmlns:a16="http://schemas.microsoft.com/office/drawing/2014/main" id="{2E8CD328-D100-4474-B02F-7BDF2DCC6B97}"/>
              </a:ext>
            </a:extLst>
          </p:cNvPr>
          <p:cNvSpPr>
            <a:spLocks/>
          </p:cNvSpPr>
          <p:nvPr/>
        </p:nvSpPr>
        <p:spPr bwMode="auto">
          <a:xfrm flipH="1">
            <a:off x="6443663" y="1646238"/>
            <a:ext cx="1103312" cy="45085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143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ustDataLst>
      <p:tags r:id="rId1"/>
    </p:custDataLst>
  </p:cSld>
  <p:clrMapOvr>
    <a:masterClrMapping/>
  </p:clrMapOvr>
  <p:transition spd="slow">
    <p:pull dir="lu"/>
    <p:sndAc>
      <p:stSnd>
        <p:snd r:embed="rId4" name="whoosh.wav"/>
      </p:stSnd>
    </p:sndAc>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6">
            <a:extLst>
              <a:ext uri="{FF2B5EF4-FFF2-40B4-BE49-F238E27FC236}">
                <a16:creationId xmlns:a16="http://schemas.microsoft.com/office/drawing/2014/main" id="{3F0DDE3E-F172-4F39-A7B2-3B47F5F135F4}"/>
              </a:ext>
            </a:extLst>
          </p:cNvPr>
          <p:cNvSpPr txBox="1">
            <a:spLocks noChangeArrowheads="1"/>
          </p:cNvSpPr>
          <p:nvPr/>
        </p:nvSpPr>
        <p:spPr bwMode="auto">
          <a:xfrm>
            <a:off x="179388" y="6165850"/>
            <a:ext cx="89646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134), por J. H. Wilmore, &amp; D. L. Costill, 2004, Barcelona, España: Editorial Paidotribo. Copyright 2004 por Jack H. Wilmore y David L. Costill.</a:t>
            </a:r>
          </a:p>
        </p:txBody>
      </p:sp>
      <p:sp>
        <p:nvSpPr>
          <p:cNvPr id="311300" name="Rectangle 4">
            <a:extLst>
              <a:ext uri="{FF2B5EF4-FFF2-40B4-BE49-F238E27FC236}">
                <a16:creationId xmlns:a16="http://schemas.microsoft.com/office/drawing/2014/main" id="{644FA4F9-C018-44B0-A6BF-024D605A2141}"/>
              </a:ext>
            </a:extLst>
          </p:cNvPr>
          <p:cNvSpPr>
            <a:spLocks noChangeArrowheads="1"/>
          </p:cNvSpPr>
          <p:nvPr/>
        </p:nvSpPr>
        <p:spPr bwMode="auto">
          <a:xfrm>
            <a:off x="2495550" y="620713"/>
            <a:ext cx="4244975" cy="276225"/>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100">
                <a:effectLst>
                  <a:outerShdw blurRad="38100" dist="38100" dir="2700000" algn="tl">
                    <a:srgbClr val="C0C0C0"/>
                  </a:outerShdw>
                </a:effectLst>
                <a:latin typeface="Arial Black" pitchFamily="34" charset="0"/>
              </a:rPr>
              <a:t>CALORIMETRÍA INDIRECTA</a:t>
            </a:r>
            <a:endParaRPr lang="en-US" sz="2100" i="1">
              <a:effectLst>
                <a:outerShdw blurRad="38100" dist="38100" dir="2700000" algn="tl">
                  <a:srgbClr val="C0C0C0"/>
                </a:outerShdw>
              </a:effectLst>
              <a:latin typeface="Arial Black" pitchFamily="34" charset="0"/>
            </a:endParaRPr>
          </a:p>
        </p:txBody>
      </p:sp>
      <p:sp>
        <p:nvSpPr>
          <p:cNvPr id="311301" name="Rectangle 5">
            <a:extLst>
              <a:ext uri="{FF2B5EF4-FFF2-40B4-BE49-F238E27FC236}">
                <a16:creationId xmlns:a16="http://schemas.microsoft.com/office/drawing/2014/main" id="{AF8F297E-8FCE-49AD-AA3A-B0B3B2F7BEB3}"/>
              </a:ext>
            </a:extLst>
          </p:cNvPr>
          <p:cNvSpPr>
            <a:spLocks noChangeArrowheads="1"/>
          </p:cNvSpPr>
          <p:nvPr/>
        </p:nvSpPr>
        <p:spPr bwMode="auto">
          <a:xfrm>
            <a:off x="2671763" y="1050925"/>
            <a:ext cx="4132262" cy="371475"/>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100">
                <a:effectLst>
                  <a:outerShdw blurRad="38100" dist="38100" dir="2700000" algn="tl">
                    <a:srgbClr val="C0C0C0"/>
                  </a:outerShdw>
                </a:effectLst>
                <a:latin typeface="Verdana" pitchFamily="34" charset="0"/>
              </a:rPr>
              <a:t>Trazadores/Rastreadores</a:t>
            </a:r>
          </a:p>
        </p:txBody>
      </p:sp>
      <p:sp>
        <p:nvSpPr>
          <p:cNvPr id="311302" name="Rectangle 6">
            <a:extLst>
              <a:ext uri="{FF2B5EF4-FFF2-40B4-BE49-F238E27FC236}">
                <a16:creationId xmlns:a16="http://schemas.microsoft.com/office/drawing/2014/main" id="{D6005AB0-1266-45EF-9FAB-EF612DC2FC9E}"/>
              </a:ext>
            </a:extLst>
          </p:cNvPr>
          <p:cNvSpPr>
            <a:spLocks noChangeArrowheads="1"/>
          </p:cNvSpPr>
          <p:nvPr/>
        </p:nvSpPr>
        <p:spPr bwMode="auto">
          <a:xfrm>
            <a:off x="1374775" y="1560513"/>
            <a:ext cx="6499225" cy="2667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100">
                <a:solidFill>
                  <a:srgbClr val="000000"/>
                </a:solidFill>
                <a:effectLst>
                  <a:outerShdw blurRad="38100" dist="38100" dir="2700000" algn="tl">
                    <a:srgbClr val="C0C0C0"/>
                  </a:outerShdw>
                </a:effectLst>
                <a:latin typeface="Arial" charset="0"/>
              </a:rPr>
              <a:t>Introducir Isótopos en el Cuerpo</a:t>
            </a:r>
            <a:endParaRPr lang="en-US" sz="2100" i="1">
              <a:solidFill>
                <a:srgbClr val="000000"/>
              </a:solidFill>
              <a:effectLst>
                <a:outerShdw blurRad="38100" dist="38100" dir="2700000" algn="tl">
                  <a:srgbClr val="C0C0C0"/>
                </a:outerShdw>
              </a:effectLst>
              <a:latin typeface="Arial Black" pitchFamily="34" charset="0"/>
            </a:endParaRPr>
          </a:p>
        </p:txBody>
      </p:sp>
      <p:sp>
        <p:nvSpPr>
          <p:cNvPr id="156678" name="Freeform 7">
            <a:extLst>
              <a:ext uri="{FF2B5EF4-FFF2-40B4-BE49-F238E27FC236}">
                <a16:creationId xmlns:a16="http://schemas.microsoft.com/office/drawing/2014/main" id="{6D61814E-B73D-4BBA-B03E-6C3E0ACEDFBC}"/>
              </a:ext>
            </a:extLst>
          </p:cNvPr>
          <p:cNvSpPr>
            <a:spLocks/>
          </p:cNvSpPr>
          <p:nvPr/>
        </p:nvSpPr>
        <p:spPr bwMode="auto">
          <a:xfrm>
            <a:off x="1484313" y="2733675"/>
            <a:ext cx="2401887" cy="2540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698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304" name="Rectangle 8">
            <a:extLst>
              <a:ext uri="{FF2B5EF4-FFF2-40B4-BE49-F238E27FC236}">
                <a16:creationId xmlns:a16="http://schemas.microsoft.com/office/drawing/2014/main" id="{0C3CF896-91AE-4CDF-8F2A-0869A260B150}"/>
              </a:ext>
            </a:extLst>
          </p:cNvPr>
          <p:cNvSpPr>
            <a:spLocks noChangeArrowheads="1"/>
          </p:cNvSpPr>
          <p:nvPr/>
        </p:nvSpPr>
        <p:spPr bwMode="auto">
          <a:xfrm>
            <a:off x="179388" y="2925763"/>
            <a:ext cx="2487612" cy="360362"/>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sz="2100" i="1">
                <a:solidFill>
                  <a:srgbClr val="000000"/>
                </a:solidFill>
                <a:effectLst>
                  <a:outerShdw blurRad="38100" dist="38100" dir="2700000" algn="tl">
                    <a:srgbClr val="C0C0C0"/>
                  </a:outerShdw>
                </a:effectLst>
                <a:latin typeface="Arial" charset="0"/>
              </a:rPr>
              <a:t>Carbono </a:t>
            </a:r>
            <a:r>
              <a:rPr lang="es-PR" sz="2100" i="1">
                <a:effectLst>
                  <a:outerShdw blurRad="38100" dist="38100" dir="2700000" algn="tl">
                    <a:srgbClr val="C0C0C0"/>
                  </a:outerShdw>
                </a:effectLst>
                <a:latin typeface="Times New Roman" pitchFamily="18" charset="0"/>
              </a:rPr>
              <a:t>-</a:t>
            </a:r>
            <a:r>
              <a:rPr lang="es-PR" sz="2100" i="1">
                <a:solidFill>
                  <a:srgbClr val="000000"/>
                </a:solidFill>
                <a:effectLst>
                  <a:outerShdw blurRad="38100" dist="38100" dir="2700000" algn="tl">
                    <a:srgbClr val="C0C0C0"/>
                  </a:outerShdw>
                </a:effectLst>
                <a:latin typeface="Arial" charset="0"/>
              </a:rPr>
              <a:t>13 (</a:t>
            </a:r>
            <a:r>
              <a:rPr lang="es-PR" sz="2100" i="1" baseline="30000">
                <a:solidFill>
                  <a:srgbClr val="000000"/>
                </a:solidFill>
                <a:effectLst>
                  <a:outerShdw blurRad="38100" dist="38100" dir="2700000" algn="tl">
                    <a:srgbClr val="C0C0C0"/>
                  </a:outerShdw>
                </a:effectLst>
                <a:latin typeface="Arial" charset="0"/>
              </a:rPr>
              <a:t>13</a:t>
            </a:r>
            <a:r>
              <a:rPr lang="es-PR" sz="2100" i="1">
                <a:solidFill>
                  <a:srgbClr val="000000"/>
                </a:solidFill>
                <a:effectLst>
                  <a:outerShdw blurRad="38100" dist="38100" dir="2700000" algn="tl">
                    <a:srgbClr val="C0C0C0"/>
                  </a:outerShdw>
                </a:effectLst>
                <a:latin typeface="Arial" charset="0"/>
              </a:rPr>
              <a:t>C)</a:t>
            </a:r>
            <a:endParaRPr lang="en-US" sz="2100" i="1">
              <a:solidFill>
                <a:srgbClr val="000000"/>
              </a:solidFill>
              <a:effectLst>
                <a:outerShdw blurRad="38100" dist="38100" dir="2700000" algn="tl">
                  <a:srgbClr val="C0C0C0"/>
                </a:outerShdw>
              </a:effectLst>
              <a:latin typeface="Arial" charset="0"/>
            </a:endParaRPr>
          </a:p>
        </p:txBody>
      </p:sp>
      <p:sp>
        <p:nvSpPr>
          <p:cNvPr id="156680" name="Text Box 9">
            <a:extLst>
              <a:ext uri="{FF2B5EF4-FFF2-40B4-BE49-F238E27FC236}">
                <a16:creationId xmlns:a16="http://schemas.microsoft.com/office/drawing/2014/main" id="{305F8E73-2208-475E-8B5F-B0A4698C4F52}"/>
              </a:ext>
            </a:extLst>
          </p:cNvPr>
          <p:cNvSpPr txBox="1">
            <a:spLocks noChangeArrowheads="1"/>
          </p:cNvSpPr>
          <p:nvPr/>
        </p:nvSpPr>
        <p:spPr bwMode="auto">
          <a:xfrm>
            <a:off x="3798888" y="2568575"/>
            <a:ext cx="139541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100">
                <a:latin typeface="Arial" panose="020B0604020202020204" pitchFamily="34" charset="0"/>
              </a:rPr>
              <a:t>Ejemplos</a:t>
            </a:r>
          </a:p>
        </p:txBody>
      </p:sp>
      <p:sp>
        <p:nvSpPr>
          <p:cNvPr id="156681" name="Text Box 10">
            <a:extLst>
              <a:ext uri="{FF2B5EF4-FFF2-40B4-BE49-F238E27FC236}">
                <a16:creationId xmlns:a16="http://schemas.microsoft.com/office/drawing/2014/main" id="{014C98E8-A708-4275-BFA3-245752C24FB3}"/>
              </a:ext>
            </a:extLst>
          </p:cNvPr>
          <p:cNvSpPr txBox="1">
            <a:spLocks noChangeArrowheads="1"/>
          </p:cNvSpPr>
          <p:nvPr/>
        </p:nvSpPr>
        <p:spPr bwMode="auto">
          <a:xfrm>
            <a:off x="3613150" y="3870325"/>
            <a:ext cx="17049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100">
                <a:latin typeface="Arial" panose="020B0604020202020204" pitchFamily="34" charset="0"/>
              </a:rPr>
              <a:t>Se Sigue su</a:t>
            </a:r>
          </a:p>
        </p:txBody>
      </p:sp>
      <p:sp>
        <p:nvSpPr>
          <p:cNvPr id="156682" name="Freeform 12">
            <a:extLst>
              <a:ext uri="{FF2B5EF4-FFF2-40B4-BE49-F238E27FC236}">
                <a16:creationId xmlns:a16="http://schemas.microsoft.com/office/drawing/2014/main" id="{DE6E4BBD-DAEE-4B5E-9E58-86664B9AC59B}"/>
              </a:ext>
            </a:extLst>
          </p:cNvPr>
          <p:cNvSpPr>
            <a:spLocks/>
          </p:cNvSpPr>
          <p:nvPr/>
        </p:nvSpPr>
        <p:spPr bwMode="auto">
          <a:xfrm flipV="1">
            <a:off x="2832100" y="4479925"/>
            <a:ext cx="3278188" cy="130175"/>
          </a:xfrm>
          <a:custGeom>
            <a:avLst/>
            <a:gdLst>
              <a:gd name="T0" fmla="*/ 0 w 1677"/>
              <a:gd name="T1" fmla="*/ 2147483646 h 181"/>
              <a:gd name="T2" fmla="*/ 0 w 1677"/>
              <a:gd name="T3" fmla="*/ 0 h 181"/>
              <a:gd name="T4" fmla="*/ 2147483646 w 1677"/>
              <a:gd name="T5" fmla="*/ 0 h 181"/>
              <a:gd name="T6" fmla="*/ 2147483646 w 1677"/>
              <a:gd name="T7" fmla="*/ 2147483646 h 181"/>
              <a:gd name="T8" fmla="*/ 0 60000 65536"/>
              <a:gd name="T9" fmla="*/ 0 60000 65536"/>
              <a:gd name="T10" fmla="*/ 0 60000 65536"/>
              <a:gd name="T11" fmla="*/ 0 60000 65536"/>
              <a:gd name="T12" fmla="*/ 0 w 1677"/>
              <a:gd name="T13" fmla="*/ 0 h 181"/>
              <a:gd name="T14" fmla="*/ 1677 w 1677"/>
              <a:gd name="T15" fmla="*/ 181 h 181"/>
            </a:gdLst>
            <a:ahLst/>
            <a:cxnLst>
              <a:cxn ang="T8">
                <a:pos x="T0" y="T1"/>
              </a:cxn>
              <a:cxn ang="T9">
                <a:pos x="T2" y="T3"/>
              </a:cxn>
              <a:cxn ang="T10">
                <a:pos x="T4" y="T5"/>
              </a:cxn>
              <a:cxn ang="T11">
                <a:pos x="T6" y="T7"/>
              </a:cxn>
            </a:cxnLst>
            <a:rect l="T12" t="T13" r="T14" b="T15"/>
            <a:pathLst>
              <a:path w="1677" h="181">
                <a:moveTo>
                  <a:pt x="0" y="181"/>
                </a:moveTo>
                <a:lnTo>
                  <a:pt x="0" y="0"/>
                </a:lnTo>
                <a:lnTo>
                  <a:pt x="1677" y="0"/>
                </a:lnTo>
                <a:lnTo>
                  <a:pt x="1677" y="181"/>
                </a:lnTo>
              </a:path>
            </a:pathLst>
          </a:custGeom>
          <a:noFill/>
          <a:ln w="6985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56683" name="Rectangle 13">
            <a:extLst>
              <a:ext uri="{FF2B5EF4-FFF2-40B4-BE49-F238E27FC236}">
                <a16:creationId xmlns:a16="http://schemas.microsoft.com/office/drawing/2014/main" id="{5A8702A4-8355-4EBA-B203-8A5495A133E9}"/>
              </a:ext>
            </a:extLst>
          </p:cNvPr>
          <p:cNvSpPr>
            <a:spLocks noChangeArrowheads="1"/>
          </p:cNvSpPr>
          <p:nvPr/>
        </p:nvSpPr>
        <p:spPr bwMode="auto">
          <a:xfrm>
            <a:off x="1192213" y="4806950"/>
            <a:ext cx="6748462" cy="4984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70000"/>
              </a:lnSpc>
              <a:spcBef>
                <a:spcPct val="20000"/>
              </a:spcBef>
            </a:pPr>
            <a:r>
              <a:rPr lang="es-PR" altLang="es-PR" sz="1900">
                <a:solidFill>
                  <a:srgbClr val="000000"/>
                </a:solidFill>
                <a:latin typeface="Verdana" panose="020B0604030504040204" pitchFamily="34" charset="0"/>
              </a:rPr>
              <a:t>Tasa de Producción de los Isótopos Rastreados</a:t>
            </a:r>
          </a:p>
          <a:p>
            <a:pPr algn="ctr">
              <a:lnSpc>
                <a:spcPct val="70000"/>
              </a:lnSpc>
              <a:spcBef>
                <a:spcPct val="20000"/>
              </a:spcBef>
            </a:pPr>
            <a:r>
              <a:rPr lang="es-PR" altLang="es-PR" sz="1900" i="1">
                <a:solidFill>
                  <a:srgbClr val="000000"/>
                </a:solidFill>
                <a:latin typeface="Verdana" panose="020B0604030504040204" pitchFamily="34" charset="0"/>
              </a:rPr>
              <a:t>(Vía Orina, Saliva y Sangre)</a:t>
            </a:r>
            <a:endParaRPr lang="en-US" altLang="es-PR" sz="1900" i="1" baseline="-25000">
              <a:solidFill>
                <a:srgbClr val="000000"/>
              </a:solidFill>
              <a:latin typeface="Verdana" panose="020B0604030504040204" pitchFamily="34" charset="0"/>
            </a:endParaRPr>
          </a:p>
        </p:txBody>
      </p:sp>
      <p:sp>
        <p:nvSpPr>
          <p:cNvPr id="156684" name="Text Box 25">
            <a:extLst>
              <a:ext uri="{FF2B5EF4-FFF2-40B4-BE49-F238E27FC236}">
                <a16:creationId xmlns:a16="http://schemas.microsoft.com/office/drawing/2014/main" id="{42DA6835-AB54-4407-BD9C-F1F3E3506908}"/>
              </a:ext>
            </a:extLst>
          </p:cNvPr>
          <p:cNvSpPr txBox="1">
            <a:spLocks noChangeArrowheads="1"/>
          </p:cNvSpPr>
          <p:nvPr/>
        </p:nvSpPr>
        <p:spPr bwMode="auto">
          <a:xfrm>
            <a:off x="2962275" y="1955800"/>
            <a:ext cx="1323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000" i="1">
                <a:latin typeface="Times New Roman" panose="02020603050405020304" pitchFamily="18" charset="0"/>
              </a:rPr>
              <a:t>Inyectado</a:t>
            </a:r>
          </a:p>
        </p:txBody>
      </p:sp>
      <p:sp>
        <p:nvSpPr>
          <p:cNvPr id="156685" name="Line 26">
            <a:extLst>
              <a:ext uri="{FF2B5EF4-FFF2-40B4-BE49-F238E27FC236}">
                <a16:creationId xmlns:a16="http://schemas.microsoft.com/office/drawing/2014/main" id="{D42F1F29-6724-49A5-B75B-6FC008A59917}"/>
              </a:ext>
            </a:extLst>
          </p:cNvPr>
          <p:cNvSpPr>
            <a:spLocks noChangeShapeType="1"/>
          </p:cNvSpPr>
          <p:nvPr/>
        </p:nvSpPr>
        <p:spPr bwMode="auto">
          <a:xfrm>
            <a:off x="4468813" y="852488"/>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6686" name="Line 27">
            <a:extLst>
              <a:ext uri="{FF2B5EF4-FFF2-40B4-BE49-F238E27FC236}">
                <a16:creationId xmlns:a16="http://schemas.microsoft.com/office/drawing/2014/main" id="{3CB0BFE3-22C4-4CAD-81A5-6C4825FBA25F}"/>
              </a:ext>
            </a:extLst>
          </p:cNvPr>
          <p:cNvSpPr>
            <a:spLocks noChangeShapeType="1"/>
          </p:cNvSpPr>
          <p:nvPr/>
        </p:nvSpPr>
        <p:spPr bwMode="auto">
          <a:xfrm>
            <a:off x="4468813" y="1335088"/>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6687" name="Line 28">
            <a:extLst>
              <a:ext uri="{FF2B5EF4-FFF2-40B4-BE49-F238E27FC236}">
                <a16:creationId xmlns:a16="http://schemas.microsoft.com/office/drawing/2014/main" id="{611A40DC-B354-46E4-8E35-20AE5F6ED55C}"/>
              </a:ext>
            </a:extLst>
          </p:cNvPr>
          <p:cNvSpPr>
            <a:spLocks noChangeShapeType="1"/>
          </p:cNvSpPr>
          <p:nvPr/>
        </p:nvSpPr>
        <p:spPr bwMode="auto">
          <a:xfrm>
            <a:off x="3584575" y="1785938"/>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6688" name="Text Box 29">
            <a:extLst>
              <a:ext uri="{FF2B5EF4-FFF2-40B4-BE49-F238E27FC236}">
                <a16:creationId xmlns:a16="http://schemas.microsoft.com/office/drawing/2014/main" id="{EDCD0993-0E02-4480-91AF-667208AD8434}"/>
              </a:ext>
            </a:extLst>
          </p:cNvPr>
          <p:cNvSpPr txBox="1">
            <a:spLocks noChangeArrowheads="1"/>
          </p:cNvSpPr>
          <p:nvPr/>
        </p:nvSpPr>
        <p:spPr bwMode="auto">
          <a:xfrm>
            <a:off x="5048250" y="1955800"/>
            <a:ext cx="744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000" i="1">
                <a:latin typeface="Times New Roman" panose="02020603050405020304" pitchFamily="18" charset="0"/>
              </a:rPr>
              <a:t>Oral</a:t>
            </a:r>
          </a:p>
        </p:txBody>
      </p:sp>
      <p:sp>
        <p:nvSpPr>
          <p:cNvPr id="156689" name="Line 30">
            <a:extLst>
              <a:ext uri="{FF2B5EF4-FFF2-40B4-BE49-F238E27FC236}">
                <a16:creationId xmlns:a16="http://schemas.microsoft.com/office/drawing/2014/main" id="{0D036448-4241-4B36-B08F-B4A0AB3C19F8}"/>
              </a:ext>
            </a:extLst>
          </p:cNvPr>
          <p:cNvSpPr>
            <a:spLocks noChangeShapeType="1"/>
          </p:cNvSpPr>
          <p:nvPr/>
        </p:nvSpPr>
        <p:spPr bwMode="auto">
          <a:xfrm>
            <a:off x="5451475" y="1785938"/>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6690" name="Freeform 31">
            <a:extLst>
              <a:ext uri="{FF2B5EF4-FFF2-40B4-BE49-F238E27FC236}">
                <a16:creationId xmlns:a16="http://schemas.microsoft.com/office/drawing/2014/main" id="{5666D5EB-DC7D-4788-AFB9-FE4704896589}"/>
              </a:ext>
            </a:extLst>
          </p:cNvPr>
          <p:cNvSpPr>
            <a:spLocks/>
          </p:cNvSpPr>
          <p:nvPr/>
        </p:nvSpPr>
        <p:spPr bwMode="auto">
          <a:xfrm flipV="1">
            <a:off x="3606800" y="2239963"/>
            <a:ext cx="1822450" cy="130175"/>
          </a:xfrm>
          <a:custGeom>
            <a:avLst/>
            <a:gdLst>
              <a:gd name="T0" fmla="*/ 0 w 1677"/>
              <a:gd name="T1" fmla="*/ 2147483646 h 181"/>
              <a:gd name="T2" fmla="*/ 0 w 1677"/>
              <a:gd name="T3" fmla="*/ 0 h 181"/>
              <a:gd name="T4" fmla="*/ 2147483646 w 1677"/>
              <a:gd name="T5" fmla="*/ 0 h 181"/>
              <a:gd name="T6" fmla="*/ 2147483646 w 1677"/>
              <a:gd name="T7" fmla="*/ 2147483646 h 181"/>
              <a:gd name="T8" fmla="*/ 0 60000 65536"/>
              <a:gd name="T9" fmla="*/ 0 60000 65536"/>
              <a:gd name="T10" fmla="*/ 0 60000 65536"/>
              <a:gd name="T11" fmla="*/ 0 60000 65536"/>
              <a:gd name="T12" fmla="*/ 0 w 1677"/>
              <a:gd name="T13" fmla="*/ 0 h 181"/>
              <a:gd name="T14" fmla="*/ 1677 w 1677"/>
              <a:gd name="T15" fmla="*/ 181 h 181"/>
            </a:gdLst>
            <a:ahLst/>
            <a:cxnLst>
              <a:cxn ang="T8">
                <a:pos x="T0" y="T1"/>
              </a:cxn>
              <a:cxn ang="T9">
                <a:pos x="T2" y="T3"/>
              </a:cxn>
              <a:cxn ang="T10">
                <a:pos x="T4" y="T5"/>
              </a:cxn>
              <a:cxn ang="T11">
                <a:pos x="T6" y="T7"/>
              </a:cxn>
            </a:cxnLst>
            <a:rect l="T12" t="T13" r="T14" b="T15"/>
            <a:pathLst>
              <a:path w="1677" h="181">
                <a:moveTo>
                  <a:pt x="0" y="181"/>
                </a:moveTo>
                <a:lnTo>
                  <a:pt x="0" y="0"/>
                </a:lnTo>
                <a:lnTo>
                  <a:pt x="1677" y="0"/>
                </a:lnTo>
                <a:lnTo>
                  <a:pt x="1677" y="181"/>
                </a:lnTo>
              </a:path>
            </a:pathLst>
          </a:custGeom>
          <a:noFill/>
          <a:ln w="6985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156691" name="Line 32">
            <a:extLst>
              <a:ext uri="{FF2B5EF4-FFF2-40B4-BE49-F238E27FC236}">
                <a16:creationId xmlns:a16="http://schemas.microsoft.com/office/drawing/2014/main" id="{25A4921A-F215-4715-8275-7B1971B7BB1D}"/>
              </a:ext>
            </a:extLst>
          </p:cNvPr>
          <p:cNvSpPr>
            <a:spLocks noChangeShapeType="1"/>
          </p:cNvSpPr>
          <p:nvPr/>
        </p:nvSpPr>
        <p:spPr bwMode="auto">
          <a:xfrm>
            <a:off x="4503738" y="2384425"/>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11329" name="Rectangle 33">
            <a:extLst>
              <a:ext uri="{FF2B5EF4-FFF2-40B4-BE49-F238E27FC236}">
                <a16:creationId xmlns:a16="http://schemas.microsoft.com/office/drawing/2014/main" id="{825A4C8D-3D7E-4421-89FC-FDA1F306431B}"/>
              </a:ext>
            </a:extLst>
          </p:cNvPr>
          <p:cNvSpPr>
            <a:spLocks noChangeArrowheads="1"/>
          </p:cNvSpPr>
          <p:nvPr/>
        </p:nvSpPr>
        <p:spPr bwMode="auto">
          <a:xfrm>
            <a:off x="5132388" y="2913063"/>
            <a:ext cx="3794125" cy="360362"/>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sz="2100" i="1">
                <a:solidFill>
                  <a:srgbClr val="000000"/>
                </a:solidFill>
                <a:effectLst>
                  <a:outerShdw blurRad="38100" dist="38100" dir="2700000" algn="tl">
                    <a:srgbClr val="C0C0C0"/>
                  </a:outerShdw>
                </a:effectLst>
                <a:latin typeface="Arial" charset="0"/>
              </a:rPr>
              <a:t>Hidrógeno </a:t>
            </a:r>
            <a:r>
              <a:rPr lang="es-PR" sz="2100" i="1">
                <a:effectLst>
                  <a:outerShdw blurRad="38100" dist="38100" dir="2700000" algn="tl">
                    <a:srgbClr val="C0C0C0"/>
                  </a:outerShdw>
                </a:effectLst>
                <a:latin typeface="Times New Roman" pitchFamily="18" charset="0"/>
              </a:rPr>
              <a:t>-</a:t>
            </a:r>
            <a:r>
              <a:rPr lang="es-PR" sz="2100" i="1">
                <a:solidFill>
                  <a:srgbClr val="000000"/>
                </a:solidFill>
                <a:effectLst>
                  <a:outerShdw blurRad="38100" dist="38100" dir="2700000" algn="tl">
                    <a:srgbClr val="C0C0C0"/>
                  </a:outerShdw>
                </a:effectLst>
                <a:latin typeface="Arial" charset="0"/>
              </a:rPr>
              <a:t>2 (Deuterio ó </a:t>
            </a:r>
            <a:r>
              <a:rPr lang="es-PR" sz="2100" i="1" baseline="30000">
                <a:solidFill>
                  <a:srgbClr val="000000"/>
                </a:solidFill>
                <a:effectLst>
                  <a:outerShdw blurRad="38100" dist="38100" dir="2700000" algn="tl">
                    <a:srgbClr val="C0C0C0"/>
                  </a:outerShdw>
                </a:effectLst>
                <a:latin typeface="Arial" charset="0"/>
              </a:rPr>
              <a:t>2</a:t>
            </a:r>
            <a:r>
              <a:rPr lang="es-PR" sz="2100" i="1">
                <a:solidFill>
                  <a:srgbClr val="000000"/>
                </a:solidFill>
                <a:effectLst>
                  <a:outerShdw blurRad="38100" dist="38100" dir="2700000" algn="tl">
                    <a:srgbClr val="C0C0C0"/>
                  </a:outerShdw>
                </a:effectLst>
                <a:latin typeface="Arial" charset="0"/>
              </a:rPr>
              <a:t>H)</a:t>
            </a:r>
            <a:endParaRPr lang="en-US" sz="2100" i="1">
              <a:solidFill>
                <a:srgbClr val="000000"/>
              </a:solidFill>
              <a:effectLst>
                <a:outerShdw blurRad="38100" dist="38100" dir="2700000" algn="tl">
                  <a:srgbClr val="C0C0C0"/>
                </a:outerShdw>
              </a:effectLst>
              <a:latin typeface="Arial" charset="0"/>
            </a:endParaRPr>
          </a:p>
        </p:txBody>
      </p:sp>
      <p:sp>
        <p:nvSpPr>
          <p:cNvPr id="156693" name="Line 35">
            <a:extLst>
              <a:ext uri="{FF2B5EF4-FFF2-40B4-BE49-F238E27FC236}">
                <a16:creationId xmlns:a16="http://schemas.microsoft.com/office/drawing/2014/main" id="{1143D889-BAB3-4F6F-BD0A-BC9B85242253}"/>
              </a:ext>
            </a:extLst>
          </p:cNvPr>
          <p:cNvSpPr>
            <a:spLocks noChangeShapeType="1"/>
          </p:cNvSpPr>
          <p:nvPr/>
        </p:nvSpPr>
        <p:spPr bwMode="auto">
          <a:xfrm>
            <a:off x="4446588" y="2832100"/>
            <a:ext cx="0" cy="541338"/>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11332" name="Rectangle 36">
            <a:extLst>
              <a:ext uri="{FF2B5EF4-FFF2-40B4-BE49-F238E27FC236}">
                <a16:creationId xmlns:a16="http://schemas.microsoft.com/office/drawing/2014/main" id="{EE99E8CA-0678-48A0-B397-878409AF45D6}"/>
              </a:ext>
            </a:extLst>
          </p:cNvPr>
          <p:cNvSpPr>
            <a:spLocks noChangeArrowheads="1"/>
          </p:cNvSpPr>
          <p:nvPr/>
        </p:nvSpPr>
        <p:spPr bwMode="auto">
          <a:xfrm>
            <a:off x="3125788" y="3268663"/>
            <a:ext cx="2487612" cy="360362"/>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sz="2100" i="1">
                <a:solidFill>
                  <a:srgbClr val="000000"/>
                </a:solidFill>
                <a:effectLst>
                  <a:outerShdw blurRad="38100" dist="38100" dir="2700000" algn="tl">
                    <a:srgbClr val="C0C0C0"/>
                  </a:outerShdw>
                </a:effectLst>
                <a:latin typeface="Arial" charset="0"/>
              </a:rPr>
              <a:t>Oxígeno </a:t>
            </a:r>
            <a:r>
              <a:rPr lang="es-PR" sz="2100" i="1">
                <a:effectLst>
                  <a:outerShdw blurRad="38100" dist="38100" dir="2700000" algn="tl">
                    <a:srgbClr val="C0C0C0"/>
                  </a:outerShdw>
                </a:effectLst>
                <a:latin typeface="Times New Roman" pitchFamily="18" charset="0"/>
              </a:rPr>
              <a:t>-</a:t>
            </a:r>
            <a:r>
              <a:rPr lang="es-PR" sz="2100" i="1">
                <a:solidFill>
                  <a:srgbClr val="000000"/>
                </a:solidFill>
                <a:effectLst>
                  <a:outerShdw blurRad="38100" dist="38100" dir="2700000" algn="tl">
                    <a:srgbClr val="C0C0C0"/>
                  </a:outerShdw>
                </a:effectLst>
                <a:latin typeface="Arial" charset="0"/>
              </a:rPr>
              <a:t>18 (</a:t>
            </a:r>
            <a:r>
              <a:rPr lang="es-PR" sz="2100" i="1" baseline="30000">
                <a:solidFill>
                  <a:srgbClr val="000000"/>
                </a:solidFill>
                <a:effectLst>
                  <a:outerShdw blurRad="38100" dist="38100" dir="2700000" algn="tl">
                    <a:srgbClr val="C0C0C0"/>
                  </a:outerShdw>
                </a:effectLst>
                <a:latin typeface="Arial" charset="0"/>
              </a:rPr>
              <a:t>18</a:t>
            </a:r>
            <a:r>
              <a:rPr lang="es-PR" sz="2100" i="1">
                <a:solidFill>
                  <a:srgbClr val="000000"/>
                </a:solidFill>
                <a:effectLst>
                  <a:outerShdw blurRad="38100" dist="38100" dir="2700000" algn="tl">
                    <a:srgbClr val="C0C0C0"/>
                  </a:outerShdw>
                </a:effectLst>
                <a:latin typeface="Arial" charset="0"/>
              </a:rPr>
              <a:t>O)</a:t>
            </a:r>
            <a:endParaRPr lang="en-US" sz="2100" i="1">
              <a:solidFill>
                <a:srgbClr val="000000"/>
              </a:solidFill>
              <a:effectLst>
                <a:outerShdw blurRad="38100" dist="38100" dir="2700000" algn="tl">
                  <a:srgbClr val="C0C0C0"/>
                </a:outerShdw>
              </a:effectLst>
              <a:latin typeface="Arial" charset="0"/>
            </a:endParaRPr>
          </a:p>
        </p:txBody>
      </p:sp>
      <p:sp>
        <p:nvSpPr>
          <p:cNvPr id="156695" name="Freeform 37">
            <a:extLst>
              <a:ext uri="{FF2B5EF4-FFF2-40B4-BE49-F238E27FC236}">
                <a16:creationId xmlns:a16="http://schemas.microsoft.com/office/drawing/2014/main" id="{FC834DF1-3449-403C-A9CA-51E2B288D4A1}"/>
              </a:ext>
            </a:extLst>
          </p:cNvPr>
          <p:cNvSpPr>
            <a:spLocks/>
          </p:cNvSpPr>
          <p:nvPr/>
        </p:nvSpPr>
        <p:spPr bwMode="auto">
          <a:xfrm flipH="1">
            <a:off x="5089525" y="2733675"/>
            <a:ext cx="1858963" cy="2540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698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696" name="Freeform 39">
            <a:extLst>
              <a:ext uri="{FF2B5EF4-FFF2-40B4-BE49-F238E27FC236}">
                <a16:creationId xmlns:a16="http://schemas.microsoft.com/office/drawing/2014/main" id="{5413A928-6283-4E5B-BF5E-71D0099E133E}"/>
              </a:ext>
            </a:extLst>
          </p:cNvPr>
          <p:cNvSpPr>
            <a:spLocks/>
          </p:cNvSpPr>
          <p:nvPr/>
        </p:nvSpPr>
        <p:spPr bwMode="auto">
          <a:xfrm>
            <a:off x="1482725" y="3182938"/>
            <a:ext cx="5448300" cy="495300"/>
          </a:xfrm>
          <a:custGeom>
            <a:avLst/>
            <a:gdLst>
              <a:gd name="T0" fmla="*/ 0 w 3432"/>
              <a:gd name="T1" fmla="*/ 0 h 343"/>
              <a:gd name="T2" fmla="*/ 0 w 3432"/>
              <a:gd name="T3" fmla="*/ 2147483646 h 343"/>
              <a:gd name="T4" fmla="*/ 2147483646 w 3432"/>
              <a:gd name="T5" fmla="*/ 2147483646 h 343"/>
              <a:gd name="T6" fmla="*/ 2147483646 w 3432"/>
              <a:gd name="T7" fmla="*/ 2147483646 h 343"/>
              <a:gd name="T8" fmla="*/ 0 60000 65536"/>
              <a:gd name="T9" fmla="*/ 0 60000 65536"/>
              <a:gd name="T10" fmla="*/ 0 60000 65536"/>
              <a:gd name="T11" fmla="*/ 0 60000 65536"/>
              <a:gd name="T12" fmla="*/ 0 w 3432"/>
              <a:gd name="T13" fmla="*/ 0 h 343"/>
              <a:gd name="T14" fmla="*/ 3432 w 3432"/>
              <a:gd name="T15" fmla="*/ 343 h 343"/>
            </a:gdLst>
            <a:ahLst/>
            <a:cxnLst>
              <a:cxn ang="T8">
                <a:pos x="T0" y="T1"/>
              </a:cxn>
              <a:cxn ang="T9">
                <a:pos x="T2" y="T3"/>
              </a:cxn>
              <a:cxn ang="T10">
                <a:pos x="T4" y="T5"/>
              </a:cxn>
              <a:cxn ang="T11">
                <a:pos x="T6" y="T7"/>
              </a:cxn>
            </a:cxnLst>
            <a:rect l="T12" t="T13" r="T14" b="T15"/>
            <a:pathLst>
              <a:path w="3432" h="343">
                <a:moveTo>
                  <a:pt x="0" y="0"/>
                </a:moveTo>
                <a:lnTo>
                  <a:pt x="0" y="343"/>
                </a:lnTo>
                <a:lnTo>
                  <a:pt x="3432" y="343"/>
                </a:lnTo>
                <a:lnTo>
                  <a:pt x="3432" y="8"/>
                </a:lnTo>
              </a:path>
            </a:pathLst>
          </a:custGeom>
          <a:noFill/>
          <a:ln w="698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697" name="Line 40">
            <a:extLst>
              <a:ext uri="{FF2B5EF4-FFF2-40B4-BE49-F238E27FC236}">
                <a16:creationId xmlns:a16="http://schemas.microsoft.com/office/drawing/2014/main" id="{1553D876-C6B4-4B62-95B6-4FD7081C044B}"/>
              </a:ext>
            </a:extLst>
          </p:cNvPr>
          <p:cNvSpPr>
            <a:spLocks noChangeShapeType="1"/>
          </p:cNvSpPr>
          <p:nvPr/>
        </p:nvSpPr>
        <p:spPr bwMode="auto">
          <a:xfrm>
            <a:off x="4445000" y="3527425"/>
            <a:ext cx="0" cy="431800"/>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6698" name="Freeform 41">
            <a:extLst>
              <a:ext uri="{FF2B5EF4-FFF2-40B4-BE49-F238E27FC236}">
                <a16:creationId xmlns:a16="http://schemas.microsoft.com/office/drawing/2014/main" id="{12D53164-2B3A-4119-8F12-B972BDD40C8B}"/>
              </a:ext>
            </a:extLst>
          </p:cNvPr>
          <p:cNvSpPr>
            <a:spLocks/>
          </p:cNvSpPr>
          <p:nvPr/>
        </p:nvSpPr>
        <p:spPr bwMode="auto">
          <a:xfrm>
            <a:off x="2859088" y="4019550"/>
            <a:ext cx="846137" cy="2540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698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699" name="Text Box 42">
            <a:extLst>
              <a:ext uri="{FF2B5EF4-FFF2-40B4-BE49-F238E27FC236}">
                <a16:creationId xmlns:a16="http://schemas.microsoft.com/office/drawing/2014/main" id="{A3A122E8-9D8B-4678-9663-6EB3BF31DC6B}"/>
              </a:ext>
            </a:extLst>
          </p:cNvPr>
          <p:cNvSpPr txBox="1">
            <a:spLocks noChangeArrowheads="1"/>
          </p:cNvSpPr>
          <p:nvPr/>
        </p:nvSpPr>
        <p:spPr bwMode="auto">
          <a:xfrm>
            <a:off x="1925638" y="4206875"/>
            <a:ext cx="17795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900" i="1">
                <a:latin typeface="Arial" panose="020B0604020202020204" pitchFamily="34" charset="0"/>
              </a:rPr>
              <a:t>Distribución</a:t>
            </a:r>
          </a:p>
        </p:txBody>
      </p:sp>
      <p:sp>
        <p:nvSpPr>
          <p:cNvPr id="156700" name="Freeform 43">
            <a:extLst>
              <a:ext uri="{FF2B5EF4-FFF2-40B4-BE49-F238E27FC236}">
                <a16:creationId xmlns:a16="http://schemas.microsoft.com/office/drawing/2014/main" id="{3F0921F2-6168-4C42-B6CD-FB12C3D44773}"/>
              </a:ext>
            </a:extLst>
          </p:cNvPr>
          <p:cNvSpPr>
            <a:spLocks/>
          </p:cNvSpPr>
          <p:nvPr/>
        </p:nvSpPr>
        <p:spPr bwMode="auto">
          <a:xfrm flipH="1">
            <a:off x="5233988" y="4019550"/>
            <a:ext cx="846137" cy="254000"/>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6985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701" name="Text Box 44">
            <a:extLst>
              <a:ext uri="{FF2B5EF4-FFF2-40B4-BE49-F238E27FC236}">
                <a16:creationId xmlns:a16="http://schemas.microsoft.com/office/drawing/2014/main" id="{8B4AD55F-9B56-4573-ABFC-1DF9EB07DD8E}"/>
              </a:ext>
            </a:extLst>
          </p:cNvPr>
          <p:cNvSpPr txBox="1">
            <a:spLocks noChangeArrowheads="1"/>
          </p:cNvSpPr>
          <p:nvPr/>
        </p:nvSpPr>
        <p:spPr bwMode="auto">
          <a:xfrm>
            <a:off x="5240338" y="4206875"/>
            <a:ext cx="17795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900" i="1">
                <a:latin typeface="Arial" panose="020B0604020202020204" pitchFamily="34" charset="0"/>
              </a:rPr>
              <a:t>Movimiento</a:t>
            </a:r>
          </a:p>
        </p:txBody>
      </p:sp>
      <p:sp>
        <p:nvSpPr>
          <p:cNvPr id="156702" name="Line 45">
            <a:extLst>
              <a:ext uri="{FF2B5EF4-FFF2-40B4-BE49-F238E27FC236}">
                <a16:creationId xmlns:a16="http://schemas.microsoft.com/office/drawing/2014/main" id="{1513CDF6-E916-4B25-907F-F03D333B81BD}"/>
              </a:ext>
            </a:extLst>
          </p:cNvPr>
          <p:cNvSpPr>
            <a:spLocks noChangeShapeType="1"/>
          </p:cNvSpPr>
          <p:nvPr/>
        </p:nvSpPr>
        <p:spPr bwMode="auto">
          <a:xfrm>
            <a:off x="4435475" y="4633913"/>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6703" name="Line 46">
            <a:extLst>
              <a:ext uri="{FF2B5EF4-FFF2-40B4-BE49-F238E27FC236}">
                <a16:creationId xmlns:a16="http://schemas.microsoft.com/office/drawing/2014/main" id="{C688C8CE-87F7-4704-8FD8-1BD76F9F6273}"/>
              </a:ext>
            </a:extLst>
          </p:cNvPr>
          <p:cNvSpPr>
            <a:spLocks noChangeShapeType="1"/>
          </p:cNvSpPr>
          <p:nvPr/>
        </p:nvSpPr>
        <p:spPr bwMode="auto">
          <a:xfrm>
            <a:off x="4422775" y="5294313"/>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6704" name="Rectangle 47">
            <a:extLst>
              <a:ext uri="{FF2B5EF4-FFF2-40B4-BE49-F238E27FC236}">
                <a16:creationId xmlns:a16="http://schemas.microsoft.com/office/drawing/2014/main" id="{319848E8-7DE6-4966-BBB4-4B8891072E93}"/>
              </a:ext>
            </a:extLst>
          </p:cNvPr>
          <p:cNvSpPr>
            <a:spLocks noChangeArrowheads="1"/>
          </p:cNvSpPr>
          <p:nvPr/>
        </p:nvSpPr>
        <p:spPr bwMode="auto">
          <a:xfrm>
            <a:off x="2800350" y="5492750"/>
            <a:ext cx="3338513" cy="2000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70000"/>
              </a:lnSpc>
              <a:spcBef>
                <a:spcPct val="20000"/>
              </a:spcBef>
            </a:pPr>
            <a:r>
              <a:rPr lang="es-PR" altLang="es-PR" sz="1900">
                <a:solidFill>
                  <a:srgbClr val="000000"/>
                </a:solidFill>
                <a:latin typeface="Verdana" panose="020B0604030504040204" pitchFamily="34" charset="0"/>
              </a:rPr>
              <a:t>Producción de CO</a:t>
            </a:r>
            <a:r>
              <a:rPr lang="es-PR" altLang="es-PR" sz="1900" baseline="-25000">
                <a:solidFill>
                  <a:srgbClr val="000000"/>
                </a:solidFill>
                <a:latin typeface="Verdana" panose="020B0604030504040204" pitchFamily="34" charset="0"/>
              </a:rPr>
              <a:t>2</a:t>
            </a:r>
            <a:endParaRPr lang="en-US" altLang="es-PR" sz="1900" baseline="-25000">
              <a:solidFill>
                <a:srgbClr val="000000"/>
              </a:solidFill>
              <a:latin typeface="Verdana" panose="020B0604030504040204" pitchFamily="34" charset="0"/>
            </a:endParaRPr>
          </a:p>
        </p:txBody>
      </p:sp>
      <p:sp>
        <p:nvSpPr>
          <p:cNvPr id="156705" name="Line 48">
            <a:extLst>
              <a:ext uri="{FF2B5EF4-FFF2-40B4-BE49-F238E27FC236}">
                <a16:creationId xmlns:a16="http://schemas.microsoft.com/office/drawing/2014/main" id="{0C4E7666-4E73-4ED9-A032-1A4ED447C72A}"/>
              </a:ext>
            </a:extLst>
          </p:cNvPr>
          <p:cNvSpPr>
            <a:spLocks noChangeShapeType="1"/>
          </p:cNvSpPr>
          <p:nvPr/>
        </p:nvSpPr>
        <p:spPr bwMode="auto">
          <a:xfrm>
            <a:off x="4435475" y="5738813"/>
            <a:ext cx="0" cy="269875"/>
          </a:xfrm>
          <a:prstGeom prst="line">
            <a:avLst/>
          </a:prstGeom>
          <a:noFill/>
          <a:ln w="698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6706" name="Rectangle 49">
            <a:extLst>
              <a:ext uri="{FF2B5EF4-FFF2-40B4-BE49-F238E27FC236}">
                <a16:creationId xmlns:a16="http://schemas.microsoft.com/office/drawing/2014/main" id="{9E08E4A2-2572-4D9D-8CB9-8237B65A56F4}"/>
              </a:ext>
            </a:extLst>
          </p:cNvPr>
          <p:cNvSpPr>
            <a:spLocks noChangeArrowheads="1"/>
          </p:cNvSpPr>
          <p:nvPr/>
        </p:nvSpPr>
        <p:spPr bwMode="auto">
          <a:xfrm>
            <a:off x="2774950" y="5911850"/>
            <a:ext cx="3338513" cy="2000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70000"/>
              </a:lnSpc>
              <a:spcBef>
                <a:spcPct val="20000"/>
              </a:spcBef>
            </a:pPr>
            <a:r>
              <a:rPr lang="es-PR" altLang="es-PR" sz="1900">
                <a:solidFill>
                  <a:srgbClr val="000000"/>
                </a:solidFill>
                <a:latin typeface="Verdana" panose="020B0604030504040204" pitchFamily="34" charset="0"/>
              </a:rPr>
              <a:t>CONSUMO CALÓRICO</a:t>
            </a:r>
            <a:endParaRPr lang="en-US" altLang="es-PR" sz="1900" i="1" baseline="-25000">
              <a:solidFill>
                <a:srgbClr val="000000"/>
              </a:solidFill>
              <a:latin typeface="Verdana" panose="020B0604030504040204" pitchFamily="34" charset="0"/>
            </a:endParaRPr>
          </a:p>
        </p:txBody>
      </p:sp>
    </p:spTree>
    <p:custDataLst>
      <p:tags r:id="rId1"/>
    </p:custDataLst>
  </p:cSld>
  <p:clrMapOvr>
    <a:masterClrMapping/>
  </p:clrMapOvr>
  <p:transition spd="slow">
    <p:newsflash/>
    <p:sndAc>
      <p:stSnd>
        <p:snd r:embed="rId4" name="whoosh.wav"/>
      </p:stSnd>
    </p:sndAc>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80" name="Text Box 36">
            <a:extLst>
              <a:ext uri="{FF2B5EF4-FFF2-40B4-BE49-F238E27FC236}">
                <a16:creationId xmlns:a16="http://schemas.microsoft.com/office/drawing/2014/main" id="{4A1C871C-3B52-473E-8D81-EE5078B684CA}"/>
              </a:ext>
            </a:extLst>
          </p:cNvPr>
          <p:cNvSpPr txBox="1">
            <a:spLocks noChangeArrowheads="1"/>
          </p:cNvSpPr>
          <p:nvPr/>
        </p:nvSpPr>
        <p:spPr bwMode="auto">
          <a:xfrm>
            <a:off x="3768725" y="520700"/>
            <a:ext cx="3770313" cy="325438"/>
          </a:xfrm>
          <a:prstGeom prst="rect">
            <a:avLst/>
          </a:prstGeom>
          <a:noFill/>
          <a:ln w="9525">
            <a:noFill/>
            <a:miter lim="800000"/>
            <a:headEnd/>
            <a:tailEnd/>
          </a:ln>
          <a:effectLst/>
        </p:spPr>
        <p:txBody>
          <a:bodyPr>
            <a:spAutoFit/>
          </a:bodyPr>
          <a:lstStyle/>
          <a:p>
            <a:pPr algn="ctr">
              <a:lnSpc>
                <a:spcPct val="90000"/>
              </a:lnSpc>
              <a:defRPr/>
            </a:pPr>
            <a:r>
              <a:rPr lang="en-US" sz="1700">
                <a:effectLst>
                  <a:outerShdw blurRad="38100" dist="38100" dir="2700000" algn="tl">
                    <a:srgbClr val="C0C0C0"/>
                  </a:outerShdw>
                </a:effectLst>
                <a:latin typeface="Arial" charset="0"/>
              </a:rPr>
              <a:t>CALORIMETRÍA INDIRECTA</a:t>
            </a:r>
          </a:p>
        </p:txBody>
      </p:sp>
      <p:sp>
        <p:nvSpPr>
          <p:cNvPr id="158723" name="Freeform 37">
            <a:extLst>
              <a:ext uri="{FF2B5EF4-FFF2-40B4-BE49-F238E27FC236}">
                <a16:creationId xmlns:a16="http://schemas.microsoft.com/office/drawing/2014/main" id="{4EE700F5-0C4F-4970-BB22-6555EA5F5B9C}"/>
              </a:ext>
            </a:extLst>
          </p:cNvPr>
          <p:cNvSpPr>
            <a:spLocks/>
          </p:cNvSpPr>
          <p:nvPr/>
        </p:nvSpPr>
        <p:spPr bwMode="auto">
          <a:xfrm rot="-5400000" flipH="1" flipV="1">
            <a:off x="4493419" y="2059782"/>
            <a:ext cx="160337" cy="1130300"/>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rot="10800000" vert="eaVert"/>
          <a:lstStyle/>
          <a:p>
            <a:endParaRPr lang="en-US"/>
          </a:p>
        </p:txBody>
      </p:sp>
      <p:sp>
        <p:nvSpPr>
          <p:cNvPr id="313382" name="Text Box 38">
            <a:extLst>
              <a:ext uri="{FF2B5EF4-FFF2-40B4-BE49-F238E27FC236}">
                <a16:creationId xmlns:a16="http://schemas.microsoft.com/office/drawing/2014/main" id="{6475A4BC-A4CB-4D7E-B63C-D8D6BF7A8F94}"/>
              </a:ext>
            </a:extLst>
          </p:cNvPr>
          <p:cNvSpPr txBox="1">
            <a:spLocks noChangeArrowheads="1"/>
          </p:cNvSpPr>
          <p:nvPr/>
        </p:nvSpPr>
        <p:spPr bwMode="auto">
          <a:xfrm>
            <a:off x="4479925" y="854075"/>
            <a:ext cx="2497138" cy="298450"/>
          </a:xfrm>
          <a:prstGeom prst="rect">
            <a:avLst/>
          </a:prstGeom>
          <a:noFill/>
          <a:ln w="9525">
            <a:noFill/>
            <a:miter lim="800000"/>
            <a:headEnd/>
            <a:tailEnd/>
          </a:ln>
          <a:effectLst/>
        </p:spPr>
        <p:txBody>
          <a:bodyPr>
            <a:spAutoFit/>
          </a:bodyPr>
          <a:lstStyle/>
          <a:p>
            <a:pPr algn="ctr">
              <a:lnSpc>
                <a:spcPct val="80000"/>
              </a:lnSpc>
              <a:defRPr/>
            </a:pPr>
            <a:r>
              <a:rPr lang="en-US" sz="1700">
                <a:effectLst>
                  <a:outerShdw blurRad="38100" dist="38100" dir="2700000" algn="tl">
                    <a:srgbClr val="C0C0C0"/>
                  </a:outerShdw>
                </a:effectLst>
                <a:latin typeface="Arial" charset="0"/>
              </a:rPr>
              <a:t>Isótopos Marcadores</a:t>
            </a:r>
            <a:endParaRPr lang="en-US" sz="1700" i="1">
              <a:effectLst>
                <a:outerShdw blurRad="38100" dist="38100" dir="2700000" algn="tl">
                  <a:srgbClr val="C0C0C0"/>
                </a:outerShdw>
              </a:effectLst>
              <a:latin typeface="Arial" charset="0"/>
            </a:endParaRPr>
          </a:p>
        </p:txBody>
      </p:sp>
      <p:sp>
        <p:nvSpPr>
          <p:cNvPr id="158725" name="Line 43">
            <a:extLst>
              <a:ext uri="{FF2B5EF4-FFF2-40B4-BE49-F238E27FC236}">
                <a16:creationId xmlns:a16="http://schemas.microsoft.com/office/drawing/2014/main" id="{B9EC3A77-63EC-48C2-B883-BD228FB3D95A}"/>
              </a:ext>
            </a:extLst>
          </p:cNvPr>
          <p:cNvSpPr>
            <a:spLocks noChangeShapeType="1"/>
          </p:cNvSpPr>
          <p:nvPr/>
        </p:nvSpPr>
        <p:spPr bwMode="auto">
          <a:xfrm>
            <a:off x="5565775" y="7556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8726" name="Text Box 46">
            <a:extLst>
              <a:ext uri="{FF2B5EF4-FFF2-40B4-BE49-F238E27FC236}">
                <a16:creationId xmlns:a16="http://schemas.microsoft.com/office/drawing/2014/main" id="{D14A1EFF-624C-4731-94DE-EE0A92B6C202}"/>
              </a:ext>
            </a:extLst>
          </p:cNvPr>
          <p:cNvSpPr txBox="1">
            <a:spLocks noChangeArrowheads="1"/>
          </p:cNvSpPr>
          <p:nvPr/>
        </p:nvSpPr>
        <p:spPr bwMode="auto">
          <a:xfrm>
            <a:off x="4500563" y="1225550"/>
            <a:ext cx="228123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700">
                <a:latin typeface="Arial" panose="020B0604020202020204" pitchFamily="34" charset="0"/>
              </a:rPr>
              <a:t>PROCEDIMIENTO:</a:t>
            </a:r>
          </a:p>
        </p:txBody>
      </p:sp>
      <p:sp>
        <p:nvSpPr>
          <p:cNvPr id="158727" name="Text Box 56">
            <a:extLst>
              <a:ext uri="{FF2B5EF4-FFF2-40B4-BE49-F238E27FC236}">
                <a16:creationId xmlns:a16="http://schemas.microsoft.com/office/drawing/2014/main" id="{31CBBBE4-BC80-4958-B5CB-A677E7DCC7DD}"/>
              </a:ext>
            </a:extLst>
          </p:cNvPr>
          <p:cNvSpPr txBox="1">
            <a:spLocks noChangeArrowheads="1"/>
          </p:cNvSpPr>
          <p:nvPr/>
        </p:nvSpPr>
        <p:spPr bwMode="auto">
          <a:xfrm>
            <a:off x="3262313" y="2625725"/>
            <a:ext cx="15938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700">
                <a:latin typeface="Arial" panose="020B0604020202020204" pitchFamily="34" charset="0"/>
              </a:rPr>
              <a:t>Deuterio (</a:t>
            </a:r>
            <a:r>
              <a:rPr lang="en-US" altLang="es-PR" sz="1700" baseline="30000">
                <a:latin typeface="Arial" panose="020B0604020202020204" pitchFamily="34" charset="0"/>
              </a:rPr>
              <a:t>2</a:t>
            </a:r>
            <a:r>
              <a:rPr lang="en-US" altLang="es-PR" sz="1700">
                <a:latin typeface="Arial" panose="020B0604020202020204" pitchFamily="34" charset="0"/>
              </a:rPr>
              <a:t>H)</a:t>
            </a:r>
          </a:p>
        </p:txBody>
      </p:sp>
      <p:sp>
        <p:nvSpPr>
          <p:cNvPr id="158728" name="Line 65">
            <a:extLst>
              <a:ext uri="{FF2B5EF4-FFF2-40B4-BE49-F238E27FC236}">
                <a16:creationId xmlns:a16="http://schemas.microsoft.com/office/drawing/2014/main" id="{A95A8F91-083E-46BD-9D68-91811335E7B6}"/>
              </a:ext>
            </a:extLst>
          </p:cNvPr>
          <p:cNvSpPr>
            <a:spLocks noChangeShapeType="1"/>
          </p:cNvSpPr>
          <p:nvPr/>
        </p:nvSpPr>
        <p:spPr bwMode="auto">
          <a:xfrm>
            <a:off x="5529263" y="381000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8729" name="Text Box 66">
            <a:extLst>
              <a:ext uri="{FF2B5EF4-FFF2-40B4-BE49-F238E27FC236}">
                <a16:creationId xmlns:a16="http://schemas.microsoft.com/office/drawing/2014/main" id="{705BDC06-6D0E-4CA1-9DAE-02D6433D2948}"/>
              </a:ext>
            </a:extLst>
          </p:cNvPr>
          <p:cNvSpPr txBox="1">
            <a:spLocks noChangeArrowheads="1"/>
          </p:cNvSpPr>
          <p:nvPr/>
        </p:nvSpPr>
        <p:spPr bwMode="auto">
          <a:xfrm>
            <a:off x="4041775" y="3937000"/>
            <a:ext cx="30749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700">
                <a:latin typeface="Arial" panose="020B0604020202020204" pitchFamily="34" charset="0"/>
              </a:rPr>
              <a:t>Muestreo de</a:t>
            </a:r>
          </a:p>
          <a:p>
            <a:pPr algn="ctr">
              <a:lnSpc>
                <a:spcPct val="80000"/>
              </a:lnSpc>
              <a:spcBef>
                <a:spcPct val="0"/>
              </a:spcBef>
              <a:buClrTx/>
              <a:buFontTx/>
              <a:buNone/>
            </a:pPr>
            <a:r>
              <a:rPr lang="en-US" altLang="es-PR" sz="1700">
                <a:latin typeface="Arial" panose="020B0604020202020204" pitchFamily="34" charset="0"/>
              </a:rPr>
              <a:t>Orina, Saliva y Sangre</a:t>
            </a:r>
          </a:p>
          <a:p>
            <a:pPr algn="ctr">
              <a:lnSpc>
                <a:spcPct val="80000"/>
              </a:lnSpc>
              <a:spcBef>
                <a:spcPct val="0"/>
              </a:spcBef>
              <a:buClrTx/>
              <a:buFontTx/>
              <a:buNone/>
            </a:pPr>
            <a:r>
              <a:rPr lang="en-US" altLang="es-PR" sz="1700">
                <a:latin typeface="Arial" panose="020B0604020202020204" pitchFamily="34" charset="0"/>
              </a:rPr>
              <a:t>(Ritmo de Producción)</a:t>
            </a:r>
          </a:p>
        </p:txBody>
      </p:sp>
      <p:sp>
        <p:nvSpPr>
          <p:cNvPr id="158730" name="Text Box 69">
            <a:extLst>
              <a:ext uri="{FF2B5EF4-FFF2-40B4-BE49-F238E27FC236}">
                <a16:creationId xmlns:a16="http://schemas.microsoft.com/office/drawing/2014/main" id="{1EA5A768-AA8F-4C4F-B852-2A55048C65A1}"/>
              </a:ext>
            </a:extLst>
          </p:cNvPr>
          <p:cNvSpPr txBox="1">
            <a:spLocks noChangeArrowheads="1"/>
          </p:cNvSpPr>
          <p:nvPr/>
        </p:nvSpPr>
        <p:spPr bwMode="auto">
          <a:xfrm>
            <a:off x="4897438" y="4699000"/>
            <a:ext cx="133191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700">
                <a:latin typeface="Arial" panose="020B0604020202020204" pitchFamily="34" charset="0"/>
              </a:rPr>
              <a:t>Determina</a:t>
            </a:r>
          </a:p>
        </p:txBody>
      </p:sp>
      <p:sp>
        <p:nvSpPr>
          <p:cNvPr id="158731" name="Line 70">
            <a:extLst>
              <a:ext uri="{FF2B5EF4-FFF2-40B4-BE49-F238E27FC236}">
                <a16:creationId xmlns:a16="http://schemas.microsoft.com/office/drawing/2014/main" id="{8A26BB36-2E57-4412-9997-D9BA62A0B0CF}"/>
              </a:ext>
            </a:extLst>
          </p:cNvPr>
          <p:cNvSpPr>
            <a:spLocks noChangeShapeType="1"/>
          </p:cNvSpPr>
          <p:nvPr/>
        </p:nvSpPr>
        <p:spPr bwMode="auto">
          <a:xfrm>
            <a:off x="5541963" y="458470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8732" name="Line 71">
            <a:extLst>
              <a:ext uri="{FF2B5EF4-FFF2-40B4-BE49-F238E27FC236}">
                <a16:creationId xmlns:a16="http://schemas.microsoft.com/office/drawing/2014/main" id="{7085AFF8-F492-421C-B44E-3D94D3AA22A9}"/>
              </a:ext>
            </a:extLst>
          </p:cNvPr>
          <p:cNvSpPr>
            <a:spLocks noChangeShapeType="1"/>
          </p:cNvSpPr>
          <p:nvPr/>
        </p:nvSpPr>
        <p:spPr bwMode="auto">
          <a:xfrm>
            <a:off x="5565775" y="10858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8733" name="Line 72">
            <a:extLst>
              <a:ext uri="{FF2B5EF4-FFF2-40B4-BE49-F238E27FC236}">
                <a16:creationId xmlns:a16="http://schemas.microsoft.com/office/drawing/2014/main" id="{404F3838-B794-4097-A684-F2CCB6E62E61}"/>
              </a:ext>
            </a:extLst>
          </p:cNvPr>
          <p:cNvSpPr>
            <a:spLocks noChangeShapeType="1"/>
          </p:cNvSpPr>
          <p:nvPr/>
        </p:nvSpPr>
        <p:spPr bwMode="auto">
          <a:xfrm>
            <a:off x="5565775" y="14541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13417" name="Text Box 73">
            <a:extLst>
              <a:ext uri="{FF2B5EF4-FFF2-40B4-BE49-F238E27FC236}">
                <a16:creationId xmlns:a16="http://schemas.microsoft.com/office/drawing/2014/main" id="{2618BE06-C09A-4C2B-960C-A455BDD8DF4D}"/>
              </a:ext>
            </a:extLst>
          </p:cNvPr>
          <p:cNvSpPr txBox="1">
            <a:spLocks noChangeArrowheads="1"/>
          </p:cNvSpPr>
          <p:nvPr/>
        </p:nvSpPr>
        <p:spPr bwMode="auto">
          <a:xfrm>
            <a:off x="3003550" y="1563688"/>
            <a:ext cx="5287963" cy="1123950"/>
          </a:xfrm>
          <a:prstGeom prst="rect">
            <a:avLst/>
          </a:prstGeom>
          <a:noFill/>
          <a:ln w="9525">
            <a:noFill/>
            <a:miter lim="800000"/>
            <a:headEnd/>
            <a:tailEnd/>
          </a:ln>
          <a:effectLst/>
        </p:spPr>
        <p:txBody>
          <a:bodyPr>
            <a:spAutoFit/>
          </a:bodyPr>
          <a:lstStyle/>
          <a:p>
            <a:pPr algn="ctr">
              <a:lnSpc>
                <a:spcPct val="80000"/>
              </a:lnSpc>
              <a:defRPr/>
            </a:pPr>
            <a:r>
              <a:rPr lang="en-US" sz="1700">
                <a:effectLst>
                  <a:outerShdw blurRad="38100" dist="38100" dir="2700000" algn="tl">
                    <a:srgbClr val="C0C0C0"/>
                  </a:outerShdw>
                </a:effectLst>
                <a:latin typeface="Arial" charset="0"/>
              </a:rPr>
              <a:t>Ingestión de Agua</a:t>
            </a:r>
          </a:p>
          <a:p>
            <a:pPr algn="ctr">
              <a:lnSpc>
                <a:spcPct val="80000"/>
              </a:lnSpc>
              <a:defRPr/>
            </a:pPr>
            <a:r>
              <a:rPr lang="en-US" sz="1700">
                <a:effectLst>
                  <a:outerShdw blurRad="38100" dist="38100" dir="2700000" algn="tl">
                    <a:srgbClr val="C0C0C0"/>
                  </a:outerShdw>
                </a:effectLst>
                <a:latin typeface="Arial" charset="0"/>
              </a:rPr>
              <a:t>con</a:t>
            </a:r>
          </a:p>
          <a:p>
            <a:pPr algn="ctr">
              <a:lnSpc>
                <a:spcPct val="80000"/>
              </a:lnSpc>
              <a:defRPr/>
            </a:pPr>
            <a:r>
              <a:rPr lang="en-US" sz="1700">
                <a:effectLst>
                  <a:outerShdw blurRad="38100" dist="38100" dir="2700000" algn="tl">
                    <a:srgbClr val="C0C0C0"/>
                  </a:outerShdw>
                </a:effectLst>
                <a:latin typeface="Arial" charset="0"/>
              </a:rPr>
              <a:t>Dos (2)</a:t>
            </a:r>
          </a:p>
          <a:p>
            <a:pPr algn="ctr">
              <a:lnSpc>
                <a:spcPct val="80000"/>
              </a:lnSpc>
              <a:defRPr/>
            </a:pPr>
            <a:r>
              <a:rPr lang="en-US" sz="1700">
                <a:effectLst>
                  <a:outerShdw blurRad="38100" dist="38100" dir="2700000" algn="tl">
                    <a:srgbClr val="C0C0C0"/>
                  </a:outerShdw>
                </a:effectLst>
                <a:latin typeface="Arial" charset="0"/>
              </a:rPr>
              <a:t>Isótopos con Marcadores Radioactivos Dobles</a:t>
            </a:r>
          </a:p>
          <a:p>
            <a:pPr algn="ctr">
              <a:lnSpc>
                <a:spcPct val="80000"/>
              </a:lnSpc>
              <a:defRPr/>
            </a:pPr>
            <a:r>
              <a:rPr lang="en-US" sz="1700">
                <a:effectLst>
                  <a:outerShdw blurRad="38100" dist="38100" dir="2700000" algn="tl">
                    <a:srgbClr val="C0C0C0"/>
                  </a:outerShdw>
                </a:effectLst>
                <a:latin typeface="Arial" charset="0"/>
              </a:rPr>
              <a:t>(</a:t>
            </a:r>
            <a:r>
              <a:rPr lang="en-US" sz="1700" baseline="30000">
                <a:effectLst>
                  <a:outerShdw blurRad="38100" dist="38100" dir="2700000" algn="tl">
                    <a:srgbClr val="C0C0C0"/>
                  </a:outerShdw>
                </a:effectLst>
                <a:latin typeface="Arial" charset="0"/>
              </a:rPr>
              <a:t>2</a:t>
            </a:r>
            <a:r>
              <a:rPr lang="en-US" sz="1700">
                <a:effectLst>
                  <a:outerShdw blurRad="38100" dist="38100" dir="2700000" algn="tl">
                    <a:srgbClr val="C0C0C0"/>
                  </a:outerShdw>
                </a:effectLst>
                <a:latin typeface="Arial" charset="0"/>
              </a:rPr>
              <a:t>H</a:t>
            </a:r>
            <a:r>
              <a:rPr lang="en-US" sz="1700" baseline="-25000">
                <a:effectLst>
                  <a:outerShdw blurRad="38100" dist="38100" dir="2700000" algn="tl">
                    <a:srgbClr val="C0C0C0"/>
                  </a:outerShdw>
                </a:effectLst>
                <a:latin typeface="Arial" charset="0"/>
              </a:rPr>
              <a:t>2</a:t>
            </a:r>
            <a:r>
              <a:rPr lang="en-US" sz="1700">
                <a:effectLst>
                  <a:outerShdw blurRad="38100" dist="38100" dir="2700000" algn="tl">
                    <a:srgbClr val="C0C0C0"/>
                  </a:outerShdw>
                </a:effectLst>
                <a:latin typeface="Arial" charset="0"/>
              </a:rPr>
              <a:t>, </a:t>
            </a:r>
            <a:r>
              <a:rPr lang="en-US" sz="1700" baseline="30000">
                <a:effectLst>
                  <a:outerShdw blurRad="38100" dist="38100" dir="2700000" algn="tl">
                    <a:srgbClr val="C0C0C0"/>
                  </a:outerShdw>
                </a:effectLst>
                <a:latin typeface="Arial" charset="0"/>
              </a:rPr>
              <a:t>18</a:t>
            </a:r>
            <a:r>
              <a:rPr lang="en-US" sz="1700">
                <a:effectLst>
                  <a:outerShdw blurRad="38100" dist="38100" dir="2700000" algn="tl">
                    <a:srgbClr val="C0C0C0"/>
                  </a:outerShdw>
                </a:effectLst>
                <a:latin typeface="Arial" charset="0"/>
              </a:rPr>
              <a:t>O)</a:t>
            </a:r>
            <a:endParaRPr lang="en-US" sz="1700" i="1">
              <a:effectLst>
                <a:outerShdw blurRad="38100" dist="38100" dir="2700000" algn="tl">
                  <a:srgbClr val="C0C0C0"/>
                </a:outerShdw>
              </a:effectLst>
              <a:latin typeface="Arial" charset="0"/>
            </a:endParaRPr>
          </a:p>
        </p:txBody>
      </p:sp>
      <p:sp>
        <p:nvSpPr>
          <p:cNvPr id="158735" name="Text Box 74">
            <a:extLst>
              <a:ext uri="{FF2B5EF4-FFF2-40B4-BE49-F238E27FC236}">
                <a16:creationId xmlns:a16="http://schemas.microsoft.com/office/drawing/2014/main" id="{837E2915-17CA-4B72-875F-2A7D9ABC58F2}"/>
              </a:ext>
            </a:extLst>
          </p:cNvPr>
          <p:cNvSpPr txBox="1">
            <a:spLocks noChangeArrowheads="1"/>
          </p:cNvSpPr>
          <p:nvPr/>
        </p:nvSpPr>
        <p:spPr bwMode="auto">
          <a:xfrm>
            <a:off x="2843213" y="2968625"/>
            <a:ext cx="245586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700">
                <a:latin typeface="Arial" panose="020B0604020202020204" pitchFamily="34" charset="0"/>
              </a:rPr>
              <a:t>Difunde en</a:t>
            </a:r>
          </a:p>
          <a:p>
            <a:pPr algn="ctr">
              <a:lnSpc>
                <a:spcPct val="80000"/>
              </a:lnSpc>
              <a:spcBef>
                <a:spcPct val="0"/>
              </a:spcBef>
              <a:buClrTx/>
              <a:buFontTx/>
              <a:buNone/>
            </a:pPr>
            <a:r>
              <a:rPr lang="en-US" altLang="es-PR" sz="1700">
                <a:latin typeface="Arial" panose="020B0604020202020204" pitchFamily="34" charset="0"/>
              </a:rPr>
              <a:t>Líquidos Corporales </a:t>
            </a:r>
          </a:p>
          <a:p>
            <a:pPr algn="ctr">
              <a:lnSpc>
                <a:spcPct val="80000"/>
              </a:lnSpc>
              <a:spcBef>
                <a:spcPct val="0"/>
              </a:spcBef>
              <a:buClrTx/>
              <a:buFontTx/>
              <a:buNone/>
            </a:pPr>
            <a:r>
              <a:rPr lang="en-US" altLang="es-PR" sz="1700">
                <a:latin typeface="Arial" panose="020B0604020202020204" pitchFamily="34" charset="0"/>
              </a:rPr>
              <a:t>(Agua)</a:t>
            </a:r>
          </a:p>
        </p:txBody>
      </p:sp>
      <p:sp>
        <p:nvSpPr>
          <p:cNvPr id="158736" name="Line 75">
            <a:extLst>
              <a:ext uri="{FF2B5EF4-FFF2-40B4-BE49-F238E27FC236}">
                <a16:creationId xmlns:a16="http://schemas.microsoft.com/office/drawing/2014/main" id="{F6365E40-9382-4A48-A4F1-D838DCCE6103}"/>
              </a:ext>
            </a:extLst>
          </p:cNvPr>
          <p:cNvSpPr>
            <a:spLocks noChangeShapeType="1"/>
          </p:cNvSpPr>
          <p:nvPr/>
        </p:nvSpPr>
        <p:spPr bwMode="auto">
          <a:xfrm>
            <a:off x="4013200" y="28638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8737" name="Freeform 76">
            <a:extLst>
              <a:ext uri="{FF2B5EF4-FFF2-40B4-BE49-F238E27FC236}">
                <a16:creationId xmlns:a16="http://schemas.microsoft.com/office/drawing/2014/main" id="{919D204A-0D05-4299-B747-BECC2C95B90B}"/>
              </a:ext>
            </a:extLst>
          </p:cNvPr>
          <p:cNvSpPr>
            <a:spLocks/>
          </p:cNvSpPr>
          <p:nvPr/>
        </p:nvSpPr>
        <p:spPr bwMode="auto">
          <a:xfrm rot="5400000" flipV="1">
            <a:off x="6602413" y="2047875"/>
            <a:ext cx="160337" cy="1154113"/>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vert="eaVert"/>
          <a:lstStyle/>
          <a:p>
            <a:endParaRPr lang="en-US"/>
          </a:p>
        </p:txBody>
      </p:sp>
      <p:sp>
        <p:nvSpPr>
          <p:cNvPr id="158738" name="Text Box 78">
            <a:extLst>
              <a:ext uri="{FF2B5EF4-FFF2-40B4-BE49-F238E27FC236}">
                <a16:creationId xmlns:a16="http://schemas.microsoft.com/office/drawing/2014/main" id="{D4CFB1A0-4A30-4581-93A1-EC0ADB686C52}"/>
              </a:ext>
            </a:extLst>
          </p:cNvPr>
          <p:cNvSpPr txBox="1">
            <a:spLocks noChangeArrowheads="1"/>
          </p:cNvSpPr>
          <p:nvPr/>
        </p:nvSpPr>
        <p:spPr bwMode="auto">
          <a:xfrm>
            <a:off x="6235700" y="2587625"/>
            <a:ext cx="20510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700">
                <a:latin typeface="Arial" panose="020B0604020202020204" pitchFamily="34" charset="0"/>
              </a:rPr>
              <a:t>Oxígeno</a:t>
            </a:r>
            <a:r>
              <a:rPr lang="en-US" altLang="es-PR" sz="1700">
                <a:latin typeface="Times New Roman" panose="02020603050405020304" pitchFamily="18" charset="0"/>
              </a:rPr>
              <a:t>-</a:t>
            </a:r>
            <a:r>
              <a:rPr lang="en-US" altLang="es-PR" sz="1700">
                <a:latin typeface="Arial" panose="020B0604020202020204" pitchFamily="34" charset="0"/>
              </a:rPr>
              <a:t>18 (</a:t>
            </a:r>
            <a:r>
              <a:rPr lang="en-US" altLang="es-PR" sz="1700" baseline="30000">
                <a:latin typeface="Arial" panose="020B0604020202020204" pitchFamily="34" charset="0"/>
              </a:rPr>
              <a:t>18</a:t>
            </a:r>
            <a:r>
              <a:rPr lang="en-US" altLang="es-PR" sz="1700">
                <a:latin typeface="Arial" panose="020B0604020202020204" pitchFamily="34" charset="0"/>
              </a:rPr>
              <a:t>O)</a:t>
            </a:r>
          </a:p>
        </p:txBody>
      </p:sp>
      <p:sp>
        <p:nvSpPr>
          <p:cNvPr id="158739" name="Text Box 79">
            <a:extLst>
              <a:ext uri="{FF2B5EF4-FFF2-40B4-BE49-F238E27FC236}">
                <a16:creationId xmlns:a16="http://schemas.microsoft.com/office/drawing/2014/main" id="{364D381D-6C02-472E-9EB7-867F2A0792DA}"/>
              </a:ext>
            </a:extLst>
          </p:cNvPr>
          <p:cNvSpPr txBox="1">
            <a:spLocks noChangeArrowheads="1"/>
          </p:cNvSpPr>
          <p:nvPr/>
        </p:nvSpPr>
        <p:spPr bwMode="auto">
          <a:xfrm>
            <a:off x="6562725" y="2943225"/>
            <a:ext cx="14065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700">
                <a:latin typeface="Arial" panose="020B0604020202020204" pitchFamily="34" charset="0"/>
              </a:rPr>
              <a:t>Difunde en</a:t>
            </a:r>
          </a:p>
        </p:txBody>
      </p:sp>
      <p:sp>
        <p:nvSpPr>
          <p:cNvPr id="158740" name="Line 80">
            <a:extLst>
              <a:ext uri="{FF2B5EF4-FFF2-40B4-BE49-F238E27FC236}">
                <a16:creationId xmlns:a16="http://schemas.microsoft.com/office/drawing/2014/main" id="{3B82258F-6C59-410F-80BC-DAE997EB9373}"/>
              </a:ext>
            </a:extLst>
          </p:cNvPr>
          <p:cNvSpPr>
            <a:spLocks noChangeShapeType="1"/>
          </p:cNvSpPr>
          <p:nvPr/>
        </p:nvSpPr>
        <p:spPr bwMode="auto">
          <a:xfrm>
            <a:off x="7239000" y="283845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8741" name="Freeform 81">
            <a:extLst>
              <a:ext uri="{FF2B5EF4-FFF2-40B4-BE49-F238E27FC236}">
                <a16:creationId xmlns:a16="http://schemas.microsoft.com/office/drawing/2014/main" id="{BEFCAD99-31D7-455D-99A4-3B2F64CB7183}"/>
              </a:ext>
            </a:extLst>
          </p:cNvPr>
          <p:cNvSpPr>
            <a:spLocks/>
          </p:cNvSpPr>
          <p:nvPr/>
        </p:nvSpPr>
        <p:spPr bwMode="auto">
          <a:xfrm rot="-5400000" flipH="1" flipV="1">
            <a:off x="6388894" y="2977356"/>
            <a:ext cx="160338" cy="365125"/>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rot="10800000" vert="eaVert"/>
          <a:lstStyle/>
          <a:p>
            <a:endParaRPr lang="en-US"/>
          </a:p>
        </p:txBody>
      </p:sp>
      <p:sp>
        <p:nvSpPr>
          <p:cNvPr id="158742" name="Text Box 82">
            <a:extLst>
              <a:ext uri="{FF2B5EF4-FFF2-40B4-BE49-F238E27FC236}">
                <a16:creationId xmlns:a16="http://schemas.microsoft.com/office/drawing/2014/main" id="{0BDB99ED-8D59-42F2-869E-A99E0C32B69F}"/>
              </a:ext>
            </a:extLst>
          </p:cNvPr>
          <p:cNvSpPr txBox="1">
            <a:spLocks noChangeArrowheads="1"/>
          </p:cNvSpPr>
          <p:nvPr/>
        </p:nvSpPr>
        <p:spPr bwMode="auto">
          <a:xfrm>
            <a:off x="5783263" y="3163888"/>
            <a:ext cx="92551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700">
                <a:latin typeface="Arial" panose="020B0604020202020204" pitchFamily="34" charset="0"/>
              </a:rPr>
              <a:t>Agua</a:t>
            </a:r>
          </a:p>
        </p:txBody>
      </p:sp>
      <p:sp>
        <p:nvSpPr>
          <p:cNvPr id="158743" name="Freeform 83">
            <a:extLst>
              <a:ext uri="{FF2B5EF4-FFF2-40B4-BE49-F238E27FC236}">
                <a16:creationId xmlns:a16="http://schemas.microsoft.com/office/drawing/2014/main" id="{0F338AF0-0231-491E-8155-C7B2523F0CFE}"/>
              </a:ext>
            </a:extLst>
          </p:cNvPr>
          <p:cNvSpPr>
            <a:spLocks/>
          </p:cNvSpPr>
          <p:nvPr/>
        </p:nvSpPr>
        <p:spPr bwMode="auto">
          <a:xfrm rot="5400000" flipV="1">
            <a:off x="7989094" y="2977356"/>
            <a:ext cx="160338" cy="365125"/>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381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vert="eaVert"/>
          <a:lstStyle/>
          <a:p>
            <a:endParaRPr lang="en-US"/>
          </a:p>
        </p:txBody>
      </p:sp>
      <p:sp>
        <p:nvSpPr>
          <p:cNvPr id="158744" name="Text Box 84">
            <a:extLst>
              <a:ext uri="{FF2B5EF4-FFF2-40B4-BE49-F238E27FC236}">
                <a16:creationId xmlns:a16="http://schemas.microsoft.com/office/drawing/2014/main" id="{2BEB6654-A330-448F-A026-6811E506B440}"/>
              </a:ext>
            </a:extLst>
          </p:cNvPr>
          <p:cNvSpPr txBox="1">
            <a:spLocks noChangeArrowheads="1"/>
          </p:cNvSpPr>
          <p:nvPr/>
        </p:nvSpPr>
        <p:spPr bwMode="auto">
          <a:xfrm>
            <a:off x="7516813" y="3163888"/>
            <a:ext cx="14065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700">
                <a:latin typeface="Arial" panose="020B0604020202020204" pitchFamily="34" charset="0"/>
              </a:rPr>
              <a:t>Glucógeno</a:t>
            </a:r>
          </a:p>
        </p:txBody>
      </p:sp>
      <p:sp>
        <p:nvSpPr>
          <p:cNvPr id="158745" name="Freeform 85">
            <a:extLst>
              <a:ext uri="{FF2B5EF4-FFF2-40B4-BE49-F238E27FC236}">
                <a16:creationId xmlns:a16="http://schemas.microsoft.com/office/drawing/2014/main" id="{EF6F0E36-1DE5-4241-B322-78182CD577F1}"/>
              </a:ext>
            </a:extLst>
          </p:cNvPr>
          <p:cNvSpPr>
            <a:spLocks/>
          </p:cNvSpPr>
          <p:nvPr/>
        </p:nvSpPr>
        <p:spPr bwMode="auto">
          <a:xfrm>
            <a:off x="3998913" y="3473450"/>
            <a:ext cx="4238625" cy="322263"/>
          </a:xfrm>
          <a:custGeom>
            <a:avLst/>
            <a:gdLst>
              <a:gd name="T0" fmla="*/ 0 w 2670"/>
              <a:gd name="T1" fmla="*/ 2147483646 h 203"/>
              <a:gd name="T2" fmla="*/ 0 w 2670"/>
              <a:gd name="T3" fmla="*/ 2147483646 h 203"/>
              <a:gd name="T4" fmla="*/ 2147483646 w 2670"/>
              <a:gd name="T5" fmla="*/ 2147483646 h 203"/>
              <a:gd name="T6" fmla="*/ 2147483646 w 2670"/>
              <a:gd name="T7" fmla="*/ 0 h 203"/>
              <a:gd name="T8" fmla="*/ 0 60000 65536"/>
              <a:gd name="T9" fmla="*/ 0 60000 65536"/>
              <a:gd name="T10" fmla="*/ 0 60000 65536"/>
              <a:gd name="T11" fmla="*/ 0 60000 65536"/>
              <a:gd name="T12" fmla="*/ 0 w 2670"/>
              <a:gd name="T13" fmla="*/ 0 h 203"/>
              <a:gd name="T14" fmla="*/ 2670 w 2670"/>
              <a:gd name="T15" fmla="*/ 203 h 203"/>
            </a:gdLst>
            <a:ahLst/>
            <a:cxnLst>
              <a:cxn ang="T8">
                <a:pos x="T0" y="T1"/>
              </a:cxn>
              <a:cxn ang="T9">
                <a:pos x="T2" y="T3"/>
              </a:cxn>
              <a:cxn ang="T10">
                <a:pos x="T4" y="T5"/>
              </a:cxn>
              <a:cxn ang="T11">
                <a:pos x="T6" y="T7"/>
              </a:cxn>
            </a:cxnLst>
            <a:rect l="T12" t="T13" r="T14" b="T15"/>
            <a:pathLst>
              <a:path w="2670" h="203">
                <a:moveTo>
                  <a:pt x="0" y="133"/>
                </a:moveTo>
                <a:lnTo>
                  <a:pt x="0" y="203"/>
                </a:lnTo>
                <a:lnTo>
                  <a:pt x="2670" y="203"/>
                </a:lnTo>
                <a:lnTo>
                  <a:pt x="2670" y="0"/>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746" name="Line 86">
            <a:extLst>
              <a:ext uri="{FF2B5EF4-FFF2-40B4-BE49-F238E27FC236}">
                <a16:creationId xmlns:a16="http://schemas.microsoft.com/office/drawing/2014/main" id="{B1628E79-4CD6-4387-828A-F1E8F0FAE925}"/>
              </a:ext>
            </a:extLst>
          </p:cNvPr>
          <p:cNvSpPr>
            <a:spLocks noChangeShapeType="1"/>
          </p:cNvSpPr>
          <p:nvPr/>
        </p:nvSpPr>
        <p:spPr bwMode="auto">
          <a:xfrm>
            <a:off x="6275388" y="3394075"/>
            <a:ext cx="0" cy="40957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47" name="Text Box 92">
            <a:extLst>
              <a:ext uri="{FF2B5EF4-FFF2-40B4-BE49-F238E27FC236}">
                <a16:creationId xmlns:a16="http://schemas.microsoft.com/office/drawing/2014/main" id="{26363504-119C-43A8-A027-2F4C078AEEE2}"/>
              </a:ext>
            </a:extLst>
          </p:cNvPr>
          <p:cNvSpPr txBox="1">
            <a:spLocks noChangeArrowheads="1"/>
          </p:cNvSpPr>
          <p:nvPr/>
        </p:nvSpPr>
        <p:spPr bwMode="auto">
          <a:xfrm>
            <a:off x="2846388" y="5029200"/>
            <a:ext cx="57689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700">
                <a:latin typeface="Arial" panose="020B0604020202020204" pitchFamily="34" charset="0"/>
              </a:rPr>
              <a:t>Velocidad que los Isótopos Abandonan el Cuerpo</a:t>
            </a:r>
          </a:p>
        </p:txBody>
      </p:sp>
      <p:sp>
        <p:nvSpPr>
          <p:cNvPr id="158748" name="Line 93">
            <a:extLst>
              <a:ext uri="{FF2B5EF4-FFF2-40B4-BE49-F238E27FC236}">
                <a16:creationId xmlns:a16="http://schemas.microsoft.com/office/drawing/2014/main" id="{85EC2EE7-81B1-46C4-A7A6-28D4A3F7C9EC}"/>
              </a:ext>
            </a:extLst>
          </p:cNvPr>
          <p:cNvSpPr>
            <a:spLocks noChangeShapeType="1"/>
          </p:cNvSpPr>
          <p:nvPr/>
        </p:nvSpPr>
        <p:spPr bwMode="auto">
          <a:xfrm>
            <a:off x="5541963" y="492760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8749" name="Text Box 94">
            <a:extLst>
              <a:ext uri="{FF2B5EF4-FFF2-40B4-BE49-F238E27FC236}">
                <a16:creationId xmlns:a16="http://schemas.microsoft.com/office/drawing/2014/main" id="{00CFB2E7-99FD-42C1-9871-E13930957E90}"/>
              </a:ext>
            </a:extLst>
          </p:cNvPr>
          <p:cNvSpPr txBox="1">
            <a:spLocks noChangeArrowheads="1"/>
          </p:cNvSpPr>
          <p:nvPr/>
        </p:nvSpPr>
        <p:spPr bwMode="auto">
          <a:xfrm>
            <a:off x="4760913" y="5384800"/>
            <a:ext cx="164306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700">
                <a:latin typeface="Arial" panose="020B0604020202020204" pitchFamily="34" charset="0"/>
              </a:rPr>
              <a:t>Se Estima</a:t>
            </a:r>
          </a:p>
        </p:txBody>
      </p:sp>
      <p:sp>
        <p:nvSpPr>
          <p:cNvPr id="158750" name="Line 95">
            <a:extLst>
              <a:ext uri="{FF2B5EF4-FFF2-40B4-BE49-F238E27FC236}">
                <a16:creationId xmlns:a16="http://schemas.microsoft.com/office/drawing/2014/main" id="{F6E270E7-7B8B-4A82-8DBD-7C11E8D16D4D}"/>
              </a:ext>
            </a:extLst>
          </p:cNvPr>
          <p:cNvSpPr>
            <a:spLocks noChangeShapeType="1"/>
          </p:cNvSpPr>
          <p:nvPr/>
        </p:nvSpPr>
        <p:spPr bwMode="auto">
          <a:xfrm>
            <a:off x="5541963" y="525780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8751" name="Text Box 96">
            <a:extLst>
              <a:ext uri="{FF2B5EF4-FFF2-40B4-BE49-F238E27FC236}">
                <a16:creationId xmlns:a16="http://schemas.microsoft.com/office/drawing/2014/main" id="{1ED484C4-21A5-4738-ACE2-4B8B4AF207BE}"/>
              </a:ext>
            </a:extLst>
          </p:cNvPr>
          <p:cNvSpPr txBox="1">
            <a:spLocks noChangeArrowheads="1"/>
          </p:cNvSpPr>
          <p:nvPr/>
        </p:nvSpPr>
        <p:spPr bwMode="auto">
          <a:xfrm>
            <a:off x="4532313" y="5715000"/>
            <a:ext cx="210026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700">
                <a:latin typeface="Arial" panose="020B0604020202020204" pitchFamily="34" charset="0"/>
              </a:rPr>
              <a:t>VCO</a:t>
            </a:r>
            <a:r>
              <a:rPr lang="en-US" altLang="es-PR" sz="1700" baseline="-25000">
                <a:latin typeface="Arial" panose="020B0604020202020204" pitchFamily="34" charset="0"/>
              </a:rPr>
              <a:t>2</a:t>
            </a:r>
            <a:r>
              <a:rPr lang="en-US" altLang="es-PR" sz="1700">
                <a:latin typeface="Arial" panose="020B0604020202020204" pitchFamily="34" charset="0"/>
              </a:rPr>
              <a:t> Producido</a:t>
            </a:r>
          </a:p>
        </p:txBody>
      </p:sp>
      <p:sp>
        <p:nvSpPr>
          <p:cNvPr id="158752" name="Line 97">
            <a:extLst>
              <a:ext uri="{FF2B5EF4-FFF2-40B4-BE49-F238E27FC236}">
                <a16:creationId xmlns:a16="http://schemas.microsoft.com/office/drawing/2014/main" id="{74A17EA3-5C65-4141-B7A1-510DED492C68}"/>
              </a:ext>
            </a:extLst>
          </p:cNvPr>
          <p:cNvSpPr>
            <a:spLocks noChangeShapeType="1"/>
          </p:cNvSpPr>
          <p:nvPr/>
        </p:nvSpPr>
        <p:spPr bwMode="auto">
          <a:xfrm>
            <a:off x="5541963" y="561340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8753" name="Text Box 98">
            <a:extLst>
              <a:ext uri="{FF2B5EF4-FFF2-40B4-BE49-F238E27FC236}">
                <a16:creationId xmlns:a16="http://schemas.microsoft.com/office/drawing/2014/main" id="{35F36540-1E3C-4208-9183-01DA575B8E6F}"/>
              </a:ext>
            </a:extLst>
          </p:cNvPr>
          <p:cNvSpPr txBox="1">
            <a:spLocks noChangeArrowheads="1"/>
          </p:cNvSpPr>
          <p:nvPr/>
        </p:nvSpPr>
        <p:spPr bwMode="auto">
          <a:xfrm>
            <a:off x="3470275" y="6108700"/>
            <a:ext cx="47577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700">
                <a:latin typeface="Arial" panose="020B0604020202020204" pitchFamily="34" charset="0"/>
              </a:rPr>
              <a:t>Convertido en (Ecuaciones Calorímetras)</a:t>
            </a:r>
          </a:p>
        </p:txBody>
      </p:sp>
      <p:sp>
        <p:nvSpPr>
          <p:cNvPr id="158754" name="Line 99">
            <a:extLst>
              <a:ext uri="{FF2B5EF4-FFF2-40B4-BE49-F238E27FC236}">
                <a16:creationId xmlns:a16="http://schemas.microsoft.com/office/drawing/2014/main" id="{D0313B3D-5736-4DA1-8D60-59DF1DCDE1B5}"/>
              </a:ext>
            </a:extLst>
          </p:cNvPr>
          <p:cNvSpPr>
            <a:spLocks noChangeShapeType="1"/>
          </p:cNvSpPr>
          <p:nvPr/>
        </p:nvSpPr>
        <p:spPr bwMode="auto">
          <a:xfrm>
            <a:off x="5541963" y="596900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8755" name="Text Box 100">
            <a:extLst>
              <a:ext uri="{FF2B5EF4-FFF2-40B4-BE49-F238E27FC236}">
                <a16:creationId xmlns:a16="http://schemas.microsoft.com/office/drawing/2014/main" id="{9EC88583-AEE0-4D3F-8105-93D120D42CBE}"/>
              </a:ext>
            </a:extLst>
          </p:cNvPr>
          <p:cNvSpPr txBox="1">
            <a:spLocks noChangeArrowheads="1"/>
          </p:cNvSpPr>
          <p:nvPr/>
        </p:nvSpPr>
        <p:spPr bwMode="auto">
          <a:xfrm>
            <a:off x="4457700" y="6451600"/>
            <a:ext cx="238601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700">
                <a:latin typeface="Arial" panose="020B0604020202020204" pitchFamily="34" charset="0"/>
              </a:rPr>
              <a:t>ENERGÍA UTILIZADA</a:t>
            </a:r>
          </a:p>
        </p:txBody>
      </p:sp>
      <p:sp>
        <p:nvSpPr>
          <p:cNvPr id="158756" name="Line 101">
            <a:extLst>
              <a:ext uri="{FF2B5EF4-FFF2-40B4-BE49-F238E27FC236}">
                <a16:creationId xmlns:a16="http://schemas.microsoft.com/office/drawing/2014/main" id="{8F2E6582-91DB-429B-97C6-FCAD421FF2B2}"/>
              </a:ext>
            </a:extLst>
          </p:cNvPr>
          <p:cNvSpPr>
            <a:spLocks noChangeShapeType="1"/>
          </p:cNvSpPr>
          <p:nvPr/>
        </p:nvSpPr>
        <p:spPr bwMode="auto">
          <a:xfrm>
            <a:off x="5541963" y="6337300"/>
            <a:ext cx="0" cy="200025"/>
          </a:xfrm>
          <a:prstGeom prst="line">
            <a:avLst/>
          </a:prstGeom>
          <a:noFill/>
          <a:ln w="508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58757" name="Text Box 103">
            <a:extLst>
              <a:ext uri="{FF2B5EF4-FFF2-40B4-BE49-F238E27FC236}">
                <a16:creationId xmlns:a16="http://schemas.microsoft.com/office/drawing/2014/main" id="{DE2874DB-FA87-4C4D-9F43-0441F2FC39DD}"/>
              </a:ext>
            </a:extLst>
          </p:cNvPr>
          <p:cNvSpPr txBox="1">
            <a:spLocks noChangeArrowheads="1"/>
          </p:cNvSpPr>
          <p:nvPr/>
        </p:nvSpPr>
        <p:spPr bwMode="auto">
          <a:xfrm>
            <a:off x="4727575" y="5521325"/>
            <a:ext cx="984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1700">
                <a:latin typeface="Arial" panose="020B0604020202020204" pitchFamily="34" charset="0"/>
              </a:rPr>
              <a:t>.</a:t>
            </a:r>
          </a:p>
        </p:txBody>
      </p:sp>
      <p:sp>
        <p:nvSpPr>
          <p:cNvPr id="158758" name="Text Box 6">
            <a:extLst>
              <a:ext uri="{FF2B5EF4-FFF2-40B4-BE49-F238E27FC236}">
                <a16:creationId xmlns:a16="http://schemas.microsoft.com/office/drawing/2014/main" id="{7DD63374-D5DA-4546-B5A8-F2611B836B2B}"/>
              </a:ext>
            </a:extLst>
          </p:cNvPr>
          <p:cNvSpPr txBox="1">
            <a:spLocks noChangeArrowheads="1"/>
          </p:cNvSpPr>
          <p:nvPr/>
        </p:nvSpPr>
        <p:spPr bwMode="auto">
          <a:xfrm>
            <a:off x="323850" y="1050925"/>
            <a:ext cx="24479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2400" i="1">
                <a:latin typeface="Times New Roman" panose="02020603050405020304" pitchFamily="18" charset="0"/>
              </a:rPr>
              <a:t>NOTA</a:t>
            </a:r>
            <a:r>
              <a:rPr lang="es-ES" altLang="es-PR" sz="2400">
                <a:latin typeface="Times New Roman" panose="02020603050405020304" pitchFamily="18" charset="0"/>
              </a:rPr>
              <a:t>.</a:t>
            </a:r>
            <a:r>
              <a:rPr lang="es-ES" altLang="es-PR" sz="2400" b="0">
                <a:latin typeface="Times New Roman" panose="02020603050405020304" pitchFamily="18" charset="0"/>
              </a:rPr>
              <a:t> Adaptado de: </a:t>
            </a:r>
            <a:r>
              <a:rPr lang="en-US" altLang="es-PR" sz="2400" i="1">
                <a:latin typeface="Times New Roman" panose="02020603050405020304" pitchFamily="18" charset="0"/>
              </a:rPr>
              <a:t>Fisiología del Esfuerzo y del Deporte</a:t>
            </a:r>
            <a:r>
              <a:rPr lang="en-US" altLang="es-PR" sz="2400" b="0">
                <a:latin typeface="Times New Roman" panose="02020603050405020304" pitchFamily="18" charset="0"/>
              </a:rPr>
              <a:t>. 5ta. ed.; (pp. 134), por J. H. Wilmore, &amp; D. L. Costill, 2004, Barcelona, España: Editorial Paidotribo. Copyright 2004 por Jack H. Wilmore y David L. Costill.</a:t>
            </a:r>
          </a:p>
        </p:txBody>
      </p:sp>
    </p:spTree>
    <p:custDataLst>
      <p:tags r:id="rId1"/>
    </p:custDataLst>
  </p:cSld>
  <p:clrMapOvr>
    <a:masterClrMapping/>
  </p:clrMapOvr>
  <p:transition spd="slow">
    <p:pull dir="rd"/>
    <p:sndAc>
      <p:stSnd>
        <p:snd r:embed="rId4" name="whoosh.wav"/>
      </p:stSnd>
    </p:sndAc>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775D-D349-412D-96C2-76E298FA3C30}"/>
              </a:ext>
            </a:extLst>
          </p:cNvPr>
          <p:cNvSpPr>
            <a:spLocks/>
          </p:cNvSpPr>
          <p:nvPr/>
        </p:nvSpPr>
        <p:spPr bwMode="auto">
          <a:xfrm>
            <a:off x="0" y="83820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32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ISÓTOPOS MARCADORES: </a:t>
            </a:r>
            <a:r>
              <a:rPr lang="es-PR" altLang="es-PR" sz="32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AVALÚO </a:t>
            </a:r>
            <a:br>
              <a:rPr lang="es-PR" altLang="es-PR" sz="32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br>
            <a:r>
              <a:rPr lang="es-PR" altLang="es-PR" sz="32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Preguntas y Respuesta*</a:t>
            </a:r>
          </a:p>
        </p:txBody>
      </p:sp>
      <p:sp>
        <p:nvSpPr>
          <p:cNvPr id="160771" name="Text Box 35">
            <a:extLst>
              <a:ext uri="{FF2B5EF4-FFF2-40B4-BE49-F238E27FC236}">
                <a16:creationId xmlns:a16="http://schemas.microsoft.com/office/drawing/2014/main" id="{71A3A4CA-B445-46ED-848A-C963D7B29BD3}"/>
              </a:ext>
            </a:extLst>
          </p:cNvPr>
          <p:cNvSpPr txBox="1">
            <a:spLocks noChangeArrowheads="1"/>
          </p:cNvSpPr>
          <p:nvPr/>
        </p:nvSpPr>
        <p:spPr bwMode="auto">
          <a:xfrm>
            <a:off x="539750" y="2259013"/>
            <a:ext cx="8280400" cy="369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838200" indent="-38100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295400" indent="-3810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752600" indent="-3810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209800" indent="-3810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6670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31242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5814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40386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3200">
                <a:latin typeface="Arial" panose="020B0604020202020204" pitchFamily="34" charset="0"/>
              </a:rPr>
              <a:t>Basado en el tópico de calorimetría</a:t>
            </a:r>
          </a:p>
          <a:p>
            <a:pPr>
              <a:lnSpc>
                <a:spcPct val="90000"/>
              </a:lnSpc>
              <a:spcBef>
                <a:spcPct val="0"/>
              </a:spcBef>
              <a:buClrTx/>
              <a:buFontTx/>
              <a:buNone/>
            </a:pPr>
            <a:r>
              <a:rPr lang="en-US" altLang="es-PR" sz="3200">
                <a:latin typeface="Arial" panose="020B0604020202020204" pitchFamily="34" charset="0"/>
              </a:rPr>
              <a:t>indirecta (isótopos marcadores), escriban</a:t>
            </a:r>
          </a:p>
          <a:p>
            <a:pPr>
              <a:lnSpc>
                <a:spcPct val="90000"/>
              </a:lnSpc>
              <a:spcBef>
                <a:spcPct val="0"/>
              </a:spcBef>
              <a:buClrTx/>
              <a:buFontTx/>
              <a:buNone/>
            </a:pPr>
            <a:r>
              <a:rPr lang="en-US" altLang="es-PR" sz="3200">
                <a:latin typeface="Arial" panose="020B0604020202020204" pitchFamily="34" charset="0"/>
              </a:rPr>
              <a:t>dos preguntas con sus respectivas</a:t>
            </a:r>
          </a:p>
          <a:p>
            <a:pPr>
              <a:lnSpc>
                <a:spcPct val="90000"/>
              </a:lnSpc>
              <a:spcBef>
                <a:spcPct val="0"/>
              </a:spcBef>
              <a:buClrTx/>
              <a:buFontTx/>
              <a:buNone/>
            </a:pPr>
            <a:r>
              <a:rPr lang="en-US" altLang="es-PR" sz="3200">
                <a:latin typeface="Arial" panose="020B0604020202020204" pitchFamily="34" charset="0"/>
              </a:rPr>
              <a:t>respuestas</a:t>
            </a:r>
            <a:r>
              <a:rPr lang="en-US" altLang="es-PR" sz="3100">
                <a:latin typeface="Arial" panose="020B0604020202020204" pitchFamily="34" charset="0"/>
              </a:rPr>
              <a:t>:</a:t>
            </a:r>
          </a:p>
          <a:p>
            <a:pPr>
              <a:lnSpc>
                <a:spcPct val="90000"/>
              </a:lnSpc>
              <a:spcBef>
                <a:spcPct val="0"/>
              </a:spcBef>
              <a:buClrTx/>
              <a:buFontTx/>
              <a:buNone/>
            </a:pPr>
            <a:endParaRPr lang="en-US" altLang="es-PR" sz="3100">
              <a:latin typeface="Arial" panose="020B0604020202020204" pitchFamily="34" charset="0"/>
            </a:endParaRPr>
          </a:p>
          <a:p>
            <a:pPr>
              <a:lnSpc>
                <a:spcPct val="90000"/>
              </a:lnSpc>
              <a:spcBef>
                <a:spcPct val="0"/>
              </a:spcBef>
              <a:buClrTx/>
              <a:buFontTx/>
              <a:buNone/>
            </a:pPr>
            <a:r>
              <a:rPr lang="en-US" altLang="es-PR" sz="3100">
                <a:latin typeface="Arial" panose="020B0604020202020204" pitchFamily="34" charset="0"/>
              </a:rPr>
              <a:t>1.</a:t>
            </a:r>
          </a:p>
          <a:p>
            <a:pPr>
              <a:lnSpc>
                <a:spcPct val="70000"/>
              </a:lnSpc>
              <a:spcBef>
                <a:spcPct val="0"/>
              </a:spcBef>
              <a:buClrTx/>
              <a:buFontTx/>
              <a:buNone/>
            </a:pPr>
            <a:endParaRPr lang="en-US" altLang="es-PR" sz="3100">
              <a:latin typeface="Arial" panose="020B0604020202020204" pitchFamily="34" charset="0"/>
            </a:endParaRPr>
          </a:p>
          <a:p>
            <a:pPr>
              <a:lnSpc>
                <a:spcPct val="70000"/>
              </a:lnSpc>
              <a:spcBef>
                <a:spcPct val="0"/>
              </a:spcBef>
              <a:buClrTx/>
              <a:buFontTx/>
              <a:buNone/>
            </a:pPr>
            <a:endParaRPr lang="en-US" altLang="es-PR" sz="3100">
              <a:latin typeface="Arial" panose="020B0604020202020204" pitchFamily="34" charset="0"/>
            </a:endParaRPr>
          </a:p>
          <a:p>
            <a:pPr>
              <a:lnSpc>
                <a:spcPct val="70000"/>
              </a:lnSpc>
              <a:spcBef>
                <a:spcPct val="0"/>
              </a:spcBef>
              <a:buClrTx/>
              <a:buFontTx/>
              <a:buNone/>
            </a:pPr>
            <a:r>
              <a:rPr lang="en-US" altLang="es-PR" sz="3100">
                <a:latin typeface="Arial" panose="020B0604020202020204" pitchFamily="34" charset="0"/>
              </a:rPr>
              <a:t>2.</a:t>
            </a:r>
          </a:p>
        </p:txBody>
      </p:sp>
    </p:spTree>
  </p:cSld>
  <p:clrMapOvr>
    <a:masterClrMapping/>
  </p:clrMapOvr>
  <p:transition spd="slow">
    <p:pull dir="ru"/>
    <p:sndAc>
      <p:stSnd>
        <p:snd r:embed="rId3" name="chimes.wav"/>
      </p:stSnd>
    </p:sndAc>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CONSUMOENERGETICO">
            <a:extLst>
              <a:ext uri="{FF2B5EF4-FFF2-40B4-BE49-F238E27FC236}">
                <a16:creationId xmlns:a16="http://schemas.microsoft.com/office/drawing/2014/main" id="{74762CEC-77D6-401B-872D-6EA15AD757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688" y="908050"/>
            <a:ext cx="8001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u"/>
    <p:sndAc>
      <p:stSnd>
        <p:snd r:embed="rId3" name="chimes.wav"/>
      </p:stSnd>
    </p:sndAc>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4" name="Rectangle 4">
            <a:extLst>
              <a:ext uri="{FF2B5EF4-FFF2-40B4-BE49-F238E27FC236}">
                <a16:creationId xmlns:a16="http://schemas.microsoft.com/office/drawing/2014/main" id="{59C0EFF6-B444-4127-AD26-85443262DF39}"/>
              </a:ext>
            </a:extLst>
          </p:cNvPr>
          <p:cNvSpPr>
            <a:spLocks noChangeArrowheads="1"/>
          </p:cNvSpPr>
          <p:nvPr/>
        </p:nvSpPr>
        <p:spPr bwMode="auto">
          <a:xfrm>
            <a:off x="2298700" y="692150"/>
            <a:ext cx="4554538" cy="611188"/>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500">
                <a:effectLst>
                  <a:outerShdw blurRad="38100" dist="38100" dir="2700000" algn="tl">
                    <a:srgbClr val="C0C0C0"/>
                  </a:outerShdw>
                </a:effectLst>
                <a:latin typeface="Arial Black" pitchFamily="34" charset="0"/>
              </a:rPr>
              <a:t>CONSUMO ENERGÉTICO</a:t>
            </a:r>
          </a:p>
          <a:p>
            <a:pPr marL="342900" indent="-342900" algn="ctr">
              <a:lnSpc>
                <a:spcPct val="70000"/>
              </a:lnSpc>
              <a:spcBef>
                <a:spcPct val="20000"/>
              </a:spcBef>
              <a:defRPr/>
            </a:pPr>
            <a:r>
              <a:rPr lang="en-US" sz="2500">
                <a:effectLst>
                  <a:outerShdw blurRad="38100" dist="38100" dir="2700000" algn="tl">
                    <a:srgbClr val="C0C0C0"/>
                  </a:outerShdw>
                </a:effectLst>
                <a:latin typeface="Arial Black" pitchFamily="34" charset="0"/>
              </a:rPr>
              <a:t>(USO DE LA ENERGÍA)</a:t>
            </a:r>
            <a:endParaRPr lang="en-US" sz="2500" i="1">
              <a:effectLst>
                <a:outerShdw blurRad="38100" dist="38100" dir="2700000" algn="tl">
                  <a:srgbClr val="C0C0C0"/>
                </a:outerShdw>
              </a:effectLst>
              <a:latin typeface="Arial Black" pitchFamily="34" charset="0"/>
            </a:endParaRPr>
          </a:p>
        </p:txBody>
      </p:sp>
      <p:sp>
        <p:nvSpPr>
          <p:cNvPr id="348165" name="Rectangle 5">
            <a:extLst>
              <a:ext uri="{FF2B5EF4-FFF2-40B4-BE49-F238E27FC236}">
                <a16:creationId xmlns:a16="http://schemas.microsoft.com/office/drawing/2014/main" id="{01CBD27F-1A01-45D8-98F2-108474F92B40}"/>
              </a:ext>
            </a:extLst>
          </p:cNvPr>
          <p:cNvSpPr>
            <a:spLocks noChangeArrowheads="1"/>
          </p:cNvSpPr>
          <p:nvPr/>
        </p:nvSpPr>
        <p:spPr bwMode="auto">
          <a:xfrm>
            <a:off x="608013" y="1517650"/>
            <a:ext cx="1785937" cy="371475"/>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900">
                <a:effectLst>
                  <a:outerShdw blurRad="38100" dist="38100" dir="2700000" algn="tl">
                    <a:srgbClr val="C0C0C0"/>
                  </a:outerShdw>
                </a:effectLst>
                <a:latin typeface="Verdana" pitchFamily="34" charset="0"/>
              </a:rPr>
              <a:t>Reposo</a:t>
            </a:r>
          </a:p>
        </p:txBody>
      </p:sp>
      <p:sp>
        <p:nvSpPr>
          <p:cNvPr id="348166" name="Rectangle 6">
            <a:extLst>
              <a:ext uri="{FF2B5EF4-FFF2-40B4-BE49-F238E27FC236}">
                <a16:creationId xmlns:a16="http://schemas.microsoft.com/office/drawing/2014/main" id="{41D457CC-82A4-4162-9974-21B5C809CA06}"/>
              </a:ext>
            </a:extLst>
          </p:cNvPr>
          <p:cNvSpPr>
            <a:spLocks noChangeArrowheads="1"/>
          </p:cNvSpPr>
          <p:nvPr/>
        </p:nvSpPr>
        <p:spPr bwMode="auto">
          <a:xfrm>
            <a:off x="107950" y="2355850"/>
            <a:ext cx="889000" cy="2667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900">
                <a:solidFill>
                  <a:srgbClr val="000000"/>
                </a:solidFill>
                <a:effectLst>
                  <a:outerShdw blurRad="38100" dist="38100" dir="2700000" algn="tl">
                    <a:srgbClr val="C0C0C0"/>
                  </a:outerShdw>
                </a:effectLst>
                <a:latin typeface="Arial" charset="0"/>
              </a:rPr>
              <a:t>VO</a:t>
            </a:r>
            <a:r>
              <a:rPr lang="es-PR" sz="2900" baseline="-25000">
                <a:solidFill>
                  <a:srgbClr val="000000"/>
                </a:solidFill>
                <a:effectLst>
                  <a:outerShdw blurRad="38100" dist="38100" dir="2700000" algn="tl">
                    <a:srgbClr val="C0C0C0"/>
                  </a:outerShdw>
                </a:effectLst>
                <a:latin typeface="Arial" charset="0"/>
              </a:rPr>
              <a:t>2</a:t>
            </a:r>
            <a:endParaRPr lang="en-US" sz="2900" baseline="-25000">
              <a:solidFill>
                <a:srgbClr val="000000"/>
              </a:solidFill>
              <a:effectLst>
                <a:outerShdw blurRad="38100" dist="38100" dir="2700000" algn="tl">
                  <a:srgbClr val="C0C0C0"/>
                </a:outerShdw>
              </a:effectLst>
              <a:latin typeface="Arial" charset="0"/>
            </a:endParaRPr>
          </a:p>
        </p:txBody>
      </p:sp>
      <p:sp>
        <p:nvSpPr>
          <p:cNvPr id="164869" name="Freeform 7">
            <a:extLst>
              <a:ext uri="{FF2B5EF4-FFF2-40B4-BE49-F238E27FC236}">
                <a16:creationId xmlns:a16="http://schemas.microsoft.com/office/drawing/2014/main" id="{FF7CD4CA-6339-4C77-94B9-F33277D4505E}"/>
              </a:ext>
            </a:extLst>
          </p:cNvPr>
          <p:cNvSpPr>
            <a:spLocks/>
          </p:cNvSpPr>
          <p:nvPr/>
        </p:nvSpPr>
        <p:spPr bwMode="auto">
          <a:xfrm>
            <a:off x="1536700" y="1084263"/>
            <a:ext cx="1054100" cy="525462"/>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143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870" name="Freeform 36">
            <a:extLst>
              <a:ext uri="{FF2B5EF4-FFF2-40B4-BE49-F238E27FC236}">
                <a16:creationId xmlns:a16="http://schemas.microsoft.com/office/drawing/2014/main" id="{E679243F-C004-4B64-891D-69129EE29015}"/>
              </a:ext>
            </a:extLst>
          </p:cNvPr>
          <p:cNvSpPr>
            <a:spLocks/>
          </p:cNvSpPr>
          <p:nvPr/>
        </p:nvSpPr>
        <p:spPr bwMode="auto">
          <a:xfrm>
            <a:off x="406400" y="1709738"/>
            <a:ext cx="323850" cy="587375"/>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143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197" name="Rectangle 37">
            <a:extLst>
              <a:ext uri="{FF2B5EF4-FFF2-40B4-BE49-F238E27FC236}">
                <a16:creationId xmlns:a16="http://schemas.microsoft.com/office/drawing/2014/main" id="{AD7C5863-1135-46AC-8A52-291C9CAD2AB0}"/>
              </a:ext>
            </a:extLst>
          </p:cNvPr>
          <p:cNvSpPr>
            <a:spLocks noChangeArrowheads="1"/>
          </p:cNvSpPr>
          <p:nvPr/>
        </p:nvSpPr>
        <p:spPr bwMode="auto">
          <a:xfrm>
            <a:off x="212725" y="2084388"/>
            <a:ext cx="173038" cy="2667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900">
                <a:solidFill>
                  <a:srgbClr val="000000"/>
                </a:solidFill>
                <a:effectLst>
                  <a:outerShdw blurRad="38100" dist="38100" dir="2700000" algn="tl">
                    <a:srgbClr val="C0C0C0"/>
                  </a:outerShdw>
                </a:effectLst>
                <a:latin typeface="Arial" charset="0"/>
              </a:rPr>
              <a:t>.</a:t>
            </a:r>
            <a:endParaRPr lang="en-US" sz="2900" baseline="-25000">
              <a:solidFill>
                <a:srgbClr val="000000"/>
              </a:solidFill>
              <a:effectLst>
                <a:outerShdw blurRad="38100" dist="38100" dir="2700000" algn="tl">
                  <a:srgbClr val="C0C0C0"/>
                </a:outerShdw>
              </a:effectLst>
              <a:latin typeface="Arial" charset="0"/>
            </a:endParaRPr>
          </a:p>
        </p:txBody>
      </p:sp>
      <p:sp>
        <p:nvSpPr>
          <p:cNvPr id="348201" name="Rectangle 41">
            <a:extLst>
              <a:ext uri="{FF2B5EF4-FFF2-40B4-BE49-F238E27FC236}">
                <a16:creationId xmlns:a16="http://schemas.microsoft.com/office/drawing/2014/main" id="{C1B266F4-5FE1-45EE-AB16-ECD11C1BC67B}"/>
              </a:ext>
            </a:extLst>
          </p:cNvPr>
          <p:cNvSpPr>
            <a:spLocks noChangeArrowheads="1"/>
          </p:cNvSpPr>
          <p:nvPr/>
        </p:nvSpPr>
        <p:spPr bwMode="auto">
          <a:xfrm>
            <a:off x="2270125" y="2355850"/>
            <a:ext cx="393700" cy="2667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900">
                <a:solidFill>
                  <a:srgbClr val="000000"/>
                </a:solidFill>
                <a:effectLst>
                  <a:outerShdw blurRad="38100" dist="38100" dir="2700000" algn="tl">
                    <a:srgbClr val="C0C0C0"/>
                  </a:outerShdw>
                </a:effectLst>
                <a:latin typeface="Arial" charset="0"/>
              </a:rPr>
              <a:t>R</a:t>
            </a:r>
            <a:endParaRPr lang="en-US" sz="2900" baseline="-25000">
              <a:solidFill>
                <a:srgbClr val="000000"/>
              </a:solidFill>
              <a:effectLst>
                <a:outerShdw blurRad="38100" dist="38100" dir="2700000" algn="tl">
                  <a:srgbClr val="C0C0C0"/>
                </a:outerShdw>
              </a:effectLst>
              <a:latin typeface="Arial" charset="0"/>
            </a:endParaRPr>
          </a:p>
        </p:txBody>
      </p:sp>
      <p:sp>
        <p:nvSpPr>
          <p:cNvPr id="164873" name="Freeform 57">
            <a:extLst>
              <a:ext uri="{FF2B5EF4-FFF2-40B4-BE49-F238E27FC236}">
                <a16:creationId xmlns:a16="http://schemas.microsoft.com/office/drawing/2014/main" id="{F711DF24-1084-4D44-97A5-362FA79F837D}"/>
              </a:ext>
            </a:extLst>
          </p:cNvPr>
          <p:cNvSpPr>
            <a:spLocks/>
          </p:cNvSpPr>
          <p:nvPr/>
        </p:nvSpPr>
        <p:spPr bwMode="auto">
          <a:xfrm flipH="1">
            <a:off x="2274888" y="1735138"/>
            <a:ext cx="200025" cy="587375"/>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143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874" name="Freeform 64">
            <a:extLst>
              <a:ext uri="{FF2B5EF4-FFF2-40B4-BE49-F238E27FC236}">
                <a16:creationId xmlns:a16="http://schemas.microsoft.com/office/drawing/2014/main" id="{99AE5F85-5B02-40B9-8024-1607B8AEC0C4}"/>
              </a:ext>
            </a:extLst>
          </p:cNvPr>
          <p:cNvSpPr>
            <a:spLocks/>
          </p:cNvSpPr>
          <p:nvPr/>
        </p:nvSpPr>
        <p:spPr bwMode="auto">
          <a:xfrm flipH="1">
            <a:off x="6556375" y="1090613"/>
            <a:ext cx="744538" cy="525462"/>
          </a:xfrm>
          <a:custGeom>
            <a:avLst/>
            <a:gdLst>
              <a:gd name="T0" fmla="*/ 2147483646 w 768"/>
              <a:gd name="T1" fmla="*/ 0 h 528"/>
              <a:gd name="T2" fmla="*/ 0 w 768"/>
              <a:gd name="T3" fmla="*/ 0 h 528"/>
              <a:gd name="T4" fmla="*/ 0 w 768"/>
              <a:gd name="T5" fmla="*/ 2147483646 h 528"/>
              <a:gd name="T6" fmla="*/ 0 60000 65536"/>
              <a:gd name="T7" fmla="*/ 0 60000 65536"/>
              <a:gd name="T8" fmla="*/ 0 60000 65536"/>
              <a:gd name="T9" fmla="*/ 0 w 768"/>
              <a:gd name="T10" fmla="*/ 0 h 528"/>
              <a:gd name="T11" fmla="*/ 768 w 768"/>
              <a:gd name="T12" fmla="*/ 528 h 528"/>
            </a:gdLst>
            <a:ahLst/>
            <a:cxnLst>
              <a:cxn ang="T6">
                <a:pos x="T0" y="T1"/>
              </a:cxn>
              <a:cxn ang="T7">
                <a:pos x="T2" y="T3"/>
              </a:cxn>
              <a:cxn ang="T8">
                <a:pos x="T4" y="T5"/>
              </a:cxn>
            </a:cxnLst>
            <a:rect l="T9" t="T10" r="T11" b="T12"/>
            <a:pathLst>
              <a:path w="768" h="528">
                <a:moveTo>
                  <a:pt x="768" y="0"/>
                </a:moveTo>
                <a:lnTo>
                  <a:pt x="0" y="0"/>
                </a:lnTo>
                <a:lnTo>
                  <a:pt x="0" y="528"/>
                </a:lnTo>
              </a:path>
            </a:pathLst>
          </a:custGeom>
          <a:noFill/>
          <a:ln w="1143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25" name="Rectangle 65">
            <a:extLst>
              <a:ext uri="{FF2B5EF4-FFF2-40B4-BE49-F238E27FC236}">
                <a16:creationId xmlns:a16="http://schemas.microsoft.com/office/drawing/2014/main" id="{416E5BDC-7CF8-4779-9246-74475747B5EF}"/>
              </a:ext>
            </a:extLst>
          </p:cNvPr>
          <p:cNvSpPr>
            <a:spLocks noChangeArrowheads="1"/>
          </p:cNvSpPr>
          <p:nvPr/>
        </p:nvSpPr>
        <p:spPr bwMode="auto">
          <a:xfrm>
            <a:off x="3173413" y="1517650"/>
            <a:ext cx="5732462" cy="371475"/>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900">
                <a:effectLst>
                  <a:outerShdw blurRad="38100" dist="38100" dir="2700000" algn="tl">
                    <a:srgbClr val="C0C0C0"/>
                  </a:outerShdw>
                </a:effectLst>
                <a:latin typeface="Verdana" pitchFamily="34" charset="0"/>
              </a:rPr>
              <a:t>Durante el Ejercicio Agudo</a:t>
            </a:r>
          </a:p>
        </p:txBody>
      </p:sp>
      <p:sp>
        <p:nvSpPr>
          <p:cNvPr id="348227" name="Rectangle 67">
            <a:extLst>
              <a:ext uri="{FF2B5EF4-FFF2-40B4-BE49-F238E27FC236}">
                <a16:creationId xmlns:a16="http://schemas.microsoft.com/office/drawing/2014/main" id="{1FD0A50F-B222-471A-92FB-24653C9EE2D3}"/>
              </a:ext>
            </a:extLst>
          </p:cNvPr>
          <p:cNvSpPr>
            <a:spLocks noChangeArrowheads="1"/>
          </p:cNvSpPr>
          <p:nvPr/>
        </p:nvSpPr>
        <p:spPr bwMode="auto">
          <a:xfrm>
            <a:off x="2640013" y="2465388"/>
            <a:ext cx="1728787" cy="811212"/>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sz="2900">
                <a:solidFill>
                  <a:srgbClr val="000000"/>
                </a:solidFill>
                <a:effectLst>
                  <a:outerShdw blurRad="38100" dist="38100" dir="2700000" algn="tl">
                    <a:srgbClr val="C0C0C0"/>
                  </a:outerShdw>
                </a:effectLst>
                <a:latin typeface="Arial" charset="0"/>
              </a:rPr>
              <a:t>%VO</a:t>
            </a:r>
            <a:r>
              <a:rPr lang="es-PR" sz="2900" baseline="-25000">
                <a:solidFill>
                  <a:srgbClr val="000000"/>
                </a:solidFill>
                <a:effectLst>
                  <a:outerShdw blurRad="38100" dist="38100" dir="2700000" algn="tl">
                    <a:srgbClr val="C0C0C0"/>
                  </a:outerShdw>
                </a:effectLst>
                <a:latin typeface="Arial" charset="0"/>
              </a:rPr>
              <a:t>2</a:t>
            </a:r>
          </a:p>
          <a:p>
            <a:pPr marL="342900" indent="-342900" algn="ctr">
              <a:lnSpc>
                <a:spcPct val="70000"/>
              </a:lnSpc>
              <a:spcBef>
                <a:spcPct val="20000"/>
              </a:spcBef>
              <a:defRPr/>
            </a:pPr>
            <a:r>
              <a:rPr lang="es-PR" sz="2900">
                <a:solidFill>
                  <a:srgbClr val="000000"/>
                </a:solidFill>
                <a:effectLst>
                  <a:outerShdw blurRad="38100" dist="38100" dir="2700000" algn="tl">
                    <a:srgbClr val="C0C0C0"/>
                  </a:outerShdw>
                </a:effectLst>
                <a:latin typeface="Arial" charset="0"/>
              </a:rPr>
              <a:t>(UFVO</a:t>
            </a:r>
            <a:r>
              <a:rPr lang="es-PR" sz="2900" baseline="-25000">
                <a:solidFill>
                  <a:srgbClr val="000000"/>
                </a:solidFill>
                <a:effectLst>
                  <a:outerShdw blurRad="38100" dist="38100" dir="2700000" algn="tl">
                    <a:srgbClr val="C0C0C0"/>
                  </a:outerShdw>
                </a:effectLst>
                <a:latin typeface="Arial" charset="0"/>
              </a:rPr>
              <a:t>2</a:t>
            </a:r>
            <a:r>
              <a:rPr lang="es-PR" sz="2900">
                <a:solidFill>
                  <a:srgbClr val="000000"/>
                </a:solidFill>
                <a:effectLst>
                  <a:outerShdw blurRad="38100" dist="38100" dir="2700000" algn="tl">
                    <a:srgbClr val="C0C0C0"/>
                  </a:outerShdw>
                </a:effectLst>
                <a:latin typeface="Arial" charset="0"/>
              </a:rPr>
              <a:t>)</a:t>
            </a:r>
            <a:endParaRPr lang="en-US" sz="2900">
              <a:solidFill>
                <a:srgbClr val="000000"/>
              </a:solidFill>
              <a:effectLst>
                <a:outerShdw blurRad="38100" dist="38100" dir="2700000" algn="tl">
                  <a:srgbClr val="C0C0C0"/>
                </a:outerShdw>
              </a:effectLst>
              <a:latin typeface="Arial" charset="0"/>
            </a:endParaRPr>
          </a:p>
        </p:txBody>
      </p:sp>
      <p:sp>
        <p:nvSpPr>
          <p:cNvPr id="348228" name="Rectangle 68">
            <a:extLst>
              <a:ext uri="{FF2B5EF4-FFF2-40B4-BE49-F238E27FC236}">
                <a16:creationId xmlns:a16="http://schemas.microsoft.com/office/drawing/2014/main" id="{033F63A7-3EEE-4C5B-ACEE-F8CF602C3E10}"/>
              </a:ext>
            </a:extLst>
          </p:cNvPr>
          <p:cNvSpPr>
            <a:spLocks noChangeArrowheads="1"/>
          </p:cNvSpPr>
          <p:nvPr/>
        </p:nvSpPr>
        <p:spPr bwMode="auto">
          <a:xfrm>
            <a:off x="3300413" y="2193925"/>
            <a:ext cx="173037" cy="2667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900">
                <a:solidFill>
                  <a:srgbClr val="000000"/>
                </a:solidFill>
                <a:effectLst>
                  <a:outerShdw blurRad="38100" dist="38100" dir="2700000" algn="tl">
                    <a:srgbClr val="C0C0C0"/>
                  </a:outerShdw>
                </a:effectLst>
                <a:latin typeface="Arial" charset="0"/>
              </a:rPr>
              <a:t>.</a:t>
            </a:r>
            <a:endParaRPr lang="en-US" sz="2900" baseline="-25000">
              <a:solidFill>
                <a:srgbClr val="000000"/>
              </a:solidFill>
              <a:effectLst>
                <a:outerShdw blurRad="38100" dist="38100" dir="2700000" algn="tl">
                  <a:srgbClr val="C0C0C0"/>
                </a:outerShdw>
              </a:effectLst>
              <a:latin typeface="Arial" charset="0"/>
            </a:endParaRPr>
          </a:p>
        </p:txBody>
      </p:sp>
      <p:sp>
        <p:nvSpPr>
          <p:cNvPr id="348229" name="Rectangle 69">
            <a:extLst>
              <a:ext uri="{FF2B5EF4-FFF2-40B4-BE49-F238E27FC236}">
                <a16:creationId xmlns:a16="http://schemas.microsoft.com/office/drawing/2014/main" id="{AE170AAC-A9B2-4ACB-8015-CA8FBE6085C5}"/>
              </a:ext>
            </a:extLst>
          </p:cNvPr>
          <p:cNvSpPr>
            <a:spLocks noChangeArrowheads="1"/>
          </p:cNvSpPr>
          <p:nvPr/>
        </p:nvSpPr>
        <p:spPr bwMode="auto">
          <a:xfrm>
            <a:off x="3402013" y="2600325"/>
            <a:ext cx="173037" cy="2667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900">
                <a:solidFill>
                  <a:srgbClr val="000000"/>
                </a:solidFill>
                <a:effectLst>
                  <a:outerShdw blurRad="38100" dist="38100" dir="2700000" algn="tl">
                    <a:srgbClr val="C0C0C0"/>
                  </a:outerShdw>
                </a:effectLst>
                <a:latin typeface="Arial" charset="0"/>
              </a:rPr>
              <a:t>.</a:t>
            </a:r>
            <a:endParaRPr lang="en-US" sz="2900" baseline="-25000">
              <a:solidFill>
                <a:srgbClr val="000000"/>
              </a:solidFill>
              <a:effectLst>
                <a:outerShdw blurRad="38100" dist="38100" dir="2700000" algn="tl">
                  <a:srgbClr val="C0C0C0"/>
                </a:outerShdw>
              </a:effectLst>
              <a:latin typeface="Arial" charset="0"/>
            </a:endParaRPr>
          </a:p>
        </p:txBody>
      </p:sp>
      <p:sp>
        <p:nvSpPr>
          <p:cNvPr id="164879" name="Line 70">
            <a:extLst>
              <a:ext uri="{FF2B5EF4-FFF2-40B4-BE49-F238E27FC236}">
                <a16:creationId xmlns:a16="http://schemas.microsoft.com/office/drawing/2014/main" id="{27B053A1-536D-4E4E-A956-51F081C690E6}"/>
              </a:ext>
            </a:extLst>
          </p:cNvPr>
          <p:cNvSpPr>
            <a:spLocks noChangeShapeType="1"/>
          </p:cNvSpPr>
          <p:nvPr/>
        </p:nvSpPr>
        <p:spPr bwMode="auto">
          <a:xfrm>
            <a:off x="4398963" y="1863725"/>
            <a:ext cx="0" cy="182880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48231" name="Rectangle 71">
            <a:extLst>
              <a:ext uri="{FF2B5EF4-FFF2-40B4-BE49-F238E27FC236}">
                <a16:creationId xmlns:a16="http://schemas.microsoft.com/office/drawing/2014/main" id="{79F5B803-55AF-4DBC-A18C-72A64A4AC202}"/>
              </a:ext>
            </a:extLst>
          </p:cNvPr>
          <p:cNvSpPr>
            <a:spLocks noChangeArrowheads="1"/>
          </p:cNvSpPr>
          <p:nvPr/>
        </p:nvSpPr>
        <p:spPr bwMode="auto">
          <a:xfrm>
            <a:off x="3355975" y="3646488"/>
            <a:ext cx="2124075" cy="811212"/>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sz="2900">
                <a:solidFill>
                  <a:srgbClr val="000000"/>
                </a:solidFill>
                <a:effectLst>
                  <a:outerShdw blurRad="38100" dist="38100" dir="2700000" algn="tl">
                    <a:srgbClr val="C0C0C0"/>
                  </a:outerShdw>
                </a:effectLst>
                <a:latin typeface="Arial" charset="0"/>
              </a:rPr>
              <a:t>Economía</a:t>
            </a:r>
          </a:p>
          <a:p>
            <a:pPr marL="342900" indent="-342900" algn="ctr">
              <a:lnSpc>
                <a:spcPct val="70000"/>
              </a:lnSpc>
              <a:spcBef>
                <a:spcPct val="20000"/>
              </a:spcBef>
              <a:defRPr/>
            </a:pPr>
            <a:r>
              <a:rPr lang="es-PR" sz="2900">
                <a:solidFill>
                  <a:srgbClr val="000000"/>
                </a:solidFill>
                <a:effectLst>
                  <a:outerShdw blurRad="38100" dist="38100" dir="2700000" algn="tl">
                    <a:srgbClr val="C0C0C0"/>
                  </a:outerShdw>
                </a:effectLst>
                <a:latin typeface="Arial" charset="0"/>
              </a:rPr>
              <a:t>Metabólica</a:t>
            </a:r>
            <a:endParaRPr lang="en-US" sz="2900">
              <a:solidFill>
                <a:srgbClr val="000000"/>
              </a:solidFill>
              <a:effectLst>
                <a:outerShdw blurRad="38100" dist="38100" dir="2700000" algn="tl">
                  <a:srgbClr val="C0C0C0"/>
                </a:outerShdw>
              </a:effectLst>
              <a:latin typeface="Arial" charset="0"/>
            </a:endParaRPr>
          </a:p>
        </p:txBody>
      </p:sp>
      <p:sp>
        <p:nvSpPr>
          <p:cNvPr id="164881" name="Line 72">
            <a:extLst>
              <a:ext uri="{FF2B5EF4-FFF2-40B4-BE49-F238E27FC236}">
                <a16:creationId xmlns:a16="http://schemas.microsoft.com/office/drawing/2014/main" id="{11900ACE-B321-4F66-853D-2206A8F516ED}"/>
              </a:ext>
            </a:extLst>
          </p:cNvPr>
          <p:cNvSpPr>
            <a:spLocks noChangeShapeType="1"/>
          </p:cNvSpPr>
          <p:nvPr/>
        </p:nvSpPr>
        <p:spPr bwMode="auto">
          <a:xfrm>
            <a:off x="5527675" y="1919288"/>
            <a:ext cx="25400" cy="2963862"/>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48233" name="Rectangle 73">
            <a:extLst>
              <a:ext uri="{FF2B5EF4-FFF2-40B4-BE49-F238E27FC236}">
                <a16:creationId xmlns:a16="http://schemas.microsoft.com/office/drawing/2014/main" id="{C26598FA-A1AC-463E-9BD0-72437921A2AC}"/>
              </a:ext>
            </a:extLst>
          </p:cNvPr>
          <p:cNvSpPr>
            <a:spLocks noChangeArrowheads="1"/>
          </p:cNvSpPr>
          <p:nvPr/>
        </p:nvSpPr>
        <p:spPr bwMode="auto">
          <a:xfrm>
            <a:off x="4640263" y="4867275"/>
            <a:ext cx="1728787" cy="341313"/>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sz="2900">
                <a:solidFill>
                  <a:srgbClr val="000000"/>
                </a:solidFill>
                <a:effectLst>
                  <a:outerShdw blurRad="38100" dist="38100" dir="2700000" algn="tl">
                    <a:srgbClr val="C0C0C0"/>
                  </a:outerShdw>
                </a:effectLst>
                <a:latin typeface="Arial" charset="0"/>
              </a:rPr>
              <a:t>VO</a:t>
            </a:r>
            <a:r>
              <a:rPr lang="es-PR" sz="2900" baseline="-25000">
                <a:solidFill>
                  <a:srgbClr val="000000"/>
                </a:solidFill>
                <a:effectLst>
                  <a:outerShdw blurRad="38100" dist="38100" dir="2700000" algn="tl">
                    <a:srgbClr val="C0C0C0"/>
                  </a:outerShdw>
                </a:effectLst>
                <a:latin typeface="Arial" charset="0"/>
              </a:rPr>
              <a:t>2</a:t>
            </a:r>
            <a:r>
              <a:rPr lang="es-PR" sz="2900">
                <a:solidFill>
                  <a:srgbClr val="000000"/>
                </a:solidFill>
                <a:effectLst>
                  <a:outerShdw blurRad="38100" dist="38100" dir="2700000" algn="tl">
                    <a:srgbClr val="C0C0C0"/>
                  </a:outerShdw>
                </a:effectLst>
                <a:latin typeface="Arial" charset="0"/>
              </a:rPr>
              <a:t>máx</a:t>
            </a:r>
            <a:endParaRPr lang="en-US" sz="2900">
              <a:solidFill>
                <a:srgbClr val="000000"/>
              </a:solidFill>
              <a:effectLst>
                <a:outerShdw blurRad="38100" dist="38100" dir="2700000" algn="tl">
                  <a:srgbClr val="C0C0C0"/>
                </a:outerShdw>
              </a:effectLst>
              <a:latin typeface="Arial" charset="0"/>
            </a:endParaRPr>
          </a:p>
        </p:txBody>
      </p:sp>
      <p:sp>
        <p:nvSpPr>
          <p:cNvPr id="348234" name="Rectangle 74">
            <a:extLst>
              <a:ext uri="{FF2B5EF4-FFF2-40B4-BE49-F238E27FC236}">
                <a16:creationId xmlns:a16="http://schemas.microsoft.com/office/drawing/2014/main" id="{E22666BC-E9EE-4987-AE64-7883EADE88F9}"/>
              </a:ext>
            </a:extLst>
          </p:cNvPr>
          <p:cNvSpPr>
            <a:spLocks noChangeArrowheads="1"/>
          </p:cNvSpPr>
          <p:nvPr/>
        </p:nvSpPr>
        <p:spPr bwMode="auto">
          <a:xfrm>
            <a:off x="4784725" y="4594225"/>
            <a:ext cx="173038" cy="2667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900">
                <a:solidFill>
                  <a:srgbClr val="000000"/>
                </a:solidFill>
                <a:effectLst>
                  <a:outerShdw blurRad="38100" dist="38100" dir="2700000" algn="tl">
                    <a:srgbClr val="C0C0C0"/>
                  </a:outerShdw>
                </a:effectLst>
                <a:latin typeface="Arial" charset="0"/>
              </a:rPr>
              <a:t>.</a:t>
            </a:r>
            <a:endParaRPr lang="en-US" sz="2900" baseline="-25000">
              <a:solidFill>
                <a:srgbClr val="000000"/>
              </a:solidFill>
              <a:effectLst>
                <a:outerShdw blurRad="38100" dist="38100" dir="2700000" algn="tl">
                  <a:srgbClr val="C0C0C0"/>
                </a:outerShdw>
              </a:effectLst>
              <a:latin typeface="Arial" charset="0"/>
            </a:endParaRPr>
          </a:p>
        </p:txBody>
      </p:sp>
      <p:sp>
        <p:nvSpPr>
          <p:cNvPr id="164884" name="Line 75">
            <a:extLst>
              <a:ext uri="{FF2B5EF4-FFF2-40B4-BE49-F238E27FC236}">
                <a16:creationId xmlns:a16="http://schemas.microsoft.com/office/drawing/2014/main" id="{558FAC9B-EFF4-48F9-8B3A-FD9B05437EC1}"/>
              </a:ext>
            </a:extLst>
          </p:cNvPr>
          <p:cNvSpPr>
            <a:spLocks noChangeShapeType="1"/>
          </p:cNvSpPr>
          <p:nvPr/>
        </p:nvSpPr>
        <p:spPr bwMode="auto">
          <a:xfrm>
            <a:off x="6492875" y="1855788"/>
            <a:ext cx="0" cy="384175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48236" name="Rectangle 76">
            <a:extLst>
              <a:ext uri="{FF2B5EF4-FFF2-40B4-BE49-F238E27FC236}">
                <a16:creationId xmlns:a16="http://schemas.microsoft.com/office/drawing/2014/main" id="{283C9051-C929-45F2-BFDA-D5D2313B9130}"/>
              </a:ext>
            </a:extLst>
          </p:cNvPr>
          <p:cNvSpPr>
            <a:spLocks noChangeArrowheads="1"/>
          </p:cNvSpPr>
          <p:nvPr/>
        </p:nvSpPr>
        <p:spPr bwMode="auto">
          <a:xfrm>
            <a:off x="5614988" y="5681663"/>
            <a:ext cx="1728787" cy="341312"/>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sz="2900">
                <a:solidFill>
                  <a:srgbClr val="000000"/>
                </a:solidFill>
                <a:effectLst>
                  <a:outerShdw blurRad="38100" dist="38100" dir="2700000" algn="tl">
                    <a:srgbClr val="C0C0C0"/>
                  </a:outerShdw>
                </a:effectLst>
                <a:latin typeface="Arial" charset="0"/>
              </a:rPr>
              <a:t>VO</a:t>
            </a:r>
            <a:r>
              <a:rPr lang="es-PR" sz="2900" baseline="-25000">
                <a:solidFill>
                  <a:srgbClr val="000000"/>
                </a:solidFill>
                <a:effectLst>
                  <a:outerShdw blurRad="38100" dist="38100" dir="2700000" algn="tl">
                    <a:srgbClr val="C0C0C0"/>
                  </a:outerShdw>
                </a:effectLst>
                <a:latin typeface="Arial" charset="0"/>
              </a:rPr>
              <a:t>2</a:t>
            </a:r>
            <a:r>
              <a:rPr lang="es-PR" sz="2900">
                <a:solidFill>
                  <a:srgbClr val="000000"/>
                </a:solidFill>
                <a:effectLst>
                  <a:outerShdw blurRad="38100" dist="38100" dir="2700000" algn="tl">
                    <a:srgbClr val="C0C0C0"/>
                  </a:outerShdw>
                </a:effectLst>
                <a:latin typeface="Arial" charset="0"/>
              </a:rPr>
              <a:t>pico</a:t>
            </a:r>
            <a:endParaRPr lang="en-US" sz="2900">
              <a:solidFill>
                <a:srgbClr val="000000"/>
              </a:solidFill>
              <a:effectLst>
                <a:outerShdw blurRad="38100" dist="38100" dir="2700000" algn="tl">
                  <a:srgbClr val="C0C0C0"/>
                </a:outerShdw>
              </a:effectLst>
              <a:latin typeface="Arial" charset="0"/>
            </a:endParaRPr>
          </a:p>
        </p:txBody>
      </p:sp>
      <p:sp>
        <p:nvSpPr>
          <p:cNvPr id="348237" name="Rectangle 77">
            <a:extLst>
              <a:ext uri="{FF2B5EF4-FFF2-40B4-BE49-F238E27FC236}">
                <a16:creationId xmlns:a16="http://schemas.microsoft.com/office/drawing/2014/main" id="{867BEB89-D99F-4102-A86F-352074C269CC}"/>
              </a:ext>
            </a:extLst>
          </p:cNvPr>
          <p:cNvSpPr>
            <a:spLocks noChangeArrowheads="1"/>
          </p:cNvSpPr>
          <p:nvPr/>
        </p:nvSpPr>
        <p:spPr bwMode="auto">
          <a:xfrm>
            <a:off x="5775325" y="5391150"/>
            <a:ext cx="173038" cy="2667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900">
                <a:solidFill>
                  <a:srgbClr val="000000"/>
                </a:solidFill>
                <a:effectLst>
                  <a:outerShdw blurRad="38100" dist="38100" dir="2700000" algn="tl">
                    <a:srgbClr val="C0C0C0"/>
                  </a:outerShdw>
                </a:effectLst>
                <a:latin typeface="Arial" charset="0"/>
              </a:rPr>
              <a:t>.</a:t>
            </a:r>
            <a:endParaRPr lang="en-US" sz="2900" baseline="-25000">
              <a:solidFill>
                <a:srgbClr val="000000"/>
              </a:solidFill>
              <a:effectLst>
                <a:outerShdw blurRad="38100" dist="38100" dir="2700000" algn="tl">
                  <a:srgbClr val="C0C0C0"/>
                </a:outerShdw>
              </a:effectLst>
              <a:latin typeface="Arial" charset="0"/>
            </a:endParaRPr>
          </a:p>
        </p:txBody>
      </p:sp>
      <p:sp>
        <p:nvSpPr>
          <p:cNvPr id="164887" name="Line 78">
            <a:extLst>
              <a:ext uri="{FF2B5EF4-FFF2-40B4-BE49-F238E27FC236}">
                <a16:creationId xmlns:a16="http://schemas.microsoft.com/office/drawing/2014/main" id="{C33FCDBE-5D45-40CB-90A9-C16634F1ED4E}"/>
              </a:ext>
            </a:extLst>
          </p:cNvPr>
          <p:cNvSpPr>
            <a:spLocks noChangeShapeType="1"/>
          </p:cNvSpPr>
          <p:nvPr/>
        </p:nvSpPr>
        <p:spPr bwMode="auto">
          <a:xfrm>
            <a:off x="3446463" y="1839913"/>
            <a:ext cx="0" cy="56515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64888" name="Line 79">
            <a:extLst>
              <a:ext uri="{FF2B5EF4-FFF2-40B4-BE49-F238E27FC236}">
                <a16:creationId xmlns:a16="http://schemas.microsoft.com/office/drawing/2014/main" id="{1C868963-DBA9-4EDD-BF97-62F4E8FF43DB}"/>
              </a:ext>
            </a:extLst>
          </p:cNvPr>
          <p:cNvSpPr>
            <a:spLocks noChangeShapeType="1"/>
          </p:cNvSpPr>
          <p:nvPr/>
        </p:nvSpPr>
        <p:spPr bwMode="auto">
          <a:xfrm>
            <a:off x="7770813" y="1901825"/>
            <a:ext cx="0" cy="56515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48240" name="Rectangle 80">
            <a:extLst>
              <a:ext uri="{FF2B5EF4-FFF2-40B4-BE49-F238E27FC236}">
                <a16:creationId xmlns:a16="http://schemas.microsoft.com/office/drawing/2014/main" id="{BE9DC2AC-37E4-4D41-933A-CFF60E83DE76}"/>
              </a:ext>
            </a:extLst>
          </p:cNvPr>
          <p:cNvSpPr>
            <a:spLocks noChangeArrowheads="1"/>
          </p:cNvSpPr>
          <p:nvPr/>
        </p:nvSpPr>
        <p:spPr bwMode="auto">
          <a:xfrm>
            <a:off x="7281863" y="2422525"/>
            <a:ext cx="989012" cy="2667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900">
                <a:solidFill>
                  <a:srgbClr val="000000"/>
                </a:solidFill>
                <a:effectLst>
                  <a:outerShdw blurRad="38100" dist="38100" dir="2700000" algn="tl">
                    <a:srgbClr val="C0C0C0"/>
                  </a:outerShdw>
                </a:effectLst>
                <a:latin typeface="Arial" charset="0"/>
              </a:rPr>
              <a:t>kcal</a:t>
            </a:r>
            <a:endParaRPr lang="en-US" sz="2900" baseline="-25000">
              <a:solidFill>
                <a:srgbClr val="000000"/>
              </a:solidFill>
              <a:effectLst>
                <a:outerShdw blurRad="38100" dist="38100" dir="2700000" algn="tl">
                  <a:srgbClr val="C0C0C0"/>
                </a:outerShdw>
              </a:effectLst>
              <a:latin typeface="Arial" charset="0"/>
            </a:endParaRPr>
          </a:p>
        </p:txBody>
      </p:sp>
      <p:sp>
        <p:nvSpPr>
          <p:cNvPr id="348241" name="Rectangle 81">
            <a:extLst>
              <a:ext uri="{FF2B5EF4-FFF2-40B4-BE49-F238E27FC236}">
                <a16:creationId xmlns:a16="http://schemas.microsoft.com/office/drawing/2014/main" id="{B1B3B7D2-24CF-4295-B9A8-FAA40A1D9CDC}"/>
              </a:ext>
            </a:extLst>
          </p:cNvPr>
          <p:cNvSpPr>
            <a:spLocks noChangeArrowheads="1"/>
          </p:cNvSpPr>
          <p:nvPr/>
        </p:nvSpPr>
        <p:spPr bwMode="auto">
          <a:xfrm>
            <a:off x="6511925" y="3227388"/>
            <a:ext cx="2606675" cy="1112837"/>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100">
                <a:effectLst>
                  <a:outerShdw blurRad="38100" dist="38100" dir="2700000" algn="tl">
                    <a:srgbClr val="C0C0C0"/>
                  </a:outerShdw>
                </a:effectLst>
                <a:latin typeface="Verdana" pitchFamily="34" charset="0"/>
              </a:rPr>
              <a:t>Deportistas</a:t>
            </a:r>
          </a:p>
          <a:p>
            <a:pPr marL="342900" indent="-342900" algn="ctr">
              <a:lnSpc>
                <a:spcPct val="70000"/>
              </a:lnSpc>
              <a:spcBef>
                <a:spcPct val="20000"/>
              </a:spcBef>
              <a:defRPr/>
            </a:pPr>
            <a:r>
              <a:rPr lang="en-US" sz="2100">
                <a:effectLst>
                  <a:outerShdw blurRad="38100" dist="38100" dir="2700000" algn="tl">
                    <a:srgbClr val="C0C0C0"/>
                  </a:outerShdw>
                </a:effectLst>
                <a:latin typeface="Verdana" pitchFamily="34" charset="0"/>
              </a:rPr>
              <a:t>Entrenamiento</a:t>
            </a:r>
          </a:p>
          <a:p>
            <a:pPr marL="342900" indent="-342900" algn="ctr">
              <a:lnSpc>
                <a:spcPct val="70000"/>
              </a:lnSpc>
              <a:spcBef>
                <a:spcPct val="20000"/>
              </a:spcBef>
              <a:defRPr/>
            </a:pPr>
            <a:r>
              <a:rPr lang="en-US" sz="2100">
                <a:effectLst>
                  <a:outerShdw blurRad="38100" dist="38100" dir="2700000" algn="tl">
                    <a:srgbClr val="C0C0C0"/>
                  </a:outerShdw>
                </a:effectLst>
                <a:latin typeface="Verdana" pitchFamily="34" charset="0"/>
              </a:rPr>
              <a:t>Alta</a:t>
            </a:r>
          </a:p>
          <a:p>
            <a:pPr marL="342900" indent="-342900" algn="ctr">
              <a:lnSpc>
                <a:spcPct val="70000"/>
              </a:lnSpc>
              <a:spcBef>
                <a:spcPct val="20000"/>
              </a:spcBef>
              <a:defRPr/>
            </a:pPr>
            <a:r>
              <a:rPr lang="en-US" sz="2100">
                <a:effectLst>
                  <a:outerShdw blurRad="38100" dist="38100" dir="2700000" algn="tl">
                    <a:srgbClr val="C0C0C0"/>
                  </a:outerShdw>
                </a:effectLst>
                <a:latin typeface="Verdana" pitchFamily="34" charset="0"/>
              </a:rPr>
              <a:t>Intensidad</a:t>
            </a:r>
          </a:p>
        </p:txBody>
      </p:sp>
      <p:sp>
        <p:nvSpPr>
          <p:cNvPr id="164891" name="Rectangle 83">
            <a:extLst>
              <a:ext uri="{FF2B5EF4-FFF2-40B4-BE49-F238E27FC236}">
                <a16:creationId xmlns:a16="http://schemas.microsoft.com/office/drawing/2014/main" id="{2D7DA7BD-A5BB-475A-AEAD-23A54A04D457}"/>
              </a:ext>
            </a:extLst>
          </p:cNvPr>
          <p:cNvSpPr>
            <a:spLocks noChangeArrowheads="1"/>
          </p:cNvSpPr>
          <p:nvPr/>
        </p:nvSpPr>
        <p:spPr bwMode="auto">
          <a:xfrm>
            <a:off x="6496050" y="4894263"/>
            <a:ext cx="2486025" cy="349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ctr">
              <a:lnSpc>
                <a:spcPct val="80000"/>
              </a:lnSpc>
              <a:spcBef>
                <a:spcPct val="20000"/>
              </a:spcBef>
            </a:pPr>
            <a:r>
              <a:rPr lang="es-PR" altLang="es-PR" sz="1900">
                <a:solidFill>
                  <a:srgbClr val="000000"/>
                </a:solidFill>
                <a:latin typeface="Verdana" panose="020B0604030504040204" pitchFamily="34" charset="0"/>
              </a:rPr>
              <a:t>10,000 kcal/día</a:t>
            </a:r>
            <a:endParaRPr lang="en-US" altLang="es-PR" sz="1900" baseline="-25000">
              <a:solidFill>
                <a:srgbClr val="000000"/>
              </a:solidFill>
              <a:latin typeface="Verdana" panose="020B0604030504040204" pitchFamily="34" charset="0"/>
            </a:endParaRPr>
          </a:p>
        </p:txBody>
      </p:sp>
      <p:sp>
        <p:nvSpPr>
          <p:cNvPr id="164892" name="Line 85">
            <a:extLst>
              <a:ext uri="{FF2B5EF4-FFF2-40B4-BE49-F238E27FC236}">
                <a16:creationId xmlns:a16="http://schemas.microsoft.com/office/drawing/2014/main" id="{C65D5E4F-0572-41FA-9B00-7371CA7C4B01}"/>
              </a:ext>
            </a:extLst>
          </p:cNvPr>
          <p:cNvSpPr>
            <a:spLocks noChangeShapeType="1"/>
          </p:cNvSpPr>
          <p:nvPr/>
        </p:nvSpPr>
        <p:spPr bwMode="auto">
          <a:xfrm>
            <a:off x="7770813" y="2740025"/>
            <a:ext cx="0" cy="56515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64893" name="Line 86">
            <a:extLst>
              <a:ext uri="{FF2B5EF4-FFF2-40B4-BE49-F238E27FC236}">
                <a16:creationId xmlns:a16="http://schemas.microsoft.com/office/drawing/2014/main" id="{94E58971-06C1-4E6E-9889-307C339CE3A9}"/>
              </a:ext>
            </a:extLst>
          </p:cNvPr>
          <p:cNvSpPr>
            <a:spLocks noChangeShapeType="1"/>
          </p:cNvSpPr>
          <p:nvPr/>
        </p:nvSpPr>
        <p:spPr bwMode="auto">
          <a:xfrm>
            <a:off x="7770813" y="4378325"/>
            <a:ext cx="0" cy="565150"/>
          </a:xfrm>
          <a:prstGeom prst="line">
            <a:avLst/>
          </a:prstGeom>
          <a:noFill/>
          <a:ln w="1143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64894" name="Text Box 6">
            <a:extLst>
              <a:ext uri="{FF2B5EF4-FFF2-40B4-BE49-F238E27FC236}">
                <a16:creationId xmlns:a16="http://schemas.microsoft.com/office/drawing/2014/main" id="{D4A771C1-7130-4FE5-AC54-5C499A4CDF90}"/>
              </a:ext>
            </a:extLst>
          </p:cNvPr>
          <p:cNvSpPr txBox="1">
            <a:spLocks noChangeArrowheads="1"/>
          </p:cNvSpPr>
          <p:nvPr/>
        </p:nvSpPr>
        <p:spPr bwMode="auto">
          <a:xfrm>
            <a:off x="179388" y="6165850"/>
            <a:ext cx="89646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138), por J. H. Wilmore, &amp; D. L. Costill, 2004, Barcelona, España: Editorial Paidotribo. Copyright 2004 por Jack H. Wilmore y David L. Costill.</a:t>
            </a:r>
          </a:p>
        </p:txBody>
      </p:sp>
    </p:spTree>
  </p:cSld>
  <p:clrMapOvr>
    <a:masterClrMapping/>
  </p:clrMapOvr>
  <p:transition spd="slow">
    <p:pull dir="ru"/>
    <p:sndAc>
      <p:stSnd>
        <p:snd r:embed="rId3" name="chimes.wav"/>
      </p:stSnd>
    </p:sndAc>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37A90-E4F8-421F-97EA-194A1A2AEF64}"/>
              </a:ext>
            </a:extLst>
          </p:cNvPr>
          <p:cNvSpPr>
            <a:spLocks/>
          </p:cNvSpPr>
          <p:nvPr/>
        </p:nvSpPr>
        <p:spPr bwMode="auto">
          <a:xfrm>
            <a:off x="0" y="693738"/>
            <a:ext cx="91440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26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CONSUMO ENERGÉTICO</a:t>
            </a:r>
            <a:endParaRPr lang="es-PR" altLang="es-PR" sz="36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endParaRPr>
          </a:p>
        </p:txBody>
      </p:sp>
      <p:sp>
        <p:nvSpPr>
          <p:cNvPr id="166915" name="Text Box 6">
            <a:extLst>
              <a:ext uri="{FF2B5EF4-FFF2-40B4-BE49-F238E27FC236}">
                <a16:creationId xmlns:a16="http://schemas.microsoft.com/office/drawing/2014/main" id="{1671BBBF-509E-4E4F-B366-8DEA2D030899}"/>
              </a:ext>
            </a:extLst>
          </p:cNvPr>
          <p:cNvSpPr txBox="1">
            <a:spLocks noChangeArrowheads="1"/>
          </p:cNvSpPr>
          <p:nvPr/>
        </p:nvSpPr>
        <p:spPr bwMode="auto">
          <a:xfrm>
            <a:off x="179388" y="6092825"/>
            <a:ext cx="89646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138), por J. H. Wilmore, &amp; D. L. Costill, 2004, Barcelona, España: Editorial Paidotribo. Copyright 2004 por Jack H. Wilmore y David L. Costill.</a:t>
            </a:r>
          </a:p>
        </p:txBody>
      </p:sp>
      <p:sp>
        <p:nvSpPr>
          <p:cNvPr id="541708" name="Text Box 12">
            <a:extLst>
              <a:ext uri="{FF2B5EF4-FFF2-40B4-BE49-F238E27FC236}">
                <a16:creationId xmlns:a16="http://schemas.microsoft.com/office/drawing/2014/main" id="{46035551-3ED4-4F6B-AC01-F83658E2C6E0}"/>
              </a:ext>
            </a:extLst>
          </p:cNvPr>
          <p:cNvSpPr txBox="1">
            <a:spLocks noChangeArrowheads="1"/>
          </p:cNvSpPr>
          <p:nvPr/>
        </p:nvSpPr>
        <p:spPr bwMode="auto">
          <a:xfrm>
            <a:off x="619125" y="1844675"/>
            <a:ext cx="8318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s-ES" altLang="es-PR" sz="2800">
                <a:solidFill>
                  <a:srgbClr val="484876"/>
                </a:solidFill>
                <a:effectLst>
                  <a:outerShdw blurRad="38100" dist="38100" dir="2700000" algn="tl">
                    <a:srgbClr val="C0C0C0"/>
                  </a:outerShdw>
                </a:effectLst>
                <a:latin typeface="Calibri" panose="020F0502020204030204" pitchFamily="34" charset="0"/>
              </a:rPr>
              <a:t>Equivalentes energéticos de los alimentos:</a:t>
            </a:r>
            <a:endParaRPr lang="en-US" altLang="es-PR" sz="2800">
              <a:solidFill>
                <a:srgbClr val="484876"/>
              </a:solidFill>
              <a:effectLst>
                <a:outerShdw blurRad="38100" dist="38100" dir="2700000" algn="tl">
                  <a:srgbClr val="C0C0C0"/>
                </a:outerShdw>
              </a:effectLst>
              <a:latin typeface="Calibri" panose="020F0502020204030204" pitchFamily="34" charset="0"/>
            </a:endParaRPr>
          </a:p>
        </p:txBody>
      </p:sp>
      <p:pic>
        <p:nvPicPr>
          <p:cNvPr id="166917" name="Picture 13" descr="Bullets_Arrow_Blue1_Right_03">
            <a:extLst>
              <a:ext uri="{FF2B5EF4-FFF2-40B4-BE49-F238E27FC236}">
                <a16:creationId xmlns:a16="http://schemas.microsoft.com/office/drawing/2014/main" id="{6AF9A28E-5CC1-4CFC-9320-F020E9866A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 y="1916113"/>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8" name="Picture 18" descr="CURVHEAD">
            <a:extLst>
              <a:ext uri="{FF2B5EF4-FFF2-40B4-BE49-F238E27FC236}">
                <a16:creationId xmlns:a16="http://schemas.microsoft.com/office/drawing/2014/main" id="{722EE184-7EF9-48EA-B11A-1296D0DBD0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123950"/>
            <a:ext cx="748823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id="{7F93A0EC-6964-443A-8CF5-22A11EE7932B}"/>
              </a:ext>
            </a:extLst>
          </p:cNvPr>
          <p:cNvSpPr>
            <a:spLocks/>
          </p:cNvSpPr>
          <p:nvPr/>
        </p:nvSpPr>
        <p:spPr bwMode="auto">
          <a:xfrm>
            <a:off x="900113" y="1222375"/>
            <a:ext cx="71294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a:t>
            </a:r>
            <a:r>
              <a:rPr lang="es-PR" altLang="es-PR" sz="25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EQUIVALENTES CALÓRICOS</a:t>
            </a:r>
          </a:p>
        </p:txBody>
      </p:sp>
      <p:sp>
        <p:nvSpPr>
          <p:cNvPr id="69636" name="Text Box 4">
            <a:extLst>
              <a:ext uri="{FF2B5EF4-FFF2-40B4-BE49-F238E27FC236}">
                <a16:creationId xmlns:a16="http://schemas.microsoft.com/office/drawing/2014/main" id="{441E3C3B-6340-44F2-8AFC-EED85BB90B53}"/>
              </a:ext>
            </a:extLst>
          </p:cNvPr>
          <p:cNvSpPr txBox="1">
            <a:spLocks noChangeArrowheads="1"/>
          </p:cNvSpPr>
          <p:nvPr/>
        </p:nvSpPr>
        <p:spPr bwMode="auto">
          <a:xfrm>
            <a:off x="654050" y="2360613"/>
            <a:ext cx="8305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ts val="300"/>
              </a:spcBef>
              <a:buClr>
                <a:srgbClr val="A04DA3"/>
              </a:buClr>
              <a:buFont typeface="Georgia" panose="02040502050405020303" pitchFamily="18" charset="0"/>
              <a:buChar char="•"/>
              <a:tabLst>
                <a:tab pos="457200" algn="l"/>
                <a:tab pos="2400300"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457200" algn="l"/>
                <a:tab pos="2400300"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457200" algn="l"/>
                <a:tab pos="2400300"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457200" algn="l"/>
                <a:tab pos="2400300"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457200" algn="l"/>
                <a:tab pos="2400300"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457200" algn="l"/>
                <a:tab pos="2400300"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457200" algn="l"/>
                <a:tab pos="2400300"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457200" algn="l"/>
                <a:tab pos="2400300"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457200" algn="l"/>
                <a:tab pos="2400300" algn="l"/>
              </a:tabLst>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CHO:	4.1 kcal/g</a:t>
            </a:r>
          </a:p>
          <a:p>
            <a:pPr>
              <a:lnSpc>
                <a:spcPct val="90000"/>
              </a:lnSpc>
              <a:spcBef>
                <a:spcPct val="0"/>
              </a:spcBef>
              <a:buClrTx/>
              <a:buFontTx/>
              <a:buNone/>
            </a:pPr>
            <a:r>
              <a:rPr lang="en-US" altLang="es-PR" sz="2400" b="0">
                <a:latin typeface="Arial" panose="020B0604020202020204" pitchFamily="34" charset="0"/>
              </a:rPr>
              <a:t>Grasas:	9.4 kcal/g</a:t>
            </a:r>
          </a:p>
          <a:p>
            <a:pPr>
              <a:lnSpc>
                <a:spcPct val="90000"/>
              </a:lnSpc>
              <a:spcBef>
                <a:spcPct val="0"/>
              </a:spcBef>
              <a:buClrTx/>
              <a:buFontTx/>
              <a:buNone/>
            </a:pPr>
            <a:r>
              <a:rPr lang="en-US" altLang="es-PR" sz="2400" b="0">
                <a:latin typeface="Arial" panose="020B0604020202020204" pitchFamily="34" charset="0"/>
              </a:rPr>
              <a:t>Proteína:	4.1 kcal/g</a:t>
            </a:r>
          </a:p>
        </p:txBody>
      </p:sp>
      <p:sp>
        <p:nvSpPr>
          <p:cNvPr id="541717" name="Text Box 21">
            <a:extLst>
              <a:ext uri="{FF2B5EF4-FFF2-40B4-BE49-F238E27FC236}">
                <a16:creationId xmlns:a16="http://schemas.microsoft.com/office/drawing/2014/main" id="{7DD97C0A-67F1-42A4-87EB-7C4506E40FCF}"/>
              </a:ext>
            </a:extLst>
          </p:cNvPr>
          <p:cNvSpPr txBox="1">
            <a:spLocks noChangeArrowheads="1"/>
          </p:cNvSpPr>
          <p:nvPr/>
        </p:nvSpPr>
        <p:spPr bwMode="auto">
          <a:xfrm>
            <a:off x="619125" y="3538538"/>
            <a:ext cx="8318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s-ES" altLang="es-PR" sz="2800">
                <a:solidFill>
                  <a:srgbClr val="484876"/>
                </a:solidFill>
                <a:effectLst>
                  <a:outerShdw blurRad="38100" dist="38100" dir="2700000" algn="tl">
                    <a:srgbClr val="C0C0C0"/>
                  </a:outerShdw>
                </a:effectLst>
                <a:latin typeface="Calibri" panose="020F0502020204030204" pitchFamily="34" charset="0"/>
              </a:rPr>
              <a:t>Energía por litro de oxígeno consumido:</a:t>
            </a:r>
            <a:endParaRPr lang="en-US" altLang="es-PR" sz="2800">
              <a:solidFill>
                <a:srgbClr val="484876"/>
              </a:solidFill>
              <a:effectLst>
                <a:outerShdw blurRad="38100" dist="38100" dir="2700000" algn="tl">
                  <a:srgbClr val="C0C0C0"/>
                </a:outerShdw>
              </a:effectLst>
              <a:latin typeface="Calibri" panose="020F0502020204030204" pitchFamily="34" charset="0"/>
            </a:endParaRPr>
          </a:p>
        </p:txBody>
      </p:sp>
      <p:pic>
        <p:nvPicPr>
          <p:cNvPr id="166922" name="Picture 22" descr="Bullets_Arrow_Blue1_Right_03">
            <a:extLst>
              <a:ext uri="{FF2B5EF4-FFF2-40B4-BE49-F238E27FC236}">
                <a16:creationId xmlns:a16="http://schemas.microsoft.com/office/drawing/2014/main" id="{3793A9E8-A8B1-4D34-851F-CB28C1CA5E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25" y="3609975"/>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 Box 5">
            <a:extLst>
              <a:ext uri="{FF2B5EF4-FFF2-40B4-BE49-F238E27FC236}">
                <a16:creationId xmlns:a16="http://schemas.microsoft.com/office/drawing/2014/main" id="{F867EAD0-9575-453E-98CC-BCD40A3D21C1}"/>
              </a:ext>
            </a:extLst>
          </p:cNvPr>
          <p:cNvSpPr txBox="1">
            <a:spLocks noChangeArrowheads="1"/>
          </p:cNvSpPr>
          <p:nvPr/>
        </p:nvSpPr>
        <p:spPr bwMode="auto">
          <a:xfrm>
            <a:off x="654050" y="4014788"/>
            <a:ext cx="8382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ts val="300"/>
              </a:spcBef>
              <a:buClr>
                <a:srgbClr val="A04DA3"/>
              </a:buClr>
              <a:buFont typeface="Georgia" panose="02040502050405020303" pitchFamily="18" charset="0"/>
              <a:buChar char="•"/>
              <a:tabLst>
                <a:tab pos="457200" algn="l"/>
                <a:tab pos="2400300"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457200" algn="l"/>
                <a:tab pos="2400300"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457200" algn="l"/>
                <a:tab pos="2400300"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457200" algn="l"/>
                <a:tab pos="2400300"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457200" algn="l"/>
                <a:tab pos="2400300"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457200" algn="l"/>
                <a:tab pos="2400300"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457200" algn="l"/>
                <a:tab pos="2400300"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457200" algn="l"/>
                <a:tab pos="2400300"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457200" algn="l"/>
                <a:tab pos="2400300" algn="l"/>
              </a:tabLst>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CHO:	5.0 kcal/L</a:t>
            </a:r>
          </a:p>
          <a:p>
            <a:pPr>
              <a:lnSpc>
                <a:spcPct val="90000"/>
              </a:lnSpc>
              <a:spcBef>
                <a:spcPct val="0"/>
              </a:spcBef>
              <a:buClrTx/>
              <a:buFontTx/>
              <a:buNone/>
            </a:pPr>
            <a:r>
              <a:rPr lang="en-US" altLang="es-PR" sz="2400" b="0">
                <a:latin typeface="Arial" panose="020B0604020202020204" pitchFamily="34" charset="0"/>
              </a:rPr>
              <a:t>Grasas:	4.7 kcal/L</a:t>
            </a:r>
          </a:p>
          <a:p>
            <a:pPr>
              <a:lnSpc>
                <a:spcPct val="90000"/>
              </a:lnSpc>
              <a:spcBef>
                <a:spcPct val="0"/>
              </a:spcBef>
              <a:buClrTx/>
              <a:buFontTx/>
              <a:buNone/>
            </a:pPr>
            <a:r>
              <a:rPr lang="en-US" altLang="es-PR" sz="2400" b="0">
                <a:latin typeface="Arial" panose="020B0604020202020204" pitchFamily="34" charset="0"/>
              </a:rPr>
              <a:t>Proteínas:	4.5 kcal/L</a:t>
            </a:r>
          </a:p>
        </p:txBody>
      </p:sp>
      <p:grpSp>
        <p:nvGrpSpPr>
          <p:cNvPr id="4" name="Group 10">
            <a:extLst>
              <a:ext uri="{FF2B5EF4-FFF2-40B4-BE49-F238E27FC236}">
                <a16:creationId xmlns:a16="http://schemas.microsoft.com/office/drawing/2014/main" id="{75C46E2E-A145-4DA3-AD5B-317610405F73}"/>
              </a:ext>
            </a:extLst>
          </p:cNvPr>
          <p:cNvGrpSpPr>
            <a:grpSpLocks/>
          </p:cNvGrpSpPr>
          <p:nvPr/>
        </p:nvGrpSpPr>
        <p:grpSpPr bwMode="auto">
          <a:xfrm>
            <a:off x="295275" y="4940300"/>
            <a:ext cx="7924800" cy="1022350"/>
            <a:chOff x="384" y="2726"/>
            <a:chExt cx="4992" cy="644"/>
          </a:xfrm>
        </p:grpSpPr>
        <p:sp>
          <p:nvSpPr>
            <p:cNvPr id="166925" name="Text Box 6">
              <a:extLst>
                <a:ext uri="{FF2B5EF4-FFF2-40B4-BE49-F238E27FC236}">
                  <a16:creationId xmlns:a16="http://schemas.microsoft.com/office/drawing/2014/main" id="{34D95E7A-A16A-47B5-9C15-2D2E044A0FC9}"/>
                </a:ext>
              </a:extLst>
            </p:cNvPr>
            <p:cNvSpPr txBox="1">
              <a:spLocks noChangeArrowheads="1"/>
            </p:cNvSpPr>
            <p:nvPr/>
          </p:nvSpPr>
          <p:spPr bwMode="auto">
            <a:xfrm>
              <a:off x="384" y="2898"/>
              <a:ext cx="4992"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Ejemplo: VO</a:t>
              </a:r>
              <a:r>
                <a:rPr lang="en-US" altLang="es-PR" sz="2400" b="0" baseline="-25000">
                  <a:latin typeface="Arial" panose="020B0604020202020204" pitchFamily="34" charset="0"/>
                </a:rPr>
                <a:t>2</a:t>
              </a:r>
              <a:r>
                <a:rPr lang="en-US" altLang="es-PR" sz="2400" b="0">
                  <a:latin typeface="Arial" panose="020B0604020202020204" pitchFamily="34" charset="0"/>
                </a:rPr>
                <a:t> reposo = 0.300 L/min </a:t>
              </a:r>
              <a:r>
                <a:rPr lang="en-US" altLang="es-PR" sz="2400" b="0">
                  <a:latin typeface="Symbol" panose="05050102010706020507" pitchFamily="18" charset="2"/>
                </a:rPr>
                <a:t>´</a:t>
              </a:r>
              <a:r>
                <a:rPr lang="en-US" altLang="es-PR" sz="2400" b="0">
                  <a:latin typeface="Arial" panose="020B0604020202020204" pitchFamily="34" charset="0"/>
                </a:rPr>
                <a:t> 60 min/hr </a:t>
              </a:r>
              <a:r>
                <a:rPr lang="en-US" altLang="es-PR" sz="2400" b="0">
                  <a:latin typeface="Symbol" panose="05050102010706020507" pitchFamily="18" charset="2"/>
                </a:rPr>
                <a:t>´</a:t>
              </a:r>
              <a:r>
                <a:rPr lang="en-US" altLang="es-PR" sz="2400" b="0">
                  <a:latin typeface="Arial" panose="020B0604020202020204" pitchFamily="34" charset="0"/>
                </a:rPr>
                <a:t> 24 hr/día = 432 L/día </a:t>
              </a:r>
              <a:r>
                <a:rPr lang="en-US" altLang="es-PR" sz="2400" b="0">
                  <a:latin typeface="Symbol" panose="05050102010706020507" pitchFamily="18" charset="2"/>
                </a:rPr>
                <a:t>´</a:t>
              </a:r>
              <a:r>
                <a:rPr lang="en-US" altLang="es-PR" sz="2400" b="0">
                  <a:latin typeface="Arial" panose="020B0604020202020204" pitchFamily="34" charset="0"/>
                </a:rPr>
                <a:t> 4.8 kcal/L = 2,074 kcal/día</a:t>
              </a:r>
            </a:p>
          </p:txBody>
        </p:sp>
        <p:sp>
          <p:nvSpPr>
            <p:cNvPr id="166926" name="Rectangle 7">
              <a:extLst>
                <a:ext uri="{FF2B5EF4-FFF2-40B4-BE49-F238E27FC236}">
                  <a16:creationId xmlns:a16="http://schemas.microsoft.com/office/drawing/2014/main" id="{F4027326-10A3-4DB9-9FB5-2848B94A44E3}"/>
                </a:ext>
              </a:extLst>
            </p:cNvPr>
            <p:cNvSpPr>
              <a:spLocks noChangeArrowheads="1"/>
            </p:cNvSpPr>
            <p:nvPr/>
          </p:nvSpPr>
          <p:spPr bwMode="auto">
            <a:xfrm>
              <a:off x="1224" y="2726"/>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2400" b="0">
                  <a:latin typeface="Arial" panose="020B0604020202020204" pitchFamily="34" charset="0"/>
                </a:rPr>
                <a:t>.</a:t>
              </a:r>
            </a:p>
          </p:txBody>
        </p:sp>
      </p:grpSp>
    </p:spTree>
  </p:cSld>
  <p:clrMapOvr>
    <a:masterClrMapping/>
  </p:clrMapOvr>
  <p:transition spd="slow">
    <p:push dir="d"/>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wipe(left)">
                                      <p:cBhvr>
                                        <p:cTn id="7" dur="500"/>
                                        <p:tgtEl>
                                          <p:spTgt spid="696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637"/>
                                        </p:tgtEl>
                                        <p:attrNameLst>
                                          <p:attrName>style.visibility</p:attrName>
                                        </p:attrNameLst>
                                      </p:cBhvr>
                                      <p:to>
                                        <p:strVal val="visible"/>
                                      </p:to>
                                    </p:set>
                                    <p:animEffect transition="in" filter="wipe(left)">
                                      <p:cBhvr>
                                        <p:cTn id="12" dur="500"/>
                                        <p:tgtEl>
                                          <p:spTgt spid="696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utoUpdateAnimBg="0"/>
      <p:bldP spid="6963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A2666-B663-4EE3-8251-C6E160ED4348}"/>
              </a:ext>
            </a:extLst>
          </p:cNvPr>
          <p:cNvSpPr>
            <a:spLocks/>
          </p:cNvSpPr>
          <p:nvPr/>
        </p:nvSpPr>
        <p:spPr bwMode="auto">
          <a:xfrm>
            <a:off x="0" y="836613"/>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30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BIOENERGÉTICA: </a:t>
            </a:r>
            <a:r>
              <a:rPr lang="es-PR" altLang="es-PR" sz="30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AVALÚO</a:t>
            </a:r>
            <a:r>
              <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a:t>
            </a:r>
            <a:br>
              <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br>
            <a:r>
              <a:rPr lang="es-PR" altLang="es-PR" sz="30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Lista Focalizada*</a:t>
            </a:r>
          </a:p>
        </p:txBody>
      </p:sp>
      <p:sp>
        <p:nvSpPr>
          <p:cNvPr id="21507" name="Text Box 10">
            <a:extLst>
              <a:ext uri="{FF2B5EF4-FFF2-40B4-BE49-F238E27FC236}">
                <a16:creationId xmlns:a16="http://schemas.microsoft.com/office/drawing/2014/main" id="{8E3C07E8-1F60-4A8F-899F-20869F983BB1}"/>
              </a:ext>
            </a:extLst>
          </p:cNvPr>
          <p:cNvSpPr txBox="1">
            <a:spLocks noChangeArrowheads="1"/>
          </p:cNvSpPr>
          <p:nvPr/>
        </p:nvSpPr>
        <p:spPr bwMode="auto">
          <a:xfrm>
            <a:off x="539750" y="1984375"/>
            <a:ext cx="8280400" cy="43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nSpc>
                <a:spcPct val="90000"/>
              </a:lnSpc>
            </a:pPr>
            <a:r>
              <a:rPr lang="en-US" altLang="es-PR" sz="3100">
                <a:latin typeface="Arial" panose="020B0604020202020204" pitchFamily="34" charset="0"/>
              </a:rPr>
              <a:t>Fundamentado en la presentación del video anterior, mencione tres términos, palabras o frases que puedan surgir de su pensamiento al ver tal película. Tienen 3 minutos para completar esta actividad:</a:t>
            </a:r>
          </a:p>
          <a:p>
            <a:pPr>
              <a:lnSpc>
                <a:spcPct val="90000"/>
              </a:lnSpc>
            </a:pPr>
            <a:endParaRPr lang="en-US" altLang="es-PR" sz="3100">
              <a:latin typeface="Arial" panose="020B0604020202020204" pitchFamily="34" charset="0"/>
            </a:endParaRPr>
          </a:p>
          <a:p>
            <a:pPr>
              <a:lnSpc>
                <a:spcPct val="90000"/>
              </a:lnSpc>
            </a:pPr>
            <a:r>
              <a:rPr lang="en-US" altLang="es-PR" sz="3100">
                <a:latin typeface="Arial" panose="020B0604020202020204" pitchFamily="34" charset="0"/>
              </a:rPr>
              <a:t>1.</a:t>
            </a:r>
          </a:p>
          <a:p>
            <a:pPr>
              <a:lnSpc>
                <a:spcPct val="70000"/>
              </a:lnSpc>
            </a:pPr>
            <a:endParaRPr lang="en-US" altLang="es-PR" sz="3100">
              <a:latin typeface="Arial" panose="020B0604020202020204" pitchFamily="34" charset="0"/>
            </a:endParaRPr>
          </a:p>
          <a:p>
            <a:pPr>
              <a:lnSpc>
                <a:spcPct val="70000"/>
              </a:lnSpc>
            </a:pPr>
            <a:r>
              <a:rPr lang="en-US" altLang="es-PR" sz="3100">
                <a:latin typeface="Arial" panose="020B0604020202020204" pitchFamily="34" charset="0"/>
              </a:rPr>
              <a:t>2.</a:t>
            </a:r>
          </a:p>
          <a:p>
            <a:pPr>
              <a:lnSpc>
                <a:spcPct val="70000"/>
              </a:lnSpc>
            </a:pPr>
            <a:endParaRPr lang="en-US" altLang="es-PR" sz="3100">
              <a:latin typeface="Arial" panose="020B0604020202020204" pitchFamily="34" charset="0"/>
            </a:endParaRPr>
          </a:p>
          <a:p>
            <a:pPr>
              <a:lnSpc>
                <a:spcPct val="70000"/>
              </a:lnSpc>
            </a:pPr>
            <a:r>
              <a:rPr lang="en-US" altLang="es-PR" sz="3100">
                <a:latin typeface="Arial" panose="020B0604020202020204" pitchFamily="34" charset="0"/>
              </a:rPr>
              <a:t>3.</a:t>
            </a:r>
          </a:p>
        </p:txBody>
      </p:sp>
    </p:spTree>
    <p:custDataLst>
      <p:tags r:id="rId1"/>
    </p:custDataLst>
  </p:cSld>
  <p:clrMapOvr>
    <a:masterClrMapping/>
  </p:clrMapOvr>
  <p:transition spd="slow">
    <p:circle/>
    <p:sndAc>
      <p:stSnd>
        <p:snd r:embed="rId4" name="breeze.wav"/>
      </p:stSnd>
    </p:sndAc>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60B2-6BA0-4A4C-9ABF-58B5A79C5C76}"/>
              </a:ext>
            </a:extLst>
          </p:cNvPr>
          <p:cNvSpPr>
            <a:spLocks/>
          </p:cNvSpPr>
          <p:nvPr/>
        </p:nvSpPr>
        <p:spPr bwMode="auto">
          <a:xfrm>
            <a:off x="0" y="692150"/>
            <a:ext cx="91440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26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CONSUMO ENERGÉTICO</a:t>
            </a:r>
            <a:endParaRPr lang="es-PR" altLang="es-PR" sz="36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endParaRPr>
          </a:p>
        </p:txBody>
      </p:sp>
      <p:sp>
        <p:nvSpPr>
          <p:cNvPr id="168963" name="Text Box 4">
            <a:extLst>
              <a:ext uri="{FF2B5EF4-FFF2-40B4-BE49-F238E27FC236}">
                <a16:creationId xmlns:a16="http://schemas.microsoft.com/office/drawing/2014/main" id="{3625FB1F-3510-4CFB-8D95-CD139FD7517C}"/>
              </a:ext>
            </a:extLst>
          </p:cNvPr>
          <p:cNvSpPr txBox="1">
            <a:spLocks noChangeArrowheads="1"/>
          </p:cNvSpPr>
          <p:nvPr/>
        </p:nvSpPr>
        <p:spPr bwMode="auto">
          <a:xfrm>
            <a:off x="736600" y="1420813"/>
            <a:ext cx="8305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Wingdings" panose="05000000000000000000" pitchFamily="2" charset="2"/>
              </a:rPr>
              <a:t>w</a:t>
            </a:r>
            <a:r>
              <a:rPr lang="en-US" altLang="es-PR" sz="2400" b="0">
                <a:latin typeface="Arial" panose="020B0604020202020204" pitchFamily="34" charset="0"/>
              </a:rPr>
              <a:t>	¿Cuál es el consumo calórico en reposo diario para un individio promedio (70 kg)?</a:t>
            </a:r>
          </a:p>
        </p:txBody>
      </p:sp>
      <p:sp>
        <p:nvSpPr>
          <p:cNvPr id="168964" name="Text Box 9">
            <a:extLst>
              <a:ext uri="{FF2B5EF4-FFF2-40B4-BE49-F238E27FC236}">
                <a16:creationId xmlns:a16="http://schemas.microsoft.com/office/drawing/2014/main" id="{8217C5A9-5EDD-4ACF-8D31-104ABF677171}"/>
              </a:ext>
            </a:extLst>
          </p:cNvPr>
          <p:cNvSpPr txBox="1">
            <a:spLocks noChangeArrowheads="1"/>
          </p:cNvSpPr>
          <p:nvPr/>
        </p:nvSpPr>
        <p:spPr bwMode="auto">
          <a:xfrm>
            <a:off x="457200" y="1052513"/>
            <a:ext cx="20780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a:latin typeface="Arial" panose="020B0604020202020204" pitchFamily="34" charset="0"/>
              </a:rPr>
              <a:t>PROBLEMA:</a:t>
            </a:r>
          </a:p>
        </p:txBody>
      </p:sp>
      <p:sp>
        <p:nvSpPr>
          <p:cNvPr id="168965" name="Text Box 11">
            <a:extLst>
              <a:ext uri="{FF2B5EF4-FFF2-40B4-BE49-F238E27FC236}">
                <a16:creationId xmlns:a16="http://schemas.microsoft.com/office/drawing/2014/main" id="{9677D198-D024-42D2-BBDE-664C2F36EC1C}"/>
              </a:ext>
            </a:extLst>
          </p:cNvPr>
          <p:cNvSpPr txBox="1">
            <a:spLocks noChangeArrowheads="1"/>
          </p:cNvSpPr>
          <p:nvPr/>
        </p:nvSpPr>
        <p:spPr bwMode="auto">
          <a:xfrm>
            <a:off x="457200" y="2182813"/>
            <a:ext cx="29924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a:latin typeface="Arial" panose="020B0604020202020204" pitchFamily="34" charset="0"/>
              </a:rPr>
              <a:t>CONOCIDO/DADO:</a:t>
            </a:r>
          </a:p>
        </p:txBody>
      </p:sp>
      <p:sp>
        <p:nvSpPr>
          <p:cNvPr id="50188" name="Text Box 12">
            <a:extLst>
              <a:ext uri="{FF2B5EF4-FFF2-40B4-BE49-F238E27FC236}">
                <a16:creationId xmlns:a16="http://schemas.microsoft.com/office/drawing/2014/main" id="{E7FCD43D-8686-4A0C-9555-C1244CAF25B8}"/>
              </a:ext>
            </a:extLst>
          </p:cNvPr>
          <p:cNvSpPr txBox="1">
            <a:spLocks noChangeArrowheads="1"/>
          </p:cNvSpPr>
          <p:nvPr/>
        </p:nvSpPr>
        <p:spPr bwMode="auto">
          <a:xfrm>
            <a:off x="736600" y="2995613"/>
            <a:ext cx="8305800" cy="420687"/>
          </a:xfrm>
          <a:prstGeom prst="rect">
            <a:avLst/>
          </a:prstGeom>
          <a:noFill/>
          <a:ln w="9525">
            <a:noFill/>
            <a:miter lim="800000"/>
            <a:headEnd/>
            <a:tailEnd/>
          </a:ln>
          <a:effectLst/>
        </p:spPr>
        <p:txBody>
          <a:bodyPr>
            <a:spAutoFit/>
          </a:bodyPr>
          <a:lstStyle/>
          <a:p>
            <a:pPr marL="230188" indent="-230188">
              <a:lnSpc>
                <a:spcPct val="90000"/>
              </a:lnSpc>
              <a:defRPr/>
            </a:pPr>
            <a:r>
              <a:rPr lang="en-US" sz="2400">
                <a:effectLst>
                  <a:outerShdw blurRad="38100" dist="38100" dir="2700000" algn="tl">
                    <a:srgbClr val="C0C0C0"/>
                  </a:outerShdw>
                </a:effectLst>
                <a:latin typeface="Arial" charset="0"/>
              </a:rPr>
              <a:t>R</a:t>
            </a:r>
            <a:r>
              <a:rPr lang="en-US" sz="2400" b="0">
                <a:latin typeface="Arial" charset="0"/>
              </a:rPr>
              <a:t> = 0.80 = 4.80 kcal/L O</a:t>
            </a:r>
            <a:r>
              <a:rPr lang="en-US" sz="2400" b="0" baseline="-25000">
                <a:latin typeface="Arial" charset="0"/>
              </a:rPr>
              <a:t>2</a:t>
            </a:r>
            <a:r>
              <a:rPr lang="en-US" sz="2400" b="0">
                <a:latin typeface="Arial" charset="0"/>
              </a:rPr>
              <a:t> consumido</a:t>
            </a:r>
          </a:p>
        </p:txBody>
      </p:sp>
      <p:sp>
        <p:nvSpPr>
          <p:cNvPr id="50191" name="Text Box 15">
            <a:extLst>
              <a:ext uri="{FF2B5EF4-FFF2-40B4-BE49-F238E27FC236}">
                <a16:creationId xmlns:a16="http://schemas.microsoft.com/office/drawing/2014/main" id="{ADA1C24B-4483-4ADE-BB3C-36A46E6AF2AC}"/>
              </a:ext>
            </a:extLst>
          </p:cNvPr>
          <p:cNvSpPr txBox="1">
            <a:spLocks noChangeArrowheads="1"/>
          </p:cNvSpPr>
          <p:nvPr/>
        </p:nvSpPr>
        <p:spPr bwMode="auto">
          <a:xfrm>
            <a:off x="736600" y="3770313"/>
            <a:ext cx="8305800" cy="420687"/>
          </a:xfrm>
          <a:prstGeom prst="rect">
            <a:avLst/>
          </a:prstGeom>
          <a:noFill/>
          <a:ln w="9525">
            <a:noFill/>
            <a:miter lim="800000"/>
            <a:headEnd/>
            <a:tailEnd/>
          </a:ln>
          <a:effectLst/>
        </p:spPr>
        <p:txBody>
          <a:bodyPr>
            <a:spAutoFit/>
          </a:bodyPr>
          <a:lstStyle/>
          <a:p>
            <a:pPr marL="230188" indent="-230188">
              <a:lnSpc>
                <a:spcPct val="90000"/>
              </a:lnSpc>
              <a:defRPr/>
            </a:pPr>
            <a:r>
              <a:rPr lang="en-US" sz="2400">
                <a:effectLst>
                  <a:outerShdw blurRad="38100" dist="38100" dir="2700000" algn="tl">
                    <a:srgbClr val="C0C0C0"/>
                  </a:outerShdw>
                </a:effectLst>
                <a:latin typeface="Arial" charset="0"/>
              </a:rPr>
              <a:t>Calorías Diarias, </a:t>
            </a:r>
            <a:r>
              <a:rPr lang="en-US" sz="2400" i="1">
                <a:effectLst>
                  <a:outerShdw blurRad="38100" dist="38100" dir="2700000" algn="tl">
                    <a:srgbClr val="C0C0C0"/>
                  </a:outerShdw>
                </a:effectLst>
                <a:latin typeface="Arial" charset="0"/>
              </a:rPr>
              <a:t>kcal/dí</a:t>
            </a:r>
            <a:r>
              <a:rPr lang="en-US" sz="2400">
                <a:effectLst>
                  <a:outerShdw blurRad="38100" dist="38100" dir="2700000" algn="tl">
                    <a:srgbClr val="C0C0C0"/>
                  </a:outerShdw>
                </a:effectLst>
                <a:latin typeface="Arial" charset="0"/>
              </a:rPr>
              <a:t>a</a:t>
            </a:r>
            <a:endParaRPr lang="en-US" sz="2400" b="0">
              <a:latin typeface="Arial" charset="0"/>
            </a:endParaRPr>
          </a:p>
        </p:txBody>
      </p:sp>
      <p:sp>
        <p:nvSpPr>
          <p:cNvPr id="168968" name="Text Box 16">
            <a:extLst>
              <a:ext uri="{FF2B5EF4-FFF2-40B4-BE49-F238E27FC236}">
                <a16:creationId xmlns:a16="http://schemas.microsoft.com/office/drawing/2014/main" id="{E8F977C9-108D-4411-BD06-65DE8E32D590}"/>
              </a:ext>
            </a:extLst>
          </p:cNvPr>
          <p:cNvSpPr txBox="1">
            <a:spLocks noChangeArrowheads="1"/>
          </p:cNvSpPr>
          <p:nvPr/>
        </p:nvSpPr>
        <p:spPr bwMode="auto">
          <a:xfrm>
            <a:off x="457200" y="3402013"/>
            <a:ext cx="20780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a:latin typeface="Arial" panose="020B0604020202020204" pitchFamily="34" charset="0"/>
              </a:rPr>
              <a:t>SOLUCIÓN:</a:t>
            </a:r>
          </a:p>
        </p:txBody>
      </p:sp>
      <p:sp>
        <p:nvSpPr>
          <p:cNvPr id="168969" name="Text Box 17">
            <a:extLst>
              <a:ext uri="{FF2B5EF4-FFF2-40B4-BE49-F238E27FC236}">
                <a16:creationId xmlns:a16="http://schemas.microsoft.com/office/drawing/2014/main" id="{3D0CC4C4-006E-4AF7-A07D-12514D0A3F5C}"/>
              </a:ext>
            </a:extLst>
          </p:cNvPr>
          <p:cNvSpPr txBox="1">
            <a:spLocks noChangeArrowheads="1"/>
          </p:cNvSpPr>
          <p:nvPr/>
        </p:nvSpPr>
        <p:spPr bwMode="auto">
          <a:xfrm>
            <a:off x="736600" y="4443413"/>
            <a:ext cx="298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a:t>
            </a:r>
          </a:p>
        </p:txBody>
      </p:sp>
      <p:sp>
        <p:nvSpPr>
          <p:cNvPr id="50194" name="Text Box 18">
            <a:extLst>
              <a:ext uri="{FF2B5EF4-FFF2-40B4-BE49-F238E27FC236}">
                <a16:creationId xmlns:a16="http://schemas.microsoft.com/office/drawing/2014/main" id="{1FE3B0EB-DF7C-4E25-8613-52F6571ACA8C}"/>
              </a:ext>
            </a:extLst>
          </p:cNvPr>
          <p:cNvSpPr txBox="1">
            <a:spLocks noChangeArrowheads="1"/>
          </p:cNvSpPr>
          <p:nvPr/>
        </p:nvSpPr>
        <p:spPr bwMode="auto">
          <a:xfrm>
            <a:off x="739775" y="2581275"/>
            <a:ext cx="8305800" cy="420688"/>
          </a:xfrm>
          <a:prstGeom prst="rect">
            <a:avLst/>
          </a:prstGeom>
          <a:noFill/>
          <a:ln w="9525">
            <a:noFill/>
            <a:miter lim="800000"/>
            <a:headEnd/>
            <a:tailEnd/>
          </a:ln>
          <a:effectLst/>
        </p:spPr>
        <p:txBody>
          <a:bodyPr>
            <a:spAutoFit/>
          </a:bodyPr>
          <a:lstStyle/>
          <a:p>
            <a:pPr marL="230188" indent="-230188">
              <a:lnSpc>
                <a:spcPct val="90000"/>
              </a:lnSpc>
              <a:defRPr/>
            </a:pPr>
            <a:r>
              <a:rPr lang="en-US" sz="2400">
                <a:effectLst>
                  <a:outerShdw blurRad="38100" dist="38100" dir="2700000" algn="tl">
                    <a:srgbClr val="C0C0C0"/>
                  </a:outerShdw>
                </a:effectLst>
                <a:latin typeface="Arial" charset="0"/>
              </a:rPr>
              <a:t>VO</a:t>
            </a:r>
            <a:r>
              <a:rPr lang="en-US" sz="2400" baseline="-25000">
                <a:effectLst>
                  <a:outerShdw blurRad="38100" dist="38100" dir="2700000" algn="tl">
                    <a:srgbClr val="C0C0C0"/>
                  </a:outerShdw>
                </a:effectLst>
                <a:latin typeface="Arial" charset="0"/>
              </a:rPr>
              <a:t>2</a:t>
            </a:r>
            <a:r>
              <a:rPr lang="en-US" sz="2400">
                <a:effectLst>
                  <a:outerShdw blurRad="38100" dist="38100" dir="2700000" algn="tl">
                    <a:srgbClr val="C0C0C0"/>
                  </a:outerShdw>
                </a:effectLst>
                <a:latin typeface="Arial" charset="0"/>
              </a:rPr>
              <a:t> Reposo</a:t>
            </a:r>
            <a:r>
              <a:rPr lang="en-US" sz="2400" b="0">
                <a:latin typeface="Arial" charset="0"/>
              </a:rPr>
              <a:t> = 0.3 L O</a:t>
            </a:r>
            <a:r>
              <a:rPr lang="en-US" sz="2400" b="0" baseline="-25000">
                <a:latin typeface="Arial" charset="0"/>
              </a:rPr>
              <a:t>2</a:t>
            </a:r>
            <a:r>
              <a:rPr lang="en-US" sz="2400" b="0">
                <a:latin typeface="Arial" charset="0"/>
              </a:rPr>
              <a:t>/min = 432 L O</a:t>
            </a:r>
            <a:r>
              <a:rPr lang="en-US" sz="2400" b="0" baseline="-25000">
                <a:latin typeface="Arial" charset="0"/>
              </a:rPr>
              <a:t>2</a:t>
            </a:r>
            <a:r>
              <a:rPr lang="en-US" sz="2400" b="0">
                <a:latin typeface="Arial" charset="0"/>
              </a:rPr>
              <a:t>/día</a:t>
            </a:r>
          </a:p>
        </p:txBody>
      </p:sp>
      <p:sp>
        <p:nvSpPr>
          <p:cNvPr id="50195" name="Text Box 19">
            <a:extLst>
              <a:ext uri="{FF2B5EF4-FFF2-40B4-BE49-F238E27FC236}">
                <a16:creationId xmlns:a16="http://schemas.microsoft.com/office/drawing/2014/main" id="{5027AF20-3AFD-4087-B462-7B978D27D67C}"/>
              </a:ext>
            </a:extLst>
          </p:cNvPr>
          <p:cNvSpPr txBox="1">
            <a:spLocks noChangeArrowheads="1"/>
          </p:cNvSpPr>
          <p:nvPr/>
        </p:nvSpPr>
        <p:spPr bwMode="auto">
          <a:xfrm>
            <a:off x="806450" y="2316163"/>
            <a:ext cx="249238" cy="420687"/>
          </a:xfrm>
          <a:prstGeom prst="rect">
            <a:avLst/>
          </a:prstGeom>
          <a:noFill/>
          <a:ln w="9525">
            <a:noFill/>
            <a:miter lim="800000"/>
            <a:headEnd/>
            <a:tailEnd/>
          </a:ln>
          <a:effectLst/>
        </p:spPr>
        <p:txBody>
          <a:bodyPr>
            <a:spAutoFit/>
          </a:bodyPr>
          <a:lstStyle/>
          <a:p>
            <a:pPr marL="230188" indent="-230188">
              <a:lnSpc>
                <a:spcPct val="90000"/>
              </a:lnSpc>
              <a:defRPr/>
            </a:pPr>
            <a:r>
              <a:rPr lang="en-US" sz="2400">
                <a:effectLst>
                  <a:outerShdw blurRad="38100" dist="38100" dir="2700000" algn="tl">
                    <a:srgbClr val="C0C0C0"/>
                  </a:outerShdw>
                </a:effectLst>
                <a:latin typeface="Arial" charset="0"/>
              </a:rPr>
              <a:t>.</a:t>
            </a:r>
            <a:endParaRPr lang="en-US" sz="2400" b="0">
              <a:latin typeface="Arial" charset="0"/>
            </a:endParaRPr>
          </a:p>
        </p:txBody>
      </p:sp>
      <p:sp>
        <p:nvSpPr>
          <p:cNvPr id="168972" name="Line 20">
            <a:extLst>
              <a:ext uri="{FF2B5EF4-FFF2-40B4-BE49-F238E27FC236}">
                <a16:creationId xmlns:a16="http://schemas.microsoft.com/office/drawing/2014/main" id="{CFCA4F30-A88F-4AB0-8F8D-E59F53FEE119}"/>
              </a:ext>
            </a:extLst>
          </p:cNvPr>
          <p:cNvSpPr>
            <a:spLocks noChangeShapeType="1"/>
          </p:cNvSpPr>
          <p:nvPr/>
        </p:nvSpPr>
        <p:spPr bwMode="auto">
          <a:xfrm>
            <a:off x="1117600" y="4638675"/>
            <a:ext cx="7667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73" name="Text Box 21">
            <a:extLst>
              <a:ext uri="{FF2B5EF4-FFF2-40B4-BE49-F238E27FC236}">
                <a16:creationId xmlns:a16="http://schemas.microsoft.com/office/drawing/2014/main" id="{4A2E2FC8-61F6-401D-B686-6D12FEBD1835}"/>
              </a:ext>
            </a:extLst>
          </p:cNvPr>
          <p:cNvSpPr txBox="1">
            <a:spLocks noChangeArrowheads="1"/>
          </p:cNvSpPr>
          <p:nvPr/>
        </p:nvSpPr>
        <p:spPr bwMode="auto">
          <a:xfrm>
            <a:off x="1073150" y="4198938"/>
            <a:ext cx="81597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L O</a:t>
            </a:r>
            <a:r>
              <a:rPr lang="en-US" altLang="es-PR" sz="2400" b="0" baseline="-25000">
                <a:latin typeface="Arial" panose="020B0604020202020204" pitchFamily="34" charset="0"/>
              </a:rPr>
              <a:t>2</a:t>
            </a:r>
            <a:r>
              <a:rPr lang="en-US" altLang="es-PR" sz="2400" b="0">
                <a:latin typeface="Arial" panose="020B0604020202020204" pitchFamily="34" charset="0"/>
              </a:rPr>
              <a:t> </a:t>
            </a:r>
          </a:p>
        </p:txBody>
      </p:sp>
      <p:sp>
        <p:nvSpPr>
          <p:cNvPr id="168974" name="Text Box 22">
            <a:extLst>
              <a:ext uri="{FF2B5EF4-FFF2-40B4-BE49-F238E27FC236}">
                <a16:creationId xmlns:a16="http://schemas.microsoft.com/office/drawing/2014/main" id="{748983A3-9091-42DB-BC90-21C1C6A5C147}"/>
              </a:ext>
            </a:extLst>
          </p:cNvPr>
          <p:cNvSpPr txBox="1">
            <a:spLocks noChangeArrowheads="1"/>
          </p:cNvSpPr>
          <p:nvPr/>
        </p:nvSpPr>
        <p:spPr bwMode="auto">
          <a:xfrm>
            <a:off x="1162050" y="4618038"/>
            <a:ext cx="6810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día</a:t>
            </a:r>
          </a:p>
        </p:txBody>
      </p:sp>
      <p:sp>
        <p:nvSpPr>
          <p:cNvPr id="168975" name="Text Box 23">
            <a:extLst>
              <a:ext uri="{FF2B5EF4-FFF2-40B4-BE49-F238E27FC236}">
                <a16:creationId xmlns:a16="http://schemas.microsoft.com/office/drawing/2014/main" id="{5AD1BC83-30D1-4572-A6AA-D02ACC012BCE}"/>
              </a:ext>
            </a:extLst>
          </p:cNvPr>
          <p:cNvSpPr txBox="1">
            <a:spLocks noChangeArrowheads="1"/>
          </p:cNvSpPr>
          <p:nvPr/>
        </p:nvSpPr>
        <p:spPr bwMode="auto">
          <a:xfrm>
            <a:off x="1955800" y="4443413"/>
            <a:ext cx="298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X</a:t>
            </a:r>
          </a:p>
        </p:txBody>
      </p:sp>
      <p:sp>
        <p:nvSpPr>
          <p:cNvPr id="168976" name="Line 24">
            <a:extLst>
              <a:ext uri="{FF2B5EF4-FFF2-40B4-BE49-F238E27FC236}">
                <a16:creationId xmlns:a16="http://schemas.microsoft.com/office/drawing/2014/main" id="{E5CE4E77-DB85-48AB-9396-35DC90C1AA50}"/>
              </a:ext>
            </a:extLst>
          </p:cNvPr>
          <p:cNvSpPr>
            <a:spLocks noChangeShapeType="1"/>
          </p:cNvSpPr>
          <p:nvPr/>
        </p:nvSpPr>
        <p:spPr bwMode="auto">
          <a:xfrm>
            <a:off x="2501900" y="4638675"/>
            <a:ext cx="76676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77" name="Text Box 25">
            <a:extLst>
              <a:ext uri="{FF2B5EF4-FFF2-40B4-BE49-F238E27FC236}">
                <a16:creationId xmlns:a16="http://schemas.microsoft.com/office/drawing/2014/main" id="{60ED87A3-DD47-45F9-98DC-D77A1A85E2DD}"/>
              </a:ext>
            </a:extLst>
          </p:cNvPr>
          <p:cNvSpPr txBox="1">
            <a:spLocks noChangeArrowheads="1"/>
          </p:cNvSpPr>
          <p:nvPr/>
        </p:nvSpPr>
        <p:spPr bwMode="auto">
          <a:xfrm>
            <a:off x="2457450" y="4198938"/>
            <a:ext cx="81597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kcal</a:t>
            </a:r>
          </a:p>
        </p:txBody>
      </p:sp>
      <p:sp>
        <p:nvSpPr>
          <p:cNvPr id="168978" name="Text Box 27">
            <a:extLst>
              <a:ext uri="{FF2B5EF4-FFF2-40B4-BE49-F238E27FC236}">
                <a16:creationId xmlns:a16="http://schemas.microsoft.com/office/drawing/2014/main" id="{E65699A2-66F9-48E5-9621-7B12E4012A21}"/>
              </a:ext>
            </a:extLst>
          </p:cNvPr>
          <p:cNvSpPr txBox="1">
            <a:spLocks noChangeArrowheads="1"/>
          </p:cNvSpPr>
          <p:nvPr/>
        </p:nvSpPr>
        <p:spPr bwMode="auto">
          <a:xfrm>
            <a:off x="2471738" y="4640263"/>
            <a:ext cx="81597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L O</a:t>
            </a:r>
            <a:r>
              <a:rPr lang="en-US" altLang="es-PR" sz="2400" b="0" baseline="-25000">
                <a:latin typeface="Arial" panose="020B0604020202020204" pitchFamily="34" charset="0"/>
              </a:rPr>
              <a:t>2</a:t>
            </a:r>
            <a:r>
              <a:rPr lang="en-US" altLang="es-PR" sz="2400" b="0">
                <a:latin typeface="Arial" panose="020B0604020202020204" pitchFamily="34" charset="0"/>
              </a:rPr>
              <a:t> </a:t>
            </a:r>
          </a:p>
        </p:txBody>
      </p:sp>
      <p:sp>
        <p:nvSpPr>
          <p:cNvPr id="168979" name="Text Box 28">
            <a:extLst>
              <a:ext uri="{FF2B5EF4-FFF2-40B4-BE49-F238E27FC236}">
                <a16:creationId xmlns:a16="http://schemas.microsoft.com/office/drawing/2014/main" id="{96B10488-F8B6-4B96-90E0-557D4BE39DEC}"/>
              </a:ext>
            </a:extLst>
          </p:cNvPr>
          <p:cNvSpPr txBox="1">
            <a:spLocks noChangeArrowheads="1"/>
          </p:cNvSpPr>
          <p:nvPr/>
        </p:nvSpPr>
        <p:spPr bwMode="auto">
          <a:xfrm>
            <a:off x="736600" y="5268913"/>
            <a:ext cx="298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a:t>
            </a:r>
          </a:p>
        </p:txBody>
      </p:sp>
      <p:sp>
        <p:nvSpPr>
          <p:cNvPr id="168980" name="Line 29">
            <a:extLst>
              <a:ext uri="{FF2B5EF4-FFF2-40B4-BE49-F238E27FC236}">
                <a16:creationId xmlns:a16="http://schemas.microsoft.com/office/drawing/2014/main" id="{429E65CE-0306-4157-82B7-DEDB911313ED}"/>
              </a:ext>
            </a:extLst>
          </p:cNvPr>
          <p:cNvSpPr>
            <a:spLocks noChangeShapeType="1"/>
          </p:cNvSpPr>
          <p:nvPr/>
        </p:nvSpPr>
        <p:spPr bwMode="auto">
          <a:xfrm>
            <a:off x="1117600" y="5464175"/>
            <a:ext cx="1397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81" name="Text Box 31">
            <a:extLst>
              <a:ext uri="{FF2B5EF4-FFF2-40B4-BE49-F238E27FC236}">
                <a16:creationId xmlns:a16="http://schemas.microsoft.com/office/drawing/2014/main" id="{29D5574D-5CC7-4696-B631-75A92F04F20F}"/>
              </a:ext>
            </a:extLst>
          </p:cNvPr>
          <p:cNvSpPr txBox="1">
            <a:spLocks noChangeArrowheads="1"/>
          </p:cNvSpPr>
          <p:nvPr/>
        </p:nvSpPr>
        <p:spPr bwMode="auto">
          <a:xfrm>
            <a:off x="1441450" y="5443538"/>
            <a:ext cx="6810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día</a:t>
            </a:r>
          </a:p>
        </p:txBody>
      </p:sp>
      <p:sp>
        <p:nvSpPr>
          <p:cNvPr id="168982" name="Text Box 32">
            <a:extLst>
              <a:ext uri="{FF2B5EF4-FFF2-40B4-BE49-F238E27FC236}">
                <a16:creationId xmlns:a16="http://schemas.microsoft.com/office/drawing/2014/main" id="{C4F770BB-120B-43CF-A300-E234471C7255}"/>
              </a:ext>
            </a:extLst>
          </p:cNvPr>
          <p:cNvSpPr txBox="1">
            <a:spLocks noChangeArrowheads="1"/>
          </p:cNvSpPr>
          <p:nvPr/>
        </p:nvSpPr>
        <p:spPr bwMode="auto">
          <a:xfrm>
            <a:off x="2667000" y="5268913"/>
            <a:ext cx="2984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X</a:t>
            </a:r>
          </a:p>
        </p:txBody>
      </p:sp>
      <p:sp>
        <p:nvSpPr>
          <p:cNvPr id="168983" name="Line 36">
            <a:extLst>
              <a:ext uri="{FF2B5EF4-FFF2-40B4-BE49-F238E27FC236}">
                <a16:creationId xmlns:a16="http://schemas.microsoft.com/office/drawing/2014/main" id="{04330601-8E0B-434C-9F6A-361D7FF6B565}"/>
              </a:ext>
            </a:extLst>
          </p:cNvPr>
          <p:cNvSpPr>
            <a:spLocks noChangeShapeType="1"/>
          </p:cNvSpPr>
          <p:nvPr/>
        </p:nvSpPr>
        <p:spPr bwMode="auto">
          <a:xfrm>
            <a:off x="1752600" y="5246688"/>
            <a:ext cx="6667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84" name="Line 37">
            <a:extLst>
              <a:ext uri="{FF2B5EF4-FFF2-40B4-BE49-F238E27FC236}">
                <a16:creationId xmlns:a16="http://schemas.microsoft.com/office/drawing/2014/main" id="{68A6B66B-EAAD-4200-B59D-A5F0239478E8}"/>
              </a:ext>
            </a:extLst>
          </p:cNvPr>
          <p:cNvSpPr>
            <a:spLocks noChangeShapeType="1"/>
          </p:cNvSpPr>
          <p:nvPr/>
        </p:nvSpPr>
        <p:spPr bwMode="auto">
          <a:xfrm>
            <a:off x="3225800" y="5464175"/>
            <a:ext cx="1397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85" name="Text Box 38">
            <a:extLst>
              <a:ext uri="{FF2B5EF4-FFF2-40B4-BE49-F238E27FC236}">
                <a16:creationId xmlns:a16="http://schemas.microsoft.com/office/drawing/2014/main" id="{1AF7B396-C13F-4708-85B3-700D02501969}"/>
              </a:ext>
            </a:extLst>
          </p:cNvPr>
          <p:cNvSpPr txBox="1">
            <a:spLocks noChangeArrowheads="1"/>
          </p:cNvSpPr>
          <p:nvPr/>
        </p:nvSpPr>
        <p:spPr bwMode="auto">
          <a:xfrm>
            <a:off x="3181350" y="5024438"/>
            <a:ext cx="15573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4.80 kcal</a:t>
            </a:r>
          </a:p>
        </p:txBody>
      </p:sp>
      <p:sp>
        <p:nvSpPr>
          <p:cNvPr id="168986" name="Line 40">
            <a:extLst>
              <a:ext uri="{FF2B5EF4-FFF2-40B4-BE49-F238E27FC236}">
                <a16:creationId xmlns:a16="http://schemas.microsoft.com/office/drawing/2014/main" id="{8314BA57-C474-4959-8393-96DC8B61BA7D}"/>
              </a:ext>
            </a:extLst>
          </p:cNvPr>
          <p:cNvSpPr>
            <a:spLocks noChangeShapeType="1"/>
          </p:cNvSpPr>
          <p:nvPr/>
        </p:nvSpPr>
        <p:spPr bwMode="auto">
          <a:xfrm>
            <a:off x="3540125" y="5691188"/>
            <a:ext cx="6667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87" name="Text Box 41">
            <a:extLst>
              <a:ext uri="{FF2B5EF4-FFF2-40B4-BE49-F238E27FC236}">
                <a16:creationId xmlns:a16="http://schemas.microsoft.com/office/drawing/2014/main" id="{949B7837-3987-445B-9D02-BCDD99E621A8}"/>
              </a:ext>
            </a:extLst>
          </p:cNvPr>
          <p:cNvSpPr txBox="1">
            <a:spLocks noChangeArrowheads="1"/>
          </p:cNvSpPr>
          <p:nvPr/>
        </p:nvSpPr>
        <p:spPr bwMode="auto">
          <a:xfrm>
            <a:off x="3536950" y="5472113"/>
            <a:ext cx="81597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L O</a:t>
            </a:r>
            <a:r>
              <a:rPr lang="en-US" altLang="es-PR" sz="2400" b="0" baseline="-25000">
                <a:latin typeface="Arial" panose="020B0604020202020204" pitchFamily="34" charset="0"/>
              </a:rPr>
              <a:t>2</a:t>
            </a:r>
            <a:r>
              <a:rPr lang="en-US" altLang="es-PR" sz="2400" b="0">
                <a:latin typeface="Arial" panose="020B0604020202020204" pitchFamily="34" charset="0"/>
              </a:rPr>
              <a:t> </a:t>
            </a:r>
          </a:p>
        </p:txBody>
      </p:sp>
      <p:sp>
        <p:nvSpPr>
          <p:cNvPr id="168988" name="Text Box 42">
            <a:extLst>
              <a:ext uri="{FF2B5EF4-FFF2-40B4-BE49-F238E27FC236}">
                <a16:creationId xmlns:a16="http://schemas.microsoft.com/office/drawing/2014/main" id="{7995D124-10D8-43AB-BC8D-288CC125CF6D}"/>
              </a:ext>
            </a:extLst>
          </p:cNvPr>
          <p:cNvSpPr txBox="1">
            <a:spLocks noChangeArrowheads="1"/>
          </p:cNvSpPr>
          <p:nvPr/>
        </p:nvSpPr>
        <p:spPr bwMode="auto">
          <a:xfrm>
            <a:off x="749300" y="6005513"/>
            <a:ext cx="25241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   2.074 kcal/día</a:t>
            </a:r>
          </a:p>
        </p:txBody>
      </p:sp>
      <p:sp>
        <p:nvSpPr>
          <p:cNvPr id="168989" name="Rectangle 43">
            <a:extLst>
              <a:ext uri="{FF2B5EF4-FFF2-40B4-BE49-F238E27FC236}">
                <a16:creationId xmlns:a16="http://schemas.microsoft.com/office/drawing/2014/main" id="{40A35525-85D4-45C1-A9FB-02B8CF17300A}"/>
              </a:ext>
            </a:extLst>
          </p:cNvPr>
          <p:cNvSpPr>
            <a:spLocks noChangeArrowheads="1"/>
          </p:cNvSpPr>
          <p:nvPr/>
        </p:nvSpPr>
        <p:spPr bwMode="auto">
          <a:xfrm>
            <a:off x="1189038" y="5946775"/>
            <a:ext cx="2112962" cy="506413"/>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endParaRPr lang="es-PR" altLang="es-PR" sz="1200" i="1">
              <a:latin typeface="Times New Roman" panose="02020603050405020304" pitchFamily="18" charset="0"/>
            </a:endParaRPr>
          </a:p>
        </p:txBody>
      </p:sp>
      <p:sp>
        <p:nvSpPr>
          <p:cNvPr id="168990" name="Text Box 44">
            <a:extLst>
              <a:ext uri="{FF2B5EF4-FFF2-40B4-BE49-F238E27FC236}">
                <a16:creationId xmlns:a16="http://schemas.microsoft.com/office/drawing/2014/main" id="{CFC1D52F-F10E-421E-8166-17C51FB89066}"/>
              </a:ext>
            </a:extLst>
          </p:cNvPr>
          <p:cNvSpPr txBox="1">
            <a:spLocks noChangeArrowheads="1"/>
          </p:cNvSpPr>
          <p:nvPr/>
        </p:nvSpPr>
        <p:spPr bwMode="auto">
          <a:xfrm>
            <a:off x="1111250" y="5030788"/>
            <a:ext cx="13843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n-US" altLang="es-PR" sz="2400" b="0">
                <a:latin typeface="Arial" panose="020B0604020202020204" pitchFamily="34" charset="0"/>
              </a:rPr>
              <a:t>432 L O</a:t>
            </a:r>
            <a:r>
              <a:rPr lang="en-US" altLang="es-PR" sz="2400" b="0" baseline="-25000">
                <a:latin typeface="Arial" panose="020B0604020202020204" pitchFamily="34" charset="0"/>
              </a:rPr>
              <a:t>2</a:t>
            </a:r>
            <a:r>
              <a:rPr lang="en-US" altLang="es-PR" sz="2400" b="0">
                <a:latin typeface="Arial" panose="020B0604020202020204" pitchFamily="34" charset="0"/>
              </a:rPr>
              <a:t> </a:t>
            </a:r>
          </a:p>
        </p:txBody>
      </p:sp>
      <p:sp>
        <p:nvSpPr>
          <p:cNvPr id="168991" name="Text Box 6">
            <a:extLst>
              <a:ext uri="{FF2B5EF4-FFF2-40B4-BE49-F238E27FC236}">
                <a16:creationId xmlns:a16="http://schemas.microsoft.com/office/drawing/2014/main" id="{D1358FD7-F684-4659-8784-166138D28A7B}"/>
              </a:ext>
            </a:extLst>
          </p:cNvPr>
          <p:cNvSpPr txBox="1">
            <a:spLocks noChangeArrowheads="1"/>
          </p:cNvSpPr>
          <p:nvPr/>
        </p:nvSpPr>
        <p:spPr bwMode="auto">
          <a:xfrm>
            <a:off x="5219700" y="4365625"/>
            <a:ext cx="36004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138), por J. H. Wilmore, &amp; D. L. Costill, 2004, Barcelona, España: Editorial Paidotribo. Copyright 2004 por Jack H. Wilmore y David L. Costill.</a:t>
            </a:r>
          </a:p>
        </p:txBody>
      </p:sp>
    </p:spTree>
  </p:cSld>
  <p:clrMapOvr>
    <a:masterClrMapping/>
  </p:clrMapOvr>
  <p:transition spd="slow">
    <p:push dir="u"/>
    <p:sndAc>
      <p:stSnd>
        <p:snd r:embed="rId3" name="chimes.wav"/>
      </p:stSnd>
    </p:sndAc>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8CF4-B917-4D47-AE1B-F3F25046843C}"/>
              </a:ext>
            </a:extLst>
          </p:cNvPr>
          <p:cNvSpPr>
            <a:spLocks/>
          </p:cNvSpPr>
          <p:nvPr/>
        </p:nvSpPr>
        <p:spPr bwMode="auto">
          <a:xfrm>
            <a:off x="0" y="838200"/>
            <a:ext cx="91440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30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CONSUMO ENERGÉTICO:</a:t>
            </a:r>
            <a:br>
              <a:rPr lang="es-PR" altLang="es-PR" sz="30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br>
            <a:r>
              <a:rPr lang="es-PR" altLang="es-PR" sz="30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AVALÚO – Preguntas:</a:t>
            </a:r>
          </a:p>
        </p:txBody>
      </p:sp>
      <p:sp>
        <p:nvSpPr>
          <p:cNvPr id="171011" name="Text Box 5">
            <a:extLst>
              <a:ext uri="{FF2B5EF4-FFF2-40B4-BE49-F238E27FC236}">
                <a16:creationId xmlns:a16="http://schemas.microsoft.com/office/drawing/2014/main" id="{FBDF4525-2519-42AF-B58A-9739B4FD15CC}"/>
              </a:ext>
            </a:extLst>
          </p:cNvPr>
          <p:cNvSpPr txBox="1">
            <a:spLocks noChangeArrowheads="1"/>
          </p:cNvSpPr>
          <p:nvPr/>
        </p:nvSpPr>
        <p:spPr bwMode="auto">
          <a:xfrm>
            <a:off x="539750" y="1931988"/>
            <a:ext cx="8208963" cy="401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838200" indent="-38100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295400" indent="-3810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752600" indent="-3810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209800" indent="-3810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6670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31242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5814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40386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AutoNum type="arabicPeriod"/>
            </a:pPr>
            <a:r>
              <a:rPr lang="en-US" altLang="es-PR">
                <a:latin typeface="Arial" panose="020B0604020202020204" pitchFamily="34" charset="0"/>
              </a:rPr>
              <a:t>¿Cuáles son los factores metabólicos utilizados para estimar el expendio energético en reposo y durante el movimiento humano (actividad física, ejercicios o práctica de deportes)?</a:t>
            </a:r>
          </a:p>
          <a:p>
            <a:pPr>
              <a:lnSpc>
                <a:spcPct val="70000"/>
              </a:lnSpc>
              <a:spcBef>
                <a:spcPct val="0"/>
              </a:spcBef>
              <a:buClrTx/>
              <a:buFontTx/>
              <a:buNone/>
            </a:pPr>
            <a:endParaRPr lang="en-US" altLang="es-PR">
              <a:latin typeface="Arial" panose="020B0604020202020204" pitchFamily="34" charset="0"/>
            </a:endParaRPr>
          </a:p>
          <a:p>
            <a:pPr>
              <a:lnSpc>
                <a:spcPct val="80000"/>
              </a:lnSpc>
              <a:spcBef>
                <a:spcPct val="0"/>
              </a:spcBef>
              <a:buClrTx/>
              <a:buFontTx/>
              <a:buNone/>
            </a:pPr>
            <a:r>
              <a:rPr lang="en-US" altLang="es-PR">
                <a:latin typeface="Arial" panose="020B0604020202020204" pitchFamily="34" charset="0"/>
              </a:rPr>
              <a:t>2. ¿Cuáles son los equivalentes energéticos (kilocaloría por gramo) de las tres principales sustancias nutricias que se encuentran en los alimentos de consumo diario? </a:t>
            </a:r>
          </a:p>
        </p:txBody>
      </p:sp>
    </p:spTree>
    <p:custDataLst>
      <p:tags r:id="rId1"/>
    </p:custDataLst>
  </p:cSld>
  <p:clrMapOvr>
    <a:masterClrMapping/>
  </p:clrMapOvr>
  <p:transition spd="slow">
    <p:circle/>
    <p:sndAc>
      <p:stSnd>
        <p:snd r:embed="rId4" name="breeze.wav"/>
      </p:stSnd>
    </p:sndAc>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3" descr="TASAMETABOLICABASAL">
            <a:extLst>
              <a:ext uri="{FF2B5EF4-FFF2-40B4-BE49-F238E27FC236}">
                <a16:creationId xmlns:a16="http://schemas.microsoft.com/office/drawing/2014/main" id="{596A1A3A-8B61-4B78-8FC9-3B8651FDCC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688" y="960438"/>
            <a:ext cx="8001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ru"/>
    <p:sndAc>
      <p:stSnd>
        <p:snd r:embed="rId3" name="chimes.wav"/>
      </p:stSnd>
    </p:sndAc>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36" name="Rectangle 32">
            <a:extLst>
              <a:ext uri="{FF2B5EF4-FFF2-40B4-BE49-F238E27FC236}">
                <a16:creationId xmlns:a16="http://schemas.microsoft.com/office/drawing/2014/main" id="{AAED33FC-7EBF-42D0-B312-45C54C60B8FF}"/>
              </a:ext>
            </a:extLst>
          </p:cNvPr>
          <p:cNvSpPr>
            <a:spLocks noChangeArrowheads="1"/>
          </p:cNvSpPr>
          <p:nvPr/>
        </p:nvSpPr>
        <p:spPr bwMode="auto">
          <a:xfrm>
            <a:off x="2047875" y="692150"/>
            <a:ext cx="4738688" cy="669925"/>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600">
                <a:effectLst>
                  <a:outerShdw blurRad="38100" dist="38100" dir="2700000" algn="tl">
                    <a:srgbClr val="C0C0C0"/>
                  </a:outerShdw>
                </a:effectLst>
                <a:latin typeface="Arial Black" pitchFamily="34" charset="0"/>
              </a:rPr>
              <a:t>CONSUMO ENERGÉTICO</a:t>
            </a:r>
          </a:p>
          <a:p>
            <a:pPr marL="342900" indent="-342900" algn="ctr">
              <a:lnSpc>
                <a:spcPct val="70000"/>
              </a:lnSpc>
              <a:spcBef>
                <a:spcPct val="20000"/>
              </a:spcBef>
              <a:defRPr/>
            </a:pPr>
            <a:r>
              <a:rPr lang="en-US" sz="2600">
                <a:effectLst>
                  <a:outerShdw blurRad="38100" dist="38100" dir="2700000" algn="tl">
                    <a:srgbClr val="C0C0C0"/>
                  </a:outerShdw>
                </a:effectLst>
                <a:latin typeface="Arial Black" pitchFamily="34" charset="0"/>
              </a:rPr>
              <a:t>(USO DE ENERGÍA)</a:t>
            </a:r>
          </a:p>
        </p:txBody>
      </p:sp>
      <p:sp>
        <p:nvSpPr>
          <p:cNvPr id="354337" name="Rectangle 33">
            <a:extLst>
              <a:ext uri="{FF2B5EF4-FFF2-40B4-BE49-F238E27FC236}">
                <a16:creationId xmlns:a16="http://schemas.microsoft.com/office/drawing/2014/main" id="{E93C3B23-89A1-4B8B-BD48-11D2601D108E}"/>
              </a:ext>
            </a:extLst>
          </p:cNvPr>
          <p:cNvSpPr>
            <a:spLocks noChangeArrowheads="1"/>
          </p:cNvSpPr>
          <p:nvPr/>
        </p:nvSpPr>
        <p:spPr bwMode="auto">
          <a:xfrm>
            <a:off x="3652838" y="1801813"/>
            <a:ext cx="1614487" cy="334962"/>
          </a:xfrm>
          <a:prstGeom prst="rect">
            <a:avLst/>
          </a:prstGeom>
          <a:noFill/>
          <a:ln w="9525">
            <a:noFill/>
            <a:miter lim="800000"/>
            <a:headEnd/>
            <a:tailEnd/>
          </a:ln>
          <a:effectLst/>
        </p:spPr>
        <p:txBody>
          <a:bodyPr/>
          <a:lstStyle/>
          <a:p>
            <a:pPr marL="342900" indent="-342900" algn="ctr">
              <a:lnSpc>
                <a:spcPct val="80000"/>
              </a:lnSpc>
              <a:spcBef>
                <a:spcPct val="20000"/>
              </a:spcBef>
              <a:defRPr/>
            </a:pPr>
            <a:r>
              <a:rPr lang="en-US" sz="2600">
                <a:effectLst>
                  <a:outerShdw blurRad="38100" dist="38100" dir="2700000" algn="tl">
                    <a:srgbClr val="C0C0C0"/>
                  </a:outerShdw>
                </a:effectLst>
                <a:latin typeface="Verdana" pitchFamily="34" charset="0"/>
              </a:rPr>
              <a:t>Reposo</a:t>
            </a:r>
          </a:p>
        </p:txBody>
      </p:sp>
      <p:sp>
        <p:nvSpPr>
          <p:cNvPr id="354338" name="Rectangle 34">
            <a:extLst>
              <a:ext uri="{FF2B5EF4-FFF2-40B4-BE49-F238E27FC236}">
                <a16:creationId xmlns:a16="http://schemas.microsoft.com/office/drawing/2014/main" id="{87381E17-95AF-4952-85B9-AAB346F62BAB}"/>
              </a:ext>
            </a:extLst>
          </p:cNvPr>
          <p:cNvSpPr>
            <a:spLocks noChangeArrowheads="1"/>
          </p:cNvSpPr>
          <p:nvPr/>
        </p:nvSpPr>
        <p:spPr bwMode="auto">
          <a:xfrm>
            <a:off x="179388" y="3444875"/>
            <a:ext cx="4157662"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200">
                <a:solidFill>
                  <a:srgbClr val="000000"/>
                </a:solidFill>
                <a:effectLst>
                  <a:outerShdw blurRad="38100" dist="38100" dir="2700000" algn="tl">
                    <a:srgbClr val="C0C0C0"/>
                  </a:outerShdw>
                </a:effectLst>
                <a:latin typeface="Arial" charset="0"/>
              </a:rPr>
              <a:t>Tasa Metabólica Basal (TMB)</a:t>
            </a:r>
            <a:endParaRPr lang="en-US" sz="2200" i="1">
              <a:effectLst>
                <a:outerShdw blurRad="38100" dist="38100" dir="2700000" algn="tl">
                  <a:srgbClr val="C0C0C0"/>
                </a:outerShdw>
              </a:effectLst>
              <a:latin typeface="Times New Roman" pitchFamily="18" charset="0"/>
            </a:endParaRPr>
          </a:p>
        </p:txBody>
      </p:sp>
      <p:sp>
        <p:nvSpPr>
          <p:cNvPr id="175109" name="Text Box 35">
            <a:extLst>
              <a:ext uri="{FF2B5EF4-FFF2-40B4-BE49-F238E27FC236}">
                <a16:creationId xmlns:a16="http://schemas.microsoft.com/office/drawing/2014/main" id="{55A26B76-E73B-46E8-ABC4-0F6F88B7ED91}"/>
              </a:ext>
            </a:extLst>
          </p:cNvPr>
          <p:cNvSpPr txBox="1">
            <a:spLocks noChangeArrowheads="1"/>
          </p:cNvSpPr>
          <p:nvPr/>
        </p:nvSpPr>
        <p:spPr bwMode="auto">
          <a:xfrm>
            <a:off x="3394075" y="2671763"/>
            <a:ext cx="21875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600">
                <a:latin typeface="Arial" panose="020B0604020202020204" pitchFamily="34" charset="0"/>
              </a:rPr>
              <a:t>Expresiones</a:t>
            </a:r>
          </a:p>
        </p:txBody>
      </p:sp>
      <p:sp>
        <p:nvSpPr>
          <p:cNvPr id="175110" name="Line 36">
            <a:extLst>
              <a:ext uri="{FF2B5EF4-FFF2-40B4-BE49-F238E27FC236}">
                <a16:creationId xmlns:a16="http://schemas.microsoft.com/office/drawing/2014/main" id="{2B8FA26A-85E0-4EC7-839D-E6C8E87370A8}"/>
              </a:ext>
            </a:extLst>
          </p:cNvPr>
          <p:cNvSpPr>
            <a:spLocks noChangeShapeType="1"/>
          </p:cNvSpPr>
          <p:nvPr/>
        </p:nvSpPr>
        <p:spPr bwMode="auto">
          <a:xfrm>
            <a:off x="4381500" y="1330325"/>
            <a:ext cx="0" cy="574675"/>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54341" name="Rectangle 37">
            <a:extLst>
              <a:ext uri="{FF2B5EF4-FFF2-40B4-BE49-F238E27FC236}">
                <a16:creationId xmlns:a16="http://schemas.microsoft.com/office/drawing/2014/main" id="{478565A4-DB78-4CE7-85FB-67DA788B6B89}"/>
              </a:ext>
            </a:extLst>
          </p:cNvPr>
          <p:cNvSpPr>
            <a:spLocks noChangeArrowheads="1"/>
          </p:cNvSpPr>
          <p:nvPr/>
        </p:nvSpPr>
        <p:spPr bwMode="auto">
          <a:xfrm>
            <a:off x="6321425" y="4705350"/>
            <a:ext cx="1171575" cy="395288"/>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200">
                <a:effectLst>
                  <a:outerShdw blurRad="38100" dist="38100" dir="2700000" algn="tl">
                    <a:srgbClr val="C0C0C0"/>
                  </a:outerShdw>
                </a:effectLst>
                <a:latin typeface="Verdana" pitchFamily="34" charset="0"/>
              </a:rPr>
              <a:t>Varía:</a:t>
            </a:r>
          </a:p>
        </p:txBody>
      </p:sp>
      <p:sp>
        <p:nvSpPr>
          <p:cNvPr id="175112" name="Freeform 38">
            <a:extLst>
              <a:ext uri="{FF2B5EF4-FFF2-40B4-BE49-F238E27FC236}">
                <a16:creationId xmlns:a16="http://schemas.microsoft.com/office/drawing/2014/main" id="{F66A62D5-1510-4361-AC38-FEB6B1CC2570}"/>
              </a:ext>
            </a:extLst>
          </p:cNvPr>
          <p:cNvSpPr>
            <a:spLocks/>
          </p:cNvSpPr>
          <p:nvPr/>
        </p:nvSpPr>
        <p:spPr bwMode="auto">
          <a:xfrm rot="-5400000" flipH="1" flipV="1">
            <a:off x="2489994" y="2447132"/>
            <a:ext cx="546100" cy="1389062"/>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1397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rot="10800000" vert="eaVert"/>
          <a:lstStyle/>
          <a:p>
            <a:endParaRPr lang="en-US"/>
          </a:p>
        </p:txBody>
      </p:sp>
      <p:sp>
        <p:nvSpPr>
          <p:cNvPr id="354343" name="Rectangle 39">
            <a:extLst>
              <a:ext uri="{FF2B5EF4-FFF2-40B4-BE49-F238E27FC236}">
                <a16:creationId xmlns:a16="http://schemas.microsoft.com/office/drawing/2014/main" id="{00FC6DAF-2B0B-45F3-A70D-06542450D92C}"/>
              </a:ext>
            </a:extLst>
          </p:cNvPr>
          <p:cNvSpPr>
            <a:spLocks noChangeArrowheads="1"/>
          </p:cNvSpPr>
          <p:nvPr/>
        </p:nvSpPr>
        <p:spPr bwMode="auto">
          <a:xfrm>
            <a:off x="4767263" y="3419475"/>
            <a:ext cx="4013200" cy="538163"/>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200">
                <a:solidFill>
                  <a:srgbClr val="000000"/>
                </a:solidFill>
                <a:effectLst>
                  <a:outerShdw blurRad="38100" dist="38100" dir="2700000" algn="tl">
                    <a:srgbClr val="C0C0C0"/>
                  </a:outerShdw>
                </a:effectLst>
                <a:latin typeface="Arial" charset="0"/>
              </a:rPr>
              <a:t>Tasa Metabólica en Reposo</a:t>
            </a:r>
          </a:p>
          <a:p>
            <a:pPr marL="342900" indent="-342900" algn="ctr">
              <a:lnSpc>
                <a:spcPct val="60000"/>
              </a:lnSpc>
              <a:spcBef>
                <a:spcPct val="20000"/>
              </a:spcBef>
              <a:defRPr/>
            </a:pPr>
            <a:r>
              <a:rPr lang="es-PR" sz="2200">
                <a:solidFill>
                  <a:srgbClr val="000000"/>
                </a:solidFill>
                <a:effectLst>
                  <a:outerShdw blurRad="38100" dist="38100" dir="2700000" algn="tl">
                    <a:srgbClr val="C0C0C0"/>
                  </a:outerShdw>
                </a:effectLst>
                <a:latin typeface="Arial" charset="0"/>
              </a:rPr>
              <a:t>(TMR)</a:t>
            </a:r>
          </a:p>
        </p:txBody>
      </p:sp>
      <p:sp>
        <p:nvSpPr>
          <p:cNvPr id="175114" name="Freeform 40">
            <a:extLst>
              <a:ext uri="{FF2B5EF4-FFF2-40B4-BE49-F238E27FC236}">
                <a16:creationId xmlns:a16="http://schemas.microsoft.com/office/drawing/2014/main" id="{A480432A-06CE-438F-AFE3-0733C5B64C53}"/>
              </a:ext>
            </a:extLst>
          </p:cNvPr>
          <p:cNvSpPr>
            <a:spLocks/>
          </p:cNvSpPr>
          <p:nvPr/>
        </p:nvSpPr>
        <p:spPr bwMode="auto">
          <a:xfrm rot="5400000" flipV="1">
            <a:off x="5907088" y="2482850"/>
            <a:ext cx="557212" cy="1328738"/>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1397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vert="eaVert"/>
          <a:lstStyle/>
          <a:p>
            <a:endParaRPr lang="en-US"/>
          </a:p>
        </p:txBody>
      </p:sp>
      <p:sp>
        <p:nvSpPr>
          <p:cNvPr id="354356" name="Rectangle 52">
            <a:extLst>
              <a:ext uri="{FF2B5EF4-FFF2-40B4-BE49-F238E27FC236}">
                <a16:creationId xmlns:a16="http://schemas.microsoft.com/office/drawing/2014/main" id="{FC0CFB31-A067-4145-9EA4-E05DE68939A1}"/>
              </a:ext>
            </a:extLst>
          </p:cNvPr>
          <p:cNvSpPr>
            <a:spLocks noChangeArrowheads="1"/>
          </p:cNvSpPr>
          <p:nvPr/>
        </p:nvSpPr>
        <p:spPr bwMode="auto">
          <a:xfrm>
            <a:off x="4535488" y="3948113"/>
            <a:ext cx="4468812" cy="2667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i="1">
                <a:solidFill>
                  <a:srgbClr val="000000"/>
                </a:solidFill>
                <a:effectLst>
                  <a:outerShdw blurRad="38100" dist="38100" dir="2700000" algn="tl">
                    <a:srgbClr val="C0C0C0"/>
                  </a:outerShdw>
                </a:effectLst>
                <a:latin typeface="Arial" charset="0"/>
              </a:rPr>
              <a:t>(No Requiere que Duerma 8 horas)</a:t>
            </a:r>
            <a:endParaRPr lang="en-US" i="1">
              <a:effectLst>
                <a:outerShdw blurRad="38100" dist="38100" dir="2700000" algn="tl">
                  <a:srgbClr val="C0C0C0"/>
                </a:outerShdw>
              </a:effectLst>
              <a:latin typeface="Times New Roman" pitchFamily="18" charset="0"/>
            </a:endParaRPr>
          </a:p>
        </p:txBody>
      </p:sp>
      <p:sp>
        <p:nvSpPr>
          <p:cNvPr id="354357" name="Rectangle 53">
            <a:extLst>
              <a:ext uri="{FF2B5EF4-FFF2-40B4-BE49-F238E27FC236}">
                <a16:creationId xmlns:a16="http://schemas.microsoft.com/office/drawing/2014/main" id="{50BE01A1-C5A8-42C0-8DAB-EDF862D1CC1C}"/>
              </a:ext>
            </a:extLst>
          </p:cNvPr>
          <p:cNvSpPr>
            <a:spLocks noChangeArrowheads="1"/>
          </p:cNvSpPr>
          <p:nvPr/>
        </p:nvSpPr>
        <p:spPr bwMode="auto">
          <a:xfrm>
            <a:off x="1533525" y="4210050"/>
            <a:ext cx="1171575" cy="333375"/>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200">
                <a:effectLst>
                  <a:outerShdw blurRad="38100" dist="38100" dir="2700000" algn="tl">
                    <a:srgbClr val="C0C0C0"/>
                  </a:outerShdw>
                </a:effectLst>
                <a:latin typeface="Verdana" pitchFamily="34" charset="0"/>
              </a:rPr>
              <a:t>Varía:</a:t>
            </a:r>
          </a:p>
        </p:txBody>
      </p:sp>
      <p:sp>
        <p:nvSpPr>
          <p:cNvPr id="175117" name="Line 55">
            <a:extLst>
              <a:ext uri="{FF2B5EF4-FFF2-40B4-BE49-F238E27FC236}">
                <a16:creationId xmlns:a16="http://schemas.microsoft.com/office/drawing/2014/main" id="{E0365914-7F6D-4D74-8058-DD54BA029A38}"/>
              </a:ext>
            </a:extLst>
          </p:cNvPr>
          <p:cNvSpPr>
            <a:spLocks noChangeShapeType="1"/>
          </p:cNvSpPr>
          <p:nvPr/>
        </p:nvSpPr>
        <p:spPr bwMode="auto">
          <a:xfrm>
            <a:off x="2076450" y="4518025"/>
            <a:ext cx="0" cy="465138"/>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54360" name="Rectangle 56">
            <a:extLst>
              <a:ext uri="{FF2B5EF4-FFF2-40B4-BE49-F238E27FC236}">
                <a16:creationId xmlns:a16="http://schemas.microsoft.com/office/drawing/2014/main" id="{9F7002DB-52AA-465D-8B56-D383EBCB29EE}"/>
              </a:ext>
            </a:extLst>
          </p:cNvPr>
          <p:cNvSpPr>
            <a:spLocks noChangeArrowheads="1"/>
          </p:cNvSpPr>
          <p:nvPr/>
        </p:nvSpPr>
        <p:spPr bwMode="auto">
          <a:xfrm>
            <a:off x="185738" y="4903788"/>
            <a:ext cx="4900612" cy="641350"/>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a:effectLst>
                  <a:outerShdw blurRad="38100" dist="38100" dir="2700000" algn="tl">
                    <a:srgbClr val="C0C0C0"/>
                  </a:outerShdw>
                </a:effectLst>
                <a:latin typeface="Verdana" pitchFamily="34" charset="0"/>
              </a:rPr>
              <a:t>Promedio para</a:t>
            </a:r>
          </a:p>
          <a:p>
            <a:pPr marL="342900" indent="-342900" algn="ctr">
              <a:lnSpc>
                <a:spcPct val="70000"/>
              </a:lnSpc>
              <a:spcBef>
                <a:spcPct val="20000"/>
              </a:spcBef>
              <a:defRPr/>
            </a:pPr>
            <a:r>
              <a:rPr lang="en-US">
                <a:effectLst>
                  <a:outerShdw blurRad="38100" dist="38100" dir="2700000" algn="tl">
                    <a:srgbClr val="C0C0C0"/>
                  </a:outerShdw>
                </a:effectLst>
                <a:latin typeface="Verdana" pitchFamily="34" charset="0"/>
              </a:rPr>
              <a:t>Actividades Cotidianas Normales</a:t>
            </a:r>
          </a:p>
        </p:txBody>
      </p:sp>
      <p:sp>
        <p:nvSpPr>
          <p:cNvPr id="354362" name="Rectangle 58">
            <a:extLst>
              <a:ext uri="{FF2B5EF4-FFF2-40B4-BE49-F238E27FC236}">
                <a16:creationId xmlns:a16="http://schemas.microsoft.com/office/drawing/2014/main" id="{E381697C-9C6F-4EFC-B391-558AD0C2C2BA}"/>
              </a:ext>
            </a:extLst>
          </p:cNvPr>
          <p:cNvSpPr>
            <a:spLocks noChangeArrowheads="1"/>
          </p:cNvSpPr>
          <p:nvPr/>
        </p:nvSpPr>
        <p:spPr bwMode="auto">
          <a:xfrm>
            <a:off x="846138" y="5799138"/>
            <a:ext cx="3003550" cy="27305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sz="1900">
                <a:solidFill>
                  <a:srgbClr val="000000"/>
                </a:solidFill>
                <a:latin typeface="Verdana" pitchFamily="34" charset="0"/>
              </a:rPr>
              <a:t>1,800 </a:t>
            </a:r>
            <a:r>
              <a:rPr lang="en-US" sz="1900">
                <a:effectLst>
                  <a:outerShdw blurRad="38100" dist="38100" dir="2700000" algn="tl">
                    <a:srgbClr val="C0C0C0"/>
                  </a:outerShdw>
                </a:effectLst>
                <a:latin typeface="Verdana" pitchFamily="34" charset="0"/>
              </a:rPr>
              <a:t>– 3,000 kcal</a:t>
            </a:r>
          </a:p>
        </p:txBody>
      </p:sp>
      <p:sp>
        <p:nvSpPr>
          <p:cNvPr id="175120" name="Line 60">
            <a:extLst>
              <a:ext uri="{FF2B5EF4-FFF2-40B4-BE49-F238E27FC236}">
                <a16:creationId xmlns:a16="http://schemas.microsoft.com/office/drawing/2014/main" id="{2B91E3FF-412B-4317-9D2B-B240109AFB8A}"/>
              </a:ext>
            </a:extLst>
          </p:cNvPr>
          <p:cNvSpPr>
            <a:spLocks noChangeShapeType="1"/>
          </p:cNvSpPr>
          <p:nvPr/>
        </p:nvSpPr>
        <p:spPr bwMode="auto">
          <a:xfrm>
            <a:off x="4394200" y="2206625"/>
            <a:ext cx="0" cy="574675"/>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5121" name="Line 61">
            <a:extLst>
              <a:ext uri="{FF2B5EF4-FFF2-40B4-BE49-F238E27FC236}">
                <a16:creationId xmlns:a16="http://schemas.microsoft.com/office/drawing/2014/main" id="{14E57260-6B63-4D91-A41C-B74DC00EBDCA}"/>
              </a:ext>
            </a:extLst>
          </p:cNvPr>
          <p:cNvSpPr>
            <a:spLocks noChangeShapeType="1"/>
          </p:cNvSpPr>
          <p:nvPr/>
        </p:nvSpPr>
        <p:spPr bwMode="auto">
          <a:xfrm>
            <a:off x="2074863" y="3702050"/>
            <a:ext cx="0" cy="574675"/>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5122" name="Line 62">
            <a:extLst>
              <a:ext uri="{FF2B5EF4-FFF2-40B4-BE49-F238E27FC236}">
                <a16:creationId xmlns:a16="http://schemas.microsoft.com/office/drawing/2014/main" id="{4ED5F04A-1A3E-472B-A366-2F4027D75A7C}"/>
              </a:ext>
            </a:extLst>
          </p:cNvPr>
          <p:cNvSpPr>
            <a:spLocks noChangeShapeType="1"/>
          </p:cNvSpPr>
          <p:nvPr/>
        </p:nvSpPr>
        <p:spPr bwMode="auto">
          <a:xfrm>
            <a:off x="6837363" y="4181475"/>
            <a:ext cx="0" cy="574675"/>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5123" name="Line 64">
            <a:extLst>
              <a:ext uri="{FF2B5EF4-FFF2-40B4-BE49-F238E27FC236}">
                <a16:creationId xmlns:a16="http://schemas.microsoft.com/office/drawing/2014/main" id="{E598A776-4E0C-4EBB-B593-DD0DB87A47F3}"/>
              </a:ext>
            </a:extLst>
          </p:cNvPr>
          <p:cNvSpPr>
            <a:spLocks noChangeShapeType="1"/>
          </p:cNvSpPr>
          <p:nvPr/>
        </p:nvSpPr>
        <p:spPr bwMode="auto">
          <a:xfrm>
            <a:off x="6840538" y="5000625"/>
            <a:ext cx="0" cy="574675"/>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54369" name="Rectangle 65">
            <a:extLst>
              <a:ext uri="{FF2B5EF4-FFF2-40B4-BE49-F238E27FC236}">
                <a16:creationId xmlns:a16="http://schemas.microsoft.com/office/drawing/2014/main" id="{AFEEA5B3-F643-40A9-A05A-2514F0B72B8C}"/>
              </a:ext>
            </a:extLst>
          </p:cNvPr>
          <p:cNvSpPr>
            <a:spLocks noChangeArrowheads="1"/>
          </p:cNvSpPr>
          <p:nvPr/>
        </p:nvSpPr>
        <p:spPr bwMode="auto">
          <a:xfrm>
            <a:off x="5308600" y="5586413"/>
            <a:ext cx="3349625" cy="27305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sz="1900">
                <a:solidFill>
                  <a:srgbClr val="000000"/>
                </a:solidFill>
                <a:latin typeface="Verdana" pitchFamily="34" charset="0"/>
              </a:rPr>
              <a:t>1,200 </a:t>
            </a:r>
            <a:r>
              <a:rPr lang="en-US" sz="1900">
                <a:effectLst>
                  <a:outerShdw blurRad="38100" dist="38100" dir="2700000" algn="tl">
                    <a:srgbClr val="C0C0C0"/>
                  </a:outerShdw>
                </a:effectLst>
                <a:latin typeface="Verdana" pitchFamily="34" charset="0"/>
              </a:rPr>
              <a:t>– 2,400 kcal/día</a:t>
            </a:r>
          </a:p>
        </p:txBody>
      </p:sp>
      <p:sp>
        <p:nvSpPr>
          <p:cNvPr id="175125" name="Line 66">
            <a:extLst>
              <a:ext uri="{FF2B5EF4-FFF2-40B4-BE49-F238E27FC236}">
                <a16:creationId xmlns:a16="http://schemas.microsoft.com/office/drawing/2014/main" id="{3905538E-01D5-4321-AEBB-FBE9EA8A26B6}"/>
              </a:ext>
            </a:extLst>
          </p:cNvPr>
          <p:cNvSpPr>
            <a:spLocks noChangeShapeType="1"/>
          </p:cNvSpPr>
          <p:nvPr/>
        </p:nvSpPr>
        <p:spPr bwMode="auto">
          <a:xfrm>
            <a:off x="2081213" y="5408613"/>
            <a:ext cx="0" cy="465137"/>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5126" name="Text Box 6">
            <a:extLst>
              <a:ext uri="{FF2B5EF4-FFF2-40B4-BE49-F238E27FC236}">
                <a16:creationId xmlns:a16="http://schemas.microsoft.com/office/drawing/2014/main" id="{ADAAC0CC-915A-4178-94A6-36BF14D0EBCE}"/>
              </a:ext>
            </a:extLst>
          </p:cNvPr>
          <p:cNvSpPr txBox="1">
            <a:spLocks noChangeArrowheads="1"/>
          </p:cNvSpPr>
          <p:nvPr/>
        </p:nvSpPr>
        <p:spPr bwMode="auto">
          <a:xfrm>
            <a:off x="179388" y="6164263"/>
            <a:ext cx="89646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138), por J. H. Wilmore, &amp; D. L. Costill, 2004, Barcelona, España: Editorial Paidotribo. Copyright 2004 por Jack H. Wilmore y David L. Costill.</a:t>
            </a:r>
          </a:p>
        </p:txBody>
      </p:sp>
    </p:spTree>
  </p:cSld>
  <p:clrMapOvr>
    <a:masterClrMapping/>
  </p:clrMapOvr>
  <p:transition spd="slow">
    <p:push/>
    <p:sndAc>
      <p:stSnd>
        <p:snd r:embed="rId3" name="chimes.wav"/>
      </p:stSnd>
    </p:sndAc>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6" name="Rectangle 4">
            <a:extLst>
              <a:ext uri="{FF2B5EF4-FFF2-40B4-BE49-F238E27FC236}">
                <a16:creationId xmlns:a16="http://schemas.microsoft.com/office/drawing/2014/main" id="{AB372BA2-81E1-4464-8E5E-2A3B337AAB94}"/>
              </a:ext>
            </a:extLst>
          </p:cNvPr>
          <p:cNvSpPr>
            <a:spLocks noChangeArrowheads="1"/>
          </p:cNvSpPr>
          <p:nvPr/>
        </p:nvSpPr>
        <p:spPr bwMode="auto">
          <a:xfrm>
            <a:off x="2162175" y="692150"/>
            <a:ext cx="4738688" cy="669925"/>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600">
                <a:effectLst>
                  <a:outerShdw blurRad="38100" dist="38100" dir="2700000" algn="tl">
                    <a:srgbClr val="C0C0C0"/>
                  </a:outerShdw>
                </a:effectLst>
                <a:latin typeface="Arial Black" pitchFamily="34" charset="0"/>
              </a:rPr>
              <a:t>CONSUMO ENERGÉTICO</a:t>
            </a:r>
          </a:p>
          <a:p>
            <a:pPr marL="342900" indent="-342900" algn="ctr">
              <a:lnSpc>
                <a:spcPct val="70000"/>
              </a:lnSpc>
              <a:spcBef>
                <a:spcPct val="20000"/>
              </a:spcBef>
              <a:defRPr/>
            </a:pPr>
            <a:r>
              <a:rPr lang="en-US" sz="2600">
                <a:effectLst>
                  <a:outerShdw blurRad="38100" dist="38100" dir="2700000" algn="tl">
                    <a:srgbClr val="C0C0C0"/>
                  </a:outerShdw>
                </a:effectLst>
                <a:latin typeface="Arial Black" pitchFamily="34" charset="0"/>
              </a:rPr>
              <a:t>(USO DE ENERGÍA)</a:t>
            </a:r>
          </a:p>
        </p:txBody>
      </p:sp>
      <p:sp>
        <p:nvSpPr>
          <p:cNvPr id="356357" name="Rectangle 5">
            <a:extLst>
              <a:ext uri="{FF2B5EF4-FFF2-40B4-BE49-F238E27FC236}">
                <a16:creationId xmlns:a16="http://schemas.microsoft.com/office/drawing/2014/main" id="{F8A25EC7-BDFD-4490-908A-43F0DCF7620C}"/>
              </a:ext>
            </a:extLst>
          </p:cNvPr>
          <p:cNvSpPr>
            <a:spLocks noChangeArrowheads="1"/>
          </p:cNvSpPr>
          <p:nvPr/>
        </p:nvSpPr>
        <p:spPr bwMode="auto">
          <a:xfrm>
            <a:off x="3767138" y="1585913"/>
            <a:ext cx="1614487" cy="334962"/>
          </a:xfrm>
          <a:prstGeom prst="rect">
            <a:avLst/>
          </a:prstGeom>
          <a:noFill/>
          <a:ln w="9525">
            <a:noFill/>
            <a:miter lim="800000"/>
            <a:headEnd/>
            <a:tailEnd/>
          </a:ln>
          <a:effectLst/>
        </p:spPr>
        <p:txBody>
          <a:bodyPr/>
          <a:lstStyle/>
          <a:p>
            <a:pPr marL="342900" indent="-342900" algn="ctr">
              <a:lnSpc>
                <a:spcPct val="80000"/>
              </a:lnSpc>
              <a:spcBef>
                <a:spcPct val="20000"/>
              </a:spcBef>
              <a:defRPr/>
            </a:pPr>
            <a:r>
              <a:rPr lang="en-US" sz="2600">
                <a:effectLst>
                  <a:outerShdw blurRad="38100" dist="38100" dir="2700000" algn="tl">
                    <a:srgbClr val="C0C0C0"/>
                  </a:outerShdw>
                </a:effectLst>
                <a:latin typeface="Verdana" pitchFamily="34" charset="0"/>
              </a:rPr>
              <a:t>Reposo</a:t>
            </a:r>
          </a:p>
        </p:txBody>
      </p:sp>
      <p:sp>
        <p:nvSpPr>
          <p:cNvPr id="356358" name="Rectangle 6">
            <a:extLst>
              <a:ext uri="{FF2B5EF4-FFF2-40B4-BE49-F238E27FC236}">
                <a16:creationId xmlns:a16="http://schemas.microsoft.com/office/drawing/2014/main" id="{5DAEAA77-384F-41EA-859F-04AE6A1F3A1E}"/>
              </a:ext>
            </a:extLst>
          </p:cNvPr>
          <p:cNvSpPr>
            <a:spLocks noChangeArrowheads="1"/>
          </p:cNvSpPr>
          <p:nvPr/>
        </p:nvSpPr>
        <p:spPr bwMode="auto">
          <a:xfrm>
            <a:off x="850900" y="2982913"/>
            <a:ext cx="7469188" cy="108267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200">
                <a:solidFill>
                  <a:srgbClr val="000000"/>
                </a:solidFill>
                <a:effectLst>
                  <a:outerShdw blurRad="38100" dist="38100" dir="2700000" algn="tl">
                    <a:srgbClr val="C0C0C0"/>
                  </a:outerShdw>
                </a:effectLst>
                <a:latin typeface="Arial" charset="0"/>
              </a:rPr>
              <a:t>Cantidad Mínima de Energía</a:t>
            </a:r>
          </a:p>
          <a:p>
            <a:pPr marL="342900" indent="-342900" algn="ctr">
              <a:lnSpc>
                <a:spcPct val="60000"/>
              </a:lnSpc>
              <a:spcBef>
                <a:spcPct val="20000"/>
              </a:spcBef>
              <a:defRPr/>
            </a:pPr>
            <a:r>
              <a:rPr lang="es-PR" sz="2200">
                <a:solidFill>
                  <a:srgbClr val="000000"/>
                </a:solidFill>
                <a:effectLst>
                  <a:outerShdw blurRad="38100" dist="38100" dir="2700000" algn="tl">
                    <a:srgbClr val="C0C0C0"/>
                  </a:outerShdw>
                </a:effectLst>
                <a:latin typeface="Arial" charset="0"/>
              </a:rPr>
              <a:t>Requerida para</a:t>
            </a:r>
          </a:p>
          <a:p>
            <a:pPr marL="342900" indent="-342900" algn="ctr">
              <a:lnSpc>
                <a:spcPct val="60000"/>
              </a:lnSpc>
              <a:spcBef>
                <a:spcPct val="20000"/>
              </a:spcBef>
              <a:defRPr/>
            </a:pPr>
            <a:r>
              <a:rPr lang="es-PR" sz="2200">
                <a:solidFill>
                  <a:srgbClr val="000000"/>
                </a:solidFill>
                <a:effectLst>
                  <a:outerShdw blurRad="38100" dist="38100" dir="2700000" algn="tl">
                    <a:srgbClr val="C0C0C0"/>
                  </a:outerShdw>
                </a:effectLst>
                <a:latin typeface="Arial" charset="0"/>
              </a:rPr>
              <a:t>Mantener las Funciones Fisiológicas Escenciales</a:t>
            </a:r>
          </a:p>
          <a:p>
            <a:pPr marL="342900" indent="-342900" algn="ctr">
              <a:lnSpc>
                <a:spcPct val="60000"/>
              </a:lnSpc>
              <a:spcBef>
                <a:spcPct val="20000"/>
              </a:spcBef>
              <a:defRPr/>
            </a:pPr>
            <a:r>
              <a:rPr lang="es-PR" sz="2200">
                <a:solidFill>
                  <a:srgbClr val="000000"/>
                </a:solidFill>
                <a:effectLst>
                  <a:outerShdw blurRad="38100" dist="38100" dir="2700000" algn="tl">
                    <a:srgbClr val="C0C0C0"/>
                  </a:outerShdw>
                </a:effectLst>
                <a:latin typeface="Arial" charset="0"/>
              </a:rPr>
              <a:t>del Cuerpo Humano</a:t>
            </a:r>
            <a:endParaRPr lang="en-US" sz="2200" i="1">
              <a:effectLst>
                <a:outerShdw blurRad="38100" dist="38100" dir="2700000" algn="tl">
                  <a:srgbClr val="C0C0C0"/>
                </a:outerShdw>
              </a:effectLst>
              <a:latin typeface="Times New Roman" pitchFamily="18" charset="0"/>
            </a:endParaRPr>
          </a:p>
        </p:txBody>
      </p:sp>
      <p:sp>
        <p:nvSpPr>
          <p:cNvPr id="177157" name="Text Box 7">
            <a:extLst>
              <a:ext uri="{FF2B5EF4-FFF2-40B4-BE49-F238E27FC236}">
                <a16:creationId xmlns:a16="http://schemas.microsoft.com/office/drawing/2014/main" id="{198F9E2A-8F54-4FFC-AC93-3A9321F2C3EC}"/>
              </a:ext>
            </a:extLst>
          </p:cNvPr>
          <p:cNvSpPr txBox="1">
            <a:spLocks noChangeArrowheads="1"/>
          </p:cNvSpPr>
          <p:nvPr/>
        </p:nvSpPr>
        <p:spPr bwMode="auto">
          <a:xfrm>
            <a:off x="2100263" y="2252663"/>
            <a:ext cx="47704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600">
                <a:latin typeface="Arial" panose="020B0604020202020204" pitchFamily="34" charset="0"/>
              </a:rPr>
              <a:t>Tasa Metabólica Basal (TMB)</a:t>
            </a:r>
          </a:p>
        </p:txBody>
      </p:sp>
      <p:sp>
        <p:nvSpPr>
          <p:cNvPr id="177158" name="Line 8">
            <a:extLst>
              <a:ext uri="{FF2B5EF4-FFF2-40B4-BE49-F238E27FC236}">
                <a16:creationId xmlns:a16="http://schemas.microsoft.com/office/drawing/2014/main" id="{D7B621BB-A5FD-42E4-812C-A981C3EE8B3A}"/>
              </a:ext>
            </a:extLst>
          </p:cNvPr>
          <p:cNvSpPr>
            <a:spLocks noChangeShapeType="1"/>
          </p:cNvSpPr>
          <p:nvPr/>
        </p:nvSpPr>
        <p:spPr bwMode="auto">
          <a:xfrm>
            <a:off x="4495800" y="1330325"/>
            <a:ext cx="0" cy="3778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56368" name="Rectangle 16">
            <a:extLst>
              <a:ext uri="{FF2B5EF4-FFF2-40B4-BE49-F238E27FC236}">
                <a16:creationId xmlns:a16="http://schemas.microsoft.com/office/drawing/2014/main" id="{CF396F5A-DCE2-4252-B678-99EAFEE646BB}"/>
              </a:ext>
            </a:extLst>
          </p:cNvPr>
          <p:cNvSpPr>
            <a:spLocks noChangeArrowheads="1"/>
          </p:cNvSpPr>
          <p:nvPr/>
        </p:nvSpPr>
        <p:spPr bwMode="auto">
          <a:xfrm>
            <a:off x="3067050" y="4386263"/>
            <a:ext cx="3244850" cy="271462"/>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a:effectLst>
                  <a:outerShdw blurRad="38100" dist="38100" dir="2700000" algn="tl">
                    <a:srgbClr val="C0C0C0"/>
                  </a:outerShdw>
                </a:effectLst>
                <a:latin typeface="Verdana" pitchFamily="34" charset="0"/>
              </a:rPr>
              <a:t>Medición/Estimación</a:t>
            </a:r>
          </a:p>
        </p:txBody>
      </p:sp>
      <p:sp>
        <p:nvSpPr>
          <p:cNvPr id="356369" name="Rectangle 17">
            <a:extLst>
              <a:ext uri="{FF2B5EF4-FFF2-40B4-BE49-F238E27FC236}">
                <a16:creationId xmlns:a16="http://schemas.microsoft.com/office/drawing/2014/main" id="{86BF54B3-9E98-4E12-B333-6FE80484BFB7}"/>
              </a:ext>
            </a:extLst>
          </p:cNvPr>
          <p:cNvSpPr>
            <a:spLocks noChangeArrowheads="1"/>
          </p:cNvSpPr>
          <p:nvPr/>
        </p:nvSpPr>
        <p:spPr bwMode="auto">
          <a:xfrm>
            <a:off x="2586038" y="5040313"/>
            <a:ext cx="3952875" cy="1089025"/>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70000"/>
              </a:lnSpc>
              <a:spcBef>
                <a:spcPct val="20000"/>
              </a:spcBef>
              <a:defRPr/>
            </a:pPr>
            <a:r>
              <a:rPr lang="es-PR" sz="1900">
                <a:solidFill>
                  <a:srgbClr val="000000"/>
                </a:solidFill>
                <a:latin typeface="Verdana" pitchFamily="34" charset="0"/>
              </a:rPr>
              <a:t>Reposo, Posición Supina</a:t>
            </a:r>
          </a:p>
          <a:p>
            <a:pPr marL="342900" indent="-342900" algn="ctr">
              <a:lnSpc>
                <a:spcPct val="70000"/>
              </a:lnSpc>
              <a:spcBef>
                <a:spcPct val="20000"/>
              </a:spcBef>
              <a:defRPr/>
            </a:pPr>
            <a:r>
              <a:rPr lang="es-PR" sz="1900">
                <a:solidFill>
                  <a:srgbClr val="000000"/>
                </a:solidFill>
                <a:latin typeface="Verdana" pitchFamily="34" charset="0"/>
              </a:rPr>
              <a:t>Medido Después de</a:t>
            </a:r>
          </a:p>
          <a:p>
            <a:pPr marL="342900" indent="-342900" algn="ctr">
              <a:lnSpc>
                <a:spcPct val="70000"/>
              </a:lnSpc>
              <a:spcBef>
                <a:spcPct val="20000"/>
              </a:spcBef>
              <a:defRPr/>
            </a:pPr>
            <a:r>
              <a:rPr lang="es-PR" sz="1900">
                <a:solidFill>
                  <a:srgbClr val="000000"/>
                </a:solidFill>
                <a:latin typeface="Verdana" pitchFamily="34" charset="0"/>
              </a:rPr>
              <a:t>8 hr. de Sueño y</a:t>
            </a:r>
          </a:p>
          <a:p>
            <a:pPr marL="342900" indent="-342900" algn="ctr">
              <a:lnSpc>
                <a:spcPct val="70000"/>
              </a:lnSpc>
              <a:spcBef>
                <a:spcPct val="20000"/>
              </a:spcBef>
              <a:defRPr/>
            </a:pPr>
            <a:r>
              <a:rPr lang="es-PR" sz="1900">
                <a:solidFill>
                  <a:srgbClr val="000000"/>
                </a:solidFill>
                <a:latin typeface="Verdana" pitchFamily="34" charset="0"/>
              </a:rPr>
              <a:t>12 hr. de Ayuno</a:t>
            </a:r>
            <a:endParaRPr lang="en-US" sz="1900">
              <a:effectLst>
                <a:outerShdw blurRad="38100" dist="38100" dir="2700000" algn="tl">
                  <a:srgbClr val="C0C0C0"/>
                </a:outerShdw>
              </a:effectLst>
              <a:latin typeface="Verdana" pitchFamily="34" charset="0"/>
            </a:endParaRPr>
          </a:p>
        </p:txBody>
      </p:sp>
      <p:sp>
        <p:nvSpPr>
          <p:cNvPr id="177161" name="Line 26">
            <a:extLst>
              <a:ext uri="{FF2B5EF4-FFF2-40B4-BE49-F238E27FC236}">
                <a16:creationId xmlns:a16="http://schemas.microsoft.com/office/drawing/2014/main" id="{41753C50-3D41-4682-8602-07DF068B4A6D}"/>
              </a:ext>
            </a:extLst>
          </p:cNvPr>
          <p:cNvSpPr>
            <a:spLocks noChangeShapeType="1"/>
          </p:cNvSpPr>
          <p:nvPr/>
        </p:nvSpPr>
        <p:spPr bwMode="auto">
          <a:xfrm>
            <a:off x="4500563" y="1966913"/>
            <a:ext cx="0" cy="3778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7162" name="Line 27">
            <a:extLst>
              <a:ext uri="{FF2B5EF4-FFF2-40B4-BE49-F238E27FC236}">
                <a16:creationId xmlns:a16="http://schemas.microsoft.com/office/drawing/2014/main" id="{3153F02B-06F4-4E78-BFD5-2A3010527832}"/>
              </a:ext>
            </a:extLst>
          </p:cNvPr>
          <p:cNvSpPr>
            <a:spLocks noChangeShapeType="1"/>
          </p:cNvSpPr>
          <p:nvPr/>
        </p:nvSpPr>
        <p:spPr bwMode="auto">
          <a:xfrm>
            <a:off x="4500563" y="2589213"/>
            <a:ext cx="0" cy="3778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7163" name="Line 28">
            <a:extLst>
              <a:ext uri="{FF2B5EF4-FFF2-40B4-BE49-F238E27FC236}">
                <a16:creationId xmlns:a16="http://schemas.microsoft.com/office/drawing/2014/main" id="{4ED13EF9-F72D-4987-8A79-BDD35B44DCA5}"/>
              </a:ext>
            </a:extLst>
          </p:cNvPr>
          <p:cNvSpPr>
            <a:spLocks noChangeShapeType="1"/>
          </p:cNvSpPr>
          <p:nvPr/>
        </p:nvSpPr>
        <p:spPr bwMode="auto">
          <a:xfrm>
            <a:off x="4500563" y="4062413"/>
            <a:ext cx="0" cy="3778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7164" name="Line 29">
            <a:extLst>
              <a:ext uri="{FF2B5EF4-FFF2-40B4-BE49-F238E27FC236}">
                <a16:creationId xmlns:a16="http://schemas.microsoft.com/office/drawing/2014/main" id="{8376A866-1707-4B59-9CA6-8511F386D0D6}"/>
              </a:ext>
            </a:extLst>
          </p:cNvPr>
          <p:cNvSpPr>
            <a:spLocks noChangeShapeType="1"/>
          </p:cNvSpPr>
          <p:nvPr/>
        </p:nvSpPr>
        <p:spPr bwMode="auto">
          <a:xfrm>
            <a:off x="4529138" y="4670425"/>
            <a:ext cx="0" cy="3778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77165" name="Text Box 6">
            <a:extLst>
              <a:ext uri="{FF2B5EF4-FFF2-40B4-BE49-F238E27FC236}">
                <a16:creationId xmlns:a16="http://schemas.microsoft.com/office/drawing/2014/main" id="{972A6567-AFC4-4816-839F-5A64782A3337}"/>
              </a:ext>
            </a:extLst>
          </p:cNvPr>
          <p:cNvSpPr txBox="1">
            <a:spLocks noChangeArrowheads="1"/>
          </p:cNvSpPr>
          <p:nvPr/>
        </p:nvSpPr>
        <p:spPr bwMode="auto">
          <a:xfrm>
            <a:off x="179388" y="6164263"/>
            <a:ext cx="89646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138), por J. H. Wilmore, &amp; D. L. Costill, 2004, Barcelona, España: Editorial Paidotribo. Copyright 2004 por Jack H. Wilmore y David L. Costill.</a:t>
            </a:r>
          </a:p>
        </p:txBody>
      </p:sp>
    </p:spTree>
  </p:cSld>
  <p:clrMapOvr>
    <a:masterClrMapping/>
  </p:clrMapOvr>
  <p:transition spd="slow">
    <p:push dir="r"/>
    <p:sndAc>
      <p:stSnd>
        <p:snd r:embed="rId3" name="chimes.wav"/>
      </p:stSnd>
    </p:sndAc>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ACF44-538D-4D0C-8565-512910892A82}"/>
              </a:ext>
            </a:extLst>
          </p:cNvPr>
          <p:cNvSpPr>
            <a:spLocks/>
          </p:cNvSpPr>
          <p:nvPr/>
        </p:nvSpPr>
        <p:spPr bwMode="auto">
          <a:xfrm>
            <a:off x="-180975" y="693738"/>
            <a:ext cx="93249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10000"/>
              </a:lnSpc>
              <a:defRPr/>
            </a:pPr>
            <a:r>
              <a:rPr lang="es-PR" altLang="es-PR" sz="22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CONSUMO ENERGÉTICO: </a:t>
            </a:r>
            <a:r>
              <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TASA METABÓLICA</a:t>
            </a:r>
          </a:p>
        </p:txBody>
      </p:sp>
      <p:sp>
        <p:nvSpPr>
          <p:cNvPr id="545796" name="Text Box 4">
            <a:extLst>
              <a:ext uri="{FF2B5EF4-FFF2-40B4-BE49-F238E27FC236}">
                <a16:creationId xmlns:a16="http://schemas.microsoft.com/office/drawing/2014/main" id="{8FF19A92-55CF-49C0-9AA5-C6AD0BD5DD1D}"/>
              </a:ext>
            </a:extLst>
          </p:cNvPr>
          <p:cNvSpPr txBox="1">
            <a:spLocks noChangeArrowheads="1"/>
          </p:cNvSpPr>
          <p:nvPr/>
        </p:nvSpPr>
        <p:spPr bwMode="auto">
          <a:xfrm>
            <a:off x="574675" y="1125538"/>
            <a:ext cx="83185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s-ES" altLang="es-PR" sz="2800">
                <a:solidFill>
                  <a:srgbClr val="484876"/>
                </a:solidFill>
                <a:effectLst>
                  <a:outerShdw blurRad="38100" dist="38100" dir="2700000" algn="tl">
                    <a:srgbClr val="C0C0C0"/>
                  </a:outerShdw>
                </a:effectLst>
                <a:latin typeface="Calibri" panose="020F0502020204030204" pitchFamily="34" charset="0"/>
              </a:rPr>
              <a:t>La taza en la cual el cuerpo gasta energía en descanso y durante el ejercicio.</a:t>
            </a:r>
            <a:endParaRPr lang="es-ES" altLang="es-PR">
              <a:effectLst>
                <a:outerShdw blurRad="38100" dist="38100" dir="2700000" algn="tl">
                  <a:srgbClr val="C0C0C0"/>
                </a:outerShdw>
              </a:effectLst>
            </a:endParaRPr>
          </a:p>
        </p:txBody>
      </p:sp>
      <p:pic>
        <p:nvPicPr>
          <p:cNvPr id="179204" name="Picture 5" descr="Bullets_Arrow_Blue1_Right_03">
            <a:extLst>
              <a:ext uri="{FF2B5EF4-FFF2-40B4-BE49-F238E27FC236}">
                <a16:creationId xmlns:a16="http://schemas.microsoft.com/office/drawing/2014/main" id="{E8C7B2DE-7279-4B4C-9C8C-BAF035CD49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1196975"/>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798" name="Text Box 6">
            <a:extLst>
              <a:ext uri="{FF2B5EF4-FFF2-40B4-BE49-F238E27FC236}">
                <a16:creationId xmlns:a16="http://schemas.microsoft.com/office/drawing/2014/main" id="{CEC48C88-0C79-44A5-BE4D-978C7025B463}"/>
              </a:ext>
            </a:extLst>
          </p:cNvPr>
          <p:cNvSpPr txBox="1">
            <a:spLocks noChangeArrowheads="1"/>
          </p:cNvSpPr>
          <p:nvPr/>
        </p:nvSpPr>
        <p:spPr bwMode="auto">
          <a:xfrm>
            <a:off x="574675" y="4794250"/>
            <a:ext cx="83185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s-ES" altLang="es-PR" sz="2800">
                <a:solidFill>
                  <a:srgbClr val="484876"/>
                </a:solidFill>
                <a:effectLst>
                  <a:outerShdw blurRad="38100" dist="38100" dir="2700000" algn="tl">
                    <a:srgbClr val="C0C0C0"/>
                  </a:outerShdw>
                </a:effectLst>
                <a:latin typeface="Calibri" panose="020F0502020204030204" pitchFamily="34" charset="0"/>
              </a:rPr>
              <a:t>La energía mínima requerida para las actividades diarias nomales puede fluctuar de 1,800 ao 3,000 kcal/24 hr.</a:t>
            </a:r>
            <a:endParaRPr lang="en-US" altLang="es-PR" sz="2800">
              <a:solidFill>
                <a:srgbClr val="484876"/>
              </a:solidFill>
              <a:effectLst>
                <a:outerShdw blurRad="38100" dist="38100" dir="2700000" algn="tl">
                  <a:srgbClr val="C0C0C0"/>
                </a:outerShdw>
              </a:effectLst>
              <a:latin typeface="Calibri" panose="020F0502020204030204" pitchFamily="34" charset="0"/>
            </a:endParaRPr>
          </a:p>
        </p:txBody>
      </p:sp>
      <p:pic>
        <p:nvPicPr>
          <p:cNvPr id="179206" name="Picture 7" descr="Bullets_Arrow_Blue1_Right_03">
            <a:extLst>
              <a:ext uri="{FF2B5EF4-FFF2-40B4-BE49-F238E27FC236}">
                <a16:creationId xmlns:a16="http://schemas.microsoft.com/office/drawing/2014/main" id="{0DDACFED-58C0-4709-B5AE-6AE8D0E16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4865688"/>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800" name="Text Box 8">
            <a:extLst>
              <a:ext uri="{FF2B5EF4-FFF2-40B4-BE49-F238E27FC236}">
                <a16:creationId xmlns:a16="http://schemas.microsoft.com/office/drawing/2014/main" id="{3B946858-3881-45E4-B3C3-D82653CEB6D5}"/>
              </a:ext>
            </a:extLst>
          </p:cNvPr>
          <p:cNvSpPr txBox="1">
            <a:spLocks noChangeArrowheads="1"/>
          </p:cNvSpPr>
          <p:nvPr/>
        </p:nvSpPr>
        <p:spPr bwMode="auto">
          <a:xfrm>
            <a:off x="574675" y="2058988"/>
            <a:ext cx="83185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s-ES" altLang="es-PR" sz="2800">
                <a:solidFill>
                  <a:srgbClr val="484876"/>
                </a:solidFill>
                <a:effectLst>
                  <a:outerShdw blurRad="38100" dist="38100" dir="2700000" algn="tl">
                    <a:srgbClr val="C0C0C0"/>
                  </a:outerShdw>
                </a:effectLst>
                <a:latin typeface="Calibri" panose="020F0502020204030204" pitchFamily="34" charset="0"/>
              </a:rPr>
              <a:t>Medida como un consumo de oxígeno total del organismo y su equivalente calórico.</a:t>
            </a:r>
            <a:endParaRPr lang="en-US" altLang="es-PR" sz="2800" baseline="-25000">
              <a:solidFill>
                <a:srgbClr val="484876"/>
              </a:solidFill>
              <a:effectLst>
                <a:outerShdw blurRad="38100" dist="38100" dir="2700000" algn="tl">
                  <a:srgbClr val="C0C0C0"/>
                </a:outerShdw>
              </a:effectLst>
              <a:latin typeface="Calibri" panose="020F0502020204030204" pitchFamily="34" charset="0"/>
            </a:endParaRPr>
          </a:p>
        </p:txBody>
      </p:sp>
      <p:pic>
        <p:nvPicPr>
          <p:cNvPr id="179208" name="Picture 9" descr="Bullets_Arrow_Blue1_Right_03">
            <a:extLst>
              <a:ext uri="{FF2B5EF4-FFF2-40B4-BE49-F238E27FC236}">
                <a16:creationId xmlns:a16="http://schemas.microsoft.com/office/drawing/2014/main" id="{9CEBF08F-E35D-42AD-876F-46CA57233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2130425"/>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802" name="Text Box 10">
            <a:extLst>
              <a:ext uri="{FF2B5EF4-FFF2-40B4-BE49-F238E27FC236}">
                <a16:creationId xmlns:a16="http://schemas.microsoft.com/office/drawing/2014/main" id="{C16A16C1-F206-40B5-ADA6-7DEA660CD9A2}"/>
              </a:ext>
            </a:extLst>
          </p:cNvPr>
          <p:cNvSpPr txBox="1">
            <a:spLocks noChangeArrowheads="1"/>
          </p:cNvSpPr>
          <p:nvPr/>
        </p:nvSpPr>
        <p:spPr bwMode="auto">
          <a:xfrm>
            <a:off x="574675" y="3065463"/>
            <a:ext cx="83185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n-US" altLang="es-PR" sz="2800">
                <a:solidFill>
                  <a:srgbClr val="484876"/>
                </a:solidFill>
                <a:latin typeface="Calibri" panose="020F0502020204030204" pitchFamily="34" charset="0"/>
              </a:rPr>
              <a:t>La taza metabólica basal o en reposo (TMB) es la energía mínima requerida para las funciones fisiológicas esenciales (varía entre 1,200 y 2,400 kcal/24 hr).</a:t>
            </a:r>
            <a:endParaRPr lang="en-US" altLang="es-PR" sz="2800">
              <a:solidFill>
                <a:srgbClr val="484876"/>
              </a:solidFill>
              <a:effectLst>
                <a:outerShdw blurRad="38100" dist="38100" dir="2700000" algn="tl">
                  <a:srgbClr val="C0C0C0"/>
                </a:outerShdw>
              </a:effectLst>
              <a:latin typeface="Calibri" panose="020F0502020204030204" pitchFamily="34" charset="0"/>
            </a:endParaRPr>
          </a:p>
        </p:txBody>
      </p:sp>
      <p:pic>
        <p:nvPicPr>
          <p:cNvPr id="179210" name="Picture 11" descr="Bullets_Arrow_Blue1_Right_03">
            <a:extLst>
              <a:ext uri="{FF2B5EF4-FFF2-40B4-BE49-F238E27FC236}">
                <a16:creationId xmlns:a16="http://schemas.microsoft.com/office/drawing/2014/main" id="{EE5D8CDA-1E18-44A6-8D67-C735F3DD24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3136900"/>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11" name="Text Box 6">
            <a:extLst>
              <a:ext uri="{FF2B5EF4-FFF2-40B4-BE49-F238E27FC236}">
                <a16:creationId xmlns:a16="http://schemas.microsoft.com/office/drawing/2014/main" id="{F1510A74-85D2-4B6C-8DE5-1142BF85235B}"/>
              </a:ext>
            </a:extLst>
          </p:cNvPr>
          <p:cNvSpPr txBox="1">
            <a:spLocks noChangeArrowheads="1"/>
          </p:cNvSpPr>
          <p:nvPr/>
        </p:nvSpPr>
        <p:spPr bwMode="auto">
          <a:xfrm>
            <a:off x="179388" y="6092825"/>
            <a:ext cx="89646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138), por J. H. Wilmore, &amp; D. L. Costill, 2004, Barcelona, España: Editorial Paidotribo. Copyright 2004 por Jack H. Wilmore y David L. Costill.</a:t>
            </a:r>
          </a:p>
        </p:txBody>
      </p:sp>
    </p:spTree>
  </p:cSld>
  <p:clrMapOvr>
    <a:masterClrMapping/>
  </p:clrMapOvr>
  <p:transition spd="slow">
    <p:split dir="in"/>
    <p:sndAc>
      <p:stSnd>
        <p:snd r:embed="rId3" name="whoosh.wav"/>
      </p:stSnd>
    </p:sndAc>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4" name="Rectangle 4">
            <a:extLst>
              <a:ext uri="{FF2B5EF4-FFF2-40B4-BE49-F238E27FC236}">
                <a16:creationId xmlns:a16="http://schemas.microsoft.com/office/drawing/2014/main" id="{4A2EFDF9-D437-42D2-A78D-CF573F3B45D9}"/>
              </a:ext>
            </a:extLst>
          </p:cNvPr>
          <p:cNvSpPr>
            <a:spLocks noChangeArrowheads="1"/>
          </p:cNvSpPr>
          <p:nvPr/>
        </p:nvSpPr>
        <p:spPr bwMode="auto">
          <a:xfrm>
            <a:off x="1490663" y="692150"/>
            <a:ext cx="6296025" cy="312738"/>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600">
                <a:effectLst>
                  <a:outerShdw blurRad="38100" dist="38100" dir="2700000" algn="tl">
                    <a:srgbClr val="C0C0C0"/>
                  </a:outerShdw>
                </a:effectLst>
                <a:latin typeface="Arial Black" pitchFamily="34" charset="0"/>
              </a:rPr>
              <a:t>TASA METABÓLICA BASAL (TMB)</a:t>
            </a:r>
          </a:p>
        </p:txBody>
      </p:sp>
      <p:sp>
        <p:nvSpPr>
          <p:cNvPr id="358405" name="Rectangle 5">
            <a:extLst>
              <a:ext uri="{FF2B5EF4-FFF2-40B4-BE49-F238E27FC236}">
                <a16:creationId xmlns:a16="http://schemas.microsoft.com/office/drawing/2014/main" id="{ACE08A6F-0EBB-4F16-B8BE-DAE1D0D4D209}"/>
              </a:ext>
            </a:extLst>
          </p:cNvPr>
          <p:cNvSpPr>
            <a:spLocks noChangeArrowheads="1"/>
          </p:cNvSpPr>
          <p:nvPr/>
        </p:nvSpPr>
        <p:spPr bwMode="auto">
          <a:xfrm>
            <a:off x="2171700" y="1560513"/>
            <a:ext cx="4419600" cy="693737"/>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600">
                <a:effectLst>
                  <a:outerShdw blurRad="38100" dist="38100" dir="2700000" algn="tl">
                    <a:srgbClr val="C0C0C0"/>
                  </a:outerShdw>
                </a:effectLst>
                <a:latin typeface="Verdana" pitchFamily="34" charset="0"/>
              </a:rPr>
              <a:t>EXPRESIÓN</a:t>
            </a:r>
          </a:p>
          <a:p>
            <a:pPr marL="342900" indent="-342900" algn="ctr">
              <a:lnSpc>
                <a:spcPct val="70000"/>
              </a:lnSpc>
              <a:spcBef>
                <a:spcPct val="20000"/>
              </a:spcBef>
              <a:defRPr/>
            </a:pPr>
            <a:r>
              <a:rPr lang="en-US" sz="2600">
                <a:effectLst>
                  <a:outerShdw blurRad="38100" dist="38100" dir="2700000" algn="tl">
                    <a:srgbClr val="C0C0C0"/>
                  </a:outerShdw>
                </a:effectLst>
                <a:latin typeface="Verdana" pitchFamily="34" charset="0"/>
              </a:rPr>
              <a:t>(UNIDAD DE MEDIDA)</a:t>
            </a:r>
          </a:p>
        </p:txBody>
      </p:sp>
      <p:sp>
        <p:nvSpPr>
          <p:cNvPr id="358406" name="Rectangle 6">
            <a:extLst>
              <a:ext uri="{FF2B5EF4-FFF2-40B4-BE49-F238E27FC236}">
                <a16:creationId xmlns:a16="http://schemas.microsoft.com/office/drawing/2014/main" id="{A3E4EEFD-8EAB-4D7A-BCC6-39ED7E3A8110}"/>
              </a:ext>
            </a:extLst>
          </p:cNvPr>
          <p:cNvSpPr>
            <a:spLocks noChangeArrowheads="1"/>
          </p:cNvSpPr>
          <p:nvPr/>
        </p:nvSpPr>
        <p:spPr bwMode="auto">
          <a:xfrm>
            <a:off x="422275" y="4265613"/>
            <a:ext cx="2922588"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kcal ∙ kg</a:t>
            </a:r>
            <a:r>
              <a:rPr lang="es-PR" sz="2600" baseline="30000">
                <a:effectLst>
                  <a:outerShdw blurRad="38100" dist="38100" dir="2700000" algn="tl">
                    <a:srgbClr val="C0C0C0"/>
                  </a:outerShdw>
                </a:effectLst>
                <a:latin typeface="Arial" charset="0"/>
              </a:rPr>
              <a:t>-</a:t>
            </a:r>
            <a:r>
              <a:rPr lang="es-PR" sz="2600" baseline="30000">
                <a:solidFill>
                  <a:srgbClr val="000000"/>
                </a:solidFill>
                <a:effectLst>
                  <a:outerShdw blurRad="38100" dist="38100" dir="2700000" algn="tl">
                    <a:srgbClr val="C0C0C0"/>
                  </a:outerShdw>
                </a:effectLst>
                <a:latin typeface="Arial" charset="0"/>
              </a:rPr>
              <a:t>1</a:t>
            </a:r>
            <a:r>
              <a:rPr lang="es-PR" sz="2600">
                <a:solidFill>
                  <a:srgbClr val="000000"/>
                </a:solidFill>
                <a:effectLst>
                  <a:outerShdw blurRad="38100" dist="38100" dir="2700000" algn="tl">
                    <a:srgbClr val="C0C0C0"/>
                  </a:outerShdw>
                </a:effectLst>
                <a:latin typeface="Arial" charset="0"/>
              </a:rPr>
              <a:t> ∙ min</a:t>
            </a:r>
            <a:r>
              <a:rPr lang="es-PR" sz="2600" baseline="30000">
                <a:effectLst>
                  <a:outerShdw blurRad="38100" dist="38100" dir="2700000" algn="tl">
                    <a:srgbClr val="C0C0C0"/>
                  </a:outerShdw>
                </a:effectLst>
                <a:latin typeface="Arial" charset="0"/>
              </a:rPr>
              <a:t>-</a:t>
            </a:r>
            <a:r>
              <a:rPr lang="es-PR" sz="2600" baseline="30000">
                <a:solidFill>
                  <a:srgbClr val="000000"/>
                </a:solidFill>
                <a:effectLst>
                  <a:outerShdw blurRad="38100" dist="38100" dir="2700000" algn="tl">
                    <a:srgbClr val="C0C0C0"/>
                  </a:outerShdw>
                </a:effectLst>
                <a:latin typeface="Arial" charset="0"/>
              </a:rPr>
              <a:t>1</a:t>
            </a:r>
            <a:endParaRPr lang="en-US" sz="2600" baseline="30000">
              <a:solidFill>
                <a:srgbClr val="000000"/>
              </a:solidFill>
              <a:effectLst>
                <a:outerShdw blurRad="38100" dist="38100" dir="2700000" algn="tl">
                  <a:srgbClr val="C0C0C0"/>
                </a:outerShdw>
              </a:effectLst>
              <a:latin typeface="Arial" charset="0"/>
            </a:endParaRPr>
          </a:p>
        </p:txBody>
      </p:sp>
      <p:sp>
        <p:nvSpPr>
          <p:cNvPr id="181253" name="Text Box 7">
            <a:extLst>
              <a:ext uri="{FF2B5EF4-FFF2-40B4-BE49-F238E27FC236}">
                <a16:creationId xmlns:a16="http://schemas.microsoft.com/office/drawing/2014/main" id="{C8C71FFA-F85E-4443-ACB9-E235380E23F7}"/>
              </a:ext>
            </a:extLst>
          </p:cNvPr>
          <p:cNvSpPr txBox="1">
            <a:spLocks noChangeArrowheads="1"/>
          </p:cNvSpPr>
          <p:nvPr/>
        </p:nvSpPr>
        <p:spPr bwMode="auto">
          <a:xfrm>
            <a:off x="179388" y="2341563"/>
            <a:ext cx="36449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90000"/>
              </a:lnSpc>
              <a:spcBef>
                <a:spcPct val="0"/>
              </a:spcBef>
              <a:buClrTx/>
              <a:buFontTx/>
              <a:buNone/>
            </a:pPr>
            <a:r>
              <a:rPr lang="en-US" altLang="es-PR" sz="2600">
                <a:latin typeface="Arial" panose="020B0604020202020204" pitchFamily="34" charset="0"/>
              </a:rPr>
              <a:t>kilocalorías por kilogramo de</a:t>
            </a:r>
          </a:p>
          <a:p>
            <a:pPr algn="ctr">
              <a:lnSpc>
                <a:spcPct val="90000"/>
              </a:lnSpc>
              <a:spcBef>
                <a:spcPct val="0"/>
              </a:spcBef>
              <a:buClrTx/>
              <a:buFontTx/>
              <a:buNone/>
            </a:pPr>
            <a:r>
              <a:rPr lang="en-US" altLang="es-PR" sz="2600">
                <a:latin typeface="Arial" panose="020B0604020202020204" pitchFamily="34" charset="0"/>
              </a:rPr>
              <a:t>Masa Corporal Activa</a:t>
            </a:r>
          </a:p>
          <a:p>
            <a:pPr algn="ctr">
              <a:lnSpc>
                <a:spcPct val="90000"/>
              </a:lnSpc>
              <a:spcBef>
                <a:spcPct val="0"/>
              </a:spcBef>
              <a:buClrTx/>
              <a:buFontTx/>
              <a:buNone/>
            </a:pPr>
            <a:r>
              <a:rPr lang="en-US" altLang="es-PR" sz="2600">
                <a:latin typeface="Arial" panose="020B0604020202020204" pitchFamily="34" charset="0"/>
              </a:rPr>
              <a:t>por Minuto</a:t>
            </a:r>
          </a:p>
        </p:txBody>
      </p:sp>
      <p:sp>
        <p:nvSpPr>
          <p:cNvPr id="181254" name="Line 8">
            <a:extLst>
              <a:ext uri="{FF2B5EF4-FFF2-40B4-BE49-F238E27FC236}">
                <a16:creationId xmlns:a16="http://schemas.microsoft.com/office/drawing/2014/main" id="{186F6DAA-36F9-46AB-A333-49F62B768D0F}"/>
              </a:ext>
            </a:extLst>
          </p:cNvPr>
          <p:cNvSpPr>
            <a:spLocks noChangeShapeType="1"/>
          </p:cNvSpPr>
          <p:nvPr/>
        </p:nvSpPr>
        <p:spPr bwMode="auto">
          <a:xfrm>
            <a:off x="4357688" y="1000125"/>
            <a:ext cx="0" cy="574675"/>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1255" name="Freeform 10">
            <a:extLst>
              <a:ext uri="{FF2B5EF4-FFF2-40B4-BE49-F238E27FC236}">
                <a16:creationId xmlns:a16="http://schemas.microsoft.com/office/drawing/2014/main" id="{909772F6-34AD-41A0-B32A-FDCE72108846}"/>
              </a:ext>
            </a:extLst>
          </p:cNvPr>
          <p:cNvSpPr>
            <a:spLocks/>
          </p:cNvSpPr>
          <p:nvPr/>
        </p:nvSpPr>
        <p:spPr bwMode="auto">
          <a:xfrm rot="-5400000" flipH="1" flipV="1">
            <a:off x="1946275" y="1203326"/>
            <a:ext cx="693737" cy="1858962"/>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1397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rot="10800000" vert="eaVert"/>
          <a:lstStyle/>
          <a:p>
            <a:endParaRPr lang="en-US"/>
          </a:p>
        </p:txBody>
      </p:sp>
      <p:sp>
        <p:nvSpPr>
          <p:cNvPr id="181256" name="Line 15">
            <a:extLst>
              <a:ext uri="{FF2B5EF4-FFF2-40B4-BE49-F238E27FC236}">
                <a16:creationId xmlns:a16="http://schemas.microsoft.com/office/drawing/2014/main" id="{76C85386-EFB4-4605-A38E-39B4EC8A8CDA}"/>
              </a:ext>
            </a:extLst>
          </p:cNvPr>
          <p:cNvSpPr>
            <a:spLocks noChangeShapeType="1"/>
          </p:cNvSpPr>
          <p:nvPr/>
        </p:nvSpPr>
        <p:spPr bwMode="auto">
          <a:xfrm>
            <a:off x="1851025" y="3806825"/>
            <a:ext cx="0" cy="465138"/>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58424" name="Rectangle 24">
            <a:extLst>
              <a:ext uri="{FF2B5EF4-FFF2-40B4-BE49-F238E27FC236}">
                <a16:creationId xmlns:a16="http://schemas.microsoft.com/office/drawing/2014/main" id="{0085F2F8-7A7F-45AA-A33C-7E314A4FF64C}"/>
              </a:ext>
            </a:extLst>
          </p:cNvPr>
          <p:cNvSpPr>
            <a:spLocks noChangeArrowheads="1"/>
          </p:cNvSpPr>
          <p:nvPr/>
        </p:nvSpPr>
        <p:spPr bwMode="auto">
          <a:xfrm>
            <a:off x="5464175" y="4278313"/>
            <a:ext cx="2922588"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kcal ∙ m</a:t>
            </a:r>
            <a:r>
              <a:rPr lang="es-PR" sz="2600" baseline="30000">
                <a:effectLst>
                  <a:outerShdw blurRad="38100" dist="38100" dir="2700000" algn="tl">
                    <a:srgbClr val="C0C0C0"/>
                  </a:outerShdw>
                </a:effectLst>
                <a:latin typeface="Arial" charset="0"/>
              </a:rPr>
              <a:t>2</a:t>
            </a:r>
            <a:r>
              <a:rPr lang="es-PR" sz="2600">
                <a:solidFill>
                  <a:srgbClr val="000000"/>
                </a:solidFill>
                <a:effectLst>
                  <a:outerShdw blurRad="38100" dist="38100" dir="2700000" algn="tl">
                    <a:srgbClr val="C0C0C0"/>
                  </a:outerShdw>
                </a:effectLst>
                <a:latin typeface="Arial" charset="0"/>
              </a:rPr>
              <a:t> ∙ h</a:t>
            </a:r>
            <a:r>
              <a:rPr lang="es-PR" sz="2600" baseline="30000">
                <a:effectLst>
                  <a:outerShdw blurRad="38100" dist="38100" dir="2700000" algn="tl">
                    <a:srgbClr val="C0C0C0"/>
                  </a:outerShdw>
                </a:effectLst>
                <a:latin typeface="Arial" charset="0"/>
              </a:rPr>
              <a:t>-</a:t>
            </a:r>
            <a:r>
              <a:rPr lang="es-PR" sz="2600" baseline="30000">
                <a:solidFill>
                  <a:srgbClr val="000000"/>
                </a:solidFill>
                <a:effectLst>
                  <a:outerShdw blurRad="38100" dist="38100" dir="2700000" algn="tl">
                    <a:srgbClr val="C0C0C0"/>
                  </a:outerShdw>
                </a:effectLst>
                <a:latin typeface="Arial" charset="0"/>
              </a:rPr>
              <a:t>1</a:t>
            </a:r>
            <a:endParaRPr lang="en-US" sz="2600" baseline="30000">
              <a:solidFill>
                <a:srgbClr val="000000"/>
              </a:solidFill>
              <a:effectLst>
                <a:outerShdw blurRad="38100" dist="38100" dir="2700000" algn="tl">
                  <a:srgbClr val="C0C0C0"/>
                </a:outerShdw>
              </a:effectLst>
              <a:latin typeface="Arial" charset="0"/>
            </a:endParaRPr>
          </a:p>
        </p:txBody>
      </p:sp>
      <p:sp>
        <p:nvSpPr>
          <p:cNvPr id="181258" name="Text Box 25">
            <a:extLst>
              <a:ext uri="{FF2B5EF4-FFF2-40B4-BE49-F238E27FC236}">
                <a16:creationId xmlns:a16="http://schemas.microsoft.com/office/drawing/2014/main" id="{DA742779-E88B-42D8-BE40-1AA8D36D8AE5}"/>
              </a:ext>
            </a:extLst>
          </p:cNvPr>
          <p:cNvSpPr txBox="1">
            <a:spLocks noChangeArrowheads="1"/>
          </p:cNvSpPr>
          <p:nvPr/>
        </p:nvSpPr>
        <p:spPr bwMode="auto">
          <a:xfrm>
            <a:off x="4433888" y="2341563"/>
            <a:ext cx="45593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90000"/>
              </a:lnSpc>
              <a:spcBef>
                <a:spcPct val="0"/>
              </a:spcBef>
              <a:buClrTx/>
              <a:buFontTx/>
              <a:buNone/>
            </a:pPr>
            <a:r>
              <a:rPr lang="en-US" altLang="es-PR" sz="2600">
                <a:latin typeface="Arial" panose="020B0604020202020204" pitchFamily="34" charset="0"/>
              </a:rPr>
              <a:t>kilocalorías por</a:t>
            </a:r>
          </a:p>
          <a:p>
            <a:pPr algn="ctr">
              <a:lnSpc>
                <a:spcPct val="90000"/>
              </a:lnSpc>
              <a:spcBef>
                <a:spcPct val="0"/>
              </a:spcBef>
              <a:buClrTx/>
              <a:buFontTx/>
              <a:buNone/>
            </a:pPr>
            <a:r>
              <a:rPr lang="en-US" altLang="es-PR" sz="2600">
                <a:latin typeface="Arial" panose="020B0604020202020204" pitchFamily="34" charset="0"/>
              </a:rPr>
              <a:t>metro cuadrado de</a:t>
            </a:r>
          </a:p>
          <a:p>
            <a:pPr algn="ctr">
              <a:lnSpc>
                <a:spcPct val="90000"/>
              </a:lnSpc>
              <a:spcBef>
                <a:spcPct val="0"/>
              </a:spcBef>
              <a:buClrTx/>
              <a:buFontTx/>
              <a:buNone/>
            </a:pPr>
            <a:r>
              <a:rPr lang="en-US" altLang="es-PR" sz="2600">
                <a:latin typeface="Arial" panose="020B0604020202020204" pitchFamily="34" charset="0"/>
              </a:rPr>
              <a:t>Área de Superficie Corporal</a:t>
            </a:r>
          </a:p>
          <a:p>
            <a:pPr algn="ctr">
              <a:lnSpc>
                <a:spcPct val="90000"/>
              </a:lnSpc>
              <a:spcBef>
                <a:spcPct val="0"/>
              </a:spcBef>
              <a:buClrTx/>
              <a:buFontTx/>
              <a:buNone/>
            </a:pPr>
            <a:r>
              <a:rPr lang="en-US" altLang="es-PR" sz="2600">
                <a:latin typeface="Arial" panose="020B0604020202020204" pitchFamily="34" charset="0"/>
              </a:rPr>
              <a:t>por hora</a:t>
            </a:r>
          </a:p>
        </p:txBody>
      </p:sp>
      <p:sp>
        <p:nvSpPr>
          <p:cNvPr id="181259" name="Freeform 26">
            <a:extLst>
              <a:ext uri="{FF2B5EF4-FFF2-40B4-BE49-F238E27FC236}">
                <a16:creationId xmlns:a16="http://schemas.microsoft.com/office/drawing/2014/main" id="{0995A9DB-F92A-46A0-AE53-C7BE31E07F88}"/>
              </a:ext>
            </a:extLst>
          </p:cNvPr>
          <p:cNvSpPr>
            <a:spLocks/>
          </p:cNvSpPr>
          <p:nvPr/>
        </p:nvSpPr>
        <p:spPr bwMode="auto">
          <a:xfrm rot="5400000" flipV="1">
            <a:off x="6111875" y="1203326"/>
            <a:ext cx="693737" cy="1858962"/>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1397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vert="eaVert"/>
          <a:lstStyle/>
          <a:p>
            <a:endParaRPr lang="en-US"/>
          </a:p>
        </p:txBody>
      </p:sp>
      <p:sp>
        <p:nvSpPr>
          <p:cNvPr id="181260" name="Line 27">
            <a:extLst>
              <a:ext uri="{FF2B5EF4-FFF2-40B4-BE49-F238E27FC236}">
                <a16:creationId xmlns:a16="http://schemas.microsoft.com/office/drawing/2014/main" id="{2B0E81DD-DF6A-4E62-BE7A-4825FA7D1C77}"/>
              </a:ext>
            </a:extLst>
          </p:cNvPr>
          <p:cNvSpPr>
            <a:spLocks noChangeShapeType="1"/>
          </p:cNvSpPr>
          <p:nvPr/>
        </p:nvSpPr>
        <p:spPr bwMode="auto">
          <a:xfrm>
            <a:off x="6892925" y="3806825"/>
            <a:ext cx="0" cy="465138"/>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1261" name="Line 28">
            <a:extLst>
              <a:ext uri="{FF2B5EF4-FFF2-40B4-BE49-F238E27FC236}">
                <a16:creationId xmlns:a16="http://schemas.microsoft.com/office/drawing/2014/main" id="{B801FA8B-C399-49B6-8409-15C48AF1E45B}"/>
              </a:ext>
            </a:extLst>
          </p:cNvPr>
          <p:cNvSpPr>
            <a:spLocks noChangeShapeType="1"/>
          </p:cNvSpPr>
          <p:nvPr/>
        </p:nvSpPr>
        <p:spPr bwMode="auto">
          <a:xfrm>
            <a:off x="4357688" y="2206625"/>
            <a:ext cx="0" cy="2847975"/>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1262" name="Text Box 29">
            <a:extLst>
              <a:ext uri="{FF2B5EF4-FFF2-40B4-BE49-F238E27FC236}">
                <a16:creationId xmlns:a16="http://schemas.microsoft.com/office/drawing/2014/main" id="{D791C286-D739-44EF-B9D9-EDAC6F708D39}"/>
              </a:ext>
            </a:extLst>
          </p:cNvPr>
          <p:cNvSpPr txBox="1">
            <a:spLocks noChangeArrowheads="1"/>
          </p:cNvSpPr>
          <p:nvPr/>
        </p:nvSpPr>
        <p:spPr bwMode="auto">
          <a:xfrm>
            <a:off x="4348163" y="3867150"/>
            <a:ext cx="158591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r>
              <a:rPr lang="en-US" altLang="es-PR" sz="1700" i="1">
                <a:latin typeface="Times New Roman" panose="02020603050405020304" pitchFamily="18" charset="0"/>
              </a:rPr>
              <a:t>(la más común)</a:t>
            </a:r>
          </a:p>
        </p:txBody>
      </p:sp>
      <p:sp>
        <p:nvSpPr>
          <p:cNvPr id="181263" name="Text Box 30">
            <a:extLst>
              <a:ext uri="{FF2B5EF4-FFF2-40B4-BE49-F238E27FC236}">
                <a16:creationId xmlns:a16="http://schemas.microsoft.com/office/drawing/2014/main" id="{9A8C6AA0-2869-44B4-A721-E6785F732482}"/>
              </a:ext>
            </a:extLst>
          </p:cNvPr>
          <p:cNvSpPr txBox="1">
            <a:spLocks noChangeArrowheads="1"/>
          </p:cNvSpPr>
          <p:nvPr/>
        </p:nvSpPr>
        <p:spPr bwMode="auto">
          <a:xfrm>
            <a:off x="2532063" y="4940300"/>
            <a:ext cx="3644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90000"/>
              </a:lnSpc>
              <a:spcBef>
                <a:spcPct val="0"/>
              </a:spcBef>
              <a:buClrTx/>
              <a:buFontTx/>
              <a:buNone/>
            </a:pPr>
            <a:r>
              <a:rPr lang="en-US" altLang="es-PR" sz="2600">
                <a:latin typeface="Arial" panose="020B0604020202020204" pitchFamily="34" charset="0"/>
              </a:rPr>
              <a:t>kilocalorías por día</a:t>
            </a:r>
          </a:p>
        </p:txBody>
      </p:sp>
      <p:sp>
        <p:nvSpPr>
          <p:cNvPr id="358431" name="Rectangle 31">
            <a:extLst>
              <a:ext uri="{FF2B5EF4-FFF2-40B4-BE49-F238E27FC236}">
                <a16:creationId xmlns:a16="http://schemas.microsoft.com/office/drawing/2014/main" id="{291B0BAB-89C3-4C28-82AA-9A732E5901FD}"/>
              </a:ext>
            </a:extLst>
          </p:cNvPr>
          <p:cNvSpPr>
            <a:spLocks noChangeArrowheads="1"/>
          </p:cNvSpPr>
          <p:nvPr/>
        </p:nvSpPr>
        <p:spPr bwMode="auto">
          <a:xfrm>
            <a:off x="3441700" y="5792788"/>
            <a:ext cx="1909763"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kcal ∙ día</a:t>
            </a:r>
            <a:r>
              <a:rPr lang="es-PR" sz="2600" baseline="30000">
                <a:effectLst>
                  <a:outerShdw blurRad="38100" dist="38100" dir="2700000" algn="tl">
                    <a:srgbClr val="C0C0C0"/>
                  </a:outerShdw>
                </a:effectLst>
                <a:latin typeface="Arial" charset="0"/>
              </a:rPr>
              <a:t>-</a:t>
            </a:r>
            <a:r>
              <a:rPr lang="es-PR" sz="2600" baseline="30000">
                <a:solidFill>
                  <a:srgbClr val="000000"/>
                </a:solidFill>
                <a:effectLst>
                  <a:outerShdw blurRad="38100" dist="38100" dir="2700000" algn="tl">
                    <a:srgbClr val="C0C0C0"/>
                  </a:outerShdw>
                </a:effectLst>
                <a:latin typeface="Arial" charset="0"/>
              </a:rPr>
              <a:t>1</a:t>
            </a:r>
            <a:endParaRPr lang="en-US" sz="2600" baseline="30000">
              <a:solidFill>
                <a:srgbClr val="000000"/>
              </a:solidFill>
              <a:effectLst>
                <a:outerShdw blurRad="38100" dist="38100" dir="2700000" algn="tl">
                  <a:srgbClr val="C0C0C0"/>
                </a:outerShdw>
              </a:effectLst>
              <a:latin typeface="Arial" charset="0"/>
            </a:endParaRPr>
          </a:p>
        </p:txBody>
      </p:sp>
      <p:sp>
        <p:nvSpPr>
          <p:cNvPr id="181265" name="Line 32">
            <a:extLst>
              <a:ext uri="{FF2B5EF4-FFF2-40B4-BE49-F238E27FC236}">
                <a16:creationId xmlns:a16="http://schemas.microsoft.com/office/drawing/2014/main" id="{A2149204-E56A-4CDF-B9DC-56ADF44E5734}"/>
              </a:ext>
            </a:extLst>
          </p:cNvPr>
          <p:cNvSpPr>
            <a:spLocks noChangeShapeType="1"/>
          </p:cNvSpPr>
          <p:nvPr/>
        </p:nvSpPr>
        <p:spPr bwMode="auto">
          <a:xfrm>
            <a:off x="4378325" y="5334000"/>
            <a:ext cx="0" cy="465138"/>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58433" name="Rectangle 33">
            <a:extLst>
              <a:ext uri="{FF2B5EF4-FFF2-40B4-BE49-F238E27FC236}">
                <a16:creationId xmlns:a16="http://schemas.microsoft.com/office/drawing/2014/main" id="{99CD3E9D-116E-4DC5-A697-55F44152ECD4}"/>
              </a:ext>
            </a:extLst>
          </p:cNvPr>
          <p:cNvSpPr>
            <a:spLocks noChangeArrowheads="1"/>
          </p:cNvSpPr>
          <p:nvPr/>
        </p:nvSpPr>
        <p:spPr bwMode="auto">
          <a:xfrm>
            <a:off x="415925" y="4591050"/>
            <a:ext cx="2921000"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a:lnSpc>
                <a:spcPct val="60000"/>
              </a:lnSpc>
              <a:spcBef>
                <a:spcPct val="20000"/>
              </a:spcBef>
              <a:defRPr/>
            </a:pPr>
            <a:r>
              <a:rPr lang="es-PR" sz="2200" i="1">
                <a:solidFill>
                  <a:srgbClr val="000000"/>
                </a:solidFill>
                <a:effectLst>
                  <a:outerShdw blurRad="38100" dist="38100" dir="2700000" algn="tl">
                    <a:srgbClr val="C0C0C0"/>
                  </a:outerShdw>
                </a:effectLst>
                <a:latin typeface="Arial" charset="0"/>
              </a:rPr>
              <a:t>(kcal ∙ MCA</a:t>
            </a:r>
            <a:r>
              <a:rPr lang="es-PR" sz="2200" i="1" baseline="30000">
                <a:effectLst>
                  <a:outerShdw blurRad="38100" dist="38100" dir="2700000" algn="tl">
                    <a:srgbClr val="C0C0C0"/>
                  </a:outerShdw>
                </a:effectLst>
                <a:latin typeface="Arial" charset="0"/>
              </a:rPr>
              <a:t>-</a:t>
            </a:r>
            <a:r>
              <a:rPr lang="es-PR" sz="2200" i="1" baseline="30000">
                <a:solidFill>
                  <a:srgbClr val="000000"/>
                </a:solidFill>
                <a:effectLst>
                  <a:outerShdw blurRad="38100" dist="38100" dir="2700000" algn="tl">
                    <a:srgbClr val="C0C0C0"/>
                  </a:outerShdw>
                </a:effectLst>
                <a:latin typeface="Arial" charset="0"/>
              </a:rPr>
              <a:t>1</a:t>
            </a:r>
            <a:r>
              <a:rPr lang="es-PR" sz="2200" i="1">
                <a:solidFill>
                  <a:srgbClr val="000000"/>
                </a:solidFill>
                <a:effectLst>
                  <a:outerShdw blurRad="38100" dist="38100" dir="2700000" algn="tl">
                    <a:srgbClr val="C0C0C0"/>
                  </a:outerShdw>
                </a:effectLst>
                <a:latin typeface="Arial" charset="0"/>
              </a:rPr>
              <a:t> ∙ min</a:t>
            </a:r>
            <a:r>
              <a:rPr lang="es-PR" sz="2200" i="1" baseline="30000">
                <a:effectLst>
                  <a:outerShdw blurRad="38100" dist="38100" dir="2700000" algn="tl">
                    <a:srgbClr val="C0C0C0"/>
                  </a:outerShdw>
                </a:effectLst>
                <a:latin typeface="Arial" charset="0"/>
              </a:rPr>
              <a:t>-</a:t>
            </a:r>
            <a:r>
              <a:rPr lang="es-PR" sz="2200" i="1" baseline="30000">
                <a:solidFill>
                  <a:srgbClr val="000000"/>
                </a:solidFill>
                <a:effectLst>
                  <a:outerShdw blurRad="38100" dist="38100" dir="2700000" algn="tl">
                    <a:srgbClr val="C0C0C0"/>
                  </a:outerShdw>
                </a:effectLst>
                <a:latin typeface="Arial" charset="0"/>
              </a:rPr>
              <a:t>1</a:t>
            </a:r>
            <a:r>
              <a:rPr lang="es-PR" sz="2200" i="1">
                <a:solidFill>
                  <a:srgbClr val="000000"/>
                </a:solidFill>
                <a:effectLst>
                  <a:outerShdw blurRad="38100" dist="38100" dir="2700000" algn="tl">
                    <a:srgbClr val="C0C0C0"/>
                  </a:outerShdw>
                </a:effectLst>
                <a:latin typeface="Arial" charset="0"/>
              </a:rPr>
              <a:t>)</a:t>
            </a:r>
            <a:endParaRPr lang="en-US" sz="2200" i="1">
              <a:solidFill>
                <a:srgbClr val="000000"/>
              </a:solidFill>
              <a:effectLst>
                <a:outerShdw blurRad="38100" dist="38100" dir="2700000" algn="tl">
                  <a:srgbClr val="C0C0C0"/>
                </a:outerShdw>
              </a:effectLst>
              <a:latin typeface="Arial" charset="0"/>
            </a:endParaRPr>
          </a:p>
        </p:txBody>
      </p:sp>
      <p:sp>
        <p:nvSpPr>
          <p:cNvPr id="181267" name="Text Box 6">
            <a:extLst>
              <a:ext uri="{FF2B5EF4-FFF2-40B4-BE49-F238E27FC236}">
                <a16:creationId xmlns:a16="http://schemas.microsoft.com/office/drawing/2014/main" id="{F28870EA-61D4-420A-A199-45349BD24E53}"/>
              </a:ext>
            </a:extLst>
          </p:cNvPr>
          <p:cNvSpPr txBox="1">
            <a:spLocks noChangeArrowheads="1"/>
          </p:cNvSpPr>
          <p:nvPr/>
        </p:nvSpPr>
        <p:spPr bwMode="auto">
          <a:xfrm>
            <a:off x="179388" y="6164263"/>
            <a:ext cx="89646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138), por J. H. Wilmore, &amp; D. L. Costill, 2004, Barcelona, España: Editorial Paidotribo. Copyright 2004 por Jack H. Wilmore y David L. Costill.</a:t>
            </a:r>
          </a:p>
        </p:txBody>
      </p:sp>
    </p:spTree>
  </p:cSld>
  <p:clrMapOvr>
    <a:masterClrMapping/>
  </p:clrMapOvr>
  <p:transition spd="slow">
    <p:split/>
    <p:sndAc>
      <p:stSnd>
        <p:snd r:embed="rId3" name="chimes.wav"/>
      </p:stSnd>
    </p:sndAc>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9AA4-BE63-4F97-BFC4-3456A45D6247}"/>
              </a:ext>
            </a:extLst>
          </p:cNvPr>
          <p:cNvSpPr>
            <a:spLocks/>
          </p:cNvSpPr>
          <p:nvPr/>
        </p:nvSpPr>
        <p:spPr bwMode="auto">
          <a:xfrm>
            <a:off x="-180975" y="693738"/>
            <a:ext cx="93249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10000"/>
              </a:lnSpc>
              <a:defRPr/>
            </a:pPr>
            <a:r>
              <a:rPr lang="es-PR" altLang="es-PR" sz="22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FACTORES QUE AFECTAN LA TMB/TMR</a:t>
            </a:r>
            <a:endPar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endParaRPr>
          </a:p>
        </p:txBody>
      </p:sp>
      <p:sp>
        <p:nvSpPr>
          <p:cNvPr id="183299" name="Text Box 6">
            <a:extLst>
              <a:ext uri="{FF2B5EF4-FFF2-40B4-BE49-F238E27FC236}">
                <a16:creationId xmlns:a16="http://schemas.microsoft.com/office/drawing/2014/main" id="{B53B4D15-1094-40ED-91F7-9025D295FBAC}"/>
              </a:ext>
            </a:extLst>
          </p:cNvPr>
          <p:cNvSpPr txBox="1">
            <a:spLocks noChangeArrowheads="1"/>
          </p:cNvSpPr>
          <p:nvPr/>
        </p:nvSpPr>
        <p:spPr bwMode="auto">
          <a:xfrm>
            <a:off x="179388" y="6092825"/>
            <a:ext cx="89646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138), por J. H. Wilmore, &amp; D. L. Costill, 2004, Barcelona, España: Editorial Paidotribo. Copyright 2004 por Jack H. Wilmore y David L. Costill.</a:t>
            </a:r>
          </a:p>
        </p:txBody>
      </p:sp>
      <p:sp>
        <p:nvSpPr>
          <p:cNvPr id="544780" name="Text Box 12">
            <a:extLst>
              <a:ext uri="{FF2B5EF4-FFF2-40B4-BE49-F238E27FC236}">
                <a16:creationId xmlns:a16="http://schemas.microsoft.com/office/drawing/2014/main" id="{5D2DD919-CC98-4317-973B-9F0F87256581}"/>
              </a:ext>
            </a:extLst>
          </p:cNvPr>
          <p:cNvSpPr txBox="1">
            <a:spLocks noChangeArrowheads="1"/>
          </p:cNvSpPr>
          <p:nvPr/>
        </p:nvSpPr>
        <p:spPr bwMode="auto">
          <a:xfrm>
            <a:off x="466725" y="1270000"/>
            <a:ext cx="83185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s-ES" altLang="es-PR" sz="2800">
                <a:solidFill>
                  <a:srgbClr val="484876"/>
                </a:solidFill>
                <a:effectLst>
                  <a:outerShdw blurRad="38100" dist="38100" dir="2700000" algn="tl">
                    <a:srgbClr val="C0C0C0"/>
                  </a:outerShdw>
                </a:effectLst>
                <a:latin typeface="Calibri" panose="020F0502020204030204" pitchFamily="34" charset="0"/>
              </a:rPr>
              <a:t>Entre mayor sea la </a:t>
            </a:r>
            <a:r>
              <a:rPr lang="es-ES" altLang="es-PR" sz="2800" i="1">
                <a:solidFill>
                  <a:srgbClr val="CC3300"/>
                </a:solidFill>
                <a:effectLst>
                  <a:outerShdw blurRad="38100" dist="38100" dir="2700000" algn="tl">
                    <a:srgbClr val="C0C0C0"/>
                  </a:outerShdw>
                </a:effectLst>
                <a:latin typeface="Calibri" panose="020F0502020204030204" pitchFamily="34" charset="0"/>
              </a:rPr>
              <a:t>masa libre de grasa</a:t>
            </a:r>
            <a:r>
              <a:rPr lang="es-ES" altLang="es-PR" sz="2800">
                <a:solidFill>
                  <a:srgbClr val="484876"/>
                </a:solidFill>
                <a:effectLst>
                  <a:outerShdw blurRad="38100" dist="38100" dir="2700000" algn="tl">
                    <a:srgbClr val="C0C0C0"/>
                  </a:outerShdw>
                </a:effectLst>
                <a:latin typeface="Calibri" panose="020F0502020204030204" pitchFamily="34" charset="0"/>
              </a:rPr>
              <a:t>, más alto será la TMR.</a:t>
            </a:r>
            <a:endParaRPr lang="en-US" altLang="es-PR" sz="2800">
              <a:solidFill>
                <a:srgbClr val="484876"/>
              </a:solidFill>
              <a:effectLst>
                <a:outerShdw blurRad="38100" dist="38100" dir="2700000" algn="tl">
                  <a:srgbClr val="C0C0C0"/>
                </a:outerShdw>
              </a:effectLst>
              <a:latin typeface="Calibri" panose="020F0502020204030204" pitchFamily="34" charset="0"/>
            </a:endParaRPr>
          </a:p>
        </p:txBody>
      </p:sp>
      <p:pic>
        <p:nvPicPr>
          <p:cNvPr id="183301" name="Picture 13" descr="Bullets_Arrow_Blue1_Right_03">
            <a:extLst>
              <a:ext uri="{FF2B5EF4-FFF2-40B4-BE49-F238E27FC236}">
                <a16:creationId xmlns:a16="http://schemas.microsoft.com/office/drawing/2014/main" id="{EAC0C8E5-1883-4CE6-8652-80597666F3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341438"/>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4784" name="Text Box 16">
            <a:extLst>
              <a:ext uri="{FF2B5EF4-FFF2-40B4-BE49-F238E27FC236}">
                <a16:creationId xmlns:a16="http://schemas.microsoft.com/office/drawing/2014/main" id="{0026706A-D726-449A-979F-36FD68AF9604}"/>
              </a:ext>
            </a:extLst>
          </p:cNvPr>
          <p:cNvSpPr txBox="1">
            <a:spLocks noChangeArrowheads="1"/>
          </p:cNvSpPr>
          <p:nvPr/>
        </p:nvSpPr>
        <p:spPr bwMode="auto">
          <a:xfrm>
            <a:off x="466725" y="3055938"/>
            <a:ext cx="8318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n-US" altLang="es-PR" sz="2800">
                <a:solidFill>
                  <a:srgbClr val="484876"/>
                </a:solidFill>
                <a:effectLst>
                  <a:outerShdw blurRad="38100" dist="38100" dir="2700000" algn="tl">
                    <a:srgbClr val="C0C0C0"/>
                  </a:outerShdw>
                </a:effectLst>
                <a:latin typeface="Calibri" panose="020F0502020204030204" pitchFamily="34" charset="0"/>
              </a:rPr>
              <a:t>Conceptos básicos</a:t>
            </a:r>
            <a:endParaRPr lang="en-US" altLang="es-PR" sz="2500" b="0" i="1">
              <a:solidFill>
                <a:srgbClr val="FF0000"/>
              </a:solidFill>
              <a:latin typeface="Arial Black" panose="020B0A04020102020204" pitchFamily="34" charset="0"/>
            </a:endParaRPr>
          </a:p>
        </p:txBody>
      </p:sp>
      <p:pic>
        <p:nvPicPr>
          <p:cNvPr id="183303" name="Picture 17" descr="Bullets_Arrow_Blue1_Right_03">
            <a:extLst>
              <a:ext uri="{FF2B5EF4-FFF2-40B4-BE49-F238E27FC236}">
                <a16:creationId xmlns:a16="http://schemas.microsoft.com/office/drawing/2014/main" id="{9BFE1EE7-E3A7-4F80-B92D-85864BC2AE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127375"/>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4786" name="Text Box 18">
            <a:extLst>
              <a:ext uri="{FF2B5EF4-FFF2-40B4-BE49-F238E27FC236}">
                <a16:creationId xmlns:a16="http://schemas.microsoft.com/office/drawing/2014/main" id="{A82916D1-CE48-4459-A2AB-FB0A4742C44C}"/>
              </a:ext>
            </a:extLst>
          </p:cNvPr>
          <p:cNvSpPr txBox="1">
            <a:spLocks noChangeArrowheads="1"/>
          </p:cNvSpPr>
          <p:nvPr/>
        </p:nvSpPr>
        <p:spPr bwMode="auto">
          <a:xfrm>
            <a:off x="466725" y="3746500"/>
            <a:ext cx="8318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n-US" altLang="es-PR" sz="2800">
                <a:solidFill>
                  <a:srgbClr val="484876"/>
                </a:solidFill>
                <a:effectLst>
                  <a:outerShdw blurRad="38100" dist="38100" dir="2700000" algn="tl">
                    <a:srgbClr val="C0C0C0"/>
                  </a:outerShdw>
                </a:effectLst>
                <a:latin typeface="Calibri" panose="020F0502020204030204" pitchFamily="34" charset="0"/>
              </a:rPr>
              <a:t>Guías de actividad física</a:t>
            </a:r>
            <a:endParaRPr lang="en-US" altLang="es-PR" sz="2500" b="0" i="1">
              <a:solidFill>
                <a:srgbClr val="FF0000"/>
              </a:solidFill>
              <a:latin typeface="Arial Black" panose="020B0A04020102020204" pitchFamily="34" charset="0"/>
            </a:endParaRPr>
          </a:p>
        </p:txBody>
      </p:sp>
      <p:pic>
        <p:nvPicPr>
          <p:cNvPr id="183305" name="Picture 19" descr="Bullets_Arrow_Blue1_Right_03">
            <a:extLst>
              <a:ext uri="{FF2B5EF4-FFF2-40B4-BE49-F238E27FC236}">
                <a16:creationId xmlns:a16="http://schemas.microsoft.com/office/drawing/2014/main" id="{9D705A62-99AE-4133-AB3B-07FC124B7B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817938"/>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4788" name="Text Box 20">
            <a:extLst>
              <a:ext uri="{FF2B5EF4-FFF2-40B4-BE49-F238E27FC236}">
                <a16:creationId xmlns:a16="http://schemas.microsoft.com/office/drawing/2014/main" id="{D6D0628C-637E-4E88-B7D7-E23A9081CF36}"/>
              </a:ext>
            </a:extLst>
          </p:cNvPr>
          <p:cNvSpPr txBox="1">
            <a:spLocks noChangeArrowheads="1"/>
          </p:cNvSpPr>
          <p:nvPr/>
        </p:nvSpPr>
        <p:spPr bwMode="auto">
          <a:xfrm>
            <a:off x="466725" y="4394200"/>
            <a:ext cx="8318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n-US" altLang="es-PR" sz="2800">
                <a:solidFill>
                  <a:srgbClr val="484876"/>
                </a:solidFill>
                <a:effectLst>
                  <a:outerShdw blurRad="38100" dist="38100" dir="2700000" algn="tl">
                    <a:srgbClr val="C0C0C0"/>
                  </a:outerShdw>
                </a:effectLst>
                <a:latin typeface="Calibri" panose="020F0502020204030204" pitchFamily="34" charset="0"/>
              </a:rPr>
              <a:t>Comportamiento sedentario y tiempo sentado</a:t>
            </a:r>
            <a:endParaRPr lang="en-US" altLang="es-PR" sz="2500" b="0" i="1">
              <a:solidFill>
                <a:srgbClr val="FF0000"/>
              </a:solidFill>
              <a:latin typeface="Arial Black" panose="020B0A04020102020204" pitchFamily="34" charset="0"/>
            </a:endParaRPr>
          </a:p>
        </p:txBody>
      </p:sp>
      <p:pic>
        <p:nvPicPr>
          <p:cNvPr id="183307" name="Picture 21" descr="Bullets_Arrow_Blue1_Right_03">
            <a:extLst>
              <a:ext uri="{FF2B5EF4-FFF2-40B4-BE49-F238E27FC236}">
                <a16:creationId xmlns:a16="http://schemas.microsoft.com/office/drawing/2014/main" id="{B488B081-4B9A-407D-8559-BBBF54BA0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465638"/>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4790" name="Text Box 22">
            <a:extLst>
              <a:ext uri="{FF2B5EF4-FFF2-40B4-BE49-F238E27FC236}">
                <a16:creationId xmlns:a16="http://schemas.microsoft.com/office/drawing/2014/main" id="{8405E72E-93DF-46B9-935F-B00602E354BA}"/>
              </a:ext>
            </a:extLst>
          </p:cNvPr>
          <p:cNvSpPr txBox="1">
            <a:spLocks noChangeArrowheads="1"/>
          </p:cNvSpPr>
          <p:nvPr/>
        </p:nvSpPr>
        <p:spPr bwMode="auto">
          <a:xfrm>
            <a:off x="466725" y="5113338"/>
            <a:ext cx="86772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n-US" altLang="es-PR" sz="2800">
                <a:solidFill>
                  <a:srgbClr val="484876"/>
                </a:solidFill>
                <a:effectLst>
                  <a:outerShdw blurRad="38100" dist="38100" dir="2700000" algn="tl">
                    <a:srgbClr val="C0C0C0"/>
                  </a:outerShdw>
                </a:effectLst>
                <a:latin typeface="Calibri" panose="020F0502020204030204" pitchFamily="34" charset="0"/>
              </a:rPr>
              <a:t>Efectos adversos a la salud del comportamiento sentado</a:t>
            </a:r>
            <a:endParaRPr lang="en-US" altLang="es-PR" sz="2500" b="0" i="1">
              <a:solidFill>
                <a:srgbClr val="FF0000"/>
              </a:solidFill>
              <a:latin typeface="Arial Black" panose="020B0A04020102020204" pitchFamily="34" charset="0"/>
            </a:endParaRPr>
          </a:p>
        </p:txBody>
      </p:sp>
      <p:pic>
        <p:nvPicPr>
          <p:cNvPr id="183309" name="Picture 23" descr="Bullets_Arrow_Blue1_Right_03">
            <a:extLst>
              <a:ext uri="{FF2B5EF4-FFF2-40B4-BE49-F238E27FC236}">
                <a16:creationId xmlns:a16="http://schemas.microsoft.com/office/drawing/2014/main" id="{839CF528-3907-4DBE-8ED9-2CC82A7239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5184775"/>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4792" name="Text Box 24">
            <a:extLst>
              <a:ext uri="{FF2B5EF4-FFF2-40B4-BE49-F238E27FC236}">
                <a16:creationId xmlns:a16="http://schemas.microsoft.com/office/drawing/2014/main" id="{7A624A6D-E58A-43FB-9837-161C5980DE80}"/>
              </a:ext>
            </a:extLst>
          </p:cNvPr>
          <p:cNvSpPr txBox="1">
            <a:spLocks noChangeArrowheads="1"/>
          </p:cNvSpPr>
          <p:nvPr/>
        </p:nvSpPr>
        <p:spPr bwMode="auto">
          <a:xfrm>
            <a:off x="466725" y="2165350"/>
            <a:ext cx="8318500"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defRPr/>
            </a:pPr>
            <a:r>
              <a:rPr lang="es-ES" altLang="es-PR" sz="2800">
                <a:solidFill>
                  <a:srgbClr val="484876"/>
                </a:solidFill>
                <a:effectLst>
                  <a:outerShdw blurRad="38100" dist="38100" dir="2700000" algn="tl">
                    <a:srgbClr val="C0C0C0"/>
                  </a:outerShdw>
                </a:effectLst>
                <a:latin typeface="Calibri" panose="020F0502020204030204" pitchFamily="34" charset="0"/>
              </a:rPr>
              <a:t>Entre mayor sea el </a:t>
            </a:r>
            <a:r>
              <a:rPr lang="es-ES" altLang="es-PR" sz="2800" i="1">
                <a:solidFill>
                  <a:srgbClr val="CC3300"/>
                </a:solidFill>
                <a:effectLst>
                  <a:outerShdw blurRad="38100" dist="38100" dir="2700000" algn="tl">
                    <a:srgbClr val="C0C0C0"/>
                  </a:outerShdw>
                </a:effectLst>
                <a:latin typeface="Calibri" panose="020F0502020204030204" pitchFamily="34" charset="0"/>
              </a:rPr>
              <a:t>área de superficie corporal</a:t>
            </a:r>
            <a:r>
              <a:rPr lang="es-ES" altLang="es-PR" sz="2800">
                <a:solidFill>
                  <a:srgbClr val="484876"/>
                </a:solidFill>
                <a:effectLst>
                  <a:outerShdw blurRad="38100" dist="38100" dir="2700000" algn="tl">
                    <a:srgbClr val="C0C0C0"/>
                  </a:outerShdw>
                </a:effectLst>
                <a:latin typeface="Calibri" panose="020F0502020204030204" pitchFamily="34" charset="0"/>
              </a:rPr>
              <a:t>, más alto será la TMR</a:t>
            </a:r>
            <a:endParaRPr lang="en-US" altLang="es-PR" sz="2800">
              <a:solidFill>
                <a:srgbClr val="484876"/>
              </a:solidFill>
              <a:effectLst>
                <a:outerShdw blurRad="38100" dist="38100" dir="2700000" algn="tl">
                  <a:srgbClr val="C0C0C0"/>
                </a:outerShdw>
              </a:effectLst>
              <a:latin typeface="Calibri" panose="020F0502020204030204" pitchFamily="34" charset="0"/>
            </a:endParaRPr>
          </a:p>
        </p:txBody>
      </p:sp>
      <p:pic>
        <p:nvPicPr>
          <p:cNvPr id="183311" name="Picture 25" descr="Bullets_Arrow_Blue1_Right_03">
            <a:extLst>
              <a:ext uri="{FF2B5EF4-FFF2-40B4-BE49-F238E27FC236}">
                <a16:creationId xmlns:a16="http://schemas.microsoft.com/office/drawing/2014/main" id="{A6F9F595-563B-438C-A897-31B6D13134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236788"/>
            <a:ext cx="2714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sndAc>
      <p:stSnd>
        <p:snd r:embed="rId3" name="chimes.wav"/>
      </p:stSnd>
    </p:sndAc>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3">
            <a:extLst>
              <a:ext uri="{FF2B5EF4-FFF2-40B4-BE49-F238E27FC236}">
                <a16:creationId xmlns:a16="http://schemas.microsoft.com/office/drawing/2014/main" id="{BF501122-9A34-4136-9C97-B74927DC0B78}"/>
              </a:ext>
            </a:extLst>
          </p:cNvPr>
          <p:cNvSpPr txBox="1">
            <a:spLocks noChangeArrowheads="1"/>
          </p:cNvSpPr>
          <p:nvPr/>
        </p:nvSpPr>
        <p:spPr bwMode="auto">
          <a:xfrm>
            <a:off x="1243013" y="1878013"/>
            <a:ext cx="9017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600">
                <a:latin typeface="Arial" panose="020B0604020202020204" pitchFamily="34" charset="0"/>
              </a:rPr>
              <a:t>ASC</a:t>
            </a:r>
          </a:p>
        </p:txBody>
      </p:sp>
      <p:sp>
        <p:nvSpPr>
          <p:cNvPr id="185347" name="Line 4">
            <a:extLst>
              <a:ext uri="{FF2B5EF4-FFF2-40B4-BE49-F238E27FC236}">
                <a16:creationId xmlns:a16="http://schemas.microsoft.com/office/drawing/2014/main" id="{E146F8FD-C1D6-4349-8AD6-05A92B56B96A}"/>
              </a:ext>
            </a:extLst>
          </p:cNvPr>
          <p:cNvSpPr>
            <a:spLocks noChangeShapeType="1"/>
          </p:cNvSpPr>
          <p:nvPr/>
        </p:nvSpPr>
        <p:spPr bwMode="auto">
          <a:xfrm>
            <a:off x="4418013" y="974725"/>
            <a:ext cx="0" cy="3778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5348" name="Line 8">
            <a:extLst>
              <a:ext uri="{FF2B5EF4-FFF2-40B4-BE49-F238E27FC236}">
                <a16:creationId xmlns:a16="http://schemas.microsoft.com/office/drawing/2014/main" id="{3BA80567-87A3-4551-A6AD-BD2BD9D790CA}"/>
              </a:ext>
            </a:extLst>
          </p:cNvPr>
          <p:cNvSpPr>
            <a:spLocks noChangeShapeType="1"/>
          </p:cNvSpPr>
          <p:nvPr/>
        </p:nvSpPr>
        <p:spPr bwMode="auto">
          <a:xfrm>
            <a:off x="630238" y="2203450"/>
            <a:ext cx="0" cy="3778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6604" name="Rectangle 12">
            <a:extLst>
              <a:ext uri="{FF2B5EF4-FFF2-40B4-BE49-F238E27FC236}">
                <a16:creationId xmlns:a16="http://schemas.microsoft.com/office/drawing/2014/main" id="{C23B5EAB-6978-466D-8560-D83FAE342E5F}"/>
              </a:ext>
            </a:extLst>
          </p:cNvPr>
          <p:cNvSpPr>
            <a:spLocks noChangeArrowheads="1"/>
          </p:cNvSpPr>
          <p:nvPr/>
        </p:nvSpPr>
        <p:spPr bwMode="auto">
          <a:xfrm>
            <a:off x="1525588" y="692150"/>
            <a:ext cx="6296025" cy="312738"/>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600">
                <a:effectLst>
                  <a:outerShdw blurRad="38100" dist="38100" dir="2700000" algn="tl">
                    <a:srgbClr val="C0C0C0"/>
                  </a:outerShdw>
                </a:effectLst>
                <a:latin typeface="Arial Black" pitchFamily="34" charset="0"/>
              </a:rPr>
              <a:t>TASA METABÓLICA BASAL (TMB)</a:t>
            </a:r>
          </a:p>
        </p:txBody>
      </p:sp>
      <p:sp>
        <p:nvSpPr>
          <p:cNvPr id="366605" name="Rectangle 13">
            <a:extLst>
              <a:ext uri="{FF2B5EF4-FFF2-40B4-BE49-F238E27FC236}">
                <a16:creationId xmlns:a16="http://schemas.microsoft.com/office/drawing/2014/main" id="{89D87969-5D3E-4F0B-8CC5-585A6391CB6E}"/>
              </a:ext>
            </a:extLst>
          </p:cNvPr>
          <p:cNvSpPr>
            <a:spLocks noChangeArrowheads="1"/>
          </p:cNvSpPr>
          <p:nvPr/>
        </p:nvSpPr>
        <p:spPr bwMode="auto">
          <a:xfrm>
            <a:off x="571500" y="1370013"/>
            <a:ext cx="7866063" cy="150812"/>
          </a:xfrm>
          <a:prstGeom prst="rect">
            <a:avLst/>
          </a:prstGeom>
          <a:noFill/>
          <a:ln w="9525">
            <a:noFill/>
            <a:miter lim="800000"/>
            <a:headEnd/>
            <a:tailEnd/>
          </a:ln>
          <a:effectLst/>
        </p:spPr>
        <p:txBody>
          <a:bodyPr/>
          <a:lstStyle/>
          <a:p>
            <a:pPr marL="342900" indent="-342900" algn="ctr">
              <a:lnSpc>
                <a:spcPct val="60000"/>
              </a:lnSpc>
              <a:spcBef>
                <a:spcPct val="20000"/>
              </a:spcBef>
              <a:defRPr/>
            </a:pPr>
            <a:r>
              <a:rPr lang="en-US" sz="2600">
                <a:effectLst>
                  <a:outerShdw blurRad="38100" dist="38100" dir="2700000" algn="tl">
                    <a:srgbClr val="C0C0C0"/>
                  </a:outerShdw>
                </a:effectLst>
                <a:latin typeface="Verdana" pitchFamily="34" charset="0"/>
              </a:rPr>
              <a:t>DETERMINANTES</a:t>
            </a:r>
          </a:p>
          <a:p>
            <a:pPr marL="342900" indent="-342900" algn="ctr">
              <a:lnSpc>
                <a:spcPct val="60000"/>
              </a:lnSpc>
              <a:spcBef>
                <a:spcPct val="20000"/>
              </a:spcBef>
              <a:defRPr/>
            </a:pPr>
            <a:endParaRPr lang="en-US" sz="2600">
              <a:effectLst>
                <a:outerShdw blurRad="38100" dist="38100" dir="2700000" algn="tl">
                  <a:srgbClr val="C0C0C0"/>
                </a:outerShdw>
              </a:effectLst>
              <a:latin typeface="Verdana" pitchFamily="34" charset="0"/>
            </a:endParaRPr>
          </a:p>
        </p:txBody>
      </p:sp>
      <p:sp>
        <p:nvSpPr>
          <p:cNvPr id="366606" name="Rectangle 14">
            <a:extLst>
              <a:ext uri="{FF2B5EF4-FFF2-40B4-BE49-F238E27FC236}">
                <a16:creationId xmlns:a16="http://schemas.microsoft.com/office/drawing/2014/main" id="{66A902DA-1AE9-4195-9F32-5C215A86815F}"/>
              </a:ext>
            </a:extLst>
          </p:cNvPr>
          <p:cNvSpPr>
            <a:spLocks noChangeArrowheads="1"/>
          </p:cNvSpPr>
          <p:nvPr/>
        </p:nvSpPr>
        <p:spPr bwMode="auto">
          <a:xfrm>
            <a:off x="1257300" y="2609850"/>
            <a:ext cx="933450"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ASC</a:t>
            </a:r>
            <a:endParaRPr lang="en-US" sz="2600" baseline="30000">
              <a:solidFill>
                <a:srgbClr val="000000"/>
              </a:solidFill>
              <a:effectLst>
                <a:outerShdw blurRad="38100" dist="38100" dir="2700000" algn="tl">
                  <a:srgbClr val="C0C0C0"/>
                </a:outerShdw>
              </a:effectLst>
              <a:latin typeface="Arial" charset="0"/>
            </a:endParaRPr>
          </a:p>
        </p:txBody>
      </p:sp>
      <p:sp>
        <p:nvSpPr>
          <p:cNvPr id="185352" name="Line 15">
            <a:extLst>
              <a:ext uri="{FF2B5EF4-FFF2-40B4-BE49-F238E27FC236}">
                <a16:creationId xmlns:a16="http://schemas.microsoft.com/office/drawing/2014/main" id="{C4B2B2EE-307F-4A6C-9E53-036042097651}"/>
              </a:ext>
            </a:extLst>
          </p:cNvPr>
          <p:cNvSpPr>
            <a:spLocks noChangeShapeType="1"/>
          </p:cNvSpPr>
          <p:nvPr/>
        </p:nvSpPr>
        <p:spPr bwMode="auto">
          <a:xfrm flipV="1">
            <a:off x="1265238" y="2552700"/>
            <a:ext cx="0" cy="3143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5353" name="Text Box 22">
            <a:extLst>
              <a:ext uri="{FF2B5EF4-FFF2-40B4-BE49-F238E27FC236}">
                <a16:creationId xmlns:a16="http://schemas.microsoft.com/office/drawing/2014/main" id="{6E5BA18C-ACA8-467E-9B7B-486FED16B674}"/>
              </a:ext>
            </a:extLst>
          </p:cNvPr>
          <p:cNvSpPr txBox="1">
            <a:spLocks noChangeArrowheads="1"/>
          </p:cNvSpPr>
          <p:nvPr/>
        </p:nvSpPr>
        <p:spPr bwMode="auto">
          <a:xfrm>
            <a:off x="101600" y="1878013"/>
            <a:ext cx="10874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600">
                <a:latin typeface="Arial" panose="020B0604020202020204" pitchFamily="34" charset="0"/>
              </a:rPr>
              <a:t>MCA</a:t>
            </a:r>
          </a:p>
        </p:txBody>
      </p:sp>
      <p:sp>
        <p:nvSpPr>
          <p:cNvPr id="185354" name="Text Box 23">
            <a:extLst>
              <a:ext uri="{FF2B5EF4-FFF2-40B4-BE49-F238E27FC236}">
                <a16:creationId xmlns:a16="http://schemas.microsoft.com/office/drawing/2014/main" id="{12537FE3-AF84-4521-B04C-FF1FA5B6FA12}"/>
              </a:ext>
            </a:extLst>
          </p:cNvPr>
          <p:cNvSpPr txBox="1">
            <a:spLocks noChangeArrowheads="1"/>
          </p:cNvSpPr>
          <p:nvPr/>
        </p:nvSpPr>
        <p:spPr bwMode="auto">
          <a:xfrm>
            <a:off x="2197100" y="1878013"/>
            <a:ext cx="10874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600">
                <a:latin typeface="Arial" panose="020B0604020202020204" pitchFamily="34" charset="0"/>
              </a:rPr>
              <a:t>Edad</a:t>
            </a:r>
          </a:p>
        </p:txBody>
      </p:sp>
      <p:sp>
        <p:nvSpPr>
          <p:cNvPr id="185355" name="Text Box 24">
            <a:extLst>
              <a:ext uri="{FF2B5EF4-FFF2-40B4-BE49-F238E27FC236}">
                <a16:creationId xmlns:a16="http://schemas.microsoft.com/office/drawing/2014/main" id="{35422C27-8F75-497F-8F63-B9E0B8467819}"/>
              </a:ext>
            </a:extLst>
          </p:cNvPr>
          <p:cNvSpPr txBox="1">
            <a:spLocks noChangeArrowheads="1"/>
          </p:cNvSpPr>
          <p:nvPr/>
        </p:nvSpPr>
        <p:spPr bwMode="auto">
          <a:xfrm>
            <a:off x="3289300" y="1878013"/>
            <a:ext cx="12604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600">
                <a:latin typeface="Arial" panose="020B0604020202020204" pitchFamily="34" charset="0"/>
              </a:rPr>
              <a:t>Estrés</a:t>
            </a:r>
          </a:p>
        </p:txBody>
      </p:sp>
      <p:sp>
        <p:nvSpPr>
          <p:cNvPr id="185356" name="Text Box 25">
            <a:extLst>
              <a:ext uri="{FF2B5EF4-FFF2-40B4-BE49-F238E27FC236}">
                <a16:creationId xmlns:a16="http://schemas.microsoft.com/office/drawing/2014/main" id="{FF3990CF-E811-405E-86BF-89474D0B9A76}"/>
              </a:ext>
            </a:extLst>
          </p:cNvPr>
          <p:cNvSpPr txBox="1">
            <a:spLocks noChangeArrowheads="1"/>
          </p:cNvSpPr>
          <p:nvPr/>
        </p:nvSpPr>
        <p:spPr bwMode="auto">
          <a:xfrm>
            <a:off x="4533900" y="1878013"/>
            <a:ext cx="19399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600">
                <a:latin typeface="Arial" panose="020B0604020202020204" pitchFamily="34" charset="0"/>
              </a:rPr>
              <a:t>Hormonas</a:t>
            </a:r>
          </a:p>
        </p:txBody>
      </p:sp>
      <p:sp>
        <p:nvSpPr>
          <p:cNvPr id="185357" name="Text Box 26">
            <a:extLst>
              <a:ext uri="{FF2B5EF4-FFF2-40B4-BE49-F238E27FC236}">
                <a16:creationId xmlns:a16="http://schemas.microsoft.com/office/drawing/2014/main" id="{1BD06F2F-3C5A-422B-B9A3-ACE205166FAE}"/>
              </a:ext>
            </a:extLst>
          </p:cNvPr>
          <p:cNvSpPr txBox="1">
            <a:spLocks noChangeArrowheads="1"/>
          </p:cNvSpPr>
          <p:nvPr/>
        </p:nvSpPr>
        <p:spPr bwMode="auto">
          <a:xfrm>
            <a:off x="6375400" y="1878013"/>
            <a:ext cx="280511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600">
                <a:latin typeface="Arial" panose="020B0604020202020204" pitchFamily="34" charset="0"/>
              </a:rPr>
              <a:t>Entrenamiento</a:t>
            </a:r>
          </a:p>
          <a:p>
            <a:pPr algn="ctr">
              <a:lnSpc>
                <a:spcPct val="80000"/>
              </a:lnSpc>
              <a:spcBef>
                <a:spcPct val="0"/>
              </a:spcBef>
              <a:buClrTx/>
              <a:buFontTx/>
              <a:buNone/>
            </a:pPr>
            <a:r>
              <a:rPr lang="en-US" altLang="es-PR" sz="2600">
                <a:latin typeface="Arial" panose="020B0604020202020204" pitchFamily="34" charset="0"/>
              </a:rPr>
              <a:t>Aeróbico</a:t>
            </a:r>
          </a:p>
        </p:txBody>
      </p:sp>
      <p:sp>
        <p:nvSpPr>
          <p:cNvPr id="185358" name="Freeform 27">
            <a:extLst>
              <a:ext uri="{FF2B5EF4-FFF2-40B4-BE49-F238E27FC236}">
                <a16:creationId xmlns:a16="http://schemas.microsoft.com/office/drawing/2014/main" id="{C1598EF7-6AC0-4F80-B312-0BD5183D9157}"/>
              </a:ext>
            </a:extLst>
          </p:cNvPr>
          <p:cNvSpPr>
            <a:spLocks/>
          </p:cNvSpPr>
          <p:nvPr/>
        </p:nvSpPr>
        <p:spPr bwMode="auto">
          <a:xfrm rot="-5400000" flipH="1" flipV="1">
            <a:off x="1494632" y="529431"/>
            <a:ext cx="482600" cy="2252663"/>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1016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rot="10800000" vert="eaVert"/>
          <a:lstStyle/>
          <a:p>
            <a:endParaRPr lang="en-US"/>
          </a:p>
        </p:txBody>
      </p:sp>
      <p:sp>
        <p:nvSpPr>
          <p:cNvPr id="185359" name="Line 28">
            <a:extLst>
              <a:ext uri="{FF2B5EF4-FFF2-40B4-BE49-F238E27FC236}">
                <a16:creationId xmlns:a16="http://schemas.microsoft.com/office/drawing/2014/main" id="{1EE531DE-FCAC-4F96-96FA-8138BB33D90D}"/>
              </a:ext>
            </a:extLst>
          </p:cNvPr>
          <p:cNvSpPr>
            <a:spLocks noChangeShapeType="1"/>
          </p:cNvSpPr>
          <p:nvPr/>
        </p:nvSpPr>
        <p:spPr bwMode="auto">
          <a:xfrm>
            <a:off x="1684338" y="2203450"/>
            <a:ext cx="0" cy="3778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5360" name="Line 29">
            <a:extLst>
              <a:ext uri="{FF2B5EF4-FFF2-40B4-BE49-F238E27FC236}">
                <a16:creationId xmlns:a16="http://schemas.microsoft.com/office/drawing/2014/main" id="{8042E9F0-3AB3-445C-A96F-EACD72222BCD}"/>
              </a:ext>
            </a:extLst>
          </p:cNvPr>
          <p:cNvSpPr>
            <a:spLocks noChangeShapeType="1"/>
          </p:cNvSpPr>
          <p:nvPr/>
        </p:nvSpPr>
        <p:spPr bwMode="auto">
          <a:xfrm>
            <a:off x="2725738" y="2190750"/>
            <a:ext cx="0" cy="3778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5361" name="Line 30">
            <a:extLst>
              <a:ext uri="{FF2B5EF4-FFF2-40B4-BE49-F238E27FC236}">
                <a16:creationId xmlns:a16="http://schemas.microsoft.com/office/drawing/2014/main" id="{982191AF-791C-4CD1-A861-6F6C410EC325}"/>
              </a:ext>
            </a:extLst>
          </p:cNvPr>
          <p:cNvSpPr>
            <a:spLocks noChangeShapeType="1"/>
          </p:cNvSpPr>
          <p:nvPr/>
        </p:nvSpPr>
        <p:spPr bwMode="auto">
          <a:xfrm>
            <a:off x="3881438" y="2190750"/>
            <a:ext cx="0" cy="1589088"/>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5362" name="Line 31">
            <a:extLst>
              <a:ext uri="{FF2B5EF4-FFF2-40B4-BE49-F238E27FC236}">
                <a16:creationId xmlns:a16="http://schemas.microsoft.com/office/drawing/2014/main" id="{7F566447-4DBE-4311-A347-5216025B6EE4}"/>
              </a:ext>
            </a:extLst>
          </p:cNvPr>
          <p:cNvSpPr>
            <a:spLocks noChangeShapeType="1"/>
          </p:cNvSpPr>
          <p:nvPr/>
        </p:nvSpPr>
        <p:spPr bwMode="auto">
          <a:xfrm>
            <a:off x="4884738" y="2190750"/>
            <a:ext cx="0" cy="3778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5363" name="Line 32">
            <a:extLst>
              <a:ext uri="{FF2B5EF4-FFF2-40B4-BE49-F238E27FC236}">
                <a16:creationId xmlns:a16="http://schemas.microsoft.com/office/drawing/2014/main" id="{6AA0456D-37F7-42DD-8E9C-D694079AE6F9}"/>
              </a:ext>
            </a:extLst>
          </p:cNvPr>
          <p:cNvSpPr>
            <a:spLocks noChangeShapeType="1"/>
          </p:cNvSpPr>
          <p:nvPr/>
        </p:nvSpPr>
        <p:spPr bwMode="auto">
          <a:xfrm>
            <a:off x="7783513" y="2528888"/>
            <a:ext cx="0" cy="3778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5364" name="Freeform 33">
            <a:extLst>
              <a:ext uri="{FF2B5EF4-FFF2-40B4-BE49-F238E27FC236}">
                <a16:creationId xmlns:a16="http://schemas.microsoft.com/office/drawing/2014/main" id="{F52756F3-694E-4722-B141-12D8B6648751}"/>
              </a:ext>
            </a:extLst>
          </p:cNvPr>
          <p:cNvSpPr>
            <a:spLocks/>
          </p:cNvSpPr>
          <p:nvPr/>
        </p:nvSpPr>
        <p:spPr bwMode="auto">
          <a:xfrm rot="5400000" flipV="1">
            <a:off x="6723857" y="945356"/>
            <a:ext cx="469900" cy="1611313"/>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1016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vert="eaVert"/>
          <a:lstStyle/>
          <a:p>
            <a:endParaRPr lang="en-US"/>
          </a:p>
        </p:txBody>
      </p:sp>
      <p:sp>
        <p:nvSpPr>
          <p:cNvPr id="366626" name="Rectangle 34">
            <a:extLst>
              <a:ext uri="{FF2B5EF4-FFF2-40B4-BE49-F238E27FC236}">
                <a16:creationId xmlns:a16="http://schemas.microsoft.com/office/drawing/2014/main" id="{BE056E09-6DAC-4098-9061-C379A4C8C60A}"/>
              </a:ext>
            </a:extLst>
          </p:cNvPr>
          <p:cNvSpPr>
            <a:spLocks noChangeArrowheads="1"/>
          </p:cNvSpPr>
          <p:nvPr/>
        </p:nvSpPr>
        <p:spPr bwMode="auto">
          <a:xfrm>
            <a:off x="709613" y="3492500"/>
            <a:ext cx="1011237" cy="360363"/>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70000"/>
              </a:lnSpc>
              <a:spcBef>
                <a:spcPct val="20000"/>
              </a:spcBef>
              <a:defRPr/>
            </a:pPr>
            <a:r>
              <a:rPr lang="es-PR" sz="2600">
                <a:solidFill>
                  <a:srgbClr val="000000"/>
                </a:solidFill>
                <a:latin typeface="Verdana" pitchFamily="34" charset="0"/>
              </a:rPr>
              <a:t>TMB</a:t>
            </a:r>
            <a:endParaRPr lang="en-US" sz="2600">
              <a:effectLst>
                <a:outerShdw blurRad="38100" dist="38100" dir="2700000" algn="tl">
                  <a:srgbClr val="C0C0C0"/>
                </a:outerShdw>
              </a:effectLst>
              <a:latin typeface="Verdana" pitchFamily="34" charset="0"/>
            </a:endParaRPr>
          </a:p>
        </p:txBody>
      </p:sp>
      <p:sp>
        <p:nvSpPr>
          <p:cNvPr id="366628" name="Rectangle 36">
            <a:extLst>
              <a:ext uri="{FF2B5EF4-FFF2-40B4-BE49-F238E27FC236}">
                <a16:creationId xmlns:a16="http://schemas.microsoft.com/office/drawing/2014/main" id="{6D7912C6-4FC6-46F7-9730-6848B921998B}"/>
              </a:ext>
            </a:extLst>
          </p:cNvPr>
          <p:cNvSpPr>
            <a:spLocks noChangeArrowheads="1"/>
          </p:cNvSpPr>
          <p:nvPr/>
        </p:nvSpPr>
        <p:spPr bwMode="auto">
          <a:xfrm>
            <a:off x="228600" y="2584450"/>
            <a:ext cx="982663"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MCA</a:t>
            </a:r>
            <a:endParaRPr lang="en-US" sz="2600" baseline="30000">
              <a:solidFill>
                <a:srgbClr val="000000"/>
              </a:solidFill>
              <a:effectLst>
                <a:outerShdw blurRad="38100" dist="38100" dir="2700000" algn="tl">
                  <a:srgbClr val="C0C0C0"/>
                </a:outerShdw>
              </a:effectLst>
              <a:latin typeface="Arial" charset="0"/>
            </a:endParaRPr>
          </a:p>
        </p:txBody>
      </p:sp>
      <p:sp>
        <p:nvSpPr>
          <p:cNvPr id="185367" name="Line 37">
            <a:extLst>
              <a:ext uri="{FF2B5EF4-FFF2-40B4-BE49-F238E27FC236}">
                <a16:creationId xmlns:a16="http://schemas.microsoft.com/office/drawing/2014/main" id="{B8D118EF-2D08-4544-832E-324221B1CC2E}"/>
              </a:ext>
            </a:extLst>
          </p:cNvPr>
          <p:cNvSpPr>
            <a:spLocks noChangeShapeType="1"/>
          </p:cNvSpPr>
          <p:nvPr/>
        </p:nvSpPr>
        <p:spPr bwMode="auto">
          <a:xfrm flipV="1">
            <a:off x="223838" y="2527300"/>
            <a:ext cx="0" cy="3143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5368" name="Line 38">
            <a:extLst>
              <a:ext uri="{FF2B5EF4-FFF2-40B4-BE49-F238E27FC236}">
                <a16:creationId xmlns:a16="http://schemas.microsoft.com/office/drawing/2014/main" id="{FA396D36-0025-4756-9CD8-FE703B8301FC}"/>
              </a:ext>
            </a:extLst>
          </p:cNvPr>
          <p:cNvSpPr>
            <a:spLocks noChangeShapeType="1"/>
          </p:cNvSpPr>
          <p:nvPr/>
        </p:nvSpPr>
        <p:spPr bwMode="auto">
          <a:xfrm flipV="1">
            <a:off x="693738" y="3449638"/>
            <a:ext cx="0" cy="363537"/>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5369" name="Line 39">
            <a:extLst>
              <a:ext uri="{FF2B5EF4-FFF2-40B4-BE49-F238E27FC236}">
                <a16:creationId xmlns:a16="http://schemas.microsoft.com/office/drawing/2014/main" id="{6FCA6398-829A-454D-A233-D582B445DED3}"/>
              </a:ext>
            </a:extLst>
          </p:cNvPr>
          <p:cNvSpPr>
            <a:spLocks noChangeShapeType="1"/>
          </p:cNvSpPr>
          <p:nvPr/>
        </p:nvSpPr>
        <p:spPr bwMode="auto">
          <a:xfrm>
            <a:off x="1119188" y="3132138"/>
            <a:ext cx="0" cy="3778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5370" name="Freeform 40">
            <a:extLst>
              <a:ext uri="{FF2B5EF4-FFF2-40B4-BE49-F238E27FC236}">
                <a16:creationId xmlns:a16="http://schemas.microsoft.com/office/drawing/2014/main" id="{4EABCAE9-4DFF-4E60-B18B-5B35F9450CCE}"/>
              </a:ext>
            </a:extLst>
          </p:cNvPr>
          <p:cNvSpPr>
            <a:spLocks/>
          </p:cNvSpPr>
          <p:nvPr/>
        </p:nvSpPr>
        <p:spPr bwMode="auto">
          <a:xfrm flipV="1">
            <a:off x="598488" y="2878138"/>
            <a:ext cx="1066800" cy="214312"/>
          </a:xfrm>
          <a:custGeom>
            <a:avLst/>
            <a:gdLst>
              <a:gd name="T0" fmla="*/ 0 w 1677"/>
              <a:gd name="T1" fmla="*/ 2147483646 h 181"/>
              <a:gd name="T2" fmla="*/ 0 w 1677"/>
              <a:gd name="T3" fmla="*/ 0 h 181"/>
              <a:gd name="T4" fmla="*/ 2147483646 w 1677"/>
              <a:gd name="T5" fmla="*/ 0 h 181"/>
              <a:gd name="T6" fmla="*/ 2147483646 w 1677"/>
              <a:gd name="T7" fmla="*/ 2147483646 h 181"/>
              <a:gd name="T8" fmla="*/ 0 60000 65536"/>
              <a:gd name="T9" fmla="*/ 0 60000 65536"/>
              <a:gd name="T10" fmla="*/ 0 60000 65536"/>
              <a:gd name="T11" fmla="*/ 0 60000 65536"/>
              <a:gd name="T12" fmla="*/ 0 w 1677"/>
              <a:gd name="T13" fmla="*/ 0 h 181"/>
              <a:gd name="T14" fmla="*/ 1677 w 1677"/>
              <a:gd name="T15" fmla="*/ 181 h 181"/>
            </a:gdLst>
            <a:ahLst/>
            <a:cxnLst>
              <a:cxn ang="T8">
                <a:pos x="T0" y="T1"/>
              </a:cxn>
              <a:cxn ang="T9">
                <a:pos x="T2" y="T3"/>
              </a:cxn>
              <a:cxn ang="T10">
                <a:pos x="T4" y="T5"/>
              </a:cxn>
              <a:cxn ang="T11">
                <a:pos x="T6" y="T7"/>
              </a:cxn>
            </a:cxnLst>
            <a:rect l="T12" t="T13" r="T14" b="T15"/>
            <a:pathLst>
              <a:path w="1677" h="181">
                <a:moveTo>
                  <a:pt x="0" y="181"/>
                </a:moveTo>
                <a:lnTo>
                  <a:pt x="0" y="0"/>
                </a:lnTo>
                <a:lnTo>
                  <a:pt x="1677" y="0"/>
                </a:lnTo>
                <a:lnTo>
                  <a:pt x="1677" y="181"/>
                </a:lnTo>
              </a:path>
            </a:pathLst>
          </a:cu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p>
        </p:txBody>
      </p:sp>
      <p:sp>
        <p:nvSpPr>
          <p:cNvPr id="366634" name="Rectangle 42">
            <a:extLst>
              <a:ext uri="{FF2B5EF4-FFF2-40B4-BE49-F238E27FC236}">
                <a16:creationId xmlns:a16="http://schemas.microsoft.com/office/drawing/2014/main" id="{B4946222-0ED9-40B2-A542-3FA5E1CB6499}"/>
              </a:ext>
            </a:extLst>
          </p:cNvPr>
          <p:cNvSpPr>
            <a:spLocks noChangeArrowheads="1"/>
          </p:cNvSpPr>
          <p:nvPr/>
        </p:nvSpPr>
        <p:spPr bwMode="auto">
          <a:xfrm>
            <a:off x="2311400" y="2584450"/>
            <a:ext cx="1106488"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Edad</a:t>
            </a:r>
            <a:endParaRPr lang="en-US" sz="2600" baseline="30000">
              <a:solidFill>
                <a:srgbClr val="000000"/>
              </a:solidFill>
              <a:effectLst>
                <a:outerShdw blurRad="38100" dist="38100" dir="2700000" algn="tl">
                  <a:srgbClr val="C0C0C0"/>
                </a:outerShdw>
              </a:effectLst>
              <a:latin typeface="Arial" charset="0"/>
            </a:endParaRPr>
          </a:p>
        </p:txBody>
      </p:sp>
      <p:sp>
        <p:nvSpPr>
          <p:cNvPr id="185372" name="Line 43">
            <a:extLst>
              <a:ext uri="{FF2B5EF4-FFF2-40B4-BE49-F238E27FC236}">
                <a16:creationId xmlns:a16="http://schemas.microsoft.com/office/drawing/2014/main" id="{1D9B1502-DF4D-4214-A831-2AB1DB7DFC63}"/>
              </a:ext>
            </a:extLst>
          </p:cNvPr>
          <p:cNvSpPr>
            <a:spLocks noChangeShapeType="1"/>
          </p:cNvSpPr>
          <p:nvPr/>
        </p:nvSpPr>
        <p:spPr bwMode="auto">
          <a:xfrm flipV="1">
            <a:off x="2306638" y="2527300"/>
            <a:ext cx="0" cy="3143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5373" name="Line 44">
            <a:extLst>
              <a:ext uri="{FF2B5EF4-FFF2-40B4-BE49-F238E27FC236}">
                <a16:creationId xmlns:a16="http://schemas.microsoft.com/office/drawing/2014/main" id="{AC98EA64-37C6-4FBE-B590-140D512465DB}"/>
              </a:ext>
            </a:extLst>
          </p:cNvPr>
          <p:cNvSpPr>
            <a:spLocks noChangeShapeType="1"/>
          </p:cNvSpPr>
          <p:nvPr/>
        </p:nvSpPr>
        <p:spPr bwMode="auto">
          <a:xfrm>
            <a:off x="2728913" y="2852738"/>
            <a:ext cx="0" cy="3778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6637" name="Rectangle 45">
            <a:extLst>
              <a:ext uri="{FF2B5EF4-FFF2-40B4-BE49-F238E27FC236}">
                <a16:creationId xmlns:a16="http://schemas.microsoft.com/office/drawing/2014/main" id="{16C543A8-543A-4EBB-BA97-3E5C5B57FDD7}"/>
              </a:ext>
            </a:extLst>
          </p:cNvPr>
          <p:cNvSpPr>
            <a:spLocks noChangeArrowheads="1"/>
          </p:cNvSpPr>
          <p:nvPr/>
        </p:nvSpPr>
        <p:spPr bwMode="auto">
          <a:xfrm>
            <a:off x="2284413" y="3236913"/>
            <a:ext cx="1011237" cy="360362"/>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70000"/>
              </a:lnSpc>
              <a:spcBef>
                <a:spcPct val="20000"/>
              </a:spcBef>
              <a:defRPr/>
            </a:pPr>
            <a:r>
              <a:rPr lang="es-PR" sz="2600">
                <a:solidFill>
                  <a:srgbClr val="000000"/>
                </a:solidFill>
                <a:latin typeface="Verdana" pitchFamily="34" charset="0"/>
              </a:rPr>
              <a:t>TMB</a:t>
            </a:r>
            <a:endParaRPr lang="en-US" sz="2600">
              <a:effectLst>
                <a:outerShdw blurRad="38100" dist="38100" dir="2700000" algn="tl">
                  <a:srgbClr val="C0C0C0"/>
                </a:outerShdw>
              </a:effectLst>
              <a:latin typeface="Verdana" pitchFamily="34" charset="0"/>
            </a:endParaRPr>
          </a:p>
        </p:txBody>
      </p:sp>
      <p:sp>
        <p:nvSpPr>
          <p:cNvPr id="185375" name="Line 46">
            <a:extLst>
              <a:ext uri="{FF2B5EF4-FFF2-40B4-BE49-F238E27FC236}">
                <a16:creationId xmlns:a16="http://schemas.microsoft.com/office/drawing/2014/main" id="{01F85688-C74D-44C0-B56C-5345DCC99EB7}"/>
              </a:ext>
            </a:extLst>
          </p:cNvPr>
          <p:cNvSpPr>
            <a:spLocks noChangeShapeType="1"/>
          </p:cNvSpPr>
          <p:nvPr/>
        </p:nvSpPr>
        <p:spPr bwMode="auto">
          <a:xfrm>
            <a:off x="2268538" y="3206750"/>
            <a:ext cx="0" cy="363538"/>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5376" name="Freeform 47">
            <a:extLst>
              <a:ext uri="{FF2B5EF4-FFF2-40B4-BE49-F238E27FC236}">
                <a16:creationId xmlns:a16="http://schemas.microsoft.com/office/drawing/2014/main" id="{F6276040-A642-49A3-9855-FB0AAC712CE1}"/>
              </a:ext>
            </a:extLst>
          </p:cNvPr>
          <p:cNvSpPr>
            <a:spLocks/>
          </p:cNvSpPr>
          <p:nvPr/>
        </p:nvSpPr>
        <p:spPr bwMode="auto">
          <a:xfrm rot="-5400000" flipH="1" flipV="1">
            <a:off x="2091531" y="1164432"/>
            <a:ext cx="358775" cy="1163638"/>
          </a:xfrm>
          <a:custGeom>
            <a:avLst/>
            <a:gdLst>
              <a:gd name="T0" fmla="*/ 0 w 3765"/>
              <a:gd name="T1" fmla="*/ 0 h 1870"/>
              <a:gd name="T2" fmla="*/ 0 w 3765"/>
              <a:gd name="T3" fmla="*/ 2147483646 h 1870"/>
              <a:gd name="T4" fmla="*/ 2147483646 w 3765"/>
              <a:gd name="T5" fmla="*/ 2147483646 h 1870"/>
              <a:gd name="T6" fmla="*/ 0 60000 65536"/>
              <a:gd name="T7" fmla="*/ 0 60000 65536"/>
              <a:gd name="T8" fmla="*/ 0 60000 65536"/>
              <a:gd name="T9" fmla="*/ 0 w 3765"/>
              <a:gd name="T10" fmla="*/ 0 h 1870"/>
              <a:gd name="T11" fmla="*/ 3765 w 3765"/>
              <a:gd name="T12" fmla="*/ 1870 h 1870"/>
            </a:gdLst>
            <a:ahLst/>
            <a:cxnLst>
              <a:cxn ang="T6">
                <a:pos x="T0" y="T1"/>
              </a:cxn>
              <a:cxn ang="T7">
                <a:pos x="T2" y="T3"/>
              </a:cxn>
              <a:cxn ang="T8">
                <a:pos x="T4" y="T5"/>
              </a:cxn>
            </a:cxnLst>
            <a:rect l="T9" t="T10" r="T11" b="T12"/>
            <a:pathLst>
              <a:path w="3765" h="1870">
                <a:moveTo>
                  <a:pt x="0" y="0"/>
                </a:moveTo>
                <a:lnTo>
                  <a:pt x="0" y="1870"/>
                </a:lnTo>
                <a:lnTo>
                  <a:pt x="3765" y="1870"/>
                </a:lnTo>
              </a:path>
            </a:pathLst>
          </a:custGeom>
          <a:noFill/>
          <a:ln w="101600">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rot="10800000" vert="eaVert"/>
          <a:lstStyle/>
          <a:p>
            <a:endParaRPr lang="en-US"/>
          </a:p>
        </p:txBody>
      </p:sp>
      <p:sp>
        <p:nvSpPr>
          <p:cNvPr id="185377" name="Line 48">
            <a:extLst>
              <a:ext uri="{FF2B5EF4-FFF2-40B4-BE49-F238E27FC236}">
                <a16:creationId xmlns:a16="http://schemas.microsoft.com/office/drawing/2014/main" id="{D6370083-8364-41A9-B89D-3A758A78EAB9}"/>
              </a:ext>
            </a:extLst>
          </p:cNvPr>
          <p:cNvSpPr>
            <a:spLocks noChangeShapeType="1"/>
          </p:cNvSpPr>
          <p:nvPr/>
        </p:nvSpPr>
        <p:spPr bwMode="auto">
          <a:xfrm>
            <a:off x="2984500" y="1638300"/>
            <a:ext cx="0" cy="3524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6642" name="Rectangle 50">
            <a:extLst>
              <a:ext uri="{FF2B5EF4-FFF2-40B4-BE49-F238E27FC236}">
                <a16:creationId xmlns:a16="http://schemas.microsoft.com/office/drawing/2014/main" id="{6AAF252A-96B7-4430-82A3-8AE775520F26}"/>
              </a:ext>
            </a:extLst>
          </p:cNvPr>
          <p:cNvSpPr>
            <a:spLocks noChangeArrowheads="1"/>
          </p:cNvSpPr>
          <p:nvPr/>
        </p:nvSpPr>
        <p:spPr bwMode="auto">
          <a:xfrm>
            <a:off x="3092450" y="3748088"/>
            <a:ext cx="1774825" cy="12954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Actividad</a:t>
            </a:r>
          </a:p>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Sistema</a:t>
            </a:r>
          </a:p>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Nervioso</a:t>
            </a:r>
          </a:p>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Simpático</a:t>
            </a:r>
            <a:endParaRPr lang="en-US" sz="2600" baseline="30000">
              <a:solidFill>
                <a:srgbClr val="000000"/>
              </a:solidFill>
              <a:effectLst>
                <a:outerShdw blurRad="38100" dist="38100" dir="2700000" algn="tl">
                  <a:srgbClr val="C0C0C0"/>
                </a:outerShdw>
              </a:effectLst>
              <a:latin typeface="Arial" charset="0"/>
            </a:endParaRPr>
          </a:p>
        </p:txBody>
      </p:sp>
      <p:sp>
        <p:nvSpPr>
          <p:cNvPr id="185379" name="Line 51">
            <a:extLst>
              <a:ext uri="{FF2B5EF4-FFF2-40B4-BE49-F238E27FC236}">
                <a16:creationId xmlns:a16="http://schemas.microsoft.com/office/drawing/2014/main" id="{AC474E7E-B19D-4E2B-BDF3-167CDEB6BDEA}"/>
              </a:ext>
            </a:extLst>
          </p:cNvPr>
          <p:cNvSpPr>
            <a:spLocks noChangeShapeType="1"/>
          </p:cNvSpPr>
          <p:nvPr/>
        </p:nvSpPr>
        <p:spPr bwMode="auto">
          <a:xfrm flipV="1">
            <a:off x="3087688" y="3690938"/>
            <a:ext cx="0" cy="1277937"/>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5380" name="Line 53">
            <a:extLst>
              <a:ext uri="{FF2B5EF4-FFF2-40B4-BE49-F238E27FC236}">
                <a16:creationId xmlns:a16="http://schemas.microsoft.com/office/drawing/2014/main" id="{20669812-6FD7-4858-A064-BBA7C1CA270E}"/>
              </a:ext>
            </a:extLst>
          </p:cNvPr>
          <p:cNvSpPr>
            <a:spLocks noChangeShapeType="1"/>
          </p:cNvSpPr>
          <p:nvPr/>
        </p:nvSpPr>
        <p:spPr bwMode="auto">
          <a:xfrm>
            <a:off x="3916363" y="1628775"/>
            <a:ext cx="0" cy="3524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6646" name="Rectangle 54">
            <a:extLst>
              <a:ext uri="{FF2B5EF4-FFF2-40B4-BE49-F238E27FC236}">
                <a16:creationId xmlns:a16="http://schemas.microsoft.com/office/drawing/2014/main" id="{294928CC-DEB5-4F48-B016-AEC97E839A30}"/>
              </a:ext>
            </a:extLst>
          </p:cNvPr>
          <p:cNvSpPr>
            <a:spLocks noChangeArrowheads="1"/>
          </p:cNvSpPr>
          <p:nvPr/>
        </p:nvSpPr>
        <p:spPr bwMode="auto">
          <a:xfrm>
            <a:off x="5487988" y="5808663"/>
            <a:ext cx="1011237" cy="360362"/>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70000"/>
              </a:lnSpc>
              <a:spcBef>
                <a:spcPct val="20000"/>
              </a:spcBef>
              <a:defRPr/>
            </a:pPr>
            <a:r>
              <a:rPr lang="es-PR" sz="2600">
                <a:solidFill>
                  <a:srgbClr val="000000"/>
                </a:solidFill>
                <a:latin typeface="Verdana" pitchFamily="34" charset="0"/>
              </a:rPr>
              <a:t>TMB</a:t>
            </a:r>
            <a:endParaRPr lang="en-US" sz="2600">
              <a:effectLst>
                <a:outerShdw blurRad="38100" dist="38100" dir="2700000" algn="tl">
                  <a:srgbClr val="C0C0C0"/>
                </a:outerShdw>
              </a:effectLst>
              <a:latin typeface="Verdana" pitchFamily="34" charset="0"/>
            </a:endParaRPr>
          </a:p>
        </p:txBody>
      </p:sp>
      <p:sp>
        <p:nvSpPr>
          <p:cNvPr id="185382" name="Line 55">
            <a:extLst>
              <a:ext uri="{FF2B5EF4-FFF2-40B4-BE49-F238E27FC236}">
                <a16:creationId xmlns:a16="http://schemas.microsoft.com/office/drawing/2014/main" id="{B7AB5B49-DB80-4E36-9D9A-C5F8888827FC}"/>
              </a:ext>
            </a:extLst>
          </p:cNvPr>
          <p:cNvSpPr>
            <a:spLocks noChangeShapeType="1"/>
          </p:cNvSpPr>
          <p:nvPr/>
        </p:nvSpPr>
        <p:spPr bwMode="auto">
          <a:xfrm flipV="1">
            <a:off x="5472113" y="5765800"/>
            <a:ext cx="0" cy="363538"/>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5383" name="Line 56">
            <a:extLst>
              <a:ext uri="{FF2B5EF4-FFF2-40B4-BE49-F238E27FC236}">
                <a16:creationId xmlns:a16="http://schemas.microsoft.com/office/drawing/2014/main" id="{71F2DF59-A54E-46D1-9518-F28466384447}"/>
              </a:ext>
            </a:extLst>
          </p:cNvPr>
          <p:cNvSpPr>
            <a:spLocks noChangeShapeType="1"/>
          </p:cNvSpPr>
          <p:nvPr/>
        </p:nvSpPr>
        <p:spPr bwMode="auto">
          <a:xfrm>
            <a:off x="5954713" y="5464175"/>
            <a:ext cx="0" cy="3778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6652" name="Rectangle 60">
            <a:extLst>
              <a:ext uri="{FF2B5EF4-FFF2-40B4-BE49-F238E27FC236}">
                <a16:creationId xmlns:a16="http://schemas.microsoft.com/office/drawing/2014/main" id="{9E15420E-29C4-4874-9CC2-96A0E464DF82}"/>
              </a:ext>
            </a:extLst>
          </p:cNvPr>
          <p:cNvSpPr>
            <a:spLocks noChangeArrowheads="1"/>
          </p:cNvSpPr>
          <p:nvPr/>
        </p:nvSpPr>
        <p:spPr bwMode="auto">
          <a:xfrm>
            <a:off x="4127500" y="2571750"/>
            <a:ext cx="1539875"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Tiroxina</a:t>
            </a:r>
            <a:endParaRPr lang="en-US" sz="2600" baseline="30000">
              <a:solidFill>
                <a:srgbClr val="000000"/>
              </a:solidFill>
              <a:effectLst>
                <a:outerShdw blurRad="38100" dist="38100" dir="2700000" algn="tl">
                  <a:srgbClr val="C0C0C0"/>
                </a:outerShdw>
              </a:effectLst>
              <a:latin typeface="Arial" charset="0"/>
            </a:endParaRPr>
          </a:p>
        </p:txBody>
      </p:sp>
      <p:sp>
        <p:nvSpPr>
          <p:cNvPr id="185385" name="Line 61">
            <a:extLst>
              <a:ext uri="{FF2B5EF4-FFF2-40B4-BE49-F238E27FC236}">
                <a16:creationId xmlns:a16="http://schemas.microsoft.com/office/drawing/2014/main" id="{0BE23B54-2EBF-4AE2-9B78-D4863A14BDCD}"/>
              </a:ext>
            </a:extLst>
          </p:cNvPr>
          <p:cNvSpPr>
            <a:spLocks noChangeShapeType="1"/>
          </p:cNvSpPr>
          <p:nvPr/>
        </p:nvSpPr>
        <p:spPr bwMode="auto">
          <a:xfrm flipV="1">
            <a:off x="4148138" y="2514600"/>
            <a:ext cx="0" cy="3143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5386" name="Line 62">
            <a:extLst>
              <a:ext uri="{FF2B5EF4-FFF2-40B4-BE49-F238E27FC236}">
                <a16:creationId xmlns:a16="http://schemas.microsoft.com/office/drawing/2014/main" id="{61B5770C-5975-4351-8E89-D6C8FA71F6B1}"/>
              </a:ext>
            </a:extLst>
          </p:cNvPr>
          <p:cNvSpPr>
            <a:spLocks noChangeShapeType="1"/>
          </p:cNvSpPr>
          <p:nvPr/>
        </p:nvSpPr>
        <p:spPr bwMode="auto">
          <a:xfrm>
            <a:off x="5997575" y="2209800"/>
            <a:ext cx="0" cy="909638"/>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6655" name="Rectangle 63">
            <a:extLst>
              <a:ext uri="{FF2B5EF4-FFF2-40B4-BE49-F238E27FC236}">
                <a16:creationId xmlns:a16="http://schemas.microsoft.com/office/drawing/2014/main" id="{92ECDA44-282E-446E-9163-93F48C2238DD}"/>
              </a:ext>
            </a:extLst>
          </p:cNvPr>
          <p:cNvSpPr>
            <a:spLocks noChangeArrowheads="1"/>
          </p:cNvSpPr>
          <p:nvPr/>
        </p:nvSpPr>
        <p:spPr bwMode="auto">
          <a:xfrm>
            <a:off x="5168900" y="3105150"/>
            <a:ext cx="1873250"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Epinefrina</a:t>
            </a:r>
            <a:endParaRPr lang="en-US" sz="2600" baseline="30000">
              <a:solidFill>
                <a:srgbClr val="000000"/>
              </a:solidFill>
              <a:effectLst>
                <a:outerShdw blurRad="38100" dist="38100" dir="2700000" algn="tl">
                  <a:srgbClr val="C0C0C0"/>
                </a:outerShdw>
              </a:effectLst>
              <a:latin typeface="Arial" charset="0"/>
            </a:endParaRPr>
          </a:p>
        </p:txBody>
      </p:sp>
      <p:sp>
        <p:nvSpPr>
          <p:cNvPr id="185388" name="Line 64">
            <a:extLst>
              <a:ext uri="{FF2B5EF4-FFF2-40B4-BE49-F238E27FC236}">
                <a16:creationId xmlns:a16="http://schemas.microsoft.com/office/drawing/2014/main" id="{13A1784E-714E-4206-B613-56CA9E358CDE}"/>
              </a:ext>
            </a:extLst>
          </p:cNvPr>
          <p:cNvSpPr>
            <a:spLocks noChangeShapeType="1"/>
          </p:cNvSpPr>
          <p:nvPr/>
        </p:nvSpPr>
        <p:spPr bwMode="auto">
          <a:xfrm flipV="1">
            <a:off x="5164138" y="3048000"/>
            <a:ext cx="0" cy="3143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5389" name="Freeform 65">
            <a:extLst>
              <a:ext uri="{FF2B5EF4-FFF2-40B4-BE49-F238E27FC236}">
                <a16:creationId xmlns:a16="http://schemas.microsoft.com/office/drawing/2014/main" id="{F0FF13D7-F3DE-4749-B740-2CBAA75B66B4}"/>
              </a:ext>
            </a:extLst>
          </p:cNvPr>
          <p:cNvSpPr>
            <a:spLocks/>
          </p:cNvSpPr>
          <p:nvPr/>
        </p:nvSpPr>
        <p:spPr bwMode="auto">
          <a:xfrm>
            <a:off x="4876800" y="2854325"/>
            <a:ext cx="1112838" cy="777875"/>
          </a:xfrm>
          <a:custGeom>
            <a:avLst/>
            <a:gdLst>
              <a:gd name="T0" fmla="*/ 0 w 701"/>
              <a:gd name="T1" fmla="*/ 0 h 490"/>
              <a:gd name="T2" fmla="*/ 0 w 701"/>
              <a:gd name="T3" fmla="*/ 2147483646 h 490"/>
              <a:gd name="T4" fmla="*/ 2147483646 w 701"/>
              <a:gd name="T5" fmla="*/ 2147483646 h 490"/>
              <a:gd name="T6" fmla="*/ 2147483646 w 701"/>
              <a:gd name="T7" fmla="*/ 2147483646 h 490"/>
              <a:gd name="T8" fmla="*/ 0 60000 65536"/>
              <a:gd name="T9" fmla="*/ 0 60000 65536"/>
              <a:gd name="T10" fmla="*/ 0 60000 65536"/>
              <a:gd name="T11" fmla="*/ 0 60000 65536"/>
              <a:gd name="T12" fmla="*/ 0 w 701"/>
              <a:gd name="T13" fmla="*/ 0 h 490"/>
              <a:gd name="T14" fmla="*/ 701 w 701"/>
              <a:gd name="T15" fmla="*/ 490 h 490"/>
            </a:gdLst>
            <a:ahLst/>
            <a:cxnLst>
              <a:cxn ang="T8">
                <a:pos x="T0" y="T1"/>
              </a:cxn>
              <a:cxn ang="T9">
                <a:pos x="T2" y="T3"/>
              </a:cxn>
              <a:cxn ang="T10">
                <a:pos x="T4" y="T5"/>
              </a:cxn>
              <a:cxn ang="T11">
                <a:pos x="T6" y="T7"/>
              </a:cxn>
            </a:cxnLst>
            <a:rect l="T12" t="T13" r="T14" b="T15"/>
            <a:pathLst>
              <a:path w="701" h="490">
                <a:moveTo>
                  <a:pt x="0" y="0"/>
                </a:moveTo>
                <a:lnTo>
                  <a:pt x="0" y="490"/>
                </a:lnTo>
                <a:lnTo>
                  <a:pt x="701" y="490"/>
                </a:lnTo>
                <a:lnTo>
                  <a:pt x="701" y="342"/>
                </a:lnTo>
              </a:path>
            </a:pathLst>
          </a:cu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659" name="Rectangle 67">
            <a:extLst>
              <a:ext uri="{FF2B5EF4-FFF2-40B4-BE49-F238E27FC236}">
                <a16:creationId xmlns:a16="http://schemas.microsoft.com/office/drawing/2014/main" id="{7054C389-ABE3-477C-8EA8-CCAC35C511AD}"/>
              </a:ext>
            </a:extLst>
          </p:cNvPr>
          <p:cNvSpPr>
            <a:spLocks noChangeArrowheads="1"/>
          </p:cNvSpPr>
          <p:nvPr/>
        </p:nvSpPr>
        <p:spPr bwMode="auto">
          <a:xfrm>
            <a:off x="7181850" y="2922588"/>
            <a:ext cx="1714500" cy="627062"/>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Ejercicio</a:t>
            </a:r>
          </a:p>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Crónico</a:t>
            </a:r>
            <a:endParaRPr lang="en-US" sz="2600" baseline="30000">
              <a:solidFill>
                <a:srgbClr val="000000"/>
              </a:solidFill>
              <a:effectLst>
                <a:outerShdw blurRad="38100" dist="38100" dir="2700000" algn="tl">
                  <a:srgbClr val="C0C0C0"/>
                </a:outerShdw>
              </a:effectLst>
              <a:latin typeface="Arial" charset="0"/>
            </a:endParaRPr>
          </a:p>
        </p:txBody>
      </p:sp>
      <p:sp>
        <p:nvSpPr>
          <p:cNvPr id="185391" name="Line 68">
            <a:extLst>
              <a:ext uri="{FF2B5EF4-FFF2-40B4-BE49-F238E27FC236}">
                <a16:creationId xmlns:a16="http://schemas.microsoft.com/office/drawing/2014/main" id="{D0542536-9C0F-4533-A795-FBCA26EBE143}"/>
              </a:ext>
            </a:extLst>
          </p:cNvPr>
          <p:cNvSpPr>
            <a:spLocks noChangeShapeType="1"/>
          </p:cNvSpPr>
          <p:nvPr/>
        </p:nvSpPr>
        <p:spPr bwMode="auto">
          <a:xfrm flipV="1">
            <a:off x="7177088" y="2865438"/>
            <a:ext cx="0" cy="6223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6661" name="Rectangle 69">
            <a:extLst>
              <a:ext uri="{FF2B5EF4-FFF2-40B4-BE49-F238E27FC236}">
                <a16:creationId xmlns:a16="http://schemas.microsoft.com/office/drawing/2014/main" id="{36D7CDC2-9197-4D51-85C7-C36FE422D07D}"/>
              </a:ext>
            </a:extLst>
          </p:cNvPr>
          <p:cNvSpPr>
            <a:spLocks noChangeArrowheads="1"/>
          </p:cNvSpPr>
          <p:nvPr/>
        </p:nvSpPr>
        <p:spPr bwMode="auto">
          <a:xfrm>
            <a:off x="6470650" y="3989388"/>
            <a:ext cx="2344738" cy="627062"/>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Requisitos</a:t>
            </a:r>
          </a:p>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Energéticos</a:t>
            </a:r>
            <a:endParaRPr lang="en-US" sz="2600" baseline="30000">
              <a:solidFill>
                <a:srgbClr val="000000"/>
              </a:solidFill>
              <a:effectLst>
                <a:outerShdw blurRad="38100" dist="38100" dir="2700000" algn="tl">
                  <a:srgbClr val="C0C0C0"/>
                </a:outerShdw>
              </a:effectLst>
              <a:latin typeface="Arial" charset="0"/>
            </a:endParaRPr>
          </a:p>
        </p:txBody>
      </p:sp>
      <p:sp>
        <p:nvSpPr>
          <p:cNvPr id="185393" name="Line 70">
            <a:extLst>
              <a:ext uri="{FF2B5EF4-FFF2-40B4-BE49-F238E27FC236}">
                <a16:creationId xmlns:a16="http://schemas.microsoft.com/office/drawing/2014/main" id="{008D3922-7581-487E-8F43-8D0BB64152C5}"/>
              </a:ext>
            </a:extLst>
          </p:cNvPr>
          <p:cNvSpPr>
            <a:spLocks noChangeShapeType="1"/>
          </p:cNvSpPr>
          <p:nvPr/>
        </p:nvSpPr>
        <p:spPr bwMode="auto">
          <a:xfrm flipV="1">
            <a:off x="6465888" y="3944938"/>
            <a:ext cx="0" cy="6223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5394" name="Text Box 71">
            <a:extLst>
              <a:ext uri="{FF2B5EF4-FFF2-40B4-BE49-F238E27FC236}">
                <a16:creationId xmlns:a16="http://schemas.microsoft.com/office/drawing/2014/main" id="{0A6101FC-33DC-49FA-98D0-70DF863D8753}"/>
              </a:ext>
            </a:extLst>
          </p:cNvPr>
          <p:cNvSpPr txBox="1">
            <a:spLocks noChangeArrowheads="1"/>
          </p:cNvSpPr>
          <p:nvPr/>
        </p:nvSpPr>
        <p:spPr bwMode="auto">
          <a:xfrm>
            <a:off x="6323013" y="4502150"/>
            <a:ext cx="23764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spcBef>
                <a:spcPct val="0"/>
              </a:spcBef>
              <a:buClrTx/>
              <a:buFontTx/>
              <a:buNone/>
            </a:pPr>
            <a:r>
              <a:rPr lang="en-US" altLang="es-PR" sz="1900" i="1">
                <a:latin typeface="Times New Roman" panose="02020603050405020304" pitchFamily="18" charset="0"/>
              </a:rPr>
              <a:t>(Enzimas Aeróbicas)</a:t>
            </a:r>
          </a:p>
        </p:txBody>
      </p:sp>
      <p:sp>
        <p:nvSpPr>
          <p:cNvPr id="185395" name="Line 72">
            <a:extLst>
              <a:ext uri="{FF2B5EF4-FFF2-40B4-BE49-F238E27FC236}">
                <a16:creationId xmlns:a16="http://schemas.microsoft.com/office/drawing/2014/main" id="{13055D94-F88B-4C1C-BACD-1FE0EF3A9ADB}"/>
              </a:ext>
            </a:extLst>
          </p:cNvPr>
          <p:cNvSpPr>
            <a:spLocks noChangeShapeType="1"/>
          </p:cNvSpPr>
          <p:nvPr/>
        </p:nvSpPr>
        <p:spPr bwMode="auto">
          <a:xfrm>
            <a:off x="7799388" y="3508375"/>
            <a:ext cx="0" cy="463550"/>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5396" name="Freeform 73">
            <a:extLst>
              <a:ext uri="{FF2B5EF4-FFF2-40B4-BE49-F238E27FC236}">
                <a16:creationId xmlns:a16="http://schemas.microsoft.com/office/drawing/2014/main" id="{F6B7A2ED-8F63-44AD-9528-A43CE3FD80DC}"/>
              </a:ext>
            </a:extLst>
          </p:cNvPr>
          <p:cNvSpPr>
            <a:spLocks/>
          </p:cNvSpPr>
          <p:nvPr/>
        </p:nvSpPr>
        <p:spPr bwMode="auto">
          <a:xfrm>
            <a:off x="3949700" y="4792663"/>
            <a:ext cx="3954463" cy="631825"/>
          </a:xfrm>
          <a:custGeom>
            <a:avLst/>
            <a:gdLst>
              <a:gd name="T0" fmla="*/ 0 w 2545"/>
              <a:gd name="T1" fmla="*/ 2147483646 h 452"/>
              <a:gd name="T2" fmla="*/ 0 w 2545"/>
              <a:gd name="T3" fmla="*/ 2147483646 h 452"/>
              <a:gd name="T4" fmla="*/ 2147483646 w 2545"/>
              <a:gd name="T5" fmla="*/ 2147483646 h 452"/>
              <a:gd name="T6" fmla="*/ 2147483646 w 2545"/>
              <a:gd name="T7" fmla="*/ 0 h 452"/>
              <a:gd name="T8" fmla="*/ 0 60000 65536"/>
              <a:gd name="T9" fmla="*/ 0 60000 65536"/>
              <a:gd name="T10" fmla="*/ 0 60000 65536"/>
              <a:gd name="T11" fmla="*/ 0 60000 65536"/>
              <a:gd name="T12" fmla="*/ 0 w 2545"/>
              <a:gd name="T13" fmla="*/ 0 h 452"/>
              <a:gd name="T14" fmla="*/ 2545 w 2545"/>
              <a:gd name="T15" fmla="*/ 452 h 452"/>
            </a:gdLst>
            <a:ahLst/>
            <a:cxnLst>
              <a:cxn ang="T8">
                <a:pos x="T0" y="T1"/>
              </a:cxn>
              <a:cxn ang="T9">
                <a:pos x="T2" y="T3"/>
              </a:cxn>
              <a:cxn ang="T10">
                <a:pos x="T4" y="T5"/>
              </a:cxn>
              <a:cxn ang="T11">
                <a:pos x="T6" y="T7"/>
              </a:cxn>
            </a:cxnLst>
            <a:rect l="T12" t="T13" r="T14" b="T15"/>
            <a:pathLst>
              <a:path w="2545" h="452">
                <a:moveTo>
                  <a:pt x="0" y="179"/>
                </a:moveTo>
                <a:lnTo>
                  <a:pt x="0" y="452"/>
                </a:lnTo>
                <a:lnTo>
                  <a:pt x="2545" y="452"/>
                </a:lnTo>
                <a:lnTo>
                  <a:pt x="2545" y="0"/>
                </a:lnTo>
              </a:path>
            </a:pathLst>
          </a:custGeom>
          <a:noFill/>
          <a:ln w="1016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397" name="Line 74">
            <a:extLst>
              <a:ext uri="{FF2B5EF4-FFF2-40B4-BE49-F238E27FC236}">
                <a16:creationId xmlns:a16="http://schemas.microsoft.com/office/drawing/2014/main" id="{34C35D6F-FD13-4EB2-8994-D458B98C8D84}"/>
              </a:ext>
            </a:extLst>
          </p:cNvPr>
          <p:cNvSpPr>
            <a:spLocks noChangeShapeType="1"/>
          </p:cNvSpPr>
          <p:nvPr/>
        </p:nvSpPr>
        <p:spPr bwMode="auto">
          <a:xfrm>
            <a:off x="5440363" y="3676650"/>
            <a:ext cx="0" cy="1700213"/>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98" name="Line 75">
            <a:extLst>
              <a:ext uri="{FF2B5EF4-FFF2-40B4-BE49-F238E27FC236}">
                <a16:creationId xmlns:a16="http://schemas.microsoft.com/office/drawing/2014/main" id="{E2AF978A-D62A-4372-AB28-D52659BAA89A}"/>
              </a:ext>
            </a:extLst>
          </p:cNvPr>
          <p:cNvSpPr>
            <a:spLocks noChangeShapeType="1"/>
          </p:cNvSpPr>
          <p:nvPr/>
        </p:nvSpPr>
        <p:spPr bwMode="auto">
          <a:xfrm>
            <a:off x="5414963" y="1633538"/>
            <a:ext cx="0" cy="3524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5399" name="Text Box 6">
            <a:extLst>
              <a:ext uri="{FF2B5EF4-FFF2-40B4-BE49-F238E27FC236}">
                <a16:creationId xmlns:a16="http://schemas.microsoft.com/office/drawing/2014/main" id="{EF58BCB5-B7E1-4D77-B492-ACF5EBA7C172}"/>
              </a:ext>
            </a:extLst>
          </p:cNvPr>
          <p:cNvSpPr txBox="1">
            <a:spLocks noChangeArrowheads="1"/>
          </p:cNvSpPr>
          <p:nvPr/>
        </p:nvSpPr>
        <p:spPr bwMode="auto">
          <a:xfrm>
            <a:off x="179388" y="6165850"/>
            <a:ext cx="89646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138), por J. H. Wilmore, &amp; D. L. Costill, 2004, Barcelona, España: Editorial Paidotribo. Copyright 2004 por Jack H. Wilmore y David L. Costill.</a:t>
            </a:r>
          </a:p>
        </p:txBody>
      </p:sp>
    </p:spTree>
  </p:cSld>
  <p:clrMapOvr>
    <a:masterClrMapping/>
  </p:clrMapOvr>
  <p:transition spd="slow">
    <p:plus/>
    <p:sndAc>
      <p:stSnd>
        <p:snd r:embed="rId3" name="chimes.wav"/>
      </p:stSnd>
    </p:sndAc>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8" name="Rectangle 4">
            <a:extLst>
              <a:ext uri="{FF2B5EF4-FFF2-40B4-BE49-F238E27FC236}">
                <a16:creationId xmlns:a16="http://schemas.microsoft.com/office/drawing/2014/main" id="{934DF6ED-9254-4D7B-AC68-A0F78298F78B}"/>
              </a:ext>
            </a:extLst>
          </p:cNvPr>
          <p:cNvSpPr>
            <a:spLocks noChangeArrowheads="1"/>
          </p:cNvSpPr>
          <p:nvPr/>
        </p:nvSpPr>
        <p:spPr bwMode="auto">
          <a:xfrm>
            <a:off x="1577975" y="692150"/>
            <a:ext cx="6296025" cy="312738"/>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600">
                <a:effectLst>
                  <a:outerShdw blurRad="38100" dist="38100" dir="2700000" algn="tl">
                    <a:srgbClr val="C0C0C0"/>
                  </a:outerShdw>
                </a:effectLst>
                <a:latin typeface="Arial Black" pitchFamily="34" charset="0"/>
              </a:rPr>
              <a:t>TASA METABÓLICA BASAL (TMB)</a:t>
            </a:r>
          </a:p>
        </p:txBody>
      </p:sp>
      <p:sp>
        <p:nvSpPr>
          <p:cNvPr id="187395" name="Line 5">
            <a:extLst>
              <a:ext uri="{FF2B5EF4-FFF2-40B4-BE49-F238E27FC236}">
                <a16:creationId xmlns:a16="http://schemas.microsoft.com/office/drawing/2014/main" id="{9ED591BF-46B0-467F-BDC6-141573122FCD}"/>
              </a:ext>
            </a:extLst>
          </p:cNvPr>
          <p:cNvSpPr>
            <a:spLocks noChangeShapeType="1"/>
          </p:cNvSpPr>
          <p:nvPr/>
        </p:nvSpPr>
        <p:spPr bwMode="auto">
          <a:xfrm>
            <a:off x="4445000" y="1000125"/>
            <a:ext cx="0" cy="771525"/>
          </a:xfrm>
          <a:prstGeom prst="line">
            <a:avLst/>
          </a:prstGeom>
          <a:noFill/>
          <a:ln w="190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4550" name="Rectangle 6">
            <a:extLst>
              <a:ext uri="{FF2B5EF4-FFF2-40B4-BE49-F238E27FC236}">
                <a16:creationId xmlns:a16="http://schemas.microsoft.com/office/drawing/2014/main" id="{C86C1725-179A-40AB-915A-CC3E15DBBA6F}"/>
              </a:ext>
            </a:extLst>
          </p:cNvPr>
          <p:cNvSpPr>
            <a:spLocks noChangeArrowheads="1"/>
          </p:cNvSpPr>
          <p:nvPr/>
        </p:nvSpPr>
        <p:spPr bwMode="auto">
          <a:xfrm>
            <a:off x="623888" y="1789113"/>
            <a:ext cx="7866062" cy="657225"/>
          </a:xfrm>
          <a:prstGeom prst="rect">
            <a:avLst/>
          </a:prstGeom>
          <a:noFill/>
          <a:ln w="9525">
            <a:noFill/>
            <a:miter lim="800000"/>
            <a:headEnd/>
            <a:tailEnd/>
          </a:ln>
          <a:effectLst/>
        </p:spPr>
        <p:txBody>
          <a:bodyPr/>
          <a:lstStyle/>
          <a:p>
            <a:pPr marL="342900" indent="-342900" algn="ctr">
              <a:lnSpc>
                <a:spcPct val="60000"/>
              </a:lnSpc>
              <a:spcBef>
                <a:spcPct val="20000"/>
              </a:spcBef>
              <a:defRPr/>
            </a:pPr>
            <a:r>
              <a:rPr lang="en-US" sz="2600">
                <a:effectLst>
                  <a:outerShdw blurRad="38100" dist="38100" dir="2700000" algn="tl">
                    <a:srgbClr val="C0C0C0"/>
                  </a:outerShdw>
                </a:effectLst>
                <a:latin typeface="Verdana" pitchFamily="34" charset="0"/>
              </a:rPr>
              <a:t>DETERMINANTES</a:t>
            </a:r>
          </a:p>
          <a:p>
            <a:pPr marL="342900" indent="-342900" algn="ctr">
              <a:lnSpc>
                <a:spcPct val="60000"/>
              </a:lnSpc>
              <a:spcBef>
                <a:spcPct val="20000"/>
              </a:spcBef>
              <a:defRPr/>
            </a:pPr>
            <a:r>
              <a:rPr lang="en-US" sz="2600">
                <a:effectLst>
                  <a:outerShdw blurRad="38100" dist="38100" dir="2700000" algn="tl">
                    <a:srgbClr val="C0C0C0"/>
                  </a:outerShdw>
                </a:effectLst>
                <a:latin typeface="Verdana" pitchFamily="34" charset="0"/>
              </a:rPr>
              <a:t>(Relación Directamente Proporcional)</a:t>
            </a:r>
          </a:p>
        </p:txBody>
      </p:sp>
      <p:sp>
        <p:nvSpPr>
          <p:cNvPr id="187397" name="Text Box 7">
            <a:extLst>
              <a:ext uri="{FF2B5EF4-FFF2-40B4-BE49-F238E27FC236}">
                <a16:creationId xmlns:a16="http://schemas.microsoft.com/office/drawing/2014/main" id="{85F12A93-0461-4B4E-B5E3-284F257BF9F0}"/>
              </a:ext>
            </a:extLst>
          </p:cNvPr>
          <p:cNvSpPr txBox="1">
            <a:spLocks noChangeArrowheads="1"/>
          </p:cNvSpPr>
          <p:nvPr/>
        </p:nvSpPr>
        <p:spPr bwMode="auto">
          <a:xfrm>
            <a:off x="250825" y="3067050"/>
            <a:ext cx="35972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90000"/>
              </a:lnSpc>
              <a:spcBef>
                <a:spcPct val="0"/>
              </a:spcBef>
              <a:buClrTx/>
              <a:buFontTx/>
              <a:buNone/>
            </a:pPr>
            <a:r>
              <a:rPr lang="en-US" altLang="es-PR" sz="2600">
                <a:latin typeface="Arial" panose="020B0604020202020204" pitchFamily="34" charset="0"/>
              </a:rPr>
              <a:t>Masa Corporal Activa</a:t>
            </a:r>
          </a:p>
          <a:p>
            <a:pPr algn="ctr">
              <a:lnSpc>
                <a:spcPct val="90000"/>
              </a:lnSpc>
              <a:spcBef>
                <a:spcPct val="0"/>
              </a:spcBef>
              <a:buClrTx/>
              <a:buFontTx/>
              <a:buNone/>
            </a:pPr>
            <a:r>
              <a:rPr lang="en-US" altLang="es-PR" sz="2600">
                <a:latin typeface="Arial" panose="020B0604020202020204" pitchFamily="34" charset="0"/>
              </a:rPr>
              <a:t>(MCA)</a:t>
            </a:r>
          </a:p>
        </p:txBody>
      </p:sp>
      <p:sp>
        <p:nvSpPr>
          <p:cNvPr id="364552" name="Rectangle 8">
            <a:extLst>
              <a:ext uri="{FF2B5EF4-FFF2-40B4-BE49-F238E27FC236}">
                <a16:creationId xmlns:a16="http://schemas.microsoft.com/office/drawing/2014/main" id="{0E9D0B50-127E-44DA-8E62-F053DECD2C00}"/>
              </a:ext>
            </a:extLst>
          </p:cNvPr>
          <p:cNvSpPr>
            <a:spLocks noChangeArrowheads="1"/>
          </p:cNvSpPr>
          <p:nvPr/>
        </p:nvSpPr>
        <p:spPr bwMode="auto">
          <a:xfrm>
            <a:off x="871538" y="4778375"/>
            <a:ext cx="958850"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MCA</a:t>
            </a:r>
            <a:endParaRPr lang="en-US" sz="2600" baseline="30000">
              <a:solidFill>
                <a:srgbClr val="000000"/>
              </a:solidFill>
              <a:effectLst>
                <a:outerShdw blurRad="38100" dist="38100" dir="2700000" algn="tl">
                  <a:srgbClr val="C0C0C0"/>
                </a:outerShdw>
              </a:effectLst>
              <a:latin typeface="Arial" charset="0"/>
            </a:endParaRPr>
          </a:p>
        </p:txBody>
      </p:sp>
      <p:sp>
        <p:nvSpPr>
          <p:cNvPr id="187399" name="Line 9">
            <a:extLst>
              <a:ext uri="{FF2B5EF4-FFF2-40B4-BE49-F238E27FC236}">
                <a16:creationId xmlns:a16="http://schemas.microsoft.com/office/drawing/2014/main" id="{D361AFDD-BD4A-4B39-BF5F-D5F37235E6B1}"/>
              </a:ext>
            </a:extLst>
          </p:cNvPr>
          <p:cNvSpPr>
            <a:spLocks noChangeShapeType="1"/>
          </p:cNvSpPr>
          <p:nvPr/>
        </p:nvSpPr>
        <p:spPr bwMode="auto">
          <a:xfrm flipV="1">
            <a:off x="866775" y="4721225"/>
            <a:ext cx="0" cy="3143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7400" name="Line 10">
            <a:extLst>
              <a:ext uri="{FF2B5EF4-FFF2-40B4-BE49-F238E27FC236}">
                <a16:creationId xmlns:a16="http://schemas.microsoft.com/office/drawing/2014/main" id="{AF68B167-B5E2-4BA5-ACA9-AE998840CB06}"/>
              </a:ext>
            </a:extLst>
          </p:cNvPr>
          <p:cNvSpPr>
            <a:spLocks noChangeShapeType="1"/>
          </p:cNvSpPr>
          <p:nvPr/>
        </p:nvSpPr>
        <p:spPr bwMode="auto">
          <a:xfrm>
            <a:off x="1309688" y="5064125"/>
            <a:ext cx="0" cy="574675"/>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4555" name="Rectangle 11">
            <a:extLst>
              <a:ext uri="{FF2B5EF4-FFF2-40B4-BE49-F238E27FC236}">
                <a16:creationId xmlns:a16="http://schemas.microsoft.com/office/drawing/2014/main" id="{046EC778-5225-4946-AEAC-FC616AED7ADE}"/>
              </a:ext>
            </a:extLst>
          </p:cNvPr>
          <p:cNvSpPr>
            <a:spLocks noChangeArrowheads="1"/>
          </p:cNvSpPr>
          <p:nvPr/>
        </p:nvSpPr>
        <p:spPr bwMode="auto">
          <a:xfrm>
            <a:off x="884238" y="5692775"/>
            <a:ext cx="935037"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TMB</a:t>
            </a:r>
            <a:endParaRPr lang="en-US" sz="2600" baseline="30000">
              <a:solidFill>
                <a:srgbClr val="000000"/>
              </a:solidFill>
              <a:effectLst>
                <a:outerShdw blurRad="38100" dist="38100" dir="2700000" algn="tl">
                  <a:srgbClr val="C0C0C0"/>
                </a:outerShdw>
              </a:effectLst>
              <a:latin typeface="Arial" charset="0"/>
            </a:endParaRPr>
          </a:p>
        </p:txBody>
      </p:sp>
      <p:sp>
        <p:nvSpPr>
          <p:cNvPr id="187402" name="Line 12">
            <a:extLst>
              <a:ext uri="{FF2B5EF4-FFF2-40B4-BE49-F238E27FC236}">
                <a16:creationId xmlns:a16="http://schemas.microsoft.com/office/drawing/2014/main" id="{E663874C-780F-44A2-9ECB-25BB41E6D347}"/>
              </a:ext>
            </a:extLst>
          </p:cNvPr>
          <p:cNvSpPr>
            <a:spLocks noChangeShapeType="1"/>
          </p:cNvSpPr>
          <p:nvPr/>
        </p:nvSpPr>
        <p:spPr bwMode="auto">
          <a:xfrm flipV="1">
            <a:off x="879475" y="5635625"/>
            <a:ext cx="0" cy="3143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4557" name="Rectangle 13">
            <a:extLst>
              <a:ext uri="{FF2B5EF4-FFF2-40B4-BE49-F238E27FC236}">
                <a16:creationId xmlns:a16="http://schemas.microsoft.com/office/drawing/2014/main" id="{7BFD0215-6836-4C58-A68D-C0D51EEF7CEB}"/>
              </a:ext>
            </a:extLst>
          </p:cNvPr>
          <p:cNvSpPr>
            <a:spLocks noChangeArrowheads="1"/>
          </p:cNvSpPr>
          <p:nvPr/>
        </p:nvSpPr>
        <p:spPr bwMode="auto">
          <a:xfrm>
            <a:off x="2324100" y="4767263"/>
            <a:ext cx="958850"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MCA</a:t>
            </a:r>
            <a:endParaRPr lang="en-US" sz="2600" baseline="30000">
              <a:solidFill>
                <a:srgbClr val="000000"/>
              </a:solidFill>
              <a:effectLst>
                <a:outerShdw blurRad="38100" dist="38100" dir="2700000" algn="tl">
                  <a:srgbClr val="C0C0C0"/>
                </a:outerShdw>
              </a:effectLst>
              <a:latin typeface="Arial" charset="0"/>
            </a:endParaRPr>
          </a:p>
        </p:txBody>
      </p:sp>
      <p:sp>
        <p:nvSpPr>
          <p:cNvPr id="187404" name="Line 14">
            <a:extLst>
              <a:ext uri="{FF2B5EF4-FFF2-40B4-BE49-F238E27FC236}">
                <a16:creationId xmlns:a16="http://schemas.microsoft.com/office/drawing/2014/main" id="{970AEBBF-F25F-4E0D-8163-32499611325F}"/>
              </a:ext>
            </a:extLst>
          </p:cNvPr>
          <p:cNvSpPr>
            <a:spLocks noChangeShapeType="1"/>
          </p:cNvSpPr>
          <p:nvPr/>
        </p:nvSpPr>
        <p:spPr bwMode="auto">
          <a:xfrm>
            <a:off x="2319338" y="4722813"/>
            <a:ext cx="0" cy="3143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7405" name="Line 15">
            <a:extLst>
              <a:ext uri="{FF2B5EF4-FFF2-40B4-BE49-F238E27FC236}">
                <a16:creationId xmlns:a16="http://schemas.microsoft.com/office/drawing/2014/main" id="{0C029783-C7B4-4638-85D3-EA25514C4ACF}"/>
              </a:ext>
            </a:extLst>
          </p:cNvPr>
          <p:cNvSpPr>
            <a:spLocks noChangeShapeType="1"/>
          </p:cNvSpPr>
          <p:nvPr/>
        </p:nvSpPr>
        <p:spPr bwMode="auto">
          <a:xfrm>
            <a:off x="2736850" y="5053013"/>
            <a:ext cx="0" cy="574675"/>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4560" name="Rectangle 16">
            <a:extLst>
              <a:ext uri="{FF2B5EF4-FFF2-40B4-BE49-F238E27FC236}">
                <a16:creationId xmlns:a16="http://schemas.microsoft.com/office/drawing/2014/main" id="{0301AB94-8D40-4702-95A3-68956F5E0B35}"/>
              </a:ext>
            </a:extLst>
          </p:cNvPr>
          <p:cNvSpPr>
            <a:spLocks noChangeArrowheads="1"/>
          </p:cNvSpPr>
          <p:nvPr/>
        </p:nvSpPr>
        <p:spPr bwMode="auto">
          <a:xfrm>
            <a:off x="2311400" y="5681663"/>
            <a:ext cx="935038"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TMB</a:t>
            </a:r>
            <a:endParaRPr lang="en-US" sz="2600" baseline="30000">
              <a:solidFill>
                <a:srgbClr val="000000"/>
              </a:solidFill>
              <a:effectLst>
                <a:outerShdw blurRad="38100" dist="38100" dir="2700000" algn="tl">
                  <a:srgbClr val="C0C0C0"/>
                </a:outerShdw>
              </a:effectLst>
              <a:latin typeface="Arial" charset="0"/>
            </a:endParaRPr>
          </a:p>
        </p:txBody>
      </p:sp>
      <p:sp>
        <p:nvSpPr>
          <p:cNvPr id="187407" name="Line 17">
            <a:extLst>
              <a:ext uri="{FF2B5EF4-FFF2-40B4-BE49-F238E27FC236}">
                <a16:creationId xmlns:a16="http://schemas.microsoft.com/office/drawing/2014/main" id="{79D887BD-1F20-41EE-8DF1-4A73373AF510}"/>
              </a:ext>
            </a:extLst>
          </p:cNvPr>
          <p:cNvSpPr>
            <a:spLocks noChangeShapeType="1"/>
          </p:cNvSpPr>
          <p:nvPr/>
        </p:nvSpPr>
        <p:spPr bwMode="auto">
          <a:xfrm>
            <a:off x="2306638" y="5637213"/>
            <a:ext cx="0" cy="3143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7408" name="Line 18">
            <a:extLst>
              <a:ext uri="{FF2B5EF4-FFF2-40B4-BE49-F238E27FC236}">
                <a16:creationId xmlns:a16="http://schemas.microsoft.com/office/drawing/2014/main" id="{2B50F0B4-0A63-41CA-8339-59DB2B9B344B}"/>
              </a:ext>
            </a:extLst>
          </p:cNvPr>
          <p:cNvSpPr>
            <a:spLocks noChangeShapeType="1"/>
          </p:cNvSpPr>
          <p:nvPr/>
        </p:nvSpPr>
        <p:spPr bwMode="auto">
          <a:xfrm>
            <a:off x="1336675" y="3471863"/>
            <a:ext cx="0" cy="1252537"/>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7409" name="Rectangle 19">
            <a:extLst>
              <a:ext uri="{FF2B5EF4-FFF2-40B4-BE49-F238E27FC236}">
                <a16:creationId xmlns:a16="http://schemas.microsoft.com/office/drawing/2014/main" id="{C6E9427D-94FE-4F16-BD95-49ECBC000A43}"/>
              </a:ext>
            </a:extLst>
          </p:cNvPr>
          <p:cNvSpPr>
            <a:spLocks noChangeArrowheads="1"/>
          </p:cNvSpPr>
          <p:nvPr/>
        </p:nvSpPr>
        <p:spPr bwMode="auto">
          <a:xfrm>
            <a:off x="488950" y="4181475"/>
            <a:ext cx="3014663" cy="1903413"/>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endParaRPr lang="es-PR" altLang="es-PR" sz="1200" i="1">
              <a:latin typeface="Times New Roman" panose="02020603050405020304" pitchFamily="18" charset="0"/>
            </a:endParaRPr>
          </a:p>
        </p:txBody>
      </p:sp>
      <p:sp>
        <p:nvSpPr>
          <p:cNvPr id="187410" name="Line 20">
            <a:extLst>
              <a:ext uri="{FF2B5EF4-FFF2-40B4-BE49-F238E27FC236}">
                <a16:creationId xmlns:a16="http://schemas.microsoft.com/office/drawing/2014/main" id="{141F7C24-98BF-4E51-B9C1-FF8F28F951B3}"/>
              </a:ext>
            </a:extLst>
          </p:cNvPr>
          <p:cNvSpPr>
            <a:spLocks noChangeShapeType="1"/>
          </p:cNvSpPr>
          <p:nvPr/>
        </p:nvSpPr>
        <p:spPr bwMode="auto">
          <a:xfrm>
            <a:off x="2708275" y="3484563"/>
            <a:ext cx="0" cy="1239837"/>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7411" name="Line 31">
            <a:extLst>
              <a:ext uri="{FF2B5EF4-FFF2-40B4-BE49-F238E27FC236}">
                <a16:creationId xmlns:a16="http://schemas.microsoft.com/office/drawing/2014/main" id="{97540F1D-9B11-4BA3-8517-9395A01FC973}"/>
              </a:ext>
            </a:extLst>
          </p:cNvPr>
          <p:cNvSpPr>
            <a:spLocks noChangeShapeType="1"/>
          </p:cNvSpPr>
          <p:nvPr/>
        </p:nvSpPr>
        <p:spPr bwMode="auto">
          <a:xfrm>
            <a:off x="2019300" y="2397125"/>
            <a:ext cx="0" cy="771525"/>
          </a:xfrm>
          <a:prstGeom prst="line">
            <a:avLst/>
          </a:prstGeom>
          <a:noFill/>
          <a:ln w="190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7412" name="Text Box 33">
            <a:extLst>
              <a:ext uri="{FF2B5EF4-FFF2-40B4-BE49-F238E27FC236}">
                <a16:creationId xmlns:a16="http://schemas.microsoft.com/office/drawing/2014/main" id="{BC9102D8-E992-4FE7-BF01-C30728D92CD8}"/>
              </a:ext>
            </a:extLst>
          </p:cNvPr>
          <p:cNvSpPr txBox="1">
            <a:spLocks noChangeArrowheads="1"/>
          </p:cNvSpPr>
          <p:nvPr/>
        </p:nvSpPr>
        <p:spPr bwMode="auto">
          <a:xfrm>
            <a:off x="4422775" y="3067050"/>
            <a:ext cx="465931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90000"/>
              </a:lnSpc>
              <a:spcBef>
                <a:spcPct val="0"/>
              </a:spcBef>
              <a:buClrTx/>
              <a:buFontTx/>
              <a:buNone/>
            </a:pPr>
            <a:r>
              <a:rPr lang="en-US" altLang="es-PR" sz="2600">
                <a:latin typeface="Arial" panose="020B0604020202020204" pitchFamily="34" charset="0"/>
              </a:rPr>
              <a:t>Área de Superficie Corporal (ASC)</a:t>
            </a:r>
          </a:p>
        </p:txBody>
      </p:sp>
      <p:sp>
        <p:nvSpPr>
          <p:cNvPr id="187413" name="Line 34">
            <a:extLst>
              <a:ext uri="{FF2B5EF4-FFF2-40B4-BE49-F238E27FC236}">
                <a16:creationId xmlns:a16="http://schemas.microsoft.com/office/drawing/2014/main" id="{2CEB8CD1-8DA0-45A8-AAFB-01CAF12C9FD4}"/>
              </a:ext>
            </a:extLst>
          </p:cNvPr>
          <p:cNvSpPr>
            <a:spLocks noChangeShapeType="1"/>
          </p:cNvSpPr>
          <p:nvPr/>
        </p:nvSpPr>
        <p:spPr bwMode="auto">
          <a:xfrm>
            <a:off x="6654800" y="2397125"/>
            <a:ext cx="0" cy="771525"/>
          </a:xfrm>
          <a:prstGeom prst="line">
            <a:avLst/>
          </a:prstGeom>
          <a:noFill/>
          <a:ln w="190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4579" name="Rectangle 35">
            <a:extLst>
              <a:ext uri="{FF2B5EF4-FFF2-40B4-BE49-F238E27FC236}">
                <a16:creationId xmlns:a16="http://schemas.microsoft.com/office/drawing/2014/main" id="{FC6BA212-C28D-43C2-975B-74F0D7F14734}"/>
              </a:ext>
            </a:extLst>
          </p:cNvPr>
          <p:cNvSpPr>
            <a:spLocks noChangeArrowheads="1"/>
          </p:cNvSpPr>
          <p:nvPr/>
        </p:nvSpPr>
        <p:spPr bwMode="auto">
          <a:xfrm>
            <a:off x="5608638" y="4791075"/>
            <a:ext cx="958850"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ASC</a:t>
            </a:r>
            <a:endParaRPr lang="en-US" sz="2600" baseline="30000">
              <a:solidFill>
                <a:srgbClr val="000000"/>
              </a:solidFill>
              <a:effectLst>
                <a:outerShdw blurRad="38100" dist="38100" dir="2700000" algn="tl">
                  <a:srgbClr val="C0C0C0"/>
                </a:outerShdw>
              </a:effectLst>
              <a:latin typeface="Arial" charset="0"/>
            </a:endParaRPr>
          </a:p>
        </p:txBody>
      </p:sp>
      <p:sp>
        <p:nvSpPr>
          <p:cNvPr id="187415" name="Line 36">
            <a:extLst>
              <a:ext uri="{FF2B5EF4-FFF2-40B4-BE49-F238E27FC236}">
                <a16:creationId xmlns:a16="http://schemas.microsoft.com/office/drawing/2014/main" id="{332088BC-77A8-4E12-A435-D7FEAFDFAEE5}"/>
              </a:ext>
            </a:extLst>
          </p:cNvPr>
          <p:cNvSpPr>
            <a:spLocks noChangeShapeType="1"/>
          </p:cNvSpPr>
          <p:nvPr/>
        </p:nvSpPr>
        <p:spPr bwMode="auto">
          <a:xfrm flipV="1">
            <a:off x="5603875" y="4733925"/>
            <a:ext cx="0" cy="3143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7416" name="Line 37">
            <a:extLst>
              <a:ext uri="{FF2B5EF4-FFF2-40B4-BE49-F238E27FC236}">
                <a16:creationId xmlns:a16="http://schemas.microsoft.com/office/drawing/2014/main" id="{5D2E433A-C001-457D-A6F5-05EAF80ECDF7}"/>
              </a:ext>
            </a:extLst>
          </p:cNvPr>
          <p:cNvSpPr>
            <a:spLocks noChangeShapeType="1"/>
          </p:cNvSpPr>
          <p:nvPr/>
        </p:nvSpPr>
        <p:spPr bwMode="auto">
          <a:xfrm>
            <a:off x="6046788" y="5076825"/>
            <a:ext cx="0" cy="574675"/>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4582" name="Rectangle 38">
            <a:extLst>
              <a:ext uri="{FF2B5EF4-FFF2-40B4-BE49-F238E27FC236}">
                <a16:creationId xmlns:a16="http://schemas.microsoft.com/office/drawing/2014/main" id="{EC776870-8515-4F70-B4CD-5BB295E3AED7}"/>
              </a:ext>
            </a:extLst>
          </p:cNvPr>
          <p:cNvSpPr>
            <a:spLocks noChangeArrowheads="1"/>
          </p:cNvSpPr>
          <p:nvPr/>
        </p:nvSpPr>
        <p:spPr bwMode="auto">
          <a:xfrm>
            <a:off x="5621338" y="5705475"/>
            <a:ext cx="935037"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TMB</a:t>
            </a:r>
            <a:endParaRPr lang="en-US" sz="2600" baseline="30000">
              <a:solidFill>
                <a:srgbClr val="000000"/>
              </a:solidFill>
              <a:effectLst>
                <a:outerShdw blurRad="38100" dist="38100" dir="2700000" algn="tl">
                  <a:srgbClr val="C0C0C0"/>
                </a:outerShdw>
              </a:effectLst>
              <a:latin typeface="Arial" charset="0"/>
            </a:endParaRPr>
          </a:p>
        </p:txBody>
      </p:sp>
      <p:sp>
        <p:nvSpPr>
          <p:cNvPr id="187418" name="Line 39">
            <a:extLst>
              <a:ext uri="{FF2B5EF4-FFF2-40B4-BE49-F238E27FC236}">
                <a16:creationId xmlns:a16="http://schemas.microsoft.com/office/drawing/2014/main" id="{F29F9393-D565-4530-A71D-6CDF05B6C376}"/>
              </a:ext>
            </a:extLst>
          </p:cNvPr>
          <p:cNvSpPr>
            <a:spLocks noChangeShapeType="1"/>
          </p:cNvSpPr>
          <p:nvPr/>
        </p:nvSpPr>
        <p:spPr bwMode="auto">
          <a:xfrm flipV="1">
            <a:off x="5616575" y="5648325"/>
            <a:ext cx="0" cy="3143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4584" name="Rectangle 40">
            <a:extLst>
              <a:ext uri="{FF2B5EF4-FFF2-40B4-BE49-F238E27FC236}">
                <a16:creationId xmlns:a16="http://schemas.microsoft.com/office/drawing/2014/main" id="{6AAA95A7-15B0-4658-AA88-8454A579BCDB}"/>
              </a:ext>
            </a:extLst>
          </p:cNvPr>
          <p:cNvSpPr>
            <a:spLocks noChangeArrowheads="1"/>
          </p:cNvSpPr>
          <p:nvPr/>
        </p:nvSpPr>
        <p:spPr bwMode="auto">
          <a:xfrm>
            <a:off x="7061200" y="4779963"/>
            <a:ext cx="958850"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ASC</a:t>
            </a:r>
            <a:endParaRPr lang="en-US" sz="2600" baseline="30000">
              <a:solidFill>
                <a:srgbClr val="000000"/>
              </a:solidFill>
              <a:effectLst>
                <a:outerShdw blurRad="38100" dist="38100" dir="2700000" algn="tl">
                  <a:srgbClr val="C0C0C0"/>
                </a:outerShdw>
              </a:effectLst>
              <a:latin typeface="Arial" charset="0"/>
            </a:endParaRPr>
          </a:p>
        </p:txBody>
      </p:sp>
      <p:sp>
        <p:nvSpPr>
          <p:cNvPr id="187420" name="Line 41">
            <a:extLst>
              <a:ext uri="{FF2B5EF4-FFF2-40B4-BE49-F238E27FC236}">
                <a16:creationId xmlns:a16="http://schemas.microsoft.com/office/drawing/2014/main" id="{6437A430-0059-4079-8B71-42978653E3D9}"/>
              </a:ext>
            </a:extLst>
          </p:cNvPr>
          <p:cNvSpPr>
            <a:spLocks noChangeShapeType="1"/>
          </p:cNvSpPr>
          <p:nvPr/>
        </p:nvSpPr>
        <p:spPr bwMode="auto">
          <a:xfrm>
            <a:off x="7056438" y="4735513"/>
            <a:ext cx="0" cy="3143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7421" name="Line 42">
            <a:extLst>
              <a:ext uri="{FF2B5EF4-FFF2-40B4-BE49-F238E27FC236}">
                <a16:creationId xmlns:a16="http://schemas.microsoft.com/office/drawing/2014/main" id="{69022B58-6CF3-4304-B6AC-F515A5D48ED6}"/>
              </a:ext>
            </a:extLst>
          </p:cNvPr>
          <p:cNvSpPr>
            <a:spLocks noChangeShapeType="1"/>
          </p:cNvSpPr>
          <p:nvPr/>
        </p:nvSpPr>
        <p:spPr bwMode="auto">
          <a:xfrm>
            <a:off x="7473950" y="5065713"/>
            <a:ext cx="0" cy="574675"/>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4587" name="Rectangle 43">
            <a:extLst>
              <a:ext uri="{FF2B5EF4-FFF2-40B4-BE49-F238E27FC236}">
                <a16:creationId xmlns:a16="http://schemas.microsoft.com/office/drawing/2014/main" id="{BA66AB64-0564-472C-96A5-BD41D212DA1C}"/>
              </a:ext>
            </a:extLst>
          </p:cNvPr>
          <p:cNvSpPr>
            <a:spLocks noChangeArrowheads="1"/>
          </p:cNvSpPr>
          <p:nvPr/>
        </p:nvSpPr>
        <p:spPr bwMode="auto">
          <a:xfrm>
            <a:off x="7048500" y="5694363"/>
            <a:ext cx="935038"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TMB</a:t>
            </a:r>
            <a:endParaRPr lang="en-US" sz="2600" baseline="30000">
              <a:solidFill>
                <a:srgbClr val="000000"/>
              </a:solidFill>
              <a:effectLst>
                <a:outerShdw blurRad="38100" dist="38100" dir="2700000" algn="tl">
                  <a:srgbClr val="C0C0C0"/>
                </a:outerShdw>
              </a:effectLst>
              <a:latin typeface="Arial" charset="0"/>
            </a:endParaRPr>
          </a:p>
        </p:txBody>
      </p:sp>
      <p:sp>
        <p:nvSpPr>
          <p:cNvPr id="187423" name="Line 44">
            <a:extLst>
              <a:ext uri="{FF2B5EF4-FFF2-40B4-BE49-F238E27FC236}">
                <a16:creationId xmlns:a16="http://schemas.microsoft.com/office/drawing/2014/main" id="{0CCED216-098F-4225-B658-37B33AA6B1C5}"/>
              </a:ext>
            </a:extLst>
          </p:cNvPr>
          <p:cNvSpPr>
            <a:spLocks noChangeShapeType="1"/>
          </p:cNvSpPr>
          <p:nvPr/>
        </p:nvSpPr>
        <p:spPr bwMode="auto">
          <a:xfrm>
            <a:off x="7043738" y="5649913"/>
            <a:ext cx="0" cy="3143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7424" name="Line 45">
            <a:extLst>
              <a:ext uri="{FF2B5EF4-FFF2-40B4-BE49-F238E27FC236}">
                <a16:creationId xmlns:a16="http://schemas.microsoft.com/office/drawing/2014/main" id="{F96AAFCC-4275-47DB-A680-CA7C76D45223}"/>
              </a:ext>
            </a:extLst>
          </p:cNvPr>
          <p:cNvSpPr>
            <a:spLocks noChangeShapeType="1"/>
          </p:cNvSpPr>
          <p:nvPr/>
        </p:nvSpPr>
        <p:spPr bwMode="auto">
          <a:xfrm>
            <a:off x="6073775" y="3484563"/>
            <a:ext cx="0" cy="1252537"/>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7425" name="Rectangle 46">
            <a:extLst>
              <a:ext uri="{FF2B5EF4-FFF2-40B4-BE49-F238E27FC236}">
                <a16:creationId xmlns:a16="http://schemas.microsoft.com/office/drawing/2014/main" id="{62C0A6F2-B527-4897-BD1A-4C9F11BFA53D}"/>
              </a:ext>
            </a:extLst>
          </p:cNvPr>
          <p:cNvSpPr>
            <a:spLocks noChangeArrowheads="1"/>
          </p:cNvSpPr>
          <p:nvPr/>
        </p:nvSpPr>
        <p:spPr bwMode="auto">
          <a:xfrm>
            <a:off x="5226050" y="4194175"/>
            <a:ext cx="3014663" cy="1903413"/>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endParaRPr lang="es-PR" altLang="es-PR" sz="1200" i="1">
              <a:latin typeface="Times New Roman" panose="02020603050405020304" pitchFamily="18" charset="0"/>
            </a:endParaRPr>
          </a:p>
        </p:txBody>
      </p:sp>
      <p:sp>
        <p:nvSpPr>
          <p:cNvPr id="187426" name="Line 47">
            <a:extLst>
              <a:ext uri="{FF2B5EF4-FFF2-40B4-BE49-F238E27FC236}">
                <a16:creationId xmlns:a16="http://schemas.microsoft.com/office/drawing/2014/main" id="{3958AA35-3BA5-44D6-915E-342EF54CA53E}"/>
              </a:ext>
            </a:extLst>
          </p:cNvPr>
          <p:cNvSpPr>
            <a:spLocks noChangeShapeType="1"/>
          </p:cNvSpPr>
          <p:nvPr/>
        </p:nvSpPr>
        <p:spPr bwMode="auto">
          <a:xfrm>
            <a:off x="7445375" y="3497263"/>
            <a:ext cx="0" cy="1239837"/>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7427" name="Text Box 48">
            <a:extLst>
              <a:ext uri="{FF2B5EF4-FFF2-40B4-BE49-F238E27FC236}">
                <a16:creationId xmlns:a16="http://schemas.microsoft.com/office/drawing/2014/main" id="{3BDC96D7-8CF3-49DB-8B19-8F74B3EF43E8}"/>
              </a:ext>
            </a:extLst>
          </p:cNvPr>
          <p:cNvSpPr txBox="1">
            <a:spLocks noChangeArrowheads="1"/>
          </p:cNvSpPr>
          <p:nvPr/>
        </p:nvSpPr>
        <p:spPr bwMode="auto">
          <a:xfrm>
            <a:off x="3435350" y="2324100"/>
            <a:ext cx="2055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spcBef>
                <a:spcPct val="0"/>
              </a:spcBef>
              <a:buClrTx/>
              <a:buFontTx/>
              <a:buNone/>
            </a:pPr>
            <a:r>
              <a:rPr lang="en-US" altLang="es-PR" sz="1900" i="1">
                <a:latin typeface="Times New Roman" panose="02020603050405020304" pitchFamily="18" charset="0"/>
              </a:rPr>
              <a:t>(Positiva o Lineal)</a:t>
            </a:r>
          </a:p>
        </p:txBody>
      </p:sp>
      <p:sp>
        <p:nvSpPr>
          <p:cNvPr id="187428" name="Text Box 6">
            <a:extLst>
              <a:ext uri="{FF2B5EF4-FFF2-40B4-BE49-F238E27FC236}">
                <a16:creationId xmlns:a16="http://schemas.microsoft.com/office/drawing/2014/main" id="{1C83DC1E-C2FE-40A9-8A4F-6B610179CC97}"/>
              </a:ext>
            </a:extLst>
          </p:cNvPr>
          <p:cNvSpPr txBox="1">
            <a:spLocks noChangeArrowheads="1"/>
          </p:cNvSpPr>
          <p:nvPr/>
        </p:nvSpPr>
        <p:spPr bwMode="auto">
          <a:xfrm>
            <a:off x="179388" y="6165850"/>
            <a:ext cx="89646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138), por J. H. Wilmore, &amp; D. L. Costill, 2004, Barcelona, España: Editorial Paidotribo. Copyright 2004 por Jack H. Wilmore y David L. Costill.</a:t>
            </a:r>
          </a:p>
        </p:txBody>
      </p:sp>
    </p:spTree>
  </p:cSld>
  <p:clrMapOvr>
    <a:masterClrMapping/>
  </p:clrMapOvr>
  <p:transition spd="slow">
    <p:strips/>
    <p:sndAc>
      <p:stSnd>
        <p:snd r:embed="rId3"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Folded_Page_LECTURAS_RECOM">
            <a:extLst>
              <a:ext uri="{FF2B5EF4-FFF2-40B4-BE49-F238E27FC236}">
                <a16:creationId xmlns:a16="http://schemas.microsoft.com/office/drawing/2014/main" id="{91A54DD0-A83F-454F-8466-1BEA49D48D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960438"/>
            <a:ext cx="8001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dissolve/>
    <p:sndAc>
      <p:stSnd>
        <p:snd r:embed="rId4" name="chimes.wav"/>
      </p:stSnd>
    </p:sndAc>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8" name="Rectangle 10">
            <a:extLst>
              <a:ext uri="{FF2B5EF4-FFF2-40B4-BE49-F238E27FC236}">
                <a16:creationId xmlns:a16="http://schemas.microsoft.com/office/drawing/2014/main" id="{94FE30BE-6559-4E67-8031-1B9B29BDF78F}"/>
              </a:ext>
            </a:extLst>
          </p:cNvPr>
          <p:cNvSpPr>
            <a:spLocks noChangeArrowheads="1"/>
          </p:cNvSpPr>
          <p:nvPr/>
        </p:nvSpPr>
        <p:spPr bwMode="auto">
          <a:xfrm>
            <a:off x="1493838" y="620713"/>
            <a:ext cx="6296025" cy="312737"/>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600">
                <a:effectLst>
                  <a:outerShdw blurRad="38100" dist="38100" dir="2700000" algn="tl">
                    <a:srgbClr val="C0C0C0"/>
                  </a:outerShdw>
                </a:effectLst>
                <a:latin typeface="Arial Black" pitchFamily="34" charset="0"/>
              </a:rPr>
              <a:t>TASA METABÓLICA BASAL (TMB)</a:t>
            </a:r>
          </a:p>
        </p:txBody>
      </p:sp>
      <p:sp>
        <p:nvSpPr>
          <p:cNvPr id="189443" name="Line 11">
            <a:extLst>
              <a:ext uri="{FF2B5EF4-FFF2-40B4-BE49-F238E27FC236}">
                <a16:creationId xmlns:a16="http://schemas.microsoft.com/office/drawing/2014/main" id="{59476462-BFDF-49A9-879F-A0456EF3E809}"/>
              </a:ext>
            </a:extLst>
          </p:cNvPr>
          <p:cNvSpPr>
            <a:spLocks noChangeShapeType="1"/>
          </p:cNvSpPr>
          <p:nvPr/>
        </p:nvSpPr>
        <p:spPr bwMode="auto">
          <a:xfrm>
            <a:off x="4360863" y="915988"/>
            <a:ext cx="0" cy="771525"/>
          </a:xfrm>
          <a:prstGeom prst="line">
            <a:avLst/>
          </a:prstGeom>
          <a:noFill/>
          <a:ln w="190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0460" name="Rectangle 12">
            <a:extLst>
              <a:ext uri="{FF2B5EF4-FFF2-40B4-BE49-F238E27FC236}">
                <a16:creationId xmlns:a16="http://schemas.microsoft.com/office/drawing/2014/main" id="{8F16E837-88D5-4DB9-828A-7F2D957788A0}"/>
              </a:ext>
            </a:extLst>
          </p:cNvPr>
          <p:cNvSpPr>
            <a:spLocks noChangeArrowheads="1"/>
          </p:cNvSpPr>
          <p:nvPr/>
        </p:nvSpPr>
        <p:spPr bwMode="auto">
          <a:xfrm>
            <a:off x="539750" y="1692275"/>
            <a:ext cx="7866063" cy="657225"/>
          </a:xfrm>
          <a:prstGeom prst="rect">
            <a:avLst/>
          </a:prstGeom>
          <a:noFill/>
          <a:ln w="9525">
            <a:noFill/>
            <a:miter lim="800000"/>
            <a:headEnd/>
            <a:tailEnd/>
          </a:ln>
          <a:effectLst/>
        </p:spPr>
        <p:txBody>
          <a:bodyPr/>
          <a:lstStyle/>
          <a:p>
            <a:pPr marL="342900" indent="-342900" algn="ctr">
              <a:lnSpc>
                <a:spcPct val="60000"/>
              </a:lnSpc>
              <a:spcBef>
                <a:spcPct val="20000"/>
              </a:spcBef>
              <a:defRPr/>
            </a:pPr>
            <a:r>
              <a:rPr lang="en-US" sz="2200">
                <a:effectLst>
                  <a:outerShdw blurRad="38100" dist="38100" dir="2700000" algn="tl">
                    <a:srgbClr val="C0C0C0"/>
                  </a:outerShdw>
                </a:effectLst>
                <a:latin typeface="Verdana" pitchFamily="34" charset="0"/>
              </a:rPr>
              <a:t>DETERMINANTE</a:t>
            </a:r>
          </a:p>
          <a:p>
            <a:pPr marL="342900" indent="-342900" algn="ctr">
              <a:lnSpc>
                <a:spcPct val="60000"/>
              </a:lnSpc>
              <a:spcBef>
                <a:spcPct val="20000"/>
              </a:spcBef>
              <a:defRPr/>
            </a:pPr>
            <a:r>
              <a:rPr lang="en-US" sz="2200">
                <a:effectLst>
                  <a:outerShdw blurRad="38100" dist="38100" dir="2700000" algn="tl">
                    <a:srgbClr val="C0C0C0"/>
                  </a:outerShdw>
                </a:effectLst>
                <a:latin typeface="Verdana" pitchFamily="34" charset="0"/>
              </a:rPr>
              <a:t>(Relación Directamente Proporcional)</a:t>
            </a:r>
          </a:p>
        </p:txBody>
      </p:sp>
      <p:sp>
        <p:nvSpPr>
          <p:cNvPr id="189445" name="Text Box 14">
            <a:extLst>
              <a:ext uri="{FF2B5EF4-FFF2-40B4-BE49-F238E27FC236}">
                <a16:creationId xmlns:a16="http://schemas.microsoft.com/office/drawing/2014/main" id="{50074AC0-5EA3-4B93-90C8-8F1456C6C9A2}"/>
              </a:ext>
            </a:extLst>
          </p:cNvPr>
          <p:cNvSpPr txBox="1">
            <a:spLocks noChangeArrowheads="1"/>
          </p:cNvSpPr>
          <p:nvPr/>
        </p:nvSpPr>
        <p:spPr bwMode="auto">
          <a:xfrm>
            <a:off x="890588" y="3021013"/>
            <a:ext cx="7192962"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90000"/>
              </a:lnSpc>
              <a:spcBef>
                <a:spcPct val="0"/>
              </a:spcBef>
              <a:buClrTx/>
              <a:buFontTx/>
              <a:buNone/>
            </a:pPr>
            <a:r>
              <a:rPr lang="en-US" altLang="es-PR" sz="2600">
                <a:latin typeface="Arial" panose="020B0604020202020204" pitchFamily="34" charset="0"/>
              </a:rPr>
              <a:t>Cantidad de</a:t>
            </a:r>
          </a:p>
          <a:p>
            <a:pPr algn="ctr">
              <a:lnSpc>
                <a:spcPct val="90000"/>
              </a:lnSpc>
              <a:spcBef>
                <a:spcPct val="0"/>
              </a:spcBef>
              <a:buClrTx/>
              <a:buFontTx/>
              <a:buNone/>
            </a:pPr>
            <a:r>
              <a:rPr lang="en-US" altLang="es-PR" sz="2600">
                <a:latin typeface="Arial" panose="020B0604020202020204" pitchFamily="34" charset="0"/>
              </a:rPr>
              <a:t>Tejido Magro o Masa Corporal Activa (MCA)</a:t>
            </a:r>
          </a:p>
        </p:txBody>
      </p:sp>
      <p:sp>
        <p:nvSpPr>
          <p:cNvPr id="360464" name="Rectangle 16">
            <a:extLst>
              <a:ext uri="{FF2B5EF4-FFF2-40B4-BE49-F238E27FC236}">
                <a16:creationId xmlns:a16="http://schemas.microsoft.com/office/drawing/2014/main" id="{8660FB13-A5A7-4BD7-BBF0-4FB1211454B5}"/>
              </a:ext>
            </a:extLst>
          </p:cNvPr>
          <p:cNvSpPr>
            <a:spLocks noChangeArrowheads="1"/>
          </p:cNvSpPr>
          <p:nvPr/>
        </p:nvSpPr>
        <p:spPr bwMode="auto">
          <a:xfrm>
            <a:off x="952500" y="4757738"/>
            <a:ext cx="958850"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MCA</a:t>
            </a:r>
            <a:endParaRPr lang="en-US" sz="2600" baseline="30000">
              <a:solidFill>
                <a:srgbClr val="000000"/>
              </a:solidFill>
              <a:effectLst>
                <a:outerShdw blurRad="38100" dist="38100" dir="2700000" algn="tl">
                  <a:srgbClr val="C0C0C0"/>
                </a:outerShdw>
              </a:effectLst>
              <a:latin typeface="Arial" charset="0"/>
            </a:endParaRPr>
          </a:p>
        </p:txBody>
      </p:sp>
      <p:sp>
        <p:nvSpPr>
          <p:cNvPr id="189447" name="Line 17">
            <a:extLst>
              <a:ext uri="{FF2B5EF4-FFF2-40B4-BE49-F238E27FC236}">
                <a16:creationId xmlns:a16="http://schemas.microsoft.com/office/drawing/2014/main" id="{08A6AF16-7F8C-4C51-BAF9-76DA5EAA5A5C}"/>
              </a:ext>
            </a:extLst>
          </p:cNvPr>
          <p:cNvSpPr>
            <a:spLocks noChangeShapeType="1"/>
          </p:cNvSpPr>
          <p:nvPr/>
        </p:nvSpPr>
        <p:spPr bwMode="auto">
          <a:xfrm flipV="1">
            <a:off x="947738" y="4700588"/>
            <a:ext cx="0" cy="3143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9448" name="Line 18">
            <a:extLst>
              <a:ext uri="{FF2B5EF4-FFF2-40B4-BE49-F238E27FC236}">
                <a16:creationId xmlns:a16="http://schemas.microsoft.com/office/drawing/2014/main" id="{C479EEAA-0ACA-478F-964B-640FBCDD1A22}"/>
              </a:ext>
            </a:extLst>
          </p:cNvPr>
          <p:cNvSpPr>
            <a:spLocks noChangeShapeType="1"/>
          </p:cNvSpPr>
          <p:nvPr/>
        </p:nvSpPr>
        <p:spPr bwMode="auto">
          <a:xfrm>
            <a:off x="1390650" y="5043488"/>
            <a:ext cx="0" cy="574675"/>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0467" name="Rectangle 19">
            <a:extLst>
              <a:ext uri="{FF2B5EF4-FFF2-40B4-BE49-F238E27FC236}">
                <a16:creationId xmlns:a16="http://schemas.microsoft.com/office/drawing/2014/main" id="{EB52E834-12DA-4E46-9084-8658E722EBC2}"/>
              </a:ext>
            </a:extLst>
          </p:cNvPr>
          <p:cNvSpPr>
            <a:spLocks noChangeArrowheads="1"/>
          </p:cNvSpPr>
          <p:nvPr/>
        </p:nvSpPr>
        <p:spPr bwMode="auto">
          <a:xfrm>
            <a:off x="965200" y="5672138"/>
            <a:ext cx="935038"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TMB</a:t>
            </a:r>
            <a:endParaRPr lang="en-US" sz="2600" baseline="30000">
              <a:solidFill>
                <a:srgbClr val="000000"/>
              </a:solidFill>
              <a:effectLst>
                <a:outerShdw blurRad="38100" dist="38100" dir="2700000" algn="tl">
                  <a:srgbClr val="C0C0C0"/>
                </a:outerShdw>
              </a:effectLst>
              <a:latin typeface="Arial" charset="0"/>
            </a:endParaRPr>
          </a:p>
        </p:txBody>
      </p:sp>
      <p:sp>
        <p:nvSpPr>
          <p:cNvPr id="189450" name="Line 20">
            <a:extLst>
              <a:ext uri="{FF2B5EF4-FFF2-40B4-BE49-F238E27FC236}">
                <a16:creationId xmlns:a16="http://schemas.microsoft.com/office/drawing/2014/main" id="{93824500-645A-4044-8527-80F8657D2F39}"/>
              </a:ext>
            </a:extLst>
          </p:cNvPr>
          <p:cNvSpPr>
            <a:spLocks noChangeShapeType="1"/>
          </p:cNvSpPr>
          <p:nvPr/>
        </p:nvSpPr>
        <p:spPr bwMode="auto">
          <a:xfrm flipV="1">
            <a:off x="960438" y="5614988"/>
            <a:ext cx="0" cy="3143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0470" name="Rectangle 22">
            <a:extLst>
              <a:ext uri="{FF2B5EF4-FFF2-40B4-BE49-F238E27FC236}">
                <a16:creationId xmlns:a16="http://schemas.microsoft.com/office/drawing/2014/main" id="{36CBB6AD-6C70-4A83-9A5B-A4AF0F521F81}"/>
              </a:ext>
            </a:extLst>
          </p:cNvPr>
          <p:cNvSpPr>
            <a:spLocks noChangeArrowheads="1"/>
          </p:cNvSpPr>
          <p:nvPr/>
        </p:nvSpPr>
        <p:spPr bwMode="auto">
          <a:xfrm>
            <a:off x="2405063" y="4746625"/>
            <a:ext cx="958850"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MCA</a:t>
            </a:r>
            <a:endParaRPr lang="en-US" sz="2600" baseline="30000">
              <a:solidFill>
                <a:srgbClr val="000000"/>
              </a:solidFill>
              <a:effectLst>
                <a:outerShdw blurRad="38100" dist="38100" dir="2700000" algn="tl">
                  <a:srgbClr val="C0C0C0"/>
                </a:outerShdw>
              </a:effectLst>
              <a:latin typeface="Arial" charset="0"/>
            </a:endParaRPr>
          </a:p>
        </p:txBody>
      </p:sp>
      <p:sp>
        <p:nvSpPr>
          <p:cNvPr id="189452" name="Line 23">
            <a:extLst>
              <a:ext uri="{FF2B5EF4-FFF2-40B4-BE49-F238E27FC236}">
                <a16:creationId xmlns:a16="http://schemas.microsoft.com/office/drawing/2014/main" id="{04B47FD4-4F27-41B1-9822-F1ED40DDCAE8}"/>
              </a:ext>
            </a:extLst>
          </p:cNvPr>
          <p:cNvSpPr>
            <a:spLocks noChangeShapeType="1"/>
          </p:cNvSpPr>
          <p:nvPr/>
        </p:nvSpPr>
        <p:spPr bwMode="auto">
          <a:xfrm>
            <a:off x="2400300" y="4702175"/>
            <a:ext cx="0" cy="3143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9453" name="Line 24">
            <a:extLst>
              <a:ext uri="{FF2B5EF4-FFF2-40B4-BE49-F238E27FC236}">
                <a16:creationId xmlns:a16="http://schemas.microsoft.com/office/drawing/2014/main" id="{E698A24B-6E24-47C6-8924-BC989A56D2EA}"/>
              </a:ext>
            </a:extLst>
          </p:cNvPr>
          <p:cNvSpPr>
            <a:spLocks noChangeShapeType="1"/>
          </p:cNvSpPr>
          <p:nvPr/>
        </p:nvSpPr>
        <p:spPr bwMode="auto">
          <a:xfrm>
            <a:off x="2817813" y="5032375"/>
            <a:ext cx="0" cy="574675"/>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0473" name="Rectangle 25">
            <a:extLst>
              <a:ext uri="{FF2B5EF4-FFF2-40B4-BE49-F238E27FC236}">
                <a16:creationId xmlns:a16="http://schemas.microsoft.com/office/drawing/2014/main" id="{58329A42-AA06-4212-9F58-C492C6AAA8A1}"/>
              </a:ext>
            </a:extLst>
          </p:cNvPr>
          <p:cNvSpPr>
            <a:spLocks noChangeArrowheads="1"/>
          </p:cNvSpPr>
          <p:nvPr/>
        </p:nvSpPr>
        <p:spPr bwMode="auto">
          <a:xfrm>
            <a:off x="2392363" y="5661025"/>
            <a:ext cx="935037"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TMB</a:t>
            </a:r>
            <a:endParaRPr lang="en-US" sz="2600" baseline="30000">
              <a:solidFill>
                <a:srgbClr val="000000"/>
              </a:solidFill>
              <a:effectLst>
                <a:outerShdw blurRad="38100" dist="38100" dir="2700000" algn="tl">
                  <a:srgbClr val="C0C0C0"/>
                </a:outerShdw>
              </a:effectLst>
              <a:latin typeface="Arial" charset="0"/>
            </a:endParaRPr>
          </a:p>
        </p:txBody>
      </p:sp>
      <p:sp>
        <p:nvSpPr>
          <p:cNvPr id="189455" name="Line 26">
            <a:extLst>
              <a:ext uri="{FF2B5EF4-FFF2-40B4-BE49-F238E27FC236}">
                <a16:creationId xmlns:a16="http://schemas.microsoft.com/office/drawing/2014/main" id="{6E756D71-2929-4D81-BCBA-6952302C126A}"/>
              </a:ext>
            </a:extLst>
          </p:cNvPr>
          <p:cNvSpPr>
            <a:spLocks noChangeShapeType="1"/>
          </p:cNvSpPr>
          <p:nvPr/>
        </p:nvSpPr>
        <p:spPr bwMode="auto">
          <a:xfrm>
            <a:off x="2387600" y="5616575"/>
            <a:ext cx="0" cy="3143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9456" name="Line 27">
            <a:extLst>
              <a:ext uri="{FF2B5EF4-FFF2-40B4-BE49-F238E27FC236}">
                <a16:creationId xmlns:a16="http://schemas.microsoft.com/office/drawing/2014/main" id="{178063C6-45D6-4A04-82DB-2FAE05C26EB8}"/>
              </a:ext>
            </a:extLst>
          </p:cNvPr>
          <p:cNvSpPr>
            <a:spLocks noChangeShapeType="1"/>
          </p:cNvSpPr>
          <p:nvPr/>
        </p:nvSpPr>
        <p:spPr bwMode="auto">
          <a:xfrm>
            <a:off x="1417638" y="3784600"/>
            <a:ext cx="0" cy="919163"/>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9457" name="Rectangle 29">
            <a:extLst>
              <a:ext uri="{FF2B5EF4-FFF2-40B4-BE49-F238E27FC236}">
                <a16:creationId xmlns:a16="http://schemas.microsoft.com/office/drawing/2014/main" id="{676D6BB8-9614-4CC5-A525-92D9AF7DEB44}"/>
              </a:ext>
            </a:extLst>
          </p:cNvPr>
          <p:cNvSpPr>
            <a:spLocks noChangeArrowheads="1"/>
          </p:cNvSpPr>
          <p:nvPr/>
        </p:nvSpPr>
        <p:spPr bwMode="auto">
          <a:xfrm>
            <a:off x="569913" y="4160838"/>
            <a:ext cx="3014662" cy="1903412"/>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endParaRPr lang="es-PR" altLang="es-PR" sz="1200" i="1">
              <a:latin typeface="Times New Roman" panose="02020603050405020304" pitchFamily="18" charset="0"/>
            </a:endParaRPr>
          </a:p>
        </p:txBody>
      </p:sp>
      <p:sp>
        <p:nvSpPr>
          <p:cNvPr id="189458" name="Line 30">
            <a:extLst>
              <a:ext uri="{FF2B5EF4-FFF2-40B4-BE49-F238E27FC236}">
                <a16:creationId xmlns:a16="http://schemas.microsoft.com/office/drawing/2014/main" id="{897DE489-AB8D-4861-A5D1-BA158F33EA76}"/>
              </a:ext>
            </a:extLst>
          </p:cNvPr>
          <p:cNvSpPr>
            <a:spLocks noChangeShapeType="1"/>
          </p:cNvSpPr>
          <p:nvPr/>
        </p:nvSpPr>
        <p:spPr bwMode="auto">
          <a:xfrm>
            <a:off x="2789238" y="3784600"/>
            <a:ext cx="0" cy="919163"/>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0479" name="Rectangle 31">
            <a:extLst>
              <a:ext uri="{FF2B5EF4-FFF2-40B4-BE49-F238E27FC236}">
                <a16:creationId xmlns:a16="http://schemas.microsoft.com/office/drawing/2014/main" id="{D05E5305-834C-488B-9944-6C67019B96D3}"/>
              </a:ext>
            </a:extLst>
          </p:cNvPr>
          <p:cNvSpPr>
            <a:spLocks noChangeArrowheads="1"/>
          </p:cNvSpPr>
          <p:nvPr/>
        </p:nvSpPr>
        <p:spPr bwMode="auto">
          <a:xfrm>
            <a:off x="7561263" y="4543425"/>
            <a:ext cx="958850"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MCA</a:t>
            </a:r>
            <a:endParaRPr lang="en-US" sz="2600" baseline="30000">
              <a:solidFill>
                <a:srgbClr val="000000"/>
              </a:solidFill>
              <a:effectLst>
                <a:outerShdw blurRad="38100" dist="38100" dir="2700000" algn="tl">
                  <a:srgbClr val="C0C0C0"/>
                </a:outerShdw>
              </a:effectLst>
              <a:latin typeface="Arial" charset="0"/>
            </a:endParaRPr>
          </a:p>
        </p:txBody>
      </p:sp>
      <p:sp>
        <p:nvSpPr>
          <p:cNvPr id="189460" name="Line 32">
            <a:extLst>
              <a:ext uri="{FF2B5EF4-FFF2-40B4-BE49-F238E27FC236}">
                <a16:creationId xmlns:a16="http://schemas.microsoft.com/office/drawing/2014/main" id="{A1E06B70-456C-4E7D-A44E-1A91F84747A2}"/>
              </a:ext>
            </a:extLst>
          </p:cNvPr>
          <p:cNvSpPr>
            <a:spLocks noChangeShapeType="1"/>
          </p:cNvSpPr>
          <p:nvPr/>
        </p:nvSpPr>
        <p:spPr bwMode="auto">
          <a:xfrm>
            <a:off x="7556500" y="4498975"/>
            <a:ext cx="0" cy="3143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9461" name="Line 33">
            <a:extLst>
              <a:ext uri="{FF2B5EF4-FFF2-40B4-BE49-F238E27FC236}">
                <a16:creationId xmlns:a16="http://schemas.microsoft.com/office/drawing/2014/main" id="{BD5F412C-0C4C-4B5B-A6E3-0F3FF54777D6}"/>
              </a:ext>
            </a:extLst>
          </p:cNvPr>
          <p:cNvSpPr>
            <a:spLocks noChangeShapeType="1"/>
          </p:cNvSpPr>
          <p:nvPr/>
        </p:nvSpPr>
        <p:spPr bwMode="auto">
          <a:xfrm>
            <a:off x="7974013" y="4829175"/>
            <a:ext cx="0" cy="574675"/>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0482" name="Rectangle 34">
            <a:extLst>
              <a:ext uri="{FF2B5EF4-FFF2-40B4-BE49-F238E27FC236}">
                <a16:creationId xmlns:a16="http://schemas.microsoft.com/office/drawing/2014/main" id="{11DF75F3-5840-461A-B72B-9EBE8906240C}"/>
              </a:ext>
            </a:extLst>
          </p:cNvPr>
          <p:cNvSpPr>
            <a:spLocks noChangeArrowheads="1"/>
          </p:cNvSpPr>
          <p:nvPr/>
        </p:nvSpPr>
        <p:spPr bwMode="auto">
          <a:xfrm>
            <a:off x="7548563" y="5457825"/>
            <a:ext cx="935037"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TMB</a:t>
            </a:r>
            <a:endParaRPr lang="en-US" sz="2600" baseline="30000">
              <a:solidFill>
                <a:srgbClr val="000000"/>
              </a:solidFill>
              <a:effectLst>
                <a:outerShdw blurRad="38100" dist="38100" dir="2700000" algn="tl">
                  <a:srgbClr val="C0C0C0"/>
                </a:outerShdw>
              </a:effectLst>
              <a:latin typeface="Arial" charset="0"/>
            </a:endParaRPr>
          </a:p>
        </p:txBody>
      </p:sp>
      <p:sp>
        <p:nvSpPr>
          <p:cNvPr id="189463" name="Line 35">
            <a:extLst>
              <a:ext uri="{FF2B5EF4-FFF2-40B4-BE49-F238E27FC236}">
                <a16:creationId xmlns:a16="http://schemas.microsoft.com/office/drawing/2014/main" id="{61BC1969-582F-46A2-A1AD-EC16DF05160C}"/>
              </a:ext>
            </a:extLst>
          </p:cNvPr>
          <p:cNvSpPr>
            <a:spLocks noChangeShapeType="1"/>
          </p:cNvSpPr>
          <p:nvPr/>
        </p:nvSpPr>
        <p:spPr bwMode="auto">
          <a:xfrm>
            <a:off x="7543800" y="5413375"/>
            <a:ext cx="0" cy="3143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9464" name="Text Box 37">
            <a:extLst>
              <a:ext uri="{FF2B5EF4-FFF2-40B4-BE49-F238E27FC236}">
                <a16:creationId xmlns:a16="http://schemas.microsoft.com/office/drawing/2014/main" id="{B4ADE016-8307-4F18-BAC3-CC05179FC900}"/>
              </a:ext>
            </a:extLst>
          </p:cNvPr>
          <p:cNvSpPr txBox="1">
            <a:spLocks noChangeArrowheads="1"/>
          </p:cNvSpPr>
          <p:nvPr/>
        </p:nvSpPr>
        <p:spPr bwMode="auto">
          <a:xfrm>
            <a:off x="4673600" y="4805363"/>
            <a:ext cx="148431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90000"/>
              </a:lnSpc>
              <a:spcBef>
                <a:spcPct val="0"/>
              </a:spcBef>
              <a:buClrTx/>
              <a:buFontTx/>
              <a:buNone/>
            </a:pPr>
            <a:r>
              <a:rPr lang="en-US" altLang="es-PR" sz="2600">
                <a:latin typeface="Arial" panose="020B0604020202020204" pitchFamily="34" charset="0"/>
              </a:rPr>
              <a:t>Mujeres</a:t>
            </a:r>
          </a:p>
        </p:txBody>
      </p:sp>
      <p:sp>
        <p:nvSpPr>
          <p:cNvPr id="189465" name="Rectangle 38">
            <a:extLst>
              <a:ext uri="{FF2B5EF4-FFF2-40B4-BE49-F238E27FC236}">
                <a16:creationId xmlns:a16="http://schemas.microsoft.com/office/drawing/2014/main" id="{07920E3F-4EBA-4863-85E8-698E8B31207B}"/>
              </a:ext>
            </a:extLst>
          </p:cNvPr>
          <p:cNvSpPr>
            <a:spLocks noChangeArrowheads="1"/>
          </p:cNvSpPr>
          <p:nvPr/>
        </p:nvSpPr>
        <p:spPr bwMode="auto">
          <a:xfrm>
            <a:off x="7285038" y="4329113"/>
            <a:ext cx="1333500" cy="1531937"/>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endParaRPr lang="es-PR" altLang="es-PR" sz="1200" i="1">
              <a:latin typeface="Times New Roman" panose="02020603050405020304" pitchFamily="18" charset="0"/>
            </a:endParaRPr>
          </a:p>
        </p:txBody>
      </p:sp>
      <p:sp>
        <p:nvSpPr>
          <p:cNvPr id="189466" name="Line 40">
            <a:extLst>
              <a:ext uri="{FF2B5EF4-FFF2-40B4-BE49-F238E27FC236}">
                <a16:creationId xmlns:a16="http://schemas.microsoft.com/office/drawing/2014/main" id="{52A6FAAD-3805-4843-9968-0F44BDE37394}"/>
              </a:ext>
            </a:extLst>
          </p:cNvPr>
          <p:cNvSpPr>
            <a:spLocks noChangeShapeType="1"/>
          </p:cNvSpPr>
          <p:nvPr/>
        </p:nvSpPr>
        <p:spPr bwMode="auto">
          <a:xfrm rot="-5400000">
            <a:off x="4196557" y="4450556"/>
            <a:ext cx="0" cy="1179513"/>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9467" name="Text Box 42">
            <a:extLst>
              <a:ext uri="{FF2B5EF4-FFF2-40B4-BE49-F238E27FC236}">
                <a16:creationId xmlns:a16="http://schemas.microsoft.com/office/drawing/2014/main" id="{35FF7AFB-D254-45AD-9CE1-399C3F703FF4}"/>
              </a:ext>
            </a:extLst>
          </p:cNvPr>
          <p:cNvSpPr txBox="1">
            <a:spLocks noChangeArrowheads="1"/>
          </p:cNvSpPr>
          <p:nvPr/>
        </p:nvSpPr>
        <p:spPr bwMode="auto">
          <a:xfrm>
            <a:off x="3484563" y="4549775"/>
            <a:ext cx="11763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spcBef>
                <a:spcPct val="0"/>
              </a:spcBef>
              <a:buClrTx/>
              <a:buFontTx/>
              <a:buNone/>
            </a:pPr>
            <a:r>
              <a:rPr lang="en-US" altLang="es-PR" sz="1700" i="1">
                <a:latin typeface="Times New Roman" panose="02020603050405020304" pitchFamily="18" charset="0"/>
              </a:rPr>
              <a:t>(Ejemplo)</a:t>
            </a:r>
          </a:p>
        </p:txBody>
      </p:sp>
      <p:sp>
        <p:nvSpPr>
          <p:cNvPr id="189468" name="Line 45">
            <a:extLst>
              <a:ext uri="{FF2B5EF4-FFF2-40B4-BE49-F238E27FC236}">
                <a16:creationId xmlns:a16="http://schemas.microsoft.com/office/drawing/2014/main" id="{4DCBC9B7-A5EE-47EF-8988-FDF8B76065FA}"/>
              </a:ext>
            </a:extLst>
          </p:cNvPr>
          <p:cNvSpPr>
            <a:spLocks noChangeShapeType="1"/>
          </p:cNvSpPr>
          <p:nvPr/>
        </p:nvSpPr>
        <p:spPr bwMode="auto">
          <a:xfrm rot="-5400000">
            <a:off x="6647657" y="4463256"/>
            <a:ext cx="0" cy="1179513"/>
          </a:xfrm>
          <a:prstGeom prst="line">
            <a:avLst/>
          </a:prstGeom>
          <a:noFill/>
          <a:ln w="1397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9469" name="Line 48">
            <a:extLst>
              <a:ext uri="{FF2B5EF4-FFF2-40B4-BE49-F238E27FC236}">
                <a16:creationId xmlns:a16="http://schemas.microsoft.com/office/drawing/2014/main" id="{208F8CFE-455A-40E5-851D-C996B1CFD5B8}"/>
              </a:ext>
            </a:extLst>
          </p:cNvPr>
          <p:cNvSpPr>
            <a:spLocks noChangeShapeType="1"/>
          </p:cNvSpPr>
          <p:nvPr/>
        </p:nvSpPr>
        <p:spPr bwMode="auto">
          <a:xfrm>
            <a:off x="4360863" y="2438400"/>
            <a:ext cx="0" cy="684213"/>
          </a:xfrm>
          <a:prstGeom prst="line">
            <a:avLst/>
          </a:prstGeom>
          <a:noFill/>
          <a:ln w="1905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89470" name="Text Box 49">
            <a:extLst>
              <a:ext uri="{FF2B5EF4-FFF2-40B4-BE49-F238E27FC236}">
                <a16:creationId xmlns:a16="http://schemas.microsoft.com/office/drawing/2014/main" id="{32CB5C73-D903-40A7-9B7E-9E94E976C592}"/>
              </a:ext>
            </a:extLst>
          </p:cNvPr>
          <p:cNvSpPr txBox="1">
            <a:spLocks noChangeArrowheads="1"/>
          </p:cNvSpPr>
          <p:nvPr/>
        </p:nvSpPr>
        <p:spPr bwMode="auto">
          <a:xfrm>
            <a:off x="3273425" y="2117725"/>
            <a:ext cx="2055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spcBef>
                <a:spcPct val="0"/>
              </a:spcBef>
              <a:buClrTx/>
              <a:buFontTx/>
              <a:buNone/>
            </a:pPr>
            <a:r>
              <a:rPr lang="en-US" altLang="es-PR" sz="1900" i="1">
                <a:latin typeface="Times New Roman" panose="02020603050405020304" pitchFamily="18" charset="0"/>
              </a:rPr>
              <a:t>(Positiva o Lineal)</a:t>
            </a:r>
          </a:p>
        </p:txBody>
      </p:sp>
      <p:sp>
        <p:nvSpPr>
          <p:cNvPr id="189471" name="Text Box 6">
            <a:extLst>
              <a:ext uri="{FF2B5EF4-FFF2-40B4-BE49-F238E27FC236}">
                <a16:creationId xmlns:a16="http://schemas.microsoft.com/office/drawing/2014/main" id="{6603EB64-A7DE-4735-A0E4-2FF6DB199387}"/>
              </a:ext>
            </a:extLst>
          </p:cNvPr>
          <p:cNvSpPr txBox="1">
            <a:spLocks noChangeArrowheads="1"/>
          </p:cNvSpPr>
          <p:nvPr/>
        </p:nvSpPr>
        <p:spPr bwMode="auto">
          <a:xfrm>
            <a:off x="179388" y="6165850"/>
            <a:ext cx="89646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138), por J. H. Wilmore, &amp; D. L. Costill, 2004, Barcelona, España: Editorial Paidotribo. Copyright 2004 por Jack H. Wilmore y David L. Costill.</a:t>
            </a:r>
          </a:p>
        </p:txBody>
      </p:sp>
    </p:spTree>
  </p:cSld>
  <p:clrMapOvr>
    <a:masterClrMapping/>
  </p:clrMapOvr>
  <p:transition spd="slow">
    <p:wheel/>
    <p:sndAc>
      <p:stSnd>
        <p:snd r:embed="rId3" name="chimes.wav"/>
      </p:stSnd>
    </p:sndAc>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7">
            <a:extLst>
              <a:ext uri="{FF2B5EF4-FFF2-40B4-BE49-F238E27FC236}">
                <a16:creationId xmlns:a16="http://schemas.microsoft.com/office/drawing/2014/main" id="{A8E0578D-212B-4C1B-B7F3-96C98C0A27F7}"/>
              </a:ext>
            </a:extLst>
          </p:cNvPr>
          <p:cNvSpPr txBox="1">
            <a:spLocks noChangeArrowheads="1"/>
          </p:cNvSpPr>
          <p:nvPr/>
        </p:nvSpPr>
        <p:spPr bwMode="auto">
          <a:xfrm>
            <a:off x="1484313" y="2435225"/>
            <a:ext cx="612933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lnSpc>
                <a:spcPct val="80000"/>
              </a:lnSpc>
              <a:spcBef>
                <a:spcPct val="0"/>
              </a:spcBef>
              <a:buClrTx/>
              <a:buFontTx/>
              <a:buNone/>
            </a:pPr>
            <a:r>
              <a:rPr lang="en-US" altLang="es-PR" sz="2600">
                <a:latin typeface="Arial" panose="020B0604020202020204" pitchFamily="34" charset="0"/>
              </a:rPr>
              <a:t>Área de Superficie Corporal (ASC)</a:t>
            </a:r>
          </a:p>
        </p:txBody>
      </p:sp>
      <p:sp>
        <p:nvSpPr>
          <p:cNvPr id="191491" name="Line 8">
            <a:extLst>
              <a:ext uri="{FF2B5EF4-FFF2-40B4-BE49-F238E27FC236}">
                <a16:creationId xmlns:a16="http://schemas.microsoft.com/office/drawing/2014/main" id="{988D331A-4A29-4E96-9230-8CA9C415D5AF}"/>
              </a:ext>
            </a:extLst>
          </p:cNvPr>
          <p:cNvSpPr>
            <a:spLocks noChangeShapeType="1"/>
          </p:cNvSpPr>
          <p:nvPr/>
        </p:nvSpPr>
        <p:spPr bwMode="auto">
          <a:xfrm>
            <a:off x="4495800" y="903288"/>
            <a:ext cx="0" cy="3778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2505" name="Rectangle 9">
            <a:extLst>
              <a:ext uri="{FF2B5EF4-FFF2-40B4-BE49-F238E27FC236}">
                <a16:creationId xmlns:a16="http://schemas.microsoft.com/office/drawing/2014/main" id="{D1CB6F38-018D-498F-92C9-67DA9856CF90}"/>
              </a:ext>
            </a:extLst>
          </p:cNvPr>
          <p:cNvSpPr>
            <a:spLocks noChangeArrowheads="1"/>
          </p:cNvSpPr>
          <p:nvPr/>
        </p:nvSpPr>
        <p:spPr bwMode="auto">
          <a:xfrm>
            <a:off x="3233738" y="3811588"/>
            <a:ext cx="3221037" cy="555625"/>
          </a:xfrm>
          <a:prstGeom prst="rect">
            <a:avLst/>
          </a:prstGeom>
          <a:noFill/>
          <a:ln w="9525">
            <a:noFill/>
            <a:miter lim="800000"/>
            <a:headEnd/>
            <a:tailEnd/>
          </a:ln>
          <a:effectLst/>
        </p:spPr>
        <p:txBody>
          <a:bodyPr/>
          <a:lstStyle/>
          <a:p>
            <a:pPr marL="342900" indent="-342900">
              <a:lnSpc>
                <a:spcPct val="70000"/>
              </a:lnSpc>
              <a:spcBef>
                <a:spcPct val="20000"/>
              </a:spcBef>
              <a:defRPr/>
            </a:pPr>
            <a:r>
              <a:rPr lang="en-US">
                <a:effectLst>
                  <a:outerShdw blurRad="38100" dist="38100" dir="2700000" algn="tl">
                    <a:srgbClr val="C0C0C0"/>
                  </a:outerShdw>
                </a:effectLst>
                <a:latin typeface="Verdana" pitchFamily="34" charset="0"/>
              </a:rPr>
              <a:t>Pérdida de Calor</a:t>
            </a:r>
          </a:p>
          <a:p>
            <a:pPr marL="342900" indent="-342900">
              <a:lnSpc>
                <a:spcPct val="70000"/>
              </a:lnSpc>
              <a:spcBef>
                <a:spcPct val="20000"/>
              </a:spcBef>
              <a:defRPr/>
            </a:pPr>
            <a:r>
              <a:rPr lang="en-US">
                <a:effectLst>
                  <a:outerShdw blurRad="38100" dist="38100" dir="2700000" algn="tl">
                    <a:srgbClr val="C0C0C0"/>
                  </a:outerShdw>
                </a:effectLst>
                <a:latin typeface="Verdana" pitchFamily="34" charset="0"/>
              </a:rPr>
              <a:t>Vía Periferia (Piel)</a:t>
            </a:r>
          </a:p>
        </p:txBody>
      </p:sp>
      <p:sp>
        <p:nvSpPr>
          <p:cNvPr id="362506" name="Rectangle 10">
            <a:extLst>
              <a:ext uri="{FF2B5EF4-FFF2-40B4-BE49-F238E27FC236}">
                <a16:creationId xmlns:a16="http://schemas.microsoft.com/office/drawing/2014/main" id="{F5093871-5C67-4D61-BCE9-4C348A14B8FE}"/>
              </a:ext>
            </a:extLst>
          </p:cNvPr>
          <p:cNvSpPr>
            <a:spLocks noChangeArrowheads="1"/>
          </p:cNvSpPr>
          <p:nvPr/>
        </p:nvSpPr>
        <p:spPr bwMode="auto">
          <a:xfrm>
            <a:off x="4114800" y="5845175"/>
            <a:ext cx="1011238" cy="360363"/>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70000"/>
              </a:lnSpc>
              <a:spcBef>
                <a:spcPct val="20000"/>
              </a:spcBef>
              <a:defRPr/>
            </a:pPr>
            <a:r>
              <a:rPr lang="es-PR" sz="2600">
                <a:solidFill>
                  <a:srgbClr val="000000"/>
                </a:solidFill>
                <a:latin typeface="Verdana" pitchFamily="34" charset="0"/>
              </a:rPr>
              <a:t>TMB</a:t>
            </a:r>
            <a:endParaRPr lang="en-US" sz="2600">
              <a:effectLst>
                <a:outerShdw blurRad="38100" dist="38100" dir="2700000" algn="tl">
                  <a:srgbClr val="C0C0C0"/>
                </a:outerShdw>
              </a:effectLst>
              <a:latin typeface="Verdana" pitchFamily="34" charset="0"/>
            </a:endParaRPr>
          </a:p>
        </p:txBody>
      </p:sp>
      <p:sp>
        <p:nvSpPr>
          <p:cNvPr id="191494" name="Line 11">
            <a:extLst>
              <a:ext uri="{FF2B5EF4-FFF2-40B4-BE49-F238E27FC236}">
                <a16:creationId xmlns:a16="http://schemas.microsoft.com/office/drawing/2014/main" id="{ECC1A5F1-4084-43B0-9B6C-C549C094FB57}"/>
              </a:ext>
            </a:extLst>
          </p:cNvPr>
          <p:cNvSpPr>
            <a:spLocks noChangeShapeType="1"/>
          </p:cNvSpPr>
          <p:nvPr/>
        </p:nvSpPr>
        <p:spPr bwMode="auto">
          <a:xfrm>
            <a:off x="4500563" y="2124075"/>
            <a:ext cx="0" cy="3778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1495" name="Line 12">
            <a:extLst>
              <a:ext uri="{FF2B5EF4-FFF2-40B4-BE49-F238E27FC236}">
                <a16:creationId xmlns:a16="http://schemas.microsoft.com/office/drawing/2014/main" id="{25FB32C5-B584-4B84-91B3-07C37DD86AA0}"/>
              </a:ext>
            </a:extLst>
          </p:cNvPr>
          <p:cNvSpPr>
            <a:spLocks noChangeShapeType="1"/>
          </p:cNvSpPr>
          <p:nvPr/>
        </p:nvSpPr>
        <p:spPr bwMode="auto">
          <a:xfrm>
            <a:off x="4500563" y="2771775"/>
            <a:ext cx="0" cy="3778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1496" name="Line 13">
            <a:extLst>
              <a:ext uri="{FF2B5EF4-FFF2-40B4-BE49-F238E27FC236}">
                <a16:creationId xmlns:a16="http://schemas.microsoft.com/office/drawing/2014/main" id="{EB92063F-92B2-4E4A-A4A5-AA0AD0C97990}"/>
              </a:ext>
            </a:extLst>
          </p:cNvPr>
          <p:cNvSpPr>
            <a:spLocks noChangeShapeType="1"/>
          </p:cNvSpPr>
          <p:nvPr/>
        </p:nvSpPr>
        <p:spPr bwMode="auto">
          <a:xfrm>
            <a:off x="4524375" y="3463925"/>
            <a:ext cx="0" cy="3778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1497" name="Line 14">
            <a:extLst>
              <a:ext uri="{FF2B5EF4-FFF2-40B4-BE49-F238E27FC236}">
                <a16:creationId xmlns:a16="http://schemas.microsoft.com/office/drawing/2014/main" id="{073373D1-4D96-4BD7-B9B7-02107D05FD4E}"/>
              </a:ext>
            </a:extLst>
          </p:cNvPr>
          <p:cNvSpPr>
            <a:spLocks noChangeShapeType="1"/>
          </p:cNvSpPr>
          <p:nvPr/>
        </p:nvSpPr>
        <p:spPr bwMode="auto">
          <a:xfrm>
            <a:off x="4529138" y="5475288"/>
            <a:ext cx="0" cy="3778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2512" name="Rectangle 16">
            <a:extLst>
              <a:ext uri="{FF2B5EF4-FFF2-40B4-BE49-F238E27FC236}">
                <a16:creationId xmlns:a16="http://schemas.microsoft.com/office/drawing/2014/main" id="{0AEB0810-250F-4F53-BB6A-08E947D7B37B}"/>
              </a:ext>
            </a:extLst>
          </p:cNvPr>
          <p:cNvSpPr>
            <a:spLocks noChangeArrowheads="1"/>
          </p:cNvSpPr>
          <p:nvPr/>
        </p:nvSpPr>
        <p:spPr bwMode="auto">
          <a:xfrm>
            <a:off x="1603375" y="620713"/>
            <a:ext cx="6296025" cy="312737"/>
          </a:xfrm>
          <a:prstGeom prst="rect">
            <a:avLst/>
          </a:prstGeom>
          <a:noFill/>
          <a:ln w="9525">
            <a:noFill/>
            <a:miter lim="800000"/>
            <a:headEnd/>
            <a:tailEnd/>
          </a:ln>
          <a:effectLst/>
        </p:spPr>
        <p:txBody>
          <a:bodyPr/>
          <a:lstStyle/>
          <a:p>
            <a:pPr marL="342900" indent="-342900" algn="ctr">
              <a:lnSpc>
                <a:spcPct val="70000"/>
              </a:lnSpc>
              <a:spcBef>
                <a:spcPct val="20000"/>
              </a:spcBef>
              <a:defRPr/>
            </a:pPr>
            <a:r>
              <a:rPr lang="en-US" sz="2600">
                <a:effectLst>
                  <a:outerShdw blurRad="38100" dist="38100" dir="2700000" algn="tl">
                    <a:srgbClr val="C0C0C0"/>
                  </a:outerShdw>
                </a:effectLst>
                <a:latin typeface="Arial Black" pitchFamily="34" charset="0"/>
              </a:rPr>
              <a:t>TASA METABÓLICA BASAL (TMB)</a:t>
            </a:r>
          </a:p>
        </p:txBody>
      </p:sp>
      <p:sp>
        <p:nvSpPr>
          <p:cNvPr id="362513" name="Rectangle 17">
            <a:extLst>
              <a:ext uri="{FF2B5EF4-FFF2-40B4-BE49-F238E27FC236}">
                <a16:creationId xmlns:a16="http://schemas.microsoft.com/office/drawing/2014/main" id="{9F8078C6-7888-4785-B79C-2421AD5D2C50}"/>
              </a:ext>
            </a:extLst>
          </p:cNvPr>
          <p:cNvSpPr>
            <a:spLocks noChangeArrowheads="1"/>
          </p:cNvSpPr>
          <p:nvPr/>
        </p:nvSpPr>
        <p:spPr bwMode="auto">
          <a:xfrm>
            <a:off x="649288" y="1298575"/>
            <a:ext cx="7866062" cy="657225"/>
          </a:xfrm>
          <a:prstGeom prst="rect">
            <a:avLst/>
          </a:prstGeom>
          <a:noFill/>
          <a:ln w="9525">
            <a:noFill/>
            <a:miter lim="800000"/>
            <a:headEnd/>
            <a:tailEnd/>
          </a:ln>
          <a:effectLst/>
        </p:spPr>
        <p:txBody>
          <a:bodyPr/>
          <a:lstStyle/>
          <a:p>
            <a:pPr marL="342900" indent="-342900" algn="ctr">
              <a:lnSpc>
                <a:spcPct val="60000"/>
              </a:lnSpc>
              <a:spcBef>
                <a:spcPct val="20000"/>
              </a:spcBef>
              <a:defRPr/>
            </a:pPr>
            <a:r>
              <a:rPr lang="en-US" sz="2600">
                <a:effectLst>
                  <a:outerShdw blurRad="38100" dist="38100" dir="2700000" algn="tl">
                    <a:srgbClr val="C0C0C0"/>
                  </a:outerShdw>
                </a:effectLst>
                <a:latin typeface="Verdana" pitchFamily="34" charset="0"/>
              </a:rPr>
              <a:t>DETERMINANTE</a:t>
            </a:r>
          </a:p>
          <a:p>
            <a:pPr marL="342900" indent="-342900" algn="ctr">
              <a:lnSpc>
                <a:spcPct val="60000"/>
              </a:lnSpc>
              <a:spcBef>
                <a:spcPct val="20000"/>
              </a:spcBef>
              <a:defRPr/>
            </a:pPr>
            <a:r>
              <a:rPr lang="en-US" sz="2600">
                <a:effectLst>
                  <a:outerShdw blurRad="38100" dist="38100" dir="2700000" algn="tl">
                    <a:srgbClr val="C0C0C0"/>
                  </a:outerShdw>
                </a:effectLst>
                <a:latin typeface="Verdana" pitchFamily="34" charset="0"/>
              </a:rPr>
              <a:t>(Relación Directamente Proporcional)</a:t>
            </a:r>
          </a:p>
        </p:txBody>
      </p:sp>
      <p:sp>
        <p:nvSpPr>
          <p:cNvPr id="362514" name="Rectangle 18">
            <a:extLst>
              <a:ext uri="{FF2B5EF4-FFF2-40B4-BE49-F238E27FC236}">
                <a16:creationId xmlns:a16="http://schemas.microsoft.com/office/drawing/2014/main" id="{A9A3CA70-6FC5-4F06-8F7B-0B34C088EECC}"/>
              </a:ext>
            </a:extLst>
          </p:cNvPr>
          <p:cNvSpPr>
            <a:spLocks noChangeArrowheads="1"/>
          </p:cNvSpPr>
          <p:nvPr/>
        </p:nvSpPr>
        <p:spPr bwMode="auto">
          <a:xfrm>
            <a:off x="4090988" y="3194050"/>
            <a:ext cx="933450" cy="304800"/>
          </a:xfrm>
          <a:prstGeom prst="rect">
            <a:avLst/>
          </a:prstGeom>
          <a:noFill/>
          <a:ln w="9525">
            <a:noFill/>
            <a:miter lim="800000"/>
            <a:headEnd/>
            <a:tailEnd/>
          </a:ln>
          <a:effectLst>
            <a:outerShdw dist="35921" dir="2700000" algn="ctr" rotWithShape="0">
              <a:schemeClr val="bg2"/>
            </a:outerShdw>
          </a:effectLst>
        </p:spPr>
        <p:txBody>
          <a:bodyPr/>
          <a:lstStyle/>
          <a:p>
            <a:pPr marL="342900" indent="-342900">
              <a:lnSpc>
                <a:spcPct val="60000"/>
              </a:lnSpc>
              <a:spcBef>
                <a:spcPct val="20000"/>
              </a:spcBef>
              <a:defRPr/>
            </a:pPr>
            <a:r>
              <a:rPr lang="es-PR" sz="2600">
                <a:solidFill>
                  <a:srgbClr val="000000"/>
                </a:solidFill>
                <a:effectLst>
                  <a:outerShdw blurRad="38100" dist="38100" dir="2700000" algn="tl">
                    <a:srgbClr val="C0C0C0"/>
                  </a:outerShdw>
                </a:effectLst>
                <a:latin typeface="Arial" charset="0"/>
              </a:rPr>
              <a:t>ASC</a:t>
            </a:r>
            <a:endParaRPr lang="en-US" sz="2600" baseline="30000">
              <a:solidFill>
                <a:srgbClr val="000000"/>
              </a:solidFill>
              <a:effectLst>
                <a:outerShdw blurRad="38100" dist="38100" dir="2700000" algn="tl">
                  <a:srgbClr val="C0C0C0"/>
                </a:outerShdw>
              </a:effectLst>
              <a:latin typeface="Arial" charset="0"/>
            </a:endParaRPr>
          </a:p>
        </p:txBody>
      </p:sp>
      <p:sp>
        <p:nvSpPr>
          <p:cNvPr id="191501" name="Line 19">
            <a:extLst>
              <a:ext uri="{FF2B5EF4-FFF2-40B4-BE49-F238E27FC236}">
                <a16:creationId xmlns:a16="http://schemas.microsoft.com/office/drawing/2014/main" id="{4B2D3426-B6D7-43EB-849F-5452A28D45DC}"/>
              </a:ext>
            </a:extLst>
          </p:cNvPr>
          <p:cNvSpPr>
            <a:spLocks noChangeShapeType="1"/>
          </p:cNvSpPr>
          <p:nvPr/>
        </p:nvSpPr>
        <p:spPr bwMode="auto">
          <a:xfrm flipV="1">
            <a:off x="4086225" y="3136900"/>
            <a:ext cx="0" cy="3143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1502" name="Line 20">
            <a:extLst>
              <a:ext uri="{FF2B5EF4-FFF2-40B4-BE49-F238E27FC236}">
                <a16:creationId xmlns:a16="http://schemas.microsoft.com/office/drawing/2014/main" id="{6BADD1AD-F44E-4AF1-8194-BFEAC83A099C}"/>
              </a:ext>
            </a:extLst>
          </p:cNvPr>
          <p:cNvSpPr>
            <a:spLocks noChangeShapeType="1"/>
          </p:cNvSpPr>
          <p:nvPr/>
        </p:nvSpPr>
        <p:spPr bwMode="auto">
          <a:xfrm flipV="1">
            <a:off x="3217863" y="3794125"/>
            <a:ext cx="0" cy="54927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1503" name="Line 21">
            <a:extLst>
              <a:ext uri="{FF2B5EF4-FFF2-40B4-BE49-F238E27FC236}">
                <a16:creationId xmlns:a16="http://schemas.microsoft.com/office/drawing/2014/main" id="{C8B08A58-E5FD-4276-B077-84E3A6EF7FA5}"/>
              </a:ext>
            </a:extLst>
          </p:cNvPr>
          <p:cNvSpPr>
            <a:spLocks noChangeShapeType="1"/>
          </p:cNvSpPr>
          <p:nvPr/>
        </p:nvSpPr>
        <p:spPr bwMode="auto">
          <a:xfrm flipV="1">
            <a:off x="4098925" y="5802313"/>
            <a:ext cx="0" cy="363537"/>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362518" name="Rectangle 22">
            <a:extLst>
              <a:ext uri="{FF2B5EF4-FFF2-40B4-BE49-F238E27FC236}">
                <a16:creationId xmlns:a16="http://schemas.microsoft.com/office/drawing/2014/main" id="{44C9EC00-3D97-4055-B054-B26E4A1A7091}"/>
              </a:ext>
            </a:extLst>
          </p:cNvPr>
          <p:cNvSpPr>
            <a:spLocks noChangeArrowheads="1"/>
          </p:cNvSpPr>
          <p:nvPr/>
        </p:nvSpPr>
        <p:spPr bwMode="auto">
          <a:xfrm>
            <a:off x="3233738" y="4675188"/>
            <a:ext cx="3344862" cy="852487"/>
          </a:xfrm>
          <a:prstGeom prst="rect">
            <a:avLst/>
          </a:prstGeom>
          <a:noFill/>
          <a:ln w="9525">
            <a:noFill/>
            <a:miter lim="800000"/>
            <a:headEnd/>
            <a:tailEnd/>
          </a:ln>
          <a:effectLst/>
        </p:spPr>
        <p:txBody>
          <a:bodyPr/>
          <a:lstStyle/>
          <a:p>
            <a:pPr marL="342900" indent="-342900">
              <a:lnSpc>
                <a:spcPct val="70000"/>
              </a:lnSpc>
              <a:spcBef>
                <a:spcPct val="20000"/>
              </a:spcBef>
              <a:defRPr/>
            </a:pPr>
            <a:r>
              <a:rPr lang="en-US">
                <a:effectLst>
                  <a:outerShdw blurRad="38100" dist="38100" dir="2700000" algn="tl">
                    <a:srgbClr val="C0C0C0"/>
                  </a:outerShdw>
                </a:effectLst>
                <a:latin typeface="Verdana" pitchFamily="34" charset="0"/>
              </a:rPr>
              <a:t>Requisitos de Energía</a:t>
            </a:r>
          </a:p>
          <a:p>
            <a:pPr marL="342900" indent="-342900">
              <a:lnSpc>
                <a:spcPct val="70000"/>
              </a:lnSpc>
              <a:spcBef>
                <a:spcPct val="20000"/>
              </a:spcBef>
              <a:defRPr/>
            </a:pPr>
            <a:r>
              <a:rPr lang="en-US">
                <a:effectLst>
                  <a:outerShdw blurRad="38100" dist="38100" dir="2700000" algn="tl">
                    <a:srgbClr val="C0C0C0"/>
                  </a:outerShdw>
                </a:effectLst>
                <a:latin typeface="Verdana" pitchFamily="34" charset="0"/>
              </a:rPr>
              <a:t>para Mantener la</a:t>
            </a:r>
          </a:p>
          <a:p>
            <a:pPr marL="342900" indent="-342900">
              <a:lnSpc>
                <a:spcPct val="70000"/>
              </a:lnSpc>
              <a:spcBef>
                <a:spcPct val="20000"/>
              </a:spcBef>
              <a:defRPr/>
            </a:pPr>
            <a:r>
              <a:rPr lang="en-US">
                <a:effectLst>
                  <a:outerShdw blurRad="38100" dist="38100" dir="2700000" algn="tl">
                    <a:srgbClr val="C0C0C0"/>
                  </a:outerShdw>
                </a:effectLst>
                <a:latin typeface="Verdana" pitchFamily="34" charset="0"/>
              </a:rPr>
              <a:t>Temperatura Corporal</a:t>
            </a:r>
          </a:p>
        </p:txBody>
      </p:sp>
      <p:sp>
        <p:nvSpPr>
          <p:cNvPr id="191505" name="Line 23">
            <a:extLst>
              <a:ext uri="{FF2B5EF4-FFF2-40B4-BE49-F238E27FC236}">
                <a16:creationId xmlns:a16="http://schemas.microsoft.com/office/drawing/2014/main" id="{3C949F9B-20CC-4B12-968C-57A5617F95C7}"/>
              </a:ext>
            </a:extLst>
          </p:cNvPr>
          <p:cNvSpPr>
            <a:spLocks noChangeShapeType="1"/>
          </p:cNvSpPr>
          <p:nvPr/>
        </p:nvSpPr>
        <p:spPr bwMode="auto">
          <a:xfrm>
            <a:off x="4524375" y="4340225"/>
            <a:ext cx="0" cy="377825"/>
          </a:xfrm>
          <a:prstGeom prst="line">
            <a:avLst/>
          </a:prstGeom>
          <a:noFill/>
          <a:ln w="1016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1506" name="Line 24">
            <a:extLst>
              <a:ext uri="{FF2B5EF4-FFF2-40B4-BE49-F238E27FC236}">
                <a16:creationId xmlns:a16="http://schemas.microsoft.com/office/drawing/2014/main" id="{D37657DE-7389-4E6B-8C15-C9E4F37F52F7}"/>
              </a:ext>
            </a:extLst>
          </p:cNvPr>
          <p:cNvSpPr>
            <a:spLocks noChangeShapeType="1"/>
          </p:cNvSpPr>
          <p:nvPr/>
        </p:nvSpPr>
        <p:spPr bwMode="auto">
          <a:xfrm flipV="1">
            <a:off x="3217863" y="4657725"/>
            <a:ext cx="0" cy="820738"/>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91507" name="Text Box 25">
            <a:extLst>
              <a:ext uri="{FF2B5EF4-FFF2-40B4-BE49-F238E27FC236}">
                <a16:creationId xmlns:a16="http://schemas.microsoft.com/office/drawing/2014/main" id="{EB3482E0-FD75-4E47-A657-312E6E7A5371}"/>
              </a:ext>
            </a:extLst>
          </p:cNvPr>
          <p:cNvSpPr txBox="1">
            <a:spLocks noChangeArrowheads="1"/>
          </p:cNvSpPr>
          <p:nvPr/>
        </p:nvSpPr>
        <p:spPr bwMode="auto">
          <a:xfrm>
            <a:off x="3482975" y="1820863"/>
            <a:ext cx="20558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spcBef>
                <a:spcPct val="0"/>
              </a:spcBef>
              <a:buClrTx/>
              <a:buFontTx/>
              <a:buNone/>
            </a:pPr>
            <a:r>
              <a:rPr lang="en-US" altLang="es-PR" sz="1900" i="1">
                <a:latin typeface="Times New Roman" panose="02020603050405020304" pitchFamily="18" charset="0"/>
              </a:rPr>
              <a:t>(Positiva o Lineal)</a:t>
            </a:r>
          </a:p>
        </p:txBody>
      </p:sp>
      <p:sp>
        <p:nvSpPr>
          <p:cNvPr id="191508" name="Text Box 6">
            <a:extLst>
              <a:ext uri="{FF2B5EF4-FFF2-40B4-BE49-F238E27FC236}">
                <a16:creationId xmlns:a16="http://schemas.microsoft.com/office/drawing/2014/main" id="{3FE8419F-5849-4D88-883F-E100E57D2045}"/>
              </a:ext>
            </a:extLst>
          </p:cNvPr>
          <p:cNvSpPr txBox="1">
            <a:spLocks noChangeArrowheads="1"/>
          </p:cNvSpPr>
          <p:nvPr/>
        </p:nvSpPr>
        <p:spPr bwMode="auto">
          <a:xfrm>
            <a:off x="179388" y="6165850"/>
            <a:ext cx="89646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tabLst>
                <a:tab pos="7485063" algn="l"/>
              </a:tabLst>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tabLst>
                <a:tab pos="7485063" algn="l"/>
              </a:tabLst>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tabLst>
                <a:tab pos="7485063" algn="l"/>
              </a:tabLst>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tabLst>
                <a:tab pos="7485063" algn="l"/>
              </a:tabLst>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tabLst>
                <a:tab pos="7485063" algn="l"/>
              </a:tabLst>
              <a:defRPr sz="2000">
                <a:solidFill>
                  <a:srgbClr val="A04DA3"/>
                </a:solidFill>
                <a:latin typeface="Georgia" panose="02040502050405020303" pitchFamily="18" charset="0"/>
              </a:defRPr>
            </a:lvl9pPr>
          </a:lstStyle>
          <a:p>
            <a:pPr eaLnBrk="1" hangingPunct="1">
              <a:spcBef>
                <a:spcPct val="50000"/>
              </a:spcBef>
              <a:buClrTx/>
              <a:buFontTx/>
              <a:buNone/>
            </a:pPr>
            <a:r>
              <a:rPr lang="es-ES" altLang="es-PR" sz="1200" i="1">
                <a:latin typeface="Times New Roman" panose="02020603050405020304" pitchFamily="18" charset="0"/>
              </a:rPr>
              <a:t>NOTA</a:t>
            </a:r>
            <a:r>
              <a:rPr lang="es-ES" altLang="es-PR" sz="1200">
                <a:latin typeface="Times New Roman" panose="02020603050405020304" pitchFamily="18" charset="0"/>
              </a:rPr>
              <a:t>.</a:t>
            </a:r>
            <a:r>
              <a:rPr lang="es-ES" altLang="es-PR" sz="1200" b="0">
                <a:latin typeface="Times New Roman" panose="02020603050405020304" pitchFamily="18" charset="0"/>
              </a:rPr>
              <a:t> Adaptado de: </a:t>
            </a:r>
            <a:r>
              <a:rPr lang="en-US" altLang="es-PR" sz="1200" i="1">
                <a:latin typeface="Times New Roman" panose="02020603050405020304" pitchFamily="18" charset="0"/>
              </a:rPr>
              <a:t>Fisiología del Esfuerzo y del Deporte</a:t>
            </a:r>
            <a:r>
              <a:rPr lang="en-US" altLang="es-PR" sz="1200" b="0">
                <a:latin typeface="Times New Roman" panose="02020603050405020304" pitchFamily="18" charset="0"/>
              </a:rPr>
              <a:t>. 5ta. ed.; (p. 138), por J. H. Wilmore, &amp; D. L. Costill, 2004, Barcelona, España: Editorial Paidotribo. Copyright 2004 por Jack H. Wilmore y David L. Costill.</a:t>
            </a:r>
          </a:p>
        </p:txBody>
      </p:sp>
    </p:spTree>
  </p:cSld>
  <p:clrMapOvr>
    <a:masterClrMapping/>
  </p:clrMapOvr>
  <p:transition spd="slow">
    <p:pull dir="ru"/>
    <p:sndAc>
      <p:stSnd>
        <p:snd r:embed="rId3" name="chimes.wav"/>
      </p:stSnd>
    </p:sndAc>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6261E-11CC-48BF-A168-C8A5B53BAC3F}"/>
              </a:ext>
            </a:extLst>
          </p:cNvPr>
          <p:cNvSpPr>
            <a:spLocks/>
          </p:cNvSpPr>
          <p:nvPr/>
        </p:nvSpPr>
        <p:spPr bwMode="auto">
          <a:xfrm>
            <a:off x="0" y="83820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30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TASA METABÓLICA BASAL: </a:t>
            </a:r>
            <a:r>
              <a:rPr lang="es-PR" altLang="es-PR" sz="30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AVALÚO</a:t>
            </a:r>
            <a:r>
              <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a:t>
            </a:r>
            <a:br>
              <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br>
            <a:r>
              <a:rPr lang="es-PR" altLang="es-PR" sz="30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Ensayo Breve (One-Minute Paper)*</a:t>
            </a:r>
          </a:p>
        </p:txBody>
      </p:sp>
      <p:sp>
        <p:nvSpPr>
          <p:cNvPr id="193539" name="Text Box 3">
            <a:extLst>
              <a:ext uri="{FF2B5EF4-FFF2-40B4-BE49-F238E27FC236}">
                <a16:creationId xmlns:a16="http://schemas.microsoft.com/office/drawing/2014/main" id="{01C23DBB-124B-4C14-BE08-22A0F9652A48}"/>
              </a:ext>
            </a:extLst>
          </p:cNvPr>
          <p:cNvSpPr txBox="1">
            <a:spLocks noChangeArrowheads="1"/>
          </p:cNvSpPr>
          <p:nvPr/>
        </p:nvSpPr>
        <p:spPr bwMode="auto">
          <a:xfrm>
            <a:off x="539750" y="2359025"/>
            <a:ext cx="8280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838200" indent="-38100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295400" indent="-3810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752600" indent="-3810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209800" indent="-3810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6670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31242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5814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40386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AutoNum type="arabicPeriod"/>
            </a:pPr>
            <a:r>
              <a:rPr lang="en-US" altLang="es-PR">
                <a:latin typeface="Arial" panose="020B0604020202020204" pitchFamily="34" charset="0"/>
              </a:rPr>
              <a:t>¿Cuál fue el punto más importante</a:t>
            </a:r>
          </a:p>
          <a:p>
            <a:pPr>
              <a:lnSpc>
                <a:spcPct val="90000"/>
              </a:lnSpc>
              <a:spcBef>
                <a:spcPct val="0"/>
              </a:spcBef>
              <a:buClrTx/>
              <a:buFontTx/>
              <a:buNone/>
            </a:pPr>
            <a:r>
              <a:rPr lang="en-US" altLang="es-PR">
                <a:latin typeface="Arial" panose="020B0604020202020204" pitchFamily="34" charset="0"/>
              </a:rPr>
              <a:t>    presentado bajo el tópico?</a:t>
            </a:r>
          </a:p>
          <a:p>
            <a:pPr>
              <a:lnSpc>
                <a:spcPct val="90000"/>
              </a:lnSpc>
              <a:spcBef>
                <a:spcPct val="0"/>
              </a:spcBef>
              <a:buClrTx/>
              <a:buFontTx/>
              <a:buNone/>
            </a:pPr>
            <a:endParaRPr lang="en-US" altLang="es-PR">
              <a:latin typeface="Arial" panose="020B0604020202020204" pitchFamily="34" charset="0"/>
            </a:endParaRPr>
          </a:p>
          <a:p>
            <a:pPr>
              <a:lnSpc>
                <a:spcPct val="70000"/>
              </a:lnSpc>
              <a:spcBef>
                <a:spcPct val="0"/>
              </a:spcBef>
              <a:buClrTx/>
              <a:buFontTx/>
              <a:buNone/>
            </a:pPr>
            <a:endParaRPr lang="en-US" altLang="es-PR">
              <a:latin typeface="Arial" panose="020B0604020202020204" pitchFamily="34" charset="0"/>
            </a:endParaRPr>
          </a:p>
          <a:p>
            <a:pPr>
              <a:lnSpc>
                <a:spcPct val="70000"/>
              </a:lnSpc>
              <a:spcBef>
                <a:spcPct val="0"/>
              </a:spcBef>
              <a:buClrTx/>
              <a:buFontTx/>
              <a:buNone/>
            </a:pPr>
            <a:endParaRPr lang="en-US" altLang="es-PR">
              <a:latin typeface="Arial" panose="020B0604020202020204" pitchFamily="34" charset="0"/>
            </a:endParaRPr>
          </a:p>
          <a:p>
            <a:pPr>
              <a:lnSpc>
                <a:spcPct val="70000"/>
              </a:lnSpc>
              <a:spcBef>
                <a:spcPct val="0"/>
              </a:spcBef>
              <a:buClrTx/>
              <a:buFontTx/>
              <a:buNone/>
            </a:pPr>
            <a:endParaRPr lang="en-US" altLang="es-PR">
              <a:latin typeface="Arial" panose="020B0604020202020204" pitchFamily="34" charset="0"/>
            </a:endParaRPr>
          </a:p>
          <a:p>
            <a:pPr>
              <a:lnSpc>
                <a:spcPct val="70000"/>
              </a:lnSpc>
              <a:spcBef>
                <a:spcPct val="0"/>
              </a:spcBef>
              <a:buClrTx/>
              <a:buFontTx/>
              <a:buNone/>
            </a:pPr>
            <a:r>
              <a:rPr lang="en-US" altLang="es-PR">
                <a:latin typeface="Arial" panose="020B0604020202020204" pitchFamily="34" charset="0"/>
              </a:rPr>
              <a:t>2. ¿Qué preguntas sin contestar aún posees?</a:t>
            </a:r>
          </a:p>
        </p:txBody>
      </p:sp>
    </p:spTree>
    <p:custDataLst>
      <p:tags r:id="rId1"/>
    </p:custDataLst>
  </p:cSld>
  <p:clrMapOvr>
    <a:masterClrMapping/>
  </p:clrMapOvr>
  <p:transition spd="slow">
    <p:circle/>
    <p:sndAc>
      <p:stSnd>
        <p:snd r:embed="rId4" name="breeze.wav"/>
      </p:stSnd>
    </p:sndAc>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a:extLst>
              <a:ext uri="{FF2B5EF4-FFF2-40B4-BE49-F238E27FC236}">
                <a16:creationId xmlns:a16="http://schemas.microsoft.com/office/drawing/2014/main" id="{0FD618B0-F920-4ECA-8EFD-1E6BCF4BD9E0}"/>
              </a:ext>
            </a:extLst>
          </p:cNvPr>
          <p:cNvSpPr txBox="1">
            <a:spLocks noChangeArrowheads="1"/>
          </p:cNvSpPr>
          <p:nvPr/>
        </p:nvSpPr>
        <p:spPr bwMode="auto">
          <a:xfrm>
            <a:off x="395288" y="887413"/>
            <a:ext cx="828040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838200" indent="-38100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295400" indent="-3810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752600" indent="-3810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209800" indent="-3810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6670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31242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5814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4038600" indent="-3810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nSpc>
                <a:spcPct val="90000"/>
              </a:lnSpc>
              <a:spcBef>
                <a:spcPct val="0"/>
              </a:spcBef>
              <a:buClrTx/>
              <a:buFontTx/>
              <a:buNone/>
            </a:pPr>
            <a:r>
              <a:rPr lang="es-ES" altLang="es-PR">
                <a:latin typeface="Arial" panose="020B0604020202020204" pitchFamily="34" charset="0"/>
              </a:rPr>
              <a:t>Dibuje sobre estos cuerpos celulares, que tú</a:t>
            </a:r>
          </a:p>
          <a:p>
            <a:pPr>
              <a:lnSpc>
                <a:spcPct val="90000"/>
              </a:lnSpc>
              <a:spcBef>
                <a:spcPct val="0"/>
              </a:spcBef>
              <a:buClrTx/>
              <a:buFontTx/>
              <a:buNone/>
            </a:pPr>
            <a:r>
              <a:rPr lang="es-ES" altLang="es-PR">
                <a:latin typeface="Arial" panose="020B0604020202020204" pitchFamily="34" charset="0"/>
              </a:rPr>
              <a:t>piensas es el largo y cantidad de dendritas tú</a:t>
            </a:r>
          </a:p>
          <a:p>
            <a:pPr>
              <a:lnSpc>
                <a:spcPct val="90000"/>
              </a:lnSpc>
              <a:spcBef>
                <a:spcPct val="0"/>
              </a:spcBef>
              <a:buClrTx/>
              <a:buFontTx/>
              <a:buNone/>
            </a:pPr>
            <a:r>
              <a:rPr lang="es-ES" altLang="es-PR">
                <a:latin typeface="Arial" panose="020B0604020202020204" pitchFamily="34" charset="0"/>
              </a:rPr>
              <a:t>posees ahora para los conceptos discutidos en</a:t>
            </a:r>
          </a:p>
          <a:p>
            <a:pPr>
              <a:lnSpc>
                <a:spcPct val="90000"/>
              </a:lnSpc>
              <a:spcBef>
                <a:spcPct val="0"/>
              </a:spcBef>
              <a:buClrTx/>
              <a:buFontTx/>
              <a:buNone/>
            </a:pPr>
            <a:r>
              <a:rPr lang="es-ES" altLang="es-PR">
                <a:latin typeface="Arial" panose="020B0604020202020204" pitchFamily="34" charset="0"/>
              </a:rPr>
              <a:t>la clase de hoy.  ¿Porqué tú crees tu tienes</a:t>
            </a:r>
          </a:p>
          <a:p>
            <a:pPr>
              <a:lnSpc>
                <a:spcPct val="90000"/>
              </a:lnSpc>
              <a:spcBef>
                <a:spcPct val="0"/>
              </a:spcBef>
              <a:buClrTx/>
              <a:buFontTx/>
              <a:buNone/>
            </a:pPr>
            <a:r>
              <a:rPr lang="es-ES" altLang="es-PR">
                <a:latin typeface="Arial" panose="020B0604020202020204" pitchFamily="34" charset="0"/>
              </a:rPr>
              <a:t>esta longitud y cantidad de dendritas.</a:t>
            </a:r>
            <a:endParaRPr lang="en-US" altLang="es-PR">
              <a:latin typeface="Arial" panose="020B0604020202020204" pitchFamily="34" charset="0"/>
            </a:endParaRPr>
          </a:p>
        </p:txBody>
      </p:sp>
      <p:sp>
        <p:nvSpPr>
          <p:cNvPr id="195587" name="Oval 3">
            <a:extLst>
              <a:ext uri="{FF2B5EF4-FFF2-40B4-BE49-F238E27FC236}">
                <a16:creationId xmlns:a16="http://schemas.microsoft.com/office/drawing/2014/main" id="{A2AD6AA0-5BEA-41ED-B98E-6F7AAF596634}"/>
              </a:ext>
            </a:extLst>
          </p:cNvPr>
          <p:cNvSpPr>
            <a:spLocks noChangeArrowheads="1"/>
          </p:cNvSpPr>
          <p:nvPr/>
        </p:nvSpPr>
        <p:spPr bwMode="auto">
          <a:xfrm>
            <a:off x="684213" y="3717925"/>
            <a:ext cx="863600" cy="863600"/>
          </a:xfrm>
          <a:prstGeom prst="ellipse">
            <a:avLst/>
          </a:pr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r" eaLnBrk="1" hangingPunct="1"/>
            <a:endParaRPr lang="es-PR" altLang="es-PR"/>
          </a:p>
        </p:txBody>
      </p:sp>
      <p:sp>
        <p:nvSpPr>
          <p:cNvPr id="195588" name="Oval 4">
            <a:extLst>
              <a:ext uri="{FF2B5EF4-FFF2-40B4-BE49-F238E27FC236}">
                <a16:creationId xmlns:a16="http://schemas.microsoft.com/office/drawing/2014/main" id="{04D48F85-36AD-4153-B2E9-889F1820A71F}"/>
              </a:ext>
            </a:extLst>
          </p:cNvPr>
          <p:cNvSpPr>
            <a:spLocks noChangeArrowheads="1"/>
          </p:cNvSpPr>
          <p:nvPr/>
        </p:nvSpPr>
        <p:spPr bwMode="auto">
          <a:xfrm>
            <a:off x="1908175" y="5086350"/>
            <a:ext cx="863600" cy="863600"/>
          </a:xfrm>
          <a:prstGeom prst="ellipse">
            <a:avLst/>
          </a:pr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r" eaLnBrk="1" hangingPunct="1"/>
            <a:endParaRPr lang="es-PR" altLang="es-PR"/>
          </a:p>
        </p:txBody>
      </p:sp>
      <p:sp>
        <p:nvSpPr>
          <p:cNvPr id="195589" name="Oval 5">
            <a:extLst>
              <a:ext uri="{FF2B5EF4-FFF2-40B4-BE49-F238E27FC236}">
                <a16:creationId xmlns:a16="http://schemas.microsoft.com/office/drawing/2014/main" id="{6B29F1FC-20C9-4F4C-A438-E65242340704}"/>
              </a:ext>
            </a:extLst>
          </p:cNvPr>
          <p:cNvSpPr>
            <a:spLocks noChangeArrowheads="1"/>
          </p:cNvSpPr>
          <p:nvPr/>
        </p:nvSpPr>
        <p:spPr bwMode="auto">
          <a:xfrm>
            <a:off x="5003800" y="4365625"/>
            <a:ext cx="863600" cy="863600"/>
          </a:xfrm>
          <a:prstGeom prst="ellipse">
            <a:avLst/>
          </a:pr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r" eaLnBrk="1" hangingPunct="1"/>
            <a:endParaRPr lang="es-PR" altLang="es-PR"/>
          </a:p>
        </p:txBody>
      </p:sp>
      <p:sp>
        <p:nvSpPr>
          <p:cNvPr id="195590" name="Oval 6">
            <a:extLst>
              <a:ext uri="{FF2B5EF4-FFF2-40B4-BE49-F238E27FC236}">
                <a16:creationId xmlns:a16="http://schemas.microsoft.com/office/drawing/2014/main" id="{EAB96E98-A0EC-4E57-BBEB-B56BED2E73C5}"/>
              </a:ext>
            </a:extLst>
          </p:cNvPr>
          <p:cNvSpPr>
            <a:spLocks noChangeArrowheads="1"/>
          </p:cNvSpPr>
          <p:nvPr/>
        </p:nvSpPr>
        <p:spPr bwMode="auto">
          <a:xfrm>
            <a:off x="6661150" y="3357563"/>
            <a:ext cx="863600" cy="863600"/>
          </a:xfrm>
          <a:prstGeom prst="ellipse">
            <a:avLst/>
          </a:pr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r" eaLnBrk="1" hangingPunct="1"/>
            <a:endParaRPr lang="es-PR" altLang="es-PR"/>
          </a:p>
        </p:txBody>
      </p:sp>
      <p:sp>
        <p:nvSpPr>
          <p:cNvPr id="195591" name="Oval 7">
            <a:extLst>
              <a:ext uri="{FF2B5EF4-FFF2-40B4-BE49-F238E27FC236}">
                <a16:creationId xmlns:a16="http://schemas.microsoft.com/office/drawing/2014/main" id="{AD190CE6-00EB-4F3A-B88E-BA805A545BD2}"/>
              </a:ext>
            </a:extLst>
          </p:cNvPr>
          <p:cNvSpPr>
            <a:spLocks noChangeArrowheads="1"/>
          </p:cNvSpPr>
          <p:nvPr/>
        </p:nvSpPr>
        <p:spPr bwMode="auto">
          <a:xfrm>
            <a:off x="3636963" y="3430588"/>
            <a:ext cx="863600" cy="863600"/>
          </a:xfrm>
          <a:prstGeom prst="ellipse">
            <a:avLst/>
          </a:pr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r" eaLnBrk="1" hangingPunct="1"/>
            <a:endParaRPr lang="es-PR" altLang="es-PR"/>
          </a:p>
        </p:txBody>
      </p:sp>
      <p:sp>
        <p:nvSpPr>
          <p:cNvPr id="195592" name="Oval 8">
            <a:extLst>
              <a:ext uri="{FF2B5EF4-FFF2-40B4-BE49-F238E27FC236}">
                <a16:creationId xmlns:a16="http://schemas.microsoft.com/office/drawing/2014/main" id="{7C5D5572-7119-491F-9DA0-A9D137022D36}"/>
              </a:ext>
            </a:extLst>
          </p:cNvPr>
          <p:cNvSpPr>
            <a:spLocks noChangeArrowheads="1"/>
          </p:cNvSpPr>
          <p:nvPr/>
        </p:nvSpPr>
        <p:spPr bwMode="auto">
          <a:xfrm>
            <a:off x="7453313" y="5302250"/>
            <a:ext cx="863600" cy="863600"/>
          </a:xfrm>
          <a:prstGeom prst="ellipse">
            <a:avLst/>
          </a:pr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r" eaLnBrk="1" hangingPunct="1"/>
            <a:endParaRPr lang="es-PR" altLang="es-PR"/>
          </a:p>
        </p:txBody>
      </p:sp>
    </p:spTree>
  </p:cSld>
  <p:clrMapOvr>
    <a:masterClrMapping/>
  </p:clrMapOvr>
  <p:transition spd="slow">
    <p:dissolve/>
    <p:sndAc>
      <p:stSnd>
        <p:snd r:embed="rId3" name="chimes.wav"/>
      </p:stSnd>
    </p:sndAc>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1019-1CFB-438C-90C2-D2DD5986DF15}"/>
              </a:ext>
            </a:extLst>
          </p:cNvPr>
          <p:cNvSpPr>
            <a:spLocks/>
          </p:cNvSpPr>
          <p:nvPr/>
        </p:nvSpPr>
        <p:spPr bwMode="auto">
          <a:xfrm>
            <a:off x="0" y="69215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30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CALORIMETRÍA: </a:t>
            </a:r>
            <a:r>
              <a:rPr lang="es-PR" altLang="es-PR" sz="30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AVALÚO</a:t>
            </a:r>
            <a:r>
              <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a:t>
            </a:r>
            <a:br>
              <a:rPr lang="es-PR" altLang="es-PR" sz="24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br>
            <a:r>
              <a:rPr lang="es-PR" altLang="es-PR" sz="30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Reacción Escrita Inmediata (REI)*</a:t>
            </a:r>
          </a:p>
        </p:txBody>
      </p:sp>
      <p:sp>
        <p:nvSpPr>
          <p:cNvPr id="197635" name="Text Box 6">
            <a:extLst>
              <a:ext uri="{FF2B5EF4-FFF2-40B4-BE49-F238E27FC236}">
                <a16:creationId xmlns:a16="http://schemas.microsoft.com/office/drawing/2014/main" id="{1BE990C1-56B0-4683-A6A6-16E3182AABDB}"/>
              </a:ext>
            </a:extLst>
          </p:cNvPr>
          <p:cNvSpPr txBox="1">
            <a:spLocks noChangeArrowheads="1"/>
          </p:cNvSpPr>
          <p:nvPr/>
        </p:nvSpPr>
        <p:spPr bwMode="auto">
          <a:xfrm>
            <a:off x="539750" y="1844675"/>
            <a:ext cx="8280400" cy="465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nSpc>
                <a:spcPct val="90000"/>
              </a:lnSpc>
            </a:pPr>
            <a:r>
              <a:rPr lang="en-US" altLang="es-PR" sz="2800">
                <a:latin typeface="Arial" panose="020B0604020202020204" pitchFamily="34" charset="0"/>
              </a:rPr>
              <a:t>1. Algo nuevo que aprendí hoy es…</a:t>
            </a:r>
          </a:p>
          <a:p>
            <a:pPr>
              <a:lnSpc>
                <a:spcPct val="70000"/>
              </a:lnSpc>
            </a:pPr>
            <a:endParaRPr lang="en-US" altLang="es-PR" sz="2800">
              <a:latin typeface="Arial" panose="020B0604020202020204" pitchFamily="34" charset="0"/>
            </a:endParaRPr>
          </a:p>
          <a:p>
            <a:pPr>
              <a:lnSpc>
                <a:spcPct val="70000"/>
              </a:lnSpc>
            </a:pPr>
            <a:r>
              <a:rPr lang="en-US" altLang="es-PR" sz="2800">
                <a:latin typeface="Arial" panose="020B0604020202020204" pitchFamily="34" charset="0"/>
              </a:rPr>
              <a:t>2. Ya sabía…</a:t>
            </a:r>
          </a:p>
          <a:p>
            <a:pPr>
              <a:lnSpc>
                <a:spcPct val="70000"/>
              </a:lnSpc>
            </a:pPr>
            <a:endParaRPr lang="en-US" altLang="es-PR" sz="2800">
              <a:latin typeface="Arial" panose="020B0604020202020204" pitchFamily="34" charset="0"/>
            </a:endParaRPr>
          </a:p>
          <a:p>
            <a:pPr>
              <a:lnSpc>
                <a:spcPct val="70000"/>
              </a:lnSpc>
            </a:pPr>
            <a:r>
              <a:rPr lang="en-US" altLang="es-PR" sz="2800">
                <a:latin typeface="Arial" panose="020B0604020202020204" pitchFamily="34" charset="0"/>
              </a:rPr>
              <a:t>3. Se me hizo difícil entender…</a:t>
            </a:r>
          </a:p>
          <a:p>
            <a:pPr>
              <a:lnSpc>
                <a:spcPct val="70000"/>
              </a:lnSpc>
            </a:pPr>
            <a:endParaRPr lang="en-US" altLang="es-PR" sz="2800">
              <a:latin typeface="Arial" panose="020B0604020202020204" pitchFamily="34" charset="0"/>
            </a:endParaRPr>
          </a:p>
          <a:p>
            <a:pPr>
              <a:lnSpc>
                <a:spcPct val="70000"/>
              </a:lnSpc>
            </a:pPr>
            <a:r>
              <a:rPr lang="en-US" altLang="es-PR" sz="2800">
                <a:latin typeface="Arial" panose="020B0604020202020204" pitchFamily="34" charset="0"/>
              </a:rPr>
              <a:t>4. Lo más que me gustó fue…</a:t>
            </a:r>
          </a:p>
          <a:p>
            <a:pPr>
              <a:lnSpc>
                <a:spcPct val="70000"/>
              </a:lnSpc>
            </a:pPr>
            <a:endParaRPr lang="en-US" altLang="es-PR" sz="2800">
              <a:latin typeface="Arial" panose="020B0604020202020204" pitchFamily="34" charset="0"/>
            </a:endParaRPr>
          </a:p>
          <a:p>
            <a:pPr>
              <a:lnSpc>
                <a:spcPct val="70000"/>
              </a:lnSpc>
            </a:pPr>
            <a:r>
              <a:rPr lang="en-US" altLang="es-PR" sz="2800">
                <a:latin typeface="Arial" panose="020B0604020202020204" pitchFamily="34" charset="0"/>
              </a:rPr>
              <a:t>5. Lo menos que me gustó fue…</a:t>
            </a:r>
          </a:p>
          <a:p>
            <a:pPr>
              <a:lnSpc>
                <a:spcPct val="70000"/>
              </a:lnSpc>
            </a:pPr>
            <a:endParaRPr lang="en-US" altLang="es-PR" sz="2800">
              <a:latin typeface="Arial" panose="020B0604020202020204" pitchFamily="34" charset="0"/>
            </a:endParaRPr>
          </a:p>
          <a:p>
            <a:pPr>
              <a:lnSpc>
                <a:spcPct val="70000"/>
              </a:lnSpc>
            </a:pPr>
            <a:r>
              <a:rPr lang="en-US" altLang="es-PR" sz="2800">
                <a:latin typeface="Arial" panose="020B0604020202020204" pitchFamily="34" charset="0"/>
              </a:rPr>
              <a:t>6. Deseo aprender más sobre…</a:t>
            </a:r>
          </a:p>
          <a:p>
            <a:pPr>
              <a:lnSpc>
                <a:spcPct val="70000"/>
              </a:lnSpc>
            </a:pPr>
            <a:endParaRPr lang="en-US" altLang="es-PR" sz="2800">
              <a:latin typeface="Arial" panose="020B0604020202020204" pitchFamily="34" charset="0"/>
            </a:endParaRPr>
          </a:p>
          <a:p>
            <a:pPr>
              <a:lnSpc>
                <a:spcPct val="70000"/>
              </a:lnSpc>
            </a:pPr>
            <a:r>
              <a:rPr lang="en-US" altLang="es-PR" sz="2800">
                <a:latin typeface="Arial" panose="020B0604020202020204" pitchFamily="34" charset="0"/>
              </a:rPr>
              <a:t>7. De lo que aprendí, lo podría aplicar en…</a:t>
            </a:r>
          </a:p>
          <a:p>
            <a:pPr>
              <a:lnSpc>
                <a:spcPct val="70000"/>
              </a:lnSpc>
            </a:pPr>
            <a:endParaRPr lang="en-US" altLang="es-PR" sz="2800">
              <a:latin typeface="Arial" panose="020B0604020202020204" pitchFamily="34" charset="0"/>
            </a:endParaRPr>
          </a:p>
          <a:p>
            <a:pPr>
              <a:lnSpc>
                <a:spcPct val="70000"/>
              </a:lnSpc>
            </a:pPr>
            <a:r>
              <a:rPr lang="en-US" altLang="es-PR" sz="2800">
                <a:latin typeface="Arial" panose="020B0604020202020204" pitchFamily="34" charset="0"/>
              </a:rPr>
              <a:t>8. La próxima clase debe iniciarse repasando…</a:t>
            </a:r>
          </a:p>
        </p:txBody>
      </p:sp>
    </p:spTree>
    <p:custDataLst>
      <p:tags r:id="rId1"/>
    </p:custDataLst>
  </p:cSld>
  <p:clrMapOvr>
    <a:masterClrMapping/>
  </p:clrMapOvr>
  <p:transition spd="slow">
    <p:circle/>
    <p:sndAc>
      <p:stSnd>
        <p:snd r:embed="rId4" name="breeze.wav"/>
      </p:stSnd>
    </p:sndAc>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FB40B-010E-4BEC-B803-776475922FE7}"/>
              </a:ext>
            </a:extLst>
          </p:cNvPr>
          <p:cNvSpPr>
            <a:spLocks/>
          </p:cNvSpPr>
          <p:nvPr/>
        </p:nvSpPr>
        <p:spPr bwMode="auto">
          <a:xfrm>
            <a:off x="0" y="549275"/>
            <a:ext cx="9144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defRPr sz="4000">
                <a:solidFill>
                  <a:schemeClr val="tx2"/>
                </a:solidFill>
                <a:latin typeface="Trebuchet MS" panose="020B0603020202020204" pitchFamily="34" charset="0"/>
              </a:defRPr>
            </a:lvl1pPr>
            <a:lvl2pPr algn="l" eaLnBrk="0" hangingPunct="0">
              <a:defRPr sz="4000">
                <a:solidFill>
                  <a:schemeClr val="tx2"/>
                </a:solidFill>
                <a:latin typeface="Trebuchet MS" panose="020B0603020202020204" pitchFamily="34" charset="0"/>
              </a:defRPr>
            </a:lvl2pPr>
            <a:lvl3pPr algn="l" eaLnBrk="0" hangingPunct="0">
              <a:defRPr sz="4000">
                <a:solidFill>
                  <a:schemeClr val="tx2"/>
                </a:solidFill>
                <a:latin typeface="Trebuchet MS" panose="020B0603020202020204" pitchFamily="34" charset="0"/>
              </a:defRPr>
            </a:lvl3pPr>
            <a:lvl4pPr algn="l" eaLnBrk="0" hangingPunct="0">
              <a:defRPr sz="4000">
                <a:solidFill>
                  <a:schemeClr val="tx2"/>
                </a:solidFill>
                <a:latin typeface="Trebuchet MS" panose="020B0603020202020204" pitchFamily="34" charset="0"/>
              </a:defRPr>
            </a:lvl4pPr>
            <a:lvl5pPr algn="l" eaLnBrk="0" hangingPunct="0">
              <a:defRPr sz="4000">
                <a:solidFill>
                  <a:schemeClr val="tx2"/>
                </a:solidFill>
                <a:latin typeface="Trebuchet MS" panose="020B0603020202020204" pitchFamily="34" charset="0"/>
              </a:defRPr>
            </a:lvl5pPr>
            <a:lvl6pPr marL="457200" eaLnBrk="0" fontAlgn="base" hangingPunct="0">
              <a:spcBef>
                <a:spcPct val="0"/>
              </a:spcBef>
              <a:spcAft>
                <a:spcPct val="0"/>
              </a:spcAft>
              <a:defRPr sz="4000">
                <a:solidFill>
                  <a:schemeClr val="tx2"/>
                </a:solidFill>
                <a:latin typeface="Trebuchet MS" panose="020B0603020202020204" pitchFamily="34" charset="0"/>
              </a:defRPr>
            </a:lvl6pPr>
            <a:lvl7pPr marL="914400" eaLnBrk="0" fontAlgn="base" hangingPunct="0">
              <a:spcBef>
                <a:spcPct val="0"/>
              </a:spcBef>
              <a:spcAft>
                <a:spcPct val="0"/>
              </a:spcAft>
              <a:defRPr sz="4000">
                <a:solidFill>
                  <a:schemeClr val="tx2"/>
                </a:solidFill>
                <a:latin typeface="Trebuchet MS" panose="020B0603020202020204" pitchFamily="34" charset="0"/>
              </a:defRPr>
            </a:lvl7pPr>
            <a:lvl8pPr marL="1371600" eaLnBrk="0" fontAlgn="base" hangingPunct="0">
              <a:spcBef>
                <a:spcPct val="0"/>
              </a:spcBef>
              <a:spcAft>
                <a:spcPct val="0"/>
              </a:spcAft>
              <a:defRPr sz="4000">
                <a:solidFill>
                  <a:schemeClr val="tx2"/>
                </a:solidFill>
                <a:latin typeface="Trebuchet MS" panose="020B0603020202020204" pitchFamily="34" charset="0"/>
              </a:defRPr>
            </a:lvl8pPr>
            <a:lvl9pPr marL="1828800" eaLnBrk="0" fontAlgn="base" hangingPunct="0">
              <a:spcBef>
                <a:spcPct val="0"/>
              </a:spcBef>
              <a:spcAft>
                <a:spcPct val="0"/>
              </a:spcAft>
              <a:defRPr sz="4000">
                <a:solidFill>
                  <a:schemeClr val="tx2"/>
                </a:solidFill>
                <a:latin typeface="Trebuchet MS" panose="020B0603020202020204" pitchFamily="34" charset="0"/>
              </a:defRPr>
            </a:lvl9pPr>
          </a:lstStyle>
          <a:p>
            <a:pPr algn="ctr">
              <a:lnSpc>
                <a:spcPct val="120000"/>
              </a:lnSpc>
              <a:defRPr/>
            </a:pPr>
            <a:r>
              <a:rPr lang="es-PR" altLang="es-PR" sz="22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CALORIMETRÍA - </a:t>
            </a:r>
            <a:r>
              <a:rPr lang="es-PR" altLang="es-PR" sz="22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AVALÚO</a:t>
            </a:r>
            <a:r>
              <a:rPr lang="es-PR" altLang="es-PR" sz="18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a:t>
            </a:r>
            <a:r>
              <a:rPr lang="es-PR" altLang="es-PR" sz="1800" b="0">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a:t>
            </a:r>
            <a:r>
              <a:rPr lang="es-PR" altLang="es-PR" sz="18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 </a:t>
            </a:r>
            <a:r>
              <a:rPr lang="es-PR" altLang="es-PR" sz="2200" b="0" i="1">
                <a:solidFill>
                  <a:srgbClr val="484876"/>
                </a:solidFill>
                <a:effectLst>
                  <a:outerShdw blurRad="38100" dist="38100" dir="2700000" algn="tl">
                    <a:srgbClr val="C0C0C0"/>
                  </a:outerShdw>
                </a:effectLst>
                <a:latin typeface="Arial Black" panose="020B0A04020102020204" pitchFamily="34" charset="0"/>
                <a:cs typeface="Arial" panose="020B0604020202020204" pitchFamily="34" charset="0"/>
              </a:rPr>
              <a:t>Diagrama de “KWL” (CDA)</a:t>
            </a:r>
          </a:p>
        </p:txBody>
      </p:sp>
      <p:sp>
        <p:nvSpPr>
          <p:cNvPr id="199683" name="Text Box 5">
            <a:extLst>
              <a:ext uri="{FF2B5EF4-FFF2-40B4-BE49-F238E27FC236}">
                <a16:creationId xmlns:a16="http://schemas.microsoft.com/office/drawing/2014/main" id="{1522521F-EB66-4492-8E18-145E24F72877}"/>
              </a:ext>
            </a:extLst>
          </p:cNvPr>
          <p:cNvSpPr txBox="1">
            <a:spLocks noChangeArrowheads="1"/>
          </p:cNvSpPr>
          <p:nvPr/>
        </p:nvSpPr>
        <p:spPr bwMode="auto">
          <a:xfrm>
            <a:off x="395288" y="982663"/>
            <a:ext cx="82804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nSpc>
                <a:spcPct val="90000"/>
              </a:lnSpc>
            </a:pPr>
            <a:r>
              <a:rPr lang="en-US" altLang="es-PR" sz="2400">
                <a:latin typeface="Arial" panose="020B0604020202020204" pitchFamily="34" charset="0"/>
              </a:rPr>
              <a:t>Completa todas las columnas de esta tabla:</a:t>
            </a:r>
          </a:p>
        </p:txBody>
      </p:sp>
      <p:sp>
        <p:nvSpPr>
          <p:cNvPr id="199684" name="Rectangle 7">
            <a:extLst>
              <a:ext uri="{FF2B5EF4-FFF2-40B4-BE49-F238E27FC236}">
                <a16:creationId xmlns:a16="http://schemas.microsoft.com/office/drawing/2014/main" id="{CA2BF027-7C9C-4A93-A11A-71AF6F09339B}"/>
              </a:ext>
            </a:extLst>
          </p:cNvPr>
          <p:cNvSpPr>
            <a:spLocks noChangeArrowheads="1"/>
          </p:cNvSpPr>
          <p:nvPr/>
        </p:nvSpPr>
        <p:spPr bwMode="auto">
          <a:xfrm>
            <a:off x="0" y="6597650"/>
            <a:ext cx="9144000" cy="2603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1">
                <a:solidFill>
                  <a:schemeClr val="tx1"/>
                </a:solidFill>
                <a:latin typeface="Georgia" panose="02040502050405020303" pitchFamily="18" charset="0"/>
              </a:defRPr>
            </a:lvl1pPr>
            <a:lvl2pPr marL="742950" indent="-285750">
              <a:defRPr sz="2000" b="1">
                <a:solidFill>
                  <a:schemeClr val="tx1"/>
                </a:solidFill>
                <a:latin typeface="Georgia" panose="02040502050405020303" pitchFamily="18" charset="0"/>
              </a:defRPr>
            </a:lvl2pPr>
            <a:lvl3pPr marL="1143000" indent="-228600">
              <a:defRPr sz="2000" b="1">
                <a:solidFill>
                  <a:schemeClr val="tx1"/>
                </a:solidFill>
                <a:latin typeface="Georgia" panose="02040502050405020303" pitchFamily="18" charset="0"/>
              </a:defRPr>
            </a:lvl3pPr>
            <a:lvl4pPr marL="1600200" indent="-228600">
              <a:defRPr sz="2000" b="1">
                <a:solidFill>
                  <a:schemeClr val="tx1"/>
                </a:solidFill>
                <a:latin typeface="Georgia" panose="02040502050405020303" pitchFamily="18" charset="0"/>
              </a:defRPr>
            </a:lvl4pPr>
            <a:lvl5pPr marL="2057400" indent="-228600">
              <a:defRPr sz="2000" b="1">
                <a:solidFill>
                  <a:schemeClr val="tx1"/>
                </a:solidFill>
                <a:latin typeface="Georgia" panose="02040502050405020303" pitchFamily="18" charset="0"/>
              </a:defRPr>
            </a:lvl5pPr>
            <a:lvl6pPr marL="2514600" indent="-228600" eaLnBrk="0" fontAlgn="base" hangingPunct="0">
              <a:spcBef>
                <a:spcPct val="0"/>
              </a:spcBef>
              <a:spcAft>
                <a:spcPct val="0"/>
              </a:spcAft>
              <a:defRPr sz="2000" b="1">
                <a:solidFill>
                  <a:schemeClr val="tx1"/>
                </a:solidFill>
                <a:latin typeface="Georgia" panose="02040502050405020303" pitchFamily="18" charset="0"/>
              </a:defRPr>
            </a:lvl6pPr>
            <a:lvl7pPr marL="2971800" indent="-228600" eaLnBrk="0" fontAlgn="base" hangingPunct="0">
              <a:spcBef>
                <a:spcPct val="0"/>
              </a:spcBef>
              <a:spcAft>
                <a:spcPct val="0"/>
              </a:spcAft>
              <a:defRPr sz="2000" b="1">
                <a:solidFill>
                  <a:schemeClr val="tx1"/>
                </a:solidFill>
                <a:latin typeface="Georgia" panose="02040502050405020303" pitchFamily="18" charset="0"/>
              </a:defRPr>
            </a:lvl7pPr>
            <a:lvl8pPr marL="3429000" indent="-228600" eaLnBrk="0" fontAlgn="base" hangingPunct="0">
              <a:spcBef>
                <a:spcPct val="0"/>
              </a:spcBef>
              <a:spcAft>
                <a:spcPct val="0"/>
              </a:spcAft>
              <a:defRPr sz="2000" b="1">
                <a:solidFill>
                  <a:schemeClr val="tx1"/>
                </a:solidFill>
                <a:latin typeface="Georgia" panose="02040502050405020303" pitchFamily="18" charset="0"/>
              </a:defRPr>
            </a:lvl8pPr>
            <a:lvl9pPr marL="3886200" indent="-228600" eaLnBrk="0" fontAlgn="base" hangingPunct="0">
              <a:spcBef>
                <a:spcPct val="0"/>
              </a:spcBef>
              <a:spcAft>
                <a:spcPct val="0"/>
              </a:spcAft>
              <a:defRPr sz="2000" b="1">
                <a:solidFill>
                  <a:schemeClr val="tx1"/>
                </a:solidFill>
                <a:latin typeface="Georgia" panose="02040502050405020303" pitchFamily="18" charset="0"/>
              </a:defRPr>
            </a:lvl9pPr>
          </a:lstStyle>
          <a:p>
            <a:pPr algn="r" eaLnBrk="1" hangingPunct="1"/>
            <a:endParaRPr lang="es-PR" altLang="es-PR"/>
          </a:p>
        </p:txBody>
      </p:sp>
      <p:pic>
        <p:nvPicPr>
          <p:cNvPr id="199685" name="Picture 8" descr="Diagrama_KWL_o_CDA_v01">
            <a:extLst>
              <a:ext uri="{FF2B5EF4-FFF2-40B4-BE49-F238E27FC236}">
                <a16:creationId xmlns:a16="http://schemas.microsoft.com/office/drawing/2014/main" id="{FD4BCD53-869E-4E59-B360-11DDBADB28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038" y="1435100"/>
            <a:ext cx="6911975" cy="53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sndAc>
      <p:stSnd>
        <p:snd r:embed="rId3" name="chimes.wav"/>
      </p:stSnd>
    </p:sndAc>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ELC_10K_Llegada_PPT_02">
            <a:extLst>
              <a:ext uri="{FF2B5EF4-FFF2-40B4-BE49-F238E27FC236}">
                <a16:creationId xmlns:a16="http://schemas.microsoft.com/office/drawing/2014/main" id="{6B8E99F0-C095-4AC3-A1AB-63789076E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275"/>
            <a:ext cx="9144000" cy="693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FF8D88F-0ACC-4243-885E-7E22E3CBB5D3}"/>
              </a:ext>
            </a:extLst>
          </p:cNvPr>
          <p:cNvSpPr>
            <a:spLocks/>
          </p:cNvSpPr>
          <p:nvPr/>
        </p:nvSpPr>
        <p:spPr bwMode="auto">
          <a:xfrm>
            <a:off x="1258888" y="3284538"/>
            <a:ext cx="76676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lnSpc>
                <a:spcPct val="140000"/>
              </a:lnSpc>
              <a:defRPr/>
            </a:pPr>
            <a:r>
              <a:rPr lang="es-PR" altLang="es-PR" sz="8100" b="0">
                <a:solidFill>
                  <a:srgbClr val="00CC00"/>
                </a:solidFill>
                <a:effectLst>
                  <a:outerShdw blurRad="38100" dist="38100" dir="2700000" algn="tl">
                    <a:srgbClr val="C0C0C0"/>
                  </a:outerShdw>
                </a:effectLst>
                <a:latin typeface="Arial Black" panose="020B0A04020102020204" pitchFamily="34" charset="0"/>
                <a:cs typeface="Arial" panose="020B0604020202020204" pitchFamily="34" charset="0"/>
              </a:rPr>
              <a:t>GRACIAS</a:t>
            </a:r>
            <a:endParaRPr lang="es-PR" altLang="es-PR" sz="8100" b="0" i="1">
              <a:solidFill>
                <a:srgbClr val="00CC00"/>
              </a:solidFill>
              <a:effectLst>
                <a:outerShdw blurRad="38100" dist="38100" dir="2700000" algn="tl">
                  <a:srgbClr val="C0C0C0"/>
                </a:outerShdw>
              </a:effectLst>
              <a:latin typeface="Arial Black" panose="020B0A04020102020204" pitchFamily="34" charset="0"/>
              <a:cs typeface="Arial" panose="020B0604020202020204" pitchFamily="34" charset="0"/>
            </a:endParaRPr>
          </a:p>
        </p:txBody>
      </p:sp>
    </p:spTree>
  </p:cSld>
  <p:clrMapOvr>
    <a:masterClrMapping/>
  </p:clrMapOvr>
  <p:transition spd="slow">
    <p:dissolve/>
    <p:sndAc>
      <p:stSnd>
        <p:snd r:embed="rId3" name="chimes.wav"/>
      </p:stSnd>
    </p:sndAc>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6" descr="ELC_Bike_PPT_v2">
            <a:extLst>
              <a:ext uri="{FF2B5EF4-FFF2-40B4-BE49-F238E27FC236}">
                <a16:creationId xmlns:a16="http://schemas.microsoft.com/office/drawing/2014/main" id="{B07EE518-A0CD-4ADC-8A37-585BA884C2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85725"/>
            <a:ext cx="972185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0EA081-9020-4F08-9384-75A8E391289D}"/>
              </a:ext>
            </a:extLst>
          </p:cNvPr>
          <p:cNvSpPr>
            <a:spLocks/>
          </p:cNvSpPr>
          <p:nvPr/>
        </p:nvSpPr>
        <p:spPr bwMode="auto">
          <a:xfrm>
            <a:off x="107950" y="2779713"/>
            <a:ext cx="882015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Georgia" panose="02040502050405020303" pitchFamily="18" charset="0"/>
              </a:defRPr>
            </a:lvl1pPr>
            <a:lvl2pPr marL="742950" indent="-285750" eaLnBrk="0" hangingPunct="0">
              <a:defRPr sz="2000">
                <a:solidFill>
                  <a:schemeClr val="tx1"/>
                </a:solidFill>
                <a:latin typeface="Georgia" panose="02040502050405020303" pitchFamily="18" charset="0"/>
              </a:defRPr>
            </a:lvl2pPr>
            <a:lvl3pPr marL="1143000" indent="-228600" eaLnBrk="0" hangingPunct="0">
              <a:defRPr sz="2000">
                <a:solidFill>
                  <a:schemeClr val="tx1"/>
                </a:solidFill>
                <a:latin typeface="Georgia" panose="02040502050405020303" pitchFamily="18" charset="0"/>
              </a:defRPr>
            </a:lvl3pPr>
            <a:lvl4pPr marL="1600200" indent="-228600" eaLnBrk="0" hangingPunct="0">
              <a:defRPr sz="2000">
                <a:solidFill>
                  <a:schemeClr val="tx1"/>
                </a:solidFill>
                <a:latin typeface="Georgia" panose="02040502050405020303" pitchFamily="18" charset="0"/>
              </a:defRPr>
            </a:lvl4pPr>
            <a:lvl5pPr marL="2057400" indent="-228600" eaLnBrk="0" hangingPunct="0">
              <a:defRPr sz="2000">
                <a:solidFill>
                  <a:schemeClr val="tx1"/>
                </a:solidFill>
                <a:latin typeface="Georgia" panose="02040502050405020303" pitchFamily="18" charset="0"/>
              </a:defRPr>
            </a:lvl5pPr>
            <a:lvl6pPr marL="2514600" indent="-228600" algn="r" eaLnBrk="0" fontAlgn="base" hangingPunct="0">
              <a:spcBef>
                <a:spcPct val="0"/>
              </a:spcBef>
              <a:spcAft>
                <a:spcPct val="0"/>
              </a:spcAft>
              <a:defRPr sz="2000">
                <a:solidFill>
                  <a:schemeClr val="tx1"/>
                </a:solidFill>
                <a:latin typeface="Georgia" panose="02040502050405020303" pitchFamily="18" charset="0"/>
              </a:defRPr>
            </a:lvl6pPr>
            <a:lvl7pPr marL="2971800" indent="-228600" algn="r" eaLnBrk="0" fontAlgn="base" hangingPunct="0">
              <a:spcBef>
                <a:spcPct val="0"/>
              </a:spcBef>
              <a:spcAft>
                <a:spcPct val="0"/>
              </a:spcAft>
              <a:defRPr sz="2000">
                <a:solidFill>
                  <a:schemeClr val="tx1"/>
                </a:solidFill>
                <a:latin typeface="Georgia" panose="02040502050405020303" pitchFamily="18" charset="0"/>
              </a:defRPr>
            </a:lvl7pPr>
            <a:lvl8pPr marL="3429000" indent="-228600" algn="r" eaLnBrk="0" fontAlgn="base" hangingPunct="0">
              <a:spcBef>
                <a:spcPct val="0"/>
              </a:spcBef>
              <a:spcAft>
                <a:spcPct val="0"/>
              </a:spcAft>
              <a:defRPr sz="2000">
                <a:solidFill>
                  <a:schemeClr val="tx1"/>
                </a:solidFill>
                <a:latin typeface="Georgia" panose="02040502050405020303" pitchFamily="18" charset="0"/>
              </a:defRPr>
            </a:lvl8pPr>
            <a:lvl9pPr marL="3886200" indent="-228600" algn="r" eaLnBrk="0" fontAlgn="base" hangingPunct="0">
              <a:spcBef>
                <a:spcPct val="0"/>
              </a:spcBef>
              <a:spcAft>
                <a:spcPct val="0"/>
              </a:spcAft>
              <a:defRPr sz="2000">
                <a:solidFill>
                  <a:schemeClr val="tx1"/>
                </a:solidFill>
                <a:latin typeface="Georgia" panose="02040502050405020303" pitchFamily="18" charset="0"/>
              </a:defRPr>
            </a:lvl9pPr>
          </a:lstStyle>
          <a:p>
            <a:pPr algn="ctr" eaLnBrk="1" hangingPunct="1">
              <a:lnSpc>
                <a:spcPct val="140000"/>
              </a:lnSpc>
              <a:defRPr/>
            </a:pPr>
            <a:r>
              <a:rPr lang="es-PR" altLang="es-PR" sz="8100" b="0">
                <a:solidFill>
                  <a:srgbClr val="00CC00"/>
                </a:solidFill>
                <a:effectLst>
                  <a:outerShdw blurRad="38100" dist="38100" dir="2700000" algn="tl">
                    <a:srgbClr val="C0C0C0"/>
                  </a:outerShdw>
                </a:effectLst>
                <a:latin typeface="Arial Black" panose="020B0A04020102020204" pitchFamily="34" charset="0"/>
                <a:cs typeface="Arial" panose="020B0604020202020204" pitchFamily="34" charset="0"/>
              </a:rPr>
              <a:t>¿PREGUNTAS?</a:t>
            </a:r>
            <a:endParaRPr lang="es-PR" altLang="es-PR" sz="8100" b="0" i="1">
              <a:solidFill>
                <a:srgbClr val="00CC00"/>
              </a:solidFill>
              <a:effectLst>
                <a:outerShdw blurRad="38100" dist="38100" dir="2700000" algn="tl">
                  <a:srgbClr val="C0C0C0"/>
                </a:outerShdw>
              </a:effectLst>
              <a:latin typeface="Arial Black" panose="020B0A04020102020204" pitchFamily="34" charset="0"/>
              <a:cs typeface="Arial" panose="020B0604020202020204" pitchFamily="34" charset="0"/>
            </a:endParaRPr>
          </a:p>
        </p:txBody>
      </p:sp>
    </p:spTree>
    <p:custDataLst>
      <p:tags r:id="rId1"/>
    </p:custDataLst>
  </p:cSld>
  <p:clrMapOvr>
    <a:masterClrMapping/>
  </p:clrMapOvr>
  <p:transition spd="slow">
    <p:newsflash/>
    <p:sndAc>
      <p:stSnd>
        <p:snd r:embed="rId4" name="whoosh.wav"/>
      </p:stSnd>
    </p:sndAc>
  </p:transition>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0"/>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INCLUDEPPT" val="True"/>
  <p:tag name="REALTIMEBACKUP" val="False"/>
  <p:tag name="CHARTSCALE" val="True"/>
  <p:tag name="FIBINCLUDEOTHER" val="True"/>
  <p:tag name="PRRESPONSE3" val="8"/>
  <p:tag name="PRRESPONSE7" val="4"/>
  <p:tag name="SHOWFLASHWARNING" val="True"/>
  <p:tag name="SHOWBARVISIBLE" val="True"/>
  <p:tag name="ANSWERNOWSTYLE" val="-1"/>
  <p:tag name="RESPTABLESTYLE" val="-1"/>
  <p:tag name="BACKUPSESSIONS" val="True"/>
  <p:tag name="AUTOUPDATEALIASES" val="True"/>
  <p:tag name="SKIPREMAININGRACESLIDES" val="True"/>
  <p:tag name="BUBBLESIZEVISIBLE" val="True"/>
  <p:tag name="CUSTOMCELLBACKCOLOR1" val="-657956"/>
  <p:tag name="DISPLAYNAME" val="True"/>
  <p:tag name="AUTOSIZEGRID" val="True"/>
  <p:tag name="RESETCHARTS" val="True"/>
  <p:tag name="CORRECTPOINTVALUE" val="1"/>
  <p:tag name="AUTOADJUSTPARTRANGE" val="True"/>
  <p:tag name="FIBDISPLAYKEYWORDS" val="True"/>
  <p:tag name="PRRESPONSE5" val="6"/>
  <p:tag name="PRRESPONSE10" val="1"/>
  <p:tag name="USESECONDARYMONITOR" val="True"/>
  <p:tag name="COUNTDOWNSTYLE" val="-1"/>
  <p:tag name="ALLOWDUPLICATES" val="False"/>
  <p:tag name="STDCHART" val="1"/>
  <p:tag name="MAXRESPONDERS" val="20"/>
  <p:tag name="CUSTOMGRIDBACKCOLOR" val="-2830136"/>
  <p:tag name="DISPLAYDEVICENUMBER" val="True"/>
  <p:tag name="POLLINGCYCLE" val="2"/>
  <p:tag name="ALLOWUSERFEEDBACK" val="True"/>
  <p:tag name="ADVANCEDSETTINGSVIEW" val="False"/>
  <p:tag name="PRRESPONSE2" val="9"/>
  <p:tag name="PRRESPONSE9" val="2"/>
  <p:tag name="SAVECSVWITHSESSION" val="True"/>
  <p:tag name="COUNTDOWNSECONDS" val="10"/>
  <p:tag name="REVIEWONLY" val="False"/>
  <p:tag name="BUBBLENAMEVISIBLE" val="True"/>
  <p:tag name="CUSTOMCELLBACKCOLOR3" val="-268652"/>
  <p:tag name="GRIDPOSITION" val="1"/>
  <p:tag name="INCORRECTPOINTVALUE" val="0"/>
  <p:tag name="FIBNUMRESULTS" val="5"/>
  <p:tag name="PRRESPONSE8" val="3"/>
  <p:tag name="CSVFORMAT" val="0"/>
  <p:tag name="CHARTVALUEFORMAT" val="0%"/>
  <p:tag name="PARTICIPANTSINLEADERBOARD" val="20"/>
  <p:tag name="USESCHEMECOLORS" val="True"/>
  <p:tag name="INCLUDENONRESPONDERS" val="False"/>
  <p:tag name="FIBDISPLAYRESULTS" val="True"/>
  <p:tag name="ALWAYSOPENPOLL" val="False"/>
  <p:tag name="RESPCOUNTERFORMAT" val="0"/>
  <p:tag name="RACEANIMATIONSPEED" val="3"/>
  <p:tag name="GRIDOPACITY" val="90"/>
  <p:tag name="REALTIMEBACKUPPATH" val="(None)"/>
  <p:tag name="PRRESPONSE6" val="5"/>
  <p:tag name="NUMRESPONSES" val="1"/>
  <p:tag name="DEFAULTNUMTEAMS" val="5"/>
  <p:tag name="MULTIRESPDIVISOR" val="1"/>
  <p:tag name="TPVERSION" val="2008"/>
  <p:tag name="RACEENDPOINTS" val="100"/>
  <p:tag name="CHARTCOLORS" val="0"/>
  <p:tag name="POWERPOINTVERSION" val="14.0"/>
  <p:tag name="CUSTOMCELLBACKCOLOR2" val="-13395457"/>
  <p:tag name="PRRESPONSE4" val="7"/>
  <p:tag name="GRIDROTATIONINTERVAL" val="2"/>
  <p:tag name="AUTOADVANCE" val="False"/>
  <p:tag name="ANSWERNOWTEXT" val="Answer Now"/>
  <p:tag name="BUBBLEGROUPING" val="3"/>
  <p:tag name="PRRESPONSE1" val="10"/>
  <p:tag name="ZEROBASED" val="False"/>
  <p:tag name="DELIMITERS" val="3.1"/>
  <p:tag name="TPFULLVERSION" val="4.2.4.101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Lst>
</file>

<file path=ppt/tags/tag59.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60.xml><?xml version="1.0" encoding="utf-8"?>
<p:tagLst xmlns:a="http://schemas.openxmlformats.org/drawingml/2006/main" xmlns:r="http://schemas.openxmlformats.org/officeDocument/2006/relationships" xmlns:p="http://schemas.openxmlformats.org/presentationml/2006/main">
  <p:tag name="NOPREFERENCE" val="False"/>
</p:tagLst>
</file>

<file path=ppt/tags/tag61.xml><?xml version="1.0" encoding="utf-8"?>
<p:tagLst xmlns:a="http://schemas.openxmlformats.org/drawingml/2006/main" xmlns:r="http://schemas.openxmlformats.org/officeDocument/2006/relationships" xmlns:p="http://schemas.openxmlformats.org/presentationml/2006/main">
  <p:tag name="NOPREFERENCE" val="False"/>
</p:tagLst>
</file>

<file path=ppt/tags/tag62.xml><?xml version="1.0" encoding="utf-8"?>
<p:tagLst xmlns:a="http://schemas.openxmlformats.org/drawingml/2006/main" xmlns:r="http://schemas.openxmlformats.org/officeDocument/2006/relationships" xmlns:p="http://schemas.openxmlformats.org/presentationml/2006/main">
  <p:tag name="NOPREFERENCE" val="False"/>
</p:tagLst>
</file>

<file path=ppt/tags/tag63.xml><?xml version="1.0" encoding="utf-8"?>
<p:tagLst xmlns:a="http://schemas.openxmlformats.org/drawingml/2006/main" xmlns:r="http://schemas.openxmlformats.org/officeDocument/2006/relationships" xmlns:p="http://schemas.openxmlformats.org/presentationml/2006/main">
  <p:tag name="NOPREFERENCE" val="False"/>
</p:tagLst>
</file>

<file path=ppt/tags/tag64.xml><?xml version="1.0" encoding="utf-8"?>
<p:tagLst xmlns:a="http://schemas.openxmlformats.org/drawingml/2006/main" xmlns:r="http://schemas.openxmlformats.org/officeDocument/2006/relationships" xmlns:p="http://schemas.openxmlformats.org/presentationml/2006/main">
  <p:tag name="NOPREFERENCE" val="False"/>
</p:tagLst>
</file>

<file path=ppt/tags/tag65.xml><?xml version="1.0" encoding="utf-8"?>
<p:tagLst xmlns:a="http://schemas.openxmlformats.org/drawingml/2006/main" xmlns:r="http://schemas.openxmlformats.org/officeDocument/2006/relationships" xmlns:p="http://schemas.openxmlformats.org/presentationml/2006/main">
  <p:tag name="NOPREFERENCE" val="False"/>
</p:tagLst>
</file>

<file path=ppt/tags/tag66.xml><?xml version="1.0" encoding="utf-8"?>
<p:tagLst xmlns:a="http://schemas.openxmlformats.org/drawingml/2006/main" xmlns:r="http://schemas.openxmlformats.org/officeDocument/2006/relationships" xmlns:p="http://schemas.openxmlformats.org/presentationml/2006/main">
  <p:tag name="NOPREFERENCE" val="False"/>
</p:tagLst>
</file>

<file path=ppt/tags/tag67.xml><?xml version="1.0" encoding="utf-8"?>
<p:tagLst xmlns:a="http://schemas.openxmlformats.org/drawingml/2006/main" xmlns:r="http://schemas.openxmlformats.org/officeDocument/2006/relationships" xmlns:p="http://schemas.openxmlformats.org/presentationml/2006/main">
  <p:tag name="NOPREFERENCE" val="False"/>
</p:tagLst>
</file>

<file path=ppt/tags/tag68.xml><?xml version="1.0" encoding="utf-8"?>
<p:tagLst xmlns:a="http://schemas.openxmlformats.org/drawingml/2006/main" xmlns:r="http://schemas.openxmlformats.org/officeDocument/2006/relationships" xmlns:p="http://schemas.openxmlformats.org/presentationml/2006/main">
  <p:tag name="NOPREFERENCE" val="False"/>
</p:tagLst>
</file>

<file path=ppt/tags/tag69.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70.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28567</TotalTime>
  <Words>8666</Words>
  <Application>Microsoft Office PowerPoint</Application>
  <PresentationFormat>On-screen Show (4:3)</PresentationFormat>
  <Paragraphs>869</Paragraphs>
  <Slides>97</Slides>
  <Notes>97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97</vt:i4>
      </vt:variant>
    </vt:vector>
  </HeadingPairs>
  <TitlesOfParts>
    <vt:vector size="108" baseType="lpstr">
      <vt:lpstr>Arial</vt:lpstr>
      <vt:lpstr>Arial Black</vt:lpstr>
      <vt:lpstr>Calibri</vt:lpstr>
      <vt:lpstr>Georgia</vt:lpstr>
      <vt:lpstr>Symbol</vt:lpstr>
      <vt:lpstr>Times New Roman</vt:lpstr>
      <vt:lpstr>Trebuchet MS</vt:lpstr>
      <vt:lpstr>Verdana</vt:lpstr>
      <vt:lpstr>Wingdings</vt:lpstr>
      <vt:lpstr>Wingdings 2</vt:lpstr>
      <vt:lpstr>Urban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Calorimetría en Reposo y de Esfuerzo</dc:title>
  <dc:creator>Valued Acer Customer</dc:creator>
  <cp:lastModifiedBy>Edgar Lopategui Corsino</cp:lastModifiedBy>
  <cp:revision>3216</cp:revision>
  <cp:lastPrinted>2012-03-26T19:37:01Z</cp:lastPrinted>
  <dcterms:created xsi:type="dcterms:W3CDTF">2012-03-25T21:01:47Z</dcterms:created>
  <dcterms:modified xsi:type="dcterms:W3CDTF">2023-02-15T16:07:25Z</dcterms:modified>
</cp:coreProperties>
</file>