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4.xml" ContentType="application/vnd.openxmlformats-officedocument.presentationml.tags+xml"/>
  <Override PartName="/ppt/notesSlides/notesSlide56.xml" ContentType="application/vnd.openxmlformats-officedocument.presentationml.notesSlide+xml"/>
  <Override PartName="/ppt/tags/tag55.xml" ContentType="application/vnd.openxmlformats-officedocument.presentationml.tags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1015" r:id="rId3"/>
    <p:sldId id="1003" r:id="rId4"/>
    <p:sldId id="860" r:id="rId5"/>
    <p:sldId id="982" r:id="rId6"/>
    <p:sldId id="979" r:id="rId7"/>
    <p:sldId id="833" r:id="rId8"/>
    <p:sldId id="980" r:id="rId9"/>
    <p:sldId id="983" r:id="rId10"/>
    <p:sldId id="985" r:id="rId11"/>
    <p:sldId id="984" r:id="rId12"/>
    <p:sldId id="987" r:id="rId13"/>
    <p:sldId id="838" r:id="rId14"/>
    <p:sldId id="861" r:id="rId15"/>
    <p:sldId id="866" r:id="rId16"/>
    <p:sldId id="1023" r:id="rId17"/>
    <p:sldId id="1025" r:id="rId18"/>
    <p:sldId id="1022" r:id="rId19"/>
    <p:sldId id="1016" r:id="rId20"/>
    <p:sldId id="1024" r:id="rId21"/>
    <p:sldId id="1017" r:id="rId22"/>
    <p:sldId id="867" r:id="rId23"/>
    <p:sldId id="1002" r:id="rId24"/>
    <p:sldId id="1018" r:id="rId25"/>
    <p:sldId id="996" r:id="rId26"/>
    <p:sldId id="1001" r:id="rId27"/>
    <p:sldId id="1000" r:id="rId28"/>
    <p:sldId id="1006" r:id="rId29"/>
    <p:sldId id="999" r:id="rId30"/>
    <p:sldId id="998" r:id="rId31"/>
    <p:sldId id="997" r:id="rId32"/>
    <p:sldId id="1007" r:id="rId33"/>
    <p:sldId id="1010" r:id="rId34"/>
    <p:sldId id="1008" r:id="rId35"/>
    <p:sldId id="1009" r:id="rId36"/>
    <p:sldId id="1011" r:id="rId37"/>
    <p:sldId id="970" r:id="rId38"/>
    <p:sldId id="1014" r:id="rId39"/>
    <p:sldId id="1019" r:id="rId40"/>
    <p:sldId id="1013" r:id="rId41"/>
    <p:sldId id="850" r:id="rId42"/>
    <p:sldId id="951" r:id="rId43"/>
    <p:sldId id="950" r:id="rId44"/>
    <p:sldId id="1026" r:id="rId45"/>
    <p:sldId id="988" r:id="rId46"/>
    <p:sldId id="1021" r:id="rId47"/>
    <p:sldId id="1020" r:id="rId48"/>
    <p:sldId id="989" r:id="rId49"/>
    <p:sldId id="991" r:id="rId50"/>
    <p:sldId id="992" r:id="rId51"/>
    <p:sldId id="990" r:id="rId52"/>
    <p:sldId id="993" r:id="rId53"/>
    <p:sldId id="995" r:id="rId54"/>
    <p:sldId id="994" r:id="rId55"/>
    <p:sldId id="978" r:id="rId56"/>
    <p:sldId id="1005" r:id="rId57"/>
    <p:sldId id="1004" r:id="rId58"/>
  </p:sldIdLst>
  <p:sldSz cx="9144000" cy="6858000" type="screen4x3"/>
  <p:notesSz cx="6985000" cy="9283700"/>
  <p:custDataLst>
    <p:tags r:id="rId61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CC00"/>
    <a:srgbClr val="484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6434" autoAdjust="0"/>
  </p:normalViewPr>
  <p:slideViewPr>
    <p:cSldViewPr>
      <p:cViewPr varScale="1">
        <p:scale>
          <a:sx n="65" d="100"/>
          <a:sy n="65" d="100"/>
        </p:scale>
        <p:origin x="14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C8810-4BC9-40D6-AF1C-6DF4D524B4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48187-F742-4C60-8264-9834D516A9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CB5611E9-DF12-45D7-A04C-727C094D5BAA}" type="datetimeFigureOut">
              <a:rPr lang="en-US"/>
              <a:pPr>
                <a:defRPr/>
              </a:pPr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AC1F2-6811-4872-AE9B-2B9FDB3C9E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24033-7B10-466F-952A-33BF01037D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1B53E2FA-A94A-4818-BA8C-668E4AA77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38879B-D594-4408-A0AF-42CC03B407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65FEF-D7B5-4740-BEE1-936E59FB08E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B2FFE036-7D74-4C88-8F19-5920D4ABEDD9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4E6666-B820-44F8-8845-5E8C761FB2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7C3F89-E870-42BD-9E38-38C37ADC2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9054D-20E8-4561-8D68-A518E2F401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55501-3F1C-4128-8421-6C84244FF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74B0D247-9F1B-438D-8A4B-2E7094789A75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A2D5AD63-8CE1-4FFF-82F9-8132D4C372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27638DAC-8006-4AD1-AEAD-FD2F7B1465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EB8DB1D4-0F5B-41E1-9426-F5FEA1CCE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B9C72B56-3914-4861-B84B-70D982B07100}" type="slidenum">
              <a:rPr lang="es-PR" altLang="en-US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5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46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>
            <a:extLst>
              <a:ext uri="{FF2B5EF4-FFF2-40B4-BE49-F238E27FC236}">
                <a16:creationId xmlns:a16="http://schemas.microsoft.com/office/drawing/2014/main" id="{6A5C169C-E714-4D36-BD8B-81566D633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7" name="Notes Placeholder 2">
            <a:extLst>
              <a:ext uri="{FF2B5EF4-FFF2-40B4-BE49-F238E27FC236}">
                <a16:creationId xmlns:a16="http://schemas.microsoft.com/office/drawing/2014/main" id="{31E08156-547D-412A-AE94-08A40A8822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6228" name="Slide Number Placeholder 3">
            <a:extLst>
              <a:ext uri="{FF2B5EF4-FFF2-40B4-BE49-F238E27FC236}">
                <a16:creationId xmlns:a16="http://schemas.microsoft.com/office/drawing/2014/main" id="{545A8043-0BE6-4602-823D-CFB1DABE0F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85830BA-7C5C-4A88-B83B-73BD14009584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02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>
            <a:extLst>
              <a:ext uri="{FF2B5EF4-FFF2-40B4-BE49-F238E27FC236}">
                <a16:creationId xmlns:a16="http://schemas.microsoft.com/office/drawing/2014/main" id="{05CF1419-02F9-46EE-924B-356F26F23D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1" name="Notes Placeholder 2">
            <a:extLst>
              <a:ext uri="{FF2B5EF4-FFF2-40B4-BE49-F238E27FC236}">
                <a16:creationId xmlns:a16="http://schemas.microsoft.com/office/drawing/2014/main" id="{9FEC3919-5F26-46FD-B015-59E9E9196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91172" name="Slide Number Placeholder 3">
            <a:extLst>
              <a:ext uri="{FF2B5EF4-FFF2-40B4-BE49-F238E27FC236}">
                <a16:creationId xmlns:a16="http://schemas.microsoft.com/office/drawing/2014/main" id="{3CE5F730-9EDB-4548-B619-635DDC1B21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B1CEF0B-DE50-435A-9334-F4E120AA7C1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>
            <a:extLst>
              <a:ext uri="{FF2B5EF4-FFF2-40B4-BE49-F238E27FC236}">
                <a16:creationId xmlns:a16="http://schemas.microsoft.com/office/drawing/2014/main" id="{23AA0E96-6F5D-4928-B2A2-A35A3CD9AE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>
            <a:extLst>
              <a:ext uri="{FF2B5EF4-FFF2-40B4-BE49-F238E27FC236}">
                <a16:creationId xmlns:a16="http://schemas.microsoft.com/office/drawing/2014/main" id="{49194CA2-4B4C-4F6B-AAF0-CCA3124914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8276" name="Slide Number Placeholder 3">
            <a:extLst>
              <a:ext uri="{FF2B5EF4-FFF2-40B4-BE49-F238E27FC236}">
                <a16:creationId xmlns:a16="http://schemas.microsoft.com/office/drawing/2014/main" id="{903E6801-7BB6-49AB-9BFB-2991D5FBBD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2C6FE56-DEC3-4034-8CF8-FBA31F51BDF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45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41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40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24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1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37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>
            <a:extLst>
              <a:ext uri="{FF2B5EF4-FFF2-40B4-BE49-F238E27FC236}">
                <a16:creationId xmlns:a16="http://schemas.microsoft.com/office/drawing/2014/main" id="{26F24385-5B8D-4FC9-9EA1-20322DA60C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>
            <a:extLst>
              <a:ext uri="{FF2B5EF4-FFF2-40B4-BE49-F238E27FC236}">
                <a16:creationId xmlns:a16="http://schemas.microsoft.com/office/drawing/2014/main" id="{C1B46076-7D9B-4585-850F-DE6C2E13F1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50564" name="Slide Number Placeholder 3">
            <a:extLst>
              <a:ext uri="{FF2B5EF4-FFF2-40B4-BE49-F238E27FC236}">
                <a16:creationId xmlns:a16="http://schemas.microsoft.com/office/drawing/2014/main" id="{46EDD984-A3F5-42D5-A2FE-DA6BAC648A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4E656E-24CA-4673-8492-32BE40F270C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34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37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7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56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73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26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3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96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29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15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173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58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25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07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082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>
            <a:extLst>
              <a:ext uri="{FF2B5EF4-FFF2-40B4-BE49-F238E27FC236}">
                <a16:creationId xmlns:a16="http://schemas.microsoft.com/office/drawing/2014/main" id="{ACDD1929-18B5-47AC-A63E-83088B84A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83A27489-2B23-46EF-AEE4-CBAB6EC12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536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4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>
            <a:extLst>
              <a:ext uri="{FF2B5EF4-FFF2-40B4-BE49-F238E27FC236}">
                <a16:creationId xmlns:a16="http://schemas.microsoft.com/office/drawing/2014/main" id="{6A5C169C-E714-4D36-BD8B-81566D633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7" name="Notes Placeholder 2">
            <a:extLst>
              <a:ext uri="{FF2B5EF4-FFF2-40B4-BE49-F238E27FC236}">
                <a16:creationId xmlns:a16="http://schemas.microsoft.com/office/drawing/2014/main" id="{31E08156-547D-412A-AE94-08A40A8822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6228" name="Slide Number Placeholder 3">
            <a:extLst>
              <a:ext uri="{FF2B5EF4-FFF2-40B4-BE49-F238E27FC236}">
                <a16:creationId xmlns:a16="http://schemas.microsoft.com/office/drawing/2014/main" id="{545A8043-0BE6-4602-823D-CFB1DABE0F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85830BA-7C5C-4A88-B83B-73BD14009584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>
            <a:extLst>
              <a:ext uri="{FF2B5EF4-FFF2-40B4-BE49-F238E27FC236}">
                <a16:creationId xmlns:a16="http://schemas.microsoft.com/office/drawing/2014/main" id="{93D37625-561E-48B7-8B3D-14F07F4F6F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Notes Placeholder 2">
            <a:extLst>
              <a:ext uri="{FF2B5EF4-FFF2-40B4-BE49-F238E27FC236}">
                <a16:creationId xmlns:a16="http://schemas.microsoft.com/office/drawing/2014/main" id="{3BA4F5D2-8C2D-467B-B986-392BEDB0FA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2356" name="Slide Number Placeholder 3">
            <a:extLst>
              <a:ext uri="{FF2B5EF4-FFF2-40B4-BE49-F238E27FC236}">
                <a16:creationId xmlns:a16="http://schemas.microsoft.com/office/drawing/2014/main" id="{5C6414AB-0C21-49F4-BFEF-B48892DBAD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81DF0AD-31D1-49AD-A78F-692E6B8F544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567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>
            <a:extLst>
              <a:ext uri="{FF2B5EF4-FFF2-40B4-BE49-F238E27FC236}">
                <a16:creationId xmlns:a16="http://schemas.microsoft.com/office/drawing/2014/main" id="{617885B8-DE77-4300-AEFA-593D16C62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1628F315-9572-4ABA-9060-C5E73B34F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>
            <a:extLst>
              <a:ext uri="{FF2B5EF4-FFF2-40B4-BE49-F238E27FC236}">
                <a16:creationId xmlns:a16="http://schemas.microsoft.com/office/drawing/2014/main" id="{426377D2-FA19-42AA-AE28-5578919D7A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>
            <a:extLst>
              <a:ext uri="{FF2B5EF4-FFF2-40B4-BE49-F238E27FC236}">
                <a16:creationId xmlns:a16="http://schemas.microsoft.com/office/drawing/2014/main" id="{AEF6C702-59EF-46F8-A0CC-F46340B510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08260" name="Slide Number Placeholder 3">
            <a:extLst>
              <a:ext uri="{FF2B5EF4-FFF2-40B4-BE49-F238E27FC236}">
                <a16:creationId xmlns:a16="http://schemas.microsoft.com/office/drawing/2014/main" id="{396ACCB4-CF30-4DC1-961E-8D61E94456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DE414B1-9725-42AA-9E28-573066EB437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>
            <a:extLst>
              <a:ext uri="{FF2B5EF4-FFF2-40B4-BE49-F238E27FC236}">
                <a16:creationId xmlns:a16="http://schemas.microsoft.com/office/drawing/2014/main" id="{426377D2-FA19-42AA-AE28-5578919D7A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>
            <a:extLst>
              <a:ext uri="{FF2B5EF4-FFF2-40B4-BE49-F238E27FC236}">
                <a16:creationId xmlns:a16="http://schemas.microsoft.com/office/drawing/2014/main" id="{AEF6C702-59EF-46F8-A0CC-F46340B510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08260" name="Slide Number Placeholder 3">
            <a:extLst>
              <a:ext uri="{FF2B5EF4-FFF2-40B4-BE49-F238E27FC236}">
                <a16:creationId xmlns:a16="http://schemas.microsoft.com/office/drawing/2014/main" id="{396ACCB4-CF30-4DC1-961E-8D61E94456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DE414B1-9725-42AA-9E28-573066EB437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21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645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958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808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760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90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052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969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989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397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805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234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3344A206-7760-4C37-9096-02460129F6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5E14D84C-C691-4EC8-94CA-26C74B079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4D3D41A5-24C8-4521-B3CB-60CAA9D37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C2731EBF-DE49-4B38-BDE1-395D10B753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625E7C0E-46C0-4A88-9F58-D81C129D41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CECC0A1-1E8F-4CDD-8CAA-123B7EF90162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82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4D3D41A5-24C8-4521-B3CB-60CAA9D37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C2731EBF-DE49-4B38-BDE1-395D10B753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625E7C0E-46C0-4A88-9F58-D81C129D41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CECC0A1-1E8F-4CDD-8CAA-123B7EF90162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5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0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8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C7EA9-6FD9-42F9-A854-8687484B9AA9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4041EF62-E80F-4278-8FFE-FC94EEE398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A8DF5F-F8BD-4ABB-A517-63BD0C0D786F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81CCA-DF87-4C54-8909-FF2433523B55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336CF4F-69DD-4B89-8DB6-801F3AD41A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854F37DC-7E10-4BBA-9DBB-069F675508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s-PR" sz="1200" b="0" dirty="0" err="1">
                <a:latin typeface="Arial" charset="0"/>
              </a:rPr>
              <a:t>Saludmed</a:t>
            </a:r>
            <a:r>
              <a:rPr lang="es-PR" sz="1200" b="0" dirty="0">
                <a:latin typeface="Arial" charset="0"/>
              </a:rPr>
              <a:t> 2023, por </a:t>
            </a:r>
            <a:r>
              <a:rPr lang="es-PR" sz="1200" i="1" dirty="0">
                <a:latin typeface="Arial" charset="0"/>
                <a:hlinkClick r:id="rId4"/>
              </a:rPr>
              <a:t>Edgar Lopategui Corsino</a:t>
            </a:r>
            <a:r>
              <a:rPr lang="es-PR" sz="1200" b="0" dirty="0">
                <a:latin typeface="Arial" charset="0"/>
              </a:rPr>
              <a:t>, se encuentra bajo una licencia </a:t>
            </a:r>
            <a:r>
              <a:rPr lang="es-PR" sz="1200" b="0" i="1" dirty="0">
                <a:latin typeface="Arial" charset="0"/>
                <a:hlinkClick r:id="rId5"/>
              </a:rPr>
              <a:t>"Creative </a:t>
            </a:r>
            <a:r>
              <a:rPr lang="es-PR" sz="1200" b="0" i="1" dirty="0" err="1">
                <a:latin typeface="Arial" charset="0"/>
                <a:hlinkClick r:id="rId5"/>
              </a:rPr>
              <a:t>Commons</a:t>
            </a:r>
            <a:r>
              <a:rPr lang="es-PR" sz="1200" b="0" i="1" dirty="0">
                <a:latin typeface="Arial" charset="0"/>
                <a:hlinkClick r:id="rId5"/>
              </a:rPr>
              <a:t>"</a:t>
            </a:r>
            <a:r>
              <a:rPr lang="es-PR" sz="1200" b="0" dirty="0">
                <a:latin typeface="Arial" charset="0"/>
              </a:rPr>
              <a:t>, </a:t>
            </a:r>
          </a:p>
          <a:p>
            <a:pPr>
              <a:defRPr/>
            </a:pPr>
            <a:r>
              <a:rPr lang="es-PR" sz="1200" b="0" dirty="0">
                <a:latin typeface="Arial" charset="0"/>
              </a:rPr>
              <a:t>de tipo: </a:t>
            </a:r>
            <a:r>
              <a:rPr lang="es-PR" sz="1200" i="1" dirty="0">
                <a:latin typeface="Arial" charset="0"/>
                <a:hlinkClick r:id="rId5"/>
              </a:rPr>
              <a:t>Reconocimiento-</a:t>
            </a:r>
            <a:r>
              <a:rPr lang="es-PR" sz="1200" i="1" dirty="0" err="1">
                <a:latin typeface="Arial" charset="0"/>
                <a:hlinkClick r:id="rId5"/>
              </a:rPr>
              <a:t>NoComercial</a:t>
            </a:r>
            <a:r>
              <a:rPr lang="es-PR" sz="1200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sz="1200" b="0" dirty="0">
                <a:latin typeface="Arial" charset="0"/>
              </a:rPr>
              <a:t>.  </a:t>
            </a:r>
          </a:p>
          <a:p>
            <a:pPr>
              <a:defRPr/>
            </a:pPr>
            <a:r>
              <a:rPr lang="es-PR" sz="1200" b="0" dirty="0">
                <a:latin typeface="Arial" charset="0"/>
              </a:rPr>
              <a:t>Basado en las páginas publicadas para el sitio Web: </a:t>
            </a:r>
            <a:r>
              <a:rPr lang="es-PR" sz="1200" i="1" dirty="0">
                <a:latin typeface="Arial" charset="0"/>
                <a:hlinkClick r:id="rId4"/>
              </a:rPr>
              <a:t>www.saludmed.com</a:t>
            </a:r>
            <a:r>
              <a:rPr lang="es-PR" sz="1200" b="0" dirty="0">
                <a:latin typeface="Arial" charset="0"/>
              </a:rPr>
              <a:t>.</a:t>
            </a:r>
            <a:endParaRPr lang="es-PR" sz="1800" b="0" dirty="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C171E2CC-47FF-4364-9EDC-BF90C4B41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95583-8608-43D0-909B-964F336E4D45}" type="slidenum">
              <a:rPr lang="es-PR" altLang="en-US"/>
              <a:pPr/>
              <a:t>‹#›</a:t>
            </a:fld>
            <a:endParaRPr lang="es-PR" altLang="en-US"/>
          </a:p>
        </p:txBody>
      </p:sp>
      <p:pic>
        <p:nvPicPr>
          <p:cNvPr id="3" name="Picture 2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6F0891F1-5D7D-4308-92DB-F45BA730A8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5" y="3887334"/>
            <a:ext cx="3439911" cy="229327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Rectangle 43">
            <a:extLst>
              <a:ext uri="{FF2B5EF4-FFF2-40B4-BE49-F238E27FC236}">
                <a16:creationId xmlns:a16="http://schemas.microsoft.com/office/drawing/2014/main" id="{8A1E3711-BA05-4B27-9E80-17EC582B5D0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6" name="Rectangle 44">
            <a:extLst>
              <a:ext uri="{FF2B5EF4-FFF2-40B4-BE49-F238E27FC236}">
                <a16:creationId xmlns:a16="http://schemas.microsoft.com/office/drawing/2014/main" id="{A32E9FC1-B86D-407B-A3DF-454BBDBC926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7" name="Rectangle 45">
            <a:extLst>
              <a:ext uri="{FF2B5EF4-FFF2-40B4-BE49-F238E27FC236}">
                <a16:creationId xmlns:a16="http://schemas.microsoft.com/office/drawing/2014/main" id="{A7EDF5C0-BE7A-43CB-89B2-2DC2AAF025C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8" name="Rectangle 46">
            <a:extLst>
              <a:ext uri="{FF2B5EF4-FFF2-40B4-BE49-F238E27FC236}">
                <a16:creationId xmlns:a16="http://schemas.microsoft.com/office/drawing/2014/main" id="{315809C7-671F-43A5-BDF4-45034653DE9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9" name="Rectangle 47">
            <a:extLst>
              <a:ext uri="{FF2B5EF4-FFF2-40B4-BE49-F238E27FC236}">
                <a16:creationId xmlns:a16="http://schemas.microsoft.com/office/drawing/2014/main" id="{CD0DD0A9-CC95-4F23-A2EE-FD58B300D59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48">
            <a:extLst>
              <a:ext uri="{FF2B5EF4-FFF2-40B4-BE49-F238E27FC236}">
                <a16:creationId xmlns:a16="http://schemas.microsoft.com/office/drawing/2014/main" id="{B8A25040-F11D-43F7-8361-3B38BA7F205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1" name="Rounded Rectangle 49">
            <a:extLst>
              <a:ext uri="{FF2B5EF4-FFF2-40B4-BE49-F238E27FC236}">
                <a16:creationId xmlns:a16="http://schemas.microsoft.com/office/drawing/2014/main" id="{F1EA9EAC-7F72-4866-8290-779F335AEAB1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2" name="Rounded Rectangle 50">
            <a:extLst>
              <a:ext uri="{FF2B5EF4-FFF2-40B4-BE49-F238E27FC236}">
                <a16:creationId xmlns:a16="http://schemas.microsoft.com/office/drawing/2014/main" id="{C94164A1-1267-44E4-AF1C-CBCA3765A489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3" name="Date Placeholder 27">
            <a:extLst>
              <a:ext uri="{FF2B5EF4-FFF2-40B4-BE49-F238E27FC236}">
                <a16:creationId xmlns:a16="http://schemas.microsoft.com/office/drawing/2014/main" id="{9734ED0E-2D9D-45A2-AA2F-A5472734C96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E9FA9-A15E-4A6B-8F69-8BF64A7C5B72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34" name="Footer Placeholder 16">
            <a:extLst>
              <a:ext uri="{FF2B5EF4-FFF2-40B4-BE49-F238E27FC236}">
                <a16:creationId xmlns:a16="http://schemas.microsoft.com/office/drawing/2014/main" id="{C93CFF57-45EA-4CB0-9ED2-189C0547EB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658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164F56C-336B-4DA9-99E0-279FD564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F0879-95FC-44D1-B87C-09EDCB041D27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F9D1819-21D9-4CE6-AD44-9F2660BA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DCE4001-449D-4C21-AFAA-3B9FD92E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AFB38-E3F4-41DD-89DB-87E378487F0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36359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4F8284-70DF-41DC-A890-4CF9EE3B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60449-36A6-4782-B4D6-38C65E3A8541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4603044-0B1C-419F-AB49-D771026B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487BB1B-74E2-4064-91CD-ED6AE1D9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99021-6E5F-4E8C-90A3-E4A7FAFD1721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1629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A598C71-D225-4F4E-86E3-093F3CD8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6819-C34E-4811-B68F-3D5885BEE5A2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262CE36-C73F-40D3-81B4-D94A2826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65D8A77-5FF7-409C-A2E9-16DEB0BB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F0BD9-410B-4310-8563-071FFB66F02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6287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76C578F-F320-4291-87D0-3EEF9F43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89E52-D6D6-44C6-AC3F-0A3D76B58AC8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91FF213-5040-40D1-BADE-0C9B23EA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3AB7154-509E-4AA6-95A3-35352CB9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2994D-FD55-4A66-96C6-4AE43AC2CE6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6424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8479400-8689-48FC-AA61-C1354D5F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48ACB-762B-4E11-A1D4-A7B234BF5A0D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0159899-F270-42FA-BD27-3368558D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8B02C83D-E6B8-48D2-8395-DC687AF6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9B82-8257-4A53-9B93-1BE480BB1ED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8750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29FC52-9925-4757-90C8-7A7EB6F58AC8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E8E860FE-D4E1-488B-BE30-494E2DF2A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8E85C-533B-4822-9126-752E7FB8B11B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CBC7D84B-8B76-4CCD-B5AB-270E31A90D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499EF7A6-4725-4625-9504-E3939EF573B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40">
            <a:extLst>
              <a:ext uri="{FF2B5EF4-FFF2-40B4-BE49-F238E27FC236}">
                <a16:creationId xmlns:a16="http://schemas.microsoft.com/office/drawing/2014/main" id="{B83166B0-E6C8-4AEB-9B3F-4089D8144ADF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41">
            <a:extLst>
              <a:ext uri="{FF2B5EF4-FFF2-40B4-BE49-F238E27FC236}">
                <a16:creationId xmlns:a16="http://schemas.microsoft.com/office/drawing/2014/main" id="{15F9EBA5-FB7C-4886-8BA4-3551D714EFD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CCDB52-C518-4C03-9C5F-0BB450E95D3E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4FFBFE-7AC5-47DD-BE6D-190DB63A7C52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8FBF4B-9697-4CE6-B652-BFC029EA3BCD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9D307A-60A2-4608-A603-660AADDD27D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0E9EC5-804B-4B7A-8FA7-ACA0A4512625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0FB0FE-095E-44D1-B2EB-6FC9C5654D3C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C8D2C8EB-640D-43ED-82FD-0B459E0E4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655F6BE1-FBE5-47DF-B319-D2913F65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79BC191-6AAE-4B52-ADD7-EAF8634C547D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18C985E4-4BEF-49CF-A3D4-5676E70C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42A58436-9FCE-4E00-A446-173763C0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D1F5A-9226-4D59-A7D0-2012BE76672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89599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3B3C8C-FA04-47F7-A8B5-02C979216CAE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D4F6CACF-05D0-40FB-8397-18E60E0B6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98779-49E4-45FA-9A07-CFBEFF72E007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448E454E-5E18-4512-988B-87DED0B0F07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7EAE201-6338-41AA-8436-BD8FA176B26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40">
            <a:extLst>
              <a:ext uri="{FF2B5EF4-FFF2-40B4-BE49-F238E27FC236}">
                <a16:creationId xmlns:a16="http://schemas.microsoft.com/office/drawing/2014/main" id="{5AE2BD3C-470E-49F3-9C0A-AD494A38D9D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41">
            <a:extLst>
              <a:ext uri="{FF2B5EF4-FFF2-40B4-BE49-F238E27FC236}">
                <a16:creationId xmlns:a16="http://schemas.microsoft.com/office/drawing/2014/main" id="{05187533-A4B8-46FA-8584-100F43CC9D2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056AA-DB24-40A0-AABB-1463D73A0C3B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6AF3C-1604-4A14-B518-A3C64C90261B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26C372-9645-4524-82E4-2D1AA319A652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8215E-6652-480D-A2A6-775B15D6141A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D3226D-6496-4DE1-8B7A-B562F289D41C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E3A78-3F3E-4B05-9DB0-DBB390B64714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97D3AC0D-E89D-42A6-9EBB-96FACE47DD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67B157CA-743E-4B9C-94E8-DB8328F5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CEE8-C39A-45FA-A984-617A33CB85B8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A35BF1C-97DD-4DDE-9714-EF94EF56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E060509-4F94-41DC-8AEB-CFBCC6F1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8D6B2-6997-49FA-B14C-4DE2F33879B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8454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B9AD5D11-E4A1-4CD0-A088-2B1D66D9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A921-2B78-4EEE-8D1D-E16336A5436C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66C26-8C3E-4A37-B484-5FD03506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10D2933-8AAB-430D-A3FE-BCACB08A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1E204-CAD2-496D-A3E4-AD4A6597F714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09729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30B95F5-54E5-469E-BD29-13B45C73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C65C1-4D4C-4451-80CF-A72DF92FF2E1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85DD316-CD27-4628-88EB-BD7BD985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4E39F1E-260F-4EA7-8C89-80DA42EC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68755-D023-4C4E-87F9-B16DCDC708E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0354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B0A5974-B4EE-475A-ADED-3A87AC916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559AB-04E2-4AE3-92C3-C79EC25A8A71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C92787F-32D1-4F82-BC14-42F26DB8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9CB3E2BB-5E8C-4A89-8BEF-B7EE23A3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01A2A-5F10-4D97-8D85-71E79EB1E7B2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55474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506B732-5D42-445C-8402-C01DDA8DD89D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F1A4D3DA-C769-4073-B312-8ECC7DD55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2140D5-F783-47EE-877A-7D2D3A35970F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E3733F63-CB6C-4AE6-884E-CF8945B33D0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F5C56BA8-B7B1-4169-8407-A9484C984F1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772EB789-EA91-4A8C-8155-6922104A9683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FE0E9C26-6CB5-4833-8F9A-2E591F91DCE0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E3734E-6FC5-4432-AF7D-27BC40F1671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8557B9-F070-4D82-86FA-5BDB744A08A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29A4DC-AFAF-4D5A-94F9-A7FA64B3DD42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46921B-4C08-4DB3-B72C-BF3EA032A595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F8AB87-C43C-4784-833B-4D1CA3064030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FF001-C431-4DFE-BFCB-412AF6A35166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7A134F8A-3333-4C50-8106-694DE416D2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2C532137-AA01-49E1-95FB-479638970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0E8F0E-E8F6-4EFD-8244-88894727C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C9D11CA-B042-4896-8CB3-757FE2BAEA5C}" type="datetimeFigureOut">
              <a:rPr lang="es-PR"/>
              <a:pPr>
                <a:defRPr/>
              </a:pPr>
              <a:t>04/19/2023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3EAB2-25E6-4FC5-87A4-528B6783F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432EE387-942F-4C49-8CA8-8DADF5622D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DAD840-44DD-401E-8456-3BB50ED1A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7FAA84D5-3C35-4167-A2CD-56B969755DB2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CE5E4B6-3C09-45C7-B59C-69CF0AD1F2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0" dirty="0">
                <a:latin typeface="Arial" charset="0"/>
              </a:rPr>
              <a:t>Copyright © 2023 Edgar Lopategui Corsino | </a:t>
            </a:r>
            <a:r>
              <a:rPr lang="en-US" sz="1000" b="0" dirty="0" err="1">
                <a:latin typeface="Arial" charset="0"/>
              </a:rPr>
              <a:t>Saludmed</a:t>
            </a:r>
            <a:r>
              <a:rPr lang="en-US" sz="1000" b="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openxmlformats.org/officeDocument/2006/relationships/hyperlink" Target="../../../../../../www.saludmed.com/ejercicio/laboratorios/LAB-7-Determinacion_Presion-Arterial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11" Type="http://schemas.openxmlformats.org/officeDocument/2006/relationships/audio" Target="../media/audio1.wav"/><Relationship Id="rId5" Type="http://schemas.openxmlformats.org/officeDocument/2006/relationships/image" Target="../media/image25.jpg"/><Relationship Id="rId10" Type="http://schemas.openxmlformats.org/officeDocument/2006/relationships/image" Target="../media/image29.jpg"/><Relationship Id="rId4" Type="http://schemas.openxmlformats.org/officeDocument/2006/relationships/audio" Target="../media/audio1.wav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30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1.jpg"/><Relationship Id="rId5" Type="http://schemas.openxmlformats.org/officeDocument/2006/relationships/hyperlink" Target="https://search-alexanderstreet-com.ez.inter.edu/view/work/bibliographic_entity%7Cvideo_work%7C3241465" TargetMode="Externa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5" Type="http://schemas.openxmlformats.org/officeDocument/2006/relationships/image" Target="../media/image35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6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wmf"/><Relationship Id="rId5" Type="http://schemas.openxmlformats.org/officeDocument/2006/relationships/image" Target="../media/image1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1.wav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5" Type="http://schemas.openxmlformats.org/officeDocument/2006/relationships/image" Target="../media/image41.JP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21.wmf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1.wmf"/><Relationship Id="rId5" Type="http://schemas.openxmlformats.org/officeDocument/2006/relationships/image" Target="../media/image21.wmf"/><Relationship Id="rId4" Type="http://schemas.openxmlformats.org/officeDocument/2006/relationships/audio" Target="../media/audio1.wav"/><Relationship Id="rId9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5" Type="http://schemas.openxmlformats.org/officeDocument/2006/relationships/image" Target="../media/image47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audio" Target="../media/audio1.wav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audio" Target="../media/audio1.wav"/><Relationship Id="rId5" Type="http://schemas.openxmlformats.org/officeDocument/2006/relationships/image" Target="../media/image49.JP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1.wmf"/><Relationship Id="rId11" Type="http://schemas.openxmlformats.org/officeDocument/2006/relationships/audio" Target="../media/audio1.wav"/><Relationship Id="rId5" Type="http://schemas.openxmlformats.org/officeDocument/2006/relationships/image" Target="../media/image21.wmf"/><Relationship Id="rId10" Type="http://schemas.openxmlformats.org/officeDocument/2006/relationships/image" Target="../media/image53.jpg"/><Relationship Id="rId4" Type="http://schemas.openxmlformats.org/officeDocument/2006/relationships/audio" Target="../media/audio1.wav"/><Relationship Id="rId9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1.wav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audio" Target="../media/audio1.wav"/><Relationship Id="rId5" Type="http://schemas.openxmlformats.org/officeDocument/2006/relationships/image" Target="../media/image57.JP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saludmed.com/ejercicio/laboratorios/LAB-8_Electrocardiograma_12-Derivaciones.pdf" TargetMode="External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8.jpg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image" Target="../media/image5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image" Target="../media/image18.JPG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1.wav"/><Relationship Id="rId5" Type="http://schemas.openxmlformats.org/officeDocument/2006/relationships/image" Target="../media/image59.jpe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audio" Target="../media/audio1.wav"/><Relationship Id="rId5" Type="http://schemas.openxmlformats.org/officeDocument/2006/relationships/image" Target="../media/image60.JP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mic13mvsgo" TargetMode="External"/><Relationship Id="rId3" Type="http://schemas.openxmlformats.org/officeDocument/2006/relationships/notesSlide" Target="../notesSlides/notesSlide46.xml"/><Relationship Id="rId7" Type="http://schemas.openxmlformats.org/officeDocument/2006/relationships/hyperlink" Target="https://search-alexanderstreet-com.ez.inter.edu/view/work/bibliographic_entity%7Cvideo_work%7C3241463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hyperlink" Target="https://search-alexanderstreet-com.ez.inter.edu/view/work/bibliographic_entity|video_work|3241465" TargetMode="External"/><Relationship Id="rId11" Type="http://schemas.openxmlformats.org/officeDocument/2006/relationships/audio" Target="../media/audio1.wav"/><Relationship Id="rId5" Type="http://schemas.openxmlformats.org/officeDocument/2006/relationships/image" Target="../media/image11.wmf"/><Relationship Id="rId10" Type="http://schemas.openxmlformats.org/officeDocument/2006/relationships/image" Target="../media/image61.jpg"/><Relationship Id="rId4" Type="http://schemas.openxmlformats.org/officeDocument/2006/relationships/audio" Target="../media/audio1.wav"/><Relationship Id="rId9" Type="http://schemas.openxmlformats.org/officeDocument/2006/relationships/image" Target="../media/image2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audio" Target="../media/audio1.wav"/><Relationship Id="rId5" Type="http://schemas.openxmlformats.org/officeDocument/2006/relationships/image" Target="../media/image62.jpe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audio" Target="../media/audio1.wav"/><Relationship Id="rId5" Type="http://schemas.openxmlformats.org/officeDocument/2006/relationships/image" Target="../media/image63.jp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audio" Target="../media/audio1.wav"/><Relationship Id="rId5" Type="http://schemas.openxmlformats.org/officeDocument/2006/relationships/image" Target="../media/image64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wmf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audio" Target="../media/audio1.wav"/><Relationship Id="rId5" Type="http://schemas.openxmlformats.org/officeDocument/2006/relationships/image" Target="../media/image65.jp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audio" Target="../media/audio1.wav"/><Relationship Id="rId5" Type="http://schemas.openxmlformats.org/officeDocument/2006/relationships/image" Target="../media/image66.jpe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1.wav"/><Relationship Id="rId5" Type="http://schemas.openxmlformats.org/officeDocument/2006/relationships/image" Target="../media/image67.jp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1.wav"/><Relationship Id="rId5" Type="http://schemas.openxmlformats.org/officeDocument/2006/relationships/image" Target="../media/image68.jpe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69.jp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1.jpeg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72.jpeg"/><Relationship Id="rId5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image" Target="../media/image23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E87CF80-5973-4BC7-A1D2-4506401E5E5A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l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12" name="Picture 10" descr="RSEAUX~2">
            <a:extLst>
              <a:ext uri="{FF2B5EF4-FFF2-40B4-BE49-F238E27FC236}">
                <a16:creationId xmlns:a16="http://schemas.microsoft.com/office/drawing/2014/main" id="{D118DA9E-1F70-4C68-A1F0-E9FB20392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93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328DF53D-03EA-4883-8F97-D0D270F95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Picture 18" descr="IE 73D">
            <a:extLst>
              <a:ext uri="{FF2B5EF4-FFF2-40B4-BE49-F238E27FC236}">
                <a16:creationId xmlns:a16="http://schemas.microsoft.com/office/drawing/2014/main" id="{11347481-B49C-4DB7-A19C-2B1BC861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0">
            <a:extLst>
              <a:ext uri="{FF2B5EF4-FFF2-40B4-BE49-F238E27FC236}">
                <a16:creationId xmlns:a16="http://schemas.microsoft.com/office/drawing/2014/main" id="{B46EB4A9-3510-4C40-8ED2-48AC88EB0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4" y="5159375"/>
            <a:ext cx="424941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</a:p>
        </p:txBody>
      </p:sp>
      <p:pic>
        <p:nvPicPr>
          <p:cNvPr id="16" name="Picture 23" descr="IE 73D">
            <a:extLst>
              <a:ext uri="{FF2B5EF4-FFF2-40B4-BE49-F238E27FC236}">
                <a16:creationId xmlns:a16="http://schemas.microsoft.com/office/drawing/2014/main" id="{2D902587-732A-4062-BF2C-2D11964E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7232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7">
            <a:extLst>
              <a:ext uri="{FF2B5EF4-FFF2-40B4-BE49-F238E27FC236}">
                <a16:creationId xmlns:a16="http://schemas.microsoft.com/office/drawing/2014/main" id="{FCC7B2CE-0192-4D73-89DF-A625EEB45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5976019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Laboratorio #7: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 action="ppaction://hlinkfile"/>
              </a:rPr>
              <a:t>http://saludmed.com/ejercicio/</a:t>
            </a:r>
          </a:p>
          <a:p>
            <a:pPr algn="l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 action="ppaction://hlinkfile"/>
              </a:rPr>
              <a:t>laboratorios/LAB-7-Determinacion_Presion-Arterial.pdf</a:t>
            </a:r>
            <a:endParaRPr lang="es-PR" altLang="es-PR" sz="170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C79B27F-44BF-4746-B6A6-8843A6A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25" y="945232"/>
            <a:ext cx="6794500" cy="304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2" name="Picture 21" descr="A picture containing person, man, indoor, woman&#10;&#10;Description automatically generated">
            <a:extLst>
              <a:ext uri="{FF2B5EF4-FFF2-40B4-BE49-F238E27FC236}">
                <a16:creationId xmlns:a16="http://schemas.microsoft.com/office/drawing/2014/main" id="{7E216D0A-D569-479E-8910-744776BB4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68" y="656307"/>
            <a:ext cx="4572000" cy="304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8A0316F-1437-4670-BBAC-DA6A8B693FA7}"/>
              </a:ext>
            </a:extLst>
          </p:cNvPr>
          <p:cNvSpPr>
            <a:spLocks/>
          </p:cNvSpPr>
          <p:nvPr/>
        </p:nvSpPr>
        <p:spPr bwMode="auto">
          <a:xfrm>
            <a:off x="0" y="547688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s-PR" altLang="en-US" sz="26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EVALUACIÓN - </a:t>
            </a:r>
            <a:r>
              <a:rPr lang="es-PR" altLang="en-US" sz="26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CARDIOVASCULAR</a:t>
            </a:r>
            <a:r>
              <a:rPr lang="es-PR" altLang="en-US" sz="26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PR" altLang="en-US" sz="2500" b="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Medición Presión Arterial en Reposo y Ejercicio</a:t>
            </a:r>
            <a:endParaRPr lang="en-US" altLang="en-US" sz="2500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B862C606-16FE-43F9-BF91-A6389F9D4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284661"/>
            <a:ext cx="932356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http://www.saludmed.com/ejercicio/laboratorios/presionarterial.pptx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0B420-9649-40AC-8341-FD24611FD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0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F923D868-3803-4DDF-8879-7EA6547BBBB5}"/>
              </a:ext>
            </a:extLst>
          </p:cNvPr>
          <p:cNvSpPr>
            <a:spLocks/>
          </p:cNvSpPr>
          <p:nvPr/>
        </p:nvSpPr>
        <p:spPr bwMode="auto">
          <a:xfrm>
            <a:off x="0" y="699850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APLICACIONES</a:t>
            </a: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PRESIÓN ARTERIAL</a:t>
            </a:r>
            <a:br>
              <a:rPr lang="es-PR" altLang="es-PR" sz="1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Vínculo de la Temática Hoy con </a:t>
            </a:r>
            <a:r>
              <a:rPr lang="es-PR" altLang="es-PR" sz="1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otros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Temas y Cursos Previos 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90CAE-3822-445F-B638-CED13D50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45" y="1299814"/>
            <a:ext cx="2549937" cy="339991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3B2572B2-2135-4E79-B536-B3BA99672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37112"/>
            <a:ext cx="1983876" cy="2105113"/>
          </a:xfrm>
          <a:prstGeom prst="rect">
            <a:avLst/>
          </a:prstGeom>
        </p:spPr>
      </p:pic>
      <p:pic>
        <p:nvPicPr>
          <p:cNvPr id="7" name="Picture 6" descr="A picture containing phone, woman&#10;&#10;Description automatically generated">
            <a:extLst>
              <a:ext uri="{FF2B5EF4-FFF2-40B4-BE49-F238E27FC236}">
                <a16:creationId xmlns:a16="http://schemas.microsoft.com/office/drawing/2014/main" id="{1A02ADB9-1417-432B-8419-3E47CA91B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0" y="4437112"/>
            <a:ext cx="1404106" cy="2039158"/>
          </a:xfrm>
          <a:prstGeom prst="rect">
            <a:avLst/>
          </a:prstGeom>
        </p:spPr>
      </p:pic>
      <p:sp>
        <p:nvSpPr>
          <p:cNvPr id="72" name="Text Box 4">
            <a:extLst>
              <a:ext uri="{FF2B5EF4-FFF2-40B4-BE49-F238E27FC236}">
                <a16:creationId xmlns:a16="http://schemas.microsoft.com/office/drawing/2014/main" id="{E7C6CC60-F770-40EC-9AC7-26A44AC1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1599976"/>
            <a:ext cx="60654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respuesta del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ejercicio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induce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5" descr="PntBlue1">
            <a:extLst>
              <a:ext uri="{FF2B5EF4-FFF2-40B4-BE49-F238E27FC236}">
                <a16:creationId xmlns:a16="http://schemas.microsoft.com/office/drawing/2014/main" id="{26442D81-A1C0-4300-8A57-64C2B4A5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152CEF2D-5720-4773-8009-D6807CBF6B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331006"/>
            <a:ext cx="2832469" cy="2317324"/>
          </a:xfrm>
          <a:prstGeom prst="rect">
            <a:avLst/>
          </a:prstGeom>
        </p:spPr>
      </p:pic>
      <p:sp>
        <p:nvSpPr>
          <p:cNvPr id="74" name="Text Box 9">
            <a:extLst>
              <a:ext uri="{FF2B5EF4-FFF2-40B4-BE49-F238E27FC236}">
                <a16:creationId xmlns:a16="http://schemas.microsoft.com/office/drawing/2014/main" id="{DE9C7EC6-A1A3-4F8F-AB60-28AE860CA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875034"/>
            <a:ext cx="589589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sistema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circulatorio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influye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en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5" name="Picture 10" descr="PntBlue1">
            <a:extLst>
              <a:ext uri="{FF2B5EF4-FFF2-40B4-BE49-F238E27FC236}">
                <a16:creationId xmlns:a16="http://schemas.microsoft.com/office/drawing/2014/main" id="{F5FD5708-A40A-44E5-893C-AFDCAE06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7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 Box 9">
            <a:extLst>
              <a:ext uri="{FF2B5EF4-FFF2-40B4-BE49-F238E27FC236}">
                <a16:creationId xmlns:a16="http://schemas.microsoft.com/office/drawing/2014/main" id="{69B733BD-ED78-4EAE-B25E-6A8499E6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084763"/>
            <a:ext cx="668798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Las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contracciones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cardiacas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dirty="0" err="1">
                <a:latin typeface="Arial" charset="0"/>
              </a:rPr>
              <a:t>implican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10" descr="PntBlue1">
            <a:extLst>
              <a:ext uri="{FF2B5EF4-FFF2-40B4-BE49-F238E27FC236}">
                <a16:creationId xmlns:a16="http://schemas.microsoft.com/office/drawing/2014/main" id="{F23F4E31-E5F8-4E11-8CA0-B1BFDB87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69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 Box 4">
            <a:extLst>
              <a:ext uri="{FF2B5EF4-FFF2-40B4-BE49-F238E27FC236}">
                <a16:creationId xmlns:a16="http://schemas.microsoft.com/office/drawing/2014/main" id="{7A2C8E8F-9562-4D72-837C-D65331FAF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370324"/>
            <a:ext cx="43837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dirty="0" err="1">
                <a:latin typeface="Arial" charset="0"/>
              </a:rPr>
              <a:t>presión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140/90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indica</a:t>
            </a:r>
            <a:r>
              <a:rPr lang="en-US" altLang="es-PR" sz="2600" b="1" dirty="0">
                <a:latin typeface="Arial" charset="0"/>
              </a:rPr>
              <a:t> ...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9" name="Picture 5" descr="PntBlue1">
            <a:extLst>
              <a:ext uri="{FF2B5EF4-FFF2-40B4-BE49-F238E27FC236}">
                <a16:creationId xmlns:a16="http://schemas.microsoft.com/office/drawing/2014/main" id="{7A6129FC-0D43-4BBB-8275-5D1CC497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271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sitting, table, vase, game&#10;&#10;Description automatically generated">
            <a:extLst>
              <a:ext uri="{FF2B5EF4-FFF2-40B4-BE49-F238E27FC236}">
                <a16:creationId xmlns:a16="http://schemas.microsoft.com/office/drawing/2014/main" id="{04AA8537-152D-4A0D-B6AE-9BB357F22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17" y="4393326"/>
            <a:ext cx="2329719" cy="232971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6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24B6500-BBB0-4531-BF3D-51438D041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3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DF25AC41-0619-416C-849D-83114A6DB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6" y="5301208"/>
            <a:ext cx="889305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Medcom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(Productor). (2011). </a:t>
            </a:r>
            <a:r>
              <a:rPr lang="en-US" altLang="es-PR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pressure and pain: How to measure blood pressure manually using an aneroid </a:t>
            </a:r>
            <a:r>
              <a:rPr lang="en-US" altLang="es-PR" sz="16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sphygmoidmanometer</a:t>
            </a:r>
            <a:r>
              <a:rPr lang="en-US" altLang="es-PR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/blood pressure cuff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video].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Academic Video Online: Premium database.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Accesible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https://search-alexanderstreet-com.ez.inter.edu/view/work/bibliographic_entity%7Cvideo_work%7C3241465</a:t>
            </a:r>
            <a:endParaRPr lang="en-US" altLang="es-P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FF2DF0AC-1D13-459B-B947-494505C9A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773861"/>
            <a:ext cx="7164796" cy="44553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7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4C581-9467-4247-903B-5173F958EC5E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437258" name="Text Box 10">
            <a:extLst>
              <a:ext uri="{FF2B5EF4-FFF2-40B4-BE49-F238E27FC236}">
                <a16:creationId xmlns:a16="http://schemas.microsoft.com/office/drawing/2014/main" id="{64A5368B-D6F7-4809-A422-3B58821A8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3100">
                <a:latin typeface="Arial" panose="020B0604020202020204" pitchFamily="34" charset="0"/>
              </a:rPr>
              <a:t>Fundamentado en la presentación del video anterior, mencione tres términos, palabras o frases que puedan surgir de su pensamiento al ver tal película. Tienen 3 minutos para completar esta actividad:</a:t>
            </a:r>
          </a:p>
          <a:p>
            <a:pPr algn="l" eaLnBrk="0" hangingPunct="0">
              <a:lnSpc>
                <a:spcPct val="9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n-US" sz="3100">
                <a:latin typeface="Arial" panose="020B0604020202020204" pitchFamily="34" charset="0"/>
              </a:rPr>
              <a:t>1.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>
                <a:latin typeface="Arial" panose="020B0604020202020204" pitchFamily="34" charset="0"/>
              </a:rPr>
              <a:t>2.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7CA87F-3162-43C4-82F5-6CF74A341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BC26-6439-4982-80AE-D6712513C51F}"/>
              </a:ext>
            </a:extLst>
          </p:cNvPr>
          <p:cNvSpPr>
            <a:spLocks/>
          </p:cNvSpPr>
          <p:nvPr/>
        </p:nvSpPr>
        <p:spPr bwMode="auto">
          <a:xfrm>
            <a:off x="2051720" y="620688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729EFE-D894-4165-88E6-4411EEEB9588}"/>
              </a:ext>
            </a:extLst>
          </p:cNvPr>
          <p:cNvSpPr>
            <a:spLocks/>
          </p:cNvSpPr>
          <p:nvPr/>
        </p:nvSpPr>
        <p:spPr bwMode="auto">
          <a:xfrm>
            <a:off x="2051720" y="1412776"/>
            <a:ext cx="6912768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USANZAS PRÁCTICAS EN CONTEXTOS/CAMPOS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82B3B6B4-E867-417A-B6E6-DC7B3F21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0" y="3691178"/>
            <a:ext cx="80389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práctica en otros cursos del currículo: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>
            <a:extLst>
              <a:ext uri="{FF2B5EF4-FFF2-40B4-BE49-F238E27FC236}">
                <a16:creationId xmlns:a16="http://schemas.microsoft.com/office/drawing/2014/main" id="{8A92ACF8-445C-46C7-A236-4AC59446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6733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E9A4DB1E-D6A5-4A41-9D8A-3F9391A5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5779410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personal para la familia y amistades: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0D50EB76-57E2-42C2-8027-DB64903C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57616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83EB1655-2BBC-4452-AD9C-FF9820E88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79" y="4915314"/>
            <a:ext cx="457681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en ferias de salud: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PntBlue1">
            <a:extLst>
              <a:ext uri="{FF2B5EF4-FFF2-40B4-BE49-F238E27FC236}">
                <a16:creationId xmlns:a16="http://schemas.microsoft.com/office/drawing/2014/main" id="{EE2F8192-7192-4956-8C6F-CEF29A3D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1" y="48975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EA73D83-DDFA-4323-8E9D-475412E8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2843749"/>
            <a:ext cx="51379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 para la profesión: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>
            <a:extLst>
              <a:ext uri="{FF2B5EF4-FFF2-40B4-BE49-F238E27FC236}">
                <a16:creationId xmlns:a16="http://schemas.microsoft.com/office/drawing/2014/main" id="{3036A804-43C7-453F-9B9B-B5982FA6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8259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CECEB8CB-139B-4BF0-84B4-EC60888AF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6" y="3238911"/>
            <a:ext cx="4719246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altLang="es-PR" sz="2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clientes</a:t>
            </a:r>
            <a:r>
              <a:rPr lang="en-US" altLang="es-P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atletas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07717689-8F39-4B5A-B2FD-3B87B02AC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1" y="4117093"/>
            <a:ext cx="7794011" cy="74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HPER-4170, HPER-4200, HPER-4180, HPER-2320, HPER-3430, HPER-3380, HPER-4441, HPER-4442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7EEECA33-C238-4AC2-8E7A-C501B320A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257544"/>
            <a:ext cx="3456384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Recurso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actividades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BE41CF0-90A1-43A0-BAA6-BA6BE2C76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6104973"/>
            <a:ext cx="4680520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Conocer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salud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cardiovascular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CURVHEAD">
            <a:extLst>
              <a:ext uri="{FF2B5EF4-FFF2-40B4-BE49-F238E27FC236}">
                <a16:creationId xmlns:a16="http://schemas.microsoft.com/office/drawing/2014/main" id="{0E89E21C-3220-4D07-AFC1-0D595BE2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4097"/>
            <a:ext cx="4176464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DC24CEC-5A57-4AF4-96CF-7A8D51056011}"/>
              </a:ext>
            </a:extLst>
          </p:cNvPr>
          <p:cNvSpPr>
            <a:spLocks/>
          </p:cNvSpPr>
          <p:nvPr/>
        </p:nvSpPr>
        <p:spPr bwMode="auto">
          <a:xfrm>
            <a:off x="3547556" y="2042270"/>
            <a:ext cx="376074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PRAXIS FUNCIONAL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DD6FD2F-839F-48AA-BFBE-DED529223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0" y="464328"/>
            <a:ext cx="2024283" cy="246613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0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A3F9F9-DC85-4269-B48F-F6015F6F1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3856"/>
            <a:ext cx="8064896" cy="5235424"/>
          </a:xfrm>
          <a:prstGeom prst="rect">
            <a:avLst/>
          </a:prstGeom>
        </p:spPr>
      </p:pic>
      <p:sp>
        <p:nvSpPr>
          <p:cNvPr id="21" name="Text Box 6">
            <a:extLst>
              <a:ext uri="{FF2B5EF4-FFF2-40B4-BE49-F238E27FC236}">
                <a16:creationId xmlns:a16="http://schemas.microsoft.com/office/drawing/2014/main" id="{6D12B8C1-8B9A-4A47-810C-4B78C57A8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115"/>
            <a:ext cx="89646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 </a:t>
            </a:r>
            <a:r>
              <a:rPr lang="en-US" altLang="es-PR" sz="1200" i="1" dirty="0">
                <a:latin typeface="Times New Roman" pitchFamily="18" charset="0"/>
              </a:rPr>
              <a:t>Essential manual of 24 hour blood pressure management: From morning to nocturnal hypertension</a:t>
            </a:r>
            <a:r>
              <a:rPr lang="en-US" altLang="es-PR" sz="1200" b="0" dirty="0">
                <a:latin typeface="Times New Roman" pitchFamily="18" charset="0"/>
              </a:rPr>
              <a:t>. (p. 29), por K. </a:t>
            </a:r>
            <a:r>
              <a:rPr lang="en-US" altLang="es-PR" sz="1200" b="0" dirty="0" err="1">
                <a:latin typeface="Times New Roman" pitchFamily="18" charset="0"/>
              </a:rPr>
              <a:t>Kario</a:t>
            </a:r>
            <a:r>
              <a:rPr lang="en-US" altLang="es-PR" sz="1200" b="0" dirty="0">
                <a:latin typeface="Times New Roman" pitchFamily="18" charset="0"/>
              </a:rPr>
              <a:t>, 2015, UK: John Wiley &amp; Sons, Ltd. Copyright 2015 por John Wiley &amp; Sons, Ltd.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8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DD6BEB7-6C57-42DB-A5CD-15498E727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3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2" y="3307923"/>
            <a:ext cx="7984128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presión arterial elevada (sistólica: &gt;200 mm Hg, diastólica: &gt;110 mm Hg) representa una contraindicación relativa para las pruebas ergométricas de esfuerzo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Dwyer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99):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290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5" y="4824622"/>
            <a:ext cx="7864663" cy="170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Dwyer, G. (2018). Preparticipation physical activity screening guidelines.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Magyari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(Ed.), </a:t>
            </a:r>
            <a:r>
              <a:rPr lang="en-US" altLang="es-PR" sz="2600" i="1" dirty="0">
                <a:latin typeface="Calibri" panose="020F0502020204030204" pitchFamily="34" charset="0"/>
                <a:cs typeface="Calibri" panose="020F0502020204030204" pitchFamily="34" charset="0"/>
              </a:rPr>
              <a:t>ACSM'S resources for the exercise physiologist: A practical guide for the health fitness professional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(2da ed. pp. 70-110). Philadelphia, PA: Wolters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Kluwera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8A85B68F-791B-4D89-8387-98E233426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43978"/>
            <a:ext cx="2108684" cy="26919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380B2990-C8B8-4094-ADF4-B4A19FC3C31D}"/>
              </a:ext>
            </a:extLst>
          </p:cNvPr>
          <p:cNvSpPr>
            <a:spLocks/>
          </p:cNvSpPr>
          <p:nvPr/>
        </p:nvSpPr>
        <p:spPr bwMode="auto">
          <a:xfrm>
            <a:off x="2411760" y="692696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430D3D62-6EA0-4646-BB2F-81D76BD967E4}"/>
              </a:ext>
            </a:extLst>
          </p:cNvPr>
          <p:cNvSpPr>
            <a:spLocks/>
          </p:cNvSpPr>
          <p:nvPr/>
        </p:nvSpPr>
        <p:spPr bwMode="auto">
          <a:xfrm>
            <a:off x="2411760" y="1505826"/>
            <a:ext cx="5832648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PROPENCIONES CIENTÍFICAS</a:t>
            </a:r>
          </a:p>
        </p:txBody>
      </p:sp>
      <p:pic>
        <p:nvPicPr>
          <p:cNvPr id="51" name="Picture 50" descr="CURVHEAD">
            <a:extLst>
              <a:ext uri="{FF2B5EF4-FFF2-40B4-BE49-F238E27FC236}">
                <a16:creationId xmlns:a16="http://schemas.microsoft.com/office/drawing/2014/main" id="{E783C144-D587-4D09-9373-DF491E58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72129"/>
            <a:ext cx="3528392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0AF231E4-0A2D-40C2-9A12-6BFB297F4D91}"/>
              </a:ext>
            </a:extLst>
          </p:cNvPr>
          <p:cNvSpPr>
            <a:spLocks/>
          </p:cNvSpPr>
          <p:nvPr/>
        </p:nvSpPr>
        <p:spPr bwMode="auto">
          <a:xfrm>
            <a:off x="3851920" y="2330302"/>
            <a:ext cx="324036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CAMPO CLÍNICO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9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8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meter&#10;&#10;Description automatically generated">
            <a:extLst>
              <a:ext uri="{FF2B5EF4-FFF2-40B4-BE49-F238E27FC236}">
                <a16:creationId xmlns:a16="http://schemas.microsoft.com/office/drawing/2014/main" id="{AF8A9EEE-FBB3-47C0-8C3A-A0F202451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5" y="5923677"/>
            <a:ext cx="5581685" cy="7769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" name="Text Box 2">
            <a:extLst>
              <a:ext uri="{FF2B5EF4-FFF2-40B4-BE49-F238E27FC236}">
                <a16:creationId xmlns:a16="http://schemas.microsoft.com/office/drawing/2014/main" id="{8EC92225-BCDF-4C79-914B-3E335C4A3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40" y="4941168"/>
            <a:ext cx="546384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Propenciones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científicas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Campo</a:t>
            </a:r>
          </a:p>
        </p:txBody>
      </p:sp>
      <p:pic>
        <p:nvPicPr>
          <p:cNvPr id="31" name="Picture 3" descr="PntBlue1">
            <a:extLst>
              <a:ext uri="{FF2B5EF4-FFF2-40B4-BE49-F238E27FC236}">
                <a16:creationId xmlns:a16="http://schemas.microsoft.com/office/drawing/2014/main" id="{ED52ECAC-1C0F-4A4C-A742-7C6D6F024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4" y="49411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>
            <a:extLst>
              <a:ext uri="{FF2B5EF4-FFF2-40B4-BE49-F238E27FC236}">
                <a16:creationId xmlns:a16="http://schemas.microsoft.com/office/drawing/2014/main" id="{DBCB3A93-4187-4031-B852-C6FB572E1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302794"/>
            <a:ext cx="53100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Reflexión: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Conocimiento </a:t>
            </a: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revio</a:t>
            </a: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91C96089-CFF9-4C52-831E-9CBAE9F4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id="{7743CB1D-29E3-4DEB-BF3E-7730376D5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2752104"/>
            <a:ext cx="58031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Dinámica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Trotar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en</a:t>
            </a:r>
            <a:r>
              <a:rPr lang="en-US" altLang="es-PR" sz="2600" b="1" i="1" dirty="0">
                <a:latin typeface="Arial" charset="0"/>
              </a:rPr>
              <a:t> sitio</a:t>
            </a:r>
          </a:p>
        </p:txBody>
      </p:sp>
      <p:pic>
        <p:nvPicPr>
          <p:cNvPr id="40" name="Picture 5" descr="PntBlue1">
            <a:extLst>
              <a:ext uri="{FF2B5EF4-FFF2-40B4-BE49-F238E27FC236}">
                <a16:creationId xmlns:a16="http://schemas.microsoft.com/office/drawing/2014/main" id="{204A40C1-C1BA-41CA-8145-F5FFC37C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270892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">
            <a:extLst>
              <a:ext uri="{FF2B5EF4-FFF2-40B4-BE49-F238E27FC236}">
                <a16:creationId xmlns:a16="http://schemas.microsoft.com/office/drawing/2014/main" id="{7A01E770-75A0-4DFE-8EEB-ABAC3F77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840664"/>
            <a:ext cx="346043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Avalúo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Video</a:t>
            </a:r>
          </a:p>
        </p:txBody>
      </p:sp>
      <p:pic>
        <p:nvPicPr>
          <p:cNvPr id="42" name="Picture 3" descr="PntBlue1">
            <a:extLst>
              <a:ext uri="{FF2B5EF4-FFF2-40B4-BE49-F238E27FC236}">
                <a16:creationId xmlns:a16="http://schemas.microsoft.com/office/drawing/2014/main" id="{598A8636-C448-4F08-BCC4-63A0BF8B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8406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3505DA0C-2FEF-4FA4-9105-9FEC85E9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7" y="4416728"/>
            <a:ext cx="557236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Usanzas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de la </a:t>
            </a:r>
            <a:r>
              <a:rPr lang="en-US" altLang="es-PR" sz="2600" b="1" i="1" dirty="0" err="1">
                <a:latin typeface="Arial" charset="0"/>
              </a:rPr>
              <a:t>destreza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0E551FF1-1865-4DE9-B8DA-66DD5872B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67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person, indoor, laptop, sitting&#10;&#10;Description automatically generated">
            <a:extLst>
              <a:ext uri="{FF2B5EF4-FFF2-40B4-BE49-F238E27FC236}">
                <a16:creationId xmlns:a16="http://schemas.microsoft.com/office/drawing/2014/main" id="{CD5B9859-FDF9-4ED1-BB53-5AE1E2991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81" y="598567"/>
            <a:ext cx="2990499" cy="45688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696ED09C-263D-40D1-A306-A1D978C3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2176040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47" name="Picture 5" descr="PntBlue1">
            <a:extLst>
              <a:ext uri="{FF2B5EF4-FFF2-40B4-BE49-F238E27FC236}">
                <a16:creationId xmlns:a16="http://schemas.microsoft.com/office/drawing/2014/main" id="{333ABAA7-3E25-43FB-9AC1-D3AAFF2A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2132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1">
            <a:extLst>
              <a:ext uri="{FF2B5EF4-FFF2-40B4-BE49-F238E27FC236}">
                <a16:creationId xmlns:a16="http://schemas.microsoft.com/office/drawing/2014/main" id="{710EA504-A165-49A9-857B-54BF152D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7" y="1662500"/>
            <a:ext cx="38569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Objetivos: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</a:p>
        </p:txBody>
      </p:sp>
      <p:pic>
        <p:nvPicPr>
          <p:cNvPr id="49" name="Picture 12" descr="PntBlue1">
            <a:extLst>
              <a:ext uri="{FF2B5EF4-FFF2-40B4-BE49-F238E27FC236}">
                <a16:creationId xmlns:a16="http://schemas.microsoft.com/office/drawing/2014/main" id="{FC909BEE-46AE-4DF9-9B3E-0BCE4F61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162880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BC417328-5531-428E-BC1C-D1C887321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65" y="5142780"/>
            <a:ext cx="2843946" cy="15483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968B9842-F017-49A1-B686-BC6312B54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3" y="384374"/>
            <a:ext cx="2789008" cy="12782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0D3F7D2A-E95B-4AE2-B1F8-0FDEF5B90EDA}"/>
              </a:ext>
            </a:extLst>
          </p:cNvPr>
          <p:cNvSpPr>
            <a:spLocks/>
          </p:cNvSpPr>
          <p:nvPr/>
        </p:nvSpPr>
        <p:spPr bwMode="auto">
          <a:xfrm>
            <a:off x="2847457" y="764704"/>
            <a:ext cx="3452735" cy="6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45A9433B-E1AE-4CEC-BA15-59CF1F6E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6" y="5517232"/>
            <a:ext cx="546384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Entendimiento</a:t>
            </a:r>
            <a:r>
              <a:rPr lang="en-US" altLang="es-PR" sz="2600" b="1" dirty="0">
                <a:latin typeface="Arial" charset="0"/>
              </a:rPr>
              <a:t> conceptual: </a:t>
            </a:r>
            <a:r>
              <a:rPr lang="en-US" altLang="es-PR" sz="2600" b="1" i="1" dirty="0" err="1">
                <a:latin typeface="Arial" charset="0"/>
              </a:rPr>
              <a:t>Inicial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54" name="Picture 3" descr="PntBlue1">
            <a:extLst>
              <a:ext uri="{FF2B5EF4-FFF2-40B4-BE49-F238E27FC236}">
                <a16:creationId xmlns:a16="http://schemas.microsoft.com/office/drawing/2014/main" id="{5AA9B407-4EB1-4617-8F3B-3AFD9B2F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172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0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2" y="760118"/>
            <a:ext cx="7984128" cy="361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presión arterial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intra-abdominal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intratorácica a raíz de una maniobra de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valsava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inducida por un ejercicio de resistencia de intensidad marcada, depende de la posición del cuerpo y de la carga externa.  Por ejemplo. la presión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intra-abdominal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mucho más alta durante las sentadillas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squats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la prensada de pierna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el levantamiento de peso muerto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deadlift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el "box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 en comparación con el prensada de banca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el remo lateral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Blazek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2019):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7215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5" y="4432526"/>
            <a:ext cx="7864663" cy="202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Blazek, D., Stastny, P.,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Maszczyk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, A., Krawczyk, M.,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Matykiewicz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, P., &amp; Petr, M. (2019). Systematic review of intra-abdominal and intrathoracic pressures initiated by the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valsalva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manoeuvre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during high-intensity resistance exercises. </a:t>
            </a:r>
            <a:r>
              <a:rPr lang="en-US" altLang="es-PR" sz="2600" i="1" dirty="0">
                <a:latin typeface="Calibri" panose="020F0502020204030204" pitchFamily="34" charset="0"/>
                <a:cs typeface="Calibri" panose="020F0502020204030204" pitchFamily="34" charset="0"/>
              </a:rPr>
              <a:t>Biology of Sport, 36(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4), 373–386.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doi:https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://doi.org/10.5114/biolsport.2019.88759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3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3F7D-A5B2-4E76-B0A0-9D1A1901A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1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01D77E2-BE89-4989-A4D3-577A318C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posees en estos momentos:</a:t>
            </a:r>
            <a:endParaRPr lang="en-US" altLang="es-PR" b="1" dirty="0">
              <a:latin typeface="Arial" panose="020B0604020202020204" pitchFamily="34" charset="0"/>
            </a:endParaRP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C96CB30F-A480-4210-8472-9A5925627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61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5928DDA9-6964-45A1-8DB0-72E13CF05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6545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A8CFE95E-722F-4D0D-A68A-BB78E5EB6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9338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2D682C27-16E4-41FA-BE2F-27B1AC299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29257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310B2D64-741A-4CB9-90FE-72A50CA0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9987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DBD3D6AC-3E9A-42CC-8D53-91BA60EA9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DBF7248-2229-40E7-8DC7-7E3257831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6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9BABCAC-8F53-4D1D-B073-7EEBAA104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0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E6FD32D-96B9-45C4-80BE-008B1BCE3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352928" cy="54089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804B37-FF57-4360-9F6F-1693E20789C8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ESFIGNOMANÓMETRO - Mercurio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00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FC63481-FEB8-4BDA-BA20-154C3CC5E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0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30" descr="A picture containing person, indoor, red, holding&#10;&#10;Description automatically generated">
            <a:extLst>
              <a:ext uri="{FF2B5EF4-FFF2-40B4-BE49-F238E27FC236}">
                <a16:creationId xmlns:a16="http://schemas.microsoft.com/office/drawing/2014/main" id="{DAFA4B99-34CA-4E25-96AF-605858CEF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20" y="280196"/>
            <a:ext cx="2975187" cy="24287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36" y="2493715"/>
            <a:ext cx="54286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1807644" y="2605818"/>
            <a:ext cx="49966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MATERIALES Y EQUIPO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9B9093-2338-4412-9A49-D968A846B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85" y="3307162"/>
            <a:ext cx="3610943" cy="1875684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444B3990-D176-4862-9DE3-94612EC76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23210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Estetoscopio</a:t>
            </a: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6ACF7118-5C4E-431F-8115-D60E5E01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D205D825-7058-4B3D-9BFF-5EBEF6D5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027806"/>
            <a:ext cx="34731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Esfignomanómetro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A1D688A4-3782-43F2-A8B3-DDB8E721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98462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6DD24A3A-AC56-4479-B6FC-3B8D5412F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7" y="4548853"/>
            <a:ext cx="34731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Toallitas de alcohol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>
            <a:extLst>
              <a:ext uri="{FF2B5EF4-FFF2-40B4-BE49-F238E27FC236}">
                <a16:creationId xmlns:a16="http://schemas.microsoft.com/office/drawing/2014/main" id="{69E23057-7B6C-4635-8C56-64EAB17D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5310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">
            <a:extLst>
              <a:ext uri="{FF2B5EF4-FFF2-40B4-BE49-F238E27FC236}">
                <a16:creationId xmlns:a16="http://schemas.microsoft.com/office/drawing/2014/main" id="{681CCED3-6A90-4129-910B-C7B3D2554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712814"/>
            <a:ext cx="810725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Lápices, sacapuntas, tabloides para apoyar y fijar los papeles</a:t>
            </a:r>
          </a:p>
        </p:txBody>
      </p:sp>
      <p:pic>
        <p:nvPicPr>
          <p:cNvPr id="30" name="Picture 3" descr="PntBlue1">
            <a:extLst>
              <a:ext uri="{FF2B5EF4-FFF2-40B4-BE49-F238E27FC236}">
                <a16:creationId xmlns:a16="http://schemas.microsoft.com/office/drawing/2014/main" id="{0E8B6B28-22E0-4E6F-A470-7FB06760B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7128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757788E2-3D85-45DF-AA81-DBE01FC82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17045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Hojas para registrar los valores de la prueba</a:t>
            </a:r>
          </a:p>
        </p:txBody>
      </p:sp>
      <p:pic>
        <p:nvPicPr>
          <p:cNvPr id="33" name="Picture 12" descr="PntBlue1">
            <a:extLst>
              <a:ext uri="{FF2B5EF4-FFF2-40B4-BE49-F238E27FC236}">
                <a16:creationId xmlns:a16="http://schemas.microsoft.com/office/drawing/2014/main" id="{14A0EDB1-8314-41C0-A258-FE4DE101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13675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265698"/>
      </p:ext>
    </p:ext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30" y="2420888"/>
            <a:ext cx="349738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3923928" y="2492896"/>
            <a:ext cx="316835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PREPARACIÓN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677028"/>
            <a:ext cx="52733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Contenciones iniciales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770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334562"/>
            <a:ext cx="75776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Preparación del sujeto y aplicación del brazal</a:t>
            </a: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137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gauge, device, barometer&#10;&#10;Description automatically generated">
            <a:extLst>
              <a:ext uri="{FF2B5EF4-FFF2-40B4-BE49-F238E27FC236}">
                <a16:creationId xmlns:a16="http://schemas.microsoft.com/office/drawing/2014/main" id="{DF2C75CB-D622-4282-8CFD-B1B5EA595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" y="4826801"/>
            <a:ext cx="2397117" cy="1573865"/>
          </a:xfrm>
          <a:prstGeom prst="rect">
            <a:avLst/>
          </a:prstGeom>
        </p:spPr>
      </p:pic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098ED0A0-E739-4CAE-AA8A-65F921F43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" y="629028"/>
            <a:ext cx="2032000" cy="3048000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141075C1-CD66-4D5B-AA2A-B13854838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79" y="4780022"/>
            <a:ext cx="5276681" cy="1588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280629"/>
      </p:ext>
    </p:ext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03FE4A9F-C1EB-40F0-8C62-E9981390F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411579" cy="52394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A81E4C-DE85-4814-9582-32212882C427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Persona SENTADA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01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Box 11">
            <a:extLst>
              <a:ext uri="{FF2B5EF4-FFF2-40B4-BE49-F238E27FC236}">
                <a16:creationId xmlns:a16="http://schemas.microsoft.com/office/drawing/2014/main" id="{FA600567-3F47-47B5-AB78-628D6251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1753552"/>
            <a:ext cx="58129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Aplicación práctica: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#7</a:t>
            </a:r>
          </a:p>
        </p:txBody>
      </p:sp>
      <p:pic>
        <p:nvPicPr>
          <p:cNvPr id="70" name="Picture 12" descr="PntBlue1">
            <a:extLst>
              <a:ext uri="{FF2B5EF4-FFF2-40B4-BE49-F238E27FC236}">
                <a16:creationId xmlns:a16="http://schemas.microsoft.com/office/drawing/2014/main" id="{9EE3A16F-05B1-429B-AFA8-58045717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17198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4">
            <a:extLst>
              <a:ext uri="{FF2B5EF4-FFF2-40B4-BE49-F238E27FC236}">
                <a16:creationId xmlns:a16="http://schemas.microsoft.com/office/drawing/2014/main" id="{71AE3E99-32E3-4D22-9F00-921AA42C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996624"/>
            <a:ext cx="331641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2" name="Picture 5" descr="PntBlue1">
            <a:extLst>
              <a:ext uri="{FF2B5EF4-FFF2-40B4-BE49-F238E27FC236}">
                <a16:creationId xmlns:a16="http://schemas.microsoft.com/office/drawing/2014/main" id="{79EB0C4A-4E64-4F83-8D9A-52FA8D62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9534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2">
            <a:extLst>
              <a:ext uri="{FF2B5EF4-FFF2-40B4-BE49-F238E27FC236}">
                <a16:creationId xmlns:a16="http://schemas.microsoft.com/office/drawing/2014/main" id="{542508D9-97E9-4E97-8055-FB1080BF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83" y="4532677"/>
            <a:ext cx="479193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Cómo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al: </a:t>
            </a:r>
            <a:r>
              <a:rPr lang="en-US" altLang="es-PR" sz="2600" b="1" i="1" dirty="0" err="1">
                <a:latin typeface="Arial" charset="0"/>
              </a:rPr>
              <a:t>Profesor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4" name="Picture 3" descr="PntBlue1">
            <a:extLst>
              <a:ext uri="{FF2B5EF4-FFF2-40B4-BE49-F238E27FC236}">
                <a16:creationId xmlns:a16="http://schemas.microsoft.com/office/drawing/2014/main" id="{454F30D7-3725-46F4-BE30-BA16C994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45104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2">
            <a:extLst>
              <a:ext uri="{FF2B5EF4-FFF2-40B4-BE49-F238E27FC236}">
                <a16:creationId xmlns:a16="http://schemas.microsoft.com/office/drawing/2014/main" id="{564C1631-5FE2-434D-8646-1C099EFC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22" y="3356992"/>
            <a:ext cx="402368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Recursos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Referencias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6" name="Picture 3" descr="PntBlue1">
            <a:extLst>
              <a:ext uri="{FF2B5EF4-FFF2-40B4-BE49-F238E27FC236}">
                <a16:creationId xmlns:a16="http://schemas.microsoft.com/office/drawing/2014/main" id="{4A268C64-C49B-48EC-B318-1D5BCADE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1">
            <a:extLst>
              <a:ext uri="{FF2B5EF4-FFF2-40B4-BE49-F238E27FC236}">
                <a16:creationId xmlns:a16="http://schemas.microsoft.com/office/drawing/2014/main" id="{A63FED55-98F8-4CB8-AB5C-863CB0A7E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15" y="2310572"/>
            <a:ext cx="38884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Cierre: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 final</a:t>
            </a:r>
          </a:p>
        </p:txBody>
      </p:sp>
      <p:pic>
        <p:nvPicPr>
          <p:cNvPr id="27" name="Picture 12" descr="PntBlue1">
            <a:extLst>
              <a:ext uri="{FF2B5EF4-FFF2-40B4-BE49-F238E27FC236}">
                <a16:creationId xmlns:a16="http://schemas.microsoft.com/office/drawing/2014/main" id="{2A460859-9B83-40D9-9760-D90E458C7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table, desk, pan&#10;&#10;Description automatically generated">
            <a:extLst>
              <a:ext uri="{FF2B5EF4-FFF2-40B4-BE49-F238E27FC236}">
                <a16:creationId xmlns:a16="http://schemas.microsoft.com/office/drawing/2014/main" id="{2FA14139-053D-466F-8925-DE164F38F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" y="5034531"/>
            <a:ext cx="5562501" cy="15968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69EF05A1-EE5B-4C50-B94B-586ECCAFD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" y="495617"/>
            <a:ext cx="2814005" cy="13444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7" name="Text Box 11">
            <a:extLst>
              <a:ext uri="{FF2B5EF4-FFF2-40B4-BE49-F238E27FC236}">
                <a16:creationId xmlns:a16="http://schemas.microsoft.com/office/drawing/2014/main" id="{2A69AC9D-CD51-473A-AFD1-6C57D8B01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15" y="2872563"/>
            <a:ext cx="5400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Asignación: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</a:p>
        </p:txBody>
      </p:sp>
      <p:pic>
        <p:nvPicPr>
          <p:cNvPr id="38" name="Picture 12" descr="PntBlue1">
            <a:extLst>
              <a:ext uri="{FF2B5EF4-FFF2-40B4-BE49-F238E27FC236}">
                <a16:creationId xmlns:a16="http://schemas.microsoft.com/office/drawing/2014/main" id="{435A4B13-5F07-41C2-99F8-776771136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88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DF38756F-6680-4E41-BFCB-CF18E4838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47" y="823762"/>
            <a:ext cx="3801053" cy="57015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A8444FB-CCA2-4608-B9B7-AD18E4E7B228}"/>
              </a:ext>
            </a:extLst>
          </p:cNvPr>
          <p:cNvSpPr>
            <a:spLocks/>
          </p:cNvSpPr>
          <p:nvPr/>
        </p:nvSpPr>
        <p:spPr bwMode="auto">
          <a:xfrm>
            <a:off x="2627784" y="919483"/>
            <a:ext cx="3360569" cy="4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2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0FBA4-FAC4-4C70-BF0A-C5F485E12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734806" cy="53968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80C1FC-C373-4311-BE7B-6207C45F4206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Persona DE PIE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DCE3E5AD-0BE6-4788-A77F-4CCABDEF9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8608"/>
            <a:ext cx="7095792" cy="54667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0C90790-92F8-4687-96E7-93F69C779367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CUATRO REGLAS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0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3059832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3059832" y="162880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72132"/>
            <a:ext cx="280831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4139952" y="2244140"/>
            <a:ext cx="27363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OPERACIÓN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036228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eterminar presión sistólica mediante palpación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0362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570188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Determinar presión arterial mediante auscultación</a:t>
            </a:r>
          </a:p>
          <a:p>
            <a:pPr algn="l">
              <a:lnSpc>
                <a:spcPct val="80000"/>
              </a:lnSpc>
            </a:pP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5270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8">
            <a:extLst>
              <a:ext uri="{FF2B5EF4-FFF2-40B4-BE49-F238E27FC236}">
                <a16:creationId xmlns:a16="http://schemas.microsoft.com/office/drawing/2014/main" id="{629A1A07-0CBF-4F03-89F4-AA8AF950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230" y="3887044"/>
            <a:ext cx="7502226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Sonidos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ruidos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Korotkoff: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18" descr="Bullet_Round_Diamond_Maggenta_02">
            <a:extLst>
              <a:ext uri="{FF2B5EF4-FFF2-40B4-BE49-F238E27FC236}">
                <a16:creationId xmlns:a16="http://schemas.microsoft.com/office/drawing/2014/main" id="{E005A5A3-A908-44FE-8E7E-C7A7C17A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346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black, indoor, yellow, sitting&#10;&#10;Description automatically generated">
            <a:extLst>
              <a:ext uri="{FF2B5EF4-FFF2-40B4-BE49-F238E27FC236}">
                <a16:creationId xmlns:a16="http://schemas.microsoft.com/office/drawing/2014/main" id="{E5CDA057-0D5E-4839-87B2-CE4CDCB51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97" y="3930228"/>
            <a:ext cx="3247127" cy="216475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9" name="Text Box 32">
            <a:extLst>
              <a:ext uri="{FF2B5EF4-FFF2-40B4-BE49-F238E27FC236}">
                <a16:creationId xmlns:a16="http://schemas.microsoft.com/office/drawing/2014/main" id="{37967463-9579-4143-B74A-BF6B4850A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803" y="4509120"/>
            <a:ext cx="2085333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Cinco fases: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0" name="Picture 29" descr="Bullets_Arrow-Thin_Green_Right_02">
            <a:extLst>
              <a:ext uri="{FF2B5EF4-FFF2-40B4-BE49-F238E27FC236}">
                <a16:creationId xmlns:a16="http://schemas.microsoft.com/office/drawing/2014/main" id="{DFD24879-E081-43E3-941C-084C47BE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4245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2">
            <a:extLst>
              <a:ext uri="{FF2B5EF4-FFF2-40B4-BE49-F238E27FC236}">
                <a16:creationId xmlns:a16="http://schemas.microsoft.com/office/drawing/2014/main" id="{310BF6E9-F921-4F0E-9517-7A075976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885827"/>
            <a:ext cx="460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Golpeos claros (SISTÓLICA)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45E641B5-AF77-4358-A7F5-C13E73264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201559"/>
            <a:ext cx="5472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II: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Golpeos intensos junto a un soplo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8AB9CD0-221F-4CDD-B477-682FD3E79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498883"/>
            <a:ext cx="5472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III: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 Golpeos intensos junto a un soplo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FACA034C-9021-4DAE-B890-7B7A20AA6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814615"/>
            <a:ext cx="6696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IV: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Ruidos apagados (1ra DIASTÓLICA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: Fase IV 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635A3433-AF18-49F9-A693-E5AE9844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6093296"/>
            <a:ext cx="576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V: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Silencio (2da DIASTOLICA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: Fase V 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5" descr="A close up of a device&#10;&#10;Description automatically generated">
            <a:extLst>
              <a:ext uri="{FF2B5EF4-FFF2-40B4-BE49-F238E27FC236}">
                <a16:creationId xmlns:a16="http://schemas.microsoft.com/office/drawing/2014/main" id="{EB7D4459-E9B4-483A-A68D-5C8BBCDF51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7" y="658797"/>
            <a:ext cx="2996857" cy="2392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649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B8539050-527C-43C8-BF0A-FEA37B1A2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24" y="692696"/>
            <a:ext cx="3405544" cy="57606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DF2454-65F7-439C-A0DB-33B9D4D4DE5B}"/>
              </a:ext>
            </a:extLst>
          </p:cNvPr>
          <p:cNvSpPr>
            <a:spLocks/>
          </p:cNvSpPr>
          <p:nvPr/>
        </p:nvSpPr>
        <p:spPr bwMode="auto">
          <a:xfrm>
            <a:off x="0" y="692696"/>
            <a:ext cx="5291124" cy="59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E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 DIFERENTES FASES DE LOS RUIDOS DE KOROTKOFF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650796-FB6A-428D-8F16-FBFF423D1012}"/>
              </a:ext>
            </a:extLst>
          </p:cNvPr>
          <p:cNvSpPr>
            <a:spLocks/>
          </p:cNvSpPr>
          <p:nvPr/>
        </p:nvSpPr>
        <p:spPr bwMode="auto">
          <a:xfrm>
            <a:off x="323528" y="1334377"/>
            <a:ext cx="453650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este gráfico se observa una columna de mercurio, de la cual se pueden leer los siguientes valores de la presión arterial: </a:t>
            </a:r>
            <a:r>
              <a:rPr lang="es-ES" altLang="es-PR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120/90/80 mm Hg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Estas cifras indican que la </a:t>
            </a:r>
            <a:r>
              <a:rPr lang="es-ES" altLang="es-PR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presión sistólica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equivale a 120 mm Hg, la </a:t>
            </a:r>
            <a:r>
              <a:rPr lang="es-ES" altLang="es-PR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presión diastólica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la Fase IV lee 90 mm Hg y la presión diastólica de la Fase V se encuentra en 80 mm Hg</a:t>
            </a:r>
            <a:endParaRPr lang="es-PR" altLang="es-PR" sz="27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1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68F5271-3152-4D70-A982-E518BD11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445224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Compresión de la arteria humeral -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Interferencia</a:t>
            </a:r>
          </a:p>
        </p:txBody>
      </p:sp>
      <p:pic>
        <p:nvPicPr>
          <p:cNvPr id="41" name="Picture 3" descr="PntBlue1">
            <a:extLst>
              <a:ext uri="{FF2B5EF4-FFF2-40B4-BE49-F238E27FC236}">
                <a16:creationId xmlns:a16="http://schemas.microsoft.com/office/drawing/2014/main" id="{60289626-1D13-4DAC-8384-BCE5A167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445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67" y="2348880"/>
            <a:ext cx="5260141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3059832" y="2420888"/>
            <a:ext cx="489654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POSIBLES PROBLEMAS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Ruidos de Korotkoff fase IV y V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904232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Errores del observador o mala técnica</a:t>
            </a: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8610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9">
            <a:extLst>
              <a:ext uri="{FF2B5EF4-FFF2-40B4-BE49-F238E27FC236}">
                <a16:creationId xmlns:a16="http://schemas.microsoft.com/office/drawing/2014/main" id="{4CEDFBCE-82CB-4134-9229-C7A6E483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425279"/>
            <a:ext cx="75056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Errores del instrumento (defectuoso)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>
            <a:extLst>
              <a:ext uri="{FF2B5EF4-FFF2-40B4-BE49-F238E27FC236}">
                <a16:creationId xmlns:a16="http://schemas.microsoft.com/office/drawing/2014/main" id="{7C869C95-65BE-4360-9567-918B57C3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4074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1">
            <a:extLst>
              <a:ext uri="{FF2B5EF4-FFF2-40B4-BE49-F238E27FC236}">
                <a16:creationId xmlns:a16="http://schemas.microsoft.com/office/drawing/2014/main" id="{81F6F5B0-A083-45FC-BFD6-BC3E9EE21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954484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Ruidos en el fondo</a:t>
            </a:r>
          </a:p>
        </p:txBody>
      </p:sp>
      <p:pic>
        <p:nvPicPr>
          <p:cNvPr id="53" name="Picture 12" descr="PntBlue1">
            <a:extLst>
              <a:ext uri="{FF2B5EF4-FFF2-40B4-BE49-F238E27FC236}">
                <a16:creationId xmlns:a16="http://schemas.microsoft.com/office/drawing/2014/main" id="{33503BA9-E0D0-4961-9085-9709EE5D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9207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9F832E09-C910-41A4-B026-5DE7C678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6000904"/>
            <a:ext cx="474376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Problemas salud del sujeto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PntBlue1">
            <a:extLst>
              <a:ext uri="{FF2B5EF4-FFF2-40B4-BE49-F238E27FC236}">
                <a16:creationId xmlns:a16="http://schemas.microsoft.com/office/drawing/2014/main" id="{0E892D06-4237-415D-8A8C-F289B55A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00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person, sitting, chair&#10;&#10;Description automatically generated">
            <a:extLst>
              <a:ext uri="{FF2B5EF4-FFF2-40B4-BE49-F238E27FC236}">
                <a16:creationId xmlns:a16="http://schemas.microsoft.com/office/drawing/2014/main" id="{03309BE7-A5C6-4B5F-BF6F-FFE5BED9D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9" y="558360"/>
            <a:ext cx="1721193" cy="258178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  <p:sndAc>
          <p:stSnd>
            <p:snd r:embed="rId4" name="chimes.wav"/>
          </p:stSnd>
        </p:sndAc>
      </p:transition>
    </mc:Choice>
    <mc:Fallback xmlns="">
      <p:transition spd="slow">
        <p:blinds/>
        <p:sndAc>
          <p:stSnd>
            <p:snd r:embed="rId8" name="chimes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89362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89362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68F5271-3152-4D70-A982-E518BD11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712814"/>
            <a:ext cx="810725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Lápices, sacapuntas, tabloides para apoyar y fijar los papeles</a:t>
            </a:r>
          </a:p>
        </p:txBody>
      </p:sp>
      <p:pic>
        <p:nvPicPr>
          <p:cNvPr id="41" name="Picture 3" descr="PntBlue1">
            <a:extLst>
              <a:ext uri="{FF2B5EF4-FFF2-40B4-BE49-F238E27FC236}">
                <a16:creationId xmlns:a16="http://schemas.microsoft.com/office/drawing/2014/main" id="{60289626-1D13-4DAC-8384-BCE5A167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7128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280831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4139952" y="2492896"/>
            <a:ext cx="27363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OPERACIÓN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eterminar presión sistólica mediante palpación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027806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Determinar presión arterial mediante auscultación</a:t>
            </a:r>
          </a:p>
          <a:p>
            <a:pPr algn="l">
              <a:lnSpc>
                <a:spcPct val="80000"/>
              </a:lnSpc>
            </a:pP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98462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9">
            <a:extLst>
              <a:ext uri="{FF2B5EF4-FFF2-40B4-BE49-F238E27FC236}">
                <a16:creationId xmlns:a16="http://schemas.microsoft.com/office/drawing/2014/main" id="{4CEDFBCE-82CB-4134-9229-C7A6E483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548853"/>
            <a:ext cx="750563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Prepación</a:t>
            </a: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del sujeto y aplicación del brazal</a:t>
            </a:r>
          </a:p>
          <a:p>
            <a:pPr algn="l">
              <a:lnSpc>
                <a:spcPct val="80000"/>
              </a:lnSpc>
            </a:pP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>
            <a:extLst>
              <a:ext uri="{FF2B5EF4-FFF2-40B4-BE49-F238E27FC236}">
                <a16:creationId xmlns:a16="http://schemas.microsoft.com/office/drawing/2014/main" id="{7C869C95-65BE-4360-9567-918B57C3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5310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1">
            <a:extLst>
              <a:ext uri="{FF2B5EF4-FFF2-40B4-BE49-F238E27FC236}">
                <a16:creationId xmlns:a16="http://schemas.microsoft.com/office/drawing/2014/main" id="{81F6F5B0-A083-45FC-BFD6-BC3E9EE21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17045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Hojas para registrar los valores de la prueba</a:t>
            </a:r>
          </a:p>
        </p:txBody>
      </p:sp>
      <p:pic>
        <p:nvPicPr>
          <p:cNvPr id="53" name="Picture 12" descr="PntBlue1">
            <a:extLst>
              <a:ext uri="{FF2B5EF4-FFF2-40B4-BE49-F238E27FC236}">
                <a16:creationId xmlns:a16="http://schemas.microsoft.com/office/drawing/2014/main" id="{33503BA9-E0D0-4961-9085-9709EE5D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13675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ck that is on a gauge&#10;&#10;Description automatically generated">
            <a:extLst>
              <a:ext uri="{FF2B5EF4-FFF2-40B4-BE49-F238E27FC236}">
                <a16:creationId xmlns:a16="http://schemas.microsoft.com/office/drawing/2014/main" id="{8A29B683-2F80-4503-8358-8443FCC55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3" y="707147"/>
            <a:ext cx="2624015" cy="2394538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551A6-5B8E-4710-8CD3-912D3E1D4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4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Text Box 2">
            <a:extLst>
              <a:ext uri="{FF2B5EF4-FFF2-40B4-BE49-F238E27FC236}">
                <a16:creationId xmlns:a16="http://schemas.microsoft.com/office/drawing/2014/main" id="{1C903106-0CB3-41D6-BEB4-C187350DC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posees ahora para los conceptos discutidos en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la clase de hoy.  ¿Porqué tú crees tu tienes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esta longitud y cantidad de dendritas.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644099" name="Oval 3">
            <a:extLst>
              <a:ext uri="{FF2B5EF4-FFF2-40B4-BE49-F238E27FC236}">
                <a16:creationId xmlns:a16="http://schemas.microsoft.com/office/drawing/2014/main" id="{0D3FD97A-7258-42E5-BDEF-0723BEF3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7179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0" name="Oval 4">
            <a:extLst>
              <a:ext uri="{FF2B5EF4-FFF2-40B4-BE49-F238E27FC236}">
                <a16:creationId xmlns:a16="http://schemas.microsoft.com/office/drawing/2014/main" id="{8962BB25-706B-4D82-AB8A-DCB2E2BDE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0863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1" name="Oval 5">
            <a:extLst>
              <a:ext uri="{FF2B5EF4-FFF2-40B4-BE49-F238E27FC236}">
                <a16:creationId xmlns:a16="http://schemas.microsoft.com/office/drawing/2014/main" id="{C69B33B8-E6F0-485A-B7FB-6C88C9698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3656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2" name="Oval 6">
            <a:extLst>
              <a:ext uri="{FF2B5EF4-FFF2-40B4-BE49-F238E27FC236}">
                <a16:creationId xmlns:a16="http://schemas.microsoft.com/office/drawing/2014/main" id="{032BA610-830A-42E2-B192-2C783891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33575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3" name="Oval 7">
            <a:extLst>
              <a:ext uri="{FF2B5EF4-FFF2-40B4-BE49-F238E27FC236}">
                <a16:creationId xmlns:a16="http://schemas.microsoft.com/office/drawing/2014/main" id="{6543D27E-6A19-4F0F-B81D-82B5F807F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34305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4" name="Oval 8">
            <a:extLst>
              <a:ext uri="{FF2B5EF4-FFF2-40B4-BE49-F238E27FC236}">
                <a16:creationId xmlns:a16="http://schemas.microsoft.com/office/drawing/2014/main" id="{C763FA24-39AC-4A97-812A-9D5B03939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3022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C6F370E-CB5B-4309-85E8-B4B8A9F118AB}"/>
              </a:ext>
            </a:extLst>
          </p:cNvPr>
          <p:cNvSpPr>
            <a:spLocks/>
          </p:cNvSpPr>
          <p:nvPr/>
        </p:nvSpPr>
        <p:spPr bwMode="auto">
          <a:xfrm>
            <a:off x="2989362" y="764704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1FE72FF-9906-4019-AC8B-BDFF344327BE}"/>
              </a:ext>
            </a:extLst>
          </p:cNvPr>
          <p:cNvSpPr>
            <a:spLocks/>
          </p:cNvSpPr>
          <p:nvPr/>
        </p:nvSpPr>
        <p:spPr bwMode="auto">
          <a:xfrm>
            <a:off x="2989362" y="1772816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59" descr="CURVHEAD">
            <a:extLst>
              <a:ext uri="{FF2B5EF4-FFF2-40B4-BE49-F238E27FC236}">
                <a16:creationId xmlns:a16="http://schemas.microsoft.com/office/drawing/2014/main" id="{00FE839F-7049-47CF-BB9E-B49C7CDF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7731"/>
            <a:ext cx="544734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9346B60-2521-45AA-8B2A-0E583D90A629}"/>
              </a:ext>
            </a:extLst>
          </p:cNvPr>
          <p:cNvSpPr>
            <a:spLocks/>
          </p:cNvSpPr>
          <p:nvPr/>
        </p:nvSpPr>
        <p:spPr bwMode="auto">
          <a:xfrm>
            <a:off x="3272517" y="2717806"/>
            <a:ext cx="497189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CONTINUIDAD DEL LAB</a:t>
            </a:r>
          </a:p>
        </p:txBody>
      </p:sp>
      <p:pic>
        <p:nvPicPr>
          <p:cNvPr id="3" name="Picture 2" descr="A picture containing man, hand, holding, woman&#10;&#10;Description automatically generated">
            <a:extLst>
              <a:ext uri="{FF2B5EF4-FFF2-40B4-BE49-F238E27FC236}">
                <a16:creationId xmlns:a16="http://schemas.microsoft.com/office/drawing/2014/main" id="{44CEBB8F-FDAB-45AF-8A4E-42A765F26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2" y="384556"/>
            <a:ext cx="2575749" cy="38159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32777170-9C23-4636-8A77-BE1853E2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3" y="4000069"/>
            <a:ext cx="517581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cardiovascular: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94E90EF8-1437-40CB-B97B-6AA76D3E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18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>
            <a:extLst>
              <a:ext uri="{FF2B5EF4-FFF2-40B4-BE49-F238E27FC236}">
                <a16:creationId xmlns:a16="http://schemas.microsoft.com/office/drawing/2014/main" id="{06978F3C-3B99-4C5B-9488-39C661B26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06" y="5382595"/>
            <a:ext cx="7286202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700"/>
              </a:lnSpc>
            </a:pPr>
            <a:r>
              <a:rPr lang="en-US" altLang="es-PR" sz="2900" i="1" dirty="0">
                <a:solidFill>
                  <a:srgbClr val="000000"/>
                </a:solidFill>
                <a:latin typeface="Calibri" pitchFamily="34" charset="0"/>
                <a:hlinkClick r:id="rId8"/>
              </a:rPr>
              <a:t>http://saludmed.com/ejercicio/laboratorios/LAB-8_Electrocardiograma_12-Derivaciones.pdf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id="{2C19CBBA-6676-4832-BB5E-24025379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246" y="4527150"/>
            <a:ext cx="7286202" cy="77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600"/>
              </a:lnSpc>
            </a:pPr>
            <a:r>
              <a:rPr lang="es-ES" altLang="es-PR" sz="2900" dirty="0">
                <a:solidFill>
                  <a:srgbClr val="000000"/>
                </a:solidFill>
                <a:latin typeface="Calibri" pitchFamily="34" charset="0"/>
              </a:rPr>
              <a:t>El Electrocardiograma en Reposo de 12 Derivaciones: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8" descr="Bullet_Round_Diamond_Maggenta_02">
            <a:extLst>
              <a:ext uri="{FF2B5EF4-FFF2-40B4-BE49-F238E27FC236}">
                <a16:creationId xmlns:a16="http://schemas.microsoft.com/office/drawing/2014/main" id="{019DC46E-E96A-4F4E-B0F7-A6C87862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7040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482151"/>
      </p:ext>
    </p:ext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0A30CF80-AD63-4084-8E47-7BB0E8C2A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16832"/>
            <a:ext cx="8280400" cy="47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sobre</a:t>
            </a:r>
            <a:r>
              <a:rPr lang="en-US" altLang="es-PR" sz="2800" dirty="0">
                <a:latin typeface="Arial" charset="0"/>
              </a:rPr>
              <a:t> 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 no se </a:t>
            </a:r>
            <a:r>
              <a:rPr lang="en-US" altLang="es-PR" sz="2800" dirty="0" err="1">
                <a:latin typeface="Arial" charset="0"/>
              </a:rPr>
              <a:t>encuentra</a:t>
            </a:r>
            <a:r>
              <a:rPr lang="en-US" altLang="es-PR" sz="2800" dirty="0">
                <a:latin typeface="Arial" charset="0"/>
              </a:rPr>
              <a:t> claro?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sobre</a:t>
            </a:r>
            <a:r>
              <a:rPr lang="en-US" altLang="es-PR" sz="2800" dirty="0">
                <a:latin typeface="Arial" charset="0"/>
              </a:rPr>
              <a:t> 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comprendes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dominas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bastante</a:t>
            </a:r>
            <a:r>
              <a:rPr lang="en-US" altLang="es-PR" sz="2800" dirty="0">
                <a:latin typeface="Arial" charset="0"/>
              </a:rPr>
              <a:t> bien?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Del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,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tienes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necesidad</a:t>
            </a:r>
            <a:r>
              <a:rPr lang="en-US" altLang="es-PR" sz="2800" dirty="0">
                <a:latin typeface="Arial" charset="0"/>
              </a:rPr>
              <a:t> de que se </a:t>
            </a:r>
            <a:r>
              <a:rPr lang="en-US" altLang="es-PR" sz="2800" dirty="0" err="1">
                <a:latin typeface="Arial" charset="0"/>
              </a:rPr>
              <a:t>vuelva</a:t>
            </a:r>
            <a:r>
              <a:rPr lang="en-US" altLang="es-PR" sz="2800" dirty="0">
                <a:latin typeface="Arial" charset="0"/>
              </a:rPr>
              <a:t> a </a:t>
            </a:r>
            <a:r>
              <a:rPr lang="en-US" altLang="es-PR" sz="2800" dirty="0" err="1">
                <a:latin typeface="Arial" charset="0"/>
              </a:rPr>
              <a:t>discutir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practicar</a:t>
            </a:r>
            <a:r>
              <a:rPr lang="en-US" altLang="es-PR" sz="2800" dirty="0">
                <a:latin typeface="Arial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F1EE62-BEC0-4886-B853-54BD95183530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* </a:t>
            </a: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AVALÚO: Punto más Nebuloso o más Claro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578822"/>
      </p:ext>
    </p:ext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F511BE6-4A17-4EA9-B2E5-506FABC29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2312A0-DB3B-4C1B-98A3-154B0AD39466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ARTERIAL: </a:t>
            </a: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Diario Reflexivo*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C2164AE-2A6B-4402-A21B-9C449334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03425"/>
            <a:ext cx="828040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clarifiqué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 de</a:t>
            </a:r>
          </a:p>
          <a:p>
            <a:pPr eaLnBrk="0" hangingPunct="0"/>
            <a:r>
              <a:rPr lang="en-US" altLang="es-PR" sz="2800" dirty="0">
                <a:latin typeface="Arial" charset="0"/>
              </a:rPr>
              <a:t>    hoy?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altLang="es-PR" sz="2800" dirty="0">
                <a:latin typeface="Arial" charset="0"/>
              </a:rPr>
              <a:t>2. ¿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cuáles</a:t>
            </a:r>
            <a:r>
              <a:rPr lang="en-US" altLang="es-PR" sz="2800" dirty="0">
                <a:latin typeface="Arial" charset="0"/>
              </a:rPr>
              <a:t> de los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discutidos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yo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tenía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algún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conocimiento</a:t>
            </a:r>
            <a:r>
              <a:rPr lang="en-US" altLang="es-PR" sz="2800" dirty="0">
                <a:latin typeface="Arial" charset="0"/>
              </a:rPr>
              <a:t>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80000"/>
              </a:lnSpc>
            </a:pPr>
            <a:r>
              <a:rPr lang="en-US" altLang="es-PR" sz="2800" dirty="0">
                <a:latin typeface="Arial" charset="0"/>
              </a:rPr>
              <a:t>3.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aspectos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discutidos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puedo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aplicar</a:t>
            </a:r>
            <a:r>
              <a:rPr lang="en-US" altLang="es-PR" sz="2800" dirty="0">
                <a:latin typeface="Arial" charset="0"/>
              </a:rPr>
              <a:t> a mi </a:t>
            </a:r>
            <a:r>
              <a:rPr lang="en-US" altLang="es-PR" sz="2800" dirty="0" err="1">
                <a:latin typeface="Arial" charset="0"/>
              </a:rPr>
              <a:t>futura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profesión</a:t>
            </a:r>
            <a:r>
              <a:rPr lang="en-US" altLang="es-PR" sz="2800" dirty="0">
                <a:latin typeface="Arial" charset="0"/>
              </a:rPr>
              <a:t> y a la </a:t>
            </a:r>
            <a:r>
              <a:rPr lang="en-US" altLang="es-PR" sz="2800" dirty="0" err="1">
                <a:latin typeface="Arial" charset="0"/>
              </a:rPr>
              <a:t>vida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diaria</a:t>
            </a:r>
            <a:r>
              <a:rPr lang="en-US" altLang="es-PR" sz="2800" dirty="0">
                <a:latin typeface="Arial" charset="0"/>
              </a:rPr>
              <a:t>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altLang="es-PR" sz="2800" dirty="0">
                <a:latin typeface="Arial" charset="0"/>
              </a:rPr>
              <a:t>4.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otras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estrategias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enseñanza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pudieron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utilizarse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5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1068-11B2-4F4C-B5F2-25E161EABBC7}"/>
              </a:ext>
            </a:extLst>
          </p:cNvPr>
          <p:cNvSpPr>
            <a:spLocks/>
          </p:cNvSpPr>
          <p:nvPr/>
        </p:nvSpPr>
        <p:spPr bwMode="auto">
          <a:xfrm>
            <a:off x="0" y="83820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Preguntas y Respuesta*</a:t>
            </a:r>
          </a:p>
        </p:txBody>
      </p:sp>
      <p:sp>
        <p:nvSpPr>
          <p:cNvPr id="414755" name="Text Box 35">
            <a:extLst>
              <a:ext uri="{FF2B5EF4-FFF2-40B4-BE49-F238E27FC236}">
                <a16:creationId xmlns:a16="http://schemas.microsoft.com/office/drawing/2014/main" id="{2C10E8F2-A265-4AE9-A119-F10F4BE2E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59013"/>
            <a:ext cx="8280400" cy="328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en-US" altLang="en-US" sz="3200" dirty="0" err="1">
                <a:latin typeface="Arial" panose="020B0604020202020204" pitchFamily="34" charset="0"/>
              </a:rPr>
              <a:t>Basado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en</a:t>
            </a:r>
            <a:r>
              <a:rPr lang="en-US" altLang="en-US" sz="3200" dirty="0">
                <a:latin typeface="Arial" panose="020B0604020202020204" pitchFamily="34" charset="0"/>
              </a:rPr>
              <a:t> el </a:t>
            </a:r>
            <a:r>
              <a:rPr lang="en-US" altLang="en-US" sz="3200" dirty="0" err="1">
                <a:latin typeface="Arial" panose="020B0604020202020204" pitchFamily="34" charset="0"/>
              </a:rPr>
              <a:t>laboratorio</a:t>
            </a:r>
            <a:r>
              <a:rPr lang="en-US" altLang="en-US" sz="3200" dirty="0">
                <a:latin typeface="Arial" panose="020B0604020202020204" pitchFamily="34" charset="0"/>
              </a:rPr>
              <a:t> de </a:t>
            </a:r>
            <a:r>
              <a:rPr lang="en-US" altLang="en-US" sz="3200" dirty="0" err="1">
                <a:latin typeface="Arial" panose="020B0604020202020204" pitchFamily="34" charset="0"/>
              </a:rPr>
              <a:t>presión</a:t>
            </a:r>
            <a:r>
              <a:rPr lang="en-US" altLang="en-US" sz="3200" dirty="0">
                <a:latin typeface="Arial" panose="020B0604020202020204" pitchFamily="34" charset="0"/>
              </a:rPr>
              <a:t> arterial, </a:t>
            </a:r>
            <a:r>
              <a:rPr lang="en-US" altLang="en-US" sz="3200" dirty="0" err="1">
                <a:latin typeface="Arial" panose="020B0604020202020204" pitchFamily="34" charset="0"/>
              </a:rPr>
              <a:t>escriban</a:t>
            </a:r>
            <a:r>
              <a:rPr lang="en-US" altLang="en-US" sz="3200" dirty="0">
                <a:latin typeface="Arial" panose="020B0604020202020204" pitchFamily="34" charset="0"/>
              </a:rPr>
              <a:t> dos </a:t>
            </a:r>
            <a:r>
              <a:rPr lang="en-US" altLang="en-US" sz="3200" dirty="0" err="1">
                <a:latin typeface="Arial" panose="020B0604020202020204" pitchFamily="34" charset="0"/>
              </a:rPr>
              <a:t>preguntas</a:t>
            </a:r>
            <a:r>
              <a:rPr lang="en-US" altLang="en-US" sz="3200" dirty="0">
                <a:latin typeface="Arial" panose="020B0604020202020204" pitchFamily="34" charset="0"/>
              </a:rPr>
              <a:t> con sus </a:t>
            </a:r>
            <a:r>
              <a:rPr lang="en-US" altLang="en-US" sz="3200" dirty="0" err="1">
                <a:latin typeface="Arial" panose="020B0604020202020204" pitchFamily="34" charset="0"/>
              </a:rPr>
              <a:t>respectivas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respuestas</a:t>
            </a:r>
            <a:r>
              <a:rPr lang="en-US" altLang="en-US" sz="3100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2.</a:t>
            </a:r>
          </a:p>
        </p:txBody>
      </p:sp>
    </p:spTree>
  </p:cSld>
  <p:clrMapOvr>
    <a:masterClrMapping/>
  </p:clrMapOvr>
  <p:transition spd="slow">
    <p:pull dir="ru"/>
    <p:sndAc>
      <p:stSnd>
        <p:snd r:embed="rId3" name="chimes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0598940-9DD7-4DB0-9202-46952AC57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08213"/>
            <a:ext cx="8640763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 err="1">
                <a:latin typeface="Arial" charset="0"/>
              </a:rPr>
              <a:t>Haga</a:t>
            </a:r>
            <a:r>
              <a:rPr lang="en-US" altLang="es-PR" sz="2800" dirty="0">
                <a:latin typeface="Arial" charset="0"/>
              </a:rPr>
              <a:t> una </a:t>
            </a:r>
            <a:r>
              <a:rPr lang="en-US" altLang="es-PR" sz="2800" dirty="0" err="1">
                <a:latin typeface="Arial" charset="0"/>
              </a:rPr>
              <a:t>lista</a:t>
            </a:r>
            <a:r>
              <a:rPr lang="en-US" altLang="es-PR" sz="2800" dirty="0">
                <a:latin typeface="Arial" charset="0"/>
              </a:rPr>
              <a:t> de los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que </a:t>
            </a:r>
            <a:r>
              <a:rPr lang="en-US" altLang="es-PR" sz="2800" dirty="0" err="1">
                <a:latin typeface="Arial" charset="0"/>
              </a:rPr>
              <a:t>usted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encuentra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difícil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entender</a:t>
            </a:r>
            <a:r>
              <a:rPr lang="en-US" altLang="es-PR" sz="2800" dirty="0">
                <a:latin typeface="Arial" charset="0"/>
              </a:rPr>
              <a:t>.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 err="1">
                <a:latin typeface="Arial" charset="0"/>
              </a:rPr>
              <a:t>Discuta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estos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términos</a:t>
            </a:r>
            <a:r>
              <a:rPr lang="en-US" altLang="es-PR" sz="2800" dirty="0">
                <a:latin typeface="Arial" charset="0"/>
              </a:rPr>
              <a:t> con </a:t>
            </a:r>
            <a:r>
              <a:rPr lang="en-US" altLang="es-PR" sz="2800" dirty="0" err="1">
                <a:latin typeface="Arial" charset="0"/>
              </a:rPr>
              <a:t>su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compañero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 al </a:t>
            </a:r>
            <a:r>
              <a:rPr lang="en-US" altLang="es-PR" sz="2800" dirty="0" err="1">
                <a:latin typeface="Arial" charset="0"/>
              </a:rPr>
              <a:t>lado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usted</a:t>
            </a:r>
            <a:r>
              <a:rPr lang="en-US" altLang="es-PR" sz="2800" dirty="0">
                <a:latin typeface="Arial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03FEEB-21DF-4939-9DC6-279B0C827EAD}"/>
              </a:ext>
            </a:extLst>
          </p:cNvPr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ARTERIAL: </a:t>
            </a: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b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Lista Focalizada*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FBB9-3978-4EC2-BE09-9EC9BFA429E8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Reacción Escrita Inmediata (REI)*</a:t>
            </a:r>
          </a:p>
        </p:txBody>
      </p:sp>
      <p:sp>
        <p:nvSpPr>
          <p:cNvPr id="607238" name="Text Box 6">
            <a:extLst>
              <a:ext uri="{FF2B5EF4-FFF2-40B4-BE49-F238E27FC236}">
                <a16:creationId xmlns:a16="http://schemas.microsoft.com/office/drawing/2014/main" id="{C75DA5F5-500F-4DF0-A4C0-521EE1A6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8280400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1. Algo nuevo que </a:t>
            </a:r>
            <a:r>
              <a:rPr lang="en-US" altLang="en-US" sz="2800" dirty="0" err="1">
                <a:latin typeface="Arial" panose="020B0604020202020204" pitchFamily="34" charset="0"/>
              </a:rPr>
              <a:t>aprendí</a:t>
            </a:r>
            <a:r>
              <a:rPr lang="en-US" altLang="en-US" sz="2800" dirty="0">
                <a:latin typeface="Arial" panose="020B0604020202020204" pitchFamily="34" charset="0"/>
              </a:rPr>
              <a:t> hoy es…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2. </a:t>
            </a:r>
            <a:r>
              <a:rPr lang="en-US" altLang="en-US" sz="2800" dirty="0" err="1">
                <a:latin typeface="Arial" panose="020B0604020202020204" pitchFamily="34" charset="0"/>
              </a:rPr>
              <a:t>Ya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sabía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3. Se me </a:t>
            </a:r>
            <a:r>
              <a:rPr lang="en-US" altLang="en-US" sz="2800" dirty="0" err="1">
                <a:latin typeface="Arial" panose="020B0604020202020204" pitchFamily="34" charset="0"/>
              </a:rPr>
              <a:t>hizo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difícil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entender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4. Lo </a:t>
            </a:r>
            <a:r>
              <a:rPr lang="en-US" altLang="en-US" sz="2800" dirty="0" err="1">
                <a:latin typeface="Arial" panose="020B0604020202020204" pitchFamily="34" charset="0"/>
              </a:rPr>
              <a:t>más</a:t>
            </a:r>
            <a:r>
              <a:rPr lang="en-US" altLang="en-US" sz="2800" dirty="0">
                <a:latin typeface="Arial" panose="020B0604020202020204" pitchFamily="34" charset="0"/>
              </a:rPr>
              <a:t> que me </a:t>
            </a:r>
            <a:r>
              <a:rPr lang="en-US" altLang="en-US" sz="2800" dirty="0" err="1">
                <a:latin typeface="Arial" panose="020B0604020202020204" pitchFamily="34" charset="0"/>
              </a:rPr>
              <a:t>gustó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fue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5. Lo </a:t>
            </a:r>
            <a:r>
              <a:rPr lang="en-US" altLang="en-US" sz="2800" dirty="0" err="1">
                <a:latin typeface="Arial" panose="020B0604020202020204" pitchFamily="34" charset="0"/>
              </a:rPr>
              <a:t>menos</a:t>
            </a:r>
            <a:r>
              <a:rPr lang="en-US" altLang="en-US" sz="2800" dirty="0">
                <a:latin typeface="Arial" panose="020B0604020202020204" pitchFamily="34" charset="0"/>
              </a:rPr>
              <a:t> que me </a:t>
            </a:r>
            <a:r>
              <a:rPr lang="en-US" altLang="en-US" sz="2800" dirty="0" err="1">
                <a:latin typeface="Arial" panose="020B0604020202020204" pitchFamily="34" charset="0"/>
              </a:rPr>
              <a:t>gustó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fue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6. </a:t>
            </a:r>
            <a:r>
              <a:rPr lang="en-US" altLang="en-US" sz="2800" dirty="0" err="1">
                <a:latin typeface="Arial" panose="020B0604020202020204" pitchFamily="34" charset="0"/>
              </a:rPr>
              <a:t>Deseo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aprender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más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sobre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7. De lo que </a:t>
            </a:r>
            <a:r>
              <a:rPr lang="en-US" altLang="en-US" sz="2800" dirty="0" err="1">
                <a:latin typeface="Arial" panose="020B0604020202020204" pitchFamily="34" charset="0"/>
              </a:rPr>
              <a:t>aprendí</a:t>
            </a:r>
            <a:r>
              <a:rPr lang="en-US" altLang="en-US" sz="2800" dirty="0">
                <a:latin typeface="Arial" panose="020B0604020202020204" pitchFamily="34" charset="0"/>
              </a:rPr>
              <a:t>, lo </a:t>
            </a:r>
            <a:r>
              <a:rPr lang="en-US" altLang="en-US" sz="2800" dirty="0" err="1">
                <a:latin typeface="Arial" panose="020B0604020202020204" pitchFamily="34" charset="0"/>
              </a:rPr>
              <a:t>podría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aplicar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en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8. La </a:t>
            </a:r>
            <a:r>
              <a:rPr lang="en-US" altLang="en-US" sz="2800" dirty="0" err="1">
                <a:latin typeface="Arial" panose="020B0604020202020204" pitchFamily="34" charset="0"/>
              </a:rPr>
              <a:t>próxima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clase</a:t>
            </a:r>
            <a:r>
              <a:rPr lang="en-US" altLang="en-US" sz="2800" dirty="0">
                <a:latin typeface="Arial" panose="020B0604020202020204" pitchFamily="34" charset="0"/>
              </a:rPr>
              <a:t> debe </a:t>
            </a:r>
            <a:r>
              <a:rPr lang="en-US" altLang="en-US" sz="2800" dirty="0" err="1">
                <a:latin typeface="Arial" panose="020B0604020202020204" pitchFamily="34" charset="0"/>
              </a:rPr>
              <a:t>iniciarse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repasando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CB86F1-F330-4BC9-8126-CA0FC48AC959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 -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Diagrama de “KWL” (CDA)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76F327E-213D-4101-B930-FFAC1EF5A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982663"/>
            <a:ext cx="6624984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es-PR" sz="2400" dirty="0" err="1">
                <a:latin typeface="Arial" charset="0"/>
              </a:rPr>
              <a:t>Completa</a:t>
            </a:r>
            <a:r>
              <a:rPr lang="en-US" altLang="es-PR" sz="2400" dirty="0">
                <a:latin typeface="Arial" charset="0"/>
              </a:rPr>
              <a:t> </a:t>
            </a:r>
            <a:r>
              <a:rPr lang="en-US" altLang="es-PR" sz="2400" dirty="0" err="1">
                <a:latin typeface="Arial" charset="0"/>
              </a:rPr>
              <a:t>todas</a:t>
            </a:r>
            <a:r>
              <a:rPr lang="en-US" altLang="es-PR" sz="2400" dirty="0">
                <a:latin typeface="Arial" charset="0"/>
              </a:rPr>
              <a:t> las </a:t>
            </a:r>
            <a:r>
              <a:rPr lang="en-US" altLang="es-PR" sz="2400" dirty="0" err="1">
                <a:latin typeface="Arial" charset="0"/>
              </a:rPr>
              <a:t>columnas</a:t>
            </a:r>
            <a:r>
              <a:rPr lang="en-US" altLang="es-PR" sz="2400" dirty="0">
                <a:latin typeface="Arial" charset="0"/>
              </a:rPr>
              <a:t> de </a:t>
            </a:r>
            <a:r>
              <a:rPr lang="en-US" altLang="es-PR" sz="2400" dirty="0" err="1">
                <a:latin typeface="Arial" charset="0"/>
              </a:rPr>
              <a:t>esta</a:t>
            </a:r>
            <a:r>
              <a:rPr lang="en-US" altLang="es-PR" sz="2400" dirty="0">
                <a:latin typeface="Arial" charset="0"/>
              </a:rPr>
              <a:t> </a:t>
            </a:r>
            <a:r>
              <a:rPr lang="en-US" altLang="es-PR" sz="2400" dirty="0" err="1">
                <a:latin typeface="Arial" charset="0"/>
              </a:rPr>
              <a:t>tabla</a:t>
            </a:r>
            <a:r>
              <a:rPr lang="en-US" altLang="es-PR" sz="2400" dirty="0">
                <a:latin typeface="Arial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C7E8EF-39C7-4A2C-AFAA-96E0D0FAB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7" name="Picture 6" descr="Diagrama_KWL_o_CDA_v01">
            <a:extLst>
              <a:ext uri="{FF2B5EF4-FFF2-40B4-BE49-F238E27FC236}">
                <a16:creationId xmlns:a16="http://schemas.microsoft.com/office/drawing/2014/main" id="{58C858C5-E608-4E7F-B230-076167DC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435100"/>
            <a:ext cx="6911975" cy="53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9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17CD068-5BEE-41EF-A893-F44523BEE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0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0F1EA6A-7242-46EB-953F-A9A5A491DAF8}"/>
              </a:ext>
            </a:extLst>
          </p:cNvPr>
          <p:cNvSpPr>
            <a:spLocks/>
          </p:cNvSpPr>
          <p:nvPr/>
        </p:nvSpPr>
        <p:spPr bwMode="auto">
          <a:xfrm>
            <a:off x="2195736" y="620688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4F812F8-5A97-4530-970D-CBEEAE57E1C3}"/>
              </a:ext>
            </a:extLst>
          </p:cNvPr>
          <p:cNvSpPr>
            <a:spLocks/>
          </p:cNvSpPr>
          <p:nvPr/>
        </p:nvSpPr>
        <p:spPr bwMode="auto">
          <a:xfrm>
            <a:off x="2195736" y="1412776"/>
            <a:ext cx="2520280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ASIGNACIÓN: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D4F36271-D7FE-4F0F-A061-5EA554FA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0" y="3808667"/>
            <a:ext cx="818300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videos sobre medición de la presión arterial: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C0536146-5951-4FBB-8308-310CE7AA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7908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2961238"/>
            <a:ext cx="803898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Completar las preguntas de discusión: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9434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74" y="3356400"/>
            <a:ext cx="5511334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Ver página 17 del Laboratorio #7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090E04A5-787C-4EC5-A12B-6A64FE33E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10" y="4309521"/>
            <a:ext cx="8634979" cy="226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https://search-alexanderstreet-com.ez.inter.edu/view/work/bibliographic_entity|video_work|3241465</a:t>
            </a:r>
            <a:endParaRPr lang="en-US" altLang="es-PR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altLang="es-P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https://search-alexanderstreet-com.ez.inter.edu/view/work/bibliographic_entity%7Cvideo_work%7C3241463</a:t>
            </a:r>
            <a:endParaRPr lang="en-US" altLang="es-PR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altLang="es-P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https://www.youtube.com/watch?v=Gmic13mvsgo</a:t>
            </a:r>
            <a:endParaRPr lang="es-PR" altLang="es-PR" sz="2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46" descr="CURVHEAD">
            <a:extLst>
              <a:ext uri="{FF2B5EF4-FFF2-40B4-BE49-F238E27FC236}">
                <a16:creationId xmlns:a16="http://schemas.microsoft.com/office/drawing/2014/main" id="{A7751C4A-331A-424A-AE07-E36F7637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0645"/>
            <a:ext cx="4536505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F44AF664-DEE3-40A9-928B-1ED813B554A7}"/>
              </a:ext>
            </a:extLst>
          </p:cNvPr>
          <p:cNvSpPr>
            <a:spLocks/>
          </p:cNvSpPr>
          <p:nvPr/>
        </p:nvSpPr>
        <p:spPr bwMode="auto">
          <a:xfrm>
            <a:off x="3347864" y="2098818"/>
            <a:ext cx="42656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PREGUNTAS Y VIDEOS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icture containing bicycle, indoor, wooden, table&#10;&#10;Description automatically generated">
            <a:extLst>
              <a:ext uri="{FF2B5EF4-FFF2-40B4-BE49-F238E27FC236}">
                <a16:creationId xmlns:a16="http://schemas.microsoft.com/office/drawing/2014/main" id="{04430DA7-21D0-4C37-867B-F708673F99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4" y="395344"/>
            <a:ext cx="1880352" cy="265461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1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ud_02">
            <a:extLst>
              <a:ext uri="{FF2B5EF4-FFF2-40B4-BE49-F238E27FC236}">
                <a16:creationId xmlns:a16="http://schemas.microsoft.com/office/drawing/2014/main" id="{00C45A77-FB3D-4C82-B69D-2ACF5BD2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9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AF49F5-363A-4D30-89AD-CE144413C6CA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1F43F-35C0-4368-B9AE-9122D6B8E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0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89E49-8D42-4E5E-8163-B75436CAD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6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2E61C36-67F0-4EB7-8F66-43E081EE9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227295"/>
            <a:ext cx="1490674" cy="1442065"/>
          </a:xfrm>
          <a:prstGeom prst="rect">
            <a:avLst/>
          </a:prstGeom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5DD8BCFE-7874-4294-90F4-86A97787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3247791"/>
            <a:ext cx="76157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arterial,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sistólica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diastólica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pulso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510F876E-FF32-429E-8477-6F2C9A2C1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32096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1272381C-D4BF-4B5C-BFCC-9AACC6584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4503983"/>
            <a:ext cx="804775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cuarta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quita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sonidos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Korotkoff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561F484C-FC0C-46AF-9064-9934CD95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4465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32C824C3-01BD-46E7-BA12-18400A2A4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5447983"/>
            <a:ext cx="64046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forma para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tomar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arterial,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correctamente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B8D3CF79-49A7-476E-AD30-11D34BC6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5409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erson standing in a room&#10;&#10;Description automatically generated">
            <a:extLst>
              <a:ext uri="{FF2B5EF4-FFF2-40B4-BE49-F238E27FC236}">
                <a16:creationId xmlns:a16="http://schemas.microsoft.com/office/drawing/2014/main" id="{5CAAB904-3535-4ABE-B4FA-7B4B04C27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2809850" cy="18732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AE9CB89-B05A-4E8B-A0C6-01093F28821A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A65D05F-CA74-40DD-8CE3-1374ABBC9CB1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4" name="Picture 59" descr="CURVHEAD">
            <a:extLst>
              <a:ext uri="{FF2B5EF4-FFF2-40B4-BE49-F238E27FC236}">
                <a16:creationId xmlns:a16="http://schemas.microsoft.com/office/drawing/2014/main" id="{15D3AEB1-B38B-4BCA-92F2-F144E15E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08785"/>
            <a:ext cx="698477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DCCFCE9-B173-4F45-B4BC-3DB80277C62B}"/>
              </a:ext>
            </a:extLst>
          </p:cNvPr>
          <p:cNvSpPr>
            <a:spLocks/>
          </p:cNvSpPr>
          <p:nvPr/>
        </p:nvSpPr>
        <p:spPr bwMode="auto">
          <a:xfrm>
            <a:off x="1331640" y="2380222"/>
            <a:ext cx="648072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OBJETIVOS DEL LABORATORIO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8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F73D4B-59DE-479F-BCC4-023A35E02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17587"/>
            <a:ext cx="8915400" cy="5419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32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ecursos-Libros_Banner_01">
            <a:extLst>
              <a:ext uri="{FF2B5EF4-FFF2-40B4-BE49-F238E27FC236}">
                <a16:creationId xmlns:a16="http://schemas.microsoft.com/office/drawing/2014/main" id="{01ADB01E-9D91-4943-A016-393D8D3E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8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58CD47-D255-BA18-A9A6-AD2C47F15976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9DABC02-6D93-0049-38E4-CB57FE0B6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091" y="1988840"/>
            <a:ext cx="43924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b="0" dirty="0"/>
              <a:t>American College of Sports Medicine (2022). </a:t>
            </a:r>
            <a:r>
              <a:rPr lang="en-US" altLang="es-PR" b="1" i="1" dirty="0"/>
              <a:t>Guidelines for exercise testing and prescription</a:t>
            </a:r>
            <a:r>
              <a:rPr lang="en-US" altLang="es-PR" b="0" dirty="0"/>
              <a:t> (11ma ed.). Philadelphia, PA: Wolters Kluwer. </a:t>
            </a:r>
            <a:endParaRPr lang="en-US" altLang="es-PR" b="0" i="1" dirty="0"/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43AC0AF-5AC0-74B1-D67C-EB92333F3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5597"/>
            <a:ext cx="3667125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6" name="chimes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B33AB-44FD-48A8-B787-B4E1CF1197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0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151B4E-EC0D-4D9F-84D2-CC3891EAB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0284"/>
            <a:ext cx="8812944" cy="4170924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4C2D9B8-422E-4D1F-B979-071C1F668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200" b="0" dirty="0">
                <a:latin typeface="Times New Roman" pitchFamily="18" charset="0"/>
                <a:cs typeface="Times New Roman" pitchFamily="18" charset="0"/>
              </a:rPr>
              <a:t>Galván-Oseguera, H., Rosas-Peralta, M., Borrayo-Sánchez, G., González-Díaz, B. E., Almeida-Gutiérrez, E., Ramírez-Arias, E., &amp; Pérez-Rodríguez, G. (2019). Formas de medición de la presión arterial sistémica: El debate continúa. </a:t>
            </a:r>
            <a:r>
              <a:rPr lang="es-ES" altLang="es-PR" sz="1200" b="0" i="1" dirty="0">
                <a:latin typeface="Times New Roman" pitchFamily="18" charset="0"/>
                <a:cs typeface="Times New Roman" pitchFamily="18" charset="0"/>
              </a:rPr>
              <a:t>Medicina Interna de </a:t>
            </a:r>
            <a:r>
              <a:rPr lang="es-ES" altLang="es-PR" sz="1200" b="0" i="1" dirty="0" err="1">
                <a:latin typeface="Times New Roman" pitchFamily="18" charset="0"/>
                <a:cs typeface="Times New Roman" pitchFamily="18" charset="0"/>
              </a:rPr>
              <a:t>Mexico</a:t>
            </a:r>
            <a:r>
              <a:rPr lang="es-ES" altLang="es-PR" sz="1200" b="0" i="1" dirty="0">
                <a:latin typeface="Times New Roman" pitchFamily="18" charset="0"/>
                <a:cs typeface="Times New Roman" pitchFamily="18" charset="0"/>
              </a:rPr>
              <a:t>, 35</a:t>
            </a:r>
            <a:r>
              <a:rPr lang="es-ES" altLang="es-PR" sz="1200" b="0" dirty="0">
                <a:latin typeface="Times New Roman" pitchFamily="18" charset="0"/>
                <a:cs typeface="Times New Roman" pitchFamily="18" charset="0"/>
              </a:rPr>
              <a:t>(1), 104–112. https://doi.org/10.24245/mim.v35i1.2458</a:t>
            </a:r>
            <a:endParaRPr lang="en-US" altLang="es-PR" sz="1200" b="0" i="1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691519"/>
      </p:ext>
    </p:ext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482" name="Picture 2" descr="ELC_10K_Llegada_PPT_02">
            <a:extLst>
              <a:ext uri="{FF2B5EF4-FFF2-40B4-BE49-F238E27FC236}">
                <a16:creationId xmlns:a16="http://schemas.microsoft.com/office/drawing/2014/main" id="{6674CAC5-6EB5-44EC-B17B-496B6E93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0145F4-A960-4C4B-A434-A4870D0A67BE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PR" altLang="en-US" sz="8100" b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n-US" sz="8100" b="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4395E-9477-4A28-9D5E-D7DF954AC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6C8CB05-5AF9-4A7C-9D84-4DB2F086576D}"/>
              </a:ext>
            </a:extLst>
          </p:cNvPr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837120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388CD0-20D8-4980-83F0-9D02153D07C7}"/>
              </a:ext>
            </a:extLst>
          </p:cNvPr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E5161AD-1345-4758-9850-53E52604F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>
            <a:extLst>
              <a:ext uri="{FF2B5EF4-FFF2-40B4-BE49-F238E27FC236}">
                <a16:creationId xmlns:a16="http://schemas.microsoft.com/office/drawing/2014/main" id="{7C2CB1BB-39D0-40EC-A1DC-0CA1BE25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ACB419C-2C46-49C3-A09B-87B762A62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>
            <a:extLst>
              <a:ext uri="{FF2B5EF4-FFF2-40B4-BE49-F238E27FC236}">
                <a16:creationId xmlns:a16="http://schemas.microsoft.com/office/drawing/2014/main" id="{4B653B5C-3245-4E60-88C4-6117B8866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EA8DE02-5E68-4F25-A5E9-6D2136468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5E9B5D03-5FB7-44A4-A826-E3398A8D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8482E13-799A-4252-9458-27F8DBB0F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DDC3A57-44D8-471C-8962-C770537D2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B196325-F972-408B-A670-81A447F3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B742B-E4F3-4D63-A8ED-9B6474562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5CB5E1-F8EC-4249-9BE4-87EABBA5EA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84A755-F000-40B8-AF7F-E9FB529EF1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4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EB3709-D97B-4E17-80E9-8214EBE43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0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B3E9975-7D5B-4C8E-B125-5CDD30284BD3}"/>
              </a:ext>
            </a:extLst>
          </p:cNvPr>
          <p:cNvSpPr>
            <a:spLocks/>
          </p:cNvSpPr>
          <p:nvPr/>
        </p:nvSpPr>
        <p:spPr bwMode="auto">
          <a:xfrm>
            <a:off x="251520" y="1536954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7A89FBA-7CCA-4744-902E-32A570EB0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74083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http://saludmed.com/ejercicio/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laboratorios/presionarterial.pdf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E3FCFF6-4804-4935-89AE-F848AF390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9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F553279-AFBE-4BAD-95A3-FA2D976A518C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Reflexión*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F5EE41E-80D2-401E-81F2-AC139EA03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3100" dirty="0" err="1">
                <a:latin typeface="Arial" panose="020B0604020202020204" pitchFamily="34" charset="0"/>
              </a:rPr>
              <a:t>Fundamentado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en</a:t>
            </a:r>
            <a:r>
              <a:rPr lang="en-US" altLang="en-US" sz="3100" dirty="0">
                <a:latin typeface="Arial" panose="020B0604020202020204" pitchFamily="34" charset="0"/>
              </a:rPr>
              <a:t> la </a:t>
            </a:r>
            <a:r>
              <a:rPr lang="en-US" altLang="en-US" sz="3100" dirty="0" err="1">
                <a:latin typeface="Arial" panose="020B0604020202020204" pitchFamily="34" charset="0"/>
              </a:rPr>
              <a:t>actividad</a:t>
            </a:r>
            <a:r>
              <a:rPr lang="en-US" altLang="en-US" sz="3100" dirty="0">
                <a:latin typeface="Arial" panose="020B0604020202020204" pitchFamily="34" charset="0"/>
              </a:rPr>
              <a:t> previa:</a:t>
            </a:r>
          </a:p>
          <a:p>
            <a:pPr algn="l" eaLnBrk="0" hangingPunct="0">
              <a:lnSpc>
                <a:spcPct val="9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1. ¿</a:t>
            </a:r>
            <a:r>
              <a:rPr lang="en-US" altLang="en-US" sz="3100" dirty="0" err="1">
                <a:latin typeface="Arial" panose="020B0604020202020204" pitchFamily="34" charset="0"/>
              </a:rPr>
              <a:t>Cómo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percibieron</a:t>
            </a:r>
            <a:r>
              <a:rPr lang="en-US" altLang="en-US" sz="3100" dirty="0">
                <a:latin typeface="Arial" panose="020B0604020202020204" pitchFamily="34" charset="0"/>
              </a:rPr>
              <a:t> el </a:t>
            </a:r>
            <a:r>
              <a:rPr lang="en-US" altLang="en-US" sz="3100" dirty="0" err="1">
                <a:latin typeface="Arial" panose="020B0604020202020204" pitchFamily="34" charset="0"/>
              </a:rPr>
              <a:t>esfuerzo</a:t>
            </a:r>
            <a:r>
              <a:rPr lang="en-US" altLang="en-US" sz="3100" dirty="0">
                <a:latin typeface="Arial" panose="020B0604020202020204" pitchFamily="34" charset="0"/>
              </a:rPr>
              <a:t>?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2. ¿</a:t>
            </a:r>
            <a:r>
              <a:rPr lang="en-US" altLang="en-US" sz="3100" dirty="0" err="1">
                <a:latin typeface="Arial" panose="020B0604020202020204" pitchFamily="34" charset="0"/>
              </a:rPr>
              <a:t>Cómo</a:t>
            </a:r>
            <a:r>
              <a:rPr lang="en-US" altLang="en-US" sz="3100" dirty="0">
                <a:latin typeface="Arial" panose="020B0604020202020204" pitchFamily="34" charset="0"/>
              </a:rPr>
              <a:t> se </a:t>
            </a:r>
            <a:r>
              <a:rPr lang="en-US" altLang="en-US" sz="3100" dirty="0" err="1">
                <a:latin typeface="Arial" panose="020B0604020202020204" pitchFamily="34" charset="0"/>
              </a:rPr>
              <a:t>relaciona</a:t>
            </a:r>
            <a:r>
              <a:rPr lang="en-US" altLang="en-US" sz="3100" dirty="0">
                <a:latin typeface="Arial" panose="020B0604020202020204" pitchFamily="34" charset="0"/>
              </a:rPr>
              <a:t> el </a:t>
            </a:r>
            <a:r>
              <a:rPr lang="en-US" altLang="en-US" sz="3100" dirty="0" err="1">
                <a:latin typeface="Arial" panose="020B0604020202020204" pitchFamily="34" charset="0"/>
              </a:rPr>
              <a:t>trotar</a:t>
            </a:r>
            <a:r>
              <a:rPr lang="en-US" altLang="en-US" sz="3100" dirty="0">
                <a:latin typeface="Arial" panose="020B0604020202020204" pitchFamily="34" charset="0"/>
              </a:rPr>
              <a:t> con la</a:t>
            </a: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    </a:t>
            </a:r>
            <a:r>
              <a:rPr lang="en-US" altLang="en-US" sz="3100" dirty="0" err="1">
                <a:latin typeface="Arial" panose="020B0604020202020204" pitchFamily="34" charset="0"/>
              </a:rPr>
              <a:t>circulación</a:t>
            </a:r>
            <a:r>
              <a:rPr lang="en-US" altLang="en-US" sz="3100" dirty="0">
                <a:latin typeface="Arial" panose="020B0604020202020204" pitchFamily="34" charset="0"/>
              </a:rPr>
              <a:t>?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3. </a:t>
            </a:r>
            <a:r>
              <a:rPr lang="en-US" altLang="en-US" sz="3100" dirty="0" err="1">
                <a:latin typeface="Arial" panose="020B0604020202020204" pitchFamily="34" charset="0"/>
              </a:rPr>
              <a:t>Describa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su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respuesta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cardiaca</a:t>
            </a: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4. </a:t>
            </a:r>
            <a:r>
              <a:rPr lang="en-US" altLang="en-US" sz="3100" dirty="0" err="1">
                <a:latin typeface="Arial" panose="020B0604020202020204" pitchFamily="34" charset="0"/>
              </a:rPr>
              <a:t>Decriba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su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respuesta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hemodinámica</a:t>
            </a: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40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30429</TotalTime>
  <Words>1869</Words>
  <Application>Microsoft Office PowerPoint</Application>
  <PresentationFormat>On-screen Show (4:3)</PresentationFormat>
  <Paragraphs>267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Presión Arterial</dc:title>
  <dc:creator>Valued Acer Customer</dc:creator>
  <cp:lastModifiedBy>Edgar Lopategui Corsino</cp:lastModifiedBy>
  <cp:revision>3512</cp:revision>
  <cp:lastPrinted>2012-03-26T19:37:01Z</cp:lastPrinted>
  <dcterms:created xsi:type="dcterms:W3CDTF">2012-03-25T21:01:47Z</dcterms:created>
  <dcterms:modified xsi:type="dcterms:W3CDTF">2023-04-19T20:22:07Z</dcterms:modified>
</cp:coreProperties>
</file>