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ppt/tags/tag166.xml" ContentType="application/vnd.openxmlformats-officedocument.presentationml.tags+xml"/>
  <Override PartName="/ppt/notesSlides/notesSlide165.xml" ContentType="application/vnd.openxmlformats-officedocument.presentationml.notesSlide+xml"/>
  <Override PartName="/ppt/tags/tag167.xml" ContentType="application/vnd.openxmlformats-officedocument.presentationml.tags+xml"/>
  <Override PartName="/ppt/notesSlides/notesSlide166.xml" ContentType="application/vnd.openxmlformats-officedocument.presentationml.notesSlide+xml"/>
  <Override PartName="/ppt/tags/tag168.xml" ContentType="application/vnd.openxmlformats-officedocument.presentationml.tags+xml"/>
  <Override PartName="/ppt/notesSlides/notesSlide167.xml" ContentType="application/vnd.openxmlformats-officedocument.presentationml.notesSlide+xml"/>
  <Override PartName="/ppt/tags/tag169.xml" ContentType="application/vnd.openxmlformats-officedocument.presentationml.tags+xml"/>
  <Override PartName="/ppt/notesSlides/notesSlide168.xml" ContentType="application/vnd.openxmlformats-officedocument.presentationml.notesSlide+xml"/>
  <Override PartName="/ppt/tags/tag170.xml" ContentType="application/vnd.openxmlformats-officedocument.presentationml.tags+xml"/>
  <Override PartName="/ppt/notesSlides/notesSlide169.xml" ContentType="application/vnd.openxmlformats-officedocument.presentationml.notesSlide+xml"/>
  <Override PartName="/ppt/tags/tag171.xml" ContentType="application/vnd.openxmlformats-officedocument.presentationml.tags+xml"/>
  <Override PartName="/ppt/notesSlides/notesSlide170.xml" ContentType="application/vnd.openxmlformats-officedocument.presentationml.notesSlide+xml"/>
  <Override PartName="/ppt/tags/tag172.xml" ContentType="application/vnd.openxmlformats-officedocument.presentationml.tags+xml"/>
  <Override PartName="/ppt/notesSlides/notesSlide171.xml" ContentType="application/vnd.openxmlformats-officedocument.presentationml.notesSlide+xml"/>
  <Override PartName="/ppt/tags/tag173.xml" ContentType="application/vnd.openxmlformats-officedocument.presentationml.tags+xml"/>
  <Override PartName="/ppt/notesSlides/notesSlide172.xml" ContentType="application/vnd.openxmlformats-officedocument.presentationml.notesSlide+xml"/>
  <Override PartName="/ppt/tags/tag174.xml" ContentType="application/vnd.openxmlformats-officedocument.presentationml.tags+xml"/>
  <Override PartName="/ppt/notesSlides/notesSlide173.xml" ContentType="application/vnd.openxmlformats-officedocument.presentationml.notesSlide+xml"/>
  <Override PartName="/ppt/tags/tag175.xml" ContentType="application/vnd.openxmlformats-officedocument.presentationml.tags+xml"/>
  <Override PartName="/ppt/notesSlides/notesSlide174.xml" ContentType="application/vnd.openxmlformats-officedocument.presentationml.notesSlide+xml"/>
  <Override PartName="/ppt/tags/tag176.xml" ContentType="application/vnd.openxmlformats-officedocument.presentationml.tags+xml"/>
  <Override PartName="/ppt/notesSlides/notesSlide175.xml" ContentType="application/vnd.openxmlformats-officedocument.presentationml.notesSlide+xml"/>
  <Override PartName="/ppt/tags/tag177.xml" ContentType="application/vnd.openxmlformats-officedocument.presentationml.tags+xml"/>
  <Override PartName="/ppt/notesSlides/notesSlide176.xml" ContentType="application/vnd.openxmlformats-officedocument.presentationml.notesSlide+xml"/>
  <Override PartName="/ppt/tags/tag178.xml" ContentType="application/vnd.openxmlformats-officedocument.presentationml.tags+xml"/>
  <Override PartName="/ppt/notesSlides/notesSlide177.xml" ContentType="application/vnd.openxmlformats-officedocument.presentationml.notesSlide+xml"/>
  <Override PartName="/ppt/tags/tag179.xml" ContentType="application/vnd.openxmlformats-officedocument.presentationml.tags+xml"/>
  <Override PartName="/ppt/notesSlides/notesSlide178.xml" ContentType="application/vnd.openxmlformats-officedocument.presentationml.notesSlide+xml"/>
  <Override PartName="/ppt/tags/tag180.xml" ContentType="application/vnd.openxmlformats-officedocument.presentationml.tags+xml"/>
  <Override PartName="/ppt/notesSlides/notesSlide179.xml" ContentType="application/vnd.openxmlformats-officedocument.presentationml.notesSlide+xml"/>
  <Override PartName="/ppt/tags/tag181.xml" ContentType="application/vnd.openxmlformats-officedocument.presentationml.tags+xml"/>
  <Override PartName="/ppt/notesSlides/notesSlide180.xml" ContentType="application/vnd.openxmlformats-officedocument.presentationml.notesSlide+xml"/>
  <Override PartName="/ppt/tags/tag182.xml" ContentType="application/vnd.openxmlformats-officedocument.presentationml.tags+xml"/>
  <Override PartName="/ppt/notesSlides/notesSlide181.xml" ContentType="application/vnd.openxmlformats-officedocument.presentationml.notesSlide+xml"/>
  <Override PartName="/ppt/tags/tag183.xml" ContentType="application/vnd.openxmlformats-officedocument.presentationml.tags+xml"/>
  <Override PartName="/ppt/notesSlides/notesSlide182.xml" ContentType="application/vnd.openxmlformats-officedocument.presentationml.notesSlide+xml"/>
  <Override PartName="/ppt/tags/tag184.xml" ContentType="application/vnd.openxmlformats-officedocument.presentationml.tags+xml"/>
  <Override PartName="/ppt/notesSlides/notesSlide183.xml" ContentType="application/vnd.openxmlformats-officedocument.presentationml.notesSlide+xml"/>
  <Override PartName="/ppt/tags/tag185.xml" ContentType="application/vnd.openxmlformats-officedocument.presentationml.tags+xml"/>
  <Override PartName="/ppt/notesSlides/notesSlide184.xml" ContentType="application/vnd.openxmlformats-officedocument.presentationml.notesSlide+xml"/>
  <Override PartName="/ppt/tags/tag186.xml" ContentType="application/vnd.openxmlformats-officedocument.presentationml.tags+xml"/>
  <Override PartName="/ppt/notesSlides/notesSlide185.xml" ContentType="application/vnd.openxmlformats-officedocument.presentationml.notesSlide+xml"/>
  <Override PartName="/ppt/tags/tag187.xml" ContentType="application/vnd.openxmlformats-officedocument.presentationml.tags+xml"/>
  <Override PartName="/ppt/notesSlides/notesSlide186.xml" ContentType="application/vnd.openxmlformats-officedocument.presentationml.notesSlide+xml"/>
  <Override PartName="/ppt/tags/tag188.xml" ContentType="application/vnd.openxmlformats-officedocument.presentationml.tags+xml"/>
  <Override PartName="/ppt/notesSlides/notesSlide187.xml" ContentType="application/vnd.openxmlformats-officedocument.presentationml.notesSlide+xml"/>
  <Override PartName="/ppt/tags/tag189.xml" ContentType="application/vnd.openxmlformats-officedocument.presentationml.tags+xml"/>
  <Override PartName="/ppt/notesSlides/notesSlide188.xml" ContentType="application/vnd.openxmlformats-officedocument.presentationml.notesSlide+xml"/>
  <Override PartName="/ppt/tags/tag190.xml" ContentType="application/vnd.openxmlformats-officedocument.presentationml.tags+xml"/>
  <Override PartName="/ppt/notesSlides/notesSlide189.xml" ContentType="application/vnd.openxmlformats-officedocument.presentationml.notesSlide+xml"/>
  <Override PartName="/ppt/tags/tag191.xml" ContentType="application/vnd.openxmlformats-officedocument.presentationml.tags+xml"/>
  <Override PartName="/ppt/notesSlides/notesSlide190.xml" ContentType="application/vnd.openxmlformats-officedocument.presentationml.notesSlide+xml"/>
  <Override PartName="/ppt/tags/tag1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93.xml" ContentType="application/vnd.openxmlformats-officedocument.presentationml.tags+xml"/>
  <Override PartName="/ppt/notesSlides/notesSlide192.xml" ContentType="application/vnd.openxmlformats-officedocument.presentationml.notesSlide+xml"/>
  <Override PartName="/ppt/tags/tag194.xml" ContentType="application/vnd.openxmlformats-officedocument.presentationml.tags+xml"/>
  <Override PartName="/ppt/notesSlides/notesSlide193.xml" ContentType="application/vnd.openxmlformats-officedocument.presentationml.notesSlide+xml"/>
  <Override PartName="/ppt/tags/tag195.xml" ContentType="application/vnd.openxmlformats-officedocument.presentationml.tags+xml"/>
  <Override PartName="/ppt/notesSlides/notesSlide194.xml" ContentType="application/vnd.openxmlformats-officedocument.presentationml.notesSlide+xml"/>
  <Override PartName="/ppt/tags/tag196.xml" ContentType="application/vnd.openxmlformats-officedocument.presentationml.tags+xml"/>
  <Override PartName="/ppt/notesSlides/notesSlide195.xml" ContentType="application/vnd.openxmlformats-officedocument.presentationml.notesSlide+xml"/>
  <Override PartName="/ppt/tags/tag197.xml" ContentType="application/vnd.openxmlformats-officedocument.presentationml.tags+xml"/>
  <Override PartName="/ppt/notesSlides/notesSlide196.xml" ContentType="application/vnd.openxmlformats-officedocument.presentationml.notesSlide+xml"/>
  <Override PartName="/ppt/tags/tag198.xml" ContentType="application/vnd.openxmlformats-officedocument.presentationml.tags+xml"/>
  <Override PartName="/ppt/notesSlides/notesSlide197.xml" ContentType="application/vnd.openxmlformats-officedocument.presentationml.notesSlide+xml"/>
  <Override PartName="/ppt/tags/tag199.xml" ContentType="application/vnd.openxmlformats-officedocument.presentationml.tags+xml"/>
  <Override PartName="/ppt/notesSlides/notesSlide198.xml" ContentType="application/vnd.openxmlformats-officedocument.presentationml.notesSlide+xml"/>
  <Override PartName="/ppt/tags/tag200.xml" ContentType="application/vnd.openxmlformats-officedocument.presentationml.tags+xml"/>
  <Override PartName="/ppt/notesSlides/notesSlide199.xml" ContentType="application/vnd.openxmlformats-officedocument.presentationml.notesSlide+xml"/>
  <Override PartName="/ppt/tags/tag201.xml" ContentType="application/vnd.openxmlformats-officedocument.presentationml.tags+xml"/>
  <Override PartName="/ppt/notesSlides/notesSlide200.xml" ContentType="application/vnd.openxmlformats-officedocument.presentationml.notesSlide+xml"/>
  <Override PartName="/ppt/tags/tag202.xml" ContentType="application/vnd.openxmlformats-officedocument.presentationml.tags+xml"/>
  <Override PartName="/ppt/notesSlides/notesSlide201.xml" ContentType="application/vnd.openxmlformats-officedocument.presentationml.notesSlide+xml"/>
  <Override PartName="/ppt/tags/tag203.xml" ContentType="application/vnd.openxmlformats-officedocument.presentationml.tags+xml"/>
  <Override PartName="/ppt/notesSlides/notesSlide202.xml" ContentType="application/vnd.openxmlformats-officedocument.presentationml.notesSlide+xml"/>
  <Override PartName="/ppt/tags/tag204.xml" ContentType="application/vnd.openxmlformats-officedocument.presentationml.tags+xml"/>
  <Override PartName="/ppt/notesSlides/notesSlide203.xml" ContentType="application/vnd.openxmlformats-officedocument.presentationml.notesSlide+xml"/>
  <Override PartName="/ppt/tags/tag205.xml" ContentType="application/vnd.openxmlformats-officedocument.presentationml.tags+xml"/>
  <Override PartName="/ppt/notesSlides/notesSlide204.xml" ContentType="application/vnd.openxmlformats-officedocument.presentationml.notesSlide+xml"/>
  <Override PartName="/ppt/tags/tag206.xml" ContentType="application/vnd.openxmlformats-officedocument.presentationml.tags+xml"/>
  <Override PartName="/ppt/notesSlides/notesSlide205.xml" ContentType="application/vnd.openxmlformats-officedocument.presentationml.notesSlide+xml"/>
  <Override PartName="/ppt/tags/tag207.xml" ContentType="application/vnd.openxmlformats-officedocument.presentationml.tags+xml"/>
  <Override PartName="/ppt/notesSlides/notesSlide206.xml" ContentType="application/vnd.openxmlformats-officedocument.presentationml.notesSlide+xml"/>
  <Override PartName="/ppt/tags/tag208.xml" ContentType="application/vnd.openxmlformats-officedocument.presentationml.tags+xml"/>
  <Override PartName="/ppt/notesSlides/notesSlide207.xml" ContentType="application/vnd.openxmlformats-officedocument.presentationml.notesSlide+xml"/>
  <Override PartName="/ppt/tags/tag209.xml" ContentType="application/vnd.openxmlformats-officedocument.presentationml.tags+xml"/>
  <Override PartName="/ppt/notesSlides/notesSlide208.xml" ContentType="application/vnd.openxmlformats-officedocument.presentationml.notesSlide+xml"/>
  <Override PartName="/ppt/tags/tag210.xml" ContentType="application/vnd.openxmlformats-officedocument.presentationml.tags+xml"/>
  <Override PartName="/ppt/notesSlides/notesSlide209.xml" ContentType="application/vnd.openxmlformats-officedocument.presentationml.notesSlide+xml"/>
  <Override PartName="/ppt/tags/tag211.xml" ContentType="application/vnd.openxmlformats-officedocument.presentationml.tags+xml"/>
  <Override PartName="/ppt/notesSlides/notesSlide210.xml" ContentType="application/vnd.openxmlformats-officedocument.presentationml.notesSlide+xml"/>
  <Override PartName="/ppt/tags/tag212.xml" ContentType="application/vnd.openxmlformats-officedocument.presentationml.tags+xml"/>
  <Override PartName="/ppt/notesSlides/notesSlide211.xml" ContentType="application/vnd.openxmlformats-officedocument.presentationml.notesSlide+xml"/>
  <Override PartName="/ppt/tags/tag213.xml" ContentType="application/vnd.openxmlformats-officedocument.presentationml.tags+xml"/>
  <Override PartName="/ppt/notesSlides/notesSlide212.xml" ContentType="application/vnd.openxmlformats-officedocument.presentationml.notesSlide+xml"/>
  <Override PartName="/ppt/tags/tag214.xml" ContentType="application/vnd.openxmlformats-officedocument.presentationml.tags+xml"/>
  <Override PartName="/ppt/notesSlides/notesSlide213.xml" ContentType="application/vnd.openxmlformats-officedocument.presentationml.notesSlide+xml"/>
  <Override PartName="/ppt/tags/tag215.xml" ContentType="application/vnd.openxmlformats-officedocument.presentationml.tags+xml"/>
  <Override PartName="/ppt/notesSlides/notesSlide214.xml" ContentType="application/vnd.openxmlformats-officedocument.presentationml.notesSlide+xml"/>
  <Override PartName="/ppt/tags/tag216.xml" ContentType="application/vnd.openxmlformats-officedocument.presentationml.tags+xml"/>
  <Override PartName="/ppt/notesSlides/notesSlide215.xml" ContentType="application/vnd.openxmlformats-officedocument.presentationml.notesSlide+xml"/>
  <Override PartName="/ppt/tags/tag217.xml" ContentType="application/vnd.openxmlformats-officedocument.presentationml.tags+xml"/>
  <Override PartName="/ppt/notesSlides/notesSlide216.xml" ContentType="application/vnd.openxmlformats-officedocument.presentationml.notesSlide+xml"/>
  <Override PartName="/ppt/tags/tag218.xml" ContentType="application/vnd.openxmlformats-officedocument.presentationml.tags+xml"/>
  <Override PartName="/ppt/notesSlides/notesSlide217.xml" ContentType="application/vnd.openxmlformats-officedocument.presentationml.notesSlide+xml"/>
  <Override PartName="/ppt/tags/tag219.xml" ContentType="application/vnd.openxmlformats-officedocument.presentationml.tags+xml"/>
  <Override PartName="/ppt/notesSlides/notesSlide218.xml" ContentType="application/vnd.openxmlformats-officedocument.presentationml.notesSlide+xml"/>
  <Override PartName="/ppt/tags/tag220.xml" ContentType="application/vnd.openxmlformats-officedocument.presentationml.tags+xml"/>
  <Override PartName="/ppt/notesSlides/notesSlide219.xml" ContentType="application/vnd.openxmlformats-officedocument.presentationml.notesSlide+xml"/>
  <Override PartName="/ppt/tags/tag221.xml" ContentType="application/vnd.openxmlformats-officedocument.presentationml.tags+xml"/>
  <Override PartName="/ppt/notesSlides/notesSlide220.xml" ContentType="application/vnd.openxmlformats-officedocument.presentationml.notesSlide+xml"/>
  <Override PartName="/ppt/tags/tag222.xml" ContentType="application/vnd.openxmlformats-officedocument.presentationml.tags+xml"/>
  <Override PartName="/ppt/notesSlides/notesSlide221.xml" ContentType="application/vnd.openxmlformats-officedocument.presentationml.notesSlide+xml"/>
  <Override PartName="/ppt/tags/tag223.xml" ContentType="application/vnd.openxmlformats-officedocument.presentationml.tags+xml"/>
  <Override PartName="/ppt/notesSlides/notesSlide222.xml" ContentType="application/vnd.openxmlformats-officedocument.presentationml.notesSlide+xml"/>
  <Override PartName="/ppt/tags/tag224.xml" ContentType="application/vnd.openxmlformats-officedocument.presentationml.tags+xml"/>
  <Override PartName="/ppt/notesSlides/notesSlide223.xml" ContentType="application/vnd.openxmlformats-officedocument.presentationml.notesSlide+xml"/>
  <Override PartName="/ppt/tags/tag225.xml" ContentType="application/vnd.openxmlformats-officedocument.presentationml.tags+xml"/>
  <Override PartName="/ppt/notesSlides/notesSlide224.xml" ContentType="application/vnd.openxmlformats-officedocument.presentationml.notesSlide+xml"/>
  <Override PartName="/ppt/tags/tag226.xml" ContentType="application/vnd.openxmlformats-officedocument.presentationml.tags+xml"/>
  <Override PartName="/ppt/notesSlides/notesSlide225.xml" ContentType="application/vnd.openxmlformats-officedocument.presentationml.notesSlide+xml"/>
  <Override PartName="/ppt/tags/tag227.xml" ContentType="application/vnd.openxmlformats-officedocument.presentationml.tags+xml"/>
  <Override PartName="/ppt/notesSlides/notesSlide226.xml" ContentType="application/vnd.openxmlformats-officedocument.presentationml.notesSlide+xml"/>
  <Override PartName="/ppt/tags/tag228.xml" ContentType="application/vnd.openxmlformats-officedocument.presentationml.tags+xml"/>
  <Override PartName="/ppt/notesSlides/notesSlide227.xml" ContentType="application/vnd.openxmlformats-officedocument.presentationml.notesSlide+xml"/>
  <Override PartName="/ppt/tags/tag229.xml" ContentType="application/vnd.openxmlformats-officedocument.presentationml.tags+xml"/>
  <Override PartName="/ppt/notesSlides/notesSlide228.xml" ContentType="application/vnd.openxmlformats-officedocument.presentationml.notesSlide+xml"/>
  <Override PartName="/ppt/tags/tag230.xml" ContentType="application/vnd.openxmlformats-officedocument.presentationml.tags+xml"/>
  <Override PartName="/ppt/notesSlides/notesSlide229.xml" ContentType="application/vnd.openxmlformats-officedocument.presentationml.notesSlide+xml"/>
  <Override PartName="/ppt/tags/tag231.xml" ContentType="application/vnd.openxmlformats-officedocument.presentationml.tags+xml"/>
  <Override PartName="/ppt/notesSlides/notesSlide230.xml" ContentType="application/vnd.openxmlformats-officedocument.presentationml.notesSlide+xml"/>
  <Override PartName="/ppt/tags/tag232.xml" ContentType="application/vnd.openxmlformats-officedocument.presentationml.tags+xml"/>
  <Override PartName="/ppt/notesSlides/notesSlide231.xml" ContentType="application/vnd.openxmlformats-officedocument.presentationml.notesSlide+xml"/>
  <Override PartName="/ppt/tags/tag233.xml" ContentType="application/vnd.openxmlformats-officedocument.presentationml.tags+xml"/>
  <Override PartName="/ppt/notesSlides/notesSlide232.xml" ContentType="application/vnd.openxmlformats-officedocument.presentationml.notesSlide+xml"/>
  <Override PartName="/ppt/tags/tag234.xml" ContentType="application/vnd.openxmlformats-officedocument.presentationml.tags+xml"/>
  <Override PartName="/ppt/notesSlides/notesSlide233.xml" ContentType="application/vnd.openxmlformats-officedocument.presentationml.notesSlide+xml"/>
  <Override PartName="/ppt/tags/tag235.xml" ContentType="application/vnd.openxmlformats-officedocument.presentationml.tags+xml"/>
  <Override PartName="/ppt/notesSlides/notesSlide234.xml" ContentType="application/vnd.openxmlformats-officedocument.presentationml.notesSlide+xml"/>
  <Override PartName="/ppt/tags/tag236.xml" ContentType="application/vnd.openxmlformats-officedocument.presentationml.tags+xml"/>
  <Override PartName="/ppt/notesSlides/notesSlide235.xml" ContentType="application/vnd.openxmlformats-officedocument.presentationml.notesSlide+xml"/>
  <Override PartName="/ppt/tags/tag237.xml" ContentType="application/vnd.openxmlformats-officedocument.presentationml.tags+xml"/>
  <Override PartName="/ppt/notesSlides/notesSlide236.xml" ContentType="application/vnd.openxmlformats-officedocument.presentationml.notesSlide+xml"/>
  <Override PartName="/ppt/tags/tag238.xml" ContentType="application/vnd.openxmlformats-officedocument.presentationml.tags+xml"/>
  <Override PartName="/ppt/notesSlides/notesSlide237.xml" ContentType="application/vnd.openxmlformats-officedocument.presentationml.notesSlide+xml"/>
  <Override PartName="/ppt/tags/tag239.xml" ContentType="application/vnd.openxmlformats-officedocument.presentationml.tags+xml"/>
  <Override PartName="/ppt/notesSlides/notesSlide238.xml" ContentType="application/vnd.openxmlformats-officedocument.presentationml.notesSlide+xml"/>
  <Override PartName="/ppt/tags/tag240.xml" ContentType="application/vnd.openxmlformats-officedocument.presentationml.tags+xml"/>
  <Override PartName="/ppt/notesSlides/notesSlide239.xml" ContentType="application/vnd.openxmlformats-officedocument.presentationml.notesSlide+xml"/>
  <Override PartName="/ppt/tags/tag241.xml" ContentType="application/vnd.openxmlformats-officedocument.presentationml.tags+xml"/>
  <Override PartName="/ppt/notesSlides/notesSlide240.xml" ContentType="application/vnd.openxmlformats-officedocument.presentationml.notesSlide+xml"/>
  <Override PartName="/ppt/tags/tag242.xml" ContentType="application/vnd.openxmlformats-officedocument.presentationml.tags+xml"/>
  <Override PartName="/ppt/notesSlides/notesSlide241.xml" ContentType="application/vnd.openxmlformats-officedocument.presentationml.notesSlide+xml"/>
  <Override PartName="/ppt/tags/tag243.xml" ContentType="application/vnd.openxmlformats-officedocument.presentationml.tags+xml"/>
  <Override PartName="/ppt/notesSlides/notesSlide242.xml" ContentType="application/vnd.openxmlformats-officedocument.presentationml.notesSlide+xml"/>
  <Override PartName="/ppt/tags/tag244.xml" ContentType="application/vnd.openxmlformats-officedocument.presentationml.tags+xml"/>
  <Override PartName="/ppt/notesSlides/notesSlide243.xml" ContentType="application/vnd.openxmlformats-officedocument.presentationml.notesSlide+xml"/>
  <Override PartName="/ppt/tags/tag245.xml" ContentType="application/vnd.openxmlformats-officedocument.presentationml.tags+xml"/>
  <Override PartName="/ppt/notesSlides/notesSlide244.xml" ContentType="application/vnd.openxmlformats-officedocument.presentationml.notesSlide+xml"/>
  <Override PartName="/ppt/tags/tag246.xml" ContentType="application/vnd.openxmlformats-officedocument.presentationml.tags+xml"/>
  <Override PartName="/ppt/notesSlides/notesSlide245.xml" ContentType="application/vnd.openxmlformats-officedocument.presentationml.notesSlide+xml"/>
  <Override PartName="/ppt/tags/tag247.xml" ContentType="application/vnd.openxmlformats-officedocument.presentationml.tags+xml"/>
  <Override PartName="/ppt/notesSlides/notesSlide246.xml" ContentType="application/vnd.openxmlformats-officedocument.presentationml.notesSlide+xml"/>
  <Override PartName="/ppt/tags/tag248.xml" ContentType="application/vnd.openxmlformats-officedocument.presentationml.tags+xml"/>
  <Override PartName="/ppt/notesSlides/notesSlide247.xml" ContentType="application/vnd.openxmlformats-officedocument.presentationml.notesSlide+xml"/>
  <Override PartName="/ppt/tags/tag249.xml" ContentType="application/vnd.openxmlformats-officedocument.presentationml.tags+xml"/>
  <Override PartName="/ppt/notesSlides/notesSlide248.xml" ContentType="application/vnd.openxmlformats-officedocument.presentationml.notesSlide+xml"/>
  <Override PartName="/ppt/tags/tag250.xml" ContentType="application/vnd.openxmlformats-officedocument.presentationml.tags+xml"/>
  <Override PartName="/ppt/notesSlides/notesSlide249.xml" ContentType="application/vnd.openxmlformats-officedocument.presentationml.notesSlide+xml"/>
  <Override PartName="/ppt/tags/tag251.xml" ContentType="application/vnd.openxmlformats-officedocument.presentationml.tags+xml"/>
  <Override PartName="/ppt/notesSlides/notesSlide250.xml" ContentType="application/vnd.openxmlformats-officedocument.presentationml.notesSlide+xml"/>
  <Override PartName="/ppt/tags/tag252.xml" ContentType="application/vnd.openxmlformats-officedocument.presentationml.tags+xml"/>
  <Override PartName="/ppt/notesSlides/notesSlide251.xml" ContentType="application/vnd.openxmlformats-officedocument.presentationml.notesSlide+xml"/>
  <Override PartName="/ppt/tags/tag253.xml" ContentType="application/vnd.openxmlformats-officedocument.presentationml.tags+xml"/>
  <Override PartName="/ppt/notesSlides/notesSlide252.xml" ContentType="application/vnd.openxmlformats-officedocument.presentationml.notesSlide+xml"/>
  <Override PartName="/ppt/tags/tag254.xml" ContentType="application/vnd.openxmlformats-officedocument.presentationml.tags+xml"/>
  <Override PartName="/ppt/notesSlides/notesSlide253.xml" ContentType="application/vnd.openxmlformats-officedocument.presentationml.notesSlide+xml"/>
  <Override PartName="/ppt/tags/tag255.xml" ContentType="application/vnd.openxmlformats-officedocument.presentationml.tags+xml"/>
  <Override PartName="/ppt/notesSlides/notesSlide254.xml" ContentType="application/vnd.openxmlformats-officedocument.presentationml.notesSlide+xml"/>
  <Override PartName="/ppt/tags/tag256.xml" ContentType="application/vnd.openxmlformats-officedocument.presentationml.tags+xml"/>
  <Override PartName="/ppt/notesSlides/notesSlide255.xml" ContentType="application/vnd.openxmlformats-officedocument.presentationml.notesSlide+xml"/>
  <Override PartName="/ppt/tags/tag257.xml" ContentType="application/vnd.openxmlformats-officedocument.presentationml.tags+xml"/>
  <Override PartName="/ppt/notesSlides/notesSlide256.xml" ContentType="application/vnd.openxmlformats-officedocument.presentationml.notesSlide+xml"/>
  <Override PartName="/ppt/tags/tag258.xml" ContentType="application/vnd.openxmlformats-officedocument.presentationml.tags+xml"/>
  <Override PartName="/ppt/notesSlides/notesSlide257.xml" ContentType="application/vnd.openxmlformats-officedocument.presentationml.notesSlide+xml"/>
  <Override PartName="/ppt/tags/tag259.xml" ContentType="application/vnd.openxmlformats-officedocument.presentationml.tags+xml"/>
  <Override PartName="/ppt/notesSlides/notesSlide258.xml" ContentType="application/vnd.openxmlformats-officedocument.presentationml.notesSlide+xml"/>
  <Override PartName="/ppt/tags/tag260.xml" ContentType="application/vnd.openxmlformats-officedocument.presentationml.tags+xml"/>
  <Override PartName="/ppt/notesSlides/notesSlide2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1"/>
  </p:notesMasterIdLst>
  <p:handoutMasterIdLst>
    <p:handoutMasterId r:id="rId262"/>
  </p:handoutMasterIdLst>
  <p:sldIdLst>
    <p:sldId id="256" r:id="rId2"/>
    <p:sldId id="859" r:id="rId3"/>
    <p:sldId id="1091" r:id="rId4"/>
    <p:sldId id="1092" r:id="rId5"/>
    <p:sldId id="879" r:id="rId6"/>
    <p:sldId id="258" r:id="rId7"/>
    <p:sldId id="947" r:id="rId8"/>
    <p:sldId id="948" r:id="rId9"/>
    <p:sldId id="949" r:id="rId10"/>
    <p:sldId id="1050" r:id="rId11"/>
    <p:sldId id="1052" r:id="rId12"/>
    <p:sldId id="1051" r:id="rId13"/>
    <p:sldId id="1053" r:id="rId14"/>
    <p:sldId id="1049" r:id="rId15"/>
    <p:sldId id="852" r:id="rId16"/>
    <p:sldId id="961" r:id="rId17"/>
    <p:sldId id="1096" r:id="rId18"/>
    <p:sldId id="953" r:id="rId19"/>
    <p:sldId id="1033" r:id="rId20"/>
    <p:sldId id="854" r:id="rId21"/>
    <p:sldId id="957" r:id="rId22"/>
    <p:sldId id="958" r:id="rId23"/>
    <p:sldId id="952" r:id="rId24"/>
    <p:sldId id="1032" r:id="rId25"/>
    <p:sldId id="950" r:id="rId26"/>
    <p:sldId id="1095" r:id="rId27"/>
    <p:sldId id="1054" r:id="rId28"/>
    <p:sldId id="954" r:id="rId29"/>
    <p:sldId id="967" r:id="rId30"/>
    <p:sldId id="956" r:id="rId31"/>
    <p:sldId id="1037" r:id="rId32"/>
    <p:sldId id="1042" r:id="rId33"/>
    <p:sldId id="959" r:id="rId34"/>
    <p:sldId id="1039" r:id="rId35"/>
    <p:sldId id="955" r:id="rId36"/>
    <p:sldId id="951" r:id="rId37"/>
    <p:sldId id="1038" r:id="rId38"/>
    <p:sldId id="1034" r:id="rId39"/>
    <p:sldId id="1036" r:id="rId40"/>
    <p:sldId id="962" r:id="rId41"/>
    <p:sldId id="966" r:id="rId42"/>
    <p:sldId id="1078" r:id="rId43"/>
    <p:sldId id="1100" r:id="rId44"/>
    <p:sldId id="970" r:id="rId45"/>
    <p:sldId id="969" r:id="rId46"/>
    <p:sldId id="972" r:id="rId47"/>
    <p:sldId id="1079" r:id="rId48"/>
    <p:sldId id="971" r:id="rId49"/>
    <p:sldId id="973" r:id="rId50"/>
    <p:sldId id="963" r:id="rId51"/>
    <p:sldId id="974" r:id="rId52"/>
    <p:sldId id="975" r:id="rId53"/>
    <p:sldId id="1082" r:id="rId54"/>
    <p:sldId id="926" r:id="rId55"/>
    <p:sldId id="976" r:id="rId56"/>
    <p:sldId id="1083" r:id="rId57"/>
    <p:sldId id="1070" r:id="rId58"/>
    <p:sldId id="1041" r:id="rId59"/>
    <p:sldId id="1072" r:id="rId60"/>
    <p:sldId id="1074" r:id="rId61"/>
    <p:sldId id="1080" r:id="rId62"/>
    <p:sldId id="1101" r:id="rId63"/>
    <p:sldId id="1102" r:id="rId64"/>
    <p:sldId id="1103" r:id="rId65"/>
    <p:sldId id="1104" r:id="rId66"/>
    <p:sldId id="1073" r:id="rId67"/>
    <p:sldId id="1075" r:id="rId68"/>
    <p:sldId id="1081" r:id="rId69"/>
    <p:sldId id="1076" r:id="rId70"/>
    <p:sldId id="882" r:id="rId71"/>
    <p:sldId id="878" r:id="rId72"/>
    <p:sldId id="1071" r:id="rId73"/>
    <p:sldId id="979" r:id="rId74"/>
    <p:sldId id="1040" r:id="rId75"/>
    <p:sldId id="980" r:id="rId76"/>
    <p:sldId id="982" r:id="rId77"/>
    <p:sldId id="978" r:id="rId78"/>
    <p:sldId id="983" r:id="rId79"/>
    <p:sldId id="1025" r:id="rId80"/>
    <p:sldId id="985" r:id="rId81"/>
    <p:sldId id="986" r:id="rId82"/>
    <p:sldId id="984" r:id="rId83"/>
    <p:sldId id="988" r:id="rId84"/>
    <p:sldId id="989" r:id="rId85"/>
    <p:sldId id="990" r:id="rId86"/>
    <p:sldId id="992" r:id="rId87"/>
    <p:sldId id="994" r:id="rId88"/>
    <p:sldId id="993" r:id="rId89"/>
    <p:sldId id="995" r:id="rId90"/>
    <p:sldId id="997" r:id="rId91"/>
    <p:sldId id="996" r:id="rId92"/>
    <p:sldId id="991" r:id="rId93"/>
    <p:sldId id="999" r:id="rId94"/>
    <p:sldId id="1001" r:id="rId95"/>
    <p:sldId id="1000" r:id="rId96"/>
    <p:sldId id="998" r:id="rId97"/>
    <p:sldId id="1003" r:id="rId98"/>
    <p:sldId id="1002" r:id="rId99"/>
    <p:sldId id="1005" r:id="rId100"/>
    <p:sldId id="1004" r:id="rId101"/>
    <p:sldId id="1006" r:id="rId102"/>
    <p:sldId id="1007" r:id="rId103"/>
    <p:sldId id="1008" r:id="rId104"/>
    <p:sldId id="1010" r:id="rId105"/>
    <p:sldId id="1011" r:id="rId106"/>
    <p:sldId id="1012" r:id="rId107"/>
    <p:sldId id="1013" r:id="rId108"/>
    <p:sldId id="1009" r:id="rId109"/>
    <p:sldId id="1015" r:id="rId110"/>
    <p:sldId id="1016" r:id="rId111"/>
    <p:sldId id="1017" r:id="rId112"/>
    <p:sldId id="1018" r:id="rId113"/>
    <p:sldId id="1014" r:id="rId114"/>
    <p:sldId id="987" r:id="rId115"/>
    <p:sldId id="1020" r:id="rId116"/>
    <p:sldId id="1019" r:id="rId117"/>
    <p:sldId id="1044" r:id="rId118"/>
    <p:sldId id="1055" r:id="rId119"/>
    <p:sldId id="1045" r:id="rId120"/>
    <p:sldId id="1148" r:id="rId121"/>
    <p:sldId id="1142" r:id="rId122"/>
    <p:sldId id="1056" r:id="rId123"/>
    <p:sldId id="1043" r:id="rId124"/>
    <p:sldId id="1026" r:id="rId125"/>
    <p:sldId id="1057" r:id="rId126"/>
    <p:sldId id="1047" r:id="rId127"/>
    <p:sldId id="1058" r:id="rId128"/>
    <p:sldId id="1059" r:id="rId129"/>
    <p:sldId id="1060" r:id="rId130"/>
    <p:sldId id="1061" r:id="rId131"/>
    <p:sldId id="1046" r:id="rId132"/>
    <p:sldId id="943" r:id="rId133"/>
    <p:sldId id="1089" r:id="rId134"/>
    <p:sldId id="1027" r:id="rId135"/>
    <p:sldId id="1023" r:id="rId136"/>
    <p:sldId id="1028" r:id="rId137"/>
    <p:sldId id="1085" r:id="rId138"/>
    <p:sldId id="1062" r:id="rId139"/>
    <p:sldId id="1065" r:id="rId140"/>
    <p:sldId id="1066" r:id="rId141"/>
    <p:sldId id="1064" r:id="rId142"/>
    <p:sldId id="1067" r:id="rId143"/>
    <p:sldId id="1068" r:id="rId144"/>
    <p:sldId id="1077" r:id="rId145"/>
    <p:sldId id="1063" r:id="rId146"/>
    <p:sldId id="1069" r:id="rId147"/>
    <p:sldId id="1086" r:id="rId148"/>
    <p:sldId id="1030" r:id="rId149"/>
    <p:sldId id="1088" r:id="rId150"/>
    <p:sldId id="1098" r:id="rId151"/>
    <p:sldId id="1087" r:id="rId152"/>
    <p:sldId id="1094" r:id="rId153"/>
    <p:sldId id="1090" r:id="rId154"/>
    <p:sldId id="1105" r:id="rId155"/>
    <p:sldId id="1093" r:id="rId156"/>
    <p:sldId id="1099" r:id="rId157"/>
    <p:sldId id="1097" r:id="rId158"/>
    <p:sldId id="1106" r:id="rId159"/>
    <p:sldId id="1107" r:id="rId160"/>
    <p:sldId id="1108" r:id="rId161"/>
    <p:sldId id="1109" r:id="rId162"/>
    <p:sldId id="1110" r:id="rId163"/>
    <p:sldId id="1111" r:id="rId164"/>
    <p:sldId id="1112" r:id="rId165"/>
    <p:sldId id="1113" r:id="rId166"/>
    <p:sldId id="1114" r:id="rId167"/>
    <p:sldId id="1115" r:id="rId168"/>
    <p:sldId id="1145" r:id="rId169"/>
    <p:sldId id="1119" r:id="rId170"/>
    <p:sldId id="1120" r:id="rId171"/>
    <p:sldId id="1121" r:id="rId172"/>
    <p:sldId id="1031" r:id="rId173"/>
    <p:sldId id="1122" r:id="rId174"/>
    <p:sldId id="1123" r:id="rId175"/>
    <p:sldId id="1124" r:id="rId176"/>
    <p:sldId id="1125" r:id="rId177"/>
    <p:sldId id="1126" r:id="rId178"/>
    <p:sldId id="1130" r:id="rId179"/>
    <p:sldId id="1127" r:id="rId180"/>
    <p:sldId id="1128" r:id="rId181"/>
    <p:sldId id="1132" r:id="rId182"/>
    <p:sldId id="1133" r:id="rId183"/>
    <p:sldId id="1134" r:id="rId184"/>
    <p:sldId id="1135" r:id="rId185"/>
    <p:sldId id="1136" r:id="rId186"/>
    <p:sldId id="1137" r:id="rId187"/>
    <p:sldId id="1138" r:id="rId188"/>
    <p:sldId id="1139" r:id="rId189"/>
    <p:sldId id="1029" r:id="rId190"/>
    <p:sldId id="1048" r:id="rId191"/>
    <p:sldId id="1035" r:id="rId192"/>
    <p:sldId id="1144" r:id="rId193"/>
    <p:sldId id="1146" r:id="rId194"/>
    <p:sldId id="1147" r:id="rId195"/>
    <p:sldId id="1149" r:id="rId196"/>
    <p:sldId id="1140" r:id="rId197"/>
    <p:sldId id="1154" r:id="rId198"/>
    <p:sldId id="1156" r:id="rId199"/>
    <p:sldId id="1155" r:id="rId200"/>
    <p:sldId id="1151" r:id="rId201"/>
    <p:sldId id="1153" r:id="rId202"/>
    <p:sldId id="1159" r:id="rId203"/>
    <p:sldId id="1158" r:id="rId204"/>
    <p:sldId id="1157" r:id="rId205"/>
    <p:sldId id="1161" r:id="rId206"/>
    <p:sldId id="1163" r:id="rId207"/>
    <p:sldId id="1162" r:id="rId208"/>
    <p:sldId id="1160" r:id="rId209"/>
    <p:sldId id="1166" r:id="rId210"/>
    <p:sldId id="872" r:id="rId211"/>
    <p:sldId id="1165" r:id="rId212"/>
    <p:sldId id="1168" r:id="rId213"/>
    <p:sldId id="1172" r:id="rId214"/>
    <p:sldId id="1170" r:id="rId215"/>
    <p:sldId id="1169" r:id="rId216"/>
    <p:sldId id="1188" r:id="rId217"/>
    <p:sldId id="1171" r:id="rId218"/>
    <p:sldId id="1189" r:id="rId219"/>
    <p:sldId id="1179" r:id="rId220"/>
    <p:sldId id="1176" r:id="rId221"/>
    <p:sldId id="1173" r:id="rId222"/>
    <p:sldId id="1174" r:id="rId223"/>
    <p:sldId id="1175" r:id="rId224"/>
    <p:sldId id="1177" r:id="rId225"/>
    <p:sldId id="1183" r:id="rId226"/>
    <p:sldId id="1190" r:id="rId227"/>
    <p:sldId id="1178" r:id="rId228"/>
    <p:sldId id="1143" r:id="rId229"/>
    <p:sldId id="1207" r:id="rId230"/>
    <p:sldId id="1192" r:id="rId231"/>
    <p:sldId id="1164" r:id="rId232"/>
    <p:sldId id="1191" r:id="rId233"/>
    <p:sldId id="1184" r:id="rId234"/>
    <p:sldId id="1185" r:id="rId235"/>
    <p:sldId id="1194" r:id="rId236"/>
    <p:sldId id="1195" r:id="rId237"/>
    <p:sldId id="1196" r:id="rId238"/>
    <p:sldId id="1193" r:id="rId239"/>
    <p:sldId id="1197" r:id="rId240"/>
    <p:sldId id="1198" r:id="rId241"/>
    <p:sldId id="1199" r:id="rId242"/>
    <p:sldId id="1200" r:id="rId243"/>
    <p:sldId id="1201" r:id="rId244"/>
    <p:sldId id="1202" r:id="rId245"/>
    <p:sldId id="1203" r:id="rId246"/>
    <p:sldId id="1204" r:id="rId247"/>
    <p:sldId id="1205" r:id="rId248"/>
    <p:sldId id="1206" r:id="rId249"/>
    <p:sldId id="1167" r:id="rId250"/>
    <p:sldId id="1181" r:id="rId251"/>
    <p:sldId id="1182" r:id="rId252"/>
    <p:sldId id="1180" r:id="rId253"/>
    <p:sldId id="1186" r:id="rId254"/>
    <p:sldId id="1187" r:id="rId255"/>
    <p:sldId id="1208" r:id="rId256"/>
    <p:sldId id="1118" r:id="rId257"/>
    <p:sldId id="945" r:id="rId258"/>
    <p:sldId id="857" r:id="rId259"/>
    <p:sldId id="1117" r:id="rId260"/>
  </p:sldIdLst>
  <p:sldSz cx="9144000" cy="6858000" type="screen4x3"/>
  <p:notesSz cx="7010400" cy="9296400"/>
  <p:custDataLst>
    <p:tags r:id="rId263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49"/>
    <a:srgbClr val="FF0066"/>
    <a:srgbClr val="421C5E"/>
    <a:srgbClr val="FF6600"/>
    <a:srgbClr val="000066"/>
    <a:srgbClr val="006600"/>
    <a:srgbClr val="CC0000"/>
    <a:srgbClr val="660066"/>
    <a:srgbClr val="484876"/>
    <a:srgbClr val="262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5" d="100"/>
          <a:sy n="65" d="100"/>
        </p:scale>
        <p:origin x="148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notesMaster" Target="notesMasters/notesMaster1.xml"/><Relationship Id="rId266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tags" Target="tags/tag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633D0CA-0D20-4EAF-B2E8-CE157CDB9D25}" type="datetimeFigureOut">
              <a:rPr lang="en-US" altLang="es-PR"/>
              <a:pPr/>
              <a:t>3/6/2023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3F63D7B-6665-4470-84FD-F285846CE6F7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2056585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B82A5C1-085C-4597-9D6E-C3DB8248D2F5}" type="datetimeFigureOut">
              <a:rPr lang="es-PR" altLang="es-PR"/>
              <a:pPr/>
              <a:t>03/06/2023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B3BD5189-F4C6-4D62-92A0-7AA9412E4C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71405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EEA0E17-5107-4506-8D4D-DC641B6EF860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10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12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431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663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13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131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3721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30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53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0FA4A97-6EBF-46A1-A3F0-F3F4A3589960}" type="slidenum">
              <a:rPr lang="es-PR" altLang="es-PR" sz="1200">
                <a:latin typeface="Calibri" pitchFamily="34" charset="0"/>
              </a:rPr>
              <a:pPr algn="r"/>
              <a:t>134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371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14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6446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10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6618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00418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3337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5621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8117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1783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4402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2171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9368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37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14396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075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4505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0203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1771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815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1909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2599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9924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87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75006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31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8527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4530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13943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80730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8646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79939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8936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873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95216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54028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3750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7208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5884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97352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271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4342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26763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190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3750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6803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4454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195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9769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683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84890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87135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199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5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B04A961-7DFD-4BBE-8207-CDB41A92458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2391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05735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405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86177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279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6796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9042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66609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74401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57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79960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23779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47342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2177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60412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55723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17611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29556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380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2507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6643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9194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89942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509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15269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59946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19727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2288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206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32385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26861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45199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86767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76128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4437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40192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6122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22928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58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537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957305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02198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21789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9414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96008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67457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88664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52038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68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7652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28712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24206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90223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16749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255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24840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974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3C9DCD3-CE1B-401F-8BF1-663B6ACF4B58}" type="slidenum">
              <a:rPr lang="es-PR" altLang="es-PR" sz="1200">
                <a:latin typeface="Calibri" pitchFamily="34" charset="0"/>
              </a:rPr>
              <a:pPr algn="r"/>
              <a:t>256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51248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257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258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78F4ABB-0A5F-49CA-A0D2-5792926C3F84}" type="slidenum">
              <a:rPr lang="es-PR" altLang="es-PR" sz="1200">
                <a:latin typeface="Calibri" pitchFamily="34" charset="0"/>
              </a:rPr>
              <a:pPr algn="r"/>
              <a:t>259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64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86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15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37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37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E937680C-2052-455F-BD95-E8EE180401FB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264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04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874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527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174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17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BEDB44-F016-40EB-9FAF-158446627106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44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44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A0BB3B8-05FC-4033-AC69-0418EC17BBEC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694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20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21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52911D3-B525-4646-BB4A-075FE1AAD001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595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9775520-8259-4CA5-9AED-FAAF3D3964B3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902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6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40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668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35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961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197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748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7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78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78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19E2340A-1DBC-4AE1-8CAA-2097ECB416F1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8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B8DE6E09-4A70-4C2E-874F-832EA8F80D58}" type="slidenum">
              <a:rPr lang="es-PR" altLang="es-PR">
                <a:latin typeface="Calibri" pitchFamily="34" charset="0"/>
              </a:rPr>
              <a:pPr algn="r"/>
              <a:t>9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96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097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4950729-6504-4432-B149-AF10B20B24BC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b="1" i="1" dirty="0">
                <a:latin typeface="Arial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charset="0"/>
                <a:hlinkClick r:id="rId5"/>
              </a:rPr>
              <a:t>Commons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latin typeface="Arial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charset="0"/>
                <a:hlinkClick r:id="rId4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D507CC-D6FF-4C02-B7AF-9FF1DB42A28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01" y="4188692"/>
            <a:ext cx="2076987" cy="1616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77" y="4193318"/>
            <a:ext cx="1951011" cy="146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5" name="Rectangle 24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0" name="Rounded Rectangle 29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1" name="Rounded Rectangle 30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3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EB079-D60A-413C-80DB-7E96FD29B20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10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D64D-0A1D-4F7E-973D-DEE51C09B1CC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3AC3E-511A-4182-B3A3-2A0FD218EEC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1674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4E0DE-27CD-4FA9-A4FB-4324A6253CE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1D834-7441-4276-9FA7-BEB31C248C4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7252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F1839-B2C6-47C0-9554-D5C4844EF17C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4D1F-D3CF-488C-BB43-3BF5608A343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6265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0C41-BCD0-483A-8CCD-E97D8229491E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55B1-92AA-4D9E-8CEC-095F7F2D865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7968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574C-2A4E-4A8C-95BC-F4B48470574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F056-0E20-4125-9B25-A5AFF1DC5E0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3257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6312FE0-CE6D-4EA1-BAB5-FA51225BACB7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FFDDB5D-8796-4CB2-92A8-CE5F4247302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47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F10E-0F6C-4CE2-84C3-7F4C94216F79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4219-15B5-44E5-BC9C-ADA7FFD005A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222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933EF-9769-4563-8F7C-097E431D6946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D367A-3BD4-4C54-8BF9-56466CCD14DA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3442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9B073-E444-4766-8F08-19C019B39C92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7218-D020-4E00-A7D7-B81F2D92E12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5115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AF05-6ED9-4C49-8817-F11CCA21930D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D977-CB88-4383-A921-BDB4EB29846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8435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D2CE0C28-9456-421B-BE3B-0352C9682FBF}" type="datetimeFigureOut">
              <a:rPr lang="es-PR"/>
              <a:pPr>
                <a:defRPr/>
              </a:pPr>
              <a:t>03/06/2023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4D4A8AA-47CC-4376-967B-98A4B8062D3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6" r:id="rId5"/>
    <p:sldLayoutId id="2147483697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26.jpg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6" Type="http://schemas.openxmlformats.org/officeDocument/2006/relationships/image" Target="../media/image18.wmf"/><Relationship Id="rId5" Type="http://schemas.openxmlformats.org/officeDocument/2006/relationships/image" Target="../media/image140.png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6" Type="http://schemas.openxmlformats.org/officeDocument/2006/relationships/image" Target="../media/image141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audio" Target="../media/audio2.wav"/><Relationship Id="rId5" Type="http://schemas.openxmlformats.org/officeDocument/2006/relationships/image" Target="../media/image142.png"/><Relationship Id="rId4" Type="http://schemas.openxmlformats.org/officeDocument/2006/relationships/audio" Target="../media/audio2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43.jp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audio" Target="../media/audio2.wav"/><Relationship Id="rId5" Type="http://schemas.openxmlformats.org/officeDocument/2006/relationships/image" Target="../media/image144.png"/><Relationship Id="rId4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45.png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46.png"/><Relationship Id="rId4" Type="http://schemas.openxmlformats.org/officeDocument/2006/relationships/audio" Target="../media/audio2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audio" Target="../media/audio2.wav"/><Relationship Id="rId5" Type="http://schemas.openxmlformats.org/officeDocument/2006/relationships/image" Target="../media/image147.png"/><Relationship Id="rId4" Type="http://schemas.openxmlformats.org/officeDocument/2006/relationships/audio" Target="../media/audio2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148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6" Type="http://schemas.openxmlformats.org/officeDocument/2006/relationships/image" Target="../media/image149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2.wav"/><Relationship Id="rId5" Type="http://schemas.openxmlformats.org/officeDocument/2006/relationships/image" Target="../media/image150.png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12.xml"/><Relationship Id="rId7" Type="http://schemas.openxmlformats.org/officeDocument/2006/relationships/image" Target="../media/image1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image" Target="../media/image151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audio" Target="../media/audio2.wav"/><Relationship Id="rId5" Type="http://schemas.openxmlformats.org/officeDocument/2006/relationships/image" Target="../media/image153.jpg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image" Target="../media/image154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155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audio" Target="../media/audio2.wav"/><Relationship Id="rId5" Type="http://schemas.openxmlformats.org/officeDocument/2006/relationships/image" Target="../media/image156.jp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6" Type="http://schemas.openxmlformats.org/officeDocument/2006/relationships/audio" Target="../media/audio2.wav"/><Relationship Id="rId5" Type="http://schemas.openxmlformats.org/officeDocument/2006/relationships/image" Target="../media/image157.jpeg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58.jpe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image" Target="../media/image159.jpg"/><Relationship Id="rId5" Type="http://schemas.openxmlformats.org/officeDocument/2006/relationships/image" Target="../media/image18.wm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5" Type="http://schemas.openxmlformats.org/officeDocument/2006/relationships/image" Target="../media/image28.jpg"/><Relationship Id="rId4" Type="http://schemas.openxmlformats.org/officeDocument/2006/relationships/audio" Target="../media/audio2.wav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2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image" Target="../media/image16.wmf"/><Relationship Id="rId5" Type="http://schemas.openxmlformats.org/officeDocument/2006/relationships/image" Target="../media/image160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image" Target="../media/image18.wmf"/><Relationship Id="rId5" Type="http://schemas.openxmlformats.org/officeDocument/2006/relationships/image" Target="../media/image161.jp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3" Type="http://schemas.openxmlformats.org/officeDocument/2006/relationships/notesSlide" Target="../notesSlides/notesSlide122.xml"/><Relationship Id="rId7" Type="http://schemas.openxmlformats.org/officeDocument/2006/relationships/image" Target="../media/image16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image" Target="../media/image162.jpg"/><Relationship Id="rId5" Type="http://schemas.openxmlformats.org/officeDocument/2006/relationships/image" Target="../media/image18.wm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65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66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image" Target="../media/image18.wmf"/><Relationship Id="rId5" Type="http://schemas.openxmlformats.org/officeDocument/2006/relationships/image" Target="../media/image167.jp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8.wmf"/><Relationship Id="rId5" Type="http://schemas.openxmlformats.org/officeDocument/2006/relationships/image" Target="../media/image168.jp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audio" Target="../media/audio2.wav"/><Relationship Id="rId5" Type="http://schemas.openxmlformats.org/officeDocument/2006/relationships/image" Target="../media/image169.jpg"/><Relationship Id="rId4" Type="http://schemas.openxmlformats.org/officeDocument/2006/relationships/audio" Target="../media/audio2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audio" Target="../media/audio2.wav"/><Relationship Id="rId5" Type="http://schemas.openxmlformats.org/officeDocument/2006/relationships/image" Target="../media/image170.jpg"/><Relationship Id="rId4" Type="http://schemas.openxmlformats.org/officeDocument/2006/relationships/audio" Target="../media/audio2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5" Type="http://schemas.openxmlformats.org/officeDocument/2006/relationships/image" Target="../media/image171.jpg"/><Relationship Id="rId4" Type="http://schemas.openxmlformats.org/officeDocument/2006/relationships/audio" Target="../media/audio2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5" Type="http://schemas.openxmlformats.org/officeDocument/2006/relationships/image" Target="../media/image172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29.jpg"/><Relationship Id="rId4" Type="http://schemas.openxmlformats.org/officeDocument/2006/relationships/audio" Target="../media/audio2.wav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30.xml"/><Relationship Id="rId7" Type="http://schemas.openxmlformats.org/officeDocument/2006/relationships/image" Target="../media/image175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image" Target="../media/image174.jpg"/><Relationship Id="rId11" Type="http://schemas.openxmlformats.org/officeDocument/2006/relationships/image" Target="../media/image177.wmf"/><Relationship Id="rId5" Type="http://schemas.openxmlformats.org/officeDocument/2006/relationships/image" Target="../media/image173.jpg"/><Relationship Id="rId10" Type="http://schemas.openxmlformats.org/officeDocument/2006/relationships/image" Target="../media/image176.wmf"/><Relationship Id="rId4" Type="http://schemas.openxmlformats.org/officeDocument/2006/relationships/audio" Target="../media/audio2.wav"/><Relationship Id="rId9" Type="http://schemas.openxmlformats.org/officeDocument/2006/relationships/image" Target="../media/image96.w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6" Type="http://schemas.openxmlformats.org/officeDocument/2006/relationships/audio" Target="../media/audio2.wav"/><Relationship Id="rId5" Type="http://schemas.openxmlformats.org/officeDocument/2006/relationships/image" Target="../media/image178.jpeg"/><Relationship Id="rId4" Type="http://schemas.openxmlformats.org/officeDocument/2006/relationships/audio" Target="../media/audio2.wav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3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179.tif"/><Relationship Id="rId5" Type="http://schemas.openxmlformats.org/officeDocument/2006/relationships/image" Target="../media/image16.wmf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33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6" Type="http://schemas.openxmlformats.org/officeDocument/2006/relationships/image" Target="../media/image16.wmf"/><Relationship Id="rId5" Type="http://schemas.openxmlformats.org/officeDocument/2006/relationships/image" Target="../media/image180.jpg"/><Relationship Id="rId4" Type="http://schemas.openxmlformats.org/officeDocument/2006/relationships/audio" Target="../media/audio5.wav"/><Relationship Id="rId9" Type="http://schemas.openxmlformats.org/officeDocument/2006/relationships/audio" Target="../media/audio5.wav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tiff"/><Relationship Id="rId3" Type="http://schemas.openxmlformats.org/officeDocument/2006/relationships/notesSlide" Target="../notesSlides/notesSlide134.xml"/><Relationship Id="rId7" Type="http://schemas.openxmlformats.org/officeDocument/2006/relationships/image" Target="../media/image18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6.wav"/><Relationship Id="rId4" Type="http://schemas.openxmlformats.org/officeDocument/2006/relationships/audio" Target="../media/audio6.wav"/><Relationship Id="rId9" Type="http://schemas.openxmlformats.org/officeDocument/2006/relationships/image" Target="../media/image183.tif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6.wmf"/><Relationship Id="rId5" Type="http://schemas.openxmlformats.org/officeDocument/2006/relationships/image" Target="../media/image184.jpe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6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6" Type="http://schemas.openxmlformats.org/officeDocument/2006/relationships/audio" Target="../media/audio2.wav"/><Relationship Id="rId5" Type="http://schemas.openxmlformats.org/officeDocument/2006/relationships/image" Target="../media/image187.jpg"/><Relationship Id="rId4" Type="http://schemas.openxmlformats.org/officeDocument/2006/relationships/audio" Target="../media/audio2.wav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g"/><Relationship Id="rId3" Type="http://schemas.openxmlformats.org/officeDocument/2006/relationships/notesSlide" Target="../notesSlides/notesSlide13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38.xml"/><Relationship Id="rId7" Type="http://schemas.openxmlformats.org/officeDocument/2006/relationships/image" Target="../media/image19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6.wmf"/><Relationship Id="rId5" Type="http://schemas.openxmlformats.org/officeDocument/2006/relationships/image" Target="../media/image189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91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6" Type="http://schemas.openxmlformats.org/officeDocument/2006/relationships/image" Target="../media/image18.wmf"/><Relationship Id="rId5" Type="http://schemas.openxmlformats.org/officeDocument/2006/relationships/image" Target="../media/image192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93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8.wmf"/><Relationship Id="rId5" Type="http://schemas.openxmlformats.org/officeDocument/2006/relationships/image" Target="../media/image195.jpg"/><Relationship Id="rId4" Type="http://schemas.openxmlformats.org/officeDocument/2006/relationships/audio" Target="../media/audio2.wav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197.jpg"/><Relationship Id="rId5" Type="http://schemas.openxmlformats.org/officeDocument/2006/relationships/image" Target="../media/image196.jpg"/><Relationship Id="rId4" Type="http://schemas.openxmlformats.org/officeDocument/2006/relationships/audio" Target="../media/audio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7" Type="http://schemas.openxmlformats.org/officeDocument/2006/relationships/image" Target="../media/image19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6" Type="http://schemas.openxmlformats.org/officeDocument/2006/relationships/image" Target="../media/image198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20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7" Type="http://schemas.openxmlformats.org/officeDocument/2006/relationships/image" Target="../media/image20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6" Type="http://schemas.openxmlformats.org/officeDocument/2006/relationships/image" Target="../media/image203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6" Type="http://schemas.openxmlformats.org/officeDocument/2006/relationships/audio" Target="../media/audio2.wav"/><Relationship Id="rId5" Type="http://schemas.openxmlformats.org/officeDocument/2006/relationships/image" Target="../media/image205.jpg"/><Relationship Id="rId4" Type="http://schemas.openxmlformats.org/officeDocument/2006/relationships/audio" Target="../media/audio2.wav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48.xml"/><Relationship Id="rId7" Type="http://schemas.openxmlformats.org/officeDocument/2006/relationships/image" Target="../media/image20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07.jp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4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6" Type="http://schemas.openxmlformats.org/officeDocument/2006/relationships/image" Target="../media/image16.wmf"/><Relationship Id="rId5" Type="http://schemas.openxmlformats.org/officeDocument/2006/relationships/image" Target="../media/image208.jp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5" Type="http://schemas.openxmlformats.org/officeDocument/2006/relationships/image" Target="../media/image31.jpeg"/><Relationship Id="rId4" Type="http://schemas.openxmlformats.org/officeDocument/2006/relationships/audio" Target="../media/audio3.wav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6" Type="http://schemas.openxmlformats.org/officeDocument/2006/relationships/image" Target="../media/image16.wmf"/><Relationship Id="rId5" Type="http://schemas.openxmlformats.org/officeDocument/2006/relationships/image" Target="../media/image209.jpg"/><Relationship Id="rId4" Type="http://schemas.openxmlformats.org/officeDocument/2006/relationships/audio" Target="../media/audio2.wav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51.xml"/><Relationship Id="rId7" Type="http://schemas.openxmlformats.org/officeDocument/2006/relationships/image" Target="../media/image2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16.wmf"/><Relationship Id="rId5" Type="http://schemas.openxmlformats.org/officeDocument/2006/relationships/image" Target="../media/image210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2.xml"/><Relationship Id="rId7" Type="http://schemas.openxmlformats.org/officeDocument/2006/relationships/image" Target="../media/image2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53.xml"/><Relationship Id="rId7" Type="http://schemas.openxmlformats.org/officeDocument/2006/relationships/image" Target="../media/image2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g"/><Relationship Id="rId3" Type="http://schemas.openxmlformats.org/officeDocument/2006/relationships/notesSlide" Target="../notesSlides/notesSlide154.xml"/><Relationship Id="rId7" Type="http://schemas.openxmlformats.org/officeDocument/2006/relationships/image" Target="../media/image2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image" Target="../media/image214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5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218.jpg"/><Relationship Id="rId5" Type="http://schemas.openxmlformats.org/officeDocument/2006/relationships/image" Target="../media/image217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56.xml"/><Relationship Id="rId7" Type="http://schemas.openxmlformats.org/officeDocument/2006/relationships/image" Target="../media/image2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3" Type="http://schemas.openxmlformats.org/officeDocument/2006/relationships/notesSlide" Target="../notesSlides/notesSlide157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6" Type="http://schemas.openxmlformats.org/officeDocument/2006/relationships/image" Target="../media/image18.wmf"/><Relationship Id="rId5" Type="http://schemas.openxmlformats.org/officeDocument/2006/relationships/image" Target="../media/image220.jpg"/><Relationship Id="rId4" Type="http://schemas.openxmlformats.org/officeDocument/2006/relationships/audio" Target="../media/audio2.wav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5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22.jp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g"/><Relationship Id="rId3" Type="http://schemas.openxmlformats.org/officeDocument/2006/relationships/notesSlide" Target="../notesSlides/notesSlide159.xml"/><Relationship Id="rId7" Type="http://schemas.openxmlformats.org/officeDocument/2006/relationships/image" Target="../media/image17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2.jpg"/><Relationship Id="rId4" Type="http://schemas.openxmlformats.org/officeDocument/2006/relationships/audio" Target="../media/audio2.wav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60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224.jpg"/><Relationship Id="rId10" Type="http://schemas.openxmlformats.org/officeDocument/2006/relationships/image" Target="../media/image225.jpg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6" Type="http://schemas.openxmlformats.org/officeDocument/2006/relationships/image" Target="../media/image18.wmf"/><Relationship Id="rId5" Type="http://schemas.openxmlformats.org/officeDocument/2006/relationships/image" Target="../media/image226.jpg"/><Relationship Id="rId4" Type="http://schemas.openxmlformats.org/officeDocument/2006/relationships/audio" Target="../media/audio2.wav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62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27.jp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g"/><Relationship Id="rId3" Type="http://schemas.openxmlformats.org/officeDocument/2006/relationships/notesSlide" Target="../notesSlides/notesSlide163.xml"/><Relationship Id="rId7" Type="http://schemas.openxmlformats.org/officeDocument/2006/relationships/image" Target="../media/image2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0.jp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64.xml"/><Relationship Id="rId7" Type="http://schemas.openxmlformats.org/officeDocument/2006/relationships/image" Target="../media/image2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16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2.jp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g"/><Relationship Id="rId3" Type="http://schemas.openxmlformats.org/officeDocument/2006/relationships/notesSlide" Target="../notesSlides/notesSlide166.xml"/><Relationship Id="rId7" Type="http://schemas.openxmlformats.org/officeDocument/2006/relationships/image" Target="../media/image2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5.jp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g"/><Relationship Id="rId3" Type="http://schemas.openxmlformats.org/officeDocument/2006/relationships/notesSlide" Target="../notesSlides/notesSlide16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37.jp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notesSlide" Target="../notesSlides/notesSlide168.xml"/><Relationship Id="rId7" Type="http://schemas.openxmlformats.org/officeDocument/2006/relationships/image" Target="../media/image2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g"/><Relationship Id="rId3" Type="http://schemas.openxmlformats.org/officeDocument/2006/relationships/notesSlide" Target="../notesSlides/notesSlide16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6" Type="http://schemas.openxmlformats.org/officeDocument/2006/relationships/image" Target="../media/image16.wmf"/><Relationship Id="rId5" Type="http://schemas.openxmlformats.org/officeDocument/2006/relationships/image" Target="../media/image240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notesSlide" Target="../notesSlides/notesSlide170.xml"/><Relationship Id="rId7" Type="http://schemas.openxmlformats.org/officeDocument/2006/relationships/image" Target="../media/image2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44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audio" Target="../media/audio1.wav"/><Relationship Id="rId5" Type="http://schemas.openxmlformats.org/officeDocument/2006/relationships/image" Target="../media/image245.jpg"/><Relationship Id="rId4" Type="http://schemas.openxmlformats.org/officeDocument/2006/relationships/audio" Target="../media/audio1.wav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g"/><Relationship Id="rId3" Type="http://schemas.openxmlformats.org/officeDocument/2006/relationships/notesSlide" Target="../notesSlides/notesSlide172.xml"/><Relationship Id="rId7" Type="http://schemas.openxmlformats.org/officeDocument/2006/relationships/image" Target="../media/image17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g"/><Relationship Id="rId3" Type="http://schemas.openxmlformats.org/officeDocument/2006/relationships/notesSlide" Target="../notesSlides/notesSlide17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aerobicoyPWC\LAB_F11-Sostrand_YMCA.pdf" TargetMode="External"/><Relationship Id="rId3" Type="http://schemas.openxmlformats.org/officeDocument/2006/relationships/notesSlide" Target="../notesSlides/notesSlide17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6" Type="http://schemas.openxmlformats.org/officeDocument/2006/relationships/image" Target="../media/image16.wmf"/><Relationship Id="rId5" Type="http://schemas.openxmlformats.org/officeDocument/2006/relationships/image" Target="../media/image248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49.jp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g"/><Relationship Id="rId3" Type="http://schemas.openxmlformats.org/officeDocument/2006/relationships/notesSlide" Target="../notesSlides/notesSlide175.xml"/><Relationship Id="rId7" Type="http://schemas.openxmlformats.org/officeDocument/2006/relationships/hyperlink" Target="file:///C:\www.saludmed.com\labsfisiologiaejercicio\neuromuscular\LAB_B1-Fortaleza_Isometri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7" Type="http://schemas.openxmlformats.org/officeDocument/2006/relationships/image" Target="../media/image2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77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6" Type="http://schemas.openxmlformats.org/officeDocument/2006/relationships/image" Target="../media/image16.wmf"/><Relationship Id="rId5" Type="http://schemas.openxmlformats.org/officeDocument/2006/relationships/image" Target="../media/image252.jpg"/><Relationship Id="rId4" Type="http://schemas.openxmlformats.org/officeDocument/2006/relationships/audio" Target="../media/audio2.wav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7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6" Type="http://schemas.openxmlformats.org/officeDocument/2006/relationships/image" Target="../media/image16.wmf"/><Relationship Id="rId5" Type="http://schemas.openxmlformats.org/officeDocument/2006/relationships/image" Target="../media/image253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7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6" Type="http://schemas.openxmlformats.org/officeDocument/2006/relationships/image" Target="../media/image16.wmf"/><Relationship Id="rId5" Type="http://schemas.openxmlformats.org/officeDocument/2006/relationships/image" Target="../media/image254.jpg"/><Relationship Id="rId4" Type="http://schemas.openxmlformats.org/officeDocument/2006/relationships/audio" Target="../media/audio2.wav"/><Relationship Id="rId9" Type="http://schemas.openxmlformats.org/officeDocument/2006/relationships/image" Target="../media/image2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0.xml"/><Relationship Id="rId7" Type="http://schemas.openxmlformats.org/officeDocument/2006/relationships/image" Target="../media/image2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6" Type="http://schemas.openxmlformats.org/officeDocument/2006/relationships/image" Target="../media/image257.jpg"/><Relationship Id="rId5" Type="http://schemas.openxmlformats.org/officeDocument/2006/relationships/image" Target="../media/image256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g"/><Relationship Id="rId3" Type="http://schemas.openxmlformats.org/officeDocument/2006/relationships/notesSlide" Target="../notesSlides/notesSlide181.xml"/><Relationship Id="rId7" Type="http://schemas.openxmlformats.org/officeDocument/2006/relationships/image" Target="../media/image259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6" Type="http://schemas.openxmlformats.org/officeDocument/2006/relationships/image" Target="../media/image16.wmf"/><Relationship Id="rId11" Type="http://schemas.openxmlformats.org/officeDocument/2006/relationships/image" Target="../media/image263.jpg"/><Relationship Id="rId5" Type="http://schemas.openxmlformats.org/officeDocument/2006/relationships/image" Target="../media/image18.wmf"/><Relationship Id="rId10" Type="http://schemas.openxmlformats.org/officeDocument/2006/relationships/image" Target="../media/image262.jpg"/><Relationship Id="rId4" Type="http://schemas.openxmlformats.org/officeDocument/2006/relationships/audio" Target="../media/audio2.wav"/><Relationship Id="rId9" Type="http://schemas.openxmlformats.org/officeDocument/2006/relationships/image" Target="../media/image261.jp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6" Type="http://schemas.openxmlformats.org/officeDocument/2006/relationships/image" Target="../media/image265.jpg"/><Relationship Id="rId11" Type="http://schemas.openxmlformats.org/officeDocument/2006/relationships/audio" Target="../media/audio2.wav"/><Relationship Id="rId5" Type="http://schemas.openxmlformats.org/officeDocument/2006/relationships/image" Target="../media/image264.jpg"/><Relationship Id="rId10" Type="http://schemas.openxmlformats.org/officeDocument/2006/relationships/image" Target="../media/image267.jpg"/><Relationship Id="rId4" Type="http://schemas.openxmlformats.org/officeDocument/2006/relationships/audio" Target="../media/audio2.wav"/><Relationship Id="rId9" Type="http://schemas.openxmlformats.org/officeDocument/2006/relationships/image" Target="../media/image266.jp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3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6" Type="http://schemas.openxmlformats.org/officeDocument/2006/relationships/image" Target="../media/image269.jpg"/><Relationship Id="rId5" Type="http://schemas.openxmlformats.org/officeDocument/2006/relationships/image" Target="../media/image268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270.jp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84.xml"/><Relationship Id="rId7" Type="http://schemas.openxmlformats.org/officeDocument/2006/relationships/image" Target="../media/image27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6" Type="http://schemas.openxmlformats.org/officeDocument/2006/relationships/hyperlink" Target="file:///C:\www.saludmed.com\labsfisiologiaejercicio\composicioncorporal\LAB_H18-Porciento_Grasa.pdf" TargetMode="External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17.jp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hyperlink" Target="file:///C:\www.saludmed.com\labsfisiologiaejercicio\nutricionyantropometricas\LAB_I22-Razon_Cintura-Cadera.pdf" TargetMode="External"/><Relationship Id="rId3" Type="http://schemas.openxmlformats.org/officeDocument/2006/relationships/notesSlide" Target="../notesSlides/notesSlide185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6" Type="http://schemas.openxmlformats.org/officeDocument/2006/relationships/image" Target="../media/image16.wmf"/><Relationship Id="rId11" Type="http://schemas.openxmlformats.org/officeDocument/2006/relationships/audio" Target="../media/audio2.wav"/><Relationship Id="rId5" Type="http://schemas.openxmlformats.org/officeDocument/2006/relationships/image" Target="../media/image272.jpg"/><Relationship Id="rId10" Type="http://schemas.openxmlformats.org/officeDocument/2006/relationships/image" Target="../media/image274.jpg"/><Relationship Id="rId4" Type="http://schemas.openxmlformats.org/officeDocument/2006/relationships/audio" Target="../media/audio2.wav"/><Relationship Id="rId9" Type="http://schemas.openxmlformats.org/officeDocument/2006/relationships/image" Target="../media/image273.jp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g"/><Relationship Id="rId3" Type="http://schemas.openxmlformats.org/officeDocument/2006/relationships/notesSlide" Target="../notesSlides/notesSlide186.xml"/><Relationship Id="rId7" Type="http://schemas.openxmlformats.org/officeDocument/2006/relationships/image" Target="../media/image27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6" Type="http://schemas.openxmlformats.org/officeDocument/2006/relationships/hyperlink" Target="file:///C:\www.saludmed.com\labsfisiologiaejercicio\nutricionyantropometricas\LAB_I21-Peso_Ideal.pdf" TargetMode="External"/><Relationship Id="rId11" Type="http://schemas.openxmlformats.org/officeDocument/2006/relationships/audio" Target="../media/audio2.wav"/><Relationship Id="rId5" Type="http://schemas.openxmlformats.org/officeDocument/2006/relationships/image" Target="../media/image18.wmf"/><Relationship Id="rId10" Type="http://schemas.openxmlformats.org/officeDocument/2006/relationships/image" Target="../media/image277.jpg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g"/><Relationship Id="rId3" Type="http://schemas.openxmlformats.org/officeDocument/2006/relationships/notesSlide" Target="../notesSlides/notesSlide187.xml"/><Relationship Id="rId7" Type="http://schemas.openxmlformats.org/officeDocument/2006/relationships/hyperlink" Target="file:///C:\www.saludmed.com\labsfisiologiaejercicio\reposocardiovascular\LAB_D5-Frecuencia_Cardiaca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g"/><Relationship Id="rId3" Type="http://schemas.openxmlformats.org/officeDocument/2006/relationships/notesSlide" Target="../notesSlides/notesSlide188.xml"/><Relationship Id="rId7" Type="http://schemas.openxmlformats.org/officeDocument/2006/relationships/hyperlink" Target="file:///C:\www.saludmed.com\labsfisiologiaejercicio\reposocardiovascular\LAB_D6-Presion_Arterial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audio" Target="../media/audio2.wav"/><Relationship Id="rId5" Type="http://schemas.openxmlformats.org/officeDocument/2006/relationships/image" Target="../media/image280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6" Type="http://schemas.openxmlformats.org/officeDocument/2006/relationships/audio" Target="../media/audio2.wav"/><Relationship Id="rId5" Type="http://schemas.openxmlformats.org/officeDocument/2006/relationships/image" Target="../media/image281.jpeg"/><Relationship Id="rId4" Type="http://schemas.openxmlformats.org/officeDocument/2006/relationships/audio" Target="../media/audio2.wav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191.xml"/><Relationship Id="rId7" Type="http://schemas.openxmlformats.org/officeDocument/2006/relationships/image" Target="../media/image18.wm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6" Type="http://schemas.openxmlformats.org/officeDocument/2006/relationships/image" Target="../media/image16.wmf"/><Relationship Id="rId11" Type="http://schemas.openxmlformats.org/officeDocument/2006/relationships/image" Target="../media/image285.jpg"/><Relationship Id="rId5" Type="http://schemas.openxmlformats.org/officeDocument/2006/relationships/image" Target="../media/image282.jpg"/><Relationship Id="rId10" Type="http://schemas.openxmlformats.org/officeDocument/2006/relationships/image" Target="../media/image284.jpg"/><Relationship Id="rId4" Type="http://schemas.openxmlformats.org/officeDocument/2006/relationships/audio" Target="../media/audio2.wav"/><Relationship Id="rId9" Type="http://schemas.openxmlformats.org/officeDocument/2006/relationships/image" Target="../media/image283.jp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2.xml"/><Relationship Id="rId7" Type="http://schemas.openxmlformats.org/officeDocument/2006/relationships/image" Target="../media/image28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3.xml"/><Relationship Id="rId7" Type="http://schemas.openxmlformats.org/officeDocument/2006/relationships/image" Target="../media/image28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4.xml"/><Relationship Id="rId7" Type="http://schemas.openxmlformats.org/officeDocument/2006/relationships/image" Target="../media/image28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6" Type="http://schemas.openxmlformats.org/officeDocument/2006/relationships/audio" Target="../media/audio2.wav"/><Relationship Id="rId5" Type="http://schemas.openxmlformats.org/officeDocument/2006/relationships/image" Target="../media/image289.jpeg"/><Relationship Id="rId4" Type="http://schemas.openxmlformats.org/officeDocument/2006/relationships/audio" Target="../media/audio2.wav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196.xml"/><Relationship Id="rId7" Type="http://schemas.openxmlformats.org/officeDocument/2006/relationships/image" Target="../media/image29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6" Type="http://schemas.openxmlformats.org/officeDocument/2006/relationships/audio" Target="../media/audio2.wav"/><Relationship Id="rId5" Type="http://schemas.openxmlformats.org/officeDocument/2006/relationships/image" Target="../media/image291.jpeg"/><Relationship Id="rId4" Type="http://schemas.openxmlformats.org/officeDocument/2006/relationships/audio" Target="../media/audio2.wav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6" Type="http://schemas.openxmlformats.org/officeDocument/2006/relationships/audio" Target="../media/audio2.wav"/><Relationship Id="rId5" Type="http://schemas.openxmlformats.org/officeDocument/2006/relationships/image" Target="../media/image292.jpeg"/><Relationship Id="rId4" Type="http://schemas.openxmlformats.org/officeDocument/2006/relationships/audio" Target="../media/audio2.wav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audio" Target="../media/audio2.wav"/><Relationship Id="rId5" Type="http://schemas.openxmlformats.org/officeDocument/2006/relationships/image" Target="../media/image293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6.jpg"/><Relationship Id="rId4" Type="http://schemas.openxmlformats.org/officeDocument/2006/relationships/audio" Target="../media/audio2.wav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audio" Target="../media/audio1.wav"/><Relationship Id="rId5" Type="http://schemas.openxmlformats.org/officeDocument/2006/relationships/image" Target="../media/image294.jpeg"/><Relationship Id="rId4" Type="http://schemas.openxmlformats.org/officeDocument/2006/relationships/audio" Target="../media/audio1.wav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6" Type="http://schemas.openxmlformats.org/officeDocument/2006/relationships/audio" Target="../media/audio2.wav"/><Relationship Id="rId5" Type="http://schemas.openxmlformats.org/officeDocument/2006/relationships/image" Target="../media/image295.jpeg"/><Relationship Id="rId4" Type="http://schemas.openxmlformats.org/officeDocument/2006/relationships/audio" Target="../media/audio2.wav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20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6" Type="http://schemas.openxmlformats.org/officeDocument/2006/relationships/image" Target="../media/image18.wmf"/><Relationship Id="rId5" Type="http://schemas.openxmlformats.org/officeDocument/2006/relationships/image" Target="../media/image296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6" Type="http://schemas.openxmlformats.org/officeDocument/2006/relationships/audio" Target="../media/audio2.wav"/><Relationship Id="rId5" Type="http://schemas.openxmlformats.org/officeDocument/2006/relationships/image" Target="../media/image297.jpeg"/><Relationship Id="rId4" Type="http://schemas.openxmlformats.org/officeDocument/2006/relationships/audio" Target="../media/audio2.wav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4.xml"/><Relationship Id="rId7" Type="http://schemas.openxmlformats.org/officeDocument/2006/relationships/image" Target="../media/image29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6" Type="http://schemas.openxmlformats.org/officeDocument/2006/relationships/image" Target="../media/image300.jpg"/><Relationship Id="rId5" Type="http://schemas.openxmlformats.org/officeDocument/2006/relationships/image" Target="../media/image299.jpg"/><Relationship Id="rId4" Type="http://schemas.openxmlformats.org/officeDocument/2006/relationships/audio" Target="../media/audio2.wav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6.xml"/><Relationship Id="rId7" Type="http://schemas.openxmlformats.org/officeDocument/2006/relationships/image" Target="../media/image30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07.xml"/><Relationship Id="rId7" Type="http://schemas.openxmlformats.org/officeDocument/2006/relationships/image" Target="../media/image30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1.wav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8.xml"/><Relationship Id="rId7" Type="http://schemas.openxmlformats.org/officeDocument/2006/relationships/image" Target="../media/image30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09.xml"/><Relationship Id="rId7" Type="http://schemas.openxmlformats.org/officeDocument/2006/relationships/image" Target="../media/image30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7.jpg"/><Relationship Id="rId4" Type="http://schemas.openxmlformats.org/officeDocument/2006/relationships/audio" Target="../media/audio2.wav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6" Type="http://schemas.openxmlformats.org/officeDocument/2006/relationships/audio" Target="../media/audio2.wav"/><Relationship Id="rId5" Type="http://schemas.openxmlformats.org/officeDocument/2006/relationships/image" Target="../media/image305.jpeg"/><Relationship Id="rId4" Type="http://schemas.openxmlformats.org/officeDocument/2006/relationships/audio" Target="../media/audio2.wav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3" Type="http://schemas.openxmlformats.org/officeDocument/2006/relationships/notesSlide" Target="../notesSlides/notesSlide211.xml"/><Relationship Id="rId7" Type="http://schemas.openxmlformats.org/officeDocument/2006/relationships/image" Target="../media/image30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audio" Target="../media/audio2.wav"/><Relationship Id="rId5" Type="http://schemas.openxmlformats.org/officeDocument/2006/relationships/image" Target="../media/image308.jpeg"/><Relationship Id="rId4" Type="http://schemas.openxmlformats.org/officeDocument/2006/relationships/audio" Target="../media/audio2.wav"/></Relationships>
</file>

<file path=ppt/slides/_rels/slide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g"/><Relationship Id="rId3" Type="http://schemas.openxmlformats.org/officeDocument/2006/relationships/notesSlide" Target="../notesSlides/notesSlide213.xml"/><Relationship Id="rId7" Type="http://schemas.openxmlformats.org/officeDocument/2006/relationships/image" Target="../media/image30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11.jp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312.jpe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notesSlide" Target="../notesSlides/notesSlide215.xml"/><Relationship Id="rId7" Type="http://schemas.openxmlformats.org/officeDocument/2006/relationships/image" Target="../media/image3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jpeg"/><Relationship Id="rId3" Type="http://schemas.openxmlformats.org/officeDocument/2006/relationships/notesSlide" Target="../notesSlides/notesSlide21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16.wmf"/><Relationship Id="rId5" Type="http://schemas.openxmlformats.org/officeDocument/2006/relationships/image" Target="../media/image315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17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jpg"/><Relationship Id="rId3" Type="http://schemas.openxmlformats.org/officeDocument/2006/relationships/notesSlide" Target="../notesSlides/notesSlide217.xml"/><Relationship Id="rId7" Type="http://schemas.openxmlformats.org/officeDocument/2006/relationships/image" Target="../media/image3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6" Type="http://schemas.openxmlformats.org/officeDocument/2006/relationships/image" Target="../media/image318.jpg"/><Relationship Id="rId11" Type="http://schemas.openxmlformats.org/officeDocument/2006/relationships/audio" Target="../media/audio2.wav"/><Relationship Id="rId5" Type="http://schemas.openxmlformats.org/officeDocument/2006/relationships/image" Target="../media/image18.wmf"/><Relationship Id="rId10" Type="http://schemas.openxmlformats.org/officeDocument/2006/relationships/image" Target="../media/image321.jpg"/><Relationship Id="rId4" Type="http://schemas.openxmlformats.org/officeDocument/2006/relationships/audio" Target="../media/audio2.wav"/><Relationship Id="rId9" Type="http://schemas.openxmlformats.org/officeDocument/2006/relationships/image" Target="../media/image16.wmf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218.xml"/><Relationship Id="rId7" Type="http://schemas.openxmlformats.org/officeDocument/2006/relationships/image" Target="../media/image3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6" Type="http://schemas.openxmlformats.org/officeDocument/2006/relationships/image" Target="../media/image322.jpg"/><Relationship Id="rId5" Type="http://schemas.openxmlformats.org/officeDocument/2006/relationships/image" Target="../media/image18.wmf"/><Relationship Id="rId4" Type="http://schemas.openxmlformats.org/officeDocument/2006/relationships/audio" Target="../media/audio1.wav"/><Relationship Id="rId9" Type="http://schemas.openxmlformats.org/officeDocument/2006/relationships/image" Target="../media/image324.jp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jpg"/><Relationship Id="rId3" Type="http://schemas.openxmlformats.org/officeDocument/2006/relationships/notesSlide" Target="../notesSlides/notesSlide219.xml"/><Relationship Id="rId7" Type="http://schemas.openxmlformats.org/officeDocument/2006/relationships/image" Target="../media/image3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image" Target="../media/image325.jpeg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8.jpg"/><Relationship Id="rId4" Type="http://schemas.openxmlformats.org/officeDocument/2006/relationships/audio" Target="../media/audio2.wav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9.jpg"/><Relationship Id="rId3" Type="http://schemas.openxmlformats.org/officeDocument/2006/relationships/notesSlide" Target="../notesSlides/notesSlide220.xml"/><Relationship Id="rId7" Type="http://schemas.openxmlformats.org/officeDocument/2006/relationships/image" Target="../media/image3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g"/><Relationship Id="rId3" Type="http://schemas.openxmlformats.org/officeDocument/2006/relationships/notesSlide" Target="../notesSlides/notesSlide221.xml"/><Relationship Id="rId7" Type="http://schemas.openxmlformats.org/officeDocument/2006/relationships/image" Target="../media/image3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16.wmf"/><Relationship Id="rId10" Type="http://schemas.openxmlformats.org/officeDocument/2006/relationships/image" Target="../media/image333.jpg"/><Relationship Id="rId4" Type="http://schemas.openxmlformats.org/officeDocument/2006/relationships/audio" Target="../media/audio2.wav"/><Relationship Id="rId9" Type="http://schemas.openxmlformats.org/officeDocument/2006/relationships/image" Target="../media/image332.jp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22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6" Type="http://schemas.openxmlformats.org/officeDocument/2006/relationships/image" Target="../media/image335.jpg"/><Relationship Id="rId11" Type="http://schemas.openxmlformats.org/officeDocument/2006/relationships/audio" Target="../media/audio2.wav"/><Relationship Id="rId5" Type="http://schemas.openxmlformats.org/officeDocument/2006/relationships/image" Target="../media/image334.jpg"/><Relationship Id="rId10" Type="http://schemas.openxmlformats.org/officeDocument/2006/relationships/image" Target="../media/image337.jpg"/><Relationship Id="rId4" Type="http://schemas.openxmlformats.org/officeDocument/2006/relationships/audio" Target="../media/audio2.wav"/><Relationship Id="rId9" Type="http://schemas.openxmlformats.org/officeDocument/2006/relationships/image" Target="../media/image336.jp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g"/><Relationship Id="rId3" Type="http://schemas.openxmlformats.org/officeDocument/2006/relationships/notesSlide" Target="../notesSlides/notesSlide223.xml"/><Relationship Id="rId7" Type="http://schemas.openxmlformats.org/officeDocument/2006/relationships/image" Target="../media/image3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16.wmf"/><Relationship Id="rId10" Type="http://schemas.openxmlformats.org/officeDocument/2006/relationships/image" Target="../media/image341.jpg"/><Relationship Id="rId4" Type="http://schemas.openxmlformats.org/officeDocument/2006/relationships/audio" Target="../media/audio2.wav"/><Relationship Id="rId9" Type="http://schemas.openxmlformats.org/officeDocument/2006/relationships/image" Target="../media/image340.jp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jpg"/><Relationship Id="rId3" Type="http://schemas.openxmlformats.org/officeDocument/2006/relationships/notesSlide" Target="../notesSlides/notesSlide224.xml"/><Relationship Id="rId7" Type="http://schemas.openxmlformats.org/officeDocument/2006/relationships/image" Target="../media/image342.jpg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6" Type="http://schemas.openxmlformats.org/officeDocument/2006/relationships/image" Target="../media/image18.wmf"/><Relationship Id="rId11" Type="http://schemas.openxmlformats.org/officeDocument/2006/relationships/image" Target="../media/image346.jpg"/><Relationship Id="rId5" Type="http://schemas.openxmlformats.org/officeDocument/2006/relationships/image" Target="../media/image16.wmf"/><Relationship Id="rId10" Type="http://schemas.openxmlformats.org/officeDocument/2006/relationships/image" Target="../media/image345.jpg"/><Relationship Id="rId4" Type="http://schemas.openxmlformats.org/officeDocument/2006/relationships/audio" Target="../media/audio2.wav"/><Relationship Id="rId9" Type="http://schemas.openxmlformats.org/officeDocument/2006/relationships/image" Target="../media/image344.jp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225.xml"/><Relationship Id="rId7" Type="http://schemas.openxmlformats.org/officeDocument/2006/relationships/image" Target="../media/image34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6" Type="http://schemas.openxmlformats.org/officeDocument/2006/relationships/image" Target="../media/image347.jp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image" Target="../media/image349.jp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jpg"/><Relationship Id="rId3" Type="http://schemas.openxmlformats.org/officeDocument/2006/relationships/notesSlide" Target="../notesSlides/notesSlide226.xml"/><Relationship Id="rId7" Type="http://schemas.openxmlformats.org/officeDocument/2006/relationships/image" Target="../media/image35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2.jp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6" Type="http://schemas.openxmlformats.org/officeDocument/2006/relationships/audio" Target="../media/audio2.wav"/><Relationship Id="rId5" Type="http://schemas.openxmlformats.org/officeDocument/2006/relationships/image" Target="../media/image353.jpeg"/><Relationship Id="rId4" Type="http://schemas.openxmlformats.org/officeDocument/2006/relationships/audio" Target="../media/audio2.wav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jpg"/><Relationship Id="rId3" Type="http://schemas.openxmlformats.org/officeDocument/2006/relationships/notesSlide" Target="../notesSlides/notesSlide22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6" Type="http://schemas.openxmlformats.org/officeDocument/2006/relationships/image" Target="../media/image354.jpg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56.jpg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jpg"/><Relationship Id="rId3" Type="http://schemas.openxmlformats.org/officeDocument/2006/relationships/notesSlide" Target="../notesSlides/notesSlide22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6" Type="http://schemas.openxmlformats.org/officeDocument/2006/relationships/image" Target="../media/image357.jpg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6" Type="http://schemas.openxmlformats.org/officeDocument/2006/relationships/audio" Target="../media/audio2.wav"/><Relationship Id="rId5" Type="http://schemas.openxmlformats.org/officeDocument/2006/relationships/image" Target="../media/image359.jpeg"/><Relationship Id="rId4" Type="http://schemas.openxmlformats.org/officeDocument/2006/relationships/audio" Target="../media/audio2.wav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Relationship Id="rId6" Type="http://schemas.openxmlformats.org/officeDocument/2006/relationships/audio" Target="../media/audio1.wav"/><Relationship Id="rId5" Type="http://schemas.openxmlformats.org/officeDocument/2006/relationships/image" Target="../media/image360.jpg"/><Relationship Id="rId4" Type="http://schemas.openxmlformats.org/officeDocument/2006/relationships/audio" Target="../media/audio1.wav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32.xml"/><Relationship Id="rId7" Type="http://schemas.openxmlformats.org/officeDocument/2006/relationships/image" Target="../media/image36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1.wav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jpg"/><Relationship Id="rId3" Type="http://schemas.openxmlformats.org/officeDocument/2006/relationships/notesSlide" Target="../notesSlides/notesSlide23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34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63.jp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jpg"/><Relationship Id="rId3" Type="http://schemas.openxmlformats.org/officeDocument/2006/relationships/notesSlide" Target="../notesSlides/notesSlide235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23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6" Type="http://schemas.openxmlformats.org/officeDocument/2006/relationships/image" Target="../media/image16.wmf"/><Relationship Id="rId11" Type="http://schemas.openxmlformats.org/officeDocument/2006/relationships/audio" Target="../media/audio2.wav"/><Relationship Id="rId5" Type="http://schemas.openxmlformats.org/officeDocument/2006/relationships/image" Target="../media/image365.jpg"/><Relationship Id="rId10" Type="http://schemas.openxmlformats.org/officeDocument/2006/relationships/image" Target="../media/image177.wmf"/><Relationship Id="rId4" Type="http://schemas.openxmlformats.org/officeDocument/2006/relationships/audio" Target="../media/audio2.wav"/><Relationship Id="rId9" Type="http://schemas.openxmlformats.org/officeDocument/2006/relationships/image" Target="../media/image176.wmf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3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6" Type="http://schemas.openxmlformats.org/officeDocument/2006/relationships/image" Target="../media/image18.wmf"/><Relationship Id="rId11" Type="http://schemas.openxmlformats.org/officeDocument/2006/relationships/audio" Target="../media/audio2.wav"/><Relationship Id="rId5" Type="http://schemas.openxmlformats.org/officeDocument/2006/relationships/image" Target="../media/image16.wmf"/><Relationship Id="rId10" Type="http://schemas.openxmlformats.org/officeDocument/2006/relationships/image" Target="../media/image366.jpg"/><Relationship Id="rId4" Type="http://schemas.openxmlformats.org/officeDocument/2006/relationships/audio" Target="../media/audio2.wav"/><Relationship Id="rId9" Type="http://schemas.openxmlformats.org/officeDocument/2006/relationships/image" Target="../media/image177.wmf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g"/><Relationship Id="rId3" Type="http://schemas.openxmlformats.org/officeDocument/2006/relationships/notesSlide" Target="../notesSlides/notesSlide238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0.xml"/><Relationship Id="rId6" Type="http://schemas.openxmlformats.org/officeDocument/2006/relationships/audio" Target="../media/audio2.wav"/><Relationship Id="rId5" Type="http://schemas.openxmlformats.org/officeDocument/2006/relationships/image" Target="../media/image368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40.jpg"/><Relationship Id="rId4" Type="http://schemas.openxmlformats.org/officeDocument/2006/relationships/audio" Target="../media/audio2.wav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6" Type="http://schemas.openxmlformats.org/officeDocument/2006/relationships/audio" Target="../media/audio1.wav"/><Relationship Id="rId5" Type="http://schemas.openxmlformats.org/officeDocument/2006/relationships/image" Target="../media/image369.jpg"/><Relationship Id="rId4" Type="http://schemas.openxmlformats.org/officeDocument/2006/relationships/audio" Target="../media/audio1.wav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6" Type="http://schemas.openxmlformats.org/officeDocument/2006/relationships/audio" Target="../media/audio1.wav"/><Relationship Id="rId5" Type="http://schemas.openxmlformats.org/officeDocument/2006/relationships/image" Target="../media/image370.jpg"/><Relationship Id="rId4" Type="http://schemas.openxmlformats.org/officeDocument/2006/relationships/audio" Target="../media/audio1.wav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242.xml"/><Relationship Id="rId7" Type="http://schemas.openxmlformats.org/officeDocument/2006/relationships/image" Target="../media/image37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jpg"/><Relationship Id="rId3" Type="http://schemas.openxmlformats.org/officeDocument/2006/relationships/notesSlide" Target="../notesSlides/notesSlide243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jpg"/><Relationship Id="rId3" Type="http://schemas.openxmlformats.org/officeDocument/2006/relationships/notesSlide" Target="../notesSlides/notesSlide244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jpg"/><Relationship Id="rId3" Type="http://schemas.openxmlformats.org/officeDocument/2006/relationships/notesSlide" Target="../notesSlides/notesSlide245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46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6" Type="http://schemas.openxmlformats.org/officeDocument/2006/relationships/image" Target="../media/image18.wmf"/><Relationship Id="rId11" Type="http://schemas.openxmlformats.org/officeDocument/2006/relationships/audio" Target="../media/audio3.wav"/><Relationship Id="rId5" Type="http://schemas.openxmlformats.org/officeDocument/2006/relationships/image" Target="../media/image16.wmf"/><Relationship Id="rId10" Type="http://schemas.openxmlformats.org/officeDocument/2006/relationships/image" Target="../media/image375.jpg"/><Relationship Id="rId4" Type="http://schemas.openxmlformats.org/officeDocument/2006/relationships/audio" Target="../media/audio3.wav"/><Relationship Id="rId9" Type="http://schemas.openxmlformats.org/officeDocument/2006/relationships/image" Target="../media/image177.wmf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247.xml"/><Relationship Id="rId7" Type="http://schemas.openxmlformats.org/officeDocument/2006/relationships/image" Target="../media/image3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Relationship Id="rId6" Type="http://schemas.openxmlformats.org/officeDocument/2006/relationships/image" Target="../media/image16.wmf"/><Relationship Id="rId5" Type="http://schemas.openxmlformats.org/officeDocument/2006/relationships/image" Target="../media/image18.wmf"/><Relationship Id="rId4" Type="http://schemas.openxmlformats.org/officeDocument/2006/relationships/audio" Target="../media/audio3.wav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notesSlide" Target="../notesSlides/notesSlide248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9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377.jpg"/></Relationships>
</file>

<file path=ppt/slides/_rels/slide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jpg"/><Relationship Id="rId3" Type="http://schemas.openxmlformats.org/officeDocument/2006/relationships/notesSlide" Target="../notesSlides/notesSlide249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0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10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1.jpg"/><Relationship Id="rId4" Type="http://schemas.openxmlformats.org/officeDocument/2006/relationships/audio" Target="../media/audio2.wav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jpg"/><Relationship Id="rId3" Type="http://schemas.openxmlformats.org/officeDocument/2006/relationships/notesSlide" Target="../notesSlides/notesSlide250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jpg"/><Relationship Id="rId3" Type="http://schemas.openxmlformats.org/officeDocument/2006/relationships/notesSlide" Target="../notesSlides/notesSlide25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6" Type="http://schemas.openxmlformats.org/officeDocument/2006/relationships/image" Target="../media/image18.wmf"/><Relationship Id="rId5" Type="http://schemas.openxmlformats.org/officeDocument/2006/relationships/image" Target="../media/image9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52.xml"/><Relationship Id="rId7" Type="http://schemas.openxmlformats.org/officeDocument/2006/relationships/image" Target="../media/image38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3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jpg"/><Relationship Id="rId3" Type="http://schemas.openxmlformats.org/officeDocument/2006/relationships/notesSlide" Target="../notesSlides/notesSlide253.xml"/><Relationship Id="rId7" Type="http://schemas.openxmlformats.org/officeDocument/2006/relationships/image" Target="../media/image3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4.xml"/><Relationship Id="rId6" Type="http://schemas.openxmlformats.org/officeDocument/2006/relationships/image" Target="../media/image96.wmf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5.xml"/><Relationship Id="rId6" Type="http://schemas.openxmlformats.org/officeDocument/2006/relationships/image" Target="../media/image383.jp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jpg"/><Relationship Id="rId3" Type="http://schemas.openxmlformats.org/officeDocument/2006/relationships/notesSlide" Target="../notesSlides/notesSlide255.xml"/><Relationship Id="rId7" Type="http://schemas.openxmlformats.org/officeDocument/2006/relationships/image" Target="../media/image38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7.xml"/><Relationship Id="rId6" Type="http://schemas.openxmlformats.org/officeDocument/2006/relationships/audio" Target="../media/audio1.wav"/><Relationship Id="rId5" Type="http://schemas.openxmlformats.org/officeDocument/2006/relationships/image" Target="../media/image386.jpeg"/><Relationship Id="rId4" Type="http://schemas.openxmlformats.org/officeDocument/2006/relationships/audio" Target="../media/audio1.wav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8.xml"/><Relationship Id="rId6" Type="http://schemas.openxmlformats.org/officeDocument/2006/relationships/audio" Target="../media/audio1.wav"/><Relationship Id="rId5" Type="http://schemas.openxmlformats.org/officeDocument/2006/relationships/image" Target="../media/image387.jpg"/><Relationship Id="rId4" Type="http://schemas.openxmlformats.org/officeDocument/2006/relationships/audio" Target="../media/audio1.wav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9.xml"/><Relationship Id="rId6" Type="http://schemas.openxmlformats.org/officeDocument/2006/relationships/audio" Target="../media/audio1.wav"/><Relationship Id="rId5" Type="http://schemas.openxmlformats.org/officeDocument/2006/relationships/image" Target="../media/image388.jpeg"/><Relationship Id="rId4" Type="http://schemas.openxmlformats.org/officeDocument/2006/relationships/audio" Target="../media/audio1.wav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9.xml"/><Relationship Id="rId7" Type="http://schemas.openxmlformats.org/officeDocument/2006/relationships/image" Target="../media/image39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0.xml"/><Relationship Id="rId6" Type="http://schemas.openxmlformats.org/officeDocument/2006/relationships/image" Target="../media/image390.jpeg"/><Relationship Id="rId5" Type="http://schemas.openxmlformats.org/officeDocument/2006/relationships/image" Target="../media/image389.jpeg"/><Relationship Id="rId4" Type="http://schemas.openxmlformats.org/officeDocument/2006/relationships/image" Target="../media/image1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2.jpeg"/><Relationship Id="rId5" Type="http://schemas.openxmlformats.org/officeDocument/2006/relationships/hyperlink" Target="http://www.pysc.org/resources/documents/FitnessMeasuresandHealthOutcomesinYouth.pdf" TargetMode="External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3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4.jp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5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wmf"/><Relationship Id="rId5" Type="http://schemas.openxmlformats.org/officeDocument/2006/relationships/image" Target="../media/image15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6.jp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7.jp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9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50.tif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3.wav"/><Relationship Id="rId5" Type="http://schemas.openxmlformats.org/officeDocument/2006/relationships/image" Target="../media/image56.jpeg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57.jp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58.jpg"/><Relationship Id="rId5" Type="http://schemas.openxmlformats.org/officeDocument/2006/relationships/hyperlink" Target="http://ijomeh.eu/pdf-2413-2457?filename=A%20systematic%20review%20to.pdf" TargetMode="External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59.jpg"/><Relationship Id="rId5" Type="http://schemas.openxmlformats.org/officeDocument/2006/relationships/hyperlink" Target="http://www.aulamedica.es/nh/pdf/" TargetMode="External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0.jpg"/><Relationship Id="rId5" Type="http://schemas.openxmlformats.org/officeDocument/2006/relationships/hyperlink" Target="http://www.jneb.org/article/S1499-4046(13)00118-8/pdf" TargetMode="Externa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61.jpg"/><Relationship Id="rId5" Type="http://schemas.openxmlformats.org/officeDocument/2006/relationships/hyperlink" Target="http://facta.junis.ni.ac.rs/pe/pe201302/pe201302-02.pdf" TargetMode="Externa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62.jpg"/><Relationship Id="rId5" Type="http://schemas.openxmlformats.org/officeDocument/2006/relationships/hyperlink" Target="http://www.redalyc.org/pdf/3092/309226774003.pdf" TargetMode="Externa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3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4.jp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65.jpg"/><Relationship Id="rId5" Type="http://schemas.openxmlformats.org/officeDocument/2006/relationships/hyperlink" Target="http://www.dsnm.univr.it/documenti/OccorrenzaIns/matdid/matdid182478.pdf" TargetMode="Externa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3.wav"/><Relationship Id="rId5" Type="http://schemas.openxmlformats.org/officeDocument/2006/relationships/image" Target="../media/image68.jpe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1.wav"/><Relationship Id="rId5" Type="http://schemas.openxmlformats.org/officeDocument/2006/relationships/image" Target="../media/image69.jpe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70.jpe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1.jp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3.wav"/><Relationship Id="rId5" Type="http://schemas.openxmlformats.org/officeDocument/2006/relationships/image" Target="../media/image72.jpeg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73.jp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audio" Target="../media/audio2.wav"/><Relationship Id="rId5" Type="http://schemas.openxmlformats.org/officeDocument/2006/relationships/image" Target="../media/image75.jpe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10" Type="http://schemas.openxmlformats.org/officeDocument/2006/relationships/audio" Target="../media/audio4.wav"/><Relationship Id="rId4" Type="http://schemas.openxmlformats.org/officeDocument/2006/relationships/audio" Target="../media/audio4.wav"/><Relationship Id="rId9" Type="http://schemas.openxmlformats.org/officeDocument/2006/relationships/image" Target="../media/image79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84.jp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16.wmf"/><Relationship Id="rId5" Type="http://schemas.openxmlformats.org/officeDocument/2006/relationships/image" Target="../media/image87.jpg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9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notesSlide" Target="../notesSlides/notesSlide66.xml"/><Relationship Id="rId7" Type="http://schemas.openxmlformats.org/officeDocument/2006/relationships/image" Target="../media/image9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93.jpg"/><Relationship Id="rId11" Type="http://schemas.openxmlformats.org/officeDocument/2006/relationships/audio" Target="../media/audio2.wav"/><Relationship Id="rId5" Type="http://schemas.openxmlformats.org/officeDocument/2006/relationships/image" Target="../media/image92.jpg"/><Relationship Id="rId10" Type="http://schemas.openxmlformats.org/officeDocument/2006/relationships/image" Target="../media/image96.wmf"/><Relationship Id="rId4" Type="http://schemas.openxmlformats.org/officeDocument/2006/relationships/audio" Target="../media/audio2.wav"/><Relationship Id="rId9" Type="http://schemas.openxmlformats.org/officeDocument/2006/relationships/image" Target="../media/image18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7.jp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8.wmf"/><Relationship Id="rId5" Type="http://schemas.openxmlformats.org/officeDocument/2006/relationships/image" Target="../media/image99.jpg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18.wmf"/><Relationship Id="rId5" Type="http://schemas.openxmlformats.org/officeDocument/2006/relationships/image" Target="../media/image100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101.jpeg"/><Relationship Id="rId5" Type="http://schemas.openxmlformats.org/officeDocument/2006/relationships/slide" Target="slide117.xml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audio" Target="../media/audio2.wav"/><Relationship Id="rId5" Type="http://schemas.openxmlformats.org/officeDocument/2006/relationships/image" Target="../media/image102.png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4.wav"/><Relationship Id="rId5" Type="http://schemas.openxmlformats.org/officeDocument/2006/relationships/image" Target="../media/image103.png"/><Relationship Id="rId4" Type="http://schemas.openxmlformats.org/officeDocument/2006/relationships/audio" Target="../media/audio4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106.jpg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audio" Target="../media/audio2.wav"/><Relationship Id="rId5" Type="http://schemas.openxmlformats.org/officeDocument/2006/relationships/image" Target="../media/image107.pn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audio" Target="../media/audio2.wav"/><Relationship Id="rId5" Type="http://schemas.openxmlformats.org/officeDocument/2006/relationships/image" Target="../media/image108.pn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109.jpg"/><Relationship Id="rId5" Type="http://schemas.openxmlformats.org/officeDocument/2006/relationships/image" Target="../media/image18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audio" Target="../media/audio2.wav"/><Relationship Id="rId5" Type="http://schemas.openxmlformats.org/officeDocument/2006/relationships/image" Target="../media/image112.png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audio" Target="../media/audio2.wav"/><Relationship Id="rId5" Type="http://schemas.openxmlformats.org/officeDocument/2006/relationships/image" Target="../media/image11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2.wav"/><Relationship Id="rId5" Type="http://schemas.openxmlformats.org/officeDocument/2006/relationships/image" Target="../media/image114.png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1.wav"/><Relationship Id="rId5" Type="http://schemas.openxmlformats.org/officeDocument/2006/relationships/image" Target="../media/image119.jp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120.pn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121.pn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122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23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5" Type="http://schemas.openxmlformats.org/officeDocument/2006/relationships/image" Target="../media/image124.png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25.jpeg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audio" Target="../media/audio2.wav"/><Relationship Id="rId5" Type="http://schemas.openxmlformats.org/officeDocument/2006/relationships/image" Target="../media/image126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8.wmf"/><Relationship Id="rId5" Type="http://schemas.openxmlformats.org/officeDocument/2006/relationships/image" Target="../media/image127.jpg"/><Relationship Id="rId4" Type="http://schemas.openxmlformats.org/officeDocument/2006/relationships/audio" Target="../media/audio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128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8.wmf"/><Relationship Id="rId5" Type="http://schemas.openxmlformats.org/officeDocument/2006/relationships/image" Target="../media/image129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130.png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94.xml"/><Relationship Id="rId7" Type="http://schemas.openxmlformats.org/officeDocument/2006/relationships/image" Target="../media/image1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18.wmf"/><Relationship Id="rId5" Type="http://schemas.openxmlformats.org/officeDocument/2006/relationships/image" Target="../media/image131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audio" Target="../media/audio2.wav"/><Relationship Id="rId5" Type="http://schemas.openxmlformats.org/officeDocument/2006/relationships/image" Target="../media/image133.png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134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6" Type="http://schemas.openxmlformats.org/officeDocument/2006/relationships/image" Target="../media/image135.png"/><Relationship Id="rId5" Type="http://schemas.openxmlformats.org/officeDocument/2006/relationships/image" Target="../media/image18.wmf"/><Relationship Id="rId4" Type="http://schemas.openxmlformats.org/officeDocument/2006/relationships/audio" Target="../media/audio2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136.png"/><Relationship Id="rId5" Type="http://schemas.openxmlformats.org/officeDocument/2006/relationships/image" Target="../media/image18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5" Type="http://schemas.openxmlformats.org/officeDocument/2006/relationships/image" Target="../media/image139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12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14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16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>
                <a:solidFill>
                  <a:srgbClr val="484876"/>
                </a:solidFill>
              </a:rPr>
              <a:t>Artículo: 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 err="1"/>
              <a:t>articulos</a:t>
            </a:r>
            <a:r>
              <a:rPr lang="es-PR" altLang="es-PR" sz="1700" b="1" i="1" dirty="0"/>
              <a:t>/</a:t>
            </a:r>
            <a:r>
              <a:rPr lang="es-PR" altLang="es-PR" sz="1700" b="1" i="1" dirty="0" err="1"/>
              <a:t>Fisiologia_del_Ejercicio</a:t>
            </a:r>
            <a:r>
              <a:rPr lang="es-PR" altLang="es-PR" sz="1700" b="1" i="1" dirty="0"/>
              <a:t>/Pruebas_Apt-Fisica_Campo_Facil.html</a:t>
            </a:r>
            <a:endParaRPr lang="es-PR" altLang="es-PR" sz="1700" b="1" i="1" dirty="0">
              <a:solidFill>
                <a:srgbClr val="48487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5" y="1195388"/>
            <a:ext cx="3839686" cy="240814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92458"/>
            <a:ext cx="3600400" cy="26542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88" y="969900"/>
            <a:ext cx="1644418" cy="27710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0" y="4762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7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APTITUD FÍSICA – </a:t>
            </a:r>
            <a:r>
              <a:rPr lang="es-PR" altLang="es-PR" sz="270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EVALUACIONES DE: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9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Campo, Laboratorio y Campo-Laboratorio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651"/>
            <a:ext cx="9144000" cy="4601661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DISEÑO DE PROGRAMAS DE EJERCICIOS - Módulos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</a:t>
            </a:r>
          </a:p>
          <a:p>
            <a:pPr algn="ctr">
              <a:lnSpc>
                <a:spcPct val="90000"/>
              </a:lnSpc>
            </a:pP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http://www.saludmed.com/ejercicio/contenido/Modulos_HPER-4308.html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1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3276600" y="853480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COMPOSICIÓN CORPORAL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3352800" y="1955304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pic>
        <p:nvPicPr>
          <p:cNvPr id="12" name="Picture 12" descr="ObsMan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7" y="491836"/>
            <a:ext cx="2268538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946969" y="3088854"/>
            <a:ext cx="24432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Estatura/talla</a:t>
            </a:r>
          </a:p>
        </p:txBody>
      </p:sp>
      <p:pic>
        <p:nvPicPr>
          <p:cNvPr id="1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306896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46969" y="3698454"/>
            <a:ext cx="68772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Peso liso/magro (masa corporal activa)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vs. peso graso</a:t>
            </a:r>
          </a:p>
        </p:txBody>
      </p:sp>
      <p:pic>
        <p:nvPicPr>
          <p:cNvPr id="1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363887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46969" y="4574754"/>
            <a:ext cx="555953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Peso total (masa corporal total)</a:t>
            </a:r>
          </a:p>
        </p:txBody>
      </p:sp>
      <p:pic>
        <p:nvPicPr>
          <p:cNvPr id="20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450912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46969" y="5184354"/>
            <a:ext cx="6729663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Tipos físicos (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endomorfo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ectomorfo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mesomorfo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2" name="Picture 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7" y="5101901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923157" y="6098754"/>
            <a:ext cx="607570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Fluidos/líquidos (agua) vs. sólidos</a:t>
            </a:r>
          </a:p>
        </p:txBody>
      </p:sp>
      <p:pic>
        <p:nvPicPr>
          <p:cNvPr id="24" name="Picture 1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2128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495677"/>
      </p:ext>
    </p:extLst>
  </p:cSld>
  <p:clrMapOvr>
    <a:masterClrMapping/>
  </p:clrMapOvr>
  <p:transition spd="slow">
    <p:wipe dir="u"/>
    <p:sndAc>
      <p:stSnd>
        <p:snd r:embed="rId4" name="breez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2132" y="2492077"/>
            <a:ext cx="784702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La estatura la determinan los factores genéticos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49207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132" y="3140968"/>
            <a:ext cx="7906332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El peso magro puede desarrollarse mediante 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ejercicios generales para desarrollo muscular, y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>
                <a:latin typeface="Arial" panose="020B0604020202020204" pitchFamily="34" charset="0"/>
                <a:cs typeface="Arial" panose="020B0604020202020204" pitchFamily="34" charset="0"/>
              </a:rPr>
              <a:t>a través de un programa de ejercicios con pesas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07469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768815" y="658514"/>
            <a:ext cx="6051657" cy="4662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COMPOSICIÓN CORPORAL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560903" y="1344314"/>
            <a:ext cx="452335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ENTRENAMIENTO -</a:t>
            </a: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4136967" y="1877714"/>
            <a:ext cx="331236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(Desarrollo)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42132" y="4437112"/>
            <a:ext cx="741901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Los tipos físicos los determina también hasta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cierto grado la herencia</a:t>
            </a:r>
          </a:p>
        </p:txBody>
      </p:sp>
      <p:pic>
        <p:nvPicPr>
          <p:cNvPr id="1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4193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42132" y="5400740"/>
            <a:ext cx="786305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peso total del individuo puede ser modificado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mediante los cambios en el balance calórico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(ingesta calórica vs. gasto calórico)</a:t>
            </a:r>
          </a:p>
        </p:txBody>
      </p:sp>
      <p:pic>
        <p:nvPicPr>
          <p:cNvPr id="1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367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tri-sf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" y="431501"/>
            <a:ext cx="2133600" cy="182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342926"/>
      </p:ext>
    </p:extLst>
  </p:cSld>
  <p:clrMapOvr>
    <a:masterClrMapping/>
  </p:clrMapOvr>
  <p:transition spd="slow">
    <p:wipe dir="r"/>
    <p:sndAc>
      <p:stSnd>
        <p:snd r:embed="rId4" name="breez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95536" y="764704"/>
            <a:ext cx="8280920" cy="52286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COMPONENTES RELACIONADOS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691680" y="5739234"/>
            <a:ext cx="5805777" cy="6420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CON DESTREZAS</a:t>
            </a:r>
          </a:p>
        </p:txBody>
      </p:sp>
      <p:pic>
        <p:nvPicPr>
          <p:cNvPr id="4" name="Picture 4" descr="Ten-Bak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66737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37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550863" y="1057672"/>
            <a:ext cx="7788275" cy="4953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 APTITUD FÍSiCA:</a:t>
            </a:r>
          </a:p>
        </p:txBody>
      </p:sp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323528" y="1819672"/>
            <a:ext cx="8424936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Relacionados con las Destrezas -</a:t>
            </a:r>
          </a:p>
        </p:txBody>
      </p:sp>
      <p:sp>
        <p:nvSpPr>
          <p:cNvPr id="9" name="Oval 8"/>
          <p:cNvSpPr/>
          <p:nvPr/>
        </p:nvSpPr>
        <p:spPr>
          <a:xfrm>
            <a:off x="1232520" y="4189098"/>
            <a:ext cx="2907432" cy="1616166"/>
          </a:xfrm>
          <a:prstGeom prst="ellipse">
            <a:avLst/>
          </a:prstGeom>
          <a:solidFill>
            <a:srgbClr val="0066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08432" y="4701170"/>
            <a:ext cx="1755609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sp>
        <p:nvSpPr>
          <p:cNvPr id="11" name="Oval 10"/>
          <p:cNvSpPr/>
          <p:nvPr/>
        </p:nvSpPr>
        <p:spPr>
          <a:xfrm>
            <a:off x="5048944" y="2996952"/>
            <a:ext cx="2907432" cy="1616166"/>
          </a:xfrm>
          <a:prstGeom prst="ellipse">
            <a:avLst/>
          </a:prstGeom>
          <a:solidFill>
            <a:srgbClr val="00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624856" y="3509024"/>
            <a:ext cx="1755609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</a:p>
        </p:txBody>
      </p:sp>
      <p:sp>
        <p:nvSpPr>
          <p:cNvPr id="13" name="Oval 12"/>
          <p:cNvSpPr/>
          <p:nvPr/>
        </p:nvSpPr>
        <p:spPr>
          <a:xfrm>
            <a:off x="107504" y="3036970"/>
            <a:ext cx="2907432" cy="1616166"/>
          </a:xfrm>
          <a:prstGeom prst="ellipse">
            <a:avLst/>
          </a:prstGeom>
          <a:solidFill>
            <a:srgbClr val="66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60973" y="3509024"/>
            <a:ext cx="1800493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</a:p>
        </p:txBody>
      </p:sp>
      <p:sp>
        <p:nvSpPr>
          <p:cNvPr id="17" name="Oval 16"/>
          <p:cNvSpPr/>
          <p:nvPr/>
        </p:nvSpPr>
        <p:spPr>
          <a:xfrm>
            <a:off x="6129064" y="4077072"/>
            <a:ext cx="2907432" cy="1616166"/>
          </a:xfrm>
          <a:prstGeom prst="ellipse">
            <a:avLst/>
          </a:prstGeom>
          <a:solidFill>
            <a:srgbClr val="FF66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636851" y="4589144"/>
            <a:ext cx="1891865" cy="59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</p:txBody>
      </p:sp>
      <p:sp>
        <p:nvSpPr>
          <p:cNvPr id="19" name="Oval 18"/>
          <p:cNvSpPr/>
          <p:nvPr/>
        </p:nvSpPr>
        <p:spPr>
          <a:xfrm>
            <a:off x="2528664" y="2964962"/>
            <a:ext cx="2907432" cy="1616166"/>
          </a:xfrm>
          <a:prstGeom prst="ellipse">
            <a:avLst/>
          </a:prstGeom>
          <a:solidFill>
            <a:srgbClr val="CC0000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43000"/>
              </a:srgbClr>
            </a:outerShdw>
            <a:reflection stA="37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649324" y="3509024"/>
            <a:ext cx="2666114" cy="56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</a:t>
            </a:r>
            <a:r>
              <a:rPr lang="en-US" altLang="es-PR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endParaRPr lang="es-PR" altLang="es-PR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07904" y="4117090"/>
            <a:ext cx="2907432" cy="1616166"/>
          </a:xfrm>
          <a:prstGeom prst="ellipse">
            <a:avLst/>
          </a:prstGeom>
          <a:solidFill>
            <a:srgbClr val="FF0066">
              <a:alpha val="73000"/>
            </a:srgbClr>
          </a:solidFill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082352" y="4365104"/>
            <a:ext cx="2158540" cy="113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</a:p>
          <a:p>
            <a:pPr algn="ctr">
              <a:lnSpc>
                <a:spcPct val="110000"/>
              </a:lnSpc>
            </a:pPr>
            <a:r>
              <a:rPr lang="en-US" altLang="es-P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altLang="es-P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lang="es-PR" altLang="es-P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7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4283968" y="765448"/>
            <a:ext cx="44958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 </a:t>
            </a:r>
          </a:p>
        </p:txBody>
      </p:sp>
      <p:sp>
        <p:nvSpPr>
          <p:cNvPr id="13" name="WordArt 14"/>
          <p:cNvSpPr>
            <a:spLocks noChangeArrowheads="1" noChangeShapeType="1" noTextEdit="1"/>
          </p:cNvSpPr>
          <p:nvPr/>
        </p:nvSpPr>
        <p:spPr bwMode="auto">
          <a:xfrm>
            <a:off x="4283968" y="1679848"/>
            <a:ext cx="43053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RELACIONADA CON DESTREZAS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81000" y="2483018"/>
            <a:ext cx="8534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Los componentes de la aptitud física que son importantes para el éxito en actividades de destrezas y eventos atléticos; se incluyen, tradicionalmente, la agilidad, balance, coordinación, potencia, reacción al tiempo y </a:t>
            </a:r>
            <a:r>
              <a:rPr lang="es-PR" altLang="es-P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rapidéz</a:t>
            </a: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0" y="401365"/>
            <a:ext cx="3528392" cy="225216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56169" y="3591014"/>
            <a:ext cx="853631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Es la Capacidad de los Músculos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para Funcionar Armoniosamente,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Eficientemente, de donde Resulta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un Movimiento Muscular</a:t>
            </a:r>
          </a:p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Suave y Coordinado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762500" y="854968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762500" y="2226568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MOTORA</a:t>
            </a:r>
          </a:p>
        </p:txBody>
      </p:sp>
      <p:pic>
        <p:nvPicPr>
          <p:cNvPr id="6" name="Picture 5" descr="ChilKi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8837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5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512" y="4401686"/>
            <a:ext cx="871905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Combinar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Movimientos Musculares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en una Forma Suelta y Eficiente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491880" y="1905000"/>
            <a:ext cx="5256584" cy="10199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COORDINACIÓN</a:t>
            </a:r>
          </a:p>
        </p:txBody>
      </p:sp>
      <p:pic>
        <p:nvPicPr>
          <p:cNvPr id="4" name="Picture 4" descr="Rhythm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5186"/>
            <a:ext cx="3230563" cy="4038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2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4" name="breeze.wav"/>
          </p:stSnd>
        </p:sndAc>
      </p:transition>
    </mc:Choice>
    <mc:Fallback xmlns="">
      <p:transition spd="slow">
        <p:diamond/>
        <p:sndAc>
          <p:stSnd>
            <p:snd r:embed="rId6" name="breeze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9087" y="4514344"/>
            <a:ext cx="74799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La Habilidad para Controlar el</a:t>
            </a:r>
          </a:p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Cuerpo durante Actividades</a:t>
            </a:r>
          </a:p>
          <a:p>
            <a:pPr algn="ctr"/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que Requieren Equilibrio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024064" y="2226568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BALANCE</a:t>
            </a:r>
          </a:p>
        </p:txBody>
      </p:sp>
      <p:pic>
        <p:nvPicPr>
          <p:cNvPr id="4" name="Picture 4" descr="BBean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5" y="130634"/>
            <a:ext cx="3267877" cy="4398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25953"/>
      </p:ext>
    </p:extLst>
  </p:cSld>
  <p:clrMapOvr>
    <a:masterClrMapping/>
  </p:clrMapOvr>
  <p:transition spd="slow">
    <p:pull/>
    <p:sndAc>
      <p:stSnd>
        <p:snd r:embed="rId4" name="breeze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5137720" y="2127518"/>
            <a:ext cx="3610744" cy="7200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AGILIDAD</a:t>
            </a:r>
          </a:p>
        </p:txBody>
      </p:sp>
      <p:pic>
        <p:nvPicPr>
          <p:cNvPr id="4" name="Picture 4" descr="Rugby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28974"/>
            <a:ext cx="5220072" cy="4174245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29808" y="4257670"/>
            <a:ext cx="793518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Cambiar la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Posición del Cuerpo con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 Rapidez y Soltura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6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2989" y="4401686"/>
            <a:ext cx="880882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La Habilidad para Colocar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el Cuerpo o un Objeto en Donde</a:t>
            </a:r>
          </a:p>
          <a:p>
            <a:pPr algn="ctr"/>
            <a:r>
              <a:rPr lang="es-PR" altLang="es-PR" sz="4400" b="1">
                <a:latin typeface="Arial" panose="020B0604020202020204" pitchFamily="34" charset="0"/>
                <a:cs typeface="Arial" panose="020B0604020202020204" pitchFamily="34" charset="0"/>
              </a:rPr>
              <a:t>se Desea que esté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427984" y="1988840"/>
            <a:ext cx="4248472" cy="8039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PRECISIÓN</a:t>
            </a:r>
          </a:p>
        </p:txBody>
      </p:sp>
      <p:pic>
        <p:nvPicPr>
          <p:cNvPr id="4" name="Picture 4" descr="Pitchr1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6" y="807739"/>
            <a:ext cx="4035756" cy="35013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00963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8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352800" y="136321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MOTORA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429000" y="2811016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09326" y="4442301"/>
            <a:ext cx="792717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600" b="1" dirty="0">
                <a:latin typeface="Arial" panose="020B0604020202020204" pitchFamily="34" charset="0"/>
                <a:cs typeface="Arial" panose="020B0604020202020204" pitchFamily="34" charset="0"/>
              </a:rPr>
              <a:t>Específico para la actividad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" y="4509120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09326" y="5509101"/>
            <a:ext cx="694292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600" b="1" dirty="0">
                <a:latin typeface="Arial" panose="020B0604020202020204" pitchFamily="34" charset="0"/>
                <a:cs typeface="Arial" panose="020B0604020202020204" pitchFamily="34" charset="0"/>
              </a:rPr>
              <a:t>No puede ser entrenado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" y="5577507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KickSc1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1216"/>
            <a:ext cx="26336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13736"/>
      </p:ext>
    </p:extLst>
  </p:cSld>
  <p:clrMapOvr>
    <a:masterClrMapping/>
  </p:clrMapOvr>
  <p:transition spd="slow">
    <p:plus/>
    <p:sndAc>
      <p:stSnd>
        <p:snd r:embed="rId4" name="breeze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716016" y="1515616"/>
            <a:ext cx="3974976" cy="6179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POTENCIA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754116" y="2811016"/>
            <a:ext cx="3974976" cy="6179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OlipW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8" y="613231"/>
            <a:ext cx="4267200" cy="39417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9965" y="4554994"/>
            <a:ext cx="856439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un Músculo para</a:t>
            </a:r>
          </a:p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Ejercer una Fuerza o Movimiento</a:t>
            </a:r>
          </a:p>
          <a:p>
            <a:pPr algn="ctr"/>
            <a:r>
              <a:rPr lang="es-PR" altLang="es-PR" sz="3800" b="1" dirty="0">
                <a:latin typeface="Arial" panose="020B0604020202020204" pitchFamily="34" charset="0"/>
                <a:cs typeface="Arial" panose="020B0604020202020204" pitchFamily="34" charset="0"/>
              </a:rPr>
              <a:t>Máximo en el Menor Tiempo Posible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58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6" name="breeze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12813" y="3442842"/>
            <a:ext cx="4347665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con pesas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275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2813" y="5576442"/>
            <a:ext cx="448712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isocinético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7666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581400" y="1098848"/>
            <a:ext cx="5181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POTENCIA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657600" y="2013248"/>
            <a:ext cx="5181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8" name="Picture 8" descr="WtLif-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269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12813" y="4471542"/>
            <a:ext cx="481574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pliométricos</a:t>
            </a:r>
          </a:p>
        </p:txBody>
      </p:sp>
      <p:pic>
        <p:nvPicPr>
          <p:cNvPr id="1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176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19842"/>
            <a:ext cx="2804833" cy="3523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563116"/>
            <a:ext cx="4368800" cy="3009900"/>
          </a:xfrm>
          <a:prstGeom prst="rect">
            <a:avLst/>
          </a:prstGeom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762500" y="926976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4762500" y="2298576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ANAERÓBICA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6746" y="3573016"/>
            <a:ext cx="8350364" cy="291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La Habilidad del Cuerpo para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Llevar a cabo un Movimiento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a una alta Intensidad y Velocidad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en donde la fuente Principal de Energía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 se provee con un suministro</a:t>
            </a:r>
          </a:p>
          <a:p>
            <a:pPr algn="ctr">
              <a:lnSpc>
                <a:spcPct val="90000"/>
              </a:lnSpc>
            </a:pPr>
            <a:r>
              <a:rPr lang="es-PR" altLang="es-PR" sz="3400" b="1" dirty="0">
                <a:latin typeface="Arial" panose="020B0604020202020204" pitchFamily="34" charset="0"/>
                <a:cs typeface="Arial" panose="020B0604020202020204" pitchFamily="34" charset="0"/>
              </a:rPr>
              <a:t>de Oxígeno Insuficiente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6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576192" y="1093639"/>
            <a:ext cx="4038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499992" y="2770039"/>
            <a:ext cx="419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SINÓNIMOS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47044" y="4050358"/>
            <a:ext cx="2820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17172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59632" y="5395863"/>
            <a:ext cx="366799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Explosividad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50202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78542" y="4243551"/>
            <a:ext cx="2537874" cy="5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90" y="4163196"/>
            <a:ext cx="618760" cy="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tartS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5" y="652091"/>
            <a:ext cx="4214546" cy="313937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4576192" y="1801664"/>
            <a:ext cx="4038600" cy="587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ANAERÓBICA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12907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0804" y="3940845"/>
            <a:ext cx="79076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repetidos cortos a una alta</a:t>
            </a:r>
          </a:p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 y velocidad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394471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0805" y="5055567"/>
            <a:ext cx="7773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ejercicios a </a:t>
            </a:r>
            <a:r>
              <a:rPr lang="es-PR" altLang="es-PR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intérvalos</a:t>
            </a:r>
            <a:endParaRPr lang="es-PR" altLang="es-PR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501975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40805" y="5847655"/>
            <a:ext cx="69715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ejercicios en circuito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58118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urdle1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4" y="646107"/>
            <a:ext cx="4038600" cy="2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4576192" y="842392"/>
            <a:ext cx="4038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</a:t>
            </a: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4728592" y="23622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MÉTODO DE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4576192" y="1451992"/>
            <a:ext cx="4038600" cy="587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ANAERÓBICA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4652392" y="2971800"/>
            <a:ext cx="3810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ENTRENAMIENTO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5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5" y="1186296"/>
            <a:ext cx="4343400" cy="28575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762500" y="2132856"/>
            <a:ext cx="3985964" cy="86409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ESTABILIDAD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3975" y="4433161"/>
            <a:ext cx="8742521" cy="15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los Huesos y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Coyunturas de Soportar las Tensiones 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de Movimientos Fuertes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2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20281" y="75748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483768" y="1191665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908351" y="2438296"/>
            <a:ext cx="798413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Categorizar a los evaluados, con el propósito de efectuar un escogido selecto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4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908351" y="3808265"/>
            <a:ext cx="809163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 efectividad de un programa de entrenamiento o esfuerzo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904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914140" y="4562433"/>
            <a:ext cx="783432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 seguimiento a la efectividad de la ejecutoria atlética a lo largo de un periodo de tiempo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5014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914140" y="3230384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Predicción de ejecutorias prospectivas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321257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908352" y="1862634"/>
            <a:ext cx="758893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fortalezas y debilidades fisiológicas</a:t>
            </a: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14140" y="5415801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 de las dosis de entrenamiento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3548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8" y="404664"/>
            <a:ext cx="2269806" cy="151320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68760"/>
            <a:ext cx="8763000" cy="436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0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55" y="476672"/>
            <a:ext cx="1616665" cy="1091001"/>
          </a:xfrm>
          <a:prstGeom prst="rect">
            <a:avLst/>
          </a:prstGeom>
        </p:spPr>
      </p:pic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10207" y="6021090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pic>
        <p:nvPicPr>
          <p:cNvPr id="3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7164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1331639" y="1628602"/>
            <a:ext cx="6012161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EL ENTRENADOR PERSONAL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484784" y="765076"/>
            <a:ext cx="5543600" cy="3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itle 1"/>
          <p:cNvSpPr>
            <a:spLocks/>
          </p:cNvSpPr>
          <p:nvPr/>
        </p:nvSpPr>
        <p:spPr bwMode="auto">
          <a:xfrm>
            <a:off x="2448271" y="1125116"/>
            <a:ext cx="5076057" cy="36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RAZONES/OBJETIVOS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2315062"/>
            <a:ext cx="650745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Utilidad de las mediciones: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246238" y="4077072"/>
            <a:ext cx="7502226" cy="19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adaptaciones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mofofuncionales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inherentes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crónico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través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que se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encuentra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participando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cliente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previamente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planificado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0545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246238" y="2780928"/>
            <a:ext cx="7502226" cy="12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Permite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profesional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desarrollar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efectivo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apropiado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cliente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93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0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3" y="525193"/>
            <a:ext cx="2255735" cy="2255735"/>
          </a:xfrm>
          <a:prstGeom prst="rect">
            <a:avLst/>
          </a:prstGeom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66768" y="287964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Informar sobre el estado de aptitud física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287964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66769" y="3528532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Planificar un programa de ejercicios individualizado</a:t>
            </a: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4853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666769" y="4122406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grado de logro de las metas de entrena</a:t>
            </a: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1045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66769" y="4780192"/>
            <a:ext cx="75520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el progreso del programa de ejercicio</a:t>
            </a:r>
          </a:p>
        </p:txBody>
      </p:sp>
      <p:pic>
        <p:nvPicPr>
          <p:cNvPr id="2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7464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WordArt 6"/>
          <p:cNvSpPr>
            <a:spLocks noChangeArrowheads="1" noChangeShapeType="1" noTextEdit="1"/>
          </p:cNvSpPr>
          <p:nvPr/>
        </p:nvSpPr>
        <p:spPr bwMode="auto">
          <a:xfrm>
            <a:off x="2123728" y="836712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</a:p>
        </p:txBody>
      </p:sp>
      <p:sp>
        <p:nvSpPr>
          <p:cNvPr id="30" name="WordArt 7"/>
          <p:cNvSpPr>
            <a:spLocks noChangeArrowheads="1" noChangeShapeType="1" noTextEdit="1"/>
          </p:cNvSpPr>
          <p:nvPr/>
        </p:nvSpPr>
        <p:spPr bwMode="auto">
          <a:xfrm>
            <a:off x="2843808" y="1916832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OBJETIVOS -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666768" y="539202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Motivar a los participantes del programa</a:t>
            </a: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3920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66769" y="6040915"/>
            <a:ext cx="84417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nivel de éxito del programa de aptitud física</a:t>
            </a:r>
          </a:p>
        </p:txBody>
      </p:sp>
      <p:pic>
        <p:nvPicPr>
          <p:cNvPr id="3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99773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2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7" name="chimes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10785" y="314096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Clasificar las personas en categorías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1409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810786" y="3789859"/>
            <a:ext cx="707116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Evaluar la capacidad física de un empleado</a:t>
            </a:r>
          </a:p>
        </p:txBody>
      </p:sp>
      <p:pic>
        <p:nvPicPr>
          <p:cNvPr id="24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374667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10785" y="4383733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Desarrollar normas y escalas a base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porcentil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8" y="43659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720458"/>
            <a:ext cx="1925913" cy="2226837"/>
          </a:xfrm>
          <a:prstGeom prst="rect">
            <a:avLst/>
          </a:prstGeom>
        </p:spPr>
      </p:pic>
      <p:sp>
        <p:nvSpPr>
          <p:cNvPr id="18" name="WordArt 6"/>
          <p:cNvSpPr>
            <a:spLocks noChangeArrowheads="1" noChangeShapeType="1" noTextEdit="1"/>
          </p:cNvSpPr>
          <p:nvPr/>
        </p:nvSpPr>
        <p:spPr bwMode="auto">
          <a:xfrm>
            <a:off x="2267743" y="1027029"/>
            <a:ext cx="6696745" cy="5760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PRUEBAS DE APTITUD FÍSICA</a:t>
            </a: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2987823" y="2107149"/>
            <a:ext cx="4826509" cy="470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OBJETIVOS 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168"/>
            <a:ext cx="2141649" cy="1427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935142"/>
            <a:ext cx="2880320" cy="1446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4941168"/>
            <a:ext cx="2268252" cy="1512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5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0" name="chimes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2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9740"/>
            <a:ext cx="3049440" cy="199918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275856" y="908621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3275856" y="1915492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JUSTIFICACIÓN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03027" y="2996952"/>
            <a:ext cx="77174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evaluar la prueba</a:t>
            </a:r>
          </a:p>
        </p:txBody>
      </p:sp>
      <p:pic>
        <p:nvPicPr>
          <p:cNvPr id="14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18320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15615" y="3955703"/>
            <a:ext cx="7451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 de selección</a:t>
            </a:r>
          </a:p>
        </p:txBody>
      </p:sp>
      <p:pic>
        <p:nvPicPr>
          <p:cNvPr id="16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6186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03027" y="5134833"/>
            <a:ext cx="764543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para la construcción de una prueba nueva</a:t>
            </a:r>
          </a:p>
        </p:txBody>
      </p:sp>
      <p:pic>
        <p:nvPicPr>
          <p:cNvPr id="1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128154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75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8" y="871116"/>
            <a:ext cx="3154164" cy="2041471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3419872" y="1124645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419872" y="2131516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CRITERIOS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03027" y="3034548"/>
            <a:ext cx="23168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Validez</a:t>
            </a:r>
          </a:p>
        </p:txBody>
      </p:sp>
      <p:pic>
        <p:nvPicPr>
          <p:cNvPr id="2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15591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15615" y="3898644"/>
            <a:ext cx="38461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Confiabilidad</a:t>
            </a:r>
          </a:p>
        </p:txBody>
      </p:sp>
      <p:pic>
        <p:nvPicPr>
          <p:cNvPr id="24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04806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103027" y="4890788"/>
            <a:ext cx="339696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Objetividad</a:t>
            </a:r>
          </a:p>
        </p:txBody>
      </p:sp>
      <p:pic>
        <p:nvPicPr>
          <p:cNvPr id="26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884109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103026" y="5711914"/>
            <a:ext cx="7645437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Coeficiente de Correlación</a:t>
            </a: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05235"/>
            <a:ext cx="595435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94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275856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275856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VALIDEZ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75856" y="2349078"/>
            <a:ext cx="511256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Representa</a:t>
            </a:r>
            <a:r>
              <a:rPr lang="en-US" altLang="es-PR" sz="44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grado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4400" b="1" dirty="0">
                <a:latin typeface="Arial" charset="0"/>
                <a:cs typeface="Arial" charset="0"/>
              </a:rPr>
              <a:t> el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4400" b="1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prueba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mide</a:t>
            </a:r>
            <a:endParaRPr lang="en-US" altLang="es-PR" sz="4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aquello</a:t>
            </a:r>
            <a:r>
              <a:rPr lang="en-US" altLang="es-PR" sz="44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pretende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medir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78883"/>
            <a:ext cx="2782805" cy="5802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0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breeze.wav"/>
          </p:stSnd>
        </p:sndAc>
      </p:transition>
    </mc:Choice>
    <mc:Fallback xmlns="">
      <p:transition>
        <p:cut/>
        <p:sndAc>
          <p:stSnd>
            <p:snd r:embed="rId6" name="breeze.wav"/>
          </p:stSnd>
        </p:sndAc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043608" y="620688"/>
            <a:ext cx="684076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1331640" y="1699468"/>
            <a:ext cx="626469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CONFIABILIDAD *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528" y="2204864"/>
            <a:ext cx="82809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Es</a:t>
            </a:r>
            <a:r>
              <a:rPr lang="en-US" altLang="es-PR" sz="4000" b="1" dirty="0">
                <a:latin typeface="Arial" charset="0"/>
                <a:cs typeface="Arial" charset="0"/>
              </a:rPr>
              <a:t> la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capacidad</a:t>
            </a:r>
            <a:r>
              <a:rPr lang="en-US" altLang="es-PR" sz="4000" b="1" dirty="0">
                <a:latin typeface="Arial" charset="0"/>
                <a:cs typeface="Arial" charset="0"/>
              </a:rPr>
              <a:t> de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prueba</a:t>
            </a:r>
            <a:r>
              <a:rPr lang="en-US" altLang="es-PR" sz="4000" b="1" dirty="0">
                <a:latin typeface="Arial" charset="0"/>
                <a:cs typeface="Arial" charset="0"/>
              </a:rPr>
              <a:t> para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demostrar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consistencia</a:t>
            </a:r>
            <a:r>
              <a:rPr lang="en-US" altLang="es-PR" sz="4000" b="1" dirty="0">
                <a:latin typeface="Arial" charset="0"/>
                <a:cs typeface="Arial" charset="0"/>
              </a:rPr>
              <a:t> y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estabilidad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los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puntajes</a:t>
            </a:r>
            <a:endParaRPr lang="en-US" altLang="es-PR" sz="4000" b="1" dirty="0"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3" y="4210535"/>
            <a:ext cx="8088025" cy="2320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1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091547" cy="4832763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347864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3347864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47864" y="2349078"/>
            <a:ext cx="576064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400" b="1" dirty="0">
                <a:latin typeface="Arial" charset="0"/>
                <a:cs typeface="Arial" charset="0"/>
              </a:rPr>
              <a:t>El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grado</a:t>
            </a:r>
            <a:r>
              <a:rPr lang="en-US" altLang="es-PR" sz="44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uniformidad</a:t>
            </a:r>
            <a:r>
              <a:rPr lang="en-US" altLang="es-PR" sz="4400" b="1" dirty="0">
                <a:latin typeface="Arial" charset="0"/>
                <a:cs typeface="Arial" charset="0"/>
              </a:rPr>
              <a:t> con que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varios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individuos</a:t>
            </a:r>
            <a:endParaRPr lang="en-US" altLang="es-PR" sz="4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pueden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aplicar</a:t>
            </a:r>
            <a:r>
              <a:rPr lang="en-US" altLang="es-PR" sz="4400" b="1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400" b="1" dirty="0" err="1">
                <a:latin typeface="Arial" charset="0"/>
                <a:cs typeface="Arial" charset="0"/>
              </a:rPr>
              <a:t>misma</a:t>
            </a:r>
            <a:r>
              <a:rPr lang="en-US" altLang="es-PR" sz="4400" b="1" dirty="0">
                <a:latin typeface="Arial" charset="0"/>
                <a:cs typeface="Arial" charset="0"/>
              </a:rPr>
              <a:t> </a:t>
            </a:r>
            <a:r>
              <a:rPr lang="en-US" altLang="es-PR" sz="4400" b="1" dirty="0" err="1">
                <a:latin typeface="Arial" charset="0"/>
                <a:cs typeface="Arial" charset="0"/>
              </a:rPr>
              <a:t>prueba</a:t>
            </a:r>
            <a:endParaRPr lang="en-US" altLang="es-PR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383870"/>
      </p:ext>
    </p:extLst>
  </p:cSld>
  <p:clrMapOvr>
    <a:masterClrMapping/>
  </p:clrMapOvr>
  <p:transition spd="slow">
    <p:plus/>
    <p:sndAc>
      <p:stSnd>
        <p:snd r:embed="rId4" name="breeze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3" y="944352"/>
            <a:ext cx="3458033" cy="5220952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3491880" y="692696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491880" y="1699567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91880" y="2349078"/>
            <a:ext cx="547260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5400" b="1" dirty="0">
                <a:latin typeface="Arial" charset="0"/>
                <a:cs typeface="Arial" charset="0"/>
              </a:rPr>
              <a:t>Dos o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más</a:t>
            </a:r>
            <a:endParaRPr lang="en-US" altLang="es-PR" sz="5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evaluadores</a:t>
            </a:r>
            <a:r>
              <a:rPr lang="en-US" altLang="es-PR" sz="5400" b="1" dirty="0">
                <a:latin typeface="Arial" charset="0"/>
                <a:cs typeface="Arial" charset="0"/>
              </a:rPr>
              <a:t> se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encuentran</a:t>
            </a:r>
            <a:endParaRPr lang="en-US" altLang="es-PR" sz="54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involucrados</a:t>
            </a:r>
            <a:endParaRPr lang="en-US" altLang="es-PR" sz="5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611272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06708" cy="5904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4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03710"/>
            <a:ext cx="3005345" cy="1384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5" y="4933671"/>
            <a:ext cx="1979796" cy="13545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0366"/>
            <a:ext cx="3591987" cy="55979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3347864" y="620688"/>
            <a:ext cx="5616624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AUTENTICIDAD CIENTÍFICA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3347864" y="1627559"/>
            <a:ext cx="52197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4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OBJETIVIDAD</a:t>
            </a:r>
            <a:endParaRPr lang="es-PR" altLang="es-PR" sz="4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937868" y="2276872"/>
            <a:ext cx="3267241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Determinantes:</a:t>
            </a:r>
          </a:p>
        </p:txBody>
      </p:sp>
      <p:pic>
        <p:nvPicPr>
          <p:cNvPr id="38" name="Picture 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55" y="2349897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355976" y="2924944"/>
            <a:ext cx="4679801" cy="5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Instrucciones:</a:t>
            </a:r>
          </a:p>
        </p:txBody>
      </p:sp>
      <p:pic>
        <p:nvPicPr>
          <p:cNvPr id="40" name="Picture 20" descr="Bullet_Round_Diamond_Maggenta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86" y="2993654"/>
            <a:ext cx="458741" cy="4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6"/>
          <p:cNvSpPr txBox="1">
            <a:spLocks noChangeArrowheads="1"/>
          </p:cNvSpPr>
          <p:nvPr/>
        </p:nvSpPr>
        <p:spPr bwMode="auto">
          <a:xfrm>
            <a:off x="4935240" y="3541643"/>
            <a:ext cx="212263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3000" b="1" dirty="0">
                <a:solidFill>
                  <a:srgbClr val="000000"/>
                </a:solidFill>
                <a:latin typeface="Arial" charset="0"/>
              </a:rPr>
              <a:t>Su: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2" name="Picture 47" descr="Bullets_Arrow-Thin_Green_Right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48" y="3590647"/>
            <a:ext cx="359892" cy="3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53"/>
          <p:cNvSpPr txBox="1">
            <a:spLocks noChangeArrowheads="1"/>
          </p:cNvSpPr>
          <p:nvPr/>
        </p:nvSpPr>
        <p:spPr bwMode="auto">
          <a:xfrm>
            <a:off x="5307532" y="3977466"/>
            <a:ext cx="344093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>
                <a:solidFill>
                  <a:srgbClr val="000000"/>
                </a:solidFill>
                <a:latin typeface="Calibri" pitchFamily="34" charset="0"/>
              </a:rPr>
              <a:t>Claridad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9001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5307532" y="4405637"/>
            <a:ext cx="200077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b="1" i="1" dirty="0">
                <a:solidFill>
                  <a:srgbClr val="000000"/>
                </a:solidFill>
                <a:latin typeface="Calibri" pitchFamily="34" charset="0"/>
              </a:rPr>
              <a:t>Precisión</a:t>
            </a:r>
            <a:endParaRPr lang="en-US" altLang="es-PR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6" name="Picture 54" descr="Bullet_Square_Belved_Red1_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47172"/>
            <a:ext cx="226342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5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1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967602" cy="5760640"/>
          </a:xfrm>
          <a:prstGeom prst="rect">
            <a:avLst/>
          </a:prstGeom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76108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sz="3400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sz="3400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sz="3400" b="1" dirty="0">
                <a:solidFill>
                  <a:srgbClr val="3A3A60"/>
                </a:solidFill>
                <a:latin typeface="Arial" charset="0"/>
                <a:cs typeface="Arial" charset="0"/>
              </a:rPr>
              <a:t> con la </a:t>
            </a:r>
            <a:r>
              <a:rPr lang="en-US" altLang="es-PR" sz="3400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salud</a:t>
            </a:r>
            <a:r>
              <a:rPr lang="en-US" altLang="es-PR" sz="3600" b="1" dirty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446628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Aptitud Cardiorrespiratoria</a:t>
            </a: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37802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Composición Corporal</a:t>
            </a: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3227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Fortaleza muscular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777675" y="5499308"/>
            <a:ext cx="3407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Tolerancia muscular</a:t>
            </a: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54656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777675" y="6041672"/>
            <a:ext cx="202170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6041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2104949" cy="5859723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1619672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Salud</a:t>
            </a: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35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1837631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SALUD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91680" y="2348880"/>
            <a:ext cx="62657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sz="2600" b="1" dirty="0">
                <a:solidFill>
                  <a:srgbClr val="3A3A60"/>
                </a:solidFill>
                <a:latin typeface="Arial" charset="0"/>
                <a:cs typeface="Arial" charset="0"/>
              </a:rPr>
              <a:t>MEDICION DE LA ACTIVIDAD FÍSICA:</a:t>
            </a:r>
            <a:endParaRPr lang="en-US" altLang="es-PR" sz="2400" b="1" dirty="0">
              <a:solidFill>
                <a:srgbClr val="3A3A6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277546" y="2852936"/>
            <a:ext cx="406393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Evaluaciones de campo</a:t>
            </a:r>
          </a:p>
        </p:txBody>
      </p:sp>
      <p:pic>
        <p:nvPicPr>
          <p:cNvPr id="2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277546" y="4287366"/>
            <a:ext cx="5194051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Medidas indirectas: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Cuantificación de la frecuencia,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intensidad y duración</a:t>
            </a:r>
          </a:p>
        </p:txBody>
      </p:sp>
      <p:pic>
        <p:nvPicPr>
          <p:cNvPr id="36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2210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63"/>
          <p:cNvSpPr txBox="1">
            <a:spLocks noChangeArrowheads="1"/>
          </p:cNvSpPr>
          <p:nvPr/>
        </p:nvSpPr>
        <p:spPr bwMode="auto">
          <a:xfrm>
            <a:off x="2771353" y="3645024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>
                <a:latin typeface="Calibri" pitchFamily="34" charset="0"/>
              </a:rPr>
              <a:t>Cuestionarios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585" y="3759087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2739081" y="5336187"/>
            <a:ext cx="6332464" cy="80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>
                <a:latin typeface="Calibri" pitchFamily="34" charset="0"/>
              </a:rPr>
              <a:t>Sensores</a:t>
            </a:r>
            <a:r>
              <a:rPr lang="en-US" altLang="es-PR" sz="2700" b="1" dirty="0">
                <a:latin typeface="Calibri" pitchFamily="34" charset="0"/>
              </a:rPr>
              <a:t> de </a:t>
            </a:r>
            <a:r>
              <a:rPr lang="en-US" altLang="es-PR" sz="2700" b="1" dirty="0" err="1">
                <a:latin typeface="Calibri" pitchFamily="34" charset="0"/>
              </a:rPr>
              <a:t>movimiento</a:t>
            </a:r>
            <a:r>
              <a:rPr lang="en-US" altLang="es-PR" sz="2700" b="1" dirty="0">
                <a:latin typeface="Calibri" pitchFamily="34" charset="0"/>
              </a:rPr>
              <a:t> y </a:t>
            </a:r>
            <a:r>
              <a:rPr lang="en-US" altLang="es-PR" sz="2700" b="1" dirty="0" err="1">
                <a:latin typeface="Calibri" pitchFamily="34" charset="0"/>
              </a:rPr>
              <a:t>monitores</a:t>
            </a:r>
            <a:r>
              <a:rPr lang="en-US" altLang="es-PR" sz="2700" b="1" dirty="0">
                <a:latin typeface="Calibri" pitchFamily="34" charset="0"/>
              </a:rPr>
              <a:t>:</a:t>
            </a:r>
          </a:p>
          <a:p>
            <a:pPr algn="l" eaLnBrk="0" hangingPunct="0">
              <a:lnSpc>
                <a:spcPts val="2300"/>
              </a:lnSpc>
            </a:pP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Acelerómetros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pedómetros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monitores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FC</a:t>
            </a:r>
          </a:p>
        </p:txBody>
      </p:sp>
      <p:pic>
        <p:nvPicPr>
          <p:cNvPr id="40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5450250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2735161" y="6089521"/>
            <a:ext cx="482746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700" b="1" dirty="0" err="1">
                <a:latin typeface="Calibri" pitchFamily="34" charset="0"/>
              </a:rPr>
              <a:t>Observaciones</a:t>
            </a:r>
            <a:r>
              <a:rPr lang="en-US" altLang="es-PR" sz="2700" b="1" dirty="0">
                <a:latin typeface="Calibri" pitchFamily="34" charset="0"/>
              </a:rPr>
              <a:t> </a:t>
            </a:r>
            <a:r>
              <a:rPr lang="en-US" altLang="es-PR" sz="2700" b="1" dirty="0" err="1">
                <a:latin typeface="Calibri" pitchFamily="34" charset="0"/>
              </a:rPr>
              <a:t>directas</a:t>
            </a:r>
            <a:endParaRPr lang="en-US" altLang="es-PR" sz="27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2" name="Picture 64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3" y="6203584"/>
            <a:ext cx="398784" cy="3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9" name="laser.wav"/>
          </p:stSnd>
        </p:sndAc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554287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: Motriz</a:t>
            </a:r>
          </a:p>
        </p:txBody>
      </p:sp>
      <p:pic>
        <p:nvPicPr>
          <p:cNvPr id="1452038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483717"/>
            <a:ext cx="61941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2772246" y="1555155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RELACIONADA CON LA DESTREZA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03402" y="2204864"/>
            <a:ext cx="594059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Componentes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específicos</a:t>
            </a:r>
            <a:endParaRPr lang="en-US" altLang="es-PR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de la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aptitud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física</a:t>
            </a:r>
            <a:endParaRPr lang="en-US" altLang="es-PR" b="1" dirty="0">
              <a:solidFill>
                <a:srgbClr val="3A3A60"/>
              </a:solidFill>
              <a:latin typeface="Arial" charset="0"/>
              <a:cs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vincuados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 con las </a:t>
            </a:r>
            <a:r>
              <a:rPr lang="en-US" altLang="es-PR" b="1" dirty="0" err="1">
                <a:solidFill>
                  <a:srgbClr val="3A3A60"/>
                </a:solidFill>
                <a:latin typeface="Arial" charset="0"/>
                <a:cs typeface="Arial" charset="0"/>
              </a:rPr>
              <a:t>destrezas</a:t>
            </a:r>
            <a:r>
              <a:rPr lang="en-US" altLang="es-PR" b="1" dirty="0">
                <a:solidFill>
                  <a:srgbClr val="3A3A60"/>
                </a:solidFill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777675" y="3789040"/>
            <a:ext cx="150073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Agilidad</a:t>
            </a:r>
          </a:p>
        </p:txBody>
      </p:sp>
      <p:pic>
        <p:nvPicPr>
          <p:cNvPr id="26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777675" y="4379758"/>
            <a:ext cx="23342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</a:p>
        </p:txBody>
      </p:sp>
      <p:pic>
        <p:nvPicPr>
          <p:cNvPr id="2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3134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3777675" y="4907354"/>
            <a:ext cx="146546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67" y="4889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745435" y="3802356"/>
            <a:ext cx="15760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</a:t>
            </a:r>
          </a:p>
        </p:txBody>
      </p:sp>
      <p:pic>
        <p:nvPicPr>
          <p:cNvPr id="3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37686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745435" y="4344720"/>
            <a:ext cx="1669047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 tiempo</a:t>
            </a: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627" y="4344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741000" y="5248827"/>
            <a:ext cx="1463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Rapidez</a:t>
            </a:r>
          </a:p>
        </p:txBody>
      </p:sp>
      <p:pic>
        <p:nvPicPr>
          <p:cNvPr id="18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51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8" y="3383518"/>
            <a:ext cx="3023890" cy="328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4" y="517616"/>
            <a:ext cx="3018839" cy="2704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33" y="5301208"/>
            <a:ext cx="1576971" cy="124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1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0" name="voltage.wav"/>
          </p:stSnd>
        </p:sndAc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8" y="692696"/>
            <a:ext cx="2554551" cy="1772787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554287" y="692696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99741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772246" y="1799036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849288" y="321297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</a:t>
            </a: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434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849288" y="24928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42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848843" y="393305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</a:t>
            </a:r>
          </a:p>
        </p:txBody>
      </p:sp>
      <p:pic>
        <p:nvPicPr>
          <p:cNvPr id="6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05442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200" y="2708920"/>
            <a:ext cx="1992726" cy="125682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9" y="4699122"/>
            <a:ext cx="5520837" cy="17542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1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6261"/>
            <a:ext cx="3168352" cy="4763019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59980" y="836712"/>
            <a:ext cx="564852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LABORATORIO</a:t>
            </a:r>
            <a:endParaRPr lang="en-US" altLang="es-PR" sz="2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91880" y="1412776"/>
            <a:ext cx="5400600" cy="482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Representan aquellas evaluaciones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sofisticadas, de elevado costo,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que se administran en un ambiente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controlado, las cuales incorporan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protocolos y equipos dirigidas a la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medición de cualidades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físicas/fisiológicas particulares 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simplemente, simular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competitiva del atleta intentan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simular un movimiento humano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particular, o una actividad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competitiva de un atleta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8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79140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laboratorio: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184574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Control de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varibles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extrínsecas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ambientales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184574" y="4627142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Requiere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evaluadores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diestros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capacitados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477477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1184574" y="509803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dedicado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4" name="Picture 3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8" y="524566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87450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exactas y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4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74230" y="601411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prácticas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1" y="620688"/>
            <a:ext cx="2337005" cy="179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1187450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científicas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8" name="Picture 4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1187624" y="4306233"/>
            <a:ext cx="79930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Experimentos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fisiología</a:t>
            </a:r>
            <a:r>
              <a:rPr lang="en-US" altLang="es-PR" sz="2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altLang="es-PR" sz="2000" i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ejericico</a:t>
            </a:r>
            <a:endParaRPr lang="en-US" altLang="es-PR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1187450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sofisticado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costoso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de mayor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3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4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27262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692327" y="17538037"/>
            <a:ext cx="812814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Valoración de la capacidad anaeróbica con el uso de la 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anaeróbia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621209"/>
            <a:ext cx="2195736" cy="1723615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11760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7685"/>
            <a:ext cx="270104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55776" y="1629123"/>
            <a:ext cx="25922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ERGOMETRÍA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7" y="5202241"/>
            <a:ext cx="4360415" cy="14534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28840" y="2460016"/>
            <a:ext cx="8307656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Medición directa del consumo de oxígeno máximo (vía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circuito abierto), mediante el empleo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ergómetros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banda sinfín, 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remoergómetro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otros)</a:t>
            </a:r>
          </a:p>
        </p:txBody>
      </p:sp>
      <p:pic>
        <p:nvPicPr>
          <p:cNvPr id="2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4168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28839" y="3891659"/>
            <a:ext cx="830765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Evaluaciones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ergométricas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-funcionales máximas, de esfuerzo progresivo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multietapa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electrocardiograma de ejercicio realizado en una banda sinfín)</a:t>
            </a:r>
          </a:p>
        </p:txBody>
      </p:sp>
      <p:pic>
        <p:nvPicPr>
          <p:cNvPr id="22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8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052591"/>
            <a:ext cx="2087488" cy="1574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12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10" name="breeze.wav"/>
          </p:stSnd>
        </p:sndAc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4" y="812502"/>
            <a:ext cx="3601692" cy="2376264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850431" y="1436365"/>
            <a:ext cx="5330081" cy="112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4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2327" y="3573016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 la fortaleza muscular y de torque con dinamómetros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1 repetición máxima – 1 RM)</a:t>
            </a: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07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92327" y="48864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Establecimiento de la fortaleza muscular mediante el uso de medidas isométricas, isotónicas o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isocinéticas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vía transductores de fuerza, o células de carga y medidores de deformación</a:t>
            </a: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86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1096863"/>
            <a:ext cx="8791575" cy="4924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7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72855" y="1816001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tolerancia muscular vía aparatos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isocinéticos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772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72839"/>
            <a:ext cx="5439118" cy="3708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" y="598245"/>
            <a:ext cx="3345912" cy="10967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634407" y="692175"/>
            <a:ext cx="533008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6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4" y="659880"/>
            <a:ext cx="2965548" cy="1977032"/>
          </a:xfrm>
          <a:prstGeom prst="rect">
            <a:avLst/>
          </a:prstGeom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3419872" y="980207"/>
            <a:ext cx="5472608" cy="13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ANAERÓBICA Y</a:t>
            </a: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64335" y="2880716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en la banda sinfín</a:t>
            </a:r>
          </a:p>
        </p:txBody>
      </p:sp>
      <p:pic>
        <p:nvPicPr>
          <p:cNvPr id="21" name="Picture 2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629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64336" y="4413273"/>
            <a:ext cx="769609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la escalera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Margaria-Kalamen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7008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64335" y="5008645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potencia muscular mediante pruebas de salto vertical que emplean platos de fuerza o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matres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con sensores de contacto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ergobrinco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Bosco)</a:t>
            </a: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90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5" y="3520891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anaeróbica en el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308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7" name="breeze.wav"/>
          </p:stSnd>
        </p:sndAc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61" y="5033618"/>
            <a:ext cx="6274807" cy="1372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290417" cy="2271449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28839" y="2959611"/>
            <a:ext cx="8307657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Evaluación del arco de movimiento mediante el empleo de goniómetros 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inclinómetros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calibrados en grados</a:t>
            </a: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28839" y="41490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Evaluación de la flexibilidad articular mediante el empleo de un flexómetro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Leighton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3419872" y="1124744"/>
            <a:ext cx="5472608" cy="100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6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ARTICULAR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3634407" y="980728"/>
            <a:ext cx="533008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5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92327" y="2671579"/>
            <a:ext cx="830765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Hidrodensitometría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(peso hidrostático o debajo del agua para determinar densidad corporal)</a:t>
            </a: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92328" y="41922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Impedancia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bioeléctrica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92328" y="4768328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Ultrasonido</a:t>
            </a:r>
          </a:p>
        </p:txBody>
      </p:sp>
      <p:pic>
        <p:nvPicPr>
          <p:cNvPr id="12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92328" y="5320835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Dilución isotópica</a:t>
            </a:r>
          </a:p>
        </p:txBody>
      </p:sp>
      <p:pic>
        <p:nvPicPr>
          <p:cNvPr id="1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7765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592643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945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0842"/>
            <a:ext cx="2838081" cy="1892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10" y="4023075"/>
            <a:ext cx="3473022" cy="2315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60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2977477" y="980728"/>
            <a:ext cx="572412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endParaRPr lang="es-PR" altLang="es-PR" sz="27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2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7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6858"/>
            <a:ext cx="2365917" cy="2066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99" y="4705852"/>
            <a:ext cx="2434905" cy="186804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28840" y="2728547"/>
            <a:ext cx="8307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Imagen por resonancia magnética y tomografía computadorizada</a:t>
            </a:r>
          </a:p>
        </p:txBody>
      </p:sp>
      <p:pic>
        <p:nvPicPr>
          <p:cNvPr id="27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28839" y="3501008"/>
            <a:ext cx="8128145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densidad mineral (densitometría mineral ósea) mediante la técnica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absorciometría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con rayos X de doble energía (DXA)</a:t>
            </a:r>
          </a:p>
        </p:txBody>
      </p:sp>
      <p:pic>
        <p:nvPicPr>
          <p:cNvPr id="2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28840" y="527238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Interactancia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infrarrojos</a:t>
            </a:r>
          </a:p>
        </p:txBody>
      </p:sp>
      <p:pic>
        <p:nvPicPr>
          <p:cNvPr id="3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22920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728840" y="5992464"/>
            <a:ext cx="8307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Escáner corporal tridimensional</a:t>
            </a:r>
          </a:p>
        </p:txBody>
      </p:sp>
      <p:pic>
        <p:nvPicPr>
          <p:cNvPr id="33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59492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/>
          </p:cNvSpPr>
          <p:nvPr/>
        </p:nvSpPr>
        <p:spPr bwMode="auto">
          <a:xfrm>
            <a:off x="1691681" y="620688"/>
            <a:ext cx="532859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 PULMONAR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836343" y="1558326"/>
            <a:ext cx="654396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valuación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la f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unción pulmonar:</a:t>
            </a:r>
          </a:p>
        </p:txBody>
      </p:sp>
      <p:pic>
        <p:nvPicPr>
          <p:cNvPr id="6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73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259458" y="2025930"/>
            <a:ext cx="7705030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entilación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(VVP), o</a:t>
            </a:r>
          </a:p>
          <a:p>
            <a:pPr algn="l" eaLnBrk="0" hangingPunct="0">
              <a:lnSpc>
                <a:spcPts val="28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Normal (VN)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07912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259458" y="281801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Reserva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(VRI)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294321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1259458" y="335699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everva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spiratoria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(VRE)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48219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1259458" y="389596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Residual (VR)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02116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1259458" y="4434940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V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ital (CV) 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6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6014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59458" y="493899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nspiratoria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(CI)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06419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59458" y="544305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Residual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uncional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(CRF)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56825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8" y="599622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ulmonar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Total (CPT)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612142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" y="551061"/>
            <a:ext cx="1224136" cy="913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692327" y="8343354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composición corporal vía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pletismografía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por desplazamiento de aire</a:t>
            </a: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5" y="406041"/>
            <a:ext cx="2169337" cy="1772872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83768" y="8367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38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LABORATORIO:</a:t>
            </a:r>
          </a:p>
          <a:p>
            <a:pPr>
              <a:lnSpc>
                <a:spcPts val="38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08352" y="2264444"/>
            <a:ext cx="809163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Tasa Metabólica Basal (TMB), empleando el andamiaje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espirometría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circuito abierto</a:t>
            </a:r>
          </a:p>
        </p:txBody>
      </p:sp>
      <p:pic>
        <p:nvPicPr>
          <p:cNvPr id="11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12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44353"/>
            <a:ext cx="5472608" cy="3422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2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  <p:sndAc>
          <p:stSnd>
            <p:snd r:embed="rId4" name="breeze.wav"/>
          </p:stSnd>
        </p:sndAc>
      </p:transition>
    </mc:Choice>
    <mc:Fallback xmlns="">
      <p:transition spd="slow">
        <p:zoom/>
        <p:sndAc>
          <p:stSnd>
            <p:snd r:embed="rId9" name="breeze.wav"/>
          </p:stSnd>
        </p:sndAc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203848" y="836712"/>
            <a:ext cx="5648524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</a:t>
            </a:r>
            <a:endParaRPr lang="en-US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700311"/>
            <a:ext cx="5616624" cy="446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Son mediciones que no requieren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equipos especializado y se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completan fuera del ambiente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laboratorio, las cuales poseen 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fin de evaluar las aptitudes físicas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y variables de rendimiento,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incluyendo las simulaciones 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eventos competitivos donde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participa el competidor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1954"/>
            <a:ext cx="2520280" cy="5125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6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485724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campo:</a:t>
            </a: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959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38866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Ausencia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controles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rígidos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varibles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externas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53629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383505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Pocas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veces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investigaciones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9826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472514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criterio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entrenadores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8727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115442" y="558924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menos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precisas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73687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1102222" y="6014115"/>
            <a:ext cx="490993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Aplicaciones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practicas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4" name="Picture 53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6175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115442" y="516436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grandes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grupos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participantes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6" name="Picture 55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6" y="531200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2924945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bajo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costo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menor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tamaño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7258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285923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Común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Educ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milicia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personal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emergencia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355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4" y="692410"/>
            <a:ext cx="2375150" cy="1656470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554287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627734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772246" y="1727029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630634"/>
            <a:ext cx="2002917" cy="1091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5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3" y="718071"/>
            <a:ext cx="2184947" cy="148627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11760" y="64606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716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62860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420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Cooper de 12 minutos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692328" y="3633356"/>
            <a:ext cx="649408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Cooper de 1.5 millas (2.4 km)</a:t>
            </a: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017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92328" y="4742954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 de la AAHPERD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692328" y="5296680"/>
            <a:ext cx="81820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 de Rockport</a:t>
            </a:r>
          </a:p>
        </p:txBody>
      </p:sp>
      <p:pic>
        <p:nvPicPr>
          <p:cNvPr id="39" name="Picture 1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629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692327" y="58568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trotar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 de George-Fisher</a:t>
            </a: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56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92328" y="3040136"/>
            <a:ext cx="68327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12 min y 9 min de la AAHPERD</a:t>
            </a:r>
          </a:p>
        </p:txBody>
      </p:sp>
      <p:pic>
        <p:nvPicPr>
          <p:cNvPr id="21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92327" y="41286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de 1.5 milla (2.4 km) de la AAHPERD</a:t>
            </a: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86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82" name="Picture 6" descr="Recursos-Libros_Banner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321495" cy="1575549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548680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95" y="1485677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733799" y="1557115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692328" y="287256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Cooper (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de 3 millas (4.8 km)</a:t>
            </a: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47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692328" y="3470367"/>
            <a:ext cx="702397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PACER (ida y vuelta) de 20 metros</a:t>
            </a:r>
          </a:p>
        </p:txBody>
      </p:sp>
      <p:pic>
        <p:nvPicPr>
          <p:cNvPr id="5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71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692327" y="400506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Navette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o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Luc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Legger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692327" y="454058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media milla</a:t>
            </a:r>
          </a:p>
        </p:txBody>
      </p:sp>
      <p:pic>
        <p:nvPicPr>
          <p:cNvPr id="5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405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92328" y="5159828"/>
            <a:ext cx="660469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un cuarto de milla</a:t>
            </a: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166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692328" y="5680875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6 minutos</a:t>
            </a:r>
          </a:p>
        </p:txBody>
      </p:sp>
      <p:pic>
        <p:nvPicPr>
          <p:cNvPr id="6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306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92328" y="2368507"/>
            <a:ext cx="61430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 milla (1.6 km)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4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35" y="1654926"/>
            <a:ext cx="1980729" cy="4647849"/>
          </a:xfrm>
          <a:prstGeom prst="rect">
            <a:avLst/>
          </a:prstGeom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411760" y="573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6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10146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2735288" y="1581584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" y="573149"/>
            <a:ext cx="2488365" cy="1631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764336" y="2526596"/>
            <a:ext cx="595387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pedrestre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sobre tiempos de: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15-20-25-30 minutos</a:t>
            </a:r>
          </a:p>
        </p:txBody>
      </p:sp>
      <p:pic>
        <p:nvPicPr>
          <p:cNvPr id="30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5" y="3331429"/>
            <a:ext cx="48877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CAT</a:t>
            </a:r>
          </a:p>
        </p:txBody>
      </p:sp>
      <p:pic>
        <p:nvPicPr>
          <p:cNvPr id="4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14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764336" y="4076071"/>
            <a:ext cx="61398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la Universidad de Montreal</a:t>
            </a:r>
          </a:p>
        </p:txBody>
      </p:sp>
      <p:pic>
        <p:nvPicPr>
          <p:cNvPr id="4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288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764335" y="470470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pedestres de distancias: 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2,000 y 1,000 metros</a:t>
            </a:r>
          </a:p>
        </p:txBody>
      </p:sp>
      <p:pic>
        <p:nvPicPr>
          <p:cNvPr id="5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0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764336" y="5752883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pedestre de 1,500 metros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50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4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0114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0154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663280" y="1681592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40544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Carlson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-Fatigue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modificado)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054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64336" y="4168707"/>
            <a:ext cx="40238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trotar en sitio</a:t>
            </a:r>
          </a:p>
        </p:txBody>
      </p:sp>
      <p:pic>
        <p:nvPicPr>
          <p:cNvPr id="35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552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64335" y="4845603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pedestres de largas distancias: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5 – 6 – 8 – 10 – 12 – 15 – 20 – 25 km</a:t>
            </a:r>
          </a:p>
        </p:txBody>
      </p:sp>
      <p:pic>
        <p:nvPicPr>
          <p:cNvPr id="4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56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64336" y="5896899"/>
            <a:ext cx="51956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pedestre de 800 metros</a:t>
            </a:r>
          </a:p>
        </p:txBody>
      </p:sp>
      <p:pic>
        <p:nvPicPr>
          <p:cNvPr id="4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5371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08192"/>
            <a:ext cx="2160239" cy="16406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64336" y="2719063"/>
            <a:ext cx="54745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pedestre de 3,000 metros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853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5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Repetición Máxima (RM) empleando pesas libres (1 RM – 10 RM):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87450" y="3140968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relación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a la masa corporal (peso o MC)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266169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187450" y="3679942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1RM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por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tanteo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380514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87450" y="4218916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Levanta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peso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cómodo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34411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87450" y="4757890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Aumenta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5-6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(2.3-2.7 kg),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otro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intento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488309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87450" y="5261946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Hasta que no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pueda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levantar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5" y="5387147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3" y="665699"/>
            <a:ext cx="1699458" cy="15939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94247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55" y="1557164"/>
            <a:ext cx="655272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410271" y="1628602"/>
            <a:ext cx="61926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DINÁMICA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323850" y="594928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</a:rPr>
              <a:t> de: </a:t>
            </a:r>
            <a:r>
              <a:rPr lang="en-US" altLang="es-PR" sz="1200" b="1" i="1" dirty="0">
                <a:latin typeface="Times New Roman" pitchFamily="18" charset="0"/>
              </a:rPr>
              <a:t>Measurement by the Physical Educator: Why and How</a:t>
            </a:r>
            <a:r>
              <a:rPr lang="en-US" altLang="es-PR" sz="1200" b="0" dirty="0">
                <a:latin typeface="Times New Roman" pitchFamily="18" charset="0"/>
              </a:rPr>
              <a:t>. 5ta. ed.; (pp. 160-161),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D. K. Miller, 2006, New York, NY: The McGraw-Hill Companies,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: The McGraw-Hill Companies,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571445"/>
      </p:ext>
    </p:extLst>
  </p:cSld>
  <p:clrMapOvr>
    <a:masterClrMapping/>
  </p:clrMapOvr>
  <p:transition spd="med">
    <p:pull/>
    <p:sndAc>
      <p:stSnd>
        <p:snd r:embed="rId4" name="breeze.wav"/>
      </p:stSnd>
    </p:sndAc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3573016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subir y bajar en paralelas, con placas de resistencias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410271" y="1426521"/>
            <a:ext cx="669823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endParaRPr lang="es-PR" altLang="es-PR" sz="36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n-US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64335" y="44371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subir y bajar en barra horizontal, con placas de resistencias</a:t>
            </a: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1" y="620688"/>
            <a:ext cx="2032000" cy="28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17" y="5073785"/>
            <a:ext cx="3059698" cy="14108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0" y="5216250"/>
            <a:ext cx="3597510" cy="130909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5" y="693217"/>
            <a:ext cx="1926637" cy="161518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54" y="2564605"/>
            <a:ext cx="3735864" cy="2504609"/>
          </a:xfrm>
          <a:prstGeom prst="rect">
            <a:avLst/>
          </a:prstGeom>
        </p:spPr>
      </p:pic>
      <p:sp>
        <p:nvSpPr>
          <p:cNvPr id="61" name="Title 1"/>
          <p:cNvSpPr>
            <a:spLocks/>
          </p:cNvSpPr>
          <p:nvPr/>
        </p:nvSpPr>
        <p:spPr bwMode="auto">
          <a:xfrm>
            <a:off x="2410271" y="62068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78" y="1557684"/>
            <a:ext cx="4898034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627784" y="1722773"/>
            <a:ext cx="4464496" cy="74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  <a:p>
            <a:pPr algn="ctr">
              <a:lnSpc>
                <a:spcPts val="25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 CRONOMETRADAS</a:t>
            </a:r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836343" y="2708101"/>
            <a:ext cx="445573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Abdominales en 1 minuto</a:t>
            </a: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1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836344" y="3544192"/>
            <a:ext cx="372730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Lagartijas en 1 minuto</a:t>
            </a:r>
          </a:p>
        </p:txBody>
      </p:sp>
      <p:pic>
        <p:nvPicPr>
          <p:cNvPr id="67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9"/>
          <p:cNvSpPr txBox="1">
            <a:spLocks noChangeArrowheads="1"/>
          </p:cNvSpPr>
          <p:nvPr/>
        </p:nvSpPr>
        <p:spPr bwMode="auto">
          <a:xfrm>
            <a:off x="836344" y="4310906"/>
            <a:ext cx="46717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Dominadas en 1 minuto</a:t>
            </a:r>
          </a:p>
        </p:txBody>
      </p:sp>
      <p:pic>
        <p:nvPicPr>
          <p:cNvPr id="6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5104811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envión desde cuclillas -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Burpee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870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836344" y="589689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Lagartigas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desde parada de mano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90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4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/>
          <p:cNvSpPr>
            <a:spLocks/>
          </p:cNvSpPr>
          <p:nvPr/>
        </p:nvSpPr>
        <p:spPr bwMode="auto">
          <a:xfrm>
            <a:off x="3831783" y="908719"/>
            <a:ext cx="489803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90" y="2061740"/>
            <a:ext cx="4898034" cy="5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4049296" y="2226828"/>
            <a:ext cx="4464496" cy="2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REPETICIONES MÁXIMAS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836344" y="5400740"/>
            <a:ext cx="8128144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Número de repeticiones completadas empleando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una resistencia específica, a un porcentaje del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1RM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 70 %)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7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36344" y="3302794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paralelas</a:t>
            </a:r>
          </a:p>
        </p:txBody>
      </p:sp>
      <p:pic>
        <p:nvPicPr>
          <p:cNvPr id="1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435267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Bajar y subir desde los codos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barra horizontal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48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0210"/>
            <a:ext cx="3800549" cy="254075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9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5" y="3356992"/>
            <a:ext cx="2525243" cy="1714582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64335" y="4077072"/>
            <a:ext cx="575188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Golgado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con brazos flexionados</a:t>
            </a:r>
          </a:p>
        </p:txBody>
      </p:sp>
      <p:pic>
        <p:nvPicPr>
          <p:cNvPr id="2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64336" y="5112708"/>
            <a:ext cx="7774885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Tiempo en que se es capaz de mantener una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resistencia específica, o un porcentaje del 1RM,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particular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790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626295" y="1125043"/>
            <a:ext cx="6050161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MUSCULAR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4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02" y="2276872"/>
            <a:ext cx="6122170" cy="10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843808" y="2492895"/>
            <a:ext cx="5616624" cy="59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QUE PUEDE MANTENER</a:t>
            </a:r>
          </a:p>
          <a:p>
            <a:pPr algn="ctr">
              <a:lnSpc>
                <a:spcPts val="2500"/>
              </a:lnSpc>
            </a:pP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UNA POSICIÓN DADA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2054"/>
            <a:ext cx="2174527" cy="3261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344312"/>
      </p:ext>
    </p:ext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533569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533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253649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Recorrido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particulares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37885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186638" y="76418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46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260135" y="1772618"/>
            <a:ext cx="223985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250599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30 yardas (27.4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Baloncesto – Longitud/largo de cancha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8393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497067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40 yardas (36.6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La más popular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00401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1622724" y="5402727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50 yardas (45.7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AAHPERD, 1976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3606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1622724" y="582361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60 yardas (54.9 metros):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Béisbol – Distancia entre 3 bases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4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8569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3829713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10 yardas (9.14 metros): </a:t>
            </a:r>
            <a:r>
              <a:rPr lang="es-ES" altLang="es-PR" sz="2200" b="1" i="1" dirty="0" err="1">
                <a:solidFill>
                  <a:srgbClr val="000000"/>
                </a:solidFill>
                <a:latin typeface="Arial" charset="0"/>
              </a:rPr>
              <a:t>Aceleracion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86305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1792591" cy="1753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63691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máximas fundamentadas en carreras de velocidad: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259459" y="3469673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Carreras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ejecutadas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periodos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tiempo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breves: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4" y="35948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1622723" y="4671485"/>
            <a:ext cx="7485781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Carreras cortas completadas de 5 a 10 segundos (potencia anaeróbica pico)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4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70482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22724" y="5463573"/>
            <a:ext cx="7343652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Carreras cortas completadas dentro de 30  a 60 segundos (potencia anaeróbica promedio)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0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49691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1622724" y="417859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Carreras de velocidad realizadas en seis segundos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" name="Picture 26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421192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0207"/>
            <a:ext cx="2736304" cy="1917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76418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1180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1772618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142569"/>
      </p:ext>
    </p:extLst>
  </p:cSld>
  <p:clrMapOvr>
    <a:masterClrMapping/>
  </p:clrMapOvr>
  <p:transition spd="med">
    <p:pull/>
    <p:sndAc>
      <p:stSnd>
        <p:snd r:embed="rId4" name="breez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07857" y="1700808"/>
            <a:ext cx="418462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Morrow, J. Jr., Mood, Mood, D., </a:t>
            </a:r>
            <a:r>
              <a:rPr lang="en-US" altLang="es-PR" sz="2800" dirty="0" err="1"/>
              <a:t>Disch</a:t>
            </a:r>
            <a:r>
              <a:rPr lang="en-US" altLang="es-PR" sz="2800" dirty="0"/>
              <a:t>. J., &amp; Kang, M. (2016). </a:t>
            </a:r>
            <a:r>
              <a:rPr lang="en-US" altLang="es-PR" sz="2800" b="1" i="1" dirty="0"/>
              <a:t>Measurement and Evaluation in Human Performance</a:t>
            </a:r>
            <a:r>
              <a:rPr lang="en-US" altLang="es-PR" sz="2800" dirty="0"/>
              <a:t> (5ta, ed.). Champaign, IL: Human Kinetics.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7" y="802058"/>
            <a:ext cx="4181945" cy="5651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10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1" y="509027"/>
            <a:ext cx="2723144" cy="2530922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836344" y="321665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de velocidad máximas, completadas dentro de 60 a 120 segundos, adaptadas a deportes particulares/específicos:</a:t>
            </a:r>
          </a:p>
        </p:txBody>
      </p:sp>
      <p:pic>
        <p:nvPicPr>
          <p:cNvPr id="1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6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7" y="4440793"/>
            <a:ext cx="4189859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6599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1609501" y="5570597"/>
            <a:ext cx="748578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Patinaje sobre hielo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60393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609502" y="6056304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Otros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6089641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609502" y="5077703"/>
            <a:ext cx="7138963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Correr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9" y="5111040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770311" y="836191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19" y="2060848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843808" y="2132286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85312"/>
            <a:ext cx="2411722" cy="1968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0585"/>
            <a:ext cx="2156909" cy="2332351"/>
          </a:xfrm>
          <a:prstGeom prst="rect">
            <a:avLst/>
          </a:prstGeom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836344" y="4129217"/>
            <a:ext cx="812814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Carreras de 15, 40 y 55 metros, incluyendo una carrera de 40 metros, posterior al inicio de una carrera de 15 metros</a:t>
            </a:r>
          </a:p>
        </p:txBody>
      </p:sp>
      <p:pic>
        <p:nvPicPr>
          <p:cNvPr id="39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29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/>
          <p:cNvSpPr>
            <a:spLocks/>
          </p:cNvSpPr>
          <p:nvPr/>
        </p:nvSpPr>
        <p:spPr bwMode="auto">
          <a:xfrm>
            <a:off x="2699792" y="692696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7353"/>
            <a:ext cx="237775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773289" y="1988791"/>
            <a:ext cx="21617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836343" y="53533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Carrera de velocidad 7- X 30 metros</a:t>
            </a:r>
          </a:p>
        </p:txBody>
      </p:sp>
      <p:pic>
        <p:nvPicPr>
          <p:cNvPr id="44" name="Picture 4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33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2976972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ida y vuelta de 300 yardas (273 metros)</a:t>
            </a: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769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55315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ácticas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filas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(line drill)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531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6344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400 metros (400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Meters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Drop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Off Test)</a:t>
            </a:r>
          </a:p>
        </p:txBody>
      </p:sp>
      <p:pic>
        <p:nvPicPr>
          <p:cNvPr id="50" name="Picture 4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30718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836344" y="342900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Salto a lo largo sin carrera/de pie</a:t>
            </a: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836344" y="39330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Lanzamiento de la bola medicinal con dos manos:</a:t>
            </a:r>
          </a:p>
        </p:txBody>
      </p:sp>
      <p:pic>
        <p:nvPicPr>
          <p:cNvPr id="48" name="Picture 4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33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46237" y="4391670"/>
            <a:ext cx="7142187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, bola medicinal de 6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libras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(2.7 kg)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1687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246238" y="5085184"/>
            <a:ext cx="764773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Sentado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un banco, con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una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inclinación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 45°: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1038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22724" y="5669581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Mujeres</a:t>
            </a:r>
            <a:r>
              <a:rPr lang="en-US" altLang="es-PR" sz="2200" b="1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altLang="es-PR" sz="2200" b="1" i="1" dirty="0">
                <a:solidFill>
                  <a:srgbClr val="000000"/>
                </a:solidFill>
                <a:latin typeface="Arial" charset="0"/>
              </a:rPr>
              <a:t>Bola medicinal de 13.2 </a:t>
            </a:r>
            <a:r>
              <a:rPr lang="en-US" altLang="es-PR" sz="2200" b="1" i="1" dirty="0" err="1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n-US" altLang="es-PR" sz="2200" b="1" i="1" dirty="0">
                <a:solidFill>
                  <a:srgbClr val="000000"/>
                </a:solidFill>
                <a:latin typeface="Arial" charset="0"/>
              </a:rPr>
              <a:t> (6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70291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1622724" y="6101629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Varones: 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Bola medicinal de 19.8 </a:t>
            </a:r>
            <a:r>
              <a:rPr lang="es-ES" altLang="es-PR" sz="2200" b="1" i="1" dirty="0" err="1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 (9 kg)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61349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3455876" y="4869160"/>
            <a:ext cx="1764196" cy="32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ATLETAS: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0" y="602241"/>
            <a:ext cx="1339926" cy="2679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518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/>
          </p:cNvSpPr>
          <p:nvPr/>
        </p:nvSpPr>
        <p:spPr bwMode="auto">
          <a:xfrm>
            <a:off x="2051720" y="548680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1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1"/>
          <p:cNvSpPr>
            <a:spLocks/>
          </p:cNvSpPr>
          <p:nvPr/>
        </p:nvSpPr>
        <p:spPr bwMode="auto">
          <a:xfrm>
            <a:off x="2411760" y="155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052367" y="3429000"/>
            <a:ext cx="798412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Índice de fortaleza reactiva (atletas)</a:t>
            </a:r>
          </a:p>
        </p:txBody>
      </p:sp>
      <p:pic>
        <p:nvPicPr>
          <p:cNvPr id="46" name="Picture 4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052736" y="2348880"/>
            <a:ext cx="6841234" cy="97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EVALUACIÓN DE LAS CAPACIDADES DE LOS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CICLOS DE ESTIRAMIENTO-ACORTAMIENTO</a:t>
            </a:r>
          </a:p>
          <a:p>
            <a:pPr>
              <a:lnSpc>
                <a:spcPct val="11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 NIVEL DE LOS MÚSCULOS ESQUELÉTICOS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95067"/>
            <a:ext cx="4203428" cy="28022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548680"/>
            <a:ext cx="1513657" cy="28364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92" y="3896607"/>
            <a:ext cx="3814481" cy="254298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138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6344" y="5432796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trepar una soga para distancia (potencia de los brazos y cintura escapular)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990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36344" y="373665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Lanzamiento de la bala/pesa, con bola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88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6344" y="4480802"/>
            <a:ext cx="812814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Lanzamiento de la bola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sóftbol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para distancia (AAHPER, 1966)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626295" y="1174263"/>
            <a:ext cx="619417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26391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15816" y="2397829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MUSCULAR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253"/>
            <a:ext cx="2230758" cy="2802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6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908353" y="3451030"/>
            <a:ext cx="7552079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basadas en la masa corporal (fuerza, F) y la velocidad promedio (v) de la actividad: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4510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331467" y="42837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Carreras de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velocidad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vía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distancias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22" y="44089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42319" y="1052215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27" y="2205236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2276674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694731" y="4891190"/>
            <a:ext cx="712574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30 yardas (27.4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492452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694732" y="5365735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40 yardas (36.6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39907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694732" y="5840280"/>
            <a:ext cx="73436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60 yardas (54.9 metros)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26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87361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7" y="758149"/>
            <a:ext cx="2715037" cy="255532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09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2996952"/>
            <a:ext cx="7552079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 Horizontal (PH)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Cálculo/Fórmula: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771800" y="836712"/>
            <a:ext cx="619417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9733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845297" y="2061171"/>
            <a:ext cx="46070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POTENCIA HORIZONTAL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507064"/>
            <a:ext cx="7659624" cy="287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3400177"/>
            <a:ext cx="8636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5" y="617930"/>
            <a:ext cx="2442466" cy="2199233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9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3203848" y="908199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2349252"/>
            <a:ext cx="809183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611560" y="2420690"/>
            <a:ext cx="77048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Cintura Escapular y </a:t>
            </a:r>
            <a:r>
              <a:rPr lang="es-PR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Glenohumeral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36344" y="427323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Flexibilidad del Hombro (5 puntos)</a:t>
            </a: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27323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36343" y="486916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Puebas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complementarias a la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3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36344" y="3120988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(de Rascar,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Apley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Test)</a:t>
            </a: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1209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36344" y="3697169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Rascar la Espalda (adultos mayores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6971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46237" y="5831947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Rotación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interna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y externa del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57148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246237" y="5327891"/>
            <a:ext cx="7705030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y extension del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hombro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5309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024336" cy="20162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61" y="4636998"/>
            <a:ext cx="1340695" cy="201104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99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/>
          </p:cNvSpPr>
          <p:nvPr/>
        </p:nvSpPr>
        <p:spPr bwMode="auto">
          <a:xfrm>
            <a:off x="2555776" y="692696"/>
            <a:ext cx="49700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FLEXIBILIDAD/MOVILIDAD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37" y="1701180"/>
            <a:ext cx="633670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390253" y="1772618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 DE RASCAR LA ESPALDA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103281" y="2959407"/>
            <a:ext cx="25115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" y="29212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66529" y="3389277"/>
            <a:ext cx="3960440" cy="205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flexibilidad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región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superior</a:t>
            </a:r>
          </a:p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cuerpo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articulación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hombro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33" y="2401925"/>
            <a:ext cx="2325351" cy="3443874"/>
          </a:xfrm>
          <a:prstGeom prst="rect">
            <a:avLst/>
          </a:prstGeom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322),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37428"/>
            <a:ext cx="1237531" cy="98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6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9" y="979464"/>
            <a:ext cx="3751556" cy="1875778"/>
          </a:xfrm>
          <a:prstGeom prst="rect">
            <a:avLst/>
          </a:prstGeom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4282478" y="980728"/>
            <a:ext cx="417795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LONGITUD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9252"/>
            <a:ext cx="4392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499992" y="2420690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Espalda Baja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64336" y="44892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Kraus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-Weber Tocar Piso</a:t>
            </a:r>
          </a:p>
        </p:txBody>
      </p:sp>
      <p:pic>
        <p:nvPicPr>
          <p:cNvPr id="3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4892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764335" y="508518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extensión troncal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64336" y="3337012"/>
            <a:ext cx="8307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sentado y estirar en silla (adultos mayores)</a:t>
            </a: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370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64336" y="3913193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flexión troncal sencilla</a:t>
            </a: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131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764335" y="5640864"/>
            <a:ext cx="675999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doblar el tronco hacia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alfrente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40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858096"/>
            <a:ext cx="1536700" cy="223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3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60032" y="1772816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The Cooper Institute (2016). </a:t>
            </a:r>
            <a:r>
              <a:rPr lang="en-US" altLang="es-PR" sz="2800" b="1" i="1" dirty="0" err="1"/>
              <a:t>FitnessGram</a:t>
            </a:r>
            <a:r>
              <a:rPr lang="en-US" altLang="es-PR" sz="2800" b="1" i="1" dirty="0"/>
              <a:t> Administration Manual: The Journey to </a:t>
            </a:r>
            <a:r>
              <a:rPr lang="en-US" altLang="es-PR" sz="2800" b="1" i="1" dirty="0" err="1"/>
              <a:t>MyHealthyZone</a:t>
            </a:r>
            <a:r>
              <a:rPr lang="en-US" altLang="es-PR" sz="2800" dirty="0"/>
              <a:t> (5ta, ed.). Champaign, IL: Human Kinetics. 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8" y="838201"/>
            <a:ext cx="4323158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44743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/>
          </p:cNvSpPr>
          <p:nvPr/>
        </p:nvSpPr>
        <p:spPr bwMode="auto">
          <a:xfrm>
            <a:off x="3923928" y="1185739"/>
            <a:ext cx="478951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54784"/>
            <a:ext cx="410445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>
            <a:spLocks/>
          </p:cNvSpPr>
          <p:nvPr/>
        </p:nvSpPr>
        <p:spPr bwMode="auto">
          <a:xfrm>
            <a:off x="4067944" y="2626222"/>
            <a:ext cx="396044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ANTROPOMÉTRICAS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800848" y="4221088"/>
            <a:ext cx="286392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Talla (estatura)</a:t>
            </a:r>
          </a:p>
        </p:txBody>
      </p:sp>
      <p:pic>
        <p:nvPicPr>
          <p:cNvPr id="35" name="Picture 3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4221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800849" y="5208816"/>
            <a:ext cx="380766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Masa Corporal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(MC, o peso corporal)</a:t>
            </a:r>
          </a:p>
        </p:txBody>
      </p:sp>
      <p:pic>
        <p:nvPicPr>
          <p:cNvPr id="37" name="Picture 3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3" y="692696"/>
            <a:ext cx="31496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rtDeco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3168352" cy="3168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8" y="3344141"/>
            <a:ext cx="959768" cy="3159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84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0" y="620688"/>
            <a:ext cx="91440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PRUEBAS DE CAMPO-LABORATORIO</a:t>
            </a:r>
            <a:endParaRPr lang="en-US" altLang="es-PR" sz="33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235748" y="1556295"/>
            <a:ext cx="5728740" cy="460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Representan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aquellas pruebas que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pueden ser realizadas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realizadas en un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escenario de campo o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de laboratorio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77144"/>
            <a:ext cx="3042084" cy="40561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9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707132" y="2780928"/>
            <a:ext cx="790766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Pruebas de campo-laboratorio:</a:t>
            </a:r>
          </a:p>
        </p:txBody>
      </p:sp>
      <p:pic>
        <p:nvPicPr>
          <p:cNvPr id="37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479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112566" y="3683864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mínimo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83150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1112566" y="413025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Aproxima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condiciones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" name="Picture 40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2778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12566" y="50203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esencialmente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mismo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equipo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0" name="Picture 4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679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1102222" y="322014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Administran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campo o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laboratorio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8" name="Picture 2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6778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8"/>
          <p:cNvSpPr txBox="1">
            <a:spLocks noChangeArrowheads="1"/>
          </p:cNvSpPr>
          <p:nvPr/>
        </p:nvSpPr>
        <p:spPr bwMode="auto">
          <a:xfrm>
            <a:off x="1102222" y="4581127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Controles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ligeramente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más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estrictos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0" name="Picture 59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876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79"/>
          <p:cNvSpPr txBox="1">
            <a:spLocks noChangeArrowheads="1"/>
          </p:cNvSpPr>
          <p:nvPr/>
        </p:nvSpPr>
        <p:spPr bwMode="auto">
          <a:xfrm>
            <a:off x="1550416" y="5596412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>
                <a:solidFill>
                  <a:srgbClr val="000000"/>
                </a:solidFill>
                <a:latin typeface="Arial" charset="0"/>
              </a:rPr>
              <a:t>Administrado en un ambiente de laboratorio, 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6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54" y="5596412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9"/>
          <p:cNvSpPr txBox="1">
            <a:spLocks noChangeArrowheads="1"/>
          </p:cNvSpPr>
          <p:nvPr/>
        </p:nvSpPr>
        <p:spPr bwMode="auto">
          <a:xfrm>
            <a:off x="1547986" y="6008076"/>
            <a:ext cx="75580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600" dirty="0">
                <a:solidFill>
                  <a:srgbClr val="000000"/>
                </a:solidFill>
                <a:latin typeface="Arial" charset="0"/>
              </a:rPr>
              <a:t>Realizado fuera del laboratorio: </a:t>
            </a:r>
            <a:r>
              <a:rPr lang="es-ES" altLang="es-PR" sz="2600" i="1" dirty="0">
                <a:solidFill>
                  <a:srgbClr val="000000"/>
                </a:solidFill>
                <a:latin typeface="Arial" charset="0"/>
              </a:rPr>
              <a:t>El campo</a:t>
            </a:r>
            <a:endParaRPr lang="en-US" altLang="es-PR" sz="26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8" name="Picture 80" descr="Bullets_Arrow-Thin_Green_Right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08076"/>
            <a:ext cx="354012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2" y="660638"/>
            <a:ext cx="2224786" cy="1904266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8" y="620689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– Aptitud F</a:t>
            </a:r>
            <a:r>
              <a:rPr lang="en-US" altLang="es-PR" sz="28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ísica</a:t>
            </a:r>
            <a:b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: Evaluaciones</a:t>
            </a: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31" y="1771749"/>
            <a:ext cx="6194176" cy="72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2701727" y="1871044"/>
            <a:ext cx="590465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ÁMBITOS O APLICACIONES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37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11760" y="533713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97809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735288" y="1469247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92327" y="213285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aeróbica del escalón: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1112566" y="2956611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310424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112566" y="3861048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Harvard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00868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112566" y="5564746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minutos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9" name="Picture 2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71238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102222" y="2492896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Queens College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4053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1102222" y="4751139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Forestry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3" name="Picture 4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9877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1" y="533713"/>
            <a:ext cx="2398716" cy="15991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112566" y="4319091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Eastern Michigan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5" name="Picture 4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44667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1102222" y="5980947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básica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7" name="Picture 46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2858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102222" y="3429000"/>
            <a:ext cx="799306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revisada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Ohio State University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1" name="Picture 5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663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102222" y="5157192"/>
            <a:ext cx="799306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escalón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minutos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YMCA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5" name="Picture 5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482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248694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5685"/>
            <a:ext cx="2131721" cy="1635800"/>
          </a:xfrm>
          <a:prstGeom prst="rect">
            <a:avLst/>
          </a:prstGeom>
        </p:spPr>
      </p:pic>
      <p:sp>
        <p:nvSpPr>
          <p:cNvPr id="34" name="Title 1"/>
          <p:cNvSpPr>
            <a:spLocks/>
          </p:cNvSpPr>
          <p:nvPr/>
        </p:nvSpPr>
        <p:spPr bwMode="auto">
          <a:xfrm>
            <a:off x="2411760" y="672312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TOLERANCIA CARDIORRESPIRATORIA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5421"/>
            <a:ext cx="435597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1"/>
          <p:cNvSpPr>
            <a:spLocks/>
          </p:cNvSpPr>
          <p:nvPr/>
        </p:nvSpPr>
        <p:spPr bwMode="auto">
          <a:xfrm>
            <a:off x="2735288" y="1726859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CAPACIDAD AERÓBICA</a:t>
            </a: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92327" y="254452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submáxima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el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cicloergómetro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(YMCA):</a:t>
            </a:r>
          </a:p>
        </p:txBody>
      </p:sp>
      <p:pic>
        <p:nvPicPr>
          <p:cNvPr id="3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45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33282"/>
            <a:ext cx="8531082" cy="3004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4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3" y="2348880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Medición de la fortaleza muscular isométrica mediante dinamometría:</a:t>
            </a: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1763688" y="620167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</a:t>
            </a: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557164"/>
            <a:ext cx="709228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1978223" y="1628602"/>
            <a:ext cx="66247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ISOMÉTRICA</a:t>
            </a:r>
          </a:p>
        </p:txBody>
      </p:sp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" y="3356992"/>
            <a:ext cx="8461856" cy="2877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52924"/>
      </p:ext>
    </p:extLst>
  </p:cSld>
  <p:clrMapOvr>
    <a:masterClrMapping/>
  </p:clrMapOvr>
  <p:transition spd="med">
    <p:pull/>
    <p:sndAc>
      <p:stSnd>
        <p:snd r:embed="rId4" name="breeze.wav"/>
      </p:stSnd>
    </p:sndAc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36344" y="445740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Pruebas del escalón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anaéróbica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5740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808312" y="1412255"/>
            <a:ext cx="6156176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APTITUD/CAPACIDAD ANAERÓBICA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80928"/>
            <a:ext cx="487406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/>
          <p:cNvSpPr>
            <a:spLocks/>
          </p:cNvSpPr>
          <p:nvPr/>
        </p:nvSpPr>
        <p:spPr bwMode="auto">
          <a:xfrm>
            <a:off x="2965347" y="2852366"/>
            <a:ext cx="454560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ANAERÓBICAS/POTENCIA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836343" y="520881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potencia anaeróbica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Wingate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088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36343" y="592889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mucular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: Salto vertical</a:t>
            </a:r>
          </a:p>
        </p:txBody>
      </p:sp>
      <p:pic>
        <p:nvPicPr>
          <p:cNvPr id="25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28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675"/>
            <a:ext cx="3035574" cy="4260453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0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10" name="breeze.wav"/>
          </p:stSnd>
        </p:sndAc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408196" cy="16054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Title 1"/>
          <p:cNvSpPr>
            <a:spLocks/>
          </p:cNvSpPr>
          <p:nvPr/>
        </p:nvSpPr>
        <p:spPr bwMode="auto">
          <a:xfrm>
            <a:off x="284380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4336" y="43130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modificado</a:t>
            </a:r>
          </a:p>
        </p:txBody>
      </p:sp>
      <p:pic>
        <p:nvPicPr>
          <p:cNvPr id="32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3130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764335" y="4909003"/>
            <a:ext cx="830765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alivio a la espalda</a:t>
            </a: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90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64336" y="285293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estándar</a:t>
            </a:r>
          </a:p>
        </p:txBody>
      </p:sp>
      <p:pic>
        <p:nvPicPr>
          <p:cNvPr id="36" name="Picture 3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64336" y="3429117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en “V”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prueba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sentado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-y-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estirar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la YMCA)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291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764335" y="5496848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sentado-y-estirar con alivio a la espalda modificado</a:t>
            </a: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96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26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20642"/>
            <a:ext cx="1670270" cy="1418991"/>
          </a:xfrm>
          <a:prstGeom prst="rect">
            <a:avLst/>
          </a:prstGeom>
        </p:spPr>
      </p:pic>
      <p:sp>
        <p:nvSpPr>
          <p:cNvPr id="30" name="Title 1"/>
          <p:cNvSpPr>
            <a:spLocks/>
          </p:cNvSpPr>
          <p:nvPr/>
        </p:nvSpPr>
        <p:spPr bwMode="auto">
          <a:xfrm>
            <a:off x="2483767" y="852223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 LINEAL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2" y="1988840"/>
            <a:ext cx="693970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/>
          </p:cNvSpPr>
          <p:nvPr/>
        </p:nvSpPr>
        <p:spPr bwMode="auto">
          <a:xfrm>
            <a:off x="1259632" y="2060278"/>
            <a:ext cx="648072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FLEXIÓN TRONCAL: Sentado y Estirar</a:t>
            </a: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1062713" y="2708920"/>
            <a:ext cx="696567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con pared</a:t>
            </a:r>
          </a:p>
        </p:txBody>
      </p:sp>
      <p:pic>
        <p:nvPicPr>
          <p:cNvPr id="34" name="Picture 3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1062713" y="3352897"/>
            <a:ext cx="746972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sentado-y-estirar cualitativa -</a:t>
            </a:r>
          </a:p>
          <a:p>
            <a:pPr algn="l">
              <a:lnSpc>
                <a:spcPct val="90000"/>
              </a:lnSpc>
            </a:pP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Establecimiento</a:t>
            </a:r>
            <a:r>
              <a:rPr lang="en-US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lang="en-US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" y="33528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475482" y="5108942"/>
            <a:ext cx="7056958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posteriores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muslo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–</a:t>
            </a:r>
          </a:p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Acortamiento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músculos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51494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472606" y="5989106"/>
            <a:ext cx="6267746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Músculos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cortos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corva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60" y="602959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475482" y="4216876"/>
            <a:ext cx="7164463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Largo normal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músculo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espalda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posterior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muslo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36" y="42573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87" y="3420063"/>
            <a:ext cx="2592248" cy="2993629"/>
          </a:xfrm>
          <a:prstGeom prst="rect">
            <a:avLst/>
          </a:prstGeom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808312" y="1050319"/>
            <a:ext cx="6228184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FLEXIBILIDAD/MÉTODOS INDIRECTOS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5276"/>
            <a:ext cx="66247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75656" y="2636714"/>
            <a:ext cx="583264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BATERÍAS: Pruebas de Flexibilidad</a:t>
            </a: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764337" y="3493835"/>
            <a:ext cx="467176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Cureton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para un</a:t>
            </a:r>
          </a:p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nivel mínimo de flexibilidad:</a:t>
            </a:r>
          </a:p>
        </p:txBody>
      </p:sp>
      <p:pic>
        <p:nvPicPr>
          <p:cNvPr id="30" name="Picture 2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9383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1112566" y="5006003"/>
            <a:ext cx="4323531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sentado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2" name="Picture 41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515363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1102222" y="4350758"/>
            <a:ext cx="4189858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Flexión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tronco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pie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4" name="Picture 29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9839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1102222" y="5726083"/>
            <a:ext cx="354178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Extensión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tronco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6" name="Picture 4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7371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12427"/>
            <a:ext cx="3528716" cy="235247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10608"/>
      </p:ext>
    </p:extLst>
  </p:cSld>
  <p:clrMapOvr>
    <a:masterClrMapping/>
  </p:clrMapOvr>
  <p:transition spd="slow">
    <p:wipe/>
    <p:sndAc>
      <p:stSnd>
        <p:snd r:embed="rId4" name="bree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11960" y="2060848"/>
            <a:ext cx="46085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/>
              <a:t>Miller, T. (2015). </a:t>
            </a:r>
            <a:r>
              <a:rPr lang="es-PR" altLang="es-PR" sz="2800" b="1" i="1" dirty="0"/>
              <a:t>Guía de Pruebas y Evaluaciones de la NSCA</a:t>
            </a:r>
            <a:r>
              <a:rPr lang="es-PR" altLang="es-PR" sz="2800" dirty="0"/>
              <a:t>. </a:t>
            </a:r>
            <a:r>
              <a:rPr lang="es-PR" altLang="es-PR" sz="2800" dirty="0" err="1"/>
              <a:t>Baladona</a:t>
            </a:r>
            <a:r>
              <a:rPr lang="es-PR" altLang="es-PR" sz="2800" dirty="0"/>
              <a:t>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368 pp.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7704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7" y="838200"/>
            <a:ext cx="3547427" cy="5553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73098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8" y="716195"/>
            <a:ext cx="2869238" cy="197878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37" y="5008038"/>
            <a:ext cx="3759200" cy="1422400"/>
          </a:xfrm>
          <a:prstGeom prst="rect">
            <a:avLst/>
          </a:prstGeom>
        </p:spPr>
      </p:pic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75" y="2675977"/>
            <a:ext cx="2349500" cy="1993900"/>
          </a:xfrm>
          <a:prstGeom prst="rect">
            <a:avLst/>
          </a:prstGeom>
        </p:spPr>
      </p:pic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867981" y="5784880"/>
            <a:ext cx="348799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del puente</a:t>
            </a:r>
          </a:p>
        </p:txBody>
      </p:sp>
      <p:pic>
        <p:nvPicPr>
          <p:cNvPr id="87" name="Picture 8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5784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67981" y="40770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Torsión del tronco</a:t>
            </a: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867979" y="4653136"/>
            <a:ext cx="784011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lumbosacral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(distracción de la piel)</a:t>
            </a:r>
          </a:p>
        </p:txBody>
      </p:sp>
      <p:pic>
        <p:nvPicPr>
          <p:cNvPr id="91" name="Picture 9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67981" y="2924944"/>
            <a:ext cx="510380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Extensión del tronco y cuello</a:t>
            </a: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67981" y="3501125"/>
            <a:ext cx="373565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Extensión del tronco</a:t>
            </a: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35011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867979" y="5229200"/>
            <a:ext cx="291193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lumbar</a:t>
            </a:r>
          </a:p>
        </p:txBody>
      </p:sp>
      <p:pic>
        <p:nvPicPr>
          <p:cNvPr id="97" name="Picture 9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2" y="52292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4608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itle 1"/>
          <p:cNvSpPr>
            <a:spLocks/>
          </p:cNvSpPr>
          <p:nvPr/>
        </p:nvSpPr>
        <p:spPr bwMode="auto">
          <a:xfrm>
            <a:off x="3235484" y="1916832"/>
            <a:ext cx="417646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TRONCO: Espina Dorsal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40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>
            <a:spLocks/>
          </p:cNvSpPr>
          <p:nvPr/>
        </p:nvSpPr>
        <p:spPr bwMode="auto">
          <a:xfrm>
            <a:off x="2987824" y="837456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8" name="Text Box 2"/>
          <p:cNvSpPr txBox="1">
            <a:spLocks noChangeArrowheads="1"/>
          </p:cNvSpPr>
          <p:nvPr/>
        </p:nvSpPr>
        <p:spPr bwMode="auto">
          <a:xfrm>
            <a:off x="836344" y="4005064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Rotación de hombros con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bast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836343" y="2924944"/>
            <a:ext cx="586426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Elevación del hombro-y-muñeca</a:t>
            </a:r>
          </a:p>
        </p:txBody>
      </p:sp>
      <p:pic>
        <p:nvPicPr>
          <p:cNvPr id="93" name="Picture 92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36343" y="3429000"/>
            <a:ext cx="596790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Levantamiento del hombro</a:t>
            </a:r>
          </a:p>
        </p:txBody>
      </p:sp>
      <p:pic>
        <p:nvPicPr>
          <p:cNvPr id="95" name="Picture 9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196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203848" y="1916832"/>
            <a:ext cx="363203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HOMBRO: Movilidad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5369"/>
            <a:ext cx="2403499" cy="17086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44" y="4575657"/>
            <a:ext cx="3560476" cy="16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46" y="2707281"/>
            <a:ext cx="2908954" cy="1944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49" y="4437112"/>
            <a:ext cx="2123395" cy="21233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" y="4562854"/>
            <a:ext cx="3147646" cy="210427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7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4016" y="3036880"/>
            <a:ext cx="5246893" cy="14420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3" y="4750706"/>
            <a:ext cx="4283235" cy="1656184"/>
          </a:xfrm>
          <a:prstGeom prst="rect">
            <a:avLst/>
          </a:prstGeom>
        </p:spPr>
      </p:pic>
      <p:sp>
        <p:nvSpPr>
          <p:cNvPr id="56" name="Title 1"/>
          <p:cNvSpPr>
            <a:spLocks/>
          </p:cNvSpPr>
          <p:nvPr/>
        </p:nvSpPr>
        <p:spPr bwMode="auto">
          <a:xfrm>
            <a:off x="2880319" y="548680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5" y="1412776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96343" y="1484412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836344" y="3212976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Extensión del tobillo (flexión plantar)</a:t>
            </a: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836342" y="2132856"/>
            <a:ext cx="546385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frontal</a:t>
            </a:r>
          </a:p>
        </p:txBody>
      </p:sp>
      <p:pic>
        <p:nvPicPr>
          <p:cNvPr id="62" name="Picture 6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836343" y="2636912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spaga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 lateral</a:t>
            </a:r>
          </a:p>
        </p:txBody>
      </p:sp>
      <p:pic>
        <p:nvPicPr>
          <p:cNvPr id="64" name="Picture 6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836343" y="3789040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del tobillo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dorsiflexión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7" name="Picture 66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836342" y="4293096"/>
            <a:ext cx="596790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Flexión plantar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medición angular</a:t>
            </a:r>
          </a:p>
        </p:txBody>
      </p:sp>
      <p:pic>
        <p:nvPicPr>
          <p:cNvPr id="69" name="Picture 6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9" y="411781"/>
            <a:ext cx="2783085" cy="18553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27" y="4816302"/>
            <a:ext cx="1042536" cy="1675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41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8055"/>
            <a:ext cx="2562225" cy="1657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35" y="4869160"/>
            <a:ext cx="3822700" cy="1549400"/>
          </a:xfrm>
          <a:prstGeom prst="rect">
            <a:avLst/>
          </a:prstGeom>
        </p:spPr>
      </p:pic>
      <p:sp>
        <p:nvSpPr>
          <p:cNvPr id="51" name="Title 1"/>
          <p:cNvSpPr>
            <a:spLocks/>
          </p:cNvSpPr>
          <p:nvPr/>
        </p:nvSpPr>
        <p:spPr bwMode="auto">
          <a:xfrm>
            <a:off x="2813745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FLEXIBILIDAD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61" y="1536408"/>
            <a:ext cx="41764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029769" y="1608044"/>
            <a:ext cx="388843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EXTREMIDAD: Inferior</a:t>
            </a: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913786" y="3912672"/>
            <a:ext cx="632794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Ely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Músculos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cuadríceps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913784" y="2328496"/>
            <a:ext cx="74800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Thomas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Flexores de la cadera</a:t>
            </a:r>
          </a:p>
        </p:txBody>
      </p:sp>
      <p:pic>
        <p:nvPicPr>
          <p:cNvPr id="73" name="Picture 7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3284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913784" y="2956184"/>
            <a:ext cx="7480073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 elevar una pierna –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Extensores de la cadera</a:t>
            </a:r>
          </a:p>
        </p:txBody>
      </p:sp>
      <p:pic>
        <p:nvPicPr>
          <p:cNvPr id="75" name="Picture 74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956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39126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913785" y="4560744"/>
            <a:ext cx="546385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Prueba del músculo piriformes</a:t>
            </a:r>
          </a:p>
        </p:txBody>
      </p:sp>
      <p:pic>
        <p:nvPicPr>
          <p:cNvPr id="78" name="Picture 77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45607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69160"/>
            <a:ext cx="3648075" cy="180022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8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57400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COMPOSICIÓN CORPORAL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" y="1557164"/>
            <a:ext cx="805186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971600" y="1628800"/>
            <a:ext cx="7200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PLICOMETRÍA O PLIEGUES SUBCUTÁNEOS</a:t>
            </a:r>
          </a:p>
        </p:txBody>
      </p:sp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6" y="3429000"/>
            <a:ext cx="7688566" cy="2851551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del porcentaje de grasa mediante la medición de panículos subcutáneos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247"/>
            <a:ext cx="2707107" cy="180473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4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10" name="breeze.wav"/>
          </p:stSnd>
        </p:sndAc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63402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2148"/>
            <a:ext cx="2166480" cy="1704771"/>
          </a:xfrm>
          <a:prstGeom prst="rect">
            <a:avLst/>
          </a:prstGeom>
        </p:spPr>
      </p:pic>
      <p:pic>
        <p:nvPicPr>
          <p:cNvPr id="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2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88554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razón cintura-cadera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5955"/>
            <a:ext cx="8668072" cy="2681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05" y="1059032"/>
            <a:ext cx="2394519" cy="159634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1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72454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del peso ideal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724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8532440" cy="2614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6412">
            <a:off x="6205170" y="1586746"/>
            <a:ext cx="2550276" cy="1236236"/>
          </a:xfrm>
          <a:prstGeom prst="rect">
            <a:avLst/>
          </a:prstGeom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627784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ANTROPOMETRÍA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89" y="1557164"/>
            <a:ext cx="396044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879305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CIRCUNFERENCIAS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4" y="492847"/>
            <a:ext cx="2019300" cy="19304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22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468052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424847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FRECUENCIA CARDIACA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frecuencia cardiaca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7848872" cy="2747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/>
          </p:cNvSpPr>
          <p:nvPr/>
        </p:nvSpPr>
        <p:spPr bwMode="auto">
          <a:xfrm>
            <a:off x="2880319" y="600304"/>
            <a:ext cx="594015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CAMPO-LABORATORIO:</a:t>
            </a:r>
          </a:p>
          <a:p>
            <a:r>
              <a:rPr lang="en-US" altLang="es-PR" sz="2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CARDIOVASCULAR</a:t>
            </a:r>
            <a:endParaRPr lang="es-PR" altLang="es-PR" sz="2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7164"/>
            <a:ext cx="38884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itle 1"/>
          <p:cNvSpPr>
            <a:spLocks/>
          </p:cNvSpPr>
          <p:nvPr/>
        </p:nvSpPr>
        <p:spPr bwMode="auto">
          <a:xfrm>
            <a:off x="3131840" y="1628800"/>
            <a:ext cx="3456384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PRESIÓN ARTERIAL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13784" y="2420888"/>
            <a:ext cx="790668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Determinación de la presión arterial en reposo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12976"/>
            <a:ext cx="8352928" cy="2881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107504" y="588350"/>
            <a:ext cx="9002489" cy="53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TIPOS DE EVALUACIONES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157436"/>
            <a:ext cx="912495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6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2040" y="1772816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Lacy, A. C. (2014). </a:t>
            </a:r>
            <a:r>
              <a:rPr lang="en-US" altLang="es-PR" sz="2800" b="1" i="1" dirty="0"/>
              <a:t>Measurement and Evaluation in Physical Education and Exercise Science</a:t>
            </a:r>
            <a:r>
              <a:rPr lang="en-US" altLang="es-PR" sz="2800" dirty="0"/>
              <a:t> (7ma. ed.). New York: Pearson Education, Inc. 413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0" y="908720"/>
            <a:ext cx="4473994" cy="5495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7924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3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7" y="606476"/>
            <a:ext cx="2019146" cy="2444229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39752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39753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98510"/>
            <a:ext cx="3024336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699792" y="2269947"/>
            <a:ext cx="252028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PROPÓSITO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908352" y="3279989"/>
            <a:ext cx="238238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Proveer una: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318246" y="4221088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Seguimiento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evaluaciones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" name="Picture 25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872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3709859"/>
            <a:ext cx="3541786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Base y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574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12" y="2130495"/>
            <a:ext cx="3185552" cy="212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98472"/>
            <a:ext cx="8242871" cy="14514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09" y="2798734"/>
            <a:ext cx="2754892" cy="183659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2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2" name="breeze.wav"/>
          </p:stSnd>
        </p:sndAc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01937" y="548680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01938" y="1412776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25" y="1989732"/>
            <a:ext cx="457093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925464" y="2061170"/>
            <a:ext cx="403244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BENEFICIOS/VENTAJAS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36344" y="2891126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 información objetiva con respecto a las fortalezas y debilidades de las capacidades fisiológicas y funcionales del cliente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6344" y="4475302"/>
            <a:ext cx="8018087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desarrollar un programa de entrenamiento físico-deportivo de alta calidad y efectividad, dado que se ajusta a las necesidades particulares del cliente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7" y="620688"/>
            <a:ext cx="3432898" cy="215743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79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673945" y="615172"/>
            <a:ext cx="5074519" cy="68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673946" y="1250330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37" y="1700808"/>
            <a:ext cx="266429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23737" y="1730126"/>
            <a:ext cx="252028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COMPONENTES</a:t>
            </a:r>
            <a:endParaRPr lang="es-PR" altLang="es-PR" sz="23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72444" y="237270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del estilo de vida del cliente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3345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72444" y="2904618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28664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72444" y="3424005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lesiones, y limitaciones, actuales y previas</a:t>
            </a: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972444" y="421609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de la experiencia general del entrenamiento</a:t>
            </a: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1779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972444" y="5008181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las demandas del deporte</a:t>
            </a:r>
          </a:p>
        </p:txBody>
      </p:sp>
      <p:pic>
        <p:nvPicPr>
          <p:cNvPr id="5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9699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972444" y="5512237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el nivel actual de las destrezas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4740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6" y="620688"/>
            <a:ext cx="3136900" cy="157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832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852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“</a:t>
            </a:r>
            <a:r>
              <a:rPr lang="es-ES" altLang="es-PR" sz="1200" b="0" dirty="0" err="1">
                <a:latin typeface="Times New Roman" pitchFamily="18" charset="0"/>
              </a:rPr>
              <a:t>Tests</a:t>
            </a:r>
            <a:r>
              <a:rPr lang="es-ES" altLang="es-PR" sz="1200" b="0" dirty="0">
                <a:latin typeface="Times New Roman" pitchFamily="18" charset="0"/>
              </a:rPr>
              <a:t>, Data </a:t>
            </a:r>
            <a:r>
              <a:rPr lang="es-ES" altLang="es-PR" sz="1200" b="0" dirty="0" err="1">
                <a:latin typeface="Times New Roman" pitchFamily="18" charset="0"/>
              </a:rPr>
              <a:t>Analysis</a:t>
            </a:r>
            <a:r>
              <a:rPr lang="es-ES" altLang="es-PR" sz="1200" b="0" dirty="0">
                <a:latin typeface="Times New Roman" pitchFamily="18" charset="0"/>
              </a:rPr>
              <a:t>, and </a:t>
            </a:r>
            <a:r>
              <a:rPr lang="es-ES" altLang="es-PR" sz="1200" b="0" dirty="0" err="1">
                <a:latin typeface="Times New Roman" pitchFamily="18" charset="0"/>
              </a:rPr>
              <a:t>Conclusions</a:t>
            </a:r>
            <a:r>
              <a:rPr lang="es-ES" altLang="es-PR" sz="1200" b="0" dirty="0">
                <a:latin typeface="Times New Roman" pitchFamily="18" charset="0"/>
              </a:rPr>
              <a:t>,” por M. R. </a:t>
            </a:r>
            <a:r>
              <a:rPr lang="es-ES" altLang="es-PR" sz="1200" b="0" dirty="0" err="1">
                <a:latin typeface="Times New Roman" pitchFamily="18" charset="0"/>
              </a:rPr>
              <a:t>Rhea</a:t>
            </a:r>
            <a:r>
              <a:rPr lang="es-ES" altLang="es-PR" sz="1200" b="0" dirty="0">
                <a:latin typeface="Times New Roman" pitchFamily="18" charset="0"/>
              </a:rPr>
              <a:t>, &amp; M. D. Peterson. En </a:t>
            </a:r>
            <a:r>
              <a:rPr lang="en-US" altLang="es-PR" sz="1200" b="1" i="1" dirty="0">
                <a:latin typeface="Times New Roman" pitchFamily="18" charset="0"/>
              </a:rPr>
              <a:t>NSCA’s Guide to Tests and Assessment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1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T. Miller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National Strength and Conditioning Association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3558112" y="636019"/>
            <a:ext cx="507451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3558113" y="1500115"/>
            <a:ext cx="50745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ANÁLISIS DE NECESIDADES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99" y="2077071"/>
            <a:ext cx="489292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/>
          </p:cNvSpPr>
          <p:nvPr/>
        </p:nvSpPr>
        <p:spPr bwMode="auto">
          <a:xfrm>
            <a:off x="3880103" y="2148509"/>
            <a:ext cx="435852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PASOS/PROCEDIMIENTOS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80360" y="3050473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Colección de los datos correspondientes y necesarios</a:t>
            </a: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122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80360" y="401540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correctamente tales datos</a:t>
            </a: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72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80360" y="4807488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 la información en una manera concisa y precisa</a:t>
            </a: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92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0167"/>
            <a:ext cx="2840350" cy="1952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66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972444" y="338082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estado de salud actual, así como hábitos de actividad física, ejercicio y nutricionales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33426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972444" y="4663472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el nivel de riesgo para enfermedades 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-metabólicas</a:t>
            </a: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46252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972444" y="5743592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contraindicaciones para ciertas pruebas de aptitud física</a:t>
            </a: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6" y="57054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3"/>
            <a:ext cx="2200563" cy="303525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4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1_PAR-Q_and_YOU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7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N32_AHA-ACSM_Health-Fitness_Questionnaire_SPANISH_P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7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52876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ESTRATOS O CATEGORÍAS DE RIESGO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Risk_Statification_TAB_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38413"/>
            <a:ext cx="88931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771851" y="585679"/>
            <a:ext cx="367235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6725" y="175365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ropósito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principal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la: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Ponencia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824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6725" y="2531224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Consideraciones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preliminares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7524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6724" y="4149080"/>
            <a:ext cx="8569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Clasificación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tipos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Evaluaciones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ptitud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ísica</a:t>
            </a:r>
            <a:endParaRPr kumimoji="0" lang="es-PR" altLang="es-P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3095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332331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Indicaciones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objetivos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Pruebas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aptitud</a:t>
            </a:r>
            <a:r>
              <a:rPr kumimoji="0" lang="en-US" altLang="es-PR" sz="28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física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67327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6725" y="458112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Necesidades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514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66725" y="4960332"/>
            <a:ext cx="86772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Medidas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Seguridad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7" name="Picture 1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1040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66725" y="1340768"/>
            <a:ext cx="85693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Agradecimientos</a:t>
            </a:r>
            <a:endParaRPr kumimoji="0" lang="es-PR" altLang="es-P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9" name="Picture 1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78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66725" y="6146140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Preguntas</a:t>
            </a:r>
            <a:endParaRPr kumimoji="0" lang="es-PR" altLang="es-P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1" name="Picture 17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9015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66725" y="576693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Interpretación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valuación</a:t>
            </a:r>
            <a:r>
              <a:rPr lang="en-US" alt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los</a:t>
            </a:r>
            <a:r>
              <a:rPr lang="en-US" alt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lang="en-US" altLang="es-P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Datos</a:t>
            </a:r>
            <a:r>
              <a:rPr lang="en-US" altLang="es-P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/</a:t>
            </a:r>
            <a:r>
              <a:rPr lang="en-US" altLang="es-P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resultados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3" name="Picture 19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10952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66725" y="5334888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Instrumentos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medición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Bajo</a:t>
            </a:r>
            <a:r>
              <a:rPr kumimoji="0" lang="en-US" altLang="es-PR" sz="28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Costo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5" name="Picture 2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78903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467420" y="3736196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Análisis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 la: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Validez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,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confiabilidad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objetividad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11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0211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467420" y="2152020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Material </a:t>
            </a:r>
            <a:r>
              <a:rPr lang="en-US" altLang="es-P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educativo</a:t>
            </a:r>
            <a:r>
              <a:rPr kumimoji="0" lang="en-US" altLang="es-PR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: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Recursos</a:t>
            </a:r>
            <a:r>
              <a:rPr kumimoji="0" lang="en-US" altLang="es-PR" sz="28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y </a:t>
            </a:r>
            <a:r>
              <a:rPr kumimoji="0" lang="en-US" altLang="es-PR" sz="28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publicaciones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3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6036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76128"/>
            <a:ext cx="1363340" cy="2536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2" y="527272"/>
            <a:ext cx="2520280" cy="885504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466725" y="2963272"/>
            <a:ext cx="8318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El </a:t>
            </a:r>
            <a:r>
              <a:rPr kumimoji="0" lang="en-US" altLang="es-PR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concepto</a:t>
            </a:r>
            <a:r>
              <a:rPr kumimoji="0" lang="en-US" altLang="es-P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de: 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Aptitud</a:t>
            </a:r>
            <a:r>
              <a:rPr kumimoji="0" lang="en-US" altLang="es-PR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altLang="es-PR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f</a:t>
            </a:r>
            <a:r>
              <a:rPr kumimoji="0" lang="en-US" altLang="es-PR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ísica</a:t>
            </a:r>
            <a:endParaRPr kumimoji="0" lang="es-PR" altLang="es-P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5" descr="Bullets_Arrow_Blue1_Right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0728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772816"/>
            <a:ext cx="46085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American College of Sports Medicine [ACSM], (2014). </a:t>
            </a:r>
            <a:r>
              <a:rPr lang="en-US" altLang="es-PR" sz="2800" b="1" i="1" dirty="0"/>
              <a:t>ACSM's Health-Related Physical Fitness Manual</a:t>
            </a:r>
            <a:r>
              <a:rPr lang="en-US" altLang="es-PR" sz="2800" dirty="0"/>
              <a:t> (4ta. ed.). Philadelphia: Wolters Kluwer Health/Lippincott Williams &amp; Wilkins. 174 pp.</a:t>
            </a:r>
            <a:endParaRPr lang="en-US" altLang="es-PR" sz="2000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2316"/>
            <a:ext cx="3960440" cy="5685986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s-PR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 descr="Caontratindicaciones_Absolutas_TAB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5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s-PR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s-PR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s-PR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Caontratindicaciones_Relativas_TAB18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9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732554"/>
            <a:ext cx="2105649" cy="2224837"/>
          </a:xfrm>
          <a:prstGeom prst="rect">
            <a:avLst/>
          </a:prstGeom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469132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Certificado médico: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325980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Autorización médica: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Individuos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con un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riesgo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alto para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enfermedades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cardiocasculares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pulmonares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o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metabólicas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779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18246" y="5582067"/>
            <a:ext cx="728620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Identificar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contraindicaciones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1318246" y="5070838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Atletas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pre-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temporada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1847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617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T32_Estrattificacion_Riesgos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66750"/>
            <a:ext cx="748823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0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Seleccionar las pruebas apropiadas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Listado de medicamentos del participante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7" y="370787"/>
            <a:ext cx="2438400" cy="304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75972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i="1" dirty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Instrucciones pre-</a:t>
            </a:r>
            <a:r>
              <a:rPr lang="es-PR" altLang="es-PR" sz="2800" b="1" i="1" dirty="0" err="1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pueba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los participantes y </a:t>
            </a:r>
            <a:r>
              <a:rPr lang="es-PR" altLang="es-PR" sz="2800" b="1" i="1" dirty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forma de consentimiento</a:t>
            </a:r>
          </a:p>
        </p:txBody>
      </p:sp>
      <p:pic>
        <p:nvPicPr>
          <p:cNvPr id="15" name="Picture 1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08352" y="565625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Evaluadores preparados 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1806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04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5120"/>
            <a:ext cx="2260352" cy="25588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1" y="3379058"/>
            <a:ext cx="8101167" cy="3002270"/>
          </a:xfrm>
          <a:prstGeom prst="rect">
            <a:avLst/>
          </a:prstGeom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7691"/>
            <a:ext cx="412252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>
            <a:spLocks/>
          </p:cNvSpPr>
          <p:nvPr/>
        </p:nvSpPr>
        <p:spPr bwMode="auto">
          <a:xfrm>
            <a:off x="2555776" y="2349128"/>
            <a:ext cx="390649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INSTRUCCIONES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2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8" name="breeze.wav"/>
          </p:stSnd>
        </p:sndAc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1526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ambientes físicos adecuados: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Temperatura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humedad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tipo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instalaciones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físicas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objetos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obstáculos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398882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de calidad -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supervisión y monitoreo durante la ejecución de las pruebas</a:t>
            </a: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606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39518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reglas consistentes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9" y="483003"/>
            <a:ext cx="2231072" cy="295832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8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08352" y="4174746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 de las ejecuciones de la pruebas: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Un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mínimo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tres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repeticiones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la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práctica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65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352" y="5182858"/>
            <a:ext cx="7615704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Descaso adecuado entre las repeticiones individuales de las pruebas y entre una batería de pruebas funcionales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446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681725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4652" y="3526674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Calentamiento adecuado</a:t>
            </a:r>
            <a:endParaRPr lang="es-PR" altLang="es-PR" sz="2800" b="1" i="1" dirty="0">
              <a:solidFill>
                <a:srgbClr val="2626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884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6" y="422081"/>
            <a:ext cx="22733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5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67848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628280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77691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349128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251166"/>
            <a:ext cx="7615704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escrito de un sistema de emergencias: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Recurso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humano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adiestrado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certificado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equipo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materiales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requeridos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contacto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con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5944285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y materiales de emergencia</a:t>
            </a:r>
            <a:endParaRPr lang="es-PR" altLang="es-PR" sz="28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060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53393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cualificado en emergencias</a:t>
            </a: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763334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Instrucciones del plan disponibles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" y="603352"/>
            <a:ext cx="2608221" cy="260822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449809" y="750492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449810" y="1700288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MEDIDAS DE SEGURIDAD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349699"/>
            <a:ext cx="496855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37841" y="2421136"/>
            <a:ext cx="439248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RECOMENDACIONES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531154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Orientar a los evaluadores: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Lo que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y no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pueden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divulger del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suceso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33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924652" y="346719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Teléfonos/contactos de emergencia: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Ambulancias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salas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emergencia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08352" y="4576133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 a la sala de emergencias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" y="510514"/>
            <a:ext cx="2573691" cy="284647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4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43500" y="1700808"/>
            <a:ext cx="40929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Beam, W. C., &amp; Adams, G. M. (2014). </a:t>
            </a:r>
            <a:r>
              <a:rPr lang="en-US" altLang="es-PR" sz="2800" b="1" i="1" dirty="0"/>
              <a:t>Exercise Physiology Laboratory Manual</a:t>
            </a:r>
            <a:r>
              <a:rPr lang="en-US" altLang="es-PR" sz="2800" dirty="0"/>
              <a:t> (7ma ed.). New York, NY: McGraw-Hill, an imprint of The McGraw-Hill Companies, Inc. 320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619972" cy="5719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53589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936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936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5377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Caja de sentado y estirar: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81775"/>
            <a:ext cx="4351441" cy="27715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7" y="404664"/>
            <a:ext cx="2499162" cy="28778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0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906512" cy="5428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35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39752" y="653320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39753" y="1603116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654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483768" y="22369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79989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Yarda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Sentado-y-Estirar de la YMCA):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2417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4005064"/>
            <a:ext cx="8748464" cy="94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40854"/>
            <a:ext cx="8712968" cy="72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8" y="726344"/>
            <a:ext cx="1913136" cy="2342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85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24652" y="946910"/>
            <a:ext cx="775972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Sentado-y-Estirar de la YMCA, o en “V”:</a:t>
            </a:r>
          </a:p>
          <a:p>
            <a:pPr algn="l">
              <a:lnSpc>
                <a:spcPct val="80000"/>
              </a:lnSpc>
            </a:pP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Pies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separados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10 a 12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. 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Cinta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adhesive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marca</a:t>
            </a:r>
            <a:r>
              <a:rPr lang="en-US" altLang="es-PR" sz="2800" b="1" i="1" dirty="0">
                <a:latin typeface="Arial Narrow" panose="020B0606020202030204" pitchFamily="34" charset="0"/>
                <a:cs typeface="Arial" panose="020B0604020202020204" pitchFamily="34" charset="0"/>
              </a:rPr>
              <a:t> de 15 </a:t>
            </a:r>
            <a:r>
              <a:rPr lang="en-US" altLang="es-PR" sz="2800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pulgadas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9087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8132064" cy="3261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305793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305794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09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449809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 de flexión plantar: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75384"/>
            <a:ext cx="5299631" cy="2884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2" y="620688"/>
            <a:ext cx="1961912" cy="2279814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35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9" name="breeze.wav"/>
          </p:stSnd>
        </p:sndAc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1" y="574752"/>
            <a:ext cx="1878066" cy="2480902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61676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Cinta métrica: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98" y="3653335"/>
            <a:ext cx="5764227" cy="258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877" y="1233146"/>
            <a:ext cx="3130488" cy="1740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3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07150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Cintura-Cadera: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0" y="3636913"/>
            <a:ext cx="4144095" cy="276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1203646" cy="231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85993"/>
            <a:ext cx="2931606" cy="19544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1945752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1945753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68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089768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18" y="3618644"/>
            <a:ext cx="4175573" cy="2799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09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39176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Circunferencias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Peso Ideal:</a:t>
            </a:r>
            <a:endParaRPr lang="es-PR" altLang="es-PR" sz="2800" b="1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01" y="3616455"/>
            <a:ext cx="4126179" cy="267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31292"/>
            <a:ext cx="2520280" cy="1803128"/>
          </a:xfrm>
          <a:prstGeom prst="rect">
            <a:avLst/>
          </a:prstGeom>
        </p:spPr>
      </p:pic>
      <p:sp>
        <p:nvSpPr>
          <p:cNvPr id="16" name="Title 1"/>
          <p:cNvSpPr>
            <a:spLocks/>
          </p:cNvSpPr>
          <p:nvPr/>
        </p:nvSpPr>
        <p:spPr bwMode="auto">
          <a:xfrm>
            <a:off x="223378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233786" y="1570484"/>
            <a:ext cx="417646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0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237780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" y="750355"/>
            <a:ext cx="1790959" cy="202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180469"/>
      </p:ext>
    </p:ext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123728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123729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267744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6" y="606563"/>
            <a:ext cx="1363772" cy="24192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970">
            <a:off x="4932871" y="3727592"/>
            <a:ext cx="3759200" cy="269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422">
            <a:off x="419084" y="4479871"/>
            <a:ext cx="5943600" cy="100330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Prueba de Rascar la Espalda):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7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20072" y="1340768"/>
            <a:ext cx="37444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Miller, D. K. (2014). </a:t>
            </a:r>
            <a:r>
              <a:rPr lang="en-US" altLang="es-PR" sz="2800" b="1" i="1" dirty="0"/>
              <a:t>Measurement by the Physical Educator: Why and How</a:t>
            </a:r>
            <a:r>
              <a:rPr lang="en-US" altLang="es-PR" sz="2800" dirty="0"/>
              <a:t> (7ma. ed.). New York, NY: McGraw-Hill, and imprint of the McGraw-Hill Companies. 330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124224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6" y="822532"/>
            <a:ext cx="4819650" cy="561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67371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449809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449810" y="1643311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205683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93825" y="2277120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207981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 antropométrica: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1697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056227"/>
            <a:ext cx="8460432" cy="1645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" y="794123"/>
            <a:ext cx="2217118" cy="2155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99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2377801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2377802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5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/>
          </p:cNvSpPr>
          <p:nvPr/>
        </p:nvSpPr>
        <p:spPr bwMode="auto">
          <a:xfrm>
            <a:off x="2521817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Plicómetro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98594"/>
            <a:ext cx="4256388" cy="1898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5" y="3784864"/>
            <a:ext cx="3527072" cy="224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3958"/>
            <a:ext cx="1982266" cy="2287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508330"/>
            <a:ext cx="2384180" cy="158945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28880"/>
            <a:ext cx="3312368" cy="3312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739880"/>
            <a:ext cx="2268923" cy="2072843"/>
          </a:xfrm>
          <a:prstGeom prst="rect">
            <a:avLst/>
          </a:prstGeom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 de peso: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" y="3784864"/>
            <a:ext cx="3985410" cy="269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12" y="1400661"/>
            <a:ext cx="2603360" cy="1464390"/>
          </a:xfrm>
          <a:prstGeom prst="rect">
            <a:avLst/>
          </a:prstGeom>
        </p:spPr>
      </p:pic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413841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995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267744" y="69269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267745" y="1699469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20888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411760" y="2492325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539198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Metrónomo: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7" y="617305"/>
            <a:ext cx="17399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79" y="1629321"/>
            <a:ext cx="2743600" cy="1909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52" y="3933056"/>
            <a:ext cx="5040664" cy="2595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91" y="3976059"/>
            <a:ext cx="2102933" cy="2500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8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11" name="breeze.wav"/>
          </p:stSnd>
        </p:sndAc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4" y="601795"/>
            <a:ext cx="1816100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789" y="1459912"/>
            <a:ext cx="2447595" cy="1894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22" y="3475962"/>
            <a:ext cx="2240164" cy="2819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1" y="3687569"/>
            <a:ext cx="3935833" cy="266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10" y="3666579"/>
            <a:ext cx="2273300" cy="2628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0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035142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Abdominales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8" y="3400177"/>
            <a:ext cx="4437745" cy="30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9" y="620689"/>
            <a:ext cx="2477036" cy="23034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itle 1"/>
          <p:cNvSpPr>
            <a:spLocks/>
          </p:cNvSpPr>
          <p:nvPr/>
        </p:nvSpPr>
        <p:spPr bwMode="auto">
          <a:xfrm>
            <a:off x="2449809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2449810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4" name="Picture 59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5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2593825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58" y="1557313"/>
            <a:ext cx="2990238" cy="153601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043890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/>
          </p:cNvSpPr>
          <p:nvPr/>
        </p:nvSpPr>
        <p:spPr bwMode="auto">
          <a:xfrm>
            <a:off x="2393555" y="620688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2" name="Title 1"/>
          <p:cNvSpPr>
            <a:spLocks/>
          </p:cNvSpPr>
          <p:nvPr/>
        </p:nvSpPr>
        <p:spPr bwMode="auto">
          <a:xfrm>
            <a:off x="2393556" y="1570484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INSTRUMENTOS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6" name="Picture 59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571" y="2132856"/>
            <a:ext cx="3186419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537571" y="2204293"/>
            <a:ext cx="2970395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BAJO COSTO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4652" y="3135973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Cronómetro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en 1 min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Lagartijas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s-PR" altLang="es-P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4" y="30977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25" y="3727218"/>
            <a:ext cx="8336628" cy="2615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47" y="1384296"/>
            <a:ext cx="2898549" cy="19323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6663"/>
            <a:ext cx="1926011" cy="243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6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  <p:sndAc>
          <p:stSnd>
            <p:snd r:embed="rId4" name="breeze.wav"/>
          </p:stSnd>
        </p:sndAc>
      </p:transition>
    </mc:Choice>
    <mc:Fallback xmlns="">
      <p:transition spd="slow">
        <p:split orient="vert" dir="in"/>
        <p:sndAc>
          <p:stSnd>
            <p:snd r:embed="rId10" name="breeze.wav"/>
          </p:stSnd>
        </p:sndAc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9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107150"/>
            <a:ext cx="755208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 de referencia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3755222"/>
            <a:ext cx="712003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Estadísticas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de Posición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1" y="590505"/>
            <a:ext cx="2382233" cy="1493477"/>
          </a:xfrm>
          <a:prstGeom prst="rect">
            <a:avLst/>
          </a:prstGeom>
        </p:spPr>
      </p:pic>
      <p:pic>
        <p:nvPicPr>
          <p:cNvPr id="13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3024336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1" y="2454424"/>
            <a:ext cx="27363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6" y="693515"/>
            <a:ext cx="625707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7" y="1888024"/>
            <a:ext cx="2829721" cy="177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70" y="4230455"/>
            <a:ext cx="5805624" cy="2156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84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0744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627784" y="2454424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96" y="3257414"/>
            <a:ext cx="3170653" cy="2036777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395182"/>
            <a:ext cx="4743767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Normativos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Referencia Normas)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5319831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 basados en</a:t>
            </a:r>
          </a:p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a unos Criterios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1" y="581004"/>
            <a:ext cx="1930400" cy="25908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53390"/>
      </p:ext>
    </p:extLst>
  </p:cSld>
  <p:clrMapOvr>
    <a:masterClrMapping/>
  </p:clrMapOvr>
  <p:transition spd="slow">
    <p:plus/>
    <p:sndAc>
      <p:stSnd>
        <p:snd r:embed="rId4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844824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Heyward, V. H. (2014). </a:t>
            </a:r>
            <a:r>
              <a:rPr lang="en-US" altLang="es-PR" sz="2800" b="1" i="1" dirty="0"/>
              <a:t>Advanced Fitness Assessment &amp; Exercise Prescription</a:t>
            </a:r>
            <a:r>
              <a:rPr lang="en-US" altLang="es-PR" sz="2800" dirty="0"/>
              <a:t> (7ma ed.). Champaign, Illinois: Human Kinetics Books. 537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2" y="836712"/>
            <a:ext cx="4152900" cy="561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38751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63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843808" y="764704"/>
            <a:ext cx="5648524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NORMATIVOS</a:t>
            </a:r>
            <a:endParaRPr lang="en-US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875708" y="1196752"/>
            <a:ext cx="58326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La interpretación de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resultados de una prueba de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aptitud física en relación a los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datos recolectados de la misma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prueba, efectuado en el pasado,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utilizando un grupo de sujetos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bien definido (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grupo normativo</a:t>
            </a:r>
            <a:r>
              <a:rPr lang="es-ES" altLang="es-PR" sz="2800" b="1" dirty="0">
                <a:latin typeface="Arial" charset="0"/>
                <a:cs typeface="Arial" charset="0"/>
              </a:rPr>
              <a:t>),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los cuales poseen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características similares</a:t>
            </a:r>
            <a:r>
              <a:rPr lang="es-ES" altLang="es-PR" sz="2800" b="1" dirty="0">
                <a:latin typeface="Arial" charset="0"/>
                <a:cs typeface="Arial" charset="0"/>
              </a:rPr>
              <a:t> al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colectivo evaluado en el</a:t>
            </a:r>
          </a:p>
          <a:p>
            <a:pPr eaLnBrk="0" hangingPunct="0">
              <a:lnSpc>
                <a:spcPts val="31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presente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9724"/>
            <a:ext cx="2448272" cy="605758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9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4336" y="3740860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26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17320" y="4299774"/>
            <a:ext cx="8147167" cy="10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Comparación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entre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individuos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cuando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situación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require un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selectividad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" y="549219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77180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21817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2181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555776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15898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Propósito:</a:t>
            </a:r>
          </a:p>
        </p:txBody>
      </p:sp>
      <p:pic>
        <p:nvPicPr>
          <p:cNvPr id="2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09734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Ubicación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sujeto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dentro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una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población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2" name="Picture 2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300921" y="4885084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Clasificar la ejecutoria actual de los sujetos evaluados a lo largo de un continuo normativo de puntuaciones, desde la más baja, hasta la más alta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2" y="520037"/>
            <a:ext cx="25527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1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19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589735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339752" y="631864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339753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373711" y="286411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323174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Base/origen: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3724205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curva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normal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probabilidad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86822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687761" y="4372277"/>
            <a:ext cx="7135625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Distribución teórica de los datos, fundamentado en un modelo matemático definido por una fórmula, la cual se establece por la media aritmética y la desviación estándar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2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405615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811" y="5668421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Representa una distribución continua y normal de algunas características humanas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701759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086"/>
            <a:ext cx="1442495" cy="2629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1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10" name="breeze.wav"/>
          </p:stSnd>
        </p:sndAc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78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0894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0911" y="631864"/>
            <a:ext cx="630156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0912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4870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5" y="3540881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5026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29" y="4034717"/>
            <a:ext cx="7687709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interpretación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atada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estándares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normativos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95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 los resultados, o ejecutoria, del sujeto (o cliente) con el rendimiento de individuos que disponen de datos normativos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636290"/>
            <a:ext cx="2730058" cy="270749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85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1" y="594094"/>
            <a:ext cx="2294355" cy="2820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71800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521817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521818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55776" y="2936120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53586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76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4029702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9453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937836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Rangos Porcentuales (RP, o </a:t>
            </a:r>
            <a:r>
              <a:rPr lang="es-ES" altLang="es-PR" sz="2200" b="1" dirty="0" err="1">
                <a:solidFill>
                  <a:srgbClr val="000000"/>
                </a:solidFill>
                <a:latin typeface="Arial" charset="0"/>
              </a:rPr>
              <a:t>porcentila</a:t>
            </a: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, %</a:t>
            </a:r>
            <a:r>
              <a:rPr lang="es-ES" altLang="es-PR" sz="2200" b="1" dirty="0" err="1">
                <a:solidFill>
                  <a:srgbClr val="000000"/>
                </a:solidFill>
                <a:latin typeface="Arial" charset="0"/>
              </a:rPr>
              <a:t>ila</a:t>
            </a: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71174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394192"/>
            <a:ext cx="68436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Par</a:t>
            </a:r>
            <a:r>
              <a:rPr lang="en-US" altLang="es-PR" sz="2200" b="1" dirty="0">
                <a:solidFill>
                  <a:srgbClr val="000000"/>
                </a:solidFill>
                <a:latin typeface="Calibri" pitchFamily="34" charset="0"/>
              </a:rPr>
              <a:t>á</a:t>
            </a: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metro de referencia o </a:t>
            </a:r>
            <a:r>
              <a:rPr lang="es-ES" altLang="es-PR" sz="2200" b="1" dirty="0" err="1">
                <a:solidFill>
                  <a:srgbClr val="000000"/>
                </a:solidFill>
                <a:latin typeface="Calibri" pitchFamily="34" charset="0"/>
              </a:rPr>
              <a:t>mormativo</a:t>
            </a: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es-ES" altLang="es-PR" sz="2200" b="1" i="1" dirty="0">
                <a:solidFill>
                  <a:srgbClr val="000000"/>
                </a:solidFill>
                <a:latin typeface="Calibri" pitchFamily="34" charset="0"/>
              </a:rPr>
              <a:t>Ejemplo: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49738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840280"/>
            <a:ext cx="716438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latin typeface="Calibri" pitchFamily="34" charset="0"/>
              </a:rPr>
              <a:t>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25 %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50 %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75 %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r>
              <a:rPr lang="es-ES" altLang="es-PR" sz="2200" b="1" i="1" dirty="0">
                <a:latin typeface="Calibri" pitchFamily="34" charset="0"/>
              </a:rPr>
              <a:t>, 95 %</a:t>
            </a:r>
            <a:r>
              <a:rPr lang="es-ES" altLang="es-PR" sz="2200" b="1" i="1" dirty="0" err="1">
                <a:latin typeface="Calibri" pitchFamily="34" charset="0"/>
              </a:rPr>
              <a:t>ila</a:t>
            </a:r>
            <a:endParaRPr lang="en-US" altLang="es-PR" sz="2200" b="1" i="1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0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35" y="2144032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/>
          </p:cNvSpPr>
          <p:nvPr/>
        </p:nvSpPr>
        <p:spPr bwMode="auto">
          <a:xfrm>
            <a:off x="2733751" y="2257712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9" name="Title 1"/>
          <p:cNvSpPr>
            <a:spLocks/>
          </p:cNvSpPr>
          <p:nvPr/>
        </p:nvSpPr>
        <p:spPr bwMode="auto">
          <a:xfrm>
            <a:off x="2483768" y="631864"/>
            <a:ext cx="64046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483769" y="158166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5"/>
          <p:cNvSpPr txBox="1">
            <a:spLocks/>
          </p:cNvSpPr>
          <p:nvPr/>
        </p:nvSpPr>
        <p:spPr bwMode="auto">
          <a:xfrm>
            <a:off x="2517727" y="292685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28835" y="3498836"/>
            <a:ext cx="781248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 comparativa:</a:t>
            </a:r>
          </a:p>
        </p:txBody>
      </p:sp>
      <p:pic>
        <p:nvPicPr>
          <p:cNvPr id="3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6064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238729" y="392686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Determinación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clasificación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evaluados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399169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1687761" y="483499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Categorías descriptivas (derivadas de los rangos porcentuales):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1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86833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79736" y="5555074"/>
            <a:ext cx="15841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Ejemplos</a:t>
            </a:r>
            <a:r>
              <a:rPr lang="es-ES" altLang="es-PR" sz="2200" b="1" i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65826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2016125" y="5915114"/>
            <a:ext cx="7164387" cy="68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ts val="2200"/>
              </a:lnSpc>
            </a:pPr>
            <a:r>
              <a:rPr lang="es-ES" altLang="es-PR" sz="2200" b="1" i="1" dirty="0">
                <a:latin typeface="Calibri" pitchFamily="34" charset="0"/>
              </a:rPr>
              <a:t>Pobre, debajo del promedio, promedio, sobre el promedio, excelente</a:t>
            </a:r>
            <a:endParaRPr lang="en-US" altLang="es-PR" sz="2200" b="1" i="1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1" y="495300"/>
            <a:ext cx="1778000" cy="2933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2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843808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2593825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593826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2627784" y="3140968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NORMATIVOS (NORMAS)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8836" y="3748049"/>
            <a:ext cx="295107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Aplicaciones: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0985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238730" y="4221088"/>
            <a:ext cx="758465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Común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las: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1300921" y="4869160"/>
            <a:ext cx="766356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Evaluaciones de la aptitud física relacionadas a la salud</a:t>
            </a:r>
            <a:endParaRPr lang="en-US" altLang="es-PR" sz="22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8" y="530525"/>
            <a:ext cx="24511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9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1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4008" y="1700808"/>
            <a:ext cx="4320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Winnick, J. P., &amp; Short, F. K. (2014). </a:t>
            </a:r>
            <a:r>
              <a:rPr lang="en-US" altLang="es-PR" sz="2800" b="1" i="1" dirty="0"/>
              <a:t>Brockport Physical Fitness Test Manual: A Health-Related Assessment for Youngsters with Disabilities</a:t>
            </a:r>
            <a:r>
              <a:rPr lang="en-US" altLang="es-PR" sz="2800" dirty="0"/>
              <a:t> (2da ed.). Champaign, IL: Human Kinetics. 160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6" y="838200"/>
            <a:ext cx="4289426" cy="5580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44116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1728192" cy="5727722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23728" y="692696"/>
            <a:ext cx="669674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 EN</a:t>
            </a:r>
            <a:endParaRPr lang="en-US" altLang="es-PR" sz="30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eaLnBrk="0" hangingPunct="0"/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 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23728" y="1628800"/>
            <a:ext cx="684076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Representa un conjunto de puntuaciones,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o valores, que clasifican a los resultados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(ejecutoria) como deseable, (o por encima,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o por debajo de lo deseable), adecuado 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recomendado (nivel ideal de una ejecutoria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específica), lo cual se fundamenta en algún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criterio externo, como lo puede ser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500" b="1" dirty="0">
                <a:latin typeface="Arial" charset="0"/>
                <a:cs typeface="Arial" charset="0"/>
              </a:rPr>
              <a:t>mejoramiento de la salud (ACSM, 2014, p.8).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0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27784" y="764704"/>
            <a:ext cx="62646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ESTÁNDARES BASADOS</a:t>
            </a:r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EN</a:t>
            </a:r>
          </a:p>
          <a:p>
            <a:pPr eaLnBrk="0" hangingPunct="0"/>
            <a:r>
              <a:rPr lang="en-US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REFERENCIA A CRITERIOS</a:t>
            </a:r>
            <a:endParaRPr lang="en-US" altLang="es-PR" sz="3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27784" y="1628800"/>
            <a:ext cx="640871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Se refiere a un estándar (estado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rendimiento recomendado), según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se indica por el valor o puntaje, el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cual implica que el individuo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evaluado ha logrado un nivel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ejecución deseado, es decir, ha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cumplido con el criterio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s-ES" altLang="es-PR" sz="2900" b="1" dirty="0">
                <a:latin typeface="Arial" charset="0"/>
                <a:cs typeface="Arial" charset="0"/>
              </a:rPr>
              <a:t>previamente establecido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2362762" cy="596908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4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488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6345" y="4041346"/>
            <a:ext cx="7615704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Importancia/valor:</a:t>
            </a:r>
          </a:p>
        </p:txBody>
      </p:sp>
      <p:pic>
        <p:nvPicPr>
          <p:cNvPr id="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31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889329" y="4600260"/>
            <a:ext cx="8147167" cy="156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Indica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necesario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buena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sin considerer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aptitude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referencia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(Adams, 2002, p. 12)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0" y="472066"/>
            <a:ext cx="2627783" cy="364547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7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1297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60" y="3839985"/>
            <a:ext cx="252741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80179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1302354" y="525717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establecer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todos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32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530120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1302354" y="4321066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Para determiner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si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alguien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logrado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nivel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específico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9" name="Picture 38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65104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7" y="381875"/>
            <a:ext cx="2474403" cy="34932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20452" y="4175414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Origen/fundamento:</a:t>
            </a:r>
          </a:p>
        </p:txBody>
      </p:sp>
      <p:pic>
        <p:nvPicPr>
          <p:cNvPr id="1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4137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1246238" y="4825122"/>
            <a:ext cx="7518118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Peritaje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professional 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investigación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científica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4" name="Picture 23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0346" y="5401186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Un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expertos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ha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determinado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deseable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destino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-meta)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8" y="452490"/>
            <a:ext cx="2590910" cy="37685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8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52936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92459" y="3467190"/>
            <a:ext cx="698899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comparativas: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302354" y="4869160"/>
            <a:ext cx="7518118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Descripción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17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1319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1302354" y="4005064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individuo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o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grupo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, se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compara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contra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estándar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" name="Picture 19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04910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302354" y="5329178"/>
            <a:ext cx="7590126" cy="121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Típicamente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emplea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adjetivos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“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excelente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” o “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” para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clasificar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resultados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(ACSM, 2014, p. 8)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0094"/>
            <a:ext cx="2255867" cy="320905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73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51" y="202385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877767" y="213753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627784" y="583696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627785" y="1519800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2661743" y="2887952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533852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estándares absolutos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956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8729" y="4040080"/>
            <a:ext cx="76877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consideran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la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cantidad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de personas que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cumplen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con el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estándar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10491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687761" y="4948214"/>
            <a:ext cx="71356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Solo reconoce si la persona, en la variable particular de aptitud </a:t>
            </a:r>
            <a:r>
              <a:rPr lang="es-ES" altLang="es-PR" sz="2200" b="1" dirty="0" err="1">
                <a:solidFill>
                  <a:srgbClr val="000000"/>
                </a:solidFill>
                <a:latin typeface="Arial" charset="0"/>
              </a:rPr>
              <a:t>físca</a:t>
            </a: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4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981552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1979735" y="5668294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Cumple con el criterio: </a:t>
            </a:r>
            <a:r>
              <a:rPr lang="es-ES" altLang="es-PR" sz="2200" b="1" dirty="0" err="1">
                <a:solidFill>
                  <a:srgbClr val="000000"/>
                </a:solidFill>
                <a:latin typeface="Calibri" pitchFamily="34" charset="0"/>
              </a:rPr>
              <a:t>Adecuacidad</a:t>
            </a: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, o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6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77148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6741095" y="6056304"/>
            <a:ext cx="2185343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>
                <a:latin typeface="Calibri" pitchFamily="34" charset="0"/>
              </a:rPr>
              <a:t>(Adams, 2002, p. 12)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1987244" y="6056304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No cumple con el criterio: </a:t>
            </a:r>
            <a:r>
              <a:rPr lang="es-ES" altLang="es-PR" sz="2200" b="1" dirty="0" err="1">
                <a:solidFill>
                  <a:srgbClr val="000000"/>
                </a:solidFill>
                <a:latin typeface="Calibri" pitchFamily="34" charset="0"/>
              </a:rPr>
              <a:t>Inadecuacidad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5" name="Picture 36" descr="Bullet_Square_Belved_Red1_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82" y="6159492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5" y="475541"/>
            <a:ext cx="2206951" cy="309747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837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28835" y="3899238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Aplicación:</a:t>
            </a: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8610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899592" y="4405466"/>
            <a:ext cx="7923794" cy="158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Todas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salud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jóvenes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(health-related youth fitness tests),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emplean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principalmente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estándares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basados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referencias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unos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criterios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94" y="2268736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984910" y="2382416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734927" y="693515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734928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768886" y="3286894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539552" y="5971590"/>
            <a:ext cx="806198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>
                <a:latin typeface="Calibri" pitchFamily="34" charset="0"/>
              </a:rPr>
              <a:t>(</a:t>
            </a:r>
            <a:r>
              <a:rPr lang="es-ES" altLang="es-PR" sz="1800" b="1" i="1" dirty="0" err="1">
                <a:latin typeface="Calibri" pitchFamily="34" charset="0"/>
              </a:rPr>
              <a:t>Baumgartner</a:t>
            </a:r>
            <a:r>
              <a:rPr lang="es-ES" altLang="es-PR" sz="1800" b="1" i="1" dirty="0">
                <a:latin typeface="Calibri" pitchFamily="34" charset="0"/>
              </a:rPr>
              <a:t>, Jackson, </a:t>
            </a:r>
            <a:r>
              <a:rPr lang="es-ES" altLang="es-PR" sz="1800" b="1" i="1" dirty="0" err="1">
                <a:latin typeface="Calibri" pitchFamily="34" charset="0"/>
              </a:rPr>
              <a:t>Mohor</a:t>
            </a:r>
            <a:r>
              <a:rPr lang="es-ES" altLang="es-PR" sz="1800" b="1" i="1" dirty="0">
                <a:latin typeface="Calibri" pitchFamily="34" charset="0"/>
              </a:rPr>
              <a:t> &amp; </a:t>
            </a:r>
            <a:r>
              <a:rPr lang="es-ES" altLang="es-PR" sz="1800" b="1" i="1" dirty="0" err="1">
                <a:latin typeface="Calibri" pitchFamily="34" charset="0"/>
              </a:rPr>
              <a:t>Rowe</a:t>
            </a:r>
            <a:r>
              <a:rPr lang="es-ES" altLang="es-PR" sz="1800" b="1" i="1" dirty="0">
                <a:latin typeface="Calibri" pitchFamily="34" charset="0"/>
              </a:rPr>
              <a:t>, 2007, p. 7)</a:t>
            </a:r>
            <a:endParaRPr lang="en-US" altLang="es-PR" sz="1800" b="1" i="1" dirty="0"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8" y="475671"/>
            <a:ext cx="2629210" cy="350013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36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7" y="1988840"/>
            <a:ext cx="504055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893543" y="2102520"/>
            <a:ext cx="4609803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MARCOS DE REFERENCIA</a:t>
            </a: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643560" y="548680"/>
            <a:ext cx="615463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643561" y="1484784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Title 5"/>
          <p:cNvSpPr txBox="1">
            <a:spLocks/>
          </p:cNvSpPr>
          <p:nvPr/>
        </p:nvSpPr>
        <p:spPr bwMode="auto">
          <a:xfrm>
            <a:off x="2677519" y="2860253"/>
            <a:ext cx="6267610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2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ESTÁNDARES BASADOS EN REFERENCIA A UNOS CRITERIOS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2411760" y="6204765"/>
            <a:ext cx="2448272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s-ES" altLang="es-PR" sz="1800" b="1" i="1" dirty="0">
                <a:latin typeface="Calibri" pitchFamily="34" charset="0"/>
              </a:rPr>
              <a:t>(Adams, 2002, p. 123)</a:t>
            </a:r>
            <a:endParaRPr lang="en-US" altLang="es-PR" sz="1800" b="1" i="1" dirty="0">
              <a:latin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28836" y="3467190"/>
            <a:ext cx="61194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Errores de medición:</a:t>
            </a:r>
          </a:p>
        </p:txBody>
      </p:sp>
      <p:pic>
        <p:nvPicPr>
          <p:cNvPr id="1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1238730" y="4005064"/>
            <a:ext cx="7584656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Falsas </a:t>
            </a:r>
            <a:r>
              <a:rPr lang="en-US" altLang="es-PR" sz="29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clasificaciones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–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 </a:t>
            </a:r>
            <a:r>
              <a:rPr lang="en-US" altLang="es-PR" sz="29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 </a:t>
            </a:r>
            <a:r>
              <a:rPr lang="en-US" altLang="es-PR" sz="29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Mérito</a:t>
            </a: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14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02586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1687761" y="4581128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Por lo regular, el mérito no indica el nivel de aptitud física que requiere una persona para ser exitoso en su deporte recreativo o competitivo: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7" name="Picture 33" descr="Bullets_Arrow-Thin_Green_Right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614466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1691680" y="5590923"/>
            <a:ext cx="7135625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Tal nivel solamente se encuentra principalmente vinculado con la aptitud física relacionada con la salud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3899"/>
            <a:ext cx="2137966" cy="291297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7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0" name="wind.wav"/>
          </p:stSnd>
        </p:sndAc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28836" y="3325496"/>
            <a:ext cx="820766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individuales con los datos de pruebas previamente evaluadas: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2873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1238730" y="4655458"/>
            <a:ext cx="763823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progreso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programa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físico-deportivo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238730" y="407939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22341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44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5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DEPORTISTAS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>
                <a:latin typeface="Times New Roman" pitchFamily="18" charset="0"/>
              </a:rPr>
              <a:t>daptado de: “</a:t>
            </a:r>
            <a:r>
              <a:rPr lang="es-ES" altLang="es-PR" sz="1200" b="0" dirty="0" err="1">
                <a:latin typeface="Times New Roman" pitchFamily="18" charset="0"/>
              </a:rPr>
              <a:t>Athlete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Testing</a:t>
            </a:r>
            <a:r>
              <a:rPr lang="es-ES" altLang="es-PR" sz="1200" b="0" dirty="0">
                <a:latin typeface="Times New Roman" pitchFamily="18" charset="0"/>
              </a:rPr>
              <a:t> and </a:t>
            </a:r>
            <a:r>
              <a:rPr lang="es-ES" altLang="es-PR" sz="1200" b="0" dirty="0" err="1">
                <a:latin typeface="Times New Roman" pitchFamily="18" charset="0"/>
              </a:rPr>
              <a:t>Program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Evaluation</a:t>
            </a:r>
            <a:r>
              <a:rPr lang="es-ES" altLang="es-PR" sz="1200" b="0" dirty="0">
                <a:latin typeface="Times New Roman" pitchFamily="18" charset="0"/>
              </a:rPr>
              <a:t>,” por J. R. Hoffman. En </a:t>
            </a:r>
            <a:r>
              <a:rPr lang="en-US" altLang="es-PR" sz="1200" b="1" i="1" dirty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29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J. R. Hoffman</a:t>
            </a:r>
            <a:r>
              <a:rPr lang="es-ES" altLang="es-PR" sz="1200" b="0" dirty="0">
                <a:latin typeface="Times New Roman" pitchFamily="18" charset="0"/>
              </a:rPr>
              <a:t>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la National Strength and Conditioning Association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2" y="599413"/>
            <a:ext cx="2312974" cy="269472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70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Haff</a:t>
            </a:r>
            <a:r>
              <a:rPr lang="en-US" altLang="es-PR" sz="2800" dirty="0"/>
              <a:t>, G. G., &amp; </a:t>
            </a:r>
            <a:r>
              <a:rPr lang="en-US" altLang="es-PR" sz="2800" dirty="0" err="1"/>
              <a:t>Dumke</a:t>
            </a:r>
            <a:r>
              <a:rPr lang="en-US" altLang="es-PR" sz="2800" dirty="0"/>
              <a:t>, C. (2012). </a:t>
            </a:r>
            <a:r>
              <a:rPr lang="en-US" altLang="es-PR" sz="2800" b="1" i="1" dirty="0"/>
              <a:t>Laboratory Manual for Exercise Physiology</a:t>
            </a:r>
            <a:r>
              <a:rPr lang="en-US" altLang="es-PR" sz="2800" dirty="0"/>
              <a:t>. Champaign, IL: Human Kinetics. 449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06443" cy="5557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61735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20452" y="3651032"/>
            <a:ext cx="8144036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 los resultados con otras evaluaciones realizadas en atletas que participan en el mismo deporte y posición:</a:t>
            </a:r>
          </a:p>
        </p:txBody>
      </p:sp>
      <p:pic>
        <p:nvPicPr>
          <p:cNvPr id="2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36128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1230346" y="5341034"/>
            <a:ext cx="7286202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Evaluar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potencial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230346" y="4764970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Objetivo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90898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/>
          </p:cNvSpPr>
          <p:nvPr/>
        </p:nvSpPr>
        <p:spPr bwMode="auto">
          <a:xfrm>
            <a:off x="2195736" y="821681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195737" y="1771477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3715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339752" y="2565152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DEPORTISTAS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10207" y="594908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>
                <a:latin typeface="Times New Roman" pitchFamily="18" charset="0"/>
              </a:rPr>
              <a:t>daptado de: “</a:t>
            </a:r>
            <a:r>
              <a:rPr lang="es-ES" altLang="es-PR" sz="1200" b="0" dirty="0" err="1">
                <a:latin typeface="Times New Roman" pitchFamily="18" charset="0"/>
              </a:rPr>
              <a:t>Athlete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Testing</a:t>
            </a:r>
            <a:r>
              <a:rPr lang="es-ES" altLang="es-PR" sz="1200" b="0" dirty="0">
                <a:latin typeface="Times New Roman" pitchFamily="18" charset="0"/>
              </a:rPr>
              <a:t> and </a:t>
            </a:r>
            <a:r>
              <a:rPr lang="es-ES" altLang="es-PR" sz="1200" b="0" dirty="0" err="1">
                <a:latin typeface="Times New Roman" pitchFamily="18" charset="0"/>
              </a:rPr>
              <a:t>Program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Evaluation</a:t>
            </a:r>
            <a:r>
              <a:rPr lang="es-ES" altLang="es-PR" sz="1200" b="0" dirty="0">
                <a:latin typeface="Times New Roman" pitchFamily="18" charset="0"/>
              </a:rPr>
              <a:t>,” por J. R. Hoffman. En </a:t>
            </a:r>
            <a:r>
              <a:rPr lang="en-US" altLang="es-PR" sz="1200" b="1" i="1" dirty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29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J. R. Hoffman</a:t>
            </a:r>
            <a:r>
              <a:rPr lang="es-ES" altLang="es-PR" sz="1200" b="0" dirty="0">
                <a:latin typeface="Times New Roman" pitchFamily="18" charset="0"/>
              </a:rPr>
              <a:t>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la National Strength and Conditioning Association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4" y="751210"/>
            <a:ext cx="1425021" cy="2693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7923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326630" y="4429939"/>
            <a:ext cx="7349826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Desarrollo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metas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entrenamiento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4" y="457395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318246" y="5078011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Motivar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atletas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2" name="Picture 31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2202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323174"/>
            <a:ext cx="79121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Usos/Objetivos: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1318246" y="3781867"/>
            <a:ext cx="4405882" cy="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Prescripción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7" name="Picture 36" descr="Bullet_Round_Diamond_Maggenta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2950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0207" y="5877272"/>
            <a:ext cx="872628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</a:t>
            </a:r>
            <a:r>
              <a:rPr lang="es-ES" altLang="es-PR" sz="1200" b="0" dirty="0">
                <a:latin typeface="Times New Roman" pitchFamily="18" charset="0"/>
              </a:rPr>
              <a:t>daptado de: “</a:t>
            </a:r>
            <a:r>
              <a:rPr lang="es-ES" altLang="es-PR" sz="1200" b="0" dirty="0" err="1">
                <a:latin typeface="Times New Roman" pitchFamily="18" charset="0"/>
              </a:rPr>
              <a:t>Athlete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Testing</a:t>
            </a:r>
            <a:r>
              <a:rPr lang="es-ES" altLang="es-PR" sz="1200" b="0" dirty="0">
                <a:latin typeface="Times New Roman" pitchFamily="18" charset="0"/>
              </a:rPr>
              <a:t> and </a:t>
            </a:r>
            <a:r>
              <a:rPr lang="es-ES" altLang="es-PR" sz="1200" b="0" dirty="0" err="1">
                <a:latin typeface="Times New Roman" pitchFamily="18" charset="0"/>
              </a:rPr>
              <a:t>Program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Evaluation</a:t>
            </a:r>
            <a:r>
              <a:rPr lang="es-ES" altLang="es-PR" sz="1200" b="0" dirty="0">
                <a:latin typeface="Times New Roman" pitchFamily="18" charset="0"/>
              </a:rPr>
              <a:t>,” por J. R. Hoffman. En </a:t>
            </a:r>
            <a:r>
              <a:rPr lang="en-US" altLang="es-PR" sz="1200" b="1" i="1" dirty="0">
                <a:latin typeface="Times New Roman" pitchFamily="18" charset="0"/>
              </a:rPr>
              <a:t>NSCA’s Guide to Program Design</a:t>
            </a:r>
            <a:r>
              <a:rPr lang="en-US" altLang="es-PR" sz="1200" b="0" dirty="0">
                <a:latin typeface="Times New Roman" pitchFamily="18" charset="0"/>
              </a:rPr>
              <a:t>. (p. </a:t>
            </a:r>
            <a:r>
              <a:rPr lang="en-US" altLang="es-PR" sz="1200" dirty="0">
                <a:latin typeface="Times New Roman" pitchFamily="18" charset="0"/>
              </a:rPr>
              <a:t>29</a:t>
            </a:r>
            <a:r>
              <a:rPr lang="en-US" altLang="es-PR" sz="1200" b="0" dirty="0">
                <a:latin typeface="Times New Roman" pitchFamily="18" charset="0"/>
              </a:rPr>
              <a:t>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s-ES" altLang="es-PR" sz="1200" dirty="0">
                <a:latin typeface="Times New Roman" pitchFamily="18" charset="0"/>
              </a:rPr>
              <a:t> J. R. Hoffman</a:t>
            </a:r>
            <a:r>
              <a:rPr lang="es-ES" altLang="es-PR" sz="1200" b="0" dirty="0">
                <a:latin typeface="Times New Roman" pitchFamily="18" charset="0"/>
              </a:rPr>
              <a:t> (Ed.), 2012,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2012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la National Strength and Conditioning Association</a:t>
            </a:r>
          </a:p>
        </p:txBody>
      </p:sp>
      <p:sp>
        <p:nvSpPr>
          <p:cNvPr id="18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19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0" name="Picture 59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7" y="2277691"/>
            <a:ext cx="3447455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521817" y="2349128"/>
            <a:ext cx="31864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DEPORTISTAS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4" y="709275"/>
            <a:ext cx="2186344" cy="244057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3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22365" y="1616884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763688" y="680779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20452" y="2951278"/>
            <a:ext cx="814403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Clasificar el estado de la aptitud física: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4" y="29130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1230346" y="3921200"/>
            <a:ext cx="7446110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Ubicación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puntuación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la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distribución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230346" y="3345136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Rango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porcentual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3489152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230346" y="4969138"/>
            <a:ext cx="7286202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Pobre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debajo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sobre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promedio</a:t>
            </a:r>
            <a:r>
              <a:rPr lang="en-US" altLang="es-PR" sz="2900" b="1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es-PR" sz="2900" b="1" i="1" dirty="0" err="1">
                <a:solidFill>
                  <a:srgbClr val="000000"/>
                </a:solidFill>
                <a:latin typeface="Calibri" pitchFamily="34" charset="0"/>
              </a:rPr>
              <a:t>excelente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230346" y="4393074"/>
            <a:ext cx="4405882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Categorías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descriptivas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0" y="45370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28"/>
            <a:ext cx="2044700" cy="3048000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19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1794373" y="1628801"/>
            <a:ext cx="717011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COMPARAR LOS RESULTADOS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DE LAS PRUEBAS DE LOS CLIENTES</a:t>
            </a:r>
          </a:p>
          <a:p>
            <a:pPr algn="l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con </a:t>
            </a:r>
            <a:r>
              <a:rPr lang="es-PR" altLang="es-PR" sz="24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ESTÁNDARES NORMATIVOS: Normas</a:t>
            </a: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1835696" y="692696"/>
            <a:ext cx="6760372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92460" y="3812015"/>
            <a:ext cx="234716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Identificar:</a:t>
            </a: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2" y="377382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302354" y="4194371"/>
            <a:ext cx="4997838" cy="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Fortalezas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2" name="Picture 51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33838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302354" y="4897130"/>
            <a:ext cx="7518118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Componentes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requieren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ser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mejorados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7" name="Picture 56" descr="Bullet_Round_Diamond_Maggenta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8" y="494116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5852785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1895"/>
            <a:ext cx="3477605" cy="23184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8" y="593386"/>
            <a:ext cx="1384044" cy="303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49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 txBox="1">
            <a:spLocks/>
          </p:cNvSpPr>
          <p:nvPr/>
        </p:nvSpPr>
        <p:spPr bwMode="auto">
          <a:xfrm>
            <a:off x="2234801" y="2192948"/>
            <a:ext cx="6089995" cy="10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COMUNICAR, Y EXPLICAR, LOS RESULTADOS A LOS CLIENTES</a:t>
            </a:r>
            <a:endParaRPr lang="es-PR" altLang="es-PR" sz="2400" i="1" dirty="0">
              <a:solidFill>
                <a:srgbClr val="9E0040"/>
              </a:solidFill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itle 1"/>
          <p:cNvSpPr>
            <a:spLocks/>
          </p:cNvSpPr>
          <p:nvPr/>
        </p:nvSpPr>
        <p:spPr bwMode="auto">
          <a:xfrm>
            <a:off x="2276124" y="1040819"/>
            <a:ext cx="6687767" cy="8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 – Población General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87908" y="6021288"/>
            <a:ext cx="8604572" cy="3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Advanced Fitness Assessment &amp; Exercise Prescription</a:t>
            </a:r>
            <a:r>
              <a:rPr lang="en-US" altLang="es-PR" sz="1200" b="0" dirty="0">
                <a:latin typeface="Times New Roman" pitchFamily="18" charset="0"/>
              </a:rPr>
              <a:t>. 7th. ed.; (p. 55),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V. H. Heyward, &amp; A. L. Gibson, 2014, Champaign, IL: Human Kinetics. Copyright 2014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Vivian H. Heyward y Ann L. Gibson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6344" y="3914569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Emplear un lenguaje sencillo y común en la población general</a:t>
            </a: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63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36344" y="495150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Cuando sea posible, tratar de frasear resultados pobres en términos positivos</a:t>
            </a: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331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" y="476672"/>
            <a:ext cx="2266472" cy="339970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6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70" y="2204864"/>
            <a:ext cx="3168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2555776" y="2318544"/>
            <a:ext cx="2808311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ESTADÍSTICAS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377801" y="693515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77802" y="1643311"/>
            <a:ext cx="586660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INTERPRETACIÓN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908352" y="3727368"/>
            <a:ext cx="6976016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Valores z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Puntuaciones Estándares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91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908352" y="4547310"/>
            <a:ext cx="4383728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Rangos porcentuales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5"/>
          <p:cNvSpPr txBox="1">
            <a:spLocks/>
          </p:cNvSpPr>
          <p:nvPr/>
        </p:nvSpPr>
        <p:spPr bwMode="auto">
          <a:xfrm>
            <a:off x="2411760" y="2996952"/>
            <a:ext cx="4824536" cy="43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MEDIDAS DE POSICIÓN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02601"/>
            <a:ext cx="3826501" cy="2175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0" y="621638"/>
            <a:ext cx="2159000" cy="30226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5405"/>
            <a:ext cx="8280920" cy="5729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person, wave&#10;&#10;Description automatically generated">
            <a:extLst>
              <a:ext uri="{FF2B5EF4-FFF2-40B4-BE49-F238E27FC236}">
                <a16:creationId xmlns:a16="http://schemas.microsoft.com/office/drawing/2014/main" id="{8516EC35-AB13-8DD6-B63B-34F52CEDF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649" y="-171400"/>
            <a:ext cx="11393485" cy="7029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FA06B9-B40F-E1A3-0B34-70186EF150C6}"/>
              </a:ext>
            </a:extLst>
          </p:cNvPr>
          <p:cNvSpPr>
            <a:spLocks/>
          </p:cNvSpPr>
          <p:nvPr/>
        </p:nvSpPr>
        <p:spPr bwMode="auto">
          <a:xfrm>
            <a:off x="738187" y="242088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4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9468544" cy="7557124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4644007" y="755950"/>
            <a:ext cx="449999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48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7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9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1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721818"/>
            <a:ext cx="4464496" cy="558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Pate, R., </a:t>
            </a:r>
            <a:r>
              <a:rPr lang="en-US" altLang="es-PR" sz="2800" dirty="0" err="1"/>
              <a:t>Oria</a:t>
            </a:r>
            <a:r>
              <a:rPr lang="en-US" altLang="es-PR" sz="2800" dirty="0"/>
              <a:t>, M., &amp; </a:t>
            </a:r>
            <a:r>
              <a:rPr lang="en-US" altLang="es-PR" sz="2800" dirty="0" err="1"/>
              <a:t>Pillssbury</a:t>
            </a:r>
            <a:r>
              <a:rPr lang="en-US" altLang="es-PR" sz="2800" dirty="0"/>
              <a:t>, L. (Eds.). (2012) </a:t>
            </a:r>
            <a:r>
              <a:rPr lang="en-US" altLang="es-PR" sz="2800" b="1" i="1" dirty="0"/>
              <a:t>Fitness Measures and Health Outcomes in Youth</a:t>
            </a:r>
            <a:r>
              <a:rPr lang="en-US" altLang="es-PR" sz="2800" dirty="0"/>
              <a:t>. Washington, DC: The National Academies Press. 259 pp. </a:t>
            </a:r>
            <a:r>
              <a:rPr lang="en-US" altLang="es-PR" sz="2800" dirty="0" err="1"/>
              <a:t>Recuperado</a:t>
            </a:r>
            <a:r>
              <a:rPr lang="en-US" altLang="es-PR" sz="2800" dirty="0"/>
              <a:t> de </a:t>
            </a:r>
            <a:r>
              <a:rPr lang="en-US" altLang="es-PR" sz="2800" b="1" i="1" dirty="0">
                <a:hlinkClick r:id="rId5"/>
              </a:rPr>
              <a:t>http://www.pysc.org/resources/documents/FitnessMeasuresandHealthOutcomesinYouth.pdf</a:t>
            </a:r>
            <a:endParaRPr lang="en-US" altLang="es-PR" sz="2000" b="1" i="1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619672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" y="928627"/>
            <a:ext cx="3656963" cy="5485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72771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2060848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Miller, T. (2012). </a:t>
            </a:r>
            <a:r>
              <a:rPr lang="en-US" altLang="es-PR" sz="2800" b="1" i="1" dirty="0"/>
              <a:t>NSCA’ Guide to Tests and Assessment</a:t>
            </a:r>
            <a:r>
              <a:rPr lang="en-US" altLang="es-PR" sz="2800" dirty="0"/>
              <a:t>. Champaign, IL: Human Kinetics. 360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208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3" y="838200"/>
            <a:ext cx="4248150" cy="5514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1128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60458" y="2132856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/>
              <a:t>Martínez López, E. J. (2011). </a:t>
            </a:r>
            <a:r>
              <a:rPr lang="es-PR" altLang="es-PR" sz="2800" b="1" i="1" dirty="0"/>
              <a:t>Pruebas de Aptitud Física</a:t>
            </a:r>
            <a:r>
              <a:rPr lang="es-PR" altLang="es-PR" sz="2800" dirty="0"/>
              <a:t> (2da. ed.). Barcelona,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360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2870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3936929" cy="5577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45148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88024" y="1988840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Acevedo, E. O., &amp; Starks, M. A. (2011). </a:t>
            </a:r>
            <a:r>
              <a:rPr lang="en-US" altLang="es-PR" sz="2800" b="1" i="1" dirty="0"/>
              <a:t>Exercise Testing and Prescription Lab Manual</a:t>
            </a:r>
            <a:r>
              <a:rPr lang="en-US" altLang="es-PR" sz="2800" dirty="0"/>
              <a:t> (2da. ed.). Champaign, IL: Human Kinetics. 153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2052216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8200"/>
            <a:ext cx="4365166" cy="5639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987192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52413"/>
            <a:ext cx="2342919" cy="2272531"/>
          </a:xfrm>
          <a:prstGeom prst="rect">
            <a:avLst/>
          </a:prstGeom>
        </p:spPr>
      </p:pic>
      <p:sp>
        <p:nvSpPr>
          <p:cNvPr id="52" name="Title 1"/>
          <p:cNvSpPr>
            <a:spLocks/>
          </p:cNvSpPr>
          <p:nvPr/>
        </p:nvSpPr>
        <p:spPr bwMode="auto">
          <a:xfrm>
            <a:off x="2557313" y="606476"/>
            <a:ext cx="6586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</a:t>
            </a:r>
            <a:b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FÁCIL ADMINISTRACIÓN:</a:t>
            </a:r>
          </a:p>
        </p:txBody>
      </p:sp>
      <p:sp>
        <p:nvSpPr>
          <p:cNvPr id="53" name="Title 1"/>
          <p:cNvSpPr>
            <a:spLocks/>
          </p:cNvSpPr>
          <p:nvPr/>
        </p:nvSpPr>
        <p:spPr bwMode="auto">
          <a:xfrm>
            <a:off x="2557314" y="1556272"/>
            <a:ext cx="658668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4" name="Picture 59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3675"/>
            <a:ext cx="4318943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770264" y="2205112"/>
            <a:ext cx="403244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LA PRUEBA IDEAL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5634"/>
            <a:ext cx="1858019" cy="2577599"/>
          </a:xfrm>
          <a:prstGeom prst="rect">
            <a:avLst/>
          </a:prstGeom>
        </p:spPr>
      </p:pic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666768" y="302365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Mínimo equipo requerido para su administración</a:t>
            </a:r>
          </a:p>
        </p:txBody>
      </p:sp>
      <p:pic>
        <p:nvPicPr>
          <p:cNvPr id="58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0236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666769" y="3672548"/>
            <a:ext cx="55835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Equipo y materiales de bajo costo</a:t>
            </a:r>
          </a:p>
        </p:txBody>
      </p:sp>
      <p:pic>
        <p:nvPicPr>
          <p:cNvPr id="60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36293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666769" y="4266422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Simpleza en su administración</a:t>
            </a: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2486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11"/>
          <p:cNvSpPr txBox="1">
            <a:spLocks noChangeArrowheads="1"/>
          </p:cNvSpPr>
          <p:nvPr/>
        </p:nvSpPr>
        <p:spPr bwMode="auto">
          <a:xfrm>
            <a:off x="666769" y="4924208"/>
            <a:ext cx="552747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Dispone de resultados prácticos</a:t>
            </a:r>
          </a:p>
        </p:txBody>
      </p:sp>
      <p:pic>
        <p:nvPicPr>
          <p:cNvPr id="64" name="Picture 12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48905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666768" y="5536040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Autenticidad científica aceptable</a:t>
            </a:r>
          </a:p>
        </p:txBody>
      </p:sp>
      <p:pic>
        <p:nvPicPr>
          <p:cNvPr id="66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5536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666769" y="6184931"/>
            <a:ext cx="82012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 posible evaluar un número elevado de sujetos</a:t>
            </a:r>
          </a:p>
        </p:txBody>
      </p:sp>
      <p:pic>
        <p:nvPicPr>
          <p:cNvPr id="68" name="Picture 5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1" y="614174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3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4" y="838200"/>
            <a:ext cx="3843416" cy="5615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0713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Eston</a:t>
            </a:r>
            <a:r>
              <a:rPr lang="en-US" altLang="es-PR" sz="2800" dirty="0"/>
              <a:t>, R., &amp; Reilly, T. (Eds.). (2009). </a:t>
            </a:r>
            <a:r>
              <a:rPr lang="en-US" altLang="es-PR" sz="2800" b="1" i="1" dirty="0" err="1"/>
              <a:t>Kinanthropometry</a:t>
            </a:r>
            <a:r>
              <a:rPr lang="en-US" altLang="es-PR" sz="2800" b="1" i="1" dirty="0"/>
              <a:t> and Exercise Physiology Laboratory Manual: Tests, Procedures and Data. Volume 1: Anthropometric Data</a:t>
            </a:r>
            <a:r>
              <a:rPr lang="en-US" altLang="es-PR" sz="2800" dirty="0"/>
              <a:t> (3ra. ed.). New York: Routledge Taylor &amp; </a:t>
            </a:r>
            <a:r>
              <a:rPr lang="en-US" altLang="es-PR" sz="2800" dirty="0" err="1"/>
              <a:t>Francias</a:t>
            </a:r>
            <a:r>
              <a:rPr lang="en-US" altLang="es-PR" sz="2800" dirty="0"/>
              <a:t> Group. 328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7" y="908721"/>
            <a:ext cx="3788940" cy="5533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54294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6016" y="1772816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Reiman</a:t>
            </a:r>
            <a:r>
              <a:rPr lang="en-US" altLang="es-PR" sz="2800" dirty="0"/>
              <a:t>, M. P., &amp; </a:t>
            </a:r>
            <a:r>
              <a:rPr lang="en-US" altLang="es-PR" sz="2800" dirty="0" err="1"/>
              <a:t>Manske</a:t>
            </a:r>
            <a:r>
              <a:rPr lang="en-US" altLang="es-PR" sz="2800" dirty="0"/>
              <a:t>, R. C. (2009). </a:t>
            </a:r>
            <a:r>
              <a:rPr lang="en-US" altLang="es-PR" sz="2800" b="1" i="1" dirty="0"/>
              <a:t>Functional Testing in Human Performance</a:t>
            </a:r>
            <a:r>
              <a:rPr lang="en-US" altLang="es-PR" sz="2800" dirty="0"/>
              <a:t>. Champaign, IL: Human Kinetics. 308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08200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5343"/>
            <a:ext cx="4248472" cy="5485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910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283968" y="2492896"/>
            <a:ext cx="43204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 err="1"/>
              <a:t>Bshok</a:t>
            </a:r>
            <a:r>
              <a:rPr lang="en-US" altLang="es-PR" sz="2800" dirty="0"/>
              <a:t>, C. (2008). </a:t>
            </a:r>
            <a:r>
              <a:rPr lang="en-US" altLang="es-PR" sz="2800" b="1" i="1" dirty="0"/>
              <a:t>Test your Physical Fitness</a:t>
            </a:r>
            <a:r>
              <a:rPr lang="en-US" altLang="es-PR" sz="2800" dirty="0"/>
              <a:t>. Delhi, India: </a:t>
            </a:r>
            <a:r>
              <a:rPr lang="en-US" altLang="es-PR" sz="2800" dirty="0" err="1"/>
              <a:t>Kalpaz</a:t>
            </a:r>
            <a:r>
              <a:rPr lang="en-US" altLang="es-PR" sz="2800" dirty="0"/>
              <a:t> Publications. 357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8018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2478"/>
            <a:ext cx="3528392" cy="5565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1366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412776"/>
            <a:ext cx="46085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Baumgartner, T. A., Jackson, A. S., Mahar, M. T., &amp; Rowe, D. A. (2007). </a:t>
            </a:r>
            <a:r>
              <a:rPr lang="en-US" altLang="es-PR" sz="2800" b="1" i="1" dirty="0"/>
              <a:t>Measurement for Evaluation in Physical Education and Exercise Science</a:t>
            </a:r>
            <a:r>
              <a:rPr lang="en-US" altLang="es-PR" sz="2800" dirty="0"/>
              <a:t> (8va. ed.). New York, NY: McGraw-Hill, and imprint of the McGraw-Hill Companies. 544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104456" cy="5503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0124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2800" dirty="0"/>
              <a:t>George, J. D., Fisher, A. G., &amp; </a:t>
            </a:r>
            <a:r>
              <a:rPr lang="es-PR" altLang="es-PR" sz="2800" dirty="0" err="1"/>
              <a:t>Vehrs</a:t>
            </a:r>
            <a:r>
              <a:rPr lang="es-PR" altLang="es-PR" sz="2800" dirty="0"/>
              <a:t>, P. R. (2007). </a:t>
            </a:r>
            <a:r>
              <a:rPr lang="es-PR" altLang="es-PR" sz="2800" b="1" i="1" dirty="0" err="1"/>
              <a:t>Tests</a:t>
            </a:r>
            <a:r>
              <a:rPr lang="es-PR" altLang="es-PR" sz="2800" b="1" i="1" dirty="0"/>
              <a:t> y Pruebas Físicas</a:t>
            </a:r>
            <a:r>
              <a:rPr lang="es-PR" altLang="es-PR" sz="2800" dirty="0"/>
              <a:t> (4ta. ed.). Barcelona, España: Editorial </a:t>
            </a:r>
            <a:r>
              <a:rPr lang="es-PR" altLang="es-PR" sz="2800" dirty="0" err="1"/>
              <a:t>Paidotribo</a:t>
            </a:r>
            <a:r>
              <a:rPr lang="es-PR" altLang="es-PR" sz="2800" dirty="0"/>
              <a:t>. 310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32437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0" y="838200"/>
            <a:ext cx="3964808" cy="5615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5972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99992" y="692696"/>
            <a:ext cx="453443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Winter, E. M., Jones, A. M., </a:t>
            </a:r>
            <a:r>
              <a:rPr lang="en-US" altLang="es-PR" sz="2800" dirty="0" err="1"/>
              <a:t>Davinson</a:t>
            </a:r>
            <a:r>
              <a:rPr lang="en-US" altLang="es-PR" sz="2800" dirty="0"/>
              <a:t>, R. C. R., Bromley, P. D., &amp; Mercer, T. H. (2007). </a:t>
            </a:r>
            <a:r>
              <a:rPr lang="en-US" altLang="es-PR" sz="2800" b="1" i="1" dirty="0"/>
              <a:t>Sport and Exercise Physiology Testing Guidelines: The British Association of Sport and Exercise Science Guide. Volume II: Exercise and Clinical Testing</a:t>
            </a:r>
            <a:r>
              <a:rPr lang="en-US" altLang="es-PR" sz="2800" dirty="0"/>
              <a:t>. New York, NY: Routledge Taylor &amp; Frances Group. 267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1" y="816882"/>
            <a:ext cx="3987080" cy="5682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78183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4065" y="1772816"/>
            <a:ext cx="45344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Maud, P. J., &amp; Foster, C. (Eds.) (2006). </a:t>
            </a:r>
            <a:r>
              <a:rPr lang="en-US" altLang="es-PR" sz="2800" b="1" i="1" dirty="0"/>
              <a:t>Physiological Assessment of Human Fitness</a:t>
            </a:r>
            <a:r>
              <a:rPr lang="en-US" altLang="es-PR" sz="2800" dirty="0"/>
              <a:t> (2da. ed.). Champaign, IL: Human Kinetics Publishers, Inc. 319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97971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" y="910208"/>
            <a:ext cx="4283777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0878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139952" y="1988840"/>
            <a:ext cx="48245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MacDougall, J. D., Wenger, H. A., &amp; Green, H. J. (1991). </a:t>
            </a:r>
            <a:r>
              <a:rPr lang="en-US" altLang="es-PR" sz="2800" b="1" i="1" dirty="0"/>
              <a:t>Physiological Testing of the High-Performance Athlete</a:t>
            </a:r>
            <a:r>
              <a:rPr lang="en-US" altLang="es-PR" sz="2800" dirty="0"/>
              <a:t>. Champaign, IL: Human Kinetics Books. 432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1991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8" y="910208"/>
            <a:ext cx="3478678" cy="5543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56463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55976" y="1988840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2800" dirty="0"/>
              <a:t>Johnson, B. L., &amp; Nelson, J. K. (1986). </a:t>
            </a:r>
            <a:r>
              <a:rPr lang="en-US" altLang="es-PR" sz="2800" b="1" i="1" dirty="0"/>
              <a:t>Practical Measurements for Evaluation in Physical Education</a:t>
            </a:r>
            <a:r>
              <a:rPr lang="en-US" altLang="es-PR" sz="2800" dirty="0"/>
              <a:t> (4ta. ed.). Edina, MN: Burgess Publishing. 475 pp.</a:t>
            </a:r>
            <a:endParaRPr lang="en-US" altLang="es-PR" sz="2000" dirty="0">
              <a:latin typeface="Times New Roman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1836167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1986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1568"/>
            <a:ext cx="4104456" cy="563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15888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94" y="1905504"/>
            <a:ext cx="2614668" cy="1740684"/>
          </a:xfrm>
          <a:prstGeom prst="rect">
            <a:avLst/>
          </a:prstGeom>
        </p:spPr>
      </p:pic>
      <p:sp>
        <p:nvSpPr>
          <p:cNvPr id="88" name="Title 1"/>
          <p:cNvSpPr>
            <a:spLocks/>
          </p:cNvSpPr>
          <p:nvPr/>
        </p:nvSpPr>
        <p:spPr bwMode="auto">
          <a:xfrm>
            <a:off x="1998591" y="779443"/>
            <a:ext cx="709228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 – De Fácil Administra:</a:t>
            </a:r>
            <a:br>
              <a:rPr lang="es-PR" altLang="es-PR" sz="1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EVALUACIONES DE CAMPO: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3"/>
            <a:ext cx="1782568" cy="17825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644560" y="292494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Objetivo de la evaluación</a:t>
            </a:r>
          </a:p>
        </p:txBody>
      </p:sp>
      <p:pic>
        <p:nvPicPr>
          <p:cNvPr id="9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14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644560" y="328498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Grupo de edades indicadas</a:t>
            </a:r>
          </a:p>
        </p:txBody>
      </p:sp>
      <p:pic>
        <p:nvPicPr>
          <p:cNvPr id="9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148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644559" y="3663608"/>
            <a:ext cx="6839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Autenticidad científica:</a:t>
            </a:r>
          </a:p>
        </p:txBody>
      </p:sp>
      <p:pic>
        <p:nvPicPr>
          <p:cNvPr id="9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010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644560" y="4437112"/>
            <a:ext cx="74426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Área/instalación física necesaria para la prueba</a:t>
            </a:r>
          </a:p>
        </p:txBody>
      </p:sp>
      <p:pic>
        <p:nvPicPr>
          <p:cNvPr id="9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36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 Box 2"/>
          <p:cNvSpPr txBox="1">
            <a:spLocks noChangeArrowheads="1"/>
          </p:cNvSpPr>
          <p:nvPr/>
        </p:nvSpPr>
        <p:spPr bwMode="auto">
          <a:xfrm>
            <a:off x="644560" y="4806444"/>
            <a:ext cx="3914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Procedimientos/instrucciones:</a:t>
            </a:r>
          </a:p>
        </p:txBody>
      </p:sp>
      <p:pic>
        <p:nvPicPr>
          <p:cNvPr id="9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294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644560" y="5157192"/>
            <a:ext cx="7586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Metodología del registro:</a:t>
            </a:r>
          </a:p>
        </p:txBody>
      </p:sp>
      <p:pic>
        <p:nvPicPr>
          <p:cNvPr id="101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8369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 Box 2"/>
          <p:cNvSpPr txBox="1">
            <a:spLocks noChangeArrowheads="1"/>
          </p:cNvSpPr>
          <p:nvPr/>
        </p:nvSpPr>
        <p:spPr bwMode="auto">
          <a:xfrm>
            <a:off x="644560" y="5498648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Normas o estándares:</a:t>
            </a:r>
          </a:p>
        </p:txBody>
      </p:sp>
      <p:pic>
        <p:nvPicPr>
          <p:cNvPr id="103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25148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 Box 2"/>
          <p:cNvSpPr txBox="1">
            <a:spLocks noChangeArrowheads="1"/>
          </p:cNvSpPr>
          <p:nvPr/>
        </p:nvSpPr>
        <p:spPr bwMode="auto">
          <a:xfrm>
            <a:off x="644560" y="5877272"/>
            <a:ext cx="8103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Análisis de las puntuaciones/resultados:</a:t>
            </a:r>
          </a:p>
        </p:txBody>
      </p:sp>
      <p:pic>
        <p:nvPicPr>
          <p:cNvPr id="105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0377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644560" y="6237312"/>
            <a:ext cx="4490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y comentarios</a:t>
            </a:r>
          </a:p>
        </p:txBody>
      </p:sp>
      <p:pic>
        <p:nvPicPr>
          <p:cNvPr id="107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63812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 Box 2"/>
          <p:cNvSpPr txBox="1">
            <a:spLocks noChangeArrowheads="1"/>
          </p:cNvSpPr>
          <p:nvPr/>
        </p:nvSpPr>
        <p:spPr bwMode="auto">
          <a:xfrm>
            <a:off x="644560" y="220486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Nombre de la prueba</a:t>
            </a:r>
          </a:p>
        </p:txBody>
      </p:sp>
      <p:pic>
        <p:nvPicPr>
          <p:cNvPr id="109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136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 Box 47"/>
          <p:cNvSpPr txBox="1">
            <a:spLocks noChangeArrowheads="1"/>
          </p:cNvSpPr>
          <p:nvPr/>
        </p:nvSpPr>
        <p:spPr bwMode="auto">
          <a:xfrm>
            <a:off x="3524879" y="3663608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Validez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Confiabilidad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y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Objetividad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1" name="Text Box 47"/>
          <p:cNvSpPr txBox="1">
            <a:spLocks noChangeArrowheads="1"/>
          </p:cNvSpPr>
          <p:nvPr/>
        </p:nvSpPr>
        <p:spPr bwMode="auto">
          <a:xfrm>
            <a:off x="4460983" y="4797152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Administración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e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instrucciones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2" name="Text Box 47"/>
          <p:cNvSpPr txBox="1">
            <a:spLocks noChangeArrowheads="1"/>
          </p:cNvSpPr>
          <p:nvPr/>
        </p:nvSpPr>
        <p:spPr bwMode="auto">
          <a:xfrm>
            <a:off x="3766756" y="5147900"/>
            <a:ext cx="40583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Puntaje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3" name="Text Box 47"/>
          <p:cNvSpPr txBox="1">
            <a:spLocks noChangeArrowheads="1"/>
          </p:cNvSpPr>
          <p:nvPr/>
        </p:nvSpPr>
        <p:spPr bwMode="auto">
          <a:xfrm>
            <a:off x="5665275" y="5877272"/>
            <a:ext cx="31551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Estadísticas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pertinentes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4" name="Text Box 47"/>
          <p:cNvSpPr txBox="1">
            <a:spLocks noChangeArrowheads="1"/>
          </p:cNvSpPr>
          <p:nvPr/>
        </p:nvSpPr>
        <p:spPr bwMode="auto">
          <a:xfrm>
            <a:off x="3380863" y="5517232"/>
            <a:ext cx="5066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Criterio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referencia</a:t>
            </a:r>
            <a:r>
              <a:rPr lang="en-US" altLang="es-PR" sz="20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altLang="es-PR" sz="2000" b="1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comparativo</a:t>
            </a:r>
            <a:endParaRPr lang="en-US" altLang="es-PR" sz="2000" b="1" i="1" dirty="0">
              <a:solidFill>
                <a:srgbClr val="484876"/>
              </a:solidFill>
              <a:latin typeface="Arial Black" pitchFamily="34" charset="0"/>
            </a:endParaRPr>
          </a:p>
        </p:txBody>
      </p:sp>
      <p:sp>
        <p:nvSpPr>
          <p:cNvPr id="115" name="Text Box 2"/>
          <p:cNvSpPr txBox="1">
            <a:spLocks noChangeArrowheads="1"/>
          </p:cNvSpPr>
          <p:nvPr/>
        </p:nvSpPr>
        <p:spPr bwMode="auto">
          <a:xfrm>
            <a:off x="644560" y="2564904"/>
            <a:ext cx="3698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pic>
        <p:nvPicPr>
          <p:cNvPr id="116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1404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 Box 2"/>
          <p:cNvSpPr txBox="1">
            <a:spLocks noChangeArrowheads="1"/>
          </p:cNvSpPr>
          <p:nvPr/>
        </p:nvSpPr>
        <p:spPr bwMode="auto">
          <a:xfrm>
            <a:off x="644560" y="4067780"/>
            <a:ext cx="4850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000" b="1" dirty="0">
                <a:latin typeface="Arial" panose="020B0604020202020204" pitchFamily="34" charset="0"/>
                <a:cs typeface="Arial" panose="020B0604020202020204" pitchFamily="34" charset="0"/>
              </a:rPr>
              <a:t>Equipo y materiales</a:t>
            </a:r>
          </a:p>
        </p:txBody>
      </p:sp>
      <p:pic>
        <p:nvPicPr>
          <p:cNvPr id="118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4280"/>
            <a:ext cx="321032" cy="29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itle 1"/>
          <p:cNvSpPr>
            <a:spLocks/>
          </p:cNvSpPr>
          <p:nvPr/>
        </p:nvSpPr>
        <p:spPr bwMode="auto">
          <a:xfrm>
            <a:off x="1979712" y="1234791"/>
            <a:ext cx="7092280" cy="68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es-PR" altLang="es-PR" sz="18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</a:t>
            </a:r>
            <a:r>
              <a:rPr lang="es-PR" altLang="es-PR" sz="1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ONTITUYENTES DESCRIPTIVOS</a:t>
            </a:r>
          </a:p>
          <a:p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BÁSICOS PARA CADA PRUEBA</a:t>
            </a:r>
            <a:endParaRPr lang="es-PR" altLang="es-PR" sz="1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86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52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528" y="5658614"/>
            <a:ext cx="8569325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Ortega, F.,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Cadenas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-Sánchez, C., Sánchez-Delgado, G., Mora-González, J.,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Martínez-Téllez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B.,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Artero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, E., &amp; ... Ruiz, J. (2015). Systematic Review and Proposal of a Field-Based Physical Fitness-Test Battery in Preschool Children: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The PREFIT Battery. Sports Medicine, 45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(4), 533-555.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with Full Text). </a:t>
            </a:r>
          </a:p>
          <a:p>
            <a:pPr algn="l" eaLnBrk="1" hangingPunct="1"/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53302" cy="4286701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3492500" y="620688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52900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1520" y="5012754"/>
            <a:ext cx="8569325" cy="151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Bianco,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Jemni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M., Thomas, E., Patti, A., Paoli, A., Ramos Roque, J., Palma, A.,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Mammina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C.,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Tabacchi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G. (2015). A Systematic Review to Determine Reliability and Usefulness of the Field-Based Test Batteries for the Assessment of Physical Fitness in Adolescents – The ASSO Project.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International Journal of Occupational Medicine &amp; Environmental Health, 28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(3), 445-478. doi:10.13075/ijomeh.1896.00393.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http://ijomeh.eu/pdf-2413-2457?filename=A%20systematic%20review%20to.pdf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4" y="1123875"/>
            <a:ext cx="7678763" cy="3756517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98833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01208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Latorre Román, P. Á., López, D. M., Fernández Sánchez, M., Salas Sánchez, J.,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Moriana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Coronas, F., García-Pinillos, F., &amp; Mora López, D. (2015). Test-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retest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a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field-based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fitness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aged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3-6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years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Hospitalaria, 32(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4), 1683-1688. doi:10.3305/nh.2015.32.4.9486.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http://www.aulamedica.es/nh/pdf/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9486.pdf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13320"/>
            <a:ext cx="8495543" cy="339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34383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445224"/>
            <a:ext cx="8569325" cy="10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Lindsay, A.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Hongu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N., Spears, K.,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Idris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R.,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Dyrek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Manore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M. M. (2014). Field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Obesity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Prevention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Adults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Composition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Behavior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46(1), 43-53.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10.1016/j.jneb.2013.03.013.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http://www.jneb.org/article/S1499-4046(13)00118-8/pdf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endParaRPr lang="es-ES" altLang="es-PR" sz="160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38" y="1196752"/>
            <a:ext cx="8573437" cy="4065123"/>
          </a:xfrm>
          <a:prstGeom prst="rect">
            <a:avLst/>
          </a:prstGeom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31627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Cvejić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D.,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Pejović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T.,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Ostojić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S. (2013).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Children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Adolescents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Facta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Universitatis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: Series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Sport, 11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(2), 135-145.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http://facta.junis.ni.ac.rs/pe/pe201302/pe201302-02.pdf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1214437"/>
            <a:ext cx="7191375" cy="442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0661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373216"/>
            <a:ext cx="8569325" cy="100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Ruiz, J. R., España Romero, V., Castro Piñero, J., Artero, E. G., Ortega, F. B., Cuenca García, M., &amp; ... Castillo, M. J. (2011). Batería ALPHA-Fitness: test de campo para la evaluación de la condición física relacionada con la salud en niños y adolescentes.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Nutricion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Hospitalaria, 26(6), 1210-1214. doi:10.3305/nh.2011.26.6.5270. Recuperado de 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http://www.redalyc.org/pdf/3092/309226774003.pdf</a:t>
            </a:r>
            <a:endParaRPr lang="es-E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919287"/>
            <a:ext cx="8362950" cy="3019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94185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Cale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L., &amp; Harris, J. (2009). Fitness testing in physical education - a misdirected effort in promoting healthy lifestyles and physical activity?.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Physical Education &amp; Sport Pedagogy, 14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(1), 89-108.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la base de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datos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EBSCOhost (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with Full Text).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8" y="1556792"/>
            <a:ext cx="8569325" cy="3579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71248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589588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Halas, J., &amp;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Gannon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, G. (2005).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Principles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Implications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Fitness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Assessment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b="1" i="1" dirty="0" err="1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s-ES" altLang="es-PR" sz="1600" b="1" i="1" dirty="0">
                <a:latin typeface="Times New Roman" pitchFamily="18" charset="0"/>
                <a:cs typeface="Times New Roman" pitchFamily="18" charset="0"/>
              </a:rPr>
              <a:t>, 71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(4), 4-9. Recuperado de la base de datos de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EBSCOhost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SPORTDiscus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altLang="es-PR" sz="1600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s-ES" altLang="es-PR" sz="1600" dirty="0">
                <a:latin typeface="Times New Roman" pitchFamily="18" charset="0"/>
                <a:cs typeface="Times New Roman" pitchFamily="18" charset="0"/>
              </a:rPr>
              <a:t> Full Text).</a:t>
            </a:r>
            <a:endParaRPr lang="en-US" altLang="es-P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492500" y="692150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1211438"/>
            <a:ext cx="8569325" cy="380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20351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3850" y="5733182"/>
            <a:ext cx="8569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l" eaLnBrk="1" hangingPunct="1"/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Jones, C. J., &amp;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Rikli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R. E. (2002). Measuring functional fitness of older adults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</a:rPr>
              <a:t>. The Journal on Active Aging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, (March-April), 24-30. </a:t>
            </a:r>
            <a:r>
              <a:rPr lang="en-US" altLang="es-PR" sz="1600" dirty="0" err="1">
                <a:latin typeface="Times New Roman" pitchFamily="18" charset="0"/>
                <a:cs typeface="Times New Roman" pitchFamily="18" charset="0"/>
              </a:rPr>
              <a:t>Recuperado</a:t>
            </a:r>
            <a:r>
              <a:rPr lang="en-US" altLang="es-PR" sz="16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s-PR" sz="1600" b="1" i="1" dirty="0">
                <a:latin typeface="Times New Roman" pitchFamily="18" charset="0"/>
                <a:cs typeface="Times New Roman" pitchFamily="18" charset="0"/>
                <a:hlinkClick r:id="rId5"/>
              </a:rPr>
              <a:t>http://www.dsnm.univr.it/documenti/OccorrenzaIns/matdid/matdid182478.pdf</a:t>
            </a:r>
            <a:endParaRPr lang="en-US" altLang="es-P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347864" y="476672"/>
            <a:ext cx="2016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15" y="2658248"/>
            <a:ext cx="6450158" cy="103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15" y="980728"/>
            <a:ext cx="6424462" cy="187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670714"/>
            <a:ext cx="6490101" cy="1918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21779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22" name="Picture 2" descr="Salud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Recursos_Banners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0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MEDICINA DEL DEPORTE: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ACSM: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http://www.acsm.org/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0" name="Picture 7" descr="ACSM_Web-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246188"/>
            <a:ext cx="7477125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908050"/>
            <a:ext cx="91440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ASOCIACIONES DE EDUCACIÓN FÍSICA: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AAHPERD: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WEB: http://www.aahperd.org/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1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5" descr="AAHPERD_Web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67957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124745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Council </a:t>
            </a:r>
            <a:r>
              <a:rPr lang="es-PR" altLang="es-PR" sz="24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on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Physical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Fitness: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http://fitness.gov/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7" y="1988840"/>
            <a:ext cx="8516146" cy="3887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29091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ursos-Sitios-Web_Banner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905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FITNESSGRAM</a:t>
            </a:r>
            <a:r>
              <a:rPr lang="es-PR" altLang="es-PR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®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http://fitnessgram.net/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4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424936" cy="4548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84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1052737"/>
            <a:ext cx="91440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6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PRESIDENT’S CHALLENGE ON ADULT FITNESS TESTS:</a:t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http://adultfitnesstest.org/</a:t>
            </a:r>
            <a:b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9" y="1844824"/>
            <a:ext cx="8457571" cy="4500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6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2160240" cy="1667299"/>
          </a:xfrm>
          <a:prstGeom prst="rect">
            <a:avLst/>
          </a:prstGeom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>
                <a:latin typeface="Times New Roman" pitchFamily="18" charset="0"/>
              </a:rPr>
              <a:t>Scienece</a:t>
            </a:r>
            <a:r>
              <a:rPr lang="en-US" altLang="es-PR" sz="1200" b="0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>
                <a:latin typeface="Times New Roman" pitchFamily="18" charset="0"/>
              </a:rPr>
              <a:t>ta. ed. (pp. 198-291),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A. C.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>
                <a:latin typeface="Times New Roman" pitchFamily="18" charset="0"/>
              </a:rPr>
              <a:t>, 2011, San Francisco, CA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>
                <a:latin typeface="Times New Roman" pitchFamily="18" charset="0"/>
              </a:rPr>
              <a:t>. Copyright 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Pearson Education, Inc., publishing as Pearson Benjamin Cummings.</a:t>
            </a:r>
          </a:p>
        </p:txBody>
      </p:sp>
      <p:sp>
        <p:nvSpPr>
          <p:cNvPr id="34" name="Title 1"/>
          <p:cNvSpPr>
            <a:spLocks/>
          </p:cNvSpPr>
          <p:nvPr/>
        </p:nvSpPr>
        <p:spPr bwMode="auto">
          <a:xfrm>
            <a:off x="2268760" y="119848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5" name="Title 1"/>
          <p:cNvSpPr>
            <a:spLocks/>
          </p:cNvSpPr>
          <p:nvPr/>
        </p:nvSpPr>
        <p:spPr bwMode="auto">
          <a:xfrm>
            <a:off x="2232247" y="163018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CUATRO DOMINIOS DEL APRENDIZAJE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73016"/>
            <a:ext cx="2016224" cy="2181489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49288" y="357301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Psicomotor</a:t>
            </a:r>
          </a:p>
        </p:txBody>
      </p:sp>
      <p:pic>
        <p:nvPicPr>
          <p:cNvPr id="38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438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849288" y="2348880"/>
            <a:ext cx="7971629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4500"/>
              </a:lnSpc>
            </a:pPr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 física relacionada con la salud y actividad f</a:t>
            </a:r>
            <a:r>
              <a:rPr lang="en-US" altLang="es-PR" sz="4200" b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ísica</a:t>
            </a:r>
            <a:endParaRPr lang="es-PR" altLang="es-PR" sz="42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2961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848843" y="4293096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Cognoscitivo</a:t>
            </a:r>
          </a:p>
        </p:txBody>
      </p:sp>
      <p:pic>
        <p:nvPicPr>
          <p:cNvPr id="42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4414464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848843" y="5066600"/>
            <a:ext cx="7971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s-PR" altLang="es-PR" sz="4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Afectivo</a:t>
            </a:r>
          </a:p>
        </p:txBody>
      </p:sp>
      <p:pic>
        <p:nvPicPr>
          <p:cNvPr id="44" name="Picture 5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" y="5187968"/>
            <a:ext cx="595436" cy="5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21" y="3068960"/>
            <a:ext cx="1268367" cy="26541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73016"/>
            <a:ext cx="1427235" cy="2150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9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10" name="whoosh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5" y="548680"/>
            <a:ext cx="2195715" cy="1427849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58703"/>
            <a:ext cx="6489286" cy="2219574"/>
          </a:xfrm>
          <a:prstGeom prst="rect">
            <a:avLst/>
          </a:prstGeom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45656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Escuelas</a:t>
            </a: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36344" y="2654722"/>
            <a:ext cx="6894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Físico-Deportivo</a:t>
            </a: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3230786"/>
            <a:ext cx="813601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y Actividad Física: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Diversas Poblaciones</a:t>
            </a: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842132" y="3806850"/>
            <a:ext cx="80189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Terapéutica y Rehabilitación</a:t>
            </a:r>
          </a:p>
        </p:txBody>
      </p:sp>
      <p:pic>
        <p:nvPicPr>
          <p:cNvPr id="4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6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194149"/>
            <a:ext cx="8460432" cy="52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63" y="3848269"/>
            <a:ext cx="3907601" cy="2605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2154183" cy="1452258"/>
          </a:xfrm>
          <a:prstGeom prst="rect">
            <a:avLst/>
          </a:prstGeom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PROFESIONALES BENEFICIADOS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36344" y="2378788"/>
            <a:ext cx="79194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Maestros de Educación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609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36344" y="2882844"/>
            <a:ext cx="324800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Lideres recreativos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650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42132" y="3458908"/>
            <a:ext cx="63305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Fisiólogos y especialistas del ejercicio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979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42132" y="4034972"/>
            <a:ext cx="35182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Terapeutas atléticos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0171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842132" y="4683044"/>
            <a:ext cx="437812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Entrenadores y “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coaches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66523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842132" y="5260925"/>
            <a:ext cx="15199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2431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8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/>
          </p:cNvSpPr>
          <p:nvPr/>
        </p:nvSpPr>
        <p:spPr bwMode="auto">
          <a:xfrm>
            <a:off x="2396158" y="1004832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0" name="Title 1"/>
          <p:cNvSpPr>
            <a:spLocks/>
          </p:cNvSpPr>
          <p:nvPr/>
        </p:nvSpPr>
        <p:spPr bwMode="auto">
          <a:xfrm>
            <a:off x="2359645" y="1436533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POBLACIÓN META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64336" y="2748696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08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64336" y="3902641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con necesidades particulares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848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70124" y="4478705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 Física, recreación o salud</a:t>
            </a: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4177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0124" y="5053354"/>
            <a:ext cx="74022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Elites y recreativos</a:t>
            </a: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355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70124" y="3324760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Colectivo geriátrico: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30695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70124" y="5629418"/>
            <a:ext cx="70422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6116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64336" y="2173034"/>
            <a:ext cx="64908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pediátrico: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y adolescentes</a:t>
            </a: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522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1964109" cy="1390520"/>
          </a:xfrm>
          <a:prstGeom prst="rect">
            <a:avLst/>
          </a:prstGeom>
        </p:spPr>
      </p:pic>
      <p:sp>
        <p:nvSpPr>
          <p:cNvPr id="28" name="Text Box 9">
            <a:extLst>
              <a:ext uri="{FF2B5EF4-FFF2-40B4-BE49-F238E27FC236}">
                <a16:creationId xmlns:a16="http://schemas.microsoft.com/office/drawing/2014/main" id="{21B89C63-F854-4CAF-B9AA-A32BFDC48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6133474"/>
            <a:ext cx="832755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grupos de la ley y el orden: Policías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C9192FDC-3570-4BB2-AEE3-EC1B6394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156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77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12" y="2780928"/>
            <a:ext cx="2304256" cy="3838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" y="470186"/>
            <a:ext cx="1891127" cy="2598774"/>
          </a:xfrm>
          <a:prstGeom prst="rect">
            <a:avLst/>
          </a:prstGeom>
        </p:spPr>
      </p:pic>
      <p:sp>
        <p:nvSpPr>
          <p:cNvPr id="46" name="Title 1"/>
          <p:cNvSpPr>
            <a:spLocks/>
          </p:cNvSpPr>
          <p:nvPr/>
        </p:nvSpPr>
        <p:spPr bwMode="auto">
          <a:xfrm>
            <a:off x="2340768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7" name="Title 1"/>
          <p:cNvSpPr>
            <a:spLocks/>
          </p:cNvSpPr>
          <p:nvPr/>
        </p:nvSpPr>
        <p:spPr bwMode="auto">
          <a:xfrm>
            <a:off x="2304255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48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90" y="2133228"/>
            <a:ext cx="504056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itle 1"/>
          <p:cNvSpPr>
            <a:spLocks/>
          </p:cNvSpPr>
          <p:nvPr/>
        </p:nvSpPr>
        <p:spPr bwMode="auto">
          <a:xfrm>
            <a:off x="2644402" y="2204666"/>
            <a:ext cx="455542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COLECTIVO BENEFICIADO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64336" y="383708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192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764336" y="4991033"/>
            <a:ext cx="560786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 – sobre 60 años: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 edad (</a:t>
            </a:r>
            <a:r>
              <a:rPr lang="es-PR" altLang="es-PR" sz="2600" b="1" i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3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322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70124" y="5824891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Ancianos frágiles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763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770124" y="4413152"/>
            <a:ext cx="158952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395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764336" y="3261426"/>
            <a:ext cx="302198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prepúberes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10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36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3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6" y="515732"/>
            <a:ext cx="1711210" cy="2619199"/>
          </a:xfrm>
          <a:prstGeom prst="rect">
            <a:avLst/>
          </a:prstGeom>
        </p:spPr>
      </p:pic>
      <p:sp>
        <p:nvSpPr>
          <p:cNvPr id="21" name="Title 1"/>
          <p:cNvSpPr>
            <a:spLocks/>
          </p:cNvSpPr>
          <p:nvPr/>
        </p:nvSpPr>
        <p:spPr bwMode="auto">
          <a:xfrm>
            <a:off x="2304257" y="119712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itle 1"/>
          <p:cNvSpPr>
            <a:spLocks/>
          </p:cNvSpPr>
          <p:nvPr/>
        </p:nvSpPr>
        <p:spPr bwMode="auto">
          <a:xfrm>
            <a:off x="2267744" y="155542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23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79" y="2133228"/>
            <a:ext cx="412333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>
            <a:spLocks/>
          </p:cNvSpPr>
          <p:nvPr/>
        </p:nvSpPr>
        <p:spPr bwMode="auto">
          <a:xfrm>
            <a:off x="2519265" y="2204666"/>
            <a:ext cx="3728716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GRUPOS DE INTEREZ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08352" y="3806448"/>
            <a:ext cx="25835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86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908352" y="4960393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Bomberos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258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14140" y="5547587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Oficiales de la ley y el orden (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policías)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54865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914140" y="438251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Poblaciones especiales: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Discapacitados</a:t>
            </a: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436470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908352" y="3230786"/>
            <a:ext cx="66239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(escuelas y universidades)</a:t>
            </a: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914140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2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36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668" y="2730030"/>
            <a:ext cx="2071317" cy="1380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1725342" cy="2194076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085383" y="108694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048870" y="1445248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86" y="2023048"/>
            <a:ext cx="565313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2301407" y="2094486"/>
            <a:ext cx="525658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 NO ESCOLARES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697" y="4197388"/>
            <a:ext cx="1288910" cy="1271334"/>
          </a:xfrm>
          <a:prstGeom prst="rect">
            <a:avLst/>
          </a:prstGeom>
        </p:spPr>
      </p:pic>
      <p:sp>
        <p:nvSpPr>
          <p:cNvPr id="73" name="Text Box 9"/>
          <p:cNvSpPr txBox="1">
            <a:spLocks noChangeArrowheads="1"/>
          </p:cNvSpPr>
          <p:nvPr/>
        </p:nvSpPr>
        <p:spPr bwMode="auto">
          <a:xfrm>
            <a:off x="764336" y="3480646"/>
            <a:ext cx="366364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Clubes deportivos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28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764336" y="4526930"/>
            <a:ext cx="59679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corporativa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770124" y="5074171"/>
            <a:ext cx="54580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Clínicas para el control de peso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770124" y="3984702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para el cuidado de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envejecientes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9668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 Box 9"/>
          <p:cNvSpPr txBox="1">
            <a:spLocks noChangeArrowheads="1"/>
          </p:cNvSpPr>
          <p:nvPr/>
        </p:nvSpPr>
        <p:spPr bwMode="auto">
          <a:xfrm>
            <a:off x="764336" y="2976590"/>
            <a:ext cx="610295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Gimnasios y centros de aptitud física</a:t>
            </a:r>
          </a:p>
        </p:txBody>
      </p:sp>
      <p:pic>
        <p:nvPicPr>
          <p:cNvPr id="8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587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9"/>
          <p:cNvSpPr txBox="1">
            <a:spLocks noChangeArrowheads="1"/>
          </p:cNvSpPr>
          <p:nvPr/>
        </p:nvSpPr>
        <p:spPr bwMode="auto">
          <a:xfrm>
            <a:off x="770123" y="5578227"/>
            <a:ext cx="82298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para el entrenamiento pediátrico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770124" y="6112923"/>
            <a:ext cx="36578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6051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086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/>
          </p:cNvSpPr>
          <p:nvPr/>
        </p:nvSpPr>
        <p:spPr bwMode="auto">
          <a:xfrm>
            <a:off x="1479522" y="98072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itle 1"/>
          <p:cNvSpPr>
            <a:spLocks/>
          </p:cNvSpPr>
          <p:nvPr/>
        </p:nvSpPr>
        <p:spPr bwMode="auto">
          <a:xfrm>
            <a:off x="1443009" y="133903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PRUEBAS DE APTITUD FÍSICA</a:t>
            </a:r>
          </a:p>
        </p:txBody>
      </p:sp>
      <p:pic>
        <p:nvPicPr>
          <p:cNvPr id="2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10" y="1844824"/>
            <a:ext cx="744947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1443009" y="1916262"/>
            <a:ext cx="7269959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PROGRAMAS QUE REQUIEREN EVALUAR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00846" y="3086770"/>
            <a:ext cx="790927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entrenamiento físico-deportivo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00847" y="4349078"/>
            <a:ext cx="790927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salud, ejercicios y actividad física para los empleados de una empresa corporativa, gubernamental o académica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43312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806634" y="5434211"/>
            <a:ext cx="808299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para el control de la obesidad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3732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806635" y="3590826"/>
            <a:ext cx="769030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rehabilitación física y ejercicios terapéuticos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00847" y="2582714"/>
            <a:ext cx="681308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ejercicios y actividad física</a:t>
            </a:r>
          </a:p>
        </p:txBody>
      </p:sp>
      <p:pic>
        <p:nvPicPr>
          <p:cNvPr id="3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2564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806634" y="5938267"/>
            <a:ext cx="8229862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de educación del movimiento para niños de edad pre-escolar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" y="58772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1" y="640430"/>
            <a:ext cx="1127127" cy="1755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59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47" y="2444912"/>
            <a:ext cx="1016605" cy="1524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409" y="2390997"/>
            <a:ext cx="948338" cy="1503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8" y="2184172"/>
            <a:ext cx="1039785" cy="178363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3" y="548680"/>
            <a:ext cx="2140083" cy="1453390"/>
          </a:xfrm>
          <a:prstGeom prst="rect">
            <a:avLst/>
          </a:prstGeom>
        </p:spPr>
      </p:pic>
      <p:sp>
        <p:nvSpPr>
          <p:cNvPr id="59" name="Title 1"/>
          <p:cNvSpPr>
            <a:spLocks/>
          </p:cNvSpPr>
          <p:nvPr/>
        </p:nvSpPr>
        <p:spPr bwMode="auto">
          <a:xfrm>
            <a:off x="2412776" y="982464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0" name="Title 1"/>
          <p:cNvSpPr>
            <a:spLocks/>
          </p:cNvSpPr>
          <p:nvPr/>
        </p:nvSpPr>
        <p:spPr bwMode="auto">
          <a:xfrm>
            <a:off x="2376263" y="1414165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ENFOQUES</a:t>
            </a: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836344" y="2078658"/>
            <a:ext cx="79194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aptitud física relacionadas con la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836344" y="2870746"/>
            <a:ext cx="49728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de la actividad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842132" y="3446810"/>
            <a:ext cx="47115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Evaluaciones psicomotoras: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3858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842132" y="4886970"/>
            <a:ext cx="75472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de rendimiento funcional en deportes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10" descr="PntBlu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691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179388" y="5445224"/>
            <a:ext cx="8964612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 </a:t>
            </a:r>
            <a:r>
              <a:rPr lang="en-US" altLang="es-PR" sz="1200" b="1" i="1" dirty="0">
                <a:latin typeface="Times New Roman" pitchFamily="18" charset="0"/>
              </a:rPr>
              <a:t>Measurement and Evaluation in Physical Education and Exercise </a:t>
            </a:r>
            <a:r>
              <a:rPr lang="en-US" altLang="es-PR" sz="1200" b="1" i="1" dirty="0" err="1">
                <a:latin typeface="Times New Roman" pitchFamily="18" charset="0"/>
              </a:rPr>
              <a:t>Scienece</a:t>
            </a:r>
            <a:r>
              <a:rPr lang="en-US" altLang="es-PR" sz="1200" b="0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6</a:t>
            </a:r>
            <a:r>
              <a:rPr lang="en-US" altLang="es-PR" sz="1200" b="0" dirty="0">
                <a:latin typeface="Times New Roman" pitchFamily="18" charset="0"/>
              </a:rPr>
              <a:t>ta. ed. (pp. 198-260),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A. C. 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Lacy</a:t>
            </a:r>
            <a:r>
              <a:rPr lang="en-US" altLang="es-PR" sz="1200" b="0" dirty="0">
                <a:latin typeface="Times New Roman" pitchFamily="18" charset="0"/>
              </a:rPr>
              <a:t>, 2011, San Francisco, CA</a:t>
            </a:r>
            <a:r>
              <a:rPr lang="en-US" altLang="es-PR" sz="1200" b="0" dirty="0">
                <a:solidFill>
                  <a:srgbClr val="000000"/>
                </a:solidFill>
                <a:latin typeface="Times New Roman" pitchFamily="18" charset="0"/>
              </a:rPr>
              <a:t>: Benjamin Cumming, an imprint of Pearson</a:t>
            </a:r>
            <a:r>
              <a:rPr lang="en-US" altLang="es-PR" sz="1200" b="0" dirty="0">
                <a:latin typeface="Times New Roman" pitchFamily="18" charset="0"/>
              </a:rPr>
              <a:t>. Copyright 2011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Pearson Education, Inc., publishing as Pearson Benjamin </a:t>
            </a:r>
            <a:r>
              <a:rPr lang="en-US" altLang="es-PR" sz="1200" dirty="0">
                <a:latin typeface="Times New Roman" pitchFamily="18" charset="0"/>
              </a:rPr>
              <a:t>Cummings; “Chapter 3: Sports Performance Testing,”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&amp; S. C. Lucett</a:t>
            </a:r>
            <a:r>
              <a:rPr lang="en-US" altLang="es-PR" sz="1200" dirty="0">
                <a:latin typeface="Times New Roman" pitchFamily="18" charset="0"/>
              </a:rPr>
              <a:t>. </a:t>
            </a:r>
            <a:r>
              <a:rPr lang="en-US" altLang="es-PR" sz="1200" dirty="0" err="1">
                <a:latin typeface="Times New Roman" pitchFamily="18" charset="0"/>
              </a:rPr>
              <a:t>En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en-US" altLang="es-PR" sz="1200" b="1" i="1" dirty="0">
                <a:latin typeface="Times New Roman" pitchFamily="18" charset="0"/>
              </a:rPr>
              <a:t>NASM </a:t>
            </a:r>
            <a:r>
              <a:rPr lang="en-US" altLang="es-PR" sz="1200" b="1" i="1" dirty="0" err="1">
                <a:latin typeface="Times New Roman" pitchFamily="18" charset="0"/>
              </a:rPr>
              <a:t>Essentals</a:t>
            </a:r>
            <a:r>
              <a:rPr lang="en-US" altLang="es-PR" sz="1200" b="1" i="1" dirty="0">
                <a:latin typeface="Times New Roman" pitchFamily="18" charset="0"/>
              </a:rPr>
              <a:t> of Sports </a:t>
            </a:r>
            <a:r>
              <a:rPr lang="en-US" altLang="es-PR" sz="1200" b="1" i="1" dirty="0" err="1">
                <a:latin typeface="Times New Roman" pitchFamily="18" charset="0"/>
              </a:rPr>
              <a:t>Performnce</a:t>
            </a:r>
            <a:r>
              <a:rPr lang="en-US" altLang="es-PR" sz="1200" b="1" i="1" dirty="0">
                <a:latin typeface="Times New Roman" pitchFamily="18" charset="0"/>
              </a:rPr>
              <a:t> Training</a:t>
            </a:r>
            <a:r>
              <a:rPr lang="en-US" altLang="es-PR" sz="1200" dirty="0">
                <a:latin typeface="Times New Roman" pitchFamily="18" charset="0"/>
              </a:rPr>
              <a:t>. 1ra. ed. Rev.; (p. 71),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</a:t>
            </a:r>
            <a:r>
              <a:rPr lang="sv-SE" altLang="es-PR" sz="1200" dirty="0">
                <a:latin typeface="Times New Roman" pitchFamily="18" charset="0"/>
              </a:rPr>
              <a:t>M. A. Clark, S. C. Lucett, &amp; B. G. Sutton</a:t>
            </a:r>
            <a:r>
              <a:rPr lang="en-US" altLang="es-PR" sz="1200" dirty="0">
                <a:latin typeface="Times New Roman" pitchFamily="18" charset="0"/>
              </a:rPr>
              <a:t> (Eds.), 2015, Burlington, MA: Jones &amp; </a:t>
            </a:r>
            <a:r>
              <a:rPr lang="en-US" altLang="es-PR" sz="1200" dirty="0" err="1">
                <a:latin typeface="Times New Roman" pitchFamily="18" charset="0"/>
              </a:rPr>
              <a:t>Barlett</a:t>
            </a:r>
            <a:r>
              <a:rPr lang="en-US" altLang="es-PR" sz="1200" dirty="0">
                <a:latin typeface="Times New Roman" pitchFamily="18" charset="0"/>
              </a:rPr>
              <a:t> Learning. Copyright 2015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The National Academy of Sports Medicine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1187500" y="3799384"/>
            <a:ext cx="79930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Pruebas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aptitud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física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relacionadas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con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destrezas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1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7021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1187500" y="4293096"/>
            <a:ext cx="7993062" cy="4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Mediciones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de las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cualidades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deportivas</a:t>
            </a:r>
            <a:r>
              <a:rPr lang="en-US" altLang="es-PR" sz="24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400" b="1" dirty="0" err="1">
                <a:solidFill>
                  <a:srgbClr val="000000"/>
                </a:solidFill>
                <a:latin typeface="Calibri" pitchFamily="34" charset="0"/>
              </a:rPr>
              <a:t>específicas</a:t>
            </a:r>
            <a:endParaRPr lang="en-US" altLang="es-P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73" name="Picture 28" descr="Bullet_Round_Diamond_Maggenta_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407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5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/>
          </p:cNvSpPr>
          <p:nvPr/>
        </p:nvSpPr>
        <p:spPr bwMode="auto">
          <a:xfrm>
            <a:off x="2412776" y="1189770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1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2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607984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BATERÍAS DE PRUEBAS DE APITUD FÍSICA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3642018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ALPHA - Fitness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4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2417882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Batería PREFIT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0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3037131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Fitnessgram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29761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5660059"/>
            <a:ext cx="437465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AVENA fitness test 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6422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010170"/>
            <a:ext cx="43380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ASSO-Fitness test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923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4363915"/>
            <a:ext cx="35397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EUROFIT test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4610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52253"/>
            <a:ext cx="2228659" cy="14857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16604"/>
            <a:ext cx="3013805" cy="4520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10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8" y="713334"/>
            <a:ext cx="2193570" cy="1485559"/>
          </a:xfrm>
          <a:prstGeom prst="rect">
            <a:avLst/>
          </a:prstGeom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412776" y="1138578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376263" y="1570279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36344" y="2438698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conceptual: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física y sus constituyentes</a:t>
            </a:r>
          </a:p>
        </p:txBody>
      </p:sp>
      <p:pic>
        <p:nvPicPr>
          <p:cNvPr id="2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36344" y="3218688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Justificación: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Indicaciones y objetivos/propósitos  – Razones para la pruebas</a:t>
            </a:r>
          </a:p>
        </p:txBody>
      </p:sp>
      <p:pic>
        <p:nvPicPr>
          <p:cNvPr id="2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008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842132" y="4053961"/>
            <a:ext cx="797834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Criterios de calidad para la selección y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 las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9929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842132" y="4846049"/>
            <a:ext cx="404630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necesidades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8282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842132" y="5422113"/>
            <a:ext cx="29422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pruebas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4043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842132" y="5954992"/>
            <a:ext cx="79415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Orden/secuencia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9371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58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7466"/>
            <a:ext cx="2369177" cy="1628809"/>
          </a:xfrm>
          <a:prstGeom prst="rect">
            <a:avLst/>
          </a:prstGeom>
        </p:spPr>
      </p:pic>
      <p:sp>
        <p:nvSpPr>
          <p:cNvPr id="20" name="Title 1"/>
          <p:cNvSpPr>
            <a:spLocks/>
          </p:cNvSpPr>
          <p:nvPr/>
        </p:nvSpPr>
        <p:spPr bwMode="auto">
          <a:xfrm>
            <a:off x="2412776" y="1051321"/>
            <a:ext cx="6588224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MEDICIÓN Y EVALUACIÓN EN LAS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</a:t>
            </a:r>
            <a:br>
              <a:rPr lang="es-PR" altLang="es-PR" sz="21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endParaRPr lang="es-PR" altLang="es-PR" sz="21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1" name="Title 1"/>
          <p:cNvSpPr>
            <a:spLocks/>
          </p:cNvSpPr>
          <p:nvPr/>
        </p:nvSpPr>
        <p:spPr bwMode="auto">
          <a:xfrm>
            <a:off x="2376263" y="1483022"/>
            <a:ext cx="6732241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ORGANIZACIÓN Y ADMINISTRACIÓN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36344" y="3027262"/>
            <a:ext cx="8164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Estructuración y planificación para la administración de las pruebas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94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36344" y="4386548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los resultados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87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42132" y="4962612"/>
            <a:ext cx="797834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Extrapolación y predicción de los datos crudos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9016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2132" y="5536859"/>
            <a:ext cx="72582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comunes y errores de medición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90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842132" y="3808667"/>
            <a:ext cx="53140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9085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842132" y="6112923"/>
            <a:ext cx="521168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profesional de aptitud física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609511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836344" y="2223076"/>
            <a:ext cx="756970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 básicos para los procedimientos de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 y evaluación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52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49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764704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EXPERIMENTOS DE LABORATORIO EN FISIOLOG</a:t>
            </a:r>
            <a:r>
              <a:rPr lang="en-US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ÍA DEL EJERCICIO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http://www.saludmed.com/labsfisiologiaejercicio/labsfisiologiaejercicio.html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653428" cy="45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51720" y="692696"/>
            <a:ext cx="4951095" cy="6595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DEFINIENDO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54351" y="5517232"/>
            <a:ext cx="5897969" cy="8640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 FÍSICA</a:t>
            </a:r>
          </a:p>
        </p:txBody>
      </p:sp>
      <p:pic>
        <p:nvPicPr>
          <p:cNvPr id="6" name="Picture 4" descr="Bik-Mt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09" y="1504629"/>
            <a:ext cx="5278129" cy="39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067944" y="756452"/>
            <a:ext cx="35052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3068960"/>
            <a:ext cx="8712968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Capacidad de llevar a cabo las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Actividades Cotidianas Normales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(Trabajo y Asueto) con Vigor y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Eficiencia, sin Fatigarse Demasiado, y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Aún Teniendo Suficiente Energía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Disfrutar Pasatiempos y Encarar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 Imprevistas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86242" y="2363611"/>
            <a:ext cx="5468100" cy="7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35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Definición Tradicional *</a:t>
            </a:r>
          </a:p>
        </p:txBody>
      </p:sp>
      <p:pic>
        <p:nvPicPr>
          <p:cNvPr id="5" name="Picture 5" descr="BeacVo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3" y="260648"/>
            <a:ext cx="2956080" cy="2217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238006"/>
            <a:ext cx="89646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 de: President's Council on Physical Fitness and Sports, 1971, </a:t>
            </a:r>
            <a:r>
              <a:rPr lang="en-US" altLang="es-PR" sz="1200" b="1" i="1" dirty="0">
                <a:latin typeface="Times New Roman" pitchFamily="18" charset="0"/>
                <a:cs typeface="Times New Roman" pitchFamily="18" charset="0"/>
              </a:rPr>
              <a:t>Physical Fitness Research Digest, Series 1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(1).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8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34728" y="2135524"/>
            <a:ext cx="8313736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Actividades Usuales de la Vida Diarias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6688" y="577443"/>
            <a:ext cx="5723042" cy="103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40000"/>
              </a:lnSpc>
            </a:pPr>
            <a:r>
              <a:rPr lang="es-PR" altLang="es-PR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anose="020B0A04020102020204" pitchFamily="34" charset="0"/>
              </a:rPr>
              <a:t>APTITUD FÍSICA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1327" y="3268999"/>
            <a:ext cx="8494633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Recupera con Rapidez de la Fatiga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8386" y="4373899"/>
            <a:ext cx="863409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Quedan Reservas de Fuerza y Energía Para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2852" y="5402599"/>
            <a:ext cx="2736647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</a:t>
            </a:r>
          </a:p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Inesperadas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791408" y="5402599"/>
            <a:ext cx="4882234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Disfrutar de Actividades</a:t>
            </a:r>
          </a:p>
          <a:p>
            <a:pPr algn="ctr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Recreativas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495800" y="15925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495800" y="26593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495800" y="38023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752600" y="48691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324600" y="4869199"/>
            <a:ext cx="0" cy="685800"/>
          </a:xfrm>
          <a:prstGeom prst="line">
            <a:avLst/>
          </a:prstGeom>
          <a:noFill/>
          <a:ln w="76200">
            <a:solidFill>
              <a:srgbClr val="48487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2" y="527394"/>
            <a:ext cx="1085356" cy="1628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20" y="741382"/>
            <a:ext cx="1164088" cy="1414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52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7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" y="251258"/>
            <a:ext cx="4572000" cy="304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4603576" y="902421"/>
            <a:ext cx="33528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92955" y="2842347"/>
            <a:ext cx="5974714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</a:t>
            </a:r>
            <a:r>
              <a:rPr lang="es-PR" altLang="es-PR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Casperson</a:t>
            </a: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C. J., 1985 *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4344" y="3496940"/>
            <a:ext cx="88821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Un conjunto de atributos que las personas poseen, o alcanzan, que se relaciona con la habilidad para llevar a cabo actividad física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128.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6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breeze.wav"/>
          </p:stSnd>
        </p:sndAc>
      </p:transition>
    </mc:Choice>
    <mc:Fallback xmlns="">
      <p:transition spd="slow">
        <p:dissolve/>
        <p:sndAc>
          <p:stSnd>
            <p:snd r:embed="rId7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171528" y="736104"/>
            <a:ext cx="33528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528" y="3284984"/>
            <a:ext cx="864096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“Un Estado de Energía Dinámica y Vitalidad que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nos Capacita/Permite no Solamente Llevar a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Cabo Nuestras Tareas Diarias, Práctica de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Actividades Recreativas y Encarar Emergencias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Imprevistas, sino también nos Ayuda a Prevenir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las Enfermedades </a:t>
            </a:r>
            <a:r>
              <a:rPr lang="es-PR" altLang="es-PR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Hipocinéticas</a:t>
            </a: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, mientras se 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Funciona a Niveles Óptimos de la Capacidad</a:t>
            </a:r>
          </a:p>
          <a:p>
            <a:pPr algn="ctr">
              <a:lnSpc>
                <a:spcPct val="90000"/>
              </a:lnSpc>
            </a:pPr>
            <a:r>
              <a:rPr lang="es-PR" altLang="es-PR" sz="2500" b="1" dirty="0">
                <a:latin typeface="Arial" panose="020B0604020202020204" pitchFamily="34" charset="0"/>
                <a:cs typeface="Arial" panose="020B0604020202020204" pitchFamily="34" charset="0"/>
              </a:rPr>
              <a:t>Intelectual y Experimentar el Disfrute de la Vida”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38782" y="2676030"/>
            <a:ext cx="6483058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</a:t>
            </a:r>
            <a:r>
              <a:rPr lang="es-PR" altLang="es-PR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Nieman</a:t>
            </a:r>
            <a:r>
              <a:rPr lang="es-PR" altLang="es-PR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D.C., 1986, p. 34 *</a:t>
            </a:r>
          </a:p>
        </p:txBody>
      </p:sp>
      <p:pic>
        <p:nvPicPr>
          <p:cNvPr id="5" name="Picture 5" descr="Hiking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28" y="629282"/>
            <a:ext cx="2685968" cy="20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4462" y="6094561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Reproducido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The Sports Medicine Fitness Course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. (p. 34),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D. C.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Nieman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, 1986, Palo Alto, CA: Bull Publishing Company. Copyright 1986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Bull Publishing Co.</a:t>
            </a:r>
          </a:p>
          <a:p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7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644361" y="692696"/>
            <a:ext cx="3023983" cy="16249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APTITUD</a:t>
            </a:r>
          </a:p>
          <a:p>
            <a:pPr algn="l"/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FÍSICA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9279" y="2996952"/>
            <a:ext cx="7994496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Habilidades o Potencial Particular para Llevar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a cabo Efectivamente, y sin Fatiga Excesiva,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Actividades Físicas de Diversas Dimensiones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(Particularmente Actividades que Involucren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Demandas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-Respiratorias o Aeróbicas)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y Tareas Cotidianas Diarias, con Reservas 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Energéticas para Cualquier otra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Emergencia de </a:t>
            </a:r>
            <a:r>
              <a:rPr lang="es-PR" altLang="es-P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Caracter</a:t>
            </a:r>
            <a:r>
              <a:rPr lang="es-PR" altLang="es-PR" sz="2800" b="1" dirty="0">
                <a:latin typeface="Arial" panose="020B0604020202020204" pitchFamily="34" charset="0"/>
                <a:cs typeface="Arial" panose="020B0604020202020204" pitchFamily="34" charset="0"/>
              </a:rPr>
              <a:t> Físico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89279" y="2347031"/>
            <a:ext cx="7994496" cy="68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SEGÚN: E. </a:t>
            </a:r>
            <a:r>
              <a:rPr lang="es-PR" altLang="es-PR" sz="31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Lopategui</a:t>
            </a: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1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Corsino</a:t>
            </a:r>
            <a:r>
              <a:rPr lang="es-PR" altLang="es-PR" sz="31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2006 *</a:t>
            </a:r>
          </a:p>
        </p:txBody>
      </p:sp>
      <p:pic>
        <p:nvPicPr>
          <p:cNvPr id="5" name="Picture 5" descr="CycVel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41" y="565262"/>
            <a:ext cx="2474168" cy="18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4462" y="6094561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algn="l"/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Adaptado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de: </a:t>
            </a:r>
            <a:r>
              <a:rPr lang="en-US" altLang="es-PR" sz="1200" i="1" dirty="0" err="1">
                <a:latin typeface="Times New Roman" pitchFamily="18" charset="0"/>
                <a:cs typeface="Times New Roman" pitchFamily="18" charset="0"/>
              </a:rPr>
              <a:t>Bienestar</a:t>
            </a:r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altLang="es-PR" sz="1200" i="1" dirty="0" err="1">
                <a:latin typeface="Times New Roman" pitchFamily="18" charset="0"/>
                <a:cs typeface="Times New Roman" pitchFamily="18" charset="0"/>
              </a:rPr>
              <a:t>Calidad</a:t>
            </a:r>
            <a:r>
              <a:rPr lang="en-US" altLang="es-PR" sz="1200" i="1" dirty="0">
                <a:latin typeface="Times New Roman" pitchFamily="18" charset="0"/>
                <a:cs typeface="Times New Roman" pitchFamily="18" charset="0"/>
              </a:rPr>
              <a:t> de Vida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. (p. 44),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E.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Lopategui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Corsino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, 2006, Hoboken, NJ: John Wiley &amp; Sons, Inc. Copyright 2006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Edgar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Lopategui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  <a:cs typeface="Times New Roman" pitchFamily="18" charset="0"/>
              </a:rPr>
              <a:t>Corsino</a:t>
            </a:r>
            <a:r>
              <a:rPr lang="en-US" altLang="es-PR" sz="12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1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/>
          </p:cNvSpPr>
          <p:nvPr/>
        </p:nvSpPr>
        <p:spPr bwMode="auto">
          <a:xfrm>
            <a:off x="2644160" y="620688"/>
            <a:ext cx="604708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FÍSICA:</a:t>
            </a:r>
          </a:p>
          <a:p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560188" y="1846993"/>
            <a:ext cx="854831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dinámica y vitalidad: 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Reservas de </a:t>
            </a:r>
            <a:r>
              <a:rPr lang="es-PR" altLang="es-PR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nergía</a:t>
            </a:r>
          </a:p>
        </p:txBody>
      </p:sp>
      <p:pic>
        <p:nvPicPr>
          <p:cNvPr id="4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1867362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60189" y="3038808"/>
            <a:ext cx="4796121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a la fatiga prematura</a:t>
            </a:r>
          </a:p>
        </p:txBody>
      </p:sp>
      <p:pic>
        <p:nvPicPr>
          <p:cNvPr id="42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301949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560189" y="4605628"/>
            <a:ext cx="8405886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capacidad inmunológica: 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problemas de salud</a:t>
            </a:r>
          </a:p>
        </p:txBody>
      </p:sp>
      <p:pic>
        <p:nvPicPr>
          <p:cNvPr id="44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458631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560189" y="2462744"/>
            <a:ext cx="8405886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Confronta emergencias imprevistas efectivamente</a:t>
            </a:r>
          </a:p>
        </p:txBody>
      </p:sp>
      <p:pic>
        <p:nvPicPr>
          <p:cNvPr id="46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244342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563116" y="3542864"/>
            <a:ext cx="796932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 recuperación</a:t>
            </a:r>
          </a:p>
        </p:txBody>
      </p:sp>
      <p:pic>
        <p:nvPicPr>
          <p:cNvPr id="48" name="Picture 1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2354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560189" y="4007233"/>
            <a:ext cx="86923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Óptima capacidad funcional: </a:t>
            </a:r>
            <a:r>
              <a:rPr lang="es-PR" altLang="es-PR" sz="21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s-PR" altLang="es-PR" sz="21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Cotidianas y Ocupacionales</a:t>
            </a: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4027602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6"/>
          <p:cNvSpPr txBox="1">
            <a:spLocks noChangeArrowheads="1"/>
          </p:cNvSpPr>
          <p:nvPr/>
        </p:nvSpPr>
        <p:spPr bwMode="auto">
          <a:xfrm>
            <a:off x="560189" y="5129434"/>
            <a:ext cx="7950274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revención de enfermedades: </a:t>
            </a:r>
            <a:r>
              <a:rPr lang="es-PR" altLang="es-PR" sz="2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PR" altLang="es-PR" sz="21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ipocinéticas</a:t>
            </a:r>
            <a:endParaRPr lang="es-PR" altLang="es-PR" sz="21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5110116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560189" y="6137546"/>
            <a:ext cx="4301177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nivel de calidad de vida</a:t>
            </a:r>
          </a:p>
        </p:txBody>
      </p:sp>
      <p:pic>
        <p:nvPicPr>
          <p:cNvPr id="54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7" y="6118228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560442" y="5608558"/>
            <a:ext cx="8405633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 autoestima y función cognitiva</a:t>
            </a:r>
          </a:p>
        </p:txBody>
      </p:sp>
      <p:pic>
        <p:nvPicPr>
          <p:cNvPr id="56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0" y="5589240"/>
            <a:ext cx="360040" cy="32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71" y="2850542"/>
            <a:ext cx="1765590" cy="11770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0" y="491920"/>
            <a:ext cx="2371750" cy="12820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80" y="5013176"/>
            <a:ext cx="2309629" cy="159743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8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569284" y="680973"/>
            <a:ext cx="5972135" cy="73180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461925" y="5497651"/>
            <a:ext cx="6050716" cy="9496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</a:t>
            </a:r>
          </a:p>
        </p:txBody>
      </p:sp>
      <p:pic>
        <p:nvPicPr>
          <p:cNvPr id="4" name="Picture 4" descr="Steple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87" y="1544631"/>
            <a:ext cx="4870277" cy="38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7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endParaRPr lang="es-PR"/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838200" y="1263352"/>
            <a:ext cx="2895600" cy="1295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50000">
                <a:srgbClr val="333300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-228600" y="1457027"/>
            <a:ext cx="50292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Relacionada</a:t>
            </a:r>
          </a:p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con la Salud</a:t>
            </a: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5334000" y="1263352"/>
            <a:ext cx="2895600" cy="1295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50000">
                <a:srgbClr val="333300"/>
              </a:gs>
              <a:gs pos="100000">
                <a:srgbClr val="0066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4267200" y="1457027"/>
            <a:ext cx="50292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Relacionada</a:t>
            </a:r>
          </a:p>
          <a:p>
            <a:pPr algn="ctr">
              <a:lnSpc>
                <a:spcPct val="80000"/>
              </a:lnSpc>
            </a:pPr>
            <a:r>
              <a:rPr lang="es-PR" altLang="es-P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con Destrezas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57200" y="3396952"/>
            <a:ext cx="3733800" cy="2514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0099"/>
              </a:gs>
              <a:gs pos="100000">
                <a:srgbClr val="660033"/>
              </a:gs>
            </a:gsLst>
            <a:lin ang="5400000" scaled="1"/>
          </a:gra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457200" y="3473152"/>
            <a:ext cx="38862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Capacidad Aeróbica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Flexibilidad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Tolerancia Muscular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Fortaleza Muscular</a:t>
            </a:r>
          </a:p>
          <a:p>
            <a:pPr algn="l"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Composición Corporal</a:t>
            </a: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>
            <a:off x="4876800" y="2939752"/>
            <a:ext cx="3810000" cy="3657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0099"/>
              </a:gs>
              <a:gs pos="100000">
                <a:srgbClr val="660033"/>
              </a:gs>
            </a:gsLst>
            <a:lin ang="5400000" scaled="1"/>
          </a:gra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4953000" y="2939752"/>
            <a:ext cx="3886200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Capacidad Motora: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Coordinación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Balance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Agilidad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lvl="1" algn="l">
              <a:lnSpc>
                <a:spcPct val="90000"/>
              </a:lnSpc>
              <a:buSzPct val="75000"/>
              <a:buFont typeface="Symbol" pitchFamily="18" charset="2"/>
              <a:buChar char="D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s-PR" altLang="es-PR" sz="2800" b="1" dirty="0">
                <a:solidFill>
                  <a:srgbClr val="FFFF00"/>
                </a:solidFill>
                <a:latin typeface="Times New Roman" pitchFamily="18" charset="0"/>
              </a:rPr>
              <a:t>Precisión</a:t>
            </a:r>
            <a:endParaRPr lang="es-PR" altLang="es-PR" sz="2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Rapidez 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Potencia Muscular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Capacidad Anaeróbica</a:t>
            </a:r>
          </a:p>
          <a:p>
            <a:pPr algn="l">
              <a:lnSpc>
                <a:spcPct val="90000"/>
              </a:lnSpc>
              <a:buSzPct val="75000"/>
              <a:buFont typeface="Symbol" pitchFamily="18" charset="2"/>
              <a:buChar char="·"/>
            </a:pPr>
            <a:r>
              <a:rPr lang="es-PR" altLang="es-PR" sz="2800" b="1" i="1" dirty="0">
                <a:solidFill>
                  <a:srgbClr val="FFFF00"/>
                </a:solidFill>
                <a:latin typeface="Times New Roman" pitchFamily="18" charset="0"/>
              </a:rPr>
              <a:t> Reacción al Tiempo</a:t>
            </a:r>
          </a:p>
        </p:txBody>
      </p:sp>
      <p:pic>
        <p:nvPicPr>
          <p:cNvPr id="3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10952"/>
            <a:ext cx="12287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2209800" y="2634952"/>
            <a:ext cx="0" cy="685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6" name="Line 31"/>
          <p:cNvSpPr>
            <a:spLocks noChangeShapeType="1"/>
          </p:cNvSpPr>
          <p:nvPr/>
        </p:nvSpPr>
        <p:spPr bwMode="auto">
          <a:xfrm>
            <a:off x="6781800" y="2558752"/>
            <a:ext cx="0" cy="344488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7" name="Freeform 34"/>
          <p:cNvSpPr>
            <a:spLocks/>
          </p:cNvSpPr>
          <p:nvPr/>
        </p:nvSpPr>
        <p:spPr bwMode="auto">
          <a:xfrm>
            <a:off x="2209800" y="653752"/>
            <a:ext cx="381000" cy="609600"/>
          </a:xfrm>
          <a:custGeom>
            <a:avLst/>
            <a:gdLst>
              <a:gd name="T0" fmla="*/ 768 w 768"/>
              <a:gd name="T1" fmla="*/ 0 h 528"/>
              <a:gd name="T2" fmla="*/ 0 w 768"/>
              <a:gd name="T3" fmla="*/ 0 h 528"/>
              <a:gd name="T4" fmla="*/ 0 w 768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8" name="AutoShape 35"/>
          <p:cNvSpPr>
            <a:spLocks noChangeArrowheads="1"/>
          </p:cNvSpPr>
          <p:nvPr/>
        </p:nvSpPr>
        <p:spPr bwMode="auto">
          <a:xfrm>
            <a:off x="2590800" y="196552"/>
            <a:ext cx="3886200" cy="9144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chemeClr val="accent2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R"/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2555776" y="223917"/>
            <a:ext cx="392122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s-PR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 FÍSICA</a:t>
            </a:r>
            <a:endParaRPr lang="en-US" altLang="es-PR" sz="3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7"/>
          <p:cNvSpPr>
            <a:spLocks/>
          </p:cNvSpPr>
          <p:nvPr/>
        </p:nvSpPr>
        <p:spPr bwMode="auto">
          <a:xfrm flipH="1">
            <a:off x="6477000" y="653752"/>
            <a:ext cx="304800" cy="609600"/>
          </a:xfrm>
          <a:custGeom>
            <a:avLst/>
            <a:gdLst>
              <a:gd name="T0" fmla="*/ 768 w 768"/>
              <a:gd name="T1" fmla="*/ 0 h 528"/>
              <a:gd name="T2" fmla="*/ 0 w 768"/>
              <a:gd name="T3" fmla="*/ 0 h 528"/>
              <a:gd name="T4" fmla="*/ 0 w 768"/>
              <a:gd name="T5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2"/>
            </a:solidFill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P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2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66750"/>
            <a:ext cx="7382577" cy="5930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5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23528" y="692696"/>
            <a:ext cx="8208912" cy="71394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COMPONENTES RELACIONADOS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379984" y="5454898"/>
            <a:ext cx="6288360" cy="92643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PR" sz="48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CON LA SALUD</a:t>
            </a:r>
          </a:p>
        </p:txBody>
      </p:sp>
      <p:pic>
        <p:nvPicPr>
          <p:cNvPr id="4" name="Picture 4" descr="Rowing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1294"/>
            <a:ext cx="5919085" cy="390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1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endParaRPr lang="es-PR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623106" y="980728"/>
            <a:ext cx="52857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Tolerancia</a:t>
            </a:r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Cardiorrespiratoria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32730" y="2240156"/>
            <a:ext cx="211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Flexibilidad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WordArt 18"/>
          <p:cNvSpPr>
            <a:spLocks noChangeArrowheads="1" noChangeShapeType="1" noTextEdit="1"/>
          </p:cNvSpPr>
          <p:nvPr/>
        </p:nvSpPr>
        <p:spPr bwMode="auto">
          <a:xfrm>
            <a:off x="914400" y="152400"/>
            <a:ext cx="7424738" cy="247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COMPONENTES DE LA APTITUD </a:t>
            </a:r>
            <a:r>
              <a:rPr lang="es-PR" sz="4800" b="1" kern="1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FÍSiCA</a:t>
            </a:r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:</a:t>
            </a:r>
          </a:p>
        </p:txBody>
      </p:sp>
      <p:sp>
        <p:nvSpPr>
          <p:cNvPr id="22" name="WordArt 19"/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772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Relacionados con la Salud -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587362" y="6248400"/>
            <a:ext cx="5532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Fortaleza y </a:t>
            </a:r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Tolerancia</a:t>
            </a:r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Muscular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6" y="2616630"/>
            <a:ext cx="3454152" cy="2283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05" y="1263624"/>
            <a:ext cx="3622315" cy="2556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44" y="2341908"/>
            <a:ext cx="3995936" cy="2663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002869" y="2344279"/>
            <a:ext cx="25098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s-PR" sz="24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Composición</a:t>
            </a:r>
            <a:endParaRPr lang="en-US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r>
              <a:rPr lang="en-US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Corporal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3863877"/>
            <a:ext cx="3637392" cy="2431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7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20" grpId="0" autoUpdateAnimBg="0"/>
      <p:bldP spid="23" grpId="0" autoUpdateAnimBg="0"/>
      <p:bldP spid="30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17"/>
          <p:cNvSpPr>
            <a:spLocks noChangeArrowheads="1" noChangeShapeType="1" noTextEdit="1"/>
          </p:cNvSpPr>
          <p:nvPr/>
        </p:nvSpPr>
        <p:spPr bwMode="auto">
          <a:xfrm>
            <a:off x="3995936" y="709372"/>
            <a:ext cx="4694730" cy="9755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FÍSICA </a:t>
            </a:r>
          </a:p>
        </p:txBody>
      </p:sp>
      <p:sp>
        <p:nvSpPr>
          <p:cNvPr id="13" name="WordArt 18"/>
          <p:cNvSpPr>
            <a:spLocks noChangeArrowheads="1" noChangeShapeType="1" noTextEdit="1"/>
          </p:cNvSpPr>
          <p:nvPr/>
        </p:nvSpPr>
        <p:spPr bwMode="auto">
          <a:xfrm>
            <a:off x="3995936" y="1789492"/>
            <a:ext cx="4495801" cy="5593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RELACIONADA CON LA SALUD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04800" y="2627034"/>
            <a:ext cx="8534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b="1" dirty="0">
                <a:latin typeface="Arial" panose="020B0604020202020204" pitchFamily="34" charset="0"/>
                <a:cs typeface="Arial" panose="020B0604020202020204" pitchFamily="34" charset="0"/>
              </a:rPr>
              <a:t>Los componentes de la aptitud física que afectan el bienestar y la salud del individuo, los cuales incluyen la capacidad aeróbica, flexibilidad, fortaleza muscular, tolerancia muscular y composición corporal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1" y="620688"/>
            <a:ext cx="3168352" cy="18146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7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  <p:sndAc>
          <p:stSnd>
            <p:snd r:embed="rId4" name="chimes.wav"/>
          </p:stSnd>
        </p:sndAc>
      </p:transition>
    </mc:Choice>
    <mc:Fallback xmlns="">
      <p:transition spd="slow">
        <p:checker dir="vert"/>
        <p:sndAc>
          <p:stSnd>
            <p:snd r:embed="rId6" name="chimes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0710" y="3297407"/>
            <a:ext cx="8571770" cy="30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Capacidad del Corazón,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Vasos Sanguíneos y los Pulmones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Funcionar Eficientemente y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Llevar a cabo Actividades Sostenidas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poco Esfuerzo, menos Fatiga, 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 una Recuperación Rápida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0" y="943744"/>
            <a:ext cx="37719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572000" y="2010544"/>
            <a:ext cx="3771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AERÓBICA</a:t>
            </a:r>
          </a:p>
        </p:txBody>
      </p:sp>
      <p:pic>
        <p:nvPicPr>
          <p:cNvPr id="5" name="Picture 5" descr="RunrsM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654398"/>
            <a:ext cx="3670177" cy="24865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62026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89380" y="2698462"/>
            <a:ext cx="8074775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Fisiológicamente Significa la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 del Individuo para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Tomar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Respiración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Transportar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y</a:t>
            </a:r>
          </a:p>
          <a:p>
            <a:pPr algn="ctr"/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Utilizar</a:t>
            </a:r>
            <a:r>
              <a:rPr lang="es-PR" altLang="es-P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3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Enzimas Aeróbicas</a:t>
            </a:r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Oxígeno durante Ejercicios Vigorosos</a:t>
            </a:r>
          </a:p>
          <a:p>
            <a:pPr algn="ctr"/>
            <a:r>
              <a:rPr lang="es-PR" altLang="es-PR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Prolongados (Aeróbicos)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989412" y="908719"/>
            <a:ext cx="3822948" cy="64075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CAPACIDAD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989412" y="1579970"/>
            <a:ext cx="3822948" cy="76891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AERÓBICA</a:t>
            </a:r>
          </a:p>
        </p:txBody>
      </p:sp>
      <p:pic>
        <p:nvPicPr>
          <p:cNvPr id="5" name="Picture 5" descr="CycPac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3" y="622375"/>
            <a:ext cx="3048000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688053"/>
      </p:ext>
    </p:extLst>
  </p:cSld>
  <p:clrMapOvr>
    <a:masterClrMapping/>
  </p:clrMapOvr>
  <p:transition spd="slow">
    <p:push dir="d"/>
    <p:sndAc>
      <p:stSnd>
        <p:snd r:embed="rId4" name="breez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70198" y="2590800"/>
            <a:ext cx="6220614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Cardiorrespiratoria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266382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0198" y="3200400"/>
            <a:ext cx="544476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 Cardiovascular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32337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70198" y="3733800"/>
            <a:ext cx="624722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Oxígeno Máximo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3767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70198" y="4267200"/>
            <a:ext cx="398859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 Fisiológica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43005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70198" y="4876800"/>
            <a:ext cx="206659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Estámina</a:t>
            </a:r>
          </a:p>
        </p:txBody>
      </p:sp>
      <p:pic>
        <p:nvPicPr>
          <p:cNvPr id="11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4910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3352800" y="806624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13" name="WordArt 13"/>
          <p:cNvSpPr>
            <a:spLocks noChangeArrowheads="1" noChangeShapeType="1" noTextEdit="1"/>
          </p:cNvSpPr>
          <p:nvPr/>
        </p:nvSpPr>
        <p:spPr bwMode="auto">
          <a:xfrm>
            <a:off x="3886200" y="1523256"/>
            <a:ext cx="4191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SINÓNIMOS -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51148" y="5448300"/>
            <a:ext cx="100860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</a:t>
            </a:r>
          </a:p>
        </p:txBody>
      </p:sp>
      <p:pic>
        <p:nvPicPr>
          <p:cNvPr id="15" name="Picture 1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16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855911" y="5981700"/>
            <a:ext cx="646042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Estar en Forma (Aptitud Física)</a:t>
            </a:r>
          </a:p>
        </p:txBody>
      </p:sp>
      <p:pic>
        <p:nvPicPr>
          <p:cNvPr id="17" name="Picture 1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98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WhelCh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4083"/>
            <a:ext cx="289560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558195"/>
      </p:ext>
    </p:extLst>
  </p:cSld>
  <p:clrMapOvr>
    <a:masterClrMapping/>
  </p:clrMapOvr>
  <p:transition spd="slow">
    <p:cover dir="r"/>
    <p:sndAc>
      <p:stSnd>
        <p:snd r:embed="rId4" name="breez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79140" y="3319824"/>
            <a:ext cx="766870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Sistema de Transporte de Oxígeno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(Pulmones, Corazón,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Sangre/</a:t>
            </a:r>
            <a:r>
              <a:rPr lang="es-PR" altLang="es-PR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Hemoglobina,Vasos</a:t>
            </a:r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Sanguíneos)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9183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9140" y="5244405"/>
            <a:ext cx="7071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Músculo Esquelético (Específico al</a:t>
            </a:r>
          </a:p>
          <a:p>
            <a:pPr algn="l"/>
            <a:r>
              <a:rPr lang="es-PR" altLang="es-P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 Aeróbico Practicado)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164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352800" y="1077888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505200" y="2132856"/>
            <a:ext cx="494264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pic>
        <p:nvPicPr>
          <p:cNvPr id="8" name="Picture 8" descr="HartBF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819400" cy="2416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205432"/>
      </p:ext>
    </p:extLst>
  </p:cSld>
  <p:clrMapOvr>
    <a:masterClrMapping/>
  </p:clrMapOvr>
  <p:transition spd="slow">
    <p:push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8216" y="3395315"/>
            <a:ext cx="852028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Especificidad del </a:t>
            </a:r>
          </a:p>
          <a:p>
            <a:pPr algn="ctr">
              <a:lnSpc>
                <a:spcPct val="90000"/>
              </a:lnSpc>
            </a:pPr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</a:p>
          <a:p>
            <a:pPr algn="ctr"/>
            <a:r>
              <a:rPr lang="es-PR" altLang="es-PR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(Específico al Deporte)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283968" y="1155427"/>
            <a:ext cx="4528854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CAPACIDAD AERÓBICA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203767" y="2298427"/>
            <a:ext cx="4612721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5" name="Picture 5" descr="RowWom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6031"/>
            <a:ext cx="3810000" cy="25193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633652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3651989"/>
            <a:ext cx="8382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Mejoramiento en el perfil metabólico a través de un programa de ejercicio de intensidad moderada, a pesar de poco o ningún mejoramiento en </a:t>
            </a:r>
          </a:p>
          <a:p>
            <a:pPr algn="ctr">
              <a:lnSpc>
                <a:spcPct val="90000"/>
              </a:lnSpc>
            </a:pPr>
            <a:r>
              <a:rPr lang="es-ES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medidas de aptitud física</a:t>
            </a:r>
            <a:endParaRPr lang="es-PR" altLang="es-P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125416" y="1524000"/>
            <a:ext cx="4695056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APTITUD METABÓLICA</a:t>
            </a:r>
          </a:p>
        </p:txBody>
      </p:sp>
      <p:pic>
        <p:nvPicPr>
          <p:cNvPr id="4" name="Picture 14" descr="F11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51334"/>
            <a:ext cx="3505200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101151"/>
      </p:ext>
    </p:extLst>
  </p:cSld>
  <p:clrMapOvr>
    <a:masterClrMapping/>
  </p:clrMapOvr>
  <p:transition spd="slow">
    <p:cover dir="lu"/>
    <p:sndAc>
      <p:stSnd>
        <p:snd r:embed="rId4" name="breeze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8" y="496956"/>
            <a:ext cx="4561773" cy="32200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598193" y="1628800"/>
            <a:ext cx="4157549" cy="7920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FLEXIBILIDAD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40645" y="3685205"/>
            <a:ext cx="8315097" cy="269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usar un Músculo en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Toda la Amplitud de su Movimiento</a:t>
            </a:r>
          </a:p>
          <a:p>
            <a:pPr algn="ctr">
              <a:lnSpc>
                <a:spcPct val="11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y de Poner en Funcionamiento las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Articulaciones; Doblarlas,</a:t>
            </a:r>
          </a:p>
          <a:p>
            <a:pPr algn="ctr">
              <a:lnSpc>
                <a:spcPct val="90000"/>
              </a:lnSpc>
            </a:pPr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Enderezarlas, y Torcerlas Fácilmente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3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1440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EXPERIENCIAS PRÁCTICAS Y DE LABORATORIO</a:t>
            </a:r>
            <a:br>
              <a:rPr lang="es-PR" altLang="es-PR" sz="17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</a:t>
            </a:r>
            <a:r>
              <a:rPr lang="es-PR" altLang="es-PR" sz="1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http://www.saludmed.com/ejercicio/laboratoros/Laboratorios_HPER-4308.html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484784"/>
            <a:ext cx="817245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3" y="537829"/>
            <a:ext cx="3820087" cy="2576598"/>
          </a:xfrm>
          <a:prstGeom prst="rect">
            <a:avLst/>
          </a:prstGeom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4256856" y="1032520"/>
            <a:ext cx="44196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4637856" y="2099320"/>
            <a:ext cx="3581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TIPOS -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70265" y="2996952"/>
            <a:ext cx="4390946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Flexibilidad Estática:</a:t>
            </a:r>
          </a:p>
        </p:txBody>
      </p:sp>
      <p:pic>
        <p:nvPicPr>
          <p:cNvPr id="15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3" y="3114427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70265" y="4979889"/>
            <a:ext cx="464903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Flexibilidad Dinámica:</a:t>
            </a:r>
          </a:p>
        </p:txBody>
      </p:sp>
      <p:pic>
        <p:nvPicPr>
          <p:cNvPr id="17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3" y="509736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835340" y="3530352"/>
            <a:ext cx="8129148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amplitud de un posible movimiento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alrededor de una coyuntura o secuencia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PR" altLang="es-P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coyunturas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35340" y="5522814"/>
            <a:ext cx="805541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oposición o la resistencia de una </a:t>
            </a:r>
          </a:p>
          <a:p>
            <a:pPr algn="l">
              <a:lnSpc>
                <a:spcPct val="90000"/>
              </a:lnSpc>
            </a:pPr>
            <a:r>
              <a:rPr lang="es-PR" altLang="es-PR" sz="33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coyuntura al movimiento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5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275856" y="86605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275856" y="181548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Límites Estructurales -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26182" y="2804121"/>
            <a:ext cx="8082662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Alineamiento estructural de los huesos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283210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6182" y="3528021"/>
            <a:ext cx="744787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Cantidad de tejido muscular y grasa</a:t>
            </a:r>
          </a:p>
        </p:txBody>
      </p:sp>
      <p:pic>
        <p:nvPicPr>
          <p:cNvPr id="7" name="Picture 7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35163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26182" y="4251921"/>
            <a:ext cx="8505855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Ligamentos y otras estructuras</a:t>
            </a:r>
          </a:p>
          <a:p>
            <a:pPr algn="l">
              <a:lnSpc>
                <a:spcPct val="8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sociadas</a:t>
            </a: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cápsula de la coyuntura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4240213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26182" y="5302846"/>
            <a:ext cx="826861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tendones y otros tejidos conectivos</a:t>
            </a:r>
          </a:p>
        </p:txBody>
      </p:sp>
      <p:pic>
        <p:nvPicPr>
          <p:cNvPr id="11" name="Picture 11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0" y="52911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07132" y="6026746"/>
            <a:ext cx="15231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piel</a:t>
            </a:r>
          </a:p>
        </p:txBody>
      </p:sp>
      <p:pic>
        <p:nvPicPr>
          <p:cNvPr id="13" name="Picture 1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Knee-P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569913"/>
            <a:ext cx="2667000" cy="2189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64" y="615377"/>
            <a:ext cx="3809780" cy="2525463"/>
          </a:xfrm>
          <a:prstGeom prst="rect">
            <a:avLst/>
          </a:prstGeom>
        </p:spPr>
      </p:pic>
      <p:sp>
        <p:nvSpPr>
          <p:cNvPr id="22" name="WordArt 2"/>
          <p:cNvSpPr>
            <a:spLocks noChangeArrowheads="1" noChangeShapeType="1" noTextEdit="1"/>
          </p:cNvSpPr>
          <p:nvPr/>
        </p:nvSpPr>
        <p:spPr bwMode="auto">
          <a:xfrm>
            <a:off x="4114800" y="1056928"/>
            <a:ext cx="46482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FLEXIBILIDAD</a:t>
            </a:r>
          </a:p>
        </p:txBody>
      </p:sp>
      <p:sp>
        <p:nvSpPr>
          <p:cNvPr id="23" name="WordArt 3"/>
          <p:cNvSpPr>
            <a:spLocks noChangeArrowheads="1" noChangeShapeType="1" noTextEdit="1"/>
          </p:cNvSpPr>
          <p:nvPr/>
        </p:nvSpPr>
        <p:spPr bwMode="auto">
          <a:xfrm>
            <a:off x="4114800" y="1911644"/>
            <a:ext cx="4648200" cy="4078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ENTRENAMIENTO -</a:t>
            </a:r>
          </a:p>
        </p:txBody>
      </p:sp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4660900" y="2395736"/>
            <a:ext cx="33401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(Desarrollo)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067172" y="3140840"/>
            <a:ext cx="67938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Estiramientos pasivos-estáticos:</a:t>
            </a:r>
          </a:p>
        </p:txBody>
      </p:sp>
      <p:pic>
        <p:nvPicPr>
          <p:cNvPr id="26" name="Picture 6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532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067172" y="4899790"/>
            <a:ext cx="679224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Estiramientos activos-balísticos:</a:t>
            </a:r>
          </a:p>
        </p:txBody>
      </p:sp>
      <p:pic>
        <p:nvPicPr>
          <p:cNvPr id="28" name="Picture 8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9427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032247" y="3750440"/>
            <a:ext cx="7681911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Sostener la posición del estiramiento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es-PR" altLang="es-P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un período de tiempo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032247" y="5518915"/>
            <a:ext cx="6954148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movimientos de estiramiento</a:t>
            </a:r>
          </a:p>
          <a:p>
            <a:pPr algn="l">
              <a:lnSpc>
                <a:spcPct val="90000"/>
              </a:lnSpc>
            </a:pP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rápidos y forzados (</a:t>
            </a:r>
            <a:r>
              <a:rPr lang="es-PR" altLang="es-PR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rebotantes</a:t>
            </a:r>
            <a:r>
              <a:rPr lang="es-PR" altLang="es-PR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6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7" name="breeze.wav"/>
          </p:stSnd>
        </p:sndAc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81710" y="3591014"/>
            <a:ext cx="803296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La Capacidad que tiene un Músculo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para Ejercer una Fuerza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Repetidamente o Mantener una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Contracción Fija o Estática Durante</a:t>
            </a:r>
          </a:p>
          <a:p>
            <a:pPr algn="ctr"/>
            <a:r>
              <a:rPr lang="es-PR" altLang="es-PR" sz="3600" b="1" dirty="0">
                <a:latin typeface="Arial" panose="020B0604020202020204" pitchFamily="34" charset="0"/>
                <a:cs typeface="Arial" panose="020B0604020202020204" pitchFamily="34" charset="0"/>
              </a:rPr>
              <a:t>un Período de Tiempo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953000" y="1333128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TOLERANCIA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991100" y="2323728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Row_Cp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8715"/>
            <a:ext cx="4343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545715"/>
      </p:ext>
    </p:extLst>
  </p:cSld>
  <p:clrMapOvr>
    <a:masterClrMapping/>
  </p:clrMapOvr>
  <p:transition spd="slow">
    <p:cover dir="ru"/>
    <p:sndAc>
      <p:stSnd>
        <p:snd r:embed="rId4" name="breez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4897237" cy="32648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4572000" y="980728"/>
            <a:ext cx="4191000" cy="463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TOLERANCIA MUSCULAR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4495800" y="1895128"/>
            <a:ext cx="4191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12813" y="2924944"/>
            <a:ext cx="796884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con resistencias</a:t>
            </a:r>
          </a:p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(poca resistencia, muchas repeticiones)</a:t>
            </a:r>
          </a:p>
        </p:txBody>
      </p:sp>
      <p:pic>
        <p:nvPicPr>
          <p:cNvPr id="1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114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12813" y="4073624"/>
            <a:ext cx="45784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Ejercicios calisténicos</a:t>
            </a:r>
          </a:p>
        </p:txBody>
      </p:sp>
      <p:pic>
        <p:nvPicPr>
          <p:cNvPr id="15" name="Picture 7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49824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92" y="4653136"/>
            <a:ext cx="5733328" cy="1789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8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897" y="3939440"/>
            <a:ext cx="826059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Capacidad que tiene un Músculo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Ejercer una Fuerza o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Tensión Máxima contra</a:t>
            </a:r>
          </a:p>
          <a:p>
            <a:pPr algn="ctr"/>
            <a:r>
              <a:rPr lang="es-PR" altLang="es-PR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Resistencia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953000" y="1402243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FORTALEZA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991100" y="2392843"/>
            <a:ext cx="37719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MUSCULAR</a:t>
            </a:r>
          </a:p>
        </p:txBody>
      </p:sp>
      <p:pic>
        <p:nvPicPr>
          <p:cNvPr id="5" name="Picture 5" descr="WtLif-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7" y="63109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1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11313" y="2965194"/>
            <a:ext cx="26949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4" y="2989833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11313" y="3955794"/>
            <a:ext cx="57711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Isométrica o estática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4" y="3982021"/>
            <a:ext cx="760413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338264" y="850776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FORTALEZA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490664" y="2027312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SUBCOMPONENTES -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44650" y="5209919"/>
            <a:ext cx="5956374" cy="124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</a:pPr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 (Trabajo por</a:t>
            </a:r>
          </a:p>
          <a:p>
            <a:pPr algn="l"/>
            <a:r>
              <a:rPr lang="es-PR" altLang="es-PR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de Tiempo)</a:t>
            </a:r>
          </a:p>
        </p:txBody>
      </p:sp>
      <p:pic>
        <p:nvPicPr>
          <p:cNvPr id="9" name="Picture 9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2" y="5059933"/>
            <a:ext cx="760412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WtLif-A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6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6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3142928" y="191507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Tipos de Contracciones -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85540" y="2677070"/>
            <a:ext cx="4203395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300" b="1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Dinámina/Isotónica:</a:t>
            </a:r>
          </a:p>
        </p:txBody>
      </p:sp>
      <p:pic>
        <p:nvPicPr>
          <p:cNvPr id="4" name="Picture 4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2750095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85540" y="5309964"/>
            <a:ext cx="23022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Isométrica</a:t>
            </a:r>
          </a:p>
        </p:txBody>
      </p:sp>
      <p:pic>
        <p:nvPicPr>
          <p:cNvPr id="6" name="Picture 6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5343302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85540" y="5981700"/>
            <a:ext cx="237116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33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Isocinética</a:t>
            </a:r>
          </a:p>
        </p:txBody>
      </p:sp>
      <p:pic>
        <p:nvPicPr>
          <p:cNvPr id="8" name="Picture 8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27" y="601503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3142928" y="772070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FORTALEZA MUSCULAR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76375" y="3288282"/>
            <a:ext cx="6912049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Concéntrica (Acortamiento,</a:t>
            </a:r>
          </a:p>
          <a:p>
            <a:pPr algn="l">
              <a:lnSpc>
                <a:spcPct val="90000"/>
              </a:lnSpc>
            </a:pPr>
            <a:r>
              <a:rPr lang="es-PR" altLang="es-PR" sz="3100" b="1" i="1" dirty="0" err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Miométrica</a:t>
            </a: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Trabajo Positivo)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81138" y="4305870"/>
            <a:ext cx="5091458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3100" b="1" i="1" dirty="0" err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Eccéntrica</a:t>
            </a: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(Alargamiento,</a:t>
            </a:r>
          </a:p>
          <a:p>
            <a:pPr algn="l">
              <a:lnSpc>
                <a:spcPct val="90000"/>
              </a:lnSpc>
            </a:pPr>
            <a:r>
              <a:rPr lang="es-PR" altLang="es-PR" sz="3100" b="1" i="1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Negativo)</a:t>
            </a:r>
          </a:p>
        </p:txBody>
      </p:sp>
      <p:pic>
        <p:nvPicPr>
          <p:cNvPr id="14" name="Picture 14" descr="WtLif-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157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8" y="3356992"/>
            <a:ext cx="504825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Bullet_Round_Diamond_Maggenta_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4370685"/>
            <a:ext cx="504825" cy="4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7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12813" y="3094484"/>
            <a:ext cx="7866256" cy="146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 del músculo a una tensión</a:t>
            </a:r>
          </a:p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máxima o cercana del máximo</a:t>
            </a:r>
          </a:p>
          <a:p>
            <a:pPr algn="l">
              <a:lnSpc>
                <a:spcPct val="9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(mucho peso)</a:t>
            </a:r>
          </a:p>
        </p:txBody>
      </p:sp>
      <p:pic>
        <p:nvPicPr>
          <p:cNvPr id="3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8960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12813" y="4646339"/>
            <a:ext cx="810831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3 - 10 repeticiones (pocas repeticiones)</a:t>
            </a:r>
          </a:p>
        </p:txBody>
      </p:sp>
      <p:pic>
        <p:nvPicPr>
          <p:cNvPr id="5" name="Picture 5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81128"/>
            <a:ext cx="45720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410272" y="980728"/>
            <a:ext cx="54102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FORTALEZA MUSCULAR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3429000" y="2065040"/>
            <a:ext cx="5410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3600" b="1" i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- Método de Entrenamiento -</a:t>
            </a:r>
          </a:p>
        </p:txBody>
      </p:sp>
      <p:pic>
        <p:nvPicPr>
          <p:cNvPr id="8" name="Picture 8" descr="WtLif-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723900"/>
            <a:ext cx="2838715" cy="212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79" y="5193199"/>
            <a:ext cx="3391426" cy="13227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204529"/>
            <a:ext cx="2935651" cy="148766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7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03435" y="3550551"/>
            <a:ext cx="7408567" cy="275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El Nivel Relativo que tiene el Cuerpo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entre el Peso sin Grasa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(Liso, Magro o Masa Corporal Activa)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y el Peso Graso</a:t>
            </a:r>
          </a:p>
          <a:p>
            <a:pPr algn="ctr">
              <a:lnSpc>
                <a:spcPct val="110000"/>
              </a:lnSpc>
            </a:pPr>
            <a:r>
              <a:rPr lang="es-PR" altLang="es-PR" b="1" dirty="0">
                <a:latin typeface="Arial" panose="020B0604020202020204" pitchFamily="34" charset="0"/>
                <a:cs typeface="Arial" panose="020B0604020202020204" pitchFamily="34" charset="0"/>
              </a:rPr>
              <a:t>(la Grasa Almacenada en el Cuerpo)</a:t>
            </a: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211960" y="1042688"/>
            <a:ext cx="4430588" cy="8288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COMPOSICIÓN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211960" y="2333897"/>
            <a:ext cx="4070548" cy="66305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PR" sz="48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CORPORAL</a:t>
            </a:r>
          </a:p>
        </p:txBody>
      </p:sp>
      <p:pic>
        <p:nvPicPr>
          <p:cNvPr id="5" name="Picture 5" descr="MRI_C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2483"/>
            <a:ext cx="3404948" cy="259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54861"/>
      </p:ext>
    </p:extLst>
  </p:cSld>
  <p:clrMapOvr>
    <a:masterClrMapping/>
  </p:clrMapOvr>
  <p:transition spd="slow">
    <p:wipe dir="d"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42082</TotalTime>
  <Words>10477</Words>
  <Application>Microsoft Office PowerPoint</Application>
  <PresentationFormat>On-screen Show (4:3)</PresentationFormat>
  <Paragraphs>1683</Paragraphs>
  <Slides>259</Slides>
  <Notes>259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259</vt:i4>
      </vt:variant>
    </vt:vector>
  </HeadingPairs>
  <TitlesOfParts>
    <vt:vector size="270" baseType="lpstr">
      <vt:lpstr>Arial</vt:lpstr>
      <vt:lpstr>Arial Black</vt:lpstr>
      <vt:lpstr>Arial Narrow</vt:lpstr>
      <vt:lpstr>Calibri</vt:lpstr>
      <vt:lpstr>Georgia</vt:lpstr>
      <vt:lpstr>Symbol</vt:lpstr>
      <vt:lpstr>Tahoma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4503</cp:revision>
  <cp:lastPrinted>2016-08-14T14:10:54Z</cp:lastPrinted>
  <dcterms:created xsi:type="dcterms:W3CDTF">2012-03-25T21:01:47Z</dcterms:created>
  <dcterms:modified xsi:type="dcterms:W3CDTF">2023-03-06T16:37:37Z</dcterms:modified>
</cp:coreProperties>
</file>