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handoutMasterIdLst>
    <p:handoutMasterId r:id="rId61"/>
  </p:handoutMasterIdLst>
  <p:sldIdLst>
    <p:sldId id="256" r:id="rId2"/>
    <p:sldId id="859" r:id="rId3"/>
    <p:sldId id="882" r:id="rId4"/>
    <p:sldId id="878" r:id="rId5"/>
    <p:sldId id="1071" r:id="rId6"/>
    <p:sldId id="1118" r:id="rId7"/>
    <p:sldId id="1120" r:id="rId8"/>
    <p:sldId id="979" r:id="rId9"/>
    <p:sldId id="1121" r:id="rId10"/>
    <p:sldId id="980" r:id="rId11"/>
    <p:sldId id="982" r:id="rId12"/>
    <p:sldId id="1123" r:id="rId13"/>
    <p:sldId id="1122" r:id="rId14"/>
    <p:sldId id="978" r:id="rId15"/>
    <p:sldId id="1125" r:id="rId16"/>
    <p:sldId id="983" r:id="rId17"/>
    <p:sldId id="1124" r:id="rId18"/>
    <p:sldId id="985" r:id="rId19"/>
    <p:sldId id="986" r:id="rId20"/>
    <p:sldId id="984" r:id="rId21"/>
    <p:sldId id="988" r:id="rId22"/>
    <p:sldId id="989" r:id="rId23"/>
    <p:sldId id="990" r:id="rId24"/>
    <p:sldId id="992" r:id="rId25"/>
    <p:sldId id="994" r:id="rId26"/>
    <p:sldId id="1126" r:id="rId27"/>
    <p:sldId id="993" r:id="rId28"/>
    <p:sldId id="995" r:id="rId29"/>
    <p:sldId id="997" r:id="rId30"/>
    <p:sldId id="996" r:id="rId31"/>
    <p:sldId id="991" r:id="rId32"/>
    <p:sldId id="999" r:id="rId33"/>
    <p:sldId id="1001" r:id="rId34"/>
    <p:sldId id="1000" r:id="rId35"/>
    <p:sldId id="998" r:id="rId36"/>
    <p:sldId id="1003" r:id="rId37"/>
    <p:sldId id="1002" r:id="rId38"/>
    <p:sldId id="1005" r:id="rId39"/>
    <p:sldId id="1004" r:id="rId40"/>
    <p:sldId id="1006" r:id="rId41"/>
    <p:sldId id="1007" r:id="rId42"/>
    <p:sldId id="1008" r:id="rId43"/>
    <p:sldId id="1010" r:id="rId44"/>
    <p:sldId id="1011" r:id="rId45"/>
    <p:sldId id="1012" r:id="rId46"/>
    <p:sldId id="1013" r:id="rId47"/>
    <p:sldId id="1009" r:id="rId48"/>
    <p:sldId id="1015" r:id="rId49"/>
    <p:sldId id="1016" r:id="rId50"/>
    <p:sldId id="1017" r:id="rId51"/>
    <p:sldId id="1018" r:id="rId52"/>
    <p:sldId id="1014" r:id="rId53"/>
    <p:sldId id="987" r:id="rId54"/>
    <p:sldId id="1020" r:id="rId55"/>
    <p:sldId id="1019" r:id="rId56"/>
    <p:sldId id="945" r:id="rId57"/>
    <p:sldId id="857" r:id="rId58"/>
    <p:sldId id="1117" r:id="rId59"/>
  </p:sldIdLst>
  <p:sldSz cx="9144000" cy="6858000" type="screen4x3"/>
  <p:notesSz cx="7010400" cy="9296400"/>
  <p:custDataLst>
    <p:tags r:id="rId62"/>
  </p:custDataLst>
  <p:defaultTex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49"/>
    <a:srgbClr val="FF0066"/>
    <a:srgbClr val="421C5E"/>
    <a:srgbClr val="FF6600"/>
    <a:srgbClr val="000066"/>
    <a:srgbClr val="006600"/>
    <a:srgbClr val="CC0000"/>
    <a:srgbClr val="660066"/>
    <a:srgbClr val="484876"/>
    <a:srgbClr val="262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660"/>
  </p:normalViewPr>
  <p:slideViewPr>
    <p:cSldViewPr>
      <p:cViewPr varScale="1">
        <p:scale>
          <a:sx n="65" d="100"/>
          <a:sy n="65" d="100"/>
        </p:scale>
        <p:origin x="148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sz="quarter"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0633D0CA-0D20-4EAF-B2E8-CE157CDB9D25}" type="datetimeFigureOut">
              <a:rPr lang="en-US" altLang="es-PR"/>
              <a:pPr/>
              <a:t>2/21/2023</a:t>
            </a:fld>
            <a:endParaRPr lang="en-US" altLang="es-PR"/>
          </a:p>
        </p:txBody>
      </p:sp>
      <p:sp>
        <p:nvSpPr>
          <p:cNvPr id="4" name="Footer Placeholder 3"/>
          <p:cNvSpPr>
            <a:spLocks noGrp="1"/>
          </p:cNvSpPr>
          <p:nvPr>
            <p:ph type="ftr" sz="quarter" idx="2"/>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5" name="Slide Number Placeholder 4"/>
          <p:cNvSpPr>
            <a:spLocks noGrp="1"/>
          </p:cNvSpPr>
          <p:nvPr>
            <p:ph type="sldNum" sz="quarter" idx="3"/>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03F63D7B-6665-4470-84FD-F285846CE6F7}" type="slidenum">
              <a:rPr lang="en-US" altLang="es-PR"/>
              <a:pPr/>
              <a:t>‹#›</a:t>
            </a:fld>
            <a:endParaRPr lang="en-US" altLang="es-PR"/>
          </a:p>
        </p:txBody>
      </p:sp>
    </p:spTree>
    <p:extLst>
      <p:ext uri="{BB962C8B-B14F-4D97-AF65-F5344CB8AC3E}">
        <p14:creationId xmlns:p14="http://schemas.microsoft.com/office/powerpoint/2010/main" val="2056585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3" name="Date Placeholder 2"/>
          <p:cNvSpPr>
            <a:spLocks noGrp="1"/>
          </p:cNvSpPr>
          <p:nvPr>
            <p:ph type="dt" idx="1"/>
          </p:nvPr>
        </p:nvSpPr>
        <p:spPr bwMode="auto">
          <a:xfrm>
            <a:off x="3970338" y="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lvl1pPr defTabSz="915988">
              <a:defRPr sz="1200">
                <a:latin typeface="Calibri" pitchFamily="34" charset="0"/>
              </a:defRPr>
            </a:lvl1pPr>
          </a:lstStyle>
          <a:p>
            <a:fld id="{EB82A5C1-085C-4597-9D6E-C3DB8248D2F5}" type="datetimeFigureOut">
              <a:rPr lang="es-PR" altLang="es-PR"/>
              <a:pPr/>
              <a:t>02/21/2023</a:t>
            </a:fld>
            <a:endParaRPr lang="es-PR" altLang="es-PR"/>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bwMode="auto">
          <a:xfrm>
            <a:off x="701675" y="4416425"/>
            <a:ext cx="56070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bwMode="auto">
          <a:xfrm>
            <a:off x="0"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algn="l" defTabSz="915988">
              <a:defRPr sz="1200">
                <a:latin typeface="Calibri" pitchFamily="34" charset="0"/>
              </a:defRPr>
            </a:lvl1pPr>
          </a:lstStyle>
          <a:p>
            <a:endParaRPr lang="es-PR" altLang="es-PR"/>
          </a:p>
        </p:txBody>
      </p:sp>
      <p:sp>
        <p:nvSpPr>
          <p:cNvPr id="7" name="Slide Number Placeholder 6"/>
          <p:cNvSpPr>
            <a:spLocks noGrp="1"/>
          </p:cNvSpPr>
          <p:nvPr>
            <p:ph type="sldNum" sz="quarter" idx="5"/>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2" tIns="46586" rIns="93172" bIns="46586" numCol="1" anchor="b" anchorCtr="0" compatLnSpc="1">
            <a:prstTxWarp prst="textNoShape">
              <a:avLst/>
            </a:prstTxWarp>
          </a:bodyPr>
          <a:lstStyle>
            <a:lvl1pPr defTabSz="915988">
              <a:defRPr sz="1200">
                <a:latin typeface="Calibri" pitchFamily="34" charset="0"/>
              </a:defRPr>
            </a:lvl1pPr>
          </a:lstStyle>
          <a:p>
            <a:fld id="{B3BD5189-F4C6-4D62-92A0-7AA9412E4CB4}" type="slidenum">
              <a:rPr lang="es-PR" altLang="es-PR"/>
              <a:pPr/>
              <a:t>‹#›</a:t>
            </a:fld>
            <a:endParaRPr lang="es-PR" altLang="es-PR"/>
          </a:p>
        </p:txBody>
      </p:sp>
    </p:spTree>
    <p:extLst>
      <p:ext uri="{BB962C8B-B14F-4D97-AF65-F5344CB8AC3E}">
        <p14:creationId xmlns:p14="http://schemas.microsoft.com/office/powerpoint/2010/main" val="77140535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p:txBody>
          <a:bodyPr/>
          <a:lstStyle/>
          <a:p>
            <a:pPr>
              <a:spcBef>
                <a:spcPct val="0"/>
              </a:spcBef>
            </a:pPr>
            <a:endParaRPr lang="es-PR" altLang="es-PR"/>
          </a:p>
        </p:txBody>
      </p:sp>
      <p:sp>
        <p:nvSpPr>
          <p:cNvPr id="8196" name="Slide Number Placeholder 3"/>
          <p:cNvSpPr>
            <a:spLocks noGrp="1"/>
          </p:cNvSpPr>
          <p:nvPr>
            <p:ph type="sldNum" sz="quarter" idx="5"/>
          </p:nvPr>
        </p:nvSpPr>
        <p:spPr>
          <a:noFill/>
        </p:spPr>
        <p:txBody>
          <a:bodyPr/>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EEA0E17-5107-4506-8D4D-DC641B6EF860}" type="slidenum">
              <a:rPr lang="es-PR" altLang="es-PR">
                <a:latin typeface="Calibri" pitchFamily="34" charset="0"/>
              </a:rPr>
              <a:pPr algn="r"/>
              <a:t>1</a:t>
            </a:fld>
            <a:endParaRPr lang="es-PR" altLang="es-PR">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10</a:t>
            </a:fld>
            <a:endParaRPr lang="es-PR" altLang="es-PR"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11</a:t>
            </a:fld>
            <a:endParaRPr lang="es-PR" altLang="es-PR"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12</a:t>
            </a:fld>
            <a:endParaRPr lang="es-PR" altLang="es-PR" sz="1200">
              <a:latin typeface="Calibri" pitchFamily="34" charset="0"/>
            </a:endParaRPr>
          </a:p>
        </p:txBody>
      </p:sp>
    </p:spTree>
    <p:extLst>
      <p:ext uri="{BB962C8B-B14F-4D97-AF65-F5344CB8AC3E}">
        <p14:creationId xmlns:p14="http://schemas.microsoft.com/office/powerpoint/2010/main" val="58300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13</a:t>
            </a:fld>
            <a:endParaRPr lang="es-PR" altLang="es-PR" sz="1200">
              <a:latin typeface="Calibri" pitchFamily="34" charset="0"/>
            </a:endParaRPr>
          </a:p>
        </p:txBody>
      </p:sp>
    </p:spTree>
    <p:extLst>
      <p:ext uri="{BB962C8B-B14F-4D97-AF65-F5344CB8AC3E}">
        <p14:creationId xmlns:p14="http://schemas.microsoft.com/office/powerpoint/2010/main" val="60423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14</a:t>
            </a:fld>
            <a:endParaRPr lang="es-PR" altLang="es-PR"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15</a:t>
            </a:fld>
            <a:endParaRPr lang="es-PR" altLang="es-PR" sz="1200">
              <a:latin typeface="Calibri" pitchFamily="34" charset="0"/>
            </a:endParaRPr>
          </a:p>
        </p:txBody>
      </p:sp>
    </p:spTree>
    <p:extLst>
      <p:ext uri="{BB962C8B-B14F-4D97-AF65-F5344CB8AC3E}">
        <p14:creationId xmlns:p14="http://schemas.microsoft.com/office/powerpoint/2010/main" val="157851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16</a:t>
            </a:fld>
            <a:endParaRPr lang="es-PR" altLang="es-PR"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17</a:t>
            </a:fld>
            <a:endParaRPr lang="es-PR" altLang="es-PR" sz="1200">
              <a:latin typeface="Calibri" pitchFamily="34" charset="0"/>
            </a:endParaRPr>
          </a:p>
        </p:txBody>
      </p:sp>
    </p:spTree>
    <p:extLst>
      <p:ext uri="{BB962C8B-B14F-4D97-AF65-F5344CB8AC3E}">
        <p14:creationId xmlns:p14="http://schemas.microsoft.com/office/powerpoint/2010/main" val="2162115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18</a:t>
            </a:fld>
            <a:endParaRPr lang="es-PR" altLang="es-PR"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19</a:t>
            </a:fld>
            <a:endParaRPr lang="es-PR" altLang="es-PR"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70787" name="Notes Placeholder 2"/>
          <p:cNvSpPr>
            <a:spLocks noGrp="1"/>
          </p:cNvSpPr>
          <p:nvPr>
            <p:ph type="body" idx="1"/>
          </p:nvPr>
        </p:nvSpPr>
        <p:spPr/>
        <p:txBody>
          <a:bodyPr/>
          <a:lstStyle/>
          <a:p>
            <a:pPr>
              <a:spcBef>
                <a:spcPct val="0"/>
              </a:spcBef>
            </a:pPr>
            <a:endParaRPr lang="es-PR" altLang="es-PR"/>
          </a:p>
        </p:txBody>
      </p:sp>
      <p:sp>
        <p:nvSpPr>
          <p:cNvPr id="12707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7B04A961-7DFD-4BBE-8207-CDB41A924583}" type="slidenum">
              <a:rPr lang="es-PR" altLang="es-PR" sz="1200">
                <a:latin typeface="Calibri" pitchFamily="34" charset="0"/>
              </a:rPr>
              <a:pPr algn="r"/>
              <a:t>2</a:t>
            </a:fld>
            <a:endParaRPr lang="es-PR" altLang="es-PR"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20</a:t>
            </a:fld>
            <a:endParaRPr lang="es-PR" altLang="es-PR"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21</a:t>
            </a:fld>
            <a:endParaRPr lang="es-PR" altLang="es-PR" sz="12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22</a:t>
            </a:fld>
            <a:endParaRPr lang="es-PR" altLang="es-PR"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23</a:t>
            </a:fld>
            <a:endParaRPr lang="es-PR" altLang="es-PR"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24</a:t>
            </a:fld>
            <a:endParaRPr lang="es-PR" altLang="es-PR"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25</a:t>
            </a:fld>
            <a:endParaRPr lang="es-PR" altLang="es-PR"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26</a:t>
            </a:fld>
            <a:endParaRPr lang="es-PR" altLang="es-PR" sz="1200">
              <a:latin typeface="Calibri" pitchFamily="34" charset="0"/>
            </a:endParaRPr>
          </a:p>
        </p:txBody>
      </p:sp>
    </p:spTree>
    <p:extLst>
      <p:ext uri="{BB962C8B-B14F-4D97-AF65-F5344CB8AC3E}">
        <p14:creationId xmlns:p14="http://schemas.microsoft.com/office/powerpoint/2010/main" val="3853210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27</a:t>
            </a:fld>
            <a:endParaRPr lang="es-PR" altLang="es-PR"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28</a:t>
            </a:fld>
            <a:endParaRPr lang="es-PR" altLang="es-PR"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29</a:t>
            </a:fld>
            <a:endParaRPr lang="es-PR" altLang="es-PR"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7891" name="Notes Placeholder 2"/>
          <p:cNvSpPr>
            <a:spLocks noGrp="1"/>
          </p:cNvSpPr>
          <p:nvPr>
            <p:ph type="body" idx="1"/>
          </p:nvPr>
        </p:nvSpPr>
        <p:spPr/>
        <p:txBody>
          <a:bodyPr/>
          <a:lstStyle/>
          <a:p>
            <a:pPr>
              <a:spcBef>
                <a:spcPct val="0"/>
              </a:spcBef>
            </a:pPr>
            <a:endParaRPr lang="es-PR" altLang="es-PR"/>
          </a:p>
        </p:txBody>
      </p:sp>
      <p:sp>
        <p:nvSpPr>
          <p:cNvPr id="13178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19E2340A-1DBC-4AE1-8CAA-2097ECB416F1}" type="slidenum">
              <a:rPr lang="es-PR" altLang="es-PR" sz="1200">
                <a:latin typeface="Calibri" pitchFamily="34" charset="0"/>
              </a:rPr>
              <a:pPr algn="r"/>
              <a:t>3</a:t>
            </a:fld>
            <a:endParaRPr lang="es-PR" altLang="es-PR" sz="120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30</a:t>
            </a:fld>
            <a:endParaRPr lang="es-PR" altLang="es-PR"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31</a:t>
            </a:fld>
            <a:endParaRPr lang="es-PR" altLang="es-PR"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32</a:t>
            </a:fld>
            <a:endParaRPr lang="es-PR" altLang="es-PR"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33</a:t>
            </a:fld>
            <a:endParaRPr lang="es-PR" altLang="es-PR"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34</a:t>
            </a:fld>
            <a:endParaRPr lang="es-PR" altLang="es-PR"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35</a:t>
            </a:fld>
            <a:endParaRPr lang="es-PR" altLang="es-PR"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36</a:t>
            </a:fld>
            <a:endParaRPr lang="es-PR" altLang="es-PR"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37</a:t>
            </a:fld>
            <a:endParaRPr lang="es-PR" altLang="es-PR"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38</a:t>
            </a:fld>
            <a:endParaRPr lang="es-PR" altLang="es-PR"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39</a:t>
            </a:fld>
            <a:endParaRPr lang="es-PR" altLang="es-PR"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a:t>
            </a:fld>
            <a:endParaRPr lang="es-PR" altLang="es-PR" sz="120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40</a:t>
            </a:fld>
            <a:endParaRPr lang="es-PR" altLang="es-PR"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41</a:t>
            </a:fld>
            <a:endParaRPr lang="es-PR" altLang="es-PR"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42</a:t>
            </a:fld>
            <a:endParaRPr lang="es-PR" altLang="es-PR"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43</a:t>
            </a:fld>
            <a:endParaRPr lang="es-PR" altLang="es-PR"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44</a:t>
            </a:fld>
            <a:endParaRPr lang="es-PR" altLang="es-PR"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45</a:t>
            </a:fld>
            <a:endParaRPr lang="es-PR" altLang="es-PR"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46</a:t>
            </a:fld>
            <a:endParaRPr lang="es-PR" altLang="es-PR"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47</a:t>
            </a:fld>
            <a:endParaRPr lang="es-PR" altLang="es-PR"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48</a:t>
            </a:fld>
            <a:endParaRPr lang="es-PR" altLang="es-PR"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49</a:t>
            </a:fld>
            <a:endParaRPr lang="es-PR" altLang="es-PR"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a:t>
            </a:fld>
            <a:endParaRPr lang="es-PR" altLang="es-PR"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50</a:t>
            </a:fld>
            <a:endParaRPr lang="es-PR" altLang="es-PR"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51</a:t>
            </a:fld>
            <a:endParaRPr lang="es-PR" altLang="es-PR"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52</a:t>
            </a:fld>
            <a:endParaRPr lang="es-PR" altLang="es-PR"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53</a:t>
            </a:fld>
            <a:endParaRPr lang="es-PR" altLang="es-PR" sz="120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54</a:t>
            </a:fld>
            <a:endParaRPr lang="es-PR" altLang="es-PR"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55</a:t>
            </a:fld>
            <a:endParaRPr lang="es-PR" altLang="es-PR" sz="1200">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56</a:t>
            </a:fld>
            <a:endParaRPr lang="es-PR" altLang="es-PR" sz="1200">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57</a:t>
            </a:fld>
            <a:endParaRPr lang="es-PR" altLang="es-PR" sz="1200">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6691" name="Notes Placeholder 2"/>
          <p:cNvSpPr>
            <a:spLocks noGrp="1"/>
          </p:cNvSpPr>
          <p:nvPr>
            <p:ph type="body" idx="1"/>
          </p:nvPr>
        </p:nvSpPr>
        <p:spPr/>
        <p:txBody>
          <a:bodyPr/>
          <a:lstStyle/>
          <a:p>
            <a:pPr>
              <a:spcBef>
                <a:spcPct val="0"/>
              </a:spcBef>
            </a:pPr>
            <a:endParaRPr lang="es-PR" altLang="es-PR"/>
          </a:p>
        </p:txBody>
      </p:sp>
      <p:sp>
        <p:nvSpPr>
          <p:cNvPr id="12666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C78F4ABB-0A5F-49CA-A0D2-5792926C3F84}" type="slidenum">
              <a:rPr lang="es-PR" altLang="es-PR" sz="1200">
                <a:latin typeface="Calibri" pitchFamily="34" charset="0"/>
              </a:rPr>
              <a:pPr algn="r"/>
              <a:t>58</a:t>
            </a:fld>
            <a:endParaRPr lang="es-PR" altLang="es-PR" sz="1200">
              <a:latin typeface="Calibri" pitchFamily="34" charset="0"/>
            </a:endParaRPr>
          </a:p>
        </p:txBody>
      </p:sp>
    </p:spTree>
    <p:extLst>
      <p:ext uri="{BB962C8B-B14F-4D97-AF65-F5344CB8AC3E}">
        <p14:creationId xmlns:p14="http://schemas.microsoft.com/office/powerpoint/2010/main" val="50126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6</a:t>
            </a:fld>
            <a:endParaRPr lang="es-PR" altLang="es-PR" sz="1200">
              <a:latin typeface="Calibri" pitchFamily="34" charset="0"/>
            </a:endParaRPr>
          </a:p>
        </p:txBody>
      </p:sp>
    </p:spTree>
    <p:extLst>
      <p:ext uri="{BB962C8B-B14F-4D97-AF65-F5344CB8AC3E}">
        <p14:creationId xmlns:p14="http://schemas.microsoft.com/office/powerpoint/2010/main" val="34331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7</a:t>
            </a:fld>
            <a:endParaRPr lang="es-PR" altLang="es-PR" sz="1200">
              <a:latin typeface="Calibri" pitchFamily="34" charset="0"/>
            </a:endParaRPr>
          </a:p>
        </p:txBody>
      </p:sp>
    </p:spTree>
    <p:extLst>
      <p:ext uri="{BB962C8B-B14F-4D97-AF65-F5344CB8AC3E}">
        <p14:creationId xmlns:p14="http://schemas.microsoft.com/office/powerpoint/2010/main" val="4057731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8</a:t>
            </a:fld>
            <a:endParaRPr lang="es-PR" altLang="es-PR"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9699" name="Notes Placeholder 2"/>
          <p:cNvSpPr>
            <a:spLocks noGrp="1"/>
          </p:cNvSpPr>
          <p:nvPr>
            <p:ph type="body" idx="1"/>
          </p:nvPr>
        </p:nvSpPr>
        <p:spPr/>
        <p:txBody>
          <a:bodyPr/>
          <a:lstStyle/>
          <a:p>
            <a:pPr>
              <a:spcBef>
                <a:spcPct val="0"/>
              </a:spcBef>
            </a:pPr>
            <a:endParaRPr lang="es-PR" altLang="es-PR"/>
          </a:p>
        </p:txBody>
      </p:sp>
      <p:sp>
        <p:nvSpPr>
          <p:cNvPr id="13097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algn="l" defTabSz="915988">
              <a:defRPr>
                <a:solidFill>
                  <a:schemeClr val="tx1"/>
                </a:solidFill>
                <a:latin typeface="Georgia" pitchFamily="18" charset="0"/>
              </a:defRPr>
            </a:lvl1pPr>
            <a:lvl2pPr marL="744538" indent="-285750" algn="l" defTabSz="915988">
              <a:defRPr>
                <a:solidFill>
                  <a:schemeClr val="tx1"/>
                </a:solidFill>
                <a:latin typeface="Georgia" pitchFamily="18" charset="0"/>
              </a:defRPr>
            </a:lvl2pPr>
            <a:lvl3pPr marL="1146175" indent="-230188" algn="l" defTabSz="915988">
              <a:defRPr>
                <a:solidFill>
                  <a:schemeClr val="tx1"/>
                </a:solidFill>
                <a:latin typeface="Georgia" pitchFamily="18" charset="0"/>
              </a:defRPr>
            </a:lvl3pPr>
            <a:lvl4pPr marL="1603375" indent="-228600" algn="l" defTabSz="915988">
              <a:defRPr>
                <a:solidFill>
                  <a:schemeClr val="tx1"/>
                </a:solidFill>
                <a:latin typeface="Georgia" pitchFamily="18" charset="0"/>
              </a:defRPr>
            </a:lvl4pPr>
            <a:lvl5pPr marL="2062163" indent="-228600" algn="l" defTabSz="915988">
              <a:defRPr>
                <a:solidFill>
                  <a:schemeClr val="tx1"/>
                </a:solidFill>
                <a:latin typeface="Georgia" pitchFamily="18" charset="0"/>
              </a:defRPr>
            </a:lvl5pPr>
            <a:lvl6pPr marL="2519363" indent="-228600" defTabSz="915988" fontAlgn="base">
              <a:spcBef>
                <a:spcPct val="0"/>
              </a:spcBef>
              <a:spcAft>
                <a:spcPct val="0"/>
              </a:spcAft>
              <a:defRPr>
                <a:solidFill>
                  <a:schemeClr val="tx1"/>
                </a:solidFill>
                <a:latin typeface="Georgia" pitchFamily="18" charset="0"/>
              </a:defRPr>
            </a:lvl6pPr>
            <a:lvl7pPr marL="2976563" indent="-228600" defTabSz="915988" fontAlgn="base">
              <a:spcBef>
                <a:spcPct val="0"/>
              </a:spcBef>
              <a:spcAft>
                <a:spcPct val="0"/>
              </a:spcAft>
              <a:defRPr>
                <a:solidFill>
                  <a:schemeClr val="tx1"/>
                </a:solidFill>
                <a:latin typeface="Georgia" pitchFamily="18" charset="0"/>
              </a:defRPr>
            </a:lvl7pPr>
            <a:lvl8pPr marL="3433763" indent="-228600" defTabSz="915988" fontAlgn="base">
              <a:spcBef>
                <a:spcPct val="0"/>
              </a:spcBef>
              <a:spcAft>
                <a:spcPct val="0"/>
              </a:spcAft>
              <a:defRPr>
                <a:solidFill>
                  <a:schemeClr val="tx1"/>
                </a:solidFill>
                <a:latin typeface="Georgia" pitchFamily="18" charset="0"/>
              </a:defRPr>
            </a:lvl8pPr>
            <a:lvl9pPr marL="3890963" indent="-228600" defTabSz="915988" fontAlgn="base">
              <a:spcBef>
                <a:spcPct val="0"/>
              </a:spcBef>
              <a:spcAft>
                <a:spcPct val="0"/>
              </a:spcAft>
              <a:defRPr>
                <a:solidFill>
                  <a:schemeClr val="tx1"/>
                </a:solidFill>
                <a:latin typeface="Georgia" pitchFamily="18" charset="0"/>
              </a:defRPr>
            </a:lvl9pPr>
          </a:lstStyle>
          <a:p>
            <a:pPr algn="r"/>
            <a:fld id="{D4950729-6504-4432-B149-AF10B20B24BC}" type="slidenum">
              <a:rPr lang="es-PR" altLang="es-PR" sz="1200">
                <a:latin typeface="Calibri" pitchFamily="34" charset="0"/>
              </a:rPr>
              <a:pPr algn="r"/>
              <a:t>9</a:t>
            </a:fld>
            <a:endParaRPr lang="es-PR" altLang="es-PR" sz="1200">
              <a:latin typeface="Calibri" pitchFamily="34" charset="0"/>
            </a:endParaRPr>
          </a:p>
        </p:txBody>
      </p:sp>
    </p:spTree>
    <p:extLst>
      <p:ext uri="{BB962C8B-B14F-4D97-AF65-F5344CB8AC3E}">
        <p14:creationId xmlns:p14="http://schemas.microsoft.com/office/powerpoint/2010/main" val="63566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1200" dirty="0" err="1">
                <a:latin typeface="Arial" charset="0"/>
              </a:rPr>
              <a:t>Saludmed</a:t>
            </a:r>
            <a:r>
              <a:rPr lang="es-PR" altLang="es-PR" sz="1200" dirty="0">
                <a:latin typeface="Arial" charset="0"/>
              </a:rPr>
              <a:t> 2023, por </a:t>
            </a:r>
            <a:r>
              <a:rPr lang="es-PR" altLang="es-PR" sz="1200" b="1" i="1" dirty="0">
                <a:latin typeface="Arial" charset="0"/>
                <a:hlinkClick r:id="rId4"/>
              </a:rPr>
              <a:t>Edgar Lopategui Corsino</a:t>
            </a:r>
            <a:r>
              <a:rPr lang="es-PR" altLang="es-PR" sz="1200" dirty="0">
                <a:latin typeface="Arial" charset="0"/>
              </a:rPr>
              <a:t>, se encuentra bajo una licencia </a:t>
            </a:r>
            <a:r>
              <a:rPr lang="es-PR" altLang="es-PR" sz="1200" i="1" dirty="0">
                <a:latin typeface="Arial" charset="0"/>
                <a:hlinkClick r:id="rId5"/>
              </a:rPr>
              <a:t>"Creative </a:t>
            </a:r>
            <a:r>
              <a:rPr lang="es-PR" altLang="es-PR" sz="1200" i="1" dirty="0" err="1">
                <a:latin typeface="Arial" charset="0"/>
                <a:hlinkClick r:id="rId5"/>
              </a:rPr>
              <a:t>Commons</a:t>
            </a:r>
            <a:r>
              <a:rPr lang="es-PR" altLang="es-PR" sz="1200" i="1" dirty="0">
                <a:latin typeface="Arial" charset="0"/>
                <a:hlinkClick r:id="rId5"/>
              </a:rPr>
              <a:t>"</a:t>
            </a:r>
            <a:r>
              <a:rPr lang="es-PR" altLang="es-PR" sz="1200" dirty="0">
                <a:latin typeface="Arial" charset="0"/>
              </a:rPr>
              <a:t>, </a:t>
            </a:r>
          </a:p>
          <a:p>
            <a:r>
              <a:rPr lang="es-PR" altLang="es-PR" sz="1200" dirty="0">
                <a:latin typeface="Arial" charset="0"/>
              </a:rPr>
              <a:t>de tipo: </a:t>
            </a:r>
            <a:r>
              <a:rPr lang="es-PR" altLang="es-PR" sz="1200" b="1" i="1" dirty="0">
                <a:latin typeface="Arial" charset="0"/>
                <a:hlinkClick r:id="rId5"/>
              </a:rPr>
              <a:t>Reconocimiento-</a:t>
            </a:r>
            <a:r>
              <a:rPr lang="es-PR" altLang="es-PR" sz="1200" b="1" i="1" dirty="0" err="1">
                <a:latin typeface="Arial" charset="0"/>
                <a:hlinkClick r:id="rId5"/>
              </a:rPr>
              <a:t>NoComercial</a:t>
            </a:r>
            <a:r>
              <a:rPr lang="es-PR" altLang="es-PR" sz="1200" b="1" i="1" dirty="0">
                <a:latin typeface="Arial" charset="0"/>
                <a:hlinkClick r:id="rId5"/>
              </a:rPr>
              <a:t>-Sin Obras Derivadas 3.0.  Licencia de Puerto Rico</a:t>
            </a:r>
            <a:r>
              <a:rPr lang="es-PR" altLang="es-PR" sz="1200" dirty="0">
                <a:latin typeface="Arial" charset="0"/>
              </a:rPr>
              <a:t>.  </a:t>
            </a:r>
          </a:p>
          <a:p>
            <a:r>
              <a:rPr lang="es-PR" altLang="es-PR" sz="1200" dirty="0">
                <a:latin typeface="Arial" charset="0"/>
              </a:rPr>
              <a:t>Basado en las páginas publicadas para el sitio Web: </a:t>
            </a:r>
            <a:r>
              <a:rPr lang="es-PR" altLang="es-PR" sz="1200" b="1" i="1" dirty="0">
                <a:latin typeface="Arial" charset="0"/>
                <a:hlinkClick r:id="rId4"/>
              </a:rPr>
              <a:t>www.saludmed.com</a:t>
            </a:r>
            <a:r>
              <a:rPr lang="es-PR" altLang="es-PR" sz="1200" dirty="0">
                <a:latin typeface="Arial" charset="0"/>
              </a:rPr>
              <a:t>.</a:t>
            </a:r>
            <a:endParaRPr lang="es-PR" altLang="es-PR" sz="1800" dirty="0">
              <a:latin typeface="Arial" charset="0"/>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0" name="Slide Number Placeholder 28"/>
          <p:cNvSpPr>
            <a:spLocks noGrp="1"/>
          </p:cNvSpPr>
          <p:nvPr>
            <p:ph type="sldNum" sz="quarter" idx="10"/>
          </p:nvPr>
        </p:nvSpPr>
        <p:spPr>
          <a:xfrm>
            <a:off x="8320088" y="1588"/>
            <a:ext cx="747712" cy="365125"/>
          </a:xfrm>
        </p:spPr>
        <p:txBody>
          <a:bodyPr/>
          <a:lstStyle>
            <a:lvl1pPr algn="r">
              <a:defRPr sz="1800" smtClean="0">
                <a:solidFill>
                  <a:schemeClr val="bg1"/>
                </a:solidFill>
              </a:defRPr>
            </a:lvl1pPr>
          </a:lstStyle>
          <a:p>
            <a:pPr>
              <a:defRPr/>
            </a:pPr>
            <a:fld id="{5BD507CC-D6FF-4C02-B7AF-9FF1DB42A289}" type="slidenum">
              <a:rPr lang="es-PR"/>
              <a:pPr>
                <a:defRPr/>
              </a:pPr>
              <a:t>‹#›</a:t>
            </a:fld>
            <a:endParaRPr lang="es-PR"/>
          </a:p>
        </p:txBody>
      </p:sp>
      <p:pic>
        <p:nvPicPr>
          <p:cNvPr id="23" name="Picture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7101" y="4188692"/>
            <a:ext cx="2076987" cy="1616572"/>
          </a:xfrm>
          <a:prstGeom prst="rect">
            <a:avLst/>
          </a:prstGeom>
        </p:spPr>
      </p:pic>
      <p:pic>
        <p:nvPicPr>
          <p:cNvPr id="24" name="Picture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13477" y="4193318"/>
            <a:ext cx="1951011" cy="14679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5" name="Rectangle 24"/>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6" name="Rectangle 25"/>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7" name="Rectangle 26"/>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8" name="Rectangle 27"/>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29" name="Rectangle 28"/>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0" name="Rounded Rectangle 29"/>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1" name="Rounded Rectangle 30"/>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Rectangle 31"/>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3" name="Date Placeholder 27"/>
          <p:cNvSpPr>
            <a:spLocks noGrp="1"/>
          </p:cNvSpPr>
          <p:nvPr>
            <p:ph type="dt" sz="half" idx="11"/>
          </p:nvPr>
        </p:nvSpPr>
        <p:spPr>
          <a:xfrm>
            <a:off x="6705600" y="4206875"/>
            <a:ext cx="960438" cy="457200"/>
          </a:xfrm>
        </p:spPr>
        <p:txBody>
          <a:bodyPr/>
          <a:lstStyle>
            <a:lvl1pPr>
              <a:defRPr/>
            </a:lvl1pPr>
          </a:lstStyle>
          <a:p>
            <a:pPr>
              <a:defRPr/>
            </a:pPr>
            <a:fld id="{D63EB079-D60A-413C-80DB-7E96FD29B20F}" type="datetimeFigureOut">
              <a:rPr lang="es-PR"/>
              <a:pPr>
                <a:defRPr/>
              </a:pPr>
              <a:t>02/21/2023</a:t>
            </a:fld>
            <a:endParaRPr lang="es-PR"/>
          </a:p>
        </p:txBody>
      </p:sp>
      <p:sp>
        <p:nvSpPr>
          <p:cNvPr id="34"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spTree>
    <p:extLst>
      <p:ext uri="{BB962C8B-B14F-4D97-AF65-F5344CB8AC3E}">
        <p14:creationId xmlns:p14="http://schemas.microsoft.com/office/powerpoint/2010/main" val="3824105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1D92D64D-0A1D-4F7E-973D-DEE51C09B1CC}" type="datetimeFigureOut">
              <a:rPr lang="es-PR"/>
              <a:pPr>
                <a:defRPr/>
              </a:pPr>
              <a:t>02/21/2023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39D3AC3E-511A-4182-B3A3-2A0FD218EECF}" type="slidenum">
              <a:rPr lang="es-PR"/>
              <a:pPr>
                <a:defRPr/>
              </a:pPr>
              <a:t>‹#›</a:t>
            </a:fld>
            <a:endParaRPr lang="es-PR"/>
          </a:p>
        </p:txBody>
      </p:sp>
    </p:spTree>
    <p:extLst>
      <p:ext uri="{BB962C8B-B14F-4D97-AF65-F5344CB8AC3E}">
        <p14:creationId xmlns:p14="http://schemas.microsoft.com/office/powerpoint/2010/main" val="331674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C14E0DE-27CD-4FA9-A4FB-4324A6253CEE}" type="datetimeFigureOut">
              <a:rPr lang="es-PR"/>
              <a:pPr>
                <a:defRPr/>
              </a:pPr>
              <a:t>02/21/2023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9DF1D834-7441-4276-9FA7-BEB31C248C45}" type="slidenum">
              <a:rPr lang="es-PR"/>
              <a:pPr>
                <a:defRPr/>
              </a:pPr>
              <a:t>‹#›</a:t>
            </a:fld>
            <a:endParaRPr lang="es-PR"/>
          </a:p>
        </p:txBody>
      </p:sp>
    </p:spTree>
    <p:extLst>
      <p:ext uri="{BB962C8B-B14F-4D97-AF65-F5344CB8AC3E}">
        <p14:creationId xmlns:p14="http://schemas.microsoft.com/office/powerpoint/2010/main" val="417252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F1F1839-B2C6-47C0-9554-D5C4844EF17C}" type="datetimeFigureOut">
              <a:rPr lang="es-PR"/>
              <a:pPr>
                <a:defRPr/>
              </a:pPr>
              <a:t>02/21/2023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DE384D1F-D3CF-488C-BB43-3BF5608A3431}" type="slidenum">
              <a:rPr lang="es-PR"/>
              <a:pPr>
                <a:defRPr/>
              </a:pPr>
              <a:t>‹#›</a:t>
            </a:fld>
            <a:endParaRPr lang="es-PR"/>
          </a:p>
        </p:txBody>
      </p:sp>
    </p:spTree>
    <p:extLst>
      <p:ext uri="{BB962C8B-B14F-4D97-AF65-F5344CB8AC3E}">
        <p14:creationId xmlns:p14="http://schemas.microsoft.com/office/powerpoint/2010/main" val="376265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D00F0C41-BCD0-483A-8CCD-E97D8229491E}" type="datetimeFigureOut">
              <a:rPr lang="es-PR"/>
              <a:pPr>
                <a:defRPr/>
              </a:pPr>
              <a:t>02/21/2023</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B22755B1-92AA-4D9E-8CEC-095F7F2D865C}" type="slidenum">
              <a:rPr lang="es-PR"/>
              <a:pPr>
                <a:defRPr/>
              </a:pPr>
              <a:t>‹#›</a:t>
            </a:fld>
            <a:endParaRPr lang="es-PR"/>
          </a:p>
        </p:txBody>
      </p:sp>
    </p:spTree>
    <p:extLst>
      <p:ext uri="{BB962C8B-B14F-4D97-AF65-F5344CB8AC3E}">
        <p14:creationId xmlns:p14="http://schemas.microsoft.com/office/powerpoint/2010/main" val="427968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57DD574C-2A4E-4A8C-95BC-F4B48470574F}" type="datetimeFigureOut">
              <a:rPr lang="es-PR"/>
              <a:pPr>
                <a:defRPr/>
              </a:pPr>
              <a:t>02/21/2023</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74CDF056-0E20-4125-9B25-A5AFF1DC5E0D}" type="slidenum">
              <a:rPr lang="es-PR"/>
              <a:pPr>
                <a:defRPr/>
              </a:pPr>
              <a:t>‹#›</a:t>
            </a:fld>
            <a:endParaRPr lang="es-PR"/>
          </a:p>
        </p:txBody>
      </p:sp>
    </p:spTree>
    <p:extLst>
      <p:ext uri="{BB962C8B-B14F-4D97-AF65-F5344CB8AC3E}">
        <p14:creationId xmlns:p14="http://schemas.microsoft.com/office/powerpoint/2010/main" val="2332578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36312FE0-CE6D-4EA1-BAB5-FA51225BACB7}" type="datetimeFigureOut">
              <a:rPr lang="es-PR"/>
              <a:pPr>
                <a:defRPr/>
              </a:pPr>
              <a:t>02/21/2023</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rtlCol="0"/>
          <a:lstStyle>
            <a:lvl1pPr>
              <a:defRPr/>
            </a:lvl1pPr>
          </a:lstStyle>
          <a:p>
            <a:pPr>
              <a:defRPr/>
            </a:pPr>
            <a:fld id="{9FFDDB5D-8796-4CB2-92A8-CE5F42473029}" type="slidenum">
              <a:rPr lang="es-PR"/>
              <a:pPr>
                <a:defRPr/>
              </a:pPr>
              <a:t>‹#›</a:t>
            </a:fld>
            <a:endParaRPr lang="es-PR"/>
          </a:p>
        </p:txBody>
      </p:sp>
    </p:spTree>
    <p:extLst>
      <p:ext uri="{BB962C8B-B14F-4D97-AF65-F5344CB8AC3E}">
        <p14:creationId xmlns:p14="http://schemas.microsoft.com/office/powerpoint/2010/main" val="27478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3EBAF10E-0F6C-4CE2-84C3-7F4C94216F79}" type="datetimeFigureOut">
              <a:rPr lang="es-PR"/>
              <a:pPr>
                <a:defRPr/>
              </a:pPr>
              <a:t>02/21/2023</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7E474219-15B5-44E5-BC9C-ADA7FFD005AB}" type="slidenum">
              <a:rPr lang="es-PR"/>
              <a:pPr>
                <a:defRPr/>
              </a:pPr>
              <a:t>‹#›</a:t>
            </a:fld>
            <a:endParaRPr lang="es-PR"/>
          </a:p>
        </p:txBody>
      </p:sp>
    </p:spTree>
    <p:extLst>
      <p:ext uri="{BB962C8B-B14F-4D97-AF65-F5344CB8AC3E}">
        <p14:creationId xmlns:p14="http://schemas.microsoft.com/office/powerpoint/2010/main" val="41222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1C933EF-9769-4563-8F7C-097E431D6946}" type="datetimeFigureOut">
              <a:rPr lang="es-PR"/>
              <a:pPr>
                <a:defRPr/>
              </a:pPr>
              <a:t>02/21/2023</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98DD367A-3BD4-4C54-8BF9-56466CCD14DA}" type="slidenum">
              <a:rPr lang="es-PR"/>
              <a:pPr>
                <a:defRPr/>
              </a:pPr>
              <a:t>‹#›</a:t>
            </a:fld>
            <a:endParaRPr lang="es-PR"/>
          </a:p>
        </p:txBody>
      </p:sp>
    </p:spTree>
    <p:extLst>
      <p:ext uri="{BB962C8B-B14F-4D97-AF65-F5344CB8AC3E}">
        <p14:creationId xmlns:p14="http://schemas.microsoft.com/office/powerpoint/2010/main" val="333442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9C9B073-E444-4766-8F08-19C019B39C92}" type="datetimeFigureOut">
              <a:rPr lang="es-PR"/>
              <a:pPr>
                <a:defRPr/>
              </a:pPr>
              <a:t>02/21/2023</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81167218-D020-4E00-A7D7-B81F2D92E12F}" type="slidenum">
              <a:rPr lang="es-PR"/>
              <a:pPr>
                <a:defRPr/>
              </a:pPr>
              <a:t>‹#›</a:t>
            </a:fld>
            <a:endParaRPr lang="es-PR"/>
          </a:p>
        </p:txBody>
      </p:sp>
    </p:spTree>
    <p:extLst>
      <p:ext uri="{BB962C8B-B14F-4D97-AF65-F5344CB8AC3E}">
        <p14:creationId xmlns:p14="http://schemas.microsoft.com/office/powerpoint/2010/main" val="2105115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D761AF05-6ED9-4C49-8817-F11CCA21930D}" type="datetimeFigureOut">
              <a:rPr lang="es-PR"/>
              <a:pPr>
                <a:defRPr/>
              </a:pPr>
              <a:t>02/21/2023</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983AD977-CB88-4383-A921-BDB4EB298463}" type="slidenum">
              <a:rPr lang="es-PR"/>
              <a:pPr>
                <a:defRPr/>
              </a:pPr>
              <a:t>‹#›</a:t>
            </a:fld>
            <a:endParaRPr lang="es-PR"/>
          </a:p>
        </p:txBody>
      </p:sp>
    </p:spTree>
    <p:extLst>
      <p:ext uri="{BB962C8B-B14F-4D97-AF65-F5344CB8AC3E}">
        <p14:creationId xmlns:p14="http://schemas.microsoft.com/office/powerpoint/2010/main" val="278435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9"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p>
            <a:pPr algn="ctr" fontAlgn="auto">
              <a:spcBef>
                <a:spcPts val="0"/>
              </a:spcBef>
              <a:spcAft>
                <a:spcPts val="0"/>
              </a:spcAft>
              <a:defRPr/>
            </a:pPr>
            <a:endParaRPr lang="en-US" sz="1800">
              <a:solidFill>
                <a:schemeClr val="lt1"/>
              </a:solidFill>
              <a:latin typeface="+mn-lt"/>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1"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32"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p>
            <a:pPr algn="ctr" fontAlgn="auto">
              <a:spcBef>
                <a:spcPts val="0"/>
              </a:spcBef>
              <a:spcAft>
                <a:spcPts val="0"/>
              </a:spcAft>
              <a:defRPr/>
            </a:pPr>
            <a:endParaRPr lang="en-US" sz="1800">
              <a:solidFill>
                <a:schemeClr val="lt1"/>
              </a:solidFill>
              <a:latin typeface="+mn-lt"/>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defRPr>
            </a:lvl1pPr>
          </a:lstStyle>
          <a:p>
            <a:pPr>
              <a:defRPr/>
            </a:pPr>
            <a:fld id="{D2CE0C28-9456-421B-BE3B-0352C9682FBF}" type="datetimeFigureOut">
              <a:rPr lang="es-PR"/>
              <a:pPr>
                <a:defRPr/>
              </a:pPr>
              <a:t>02/21/2023</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58" name="Picture 34" descr="saludmed-com_Ban_PPT-MASTER-2_v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defRPr>
            </a:lvl1pPr>
          </a:lstStyle>
          <a:p>
            <a:pPr>
              <a:defRPr/>
            </a:pPr>
            <a:fld id="{F4D4A8AA-47CC-4376-967B-98A4B8062D3F}"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a:spcBef>
                <a:spcPct val="50000"/>
              </a:spcBef>
            </a:pPr>
            <a:r>
              <a:rPr lang="en-US" altLang="es-PR" sz="1000" dirty="0">
                <a:latin typeface="Arial" charset="0"/>
              </a:rPr>
              <a:t>Copyright © 2023 Edgar Lopategui Corsino | </a:t>
            </a:r>
            <a:r>
              <a:rPr lang="en-US" altLang="es-PR" sz="1000" dirty="0" err="1">
                <a:latin typeface="Arial" charset="0"/>
              </a:rPr>
              <a:t>Saludmed</a:t>
            </a:r>
            <a:r>
              <a:rPr lang="en-US" altLang="es-PR"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6" r:id="rId5"/>
    <p:sldLayoutId id="2147483697" r:id="rId6"/>
    <p:sldLayoutId id="2147483691" r:id="rId7"/>
    <p:sldLayoutId id="2147483690" r:id="rId8"/>
    <p:sldLayoutId id="2147483689" r:id="rId9"/>
    <p:sldLayoutId id="2147483688" r:id="rId10"/>
    <p:sldLayoutId id="2147483687"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23.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audio" Target="../media/audio2.wav"/><Relationship Id="rId5" Type="http://schemas.openxmlformats.org/officeDocument/2006/relationships/image" Target="../media/image24.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audio" Target="../media/audio3.wav"/><Relationship Id="rId5" Type="http://schemas.openxmlformats.org/officeDocument/2006/relationships/image" Target="../media/image25.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7.jpg"/><Relationship Id="rId5" Type="http://schemas.openxmlformats.org/officeDocument/2006/relationships/image" Target="../media/image26.wmf"/><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14.xml"/><Relationship Id="rId7" Type="http://schemas.openxmlformats.org/officeDocument/2006/relationships/image" Target="../media/image29.jp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8.jpg"/><Relationship Id="rId5" Type="http://schemas.openxmlformats.org/officeDocument/2006/relationships/image" Target="../media/image26.wmf"/><Relationship Id="rId4" Type="http://schemas.openxmlformats.org/officeDocument/2006/relationships/audio" Target="../media/audio3.wav"/><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audio" Target="../media/audio3.wav"/><Relationship Id="rId5" Type="http://schemas.openxmlformats.org/officeDocument/2006/relationships/image" Target="../media/image31.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audio" Target="../media/audio2.wav"/><Relationship Id="rId5" Type="http://schemas.openxmlformats.org/officeDocument/2006/relationships/image" Target="../media/image32.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33.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audio" Target="../media/audio2.wav"/><Relationship Id="rId5" Type="http://schemas.openxmlformats.org/officeDocument/2006/relationships/image" Target="../media/image34.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19.xml"/><Relationship Id="rId7"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audio" Target="../media/audio2.wav"/><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2.xml"/><Relationship Id="rId7"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wmf"/><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audio" Target="../media/audio1.wav"/><Relationship Id="rId5" Type="http://schemas.openxmlformats.org/officeDocument/2006/relationships/image" Target="../media/image39.jp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40.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1.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2.png"/><Relationship Id="rId5" Type="http://schemas.openxmlformats.org/officeDocument/2006/relationships/image" Target="../media/image26.wmf"/><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26.wmf"/><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4.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audio" Target="../media/audio3.wav"/><Relationship Id="rId5" Type="http://schemas.openxmlformats.org/officeDocument/2006/relationships/image" Target="../media/image45.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6.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audio" Target="../media/audio2.wav"/><Relationship Id="rId5" Type="http://schemas.openxmlformats.org/officeDocument/2006/relationships/image" Target="../media/image47.jp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6.wmf"/><Relationship Id="rId5" Type="http://schemas.openxmlformats.org/officeDocument/2006/relationships/image" Target="../media/image48.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5.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9.png"/><Relationship Id="rId5" Type="http://schemas.openxmlformats.org/officeDocument/2006/relationships/image" Target="../media/image26.wmf"/><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6.wmf"/><Relationship Id="rId5" Type="http://schemas.openxmlformats.org/officeDocument/2006/relationships/image" Target="../media/image50.jp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51.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33.xml"/><Relationship Id="rId7" Type="http://schemas.openxmlformats.org/officeDocument/2006/relationships/image" Target="../media/image53.jp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26.wmf"/><Relationship Id="rId5" Type="http://schemas.openxmlformats.org/officeDocument/2006/relationships/image" Target="../media/image52.jp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audio" Target="../media/audio2.wav"/><Relationship Id="rId5" Type="http://schemas.openxmlformats.org/officeDocument/2006/relationships/image" Target="../media/image54.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5.png"/><Relationship Id="rId5" Type="http://schemas.openxmlformats.org/officeDocument/2006/relationships/image" Target="../media/image26.wmf"/><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36.xml"/><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56.png"/><Relationship Id="rId5" Type="http://schemas.openxmlformats.org/officeDocument/2006/relationships/image" Target="../media/image26.w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notesSlide" Target="../notesSlides/notesSlide37.xml"/><Relationship Id="rId7" Type="http://schemas.openxmlformats.org/officeDocument/2006/relationships/image" Target="../media/image59.jp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58.png"/><Relationship Id="rId5" Type="http://schemas.openxmlformats.org/officeDocument/2006/relationships/image" Target="../media/image26.wmf"/><Relationship Id="rId4" Type="http://schemas.openxmlformats.org/officeDocument/2006/relationships/audio" Target="../media/audio2.wav"/><Relationship Id="rId9"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61.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6.wmf"/><Relationship Id="rId5" Type="http://schemas.openxmlformats.org/officeDocument/2006/relationships/image" Target="../media/image6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2.wav"/><Relationship Id="rId5" Type="http://schemas.openxmlformats.org/officeDocument/2006/relationships/image" Target="../media/image16.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63.png"/><Relationship Id="rId5" Type="http://schemas.openxmlformats.org/officeDocument/2006/relationships/image" Target="../media/image26.wmf"/><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audio" Target="../media/audio2.wav"/><Relationship Id="rId5" Type="http://schemas.openxmlformats.org/officeDocument/2006/relationships/image" Target="../media/image64.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audio" Target="../media/audio2.wav"/><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audio" Target="../media/audio2.wav"/><Relationship Id="rId5" Type="http://schemas.openxmlformats.org/officeDocument/2006/relationships/image" Target="../media/image65.jpg"/><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audio" Target="../media/audio2.wav"/><Relationship Id="rId5" Type="http://schemas.openxmlformats.org/officeDocument/2006/relationships/image" Target="../media/image66.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audio" Target="../media/audio2.wav"/><Relationship Id="rId5" Type="http://schemas.openxmlformats.org/officeDocument/2006/relationships/image" Target="../media/image67.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8.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audio" Target="../media/audio2.wav"/><Relationship Id="rId5" Type="http://schemas.openxmlformats.org/officeDocument/2006/relationships/image" Target="../media/image69.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70.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71.png"/><Relationship Id="rId5" Type="http://schemas.openxmlformats.org/officeDocument/2006/relationships/image" Target="../media/image26.wm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image" Target="../media/image17.jpg"/><Relationship Id="rId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6" Type="http://schemas.openxmlformats.org/officeDocument/2006/relationships/audio" Target="../media/audio2.wav"/><Relationship Id="rId5" Type="http://schemas.openxmlformats.org/officeDocument/2006/relationships/image" Target="../media/image72.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51.xml"/><Relationship Id="rId7" Type="http://schemas.openxmlformats.org/officeDocument/2006/relationships/image" Target="../media/image74.jp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73.png"/><Relationship Id="rId5" Type="http://schemas.openxmlformats.org/officeDocument/2006/relationships/image" Target="../media/image26.wmf"/><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audio" Target="../media/audio2.wav"/><Relationship Id="rId5" Type="http://schemas.openxmlformats.org/officeDocument/2006/relationships/image" Target="../media/image75.jp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76.png"/><Relationship Id="rId5" Type="http://schemas.openxmlformats.org/officeDocument/2006/relationships/image" Target="../media/image26.wmf"/><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77.png"/><Relationship Id="rId5" Type="http://schemas.openxmlformats.org/officeDocument/2006/relationships/image" Target="../media/image26.wmf"/><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audio" Target="../media/audio2.wav"/><Relationship Id="rId5" Type="http://schemas.openxmlformats.org/officeDocument/2006/relationships/image" Target="../media/image78.jpg"/><Relationship Id="rId4" Type="http://schemas.openxmlformats.org/officeDocument/2006/relationships/audio" Target="../media/audio2.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audio" Target="../media/audio1.wav"/><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audio" Target="../media/audio1.wav"/><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2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image" Target="../media/image18.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image" Target="../media/image19.jpe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lgn="ctr">
              <a:spcBef>
                <a:spcPts val="300"/>
              </a:spcBef>
              <a:buClr>
                <a:srgbClr val="A04DA3"/>
              </a:buClr>
              <a:buFont typeface="Georgia" pitchFamily="18" charset="0"/>
              <a:defRPr sz="2800">
                <a:solidFill>
                  <a:schemeClr val="tx1"/>
                </a:solidFill>
                <a:latin typeface="Georgia" pitchFamily="18" charset="0"/>
              </a:defRPr>
            </a:lvl1pPr>
            <a:lvl2pPr marL="742950" indent="-285750" algn="ctr">
              <a:spcBef>
                <a:spcPts val="300"/>
              </a:spcBef>
              <a:buClr>
                <a:schemeClr val="accent2"/>
              </a:buClr>
              <a:buFont typeface="Georgia" pitchFamily="18" charset="0"/>
              <a:defRPr sz="2600">
                <a:solidFill>
                  <a:schemeClr val="accent2"/>
                </a:solidFill>
                <a:latin typeface="Georgia" pitchFamily="18" charset="0"/>
              </a:defRPr>
            </a:lvl2pPr>
            <a:lvl3pPr marL="1143000" indent="-228600" algn="ctr">
              <a:spcBef>
                <a:spcPts val="300"/>
              </a:spcBef>
              <a:buClr>
                <a:schemeClr val="accent1"/>
              </a:buClr>
              <a:buFont typeface="Wingdings 2" pitchFamily="18" charset="2"/>
              <a:defRPr sz="2400">
                <a:solidFill>
                  <a:schemeClr val="accent1"/>
                </a:solidFill>
                <a:latin typeface="Georgia" pitchFamily="18" charset="0"/>
              </a:defRPr>
            </a:lvl3pPr>
            <a:lvl4pPr marL="1600200" indent="-228600" algn="ctr">
              <a:spcBef>
                <a:spcPts val="300"/>
              </a:spcBef>
              <a:buClr>
                <a:schemeClr val="accent1"/>
              </a:buClr>
              <a:buFont typeface="Wingdings 2" pitchFamily="18" charset="2"/>
              <a:defRPr sz="2200">
                <a:solidFill>
                  <a:schemeClr val="accent1"/>
                </a:solidFill>
                <a:latin typeface="Georgia" pitchFamily="18" charset="0"/>
              </a:defRPr>
            </a:lvl4pPr>
            <a:lvl5pPr marL="2057400" indent="-228600" algn="ctr">
              <a:spcBef>
                <a:spcPts val="300"/>
              </a:spcBef>
              <a:buClr>
                <a:srgbClr val="A04DA3"/>
              </a:buClr>
              <a:buFont typeface="Georgia" pitchFamily="18" charset="0"/>
              <a:defRPr sz="2000">
                <a:solidFill>
                  <a:srgbClr val="A04DA3"/>
                </a:solidFill>
                <a:latin typeface="Georgia" pitchFamily="18" charset="0"/>
              </a:defRPr>
            </a:lvl5pPr>
            <a:lvl6pPr marL="25146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6pPr>
            <a:lvl7pPr marL="29718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7pPr>
            <a:lvl8pPr marL="34290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8pPr>
            <a:lvl9pPr marL="3886200" indent="-228600" algn="ctr" fontAlgn="base">
              <a:spcBef>
                <a:spcPts val="300"/>
              </a:spcBef>
              <a:spcAft>
                <a:spcPct val="0"/>
              </a:spcAft>
              <a:buClr>
                <a:srgbClr val="A04DA3"/>
              </a:buClr>
              <a:buFont typeface="Georgia" pitchFamily="18" charset="0"/>
              <a:defRPr sz="2000">
                <a:solidFill>
                  <a:srgbClr val="A04DA3"/>
                </a:solidFill>
                <a:latin typeface="Georgia" pitchFamily="18" charset="0"/>
              </a:defRPr>
            </a:lvl9pPr>
          </a:lstStyle>
          <a:p>
            <a:pPr algn="l">
              <a:lnSpc>
                <a:spcPct val="90000"/>
              </a:lnSpc>
            </a:pPr>
            <a:r>
              <a:rPr lang="es-PR" altLang="es-PR" sz="2400" b="1" dirty="0">
                <a:solidFill>
                  <a:srgbClr val="484876"/>
                </a:solidFill>
                <a:latin typeface="Arial" charset="0"/>
                <a:cs typeface="Arial" charset="0"/>
              </a:rPr>
              <a:t>Prof. Edgar </a:t>
            </a:r>
            <a:r>
              <a:rPr lang="es-PR" altLang="es-PR" sz="2400" b="1" dirty="0" err="1">
                <a:solidFill>
                  <a:srgbClr val="484876"/>
                </a:solidFill>
                <a:latin typeface="Arial" charset="0"/>
                <a:cs typeface="Arial" charset="0"/>
              </a:rPr>
              <a:t>Lopategui</a:t>
            </a:r>
            <a:r>
              <a:rPr lang="es-PR" altLang="es-PR" sz="2400" b="1" dirty="0">
                <a:solidFill>
                  <a:srgbClr val="484876"/>
                </a:solidFill>
                <a:latin typeface="Arial" charset="0"/>
                <a:cs typeface="Arial" charset="0"/>
              </a:rPr>
              <a:t> </a:t>
            </a:r>
            <a:r>
              <a:rPr lang="es-PR" altLang="es-PR" sz="2400" b="1" dirty="0" err="1">
                <a:solidFill>
                  <a:srgbClr val="484876"/>
                </a:solidFill>
                <a:latin typeface="Arial" charset="0"/>
                <a:cs typeface="Arial" charset="0"/>
              </a:rPr>
              <a:t>Corsino</a:t>
            </a:r>
            <a:endParaRPr lang="es-PR" altLang="es-PR" sz="2400" b="1" dirty="0">
              <a:solidFill>
                <a:srgbClr val="484876"/>
              </a:solidFill>
              <a:latin typeface="Arial" charset="0"/>
              <a:cs typeface="Arial" charset="0"/>
            </a:endParaRPr>
          </a:p>
          <a:p>
            <a:pPr algn="l">
              <a:lnSpc>
                <a:spcPct val="90000"/>
              </a:lnSpc>
            </a:pPr>
            <a:r>
              <a:rPr lang="es-PR" altLang="es-PR" sz="2400" b="1" i="1" dirty="0">
                <a:solidFill>
                  <a:srgbClr val="484876"/>
                </a:solidFill>
                <a:latin typeface="Arial" charset="0"/>
                <a:cs typeface="Arial" charset="0"/>
              </a:rPr>
              <a:t>M.A., Fisiología del Ejercicio</a:t>
            </a:r>
          </a:p>
        </p:txBody>
      </p:sp>
      <p:pic>
        <p:nvPicPr>
          <p:cNvPr id="12" name="Picture 10" descr="RSEAU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086350"/>
            <a:ext cx="287337" cy="2873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7"/>
          <p:cNvSpPr>
            <a:spLocks noChangeArrowheads="1"/>
          </p:cNvSpPr>
          <p:nvPr/>
        </p:nvSpPr>
        <p:spPr bwMode="auto">
          <a:xfrm>
            <a:off x="682625" y="4727575"/>
            <a:ext cx="4752975"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Web:        </a:t>
            </a:r>
            <a:r>
              <a:rPr lang="es-PR" altLang="es-PR" sz="1800" b="1" i="1">
                <a:solidFill>
                  <a:srgbClr val="484876"/>
                </a:solidFill>
              </a:rPr>
              <a:t>http://www.saludmed.com/</a:t>
            </a:r>
            <a:endParaRPr lang="es-PR" altLang="es-PR" sz="2800" i="1">
              <a:solidFill>
                <a:srgbClr val="484876"/>
              </a:solidFill>
            </a:endParaRPr>
          </a:p>
        </p:txBody>
      </p:sp>
      <p:pic>
        <p:nvPicPr>
          <p:cNvPr id="14" name="Picture 18"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72598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20"/>
          <p:cNvSpPr>
            <a:spLocks noChangeArrowheads="1"/>
          </p:cNvSpPr>
          <p:nvPr/>
        </p:nvSpPr>
        <p:spPr bwMode="auto">
          <a:xfrm>
            <a:off x="682625" y="5086350"/>
            <a:ext cx="43211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95000"/>
              </a:lnSpc>
            </a:pPr>
            <a:r>
              <a:rPr lang="es-PR" altLang="es-PR" sz="1800" b="1">
                <a:solidFill>
                  <a:srgbClr val="484876"/>
                </a:solidFill>
              </a:rPr>
              <a:t>E-Mail:</a:t>
            </a:r>
            <a:r>
              <a:rPr lang="es-PR" altLang="es-PR" sz="1800" b="1" i="1">
                <a:solidFill>
                  <a:srgbClr val="484876"/>
                </a:solidFill>
              </a:rPr>
              <a:t>     elopategui@intermetro.edu</a:t>
            </a:r>
          </a:p>
        </p:txBody>
      </p:sp>
      <p:pic>
        <p:nvPicPr>
          <p:cNvPr id="16" name="Picture 23" descr="IE 73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519738"/>
            <a:ext cx="287337" cy="2873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7"/>
          <p:cNvSpPr>
            <a:spLocks noChangeArrowheads="1"/>
          </p:cNvSpPr>
          <p:nvPr/>
        </p:nvSpPr>
        <p:spPr bwMode="auto">
          <a:xfrm>
            <a:off x="684213" y="5591175"/>
            <a:ext cx="8459787"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85000"/>
              </a:lnSpc>
            </a:pPr>
            <a:r>
              <a:rPr lang="es-PR" altLang="es-PR" sz="1700" b="1" dirty="0">
                <a:solidFill>
                  <a:srgbClr val="484876"/>
                </a:solidFill>
              </a:rPr>
              <a:t>Artículo:   </a:t>
            </a:r>
            <a:r>
              <a:rPr lang="es-PR" altLang="es-PR" sz="1700" b="1" i="1" dirty="0">
                <a:solidFill>
                  <a:srgbClr val="484876"/>
                </a:solidFill>
              </a:rPr>
              <a:t>http://www.saludmed.com/</a:t>
            </a:r>
            <a:br>
              <a:rPr lang="es-PR" altLang="es-PR" sz="1700" b="1" i="1" dirty="0">
                <a:solidFill>
                  <a:srgbClr val="484876"/>
                </a:solidFill>
              </a:rPr>
            </a:br>
            <a:r>
              <a:rPr lang="es-PR" altLang="es-PR" sz="1700" b="1" i="1" dirty="0" err="1"/>
              <a:t>articulos</a:t>
            </a:r>
            <a:r>
              <a:rPr lang="es-PR" altLang="es-PR" sz="1700" b="1" i="1" dirty="0"/>
              <a:t>/</a:t>
            </a:r>
            <a:r>
              <a:rPr lang="es-PR" altLang="es-PR" sz="1700" b="1" i="1" dirty="0" err="1"/>
              <a:t>Fisiologia_del_Ejercicio</a:t>
            </a:r>
            <a:r>
              <a:rPr lang="es-PR" altLang="es-PR" sz="1700" b="1" i="1" dirty="0"/>
              <a:t>/Pruebas_Apt-Fisica_Campo_Facil.html</a:t>
            </a:r>
            <a:endParaRPr lang="es-PR" altLang="es-PR" sz="1700" b="1" i="1" dirty="0">
              <a:solidFill>
                <a:srgbClr val="484876"/>
              </a:solidFil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85" y="1195388"/>
            <a:ext cx="3839686" cy="2408143"/>
          </a:xfrm>
          <a:prstGeom prst="rect">
            <a:avLst/>
          </a:prstGeom>
          <a:effectLst>
            <a:innerShdw blurRad="63500" dist="50800" dir="2700000">
              <a:prstClr val="black">
                <a:alpha val="50000"/>
              </a:prstClr>
            </a:inn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8104" y="992458"/>
            <a:ext cx="3600400" cy="2654290"/>
          </a:xfrm>
          <a:prstGeom prst="rect">
            <a:avLst/>
          </a:prstGeom>
          <a:effectLst>
            <a:softEdge rad="317500"/>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5688" y="969900"/>
            <a:ext cx="1644418" cy="2771043"/>
          </a:xfrm>
          <a:prstGeom prst="rect">
            <a:avLst/>
          </a:prstGeom>
          <a:effectLst>
            <a:softEdge rad="317500"/>
          </a:effectLst>
        </p:spPr>
      </p:pic>
      <p:sp>
        <p:nvSpPr>
          <p:cNvPr id="26" name="Title 1"/>
          <p:cNvSpPr txBox="1">
            <a:spLocks/>
          </p:cNvSpPr>
          <p:nvPr/>
        </p:nvSpPr>
        <p:spPr bwMode="auto">
          <a:xfrm>
            <a:off x="0" y="476250"/>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lnSpcReduction="10000"/>
          </a:bodyPr>
          <a:lstStyle>
            <a:lvl1pPr algn="l" rtl="0" fontAlgn="base">
              <a:spcBef>
                <a:spcPct val="0"/>
              </a:spcBef>
              <a:spcAft>
                <a:spcPct val="0"/>
              </a:spcAft>
              <a:defRPr sz="4400" kern="1200">
                <a:solidFill>
                  <a:schemeClr val="bg1"/>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700" dirty="0">
                <a:solidFill>
                  <a:srgbClr val="99CCFF"/>
                </a:solidFill>
                <a:effectLst>
                  <a:outerShdw blurRad="38100" dist="38100" dir="2700000" algn="tl">
                    <a:srgbClr val="C0C0C0"/>
                  </a:outerShdw>
                </a:effectLst>
                <a:latin typeface="Arial Black" pitchFamily="34" charset="0"/>
              </a:rPr>
              <a:t>EL CONCEPTO DE:</a:t>
            </a:r>
            <a:br>
              <a:rPr lang="es-PR" altLang="es-PR" sz="2400" dirty="0">
                <a:effectLst>
                  <a:outerShdw blurRad="38100" dist="38100" dir="2700000" algn="tl">
                    <a:srgbClr val="C0C0C0"/>
                  </a:outerShdw>
                </a:effectLst>
                <a:latin typeface="Arial Black" pitchFamily="34" charset="0"/>
              </a:rPr>
            </a:br>
            <a:r>
              <a:rPr lang="es-PR" altLang="es-PR" sz="2900" i="1" dirty="0" err="1">
                <a:solidFill>
                  <a:srgbClr val="E6E6EF"/>
                </a:solidFill>
                <a:effectLst>
                  <a:outerShdw blurRad="38100" dist="38100" dir="2700000" algn="tl">
                    <a:srgbClr val="C0C0C0"/>
                  </a:outerShdw>
                </a:effectLst>
                <a:latin typeface="Arial Black" pitchFamily="34" charset="0"/>
              </a:rPr>
              <a:t>Apitud</a:t>
            </a:r>
            <a:r>
              <a:rPr lang="es-PR" altLang="es-PR" sz="2900" i="1" dirty="0">
                <a:solidFill>
                  <a:srgbClr val="E6E6EF"/>
                </a:solidFill>
                <a:effectLst>
                  <a:outerShdw blurRad="38100" dist="38100" dir="2700000" algn="tl">
                    <a:srgbClr val="C0C0C0"/>
                  </a:outerShdw>
                </a:effectLst>
                <a:latin typeface="Arial Black" pitchFamily="34" charset="0"/>
              </a:rPr>
              <a:t> Física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10"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171528" y="736104"/>
            <a:ext cx="3352800" cy="1828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3" name="Text Box 3"/>
          <p:cNvSpPr txBox="1">
            <a:spLocks noChangeArrowheads="1"/>
          </p:cNvSpPr>
          <p:nvPr/>
        </p:nvSpPr>
        <p:spPr bwMode="auto">
          <a:xfrm>
            <a:off x="323528" y="3284984"/>
            <a:ext cx="864096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2500" b="1" dirty="0">
                <a:latin typeface="Arial" panose="020B0604020202020204" pitchFamily="34" charset="0"/>
                <a:cs typeface="Arial" panose="020B0604020202020204" pitchFamily="34" charset="0"/>
              </a:rPr>
              <a:t>“Un Estado de Energía Dinámica y Vitalidad que</a:t>
            </a:r>
          </a:p>
          <a:p>
            <a:pPr algn="ctr">
              <a:lnSpc>
                <a:spcPct val="90000"/>
              </a:lnSpc>
            </a:pPr>
            <a:r>
              <a:rPr lang="es-PR" altLang="es-PR" sz="2500" b="1" dirty="0">
                <a:latin typeface="Arial" panose="020B0604020202020204" pitchFamily="34" charset="0"/>
                <a:cs typeface="Arial" panose="020B0604020202020204" pitchFamily="34" charset="0"/>
              </a:rPr>
              <a:t>nos Capacita/Permite no Solamente Llevar a</a:t>
            </a:r>
          </a:p>
          <a:p>
            <a:pPr algn="ctr">
              <a:lnSpc>
                <a:spcPct val="90000"/>
              </a:lnSpc>
            </a:pPr>
            <a:r>
              <a:rPr lang="es-PR" altLang="es-PR" sz="2500" b="1" dirty="0">
                <a:latin typeface="Arial" panose="020B0604020202020204" pitchFamily="34" charset="0"/>
                <a:cs typeface="Arial" panose="020B0604020202020204" pitchFamily="34" charset="0"/>
              </a:rPr>
              <a:t>Cabo Nuestras Tareas Diarias, Práctica de</a:t>
            </a:r>
          </a:p>
          <a:p>
            <a:pPr algn="ctr">
              <a:lnSpc>
                <a:spcPct val="90000"/>
              </a:lnSpc>
            </a:pPr>
            <a:r>
              <a:rPr lang="es-PR" altLang="es-PR" sz="2500" b="1" dirty="0">
                <a:latin typeface="Arial" panose="020B0604020202020204" pitchFamily="34" charset="0"/>
                <a:cs typeface="Arial" panose="020B0604020202020204" pitchFamily="34" charset="0"/>
              </a:rPr>
              <a:t>Actividades Recreativas y Encarar Emergencias</a:t>
            </a:r>
          </a:p>
          <a:p>
            <a:pPr algn="ctr">
              <a:lnSpc>
                <a:spcPct val="90000"/>
              </a:lnSpc>
            </a:pPr>
            <a:r>
              <a:rPr lang="es-PR" altLang="es-PR" sz="2500" b="1" dirty="0">
                <a:latin typeface="Arial" panose="020B0604020202020204" pitchFamily="34" charset="0"/>
                <a:cs typeface="Arial" panose="020B0604020202020204" pitchFamily="34" charset="0"/>
              </a:rPr>
              <a:t>Imprevistas, sino también nos Ayuda a Prevenir</a:t>
            </a:r>
          </a:p>
          <a:p>
            <a:pPr algn="ctr">
              <a:lnSpc>
                <a:spcPct val="90000"/>
              </a:lnSpc>
            </a:pPr>
            <a:r>
              <a:rPr lang="es-PR" altLang="es-PR" sz="2500" b="1" dirty="0">
                <a:latin typeface="Arial" panose="020B0604020202020204" pitchFamily="34" charset="0"/>
                <a:cs typeface="Arial" panose="020B0604020202020204" pitchFamily="34" charset="0"/>
              </a:rPr>
              <a:t>las Enfermedades </a:t>
            </a:r>
            <a:r>
              <a:rPr lang="es-PR" altLang="es-PR" sz="2500" b="1" dirty="0" err="1">
                <a:latin typeface="Arial" panose="020B0604020202020204" pitchFamily="34" charset="0"/>
                <a:cs typeface="Arial" panose="020B0604020202020204" pitchFamily="34" charset="0"/>
              </a:rPr>
              <a:t>Hipocinéticas</a:t>
            </a:r>
            <a:r>
              <a:rPr lang="es-PR" altLang="es-PR" sz="2500" b="1" dirty="0">
                <a:latin typeface="Arial" panose="020B0604020202020204" pitchFamily="34" charset="0"/>
                <a:cs typeface="Arial" panose="020B0604020202020204" pitchFamily="34" charset="0"/>
              </a:rPr>
              <a:t>, mientras se </a:t>
            </a:r>
          </a:p>
          <a:p>
            <a:pPr algn="ctr">
              <a:lnSpc>
                <a:spcPct val="90000"/>
              </a:lnSpc>
            </a:pPr>
            <a:r>
              <a:rPr lang="es-PR" altLang="es-PR" sz="2500" b="1" dirty="0">
                <a:latin typeface="Arial" panose="020B0604020202020204" pitchFamily="34" charset="0"/>
                <a:cs typeface="Arial" panose="020B0604020202020204" pitchFamily="34" charset="0"/>
              </a:rPr>
              <a:t>Funciona a Niveles Óptimos de la Capacidad</a:t>
            </a:r>
          </a:p>
          <a:p>
            <a:pPr algn="ctr">
              <a:lnSpc>
                <a:spcPct val="90000"/>
              </a:lnSpc>
            </a:pPr>
            <a:r>
              <a:rPr lang="es-PR" altLang="es-PR" sz="2500" b="1" dirty="0">
                <a:latin typeface="Arial" panose="020B0604020202020204" pitchFamily="34" charset="0"/>
                <a:cs typeface="Arial" panose="020B0604020202020204" pitchFamily="34" charset="0"/>
              </a:rPr>
              <a:t>Intelectual y Experimentar el Disfrute de la Vida”</a:t>
            </a:r>
          </a:p>
        </p:txBody>
      </p:sp>
      <p:sp>
        <p:nvSpPr>
          <p:cNvPr id="4" name="Text Box 4"/>
          <p:cNvSpPr txBox="1">
            <a:spLocks noChangeArrowheads="1"/>
          </p:cNvSpPr>
          <p:nvPr/>
        </p:nvSpPr>
        <p:spPr bwMode="auto">
          <a:xfrm>
            <a:off x="1138782" y="2676030"/>
            <a:ext cx="6483058"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40000"/>
              </a:lnSpc>
            </a:pP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a:t>
            </a:r>
            <a:r>
              <a:rPr lang="es-PR" altLang="es-PR" sz="28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Nieman</a:t>
            </a: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D.C., 1986, p. 34 *</a:t>
            </a:r>
          </a:p>
        </p:txBody>
      </p:sp>
      <p:pic>
        <p:nvPicPr>
          <p:cNvPr id="5" name="Picture 5" descr="HikingF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528" y="629282"/>
            <a:ext cx="2685968" cy="20144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144462" y="6094561"/>
            <a:ext cx="9036050" cy="358775"/>
          </a:xfrm>
          <a:prstGeom prst="rect">
            <a:avLst/>
          </a:prstGeom>
          <a:noFill/>
          <a:ln w="9525">
            <a:noFill/>
            <a:miter lim="800000"/>
            <a:headEnd/>
            <a:tailEnd/>
          </a:ln>
          <a:effectLst/>
        </p:spPr>
        <p:txBody>
          <a:bodyPr/>
          <a:ls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a:lstStyle>
          <a:p>
            <a:pPr algn="l"/>
            <a:r>
              <a:rPr lang="en-US" altLang="es-PR" sz="1200" i="1" dirty="0">
                <a:latin typeface="Times New Roman" pitchFamily="18" charset="0"/>
                <a:cs typeface="Times New Roman" pitchFamily="18" charset="0"/>
              </a:rPr>
              <a:t>NOTA</a:t>
            </a:r>
            <a:r>
              <a:rPr lang="en-US" altLang="es-PR" sz="1200" dirty="0">
                <a:latin typeface="Times New Roman" pitchFamily="18" charset="0"/>
                <a:cs typeface="Times New Roman" pitchFamily="18" charset="0"/>
              </a:rPr>
              <a:t>.</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Reproducido</a:t>
            </a:r>
            <a:r>
              <a:rPr lang="en-US" altLang="es-PR" sz="1200" b="0" dirty="0">
                <a:latin typeface="Times New Roman" pitchFamily="18" charset="0"/>
                <a:cs typeface="Times New Roman" pitchFamily="18" charset="0"/>
              </a:rPr>
              <a:t> de: </a:t>
            </a:r>
            <a:r>
              <a:rPr lang="en-US" altLang="es-PR" sz="1200" i="1" dirty="0">
                <a:latin typeface="Times New Roman" pitchFamily="18" charset="0"/>
                <a:cs typeface="Times New Roman" pitchFamily="18" charset="0"/>
              </a:rPr>
              <a:t>The Sports Medicine Fitness Course</a:t>
            </a:r>
            <a:r>
              <a:rPr lang="en-US" altLang="es-PR" sz="1200" b="0" dirty="0">
                <a:latin typeface="Times New Roman" pitchFamily="18" charset="0"/>
                <a:cs typeface="Times New Roman" pitchFamily="18" charset="0"/>
              </a:rPr>
              <a:t>. (p. 34),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D. C. </a:t>
            </a:r>
            <a:r>
              <a:rPr lang="en-US" altLang="es-PR" sz="1200" b="0" dirty="0" err="1">
                <a:latin typeface="Times New Roman" pitchFamily="18" charset="0"/>
                <a:cs typeface="Times New Roman" pitchFamily="18" charset="0"/>
              </a:rPr>
              <a:t>Nieman</a:t>
            </a:r>
            <a:r>
              <a:rPr lang="en-US" altLang="es-PR" sz="1200" b="0" dirty="0">
                <a:latin typeface="Times New Roman" pitchFamily="18" charset="0"/>
                <a:cs typeface="Times New Roman" pitchFamily="18" charset="0"/>
              </a:rPr>
              <a:t>, 1986, Palo Alto, CA: Bull Publishing Company. Copyright 1986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Bull Publishing Co.</a:t>
            </a:r>
          </a:p>
          <a:p>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42597419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reeze.wav"/>
          </p:stSnd>
        </p:sndAc>
      </p:transition>
    </mc:Choice>
    <mc:Fallback xmlns="">
      <p:transition spd="slow">
        <p:fade/>
        <p:sndAc>
          <p:stSnd>
            <p:snd r:embed="rId6" name="breez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644361" y="692696"/>
            <a:ext cx="3023983" cy="162493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lgn="l"/>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3" name="Text Box 3"/>
          <p:cNvSpPr txBox="1">
            <a:spLocks noChangeArrowheads="1"/>
          </p:cNvSpPr>
          <p:nvPr/>
        </p:nvSpPr>
        <p:spPr bwMode="auto">
          <a:xfrm>
            <a:off x="589279" y="2996952"/>
            <a:ext cx="7994496" cy="31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2800" b="1" dirty="0">
                <a:latin typeface="Arial" panose="020B0604020202020204" pitchFamily="34" charset="0"/>
                <a:cs typeface="Arial" panose="020B0604020202020204" pitchFamily="34" charset="0"/>
              </a:rPr>
              <a:t>Habilidades o Potencial Particular para Llevar</a:t>
            </a:r>
          </a:p>
          <a:p>
            <a:pPr algn="ctr">
              <a:lnSpc>
                <a:spcPct val="90000"/>
              </a:lnSpc>
            </a:pPr>
            <a:r>
              <a:rPr lang="es-PR" altLang="es-PR" sz="2800" b="1" dirty="0">
                <a:latin typeface="Arial" panose="020B0604020202020204" pitchFamily="34" charset="0"/>
                <a:cs typeface="Arial" panose="020B0604020202020204" pitchFamily="34" charset="0"/>
              </a:rPr>
              <a:t>a cabo Efectivamente, y sin Fatiga Excesiva,</a:t>
            </a:r>
          </a:p>
          <a:p>
            <a:pPr algn="ctr">
              <a:lnSpc>
                <a:spcPct val="90000"/>
              </a:lnSpc>
            </a:pPr>
            <a:r>
              <a:rPr lang="es-PR" altLang="es-PR" sz="2800" b="1" dirty="0">
                <a:latin typeface="Arial" panose="020B0604020202020204" pitchFamily="34" charset="0"/>
                <a:cs typeface="Arial" panose="020B0604020202020204" pitchFamily="34" charset="0"/>
              </a:rPr>
              <a:t>Actividades Físicas de Diversas Dimensiones</a:t>
            </a:r>
          </a:p>
          <a:p>
            <a:pPr algn="ctr">
              <a:lnSpc>
                <a:spcPct val="90000"/>
              </a:lnSpc>
            </a:pPr>
            <a:r>
              <a:rPr lang="es-PR" altLang="es-PR" sz="2800" b="1" dirty="0">
                <a:latin typeface="Arial" panose="020B0604020202020204" pitchFamily="34" charset="0"/>
                <a:cs typeface="Arial" panose="020B0604020202020204" pitchFamily="34" charset="0"/>
              </a:rPr>
              <a:t>(Particularmente Actividades que Involucren</a:t>
            </a:r>
          </a:p>
          <a:p>
            <a:pPr algn="ctr">
              <a:lnSpc>
                <a:spcPct val="90000"/>
              </a:lnSpc>
            </a:pPr>
            <a:r>
              <a:rPr lang="es-PR" altLang="es-PR" sz="2800" b="1" dirty="0">
                <a:latin typeface="Arial" panose="020B0604020202020204" pitchFamily="34" charset="0"/>
                <a:cs typeface="Arial" panose="020B0604020202020204" pitchFamily="34" charset="0"/>
              </a:rPr>
              <a:t>Demandas </a:t>
            </a:r>
            <a:r>
              <a:rPr lang="es-PR" altLang="es-PR" sz="2800" b="1" dirty="0" err="1">
                <a:latin typeface="Arial" panose="020B0604020202020204" pitchFamily="34" charset="0"/>
                <a:cs typeface="Arial" panose="020B0604020202020204" pitchFamily="34" charset="0"/>
              </a:rPr>
              <a:t>Cardio</a:t>
            </a:r>
            <a:r>
              <a:rPr lang="es-PR" altLang="es-PR" sz="2800" b="1" dirty="0">
                <a:latin typeface="Arial" panose="020B0604020202020204" pitchFamily="34" charset="0"/>
                <a:cs typeface="Arial" panose="020B0604020202020204" pitchFamily="34" charset="0"/>
              </a:rPr>
              <a:t>-Respiratorias o Aeróbicas)</a:t>
            </a:r>
          </a:p>
          <a:p>
            <a:pPr algn="ctr">
              <a:lnSpc>
                <a:spcPct val="90000"/>
              </a:lnSpc>
            </a:pPr>
            <a:r>
              <a:rPr lang="es-PR" altLang="es-PR" sz="2800" b="1" dirty="0">
                <a:latin typeface="Arial" panose="020B0604020202020204" pitchFamily="34" charset="0"/>
                <a:cs typeface="Arial" panose="020B0604020202020204" pitchFamily="34" charset="0"/>
              </a:rPr>
              <a:t>y Tareas Cotidianas Diarias, con Reservas </a:t>
            </a:r>
          </a:p>
          <a:p>
            <a:pPr algn="ctr">
              <a:lnSpc>
                <a:spcPct val="90000"/>
              </a:lnSpc>
            </a:pPr>
            <a:r>
              <a:rPr lang="es-PR" altLang="es-PR" sz="2800" b="1" dirty="0">
                <a:latin typeface="Arial" panose="020B0604020202020204" pitchFamily="34" charset="0"/>
                <a:cs typeface="Arial" panose="020B0604020202020204" pitchFamily="34" charset="0"/>
              </a:rPr>
              <a:t>Energéticas para Cualquier otra</a:t>
            </a:r>
          </a:p>
          <a:p>
            <a:pPr algn="ctr">
              <a:lnSpc>
                <a:spcPct val="90000"/>
              </a:lnSpc>
            </a:pPr>
            <a:r>
              <a:rPr lang="es-PR" altLang="es-PR" sz="2800" b="1" dirty="0">
                <a:latin typeface="Arial" panose="020B0604020202020204" pitchFamily="34" charset="0"/>
                <a:cs typeface="Arial" panose="020B0604020202020204" pitchFamily="34" charset="0"/>
              </a:rPr>
              <a:t>Emergencia de </a:t>
            </a:r>
            <a:r>
              <a:rPr lang="es-PR" altLang="es-PR" sz="2800" b="1" dirty="0" err="1">
                <a:latin typeface="Arial" panose="020B0604020202020204" pitchFamily="34" charset="0"/>
                <a:cs typeface="Arial" panose="020B0604020202020204" pitchFamily="34" charset="0"/>
              </a:rPr>
              <a:t>Caracter</a:t>
            </a:r>
            <a:r>
              <a:rPr lang="es-PR" altLang="es-PR" sz="2800" b="1" dirty="0">
                <a:latin typeface="Arial" panose="020B0604020202020204" pitchFamily="34" charset="0"/>
                <a:cs typeface="Arial" panose="020B0604020202020204" pitchFamily="34" charset="0"/>
              </a:rPr>
              <a:t> Físico</a:t>
            </a:r>
          </a:p>
        </p:txBody>
      </p:sp>
      <p:sp>
        <p:nvSpPr>
          <p:cNvPr id="4" name="Text Box 4"/>
          <p:cNvSpPr txBox="1">
            <a:spLocks noChangeArrowheads="1"/>
          </p:cNvSpPr>
          <p:nvPr/>
        </p:nvSpPr>
        <p:spPr bwMode="auto">
          <a:xfrm>
            <a:off x="589279" y="2347031"/>
            <a:ext cx="7994496" cy="6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40000"/>
              </a:lnSpc>
            </a:pP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E.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Lopategui</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Corsino</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2006 *</a:t>
            </a:r>
          </a:p>
        </p:txBody>
      </p:sp>
      <p:pic>
        <p:nvPicPr>
          <p:cNvPr id="5" name="Picture 5" descr="CycVel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041" y="565262"/>
            <a:ext cx="2474168" cy="1855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44462" y="6094561"/>
            <a:ext cx="9036050" cy="358775"/>
          </a:xfrm>
          <a:prstGeom prst="rect">
            <a:avLst/>
          </a:prstGeom>
          <a:noFill/>
          <a:ln w="9525">
            <a:noFill/>
            <a:miter lim="800000"/>
            <a:headEnd/>
            <a:tailEnd/>
          </a:ln>
          <a:effectLst/>
        </p:spPr>
        <p:txBody>
          <a:bodyPr/>
          <a:lstStyle>
            <a:defPPr>
              <a:defRPr lang="en-US"/>
            </a:defPPr>
            <a:lvl1pPr algn="ctr" rtl="0" fontAlgn="base">
              <a:spcBef>
                <a:spcPct val="0"/>
              </a:spcBef>
              <a:spcAft>
                <a:spcPct val="0"/>
              </a:spcAft>
              <a:defRPr sz="2000" b="1" kern="1200">
                <a:solidFill>
                  <a:schemeClr val="tx1"/>
                </a:solidFill>
                <a:latin typeface="Georgia" pitchFamily="18" charset="0"/>
                <a:ea typeface="+mn-ea"/>
                <a:cs typeface="+mn-cs"/>
              </a:defRPr>
            </a:lvl1pPr>
            <a:lvl2pPr marL="457200" algn="ctr" rtl="0" fontAlgn="base">
              <a:spcBef>
                <a:spcPct val="0"/>
              </a:spcBef>
              <a:spcAft>
                <a:spcPct val="0"/>
              </a:spcAft>
              <a:defRPr sz="2000" b="1" kern="1200">
                <a:solidFill>
                  <a:schemeClr val="tx1"/>
                </a:solidFill>
                <a:latin typeface="Georgia" pitchFamily="18" charset="0"/>
                <a:ea typeface="+mn-ea"/>
                <a:cs typeface="+mn-cs"/>
              </a:defRPr>
            </a:lvl2pPr>
            <a:lvl3pPr marL="914400" algn="ctr" rtl="0" fontAlgn="base">
              <a:spcBef>
                <a:spcPct val="0"/>
              </a:spcBef>
              <a:spcAft>
                <a:spcPct val="0"/>
              </a:spcAft>
              <a:defRPr sz="2000" b="1" kern="1200">
                <a:solidFill>
                  <a:schemeClr val="tx1"/>
                </a:solidFill>
                <a:latin typeface="Georgia" pitchFamily="18" charset="0"/>
                <a:ea typeface="+mn-ea"/>
                <a:cs typeface="+mn-cs"/>
              </a:defRPr>
            </a:lvl3pPr>
            <a:lvl4pPr marL="1371600" algn="ctr" rtl="0" fontAlgn="base">
              <a:spcBef>
                <a:spcPct val="0"/>
              </a:spcBef>
              <a:spcAft>
                <a:spcPct val="0"/>
              </a:spcAft>
              <a:defRPr sz="2000" b="1" kern="1200">
                <a:solidFill>
                  <a:schemeClr val="tx1"/>
                </a:solidFill>
                <a:latin typeface="Georgia" pitchFamily="18" charset="0"/>
                <a:ea typeface="+mn-ea"/>
                <a:cs typeface="+mn-cs"/>
              </a:defRPr>
            </a:lvl4pPr>
            <a:lvl5pPr marL="1828800" algn="ctr" rtl="0" fontAlgn="base">
              <a:spcBef>
                <a:spcPct val="0"/>
              </a:spcBef>
              <a:spcAft>
                <a:spcPct val="0"/>
              </a:spcAft>
              <a:defRPr sz="2000" b="1" kern="1200">
                <a:solidFill>
                  <a:schemeClr val="tx1"/>
                </a:solidFill>
                <a:latin typeface="Georgia" pitchFamily="18" charset="0"/>
                <a:ea typeface="+mn-ea"/>
                <a:cs typeface="+mn-cs"/>
              </a:defRPr>
            </a:lvl5pPr>
            <a:lvl6pPr marL="2286000" algn="l" defTabSz="914400" rtl="0" eaLnBrk="1" latinLnBrk="0" hangingPunct="1">
              <a:defRPr sz="2000" b="1" kern="1200">
                <a:solidFill>
                  <a:schemeClr val="tx1"/>
                </a:solidFill>
                <a:latin typeface="Georgia" pitchFamily="18" charset="0"/>
                <a:ea typeface="+mn-ea"/>
                <a:cs typeface="+mn-cs"/>
              </a:defRPr>
            </a:lvl6pPr>
            <a:lvl7pPr marL="2743200" algn="l" defTabSz="914400" rtl="0" eaLnBrk="1" latinLnBrk="0" hangingPunct="1">
              <a:defRPr sz="2000" b="1" kern="1200">
                <a:solidFill>
                  <a:schemeClr val="tx1"/>
                </a:solidFill>
                <a:latin typeface="Georgia" pitchFamily="18" charset="0"/>
                <a:ea typeface="+mn-ea"/>
                <a:cs typeface="+mn-cs"/>
              </a:defRPr>
            </a:lvl7pPr>
            <a:lvl8pPr marL="3200400" algn="l" defTabSz="914400" rtl="0" eaLnBrk="1" latinLnBrk="0" hangingPunct="1">
              <a:defRPr sz="2000" b="1" kern="1200">
                <a:solidFill>
                  <a:schemeClr val="tx1"/>
                </a:solidFill>
                <a:latin typeface="Georgia" pitchFamily="18" charset="0"/>
                <a:ea typeface="+mn-ea"/>
                <a:cs typeface="+mn-cs"/>
              </a:defRPr>
            </a:lvl8pPr>
            <a:lvl9pPr marL="3657600" algn="l" defTabSz="914400" rtl="0" eaLnBrk="1" latinLnBrk="0" hangingPunct="1">
              <a:defRPr sz="2000" b="1" kern="1200">
                <a:solidFill>
                  <a:schemeClr val="tx1"/>
                </a:solidFill>
                <a:latin typeface="Georgia" pitchFamily="18" charset="0"/>
                <a:ea typeface="+mn-ea"/>
                <a:cs typeface="+mn-cs"/>
              </a:defRPr>
            </a:lvl9pPr>
          </a:lstStyle>
          <a:p>
            <a:pPr algn="l"/>
            <a:r>
              <a:rPr lang="en-US" altLang="es-PR" sz="1200" i="1" dirty="0">
                <a:latin typeface="Times New Roman" pitchFamily="18" charset="0"/>
                <a:cs typeface="Times New Roman" pitchFamily="18" charset="0"/>
              </a:rPr>
              <a:t>NOTA</a:t>
            </a:r>
            <a:r>
              <a:rPr lang="en-US" altLang="es-PR" sz="1200" dirty="0">
                <a:latin typeface="Times New Roman" pitchFamily="18" charset="0"/>
                <a:cs typeface="Times New Roman" pitchFamily="18" charset="0"/>
              </a:rPr>
              <a:t>.</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Adaptado</a:t>
            </a:r>
            <a:r>
              <a:rPr lang="en-US" altLang="es-PR" sz="1200" b="0" dirty="0">
                <a:latin typeface="Times New Roman" pitchFamily="18" charset="0"/>
                <a:cs typeface="Times New Roman" pitchFamily="18" charset="0"/>
              </a:rPr>
              <a:t> de: </a:t>
            </a:r>
            <a:r>
              <a:rPr lang="en-US" altLang="es-PR" sz="1200" i="1" dirty="0" err="1">
                <a:latin typeface="Times New Roman" pitchFamily="18" charset="0"/>
                <a:cs typeface="Times New Roman" pitchFamily="18" charset="0"/>
              </a:rPr>
              <a:t>Bienestar</a:t>
            </a:r>
            <a:r>
              <a:rPr lang="en-US" altLang="es-PR" sz="1200" i="1" dirty="0">
                <a:latin typeface="Times New Roman" pitchFamily="18" charset="0"/>
                <a:cs typeface="Times New Roman" pitchFamily="18" charset="0"/>
              </a:rPr>
              <a:t> y </a:t>
            </a:r>
            <a:r>
              <a:rPr lang="en-US" altLang="es-PR" sz="1200" i="1" dirty="0" err="1">
                <a:latin typeface="Times New Roman" pitchFamily="18" charset="0"/>
                <a:cs typeface="Times New Roman" pitchFamily="18" charset="0"/>
              </a:rPr>
              <a:t>Calidad</a:t>
            </a:r>
            <a:r>
              <a:rPr lang="en-US" altLang="es-PR" sz="1200" i="1" dirty="0">
                <a:latin typeface="Times New Roman" pitchFamily="18" charset="0"/>
                <a:cs typeface="Times New Roman" pitchFamily="18" charset="0"/>
              </a:rPr>
              <a:t> de Vida</a:t>
            </a:r>
            <a:r>
              <a:rPr lang="en-US" altLang="es-PR" sz="1200" b="0" dirty="0">
                <a:latin typeface="Times New Roman" pitchFamily="18" charset="0"/>
                <a:cs typeface="Times New Roman" pitchFamily="18" charset="0"/>
              </a:rPr>
              <a:t>. (p. 44),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E. </a:t>
            </a:r>
            <a:r>
              <a:rPr lang="en-US" altLang="es-PR" sz="1200" b="0" dirty="0" err="1">
                <a:latin typeface="Times New Roman" pitchFamily="18" charset="0"/>
                <a:cs typeface="Times New Roman" pitchFamily="18" charset="0"/>
              </a:rPr>
              <a:t>Lopategui</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Corsino</a:t>
            </a:r>
            <a:r>
              <a:rPr lang="en-US" altLang="es-PR" sz="1200" b="0" dirty="0">
                <a:latin typeface="Times New Roman" pitchFamily="18" charset="0"/>
                <a:cs typeface="Times New Roman" pitchFamily="18" charset="0"/>
              </a:rPr>
              <a:t>, 2006, Hoboken, NJ: John Wiley &amp; Sons, Inc. Copyright 2006 </a:t>
            </a:r>
            <a:r>
              <a:rPr lang="en-US" altLang="es-PR" sz="1200" b="0" dirty="0" err="1">
                <a:latin typeface="Times New Roman" pitchFamily="18" charset="0"/>
                <a:cs typeface="Times New Roman" pitchFamily="18" charset="0"/>
              </a:rPr>
              <a:t>por</a:t>
            </a:r>
            <a:r>
              <a:rPr lang="en-US" altLang="es-PR" sz="1200" b="0" dirty="0">
                <a:latin typeface="Times New Roman" pitchFamily="18" charset="0"/>
                <a:cs typeface="Times New Roman" pitchFamily="18" charset="0"/>
              </a:rPr>
              <a:t> Edgar </a:t>
            </a:r>
            <a:r>
              <a:rPr lang="en-US" altLang="es-PR" sz="1200" b="0" dirty="0" err="1">
                <a:latin typeface="Times New Roman" pitchFamily="18" charset="0"/>
                <a:cs typeface="Times New Roman" pitchFamily="18" charset="0"/>
              </a:rPr>
              <a:t>Lopategui</a:t>
            </a:r>
            <a:r>
              <a:rPr lang="en-US" altLang="es-PR" sz="1200" b="0" dirty="0">
                <a:latin typeface="Times New Roman" pitchFamily="18" charset="0"/>
                <a:cs typeface="Times New Roman" pitchFamily="18" charset="0"/>
              </a:rPr>
              <a:t> </a:t>
            </a:r>
            <a:r>
              <a:rPr lang="en-US" altLang="es-PR" sz="1200" b="0" dirty="0" err="1">
                <a:latin typeface="Times New Roman" pitchFamily="18" charset="0"/>
                <a:cs typeface="Times New Roman" pitchFamily="18" charset="0"/>
              </a:rPr>
              <a:t>Corsino</a:t>
            </a:r>
            <a:r>
              <a:rPr lang="en-US" altLang="es-PR" sz="1200" b="0" dirty="0">
                <a:latin typeface="Times New Roman" pitchFamily="18" charset="0"/>
                <a:cs typeface="Times New Roman" pitchFamily="18" charset="0"/>
              </a:rPr>
              <a:t>.</a:t>
            </a:r>
          </a:p>
          <a:p>
            <a:r>
              <a:rPr lang="en-US" altLang="es-PR" sz="1200" b="0" dirty="0">
                <a:latin typeface="Times New Roman" pitchFamily="18" charset="0"/>
              </a:rPr>
              <a:t>.</a:t>
            </a:r>
          </a:p>
        </p:txBody>
      </p:sp>
    </p:spTree>
    <p:custDataLst>
      <p:tags r:id="rId1"/>
    </p:custDataLst>
    <p:extLst>
      <p:ext uri="{BB962C8B-B14F-4D97-AF65-F5344CB8AC3E}">
        <p14:creationId xmlns:p14="http://schemas.microsoft.com/office/powerpoint/2010/main" val="722100245"/>
      </p:ext>
    </p:extLst>
  </p:cSld>
  <p:clrMapOvr>
    <a:masterClrMapping/>
  </p:clrMapOvr>
  <mc:AlternateContent xmlns:mc="http://schemas.openxmlformats.org/markup-compatibility/2006" xmlns:p14="http://schemas.microsoft.com/office/powerpoint/2010/main">
    <mc:Choice Requires="p14">
      <p:transition spd="slow" p14:dur="800">
        <p14:flythrough/>
        <p:sndAc>
          <p:stSnd>
            <p:snd r:embed="rId4" name="breeze.wav"/>
          </p:stSnd>
        </p:sndAc>
      </p:transition>
    </mc:Choice>
    <mc:Fallback xmlns="">
      <p:transition spd="slow">
        <p:fade/>
        <p:sndAc>
          <p:stSnd>
            <p:snd r:embed="rId6" name="breez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T16_Aptitud_Fisica_LOPA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6513581"/>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99" y="589155"/>
            <a:ext cx="5400601" cy="9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3" name="Text Box 9"/>
          <p:cNvSpPr txBox="1">
            <a:spLocks noChangeArrowheads="1"/>
          </p:cNvSpPr>
          <p:nvPr/>
        </p:nvSpPr>
        <p:spPr bwMode="auto">
          <a:xfrm>
            <a:off x="972444" y="171395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satisfacen las demandas energéticas diarias</a:t>
            </a:r>
          </a:p>
        </p:txBody>
      </p:sp>
      <p:pic>
        <p:nvPicPr>
          <p:cNvPr id="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16757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p:cNvSpPr txBox="1">
            <a:spLocks noChangeArrowheads="1"/>
          </p:cNvSpPr>
          <p:nvPr/>
        </p:nvSpPr>
        <p:spPr bwMode="auto">
          <a:xfrm>
            <a:off x="972444" y="2605900"/>
            <a:ext cx="7615704"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6"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256771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972444" y="4205406"/>
            <a:ext cx="775972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8"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36" y="41672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251966" y="6093296"/>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3279461818"/>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p:cNvSpPr>
          <p:nvPr/>
        </p:nvSpPr>
        <p:spPr bwMode="auto">
          <a:xfrm>
            <a:off x="2644160" y="620688"/>
            <a:ext cx="6047085"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APTITUD FÍSICA:</a:t>
            </a:r>
          </a:p>
          <a:p>
            <a:r>
              <a:rPr lang="es-PR" altLang="es-PR" sz="3200" b="0" i="1" dirty="0">
                <a:solidFill>
                  <a:srgbClr val="484876"/>
                </a:solidFill>
                <a:effectLst>
                  <a:outerShdw blurRad="38100" dist="38100" dir="2700000" algn="tl">
                    <a:srgbClr val="C0C0C0"/>
                  </a:outerShdw>
                </a:effectLst>
                <a:latin typeface="Arial Black" pitchFamily="34" charset="0"/>
                <a:cs typeface="Arial" charset="0"/>
              </a:rPr>
              <a:t>CARACTERÍSTICAS</a:t>
            </a:r>
          </a:p>
        </p:txBody>
      </p:sp>
      <p:sp>
        <p:nvSpPr>
          <p:cNvPr id="39" name="Text Box 4"/>
          <p:cNvSpPr txBox="1">
            <a:spLocks noChangeArrowheads="1"/>
          </p:cNvSpPr>
          <p:nvPr/>
        </p:nvSpPr>
        <p:spPr bwMode="auto">
          <a:xfrm>
            <a:off x="560188" y="1846993"/>
            <a:ext cx="8548315"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400" b="1" dirty="0">
                <a:solidFill>
                  <a:schemeClr val="tx1"/>
                </a:solidFill>
                <a:latin typeface="Arial" panose="020B0604020202020204" pitchFamily="34" charset="0"/>
                <a:cs typeface="Arial" panose="020B0604020202020204" pitchFamily="34" charset="0"/>
              </a:rPr>
              <a:t>Energía dinámica y vitalidad: </a:t>
            </a:r>
            <a:r>
              <a:rPr lang="es-PR" altLang="es-PR" sz="2100" b="1" i="1" dirty="0">
                <a:solidFill>
                  <a:schemeClr val="tx1"/>
                </a:solidFill>
                <a:latin typeface="Arial" panose="020B0604020202020204" pitchFamily="34" charset="0"/>
                <a:cs typeface="Arial" panose="020B0604020202020204" pitchFamily="34" charset="0"/>
              </a:rPr>
              <a:t>Reservas de </a:t>
            </a:r>
            <a:r>
              <a:rPr lang="es-PR" altLang="es-PR" sz="2100" b="1" i="1" dirty="0">
                <a:latin typeface="Arial" panose="020B0604020202020204" pitchFamily="34" charset="0"/>
                <a:cs typeface="Arial" panose="020B0604020202020204" pitchFamily="34" charset="0"/>
              </a:rPr>
              <a:t>e</a:t>
            </a:r>
            <a:r>
              <a:rPr lang="es-PR" altLang="es-PR" sz="2100" b="1" i="1" dirty="0">
                <a:solidFill>
                  <a:schemeClr val="tx1"/>
                </a:solidFill>
                <a:latin typeface="Arial" panose="020B0604020202020204" pitchFamily="34" charset="0"/>
                <a:cs typeface="Arial" panose="020B0604020202020204" pitchFamily="34" charset="0"/>
              </a:rPr>
              <a:t>nergía</a:t>
            </a:r>
          </a:p>
        </p:txBody>
      </p:sp>
      <p:pic>
        <p:nvPicPr>
          <p:cNvPr id="40"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1867362"/>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Box 6"/>
          <p:cNvSpPr txBox="1">
            <a:spLocks noChangeArrowheads="1"/>
          </p:cNvSpPr>
          <p:nvPr/>
        </p:nvSpPr>
        <p:spPr bwMode="auto">
          <a:xfrm>
            <a:off x="560189" y="3038808"/>
            <a:ext cx="4796121"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Tolerancia a la fatiga prematura</a:t>
            </a:r>
          </a:p>
        </p:txBody>
      </p:sp>
      <p:pic>
        <p:nvPicPr>
          <p:cNvPr id="42"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3019490"/>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8"/>
          <p:cNvSpPr txBox="1">
            <a:spLocks noChangeArrowheads="1"/>
          </p:cNvSpPr>
          <p:nvPr/>
        </p:nvSpPr>
        <p:spPr bwMode="auto">
          <a:xfrm>
            <a:off x="560189" y="4605628"/>
            <a:ext cx="840588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Mayor capacidad inmunológica: </a:t>
            </a:r>
            <a:r>
              <a:rPr lang="es-PR" altLang="es-PR" sz="2100" b="1" i="1" dirty="0">
                <a:solidFill>
                  <a:schemeClr val="tx1"/>
                </a:solidFill>
                <a:latin typeface="Arial" panose="020B0604020202020204" pitchFamily="34" charset="0"/>
                <a:cs typeface="Arial" panose="020B0604020202020204" pitchFamily="34" charset="0"/>
              </a:rPr>
              <a:t>Menos problemas de salud</a:t>
            </a:r>
          </a:p>
        </p:txBody>
      </p:sp>
      <p:pic>
        <p:nvPicPr>
          <p:cNvPr id="44"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4586310"/>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0"/>
          <p:cNvSpPr txBox="1">
            <a:spLocks noChangeArrowheads="1"/>
          </p:cNvSpPr>
          <p:nvPr/>
        </p:nvSpPr>
        <p:spPr bwMode="auto">
          <a:xfrm>
            <a:off x="560189" y="2462744"/>
            <a:ext cx="8405886"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Confronta emergencias imprevistas efectivamente</a:t>
            </a:r>
          </a:p>
        </p:txBody>
      </p:sp>
      <p:pic>
        <p:nvPicPr>
          <p:cNvPr id="46"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244342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2"/>
          <p:cNvSpPr txBox="1">
            <a:spLocks noChangeArrowheads="1"/>
          </p:cNvSpPr>
          <p:nvPr/>
        </p:nvSpPr>
        <p:spPr bwMode="auto">
          <a:xfrm>
            <a:off x="563116" y="3542864"/>
            <a:ext cx="796932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Rápida recuperación</a:t>
            </a:r>
          </a:p>
        </p:txBody>
      </p:sp>
      <p:pic>
        <p:nvPicPr>
          <p:cNvPr id="48"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52354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4"/>
          <p:cNvSpPr txBox="1">
            <a:spLocks noChangeArrowheads="1"/>
          </p:cNvSpPr>
          <p:nvPr/>
        </p:nvSpPr>
        <p:spPr bwMode="auto">
          <a:xfrm>
            <a:off x="560189" y="4007233"/>
            <a:ext cx="8692331"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2400" b="1" dirty="0">
                <a:solidFill>
                  <a:schemeClr val="tx1"/>
                </a:solidFill>
                <a:latin typeface="Arial" panose="020B0604020202020204" pitchFamily="34" charset="0"/>
                <a:cs typeface="Arial" panose="020B0604020202020204" pitchFamily="34" charset="0"/>
              </a:rPr>
              <a:t>Óptima capacidad funcional: </a:t>
            </a:r>
            <a:r>
              <a:rPr lang="es-PR" altLang="es-PR" sz="2100" b="1" i="1" dirty="0" err="1">
                <a:solidFill>
                  <a:schemeClr val="tx1"/>
                </a:solidFill>
                <a:latin typeface="Arial" panose="020B0604020202020204" pitchFamily="34" charset="0"/>
                <a:cs typeface="Arial" panose="020B0604020202020204" pitchFamily="34" charset="0"/>
              </a:rPr>
              <a:t>Act</a:t>
            </a:r>
            <a:r>
              <a:rPr lang="es-PR" altLang="es-PR" sz="2100" b="1" i="1" dirty="0">
                <a:solidFill>
                  <a:schemeClr val="tx1"/>
                </a:solidFill>
                <a:latin typeface="Arial" panose="020B0604020202020204" pitchFamily="34" charset="0"/>
                <a:cs typeface="Arial" panose="020B0604020202020204" pitchFamily="34" charset="0"/>
              </a:rPr>
              <a:t> Cotidianas y Ocupacionales</a:t>
            </a:r>
          </a:p>
        </p:txBody>
      </p:sp>
      <p:pic>
        <p:nvPicPr>
          <p:cNvPr id="50"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4027602"/>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6"/>
          <p:cNvSpPr txBox="1">
            <a:spLocks noChangeArrowheads="1"/>
          </p:cNvSpPr>
          <p:nvPr/>
        </p:nvSpPr>
        <p:spPr bwMode="auto">
          <a:xfrm>
            <a:off x="560189" y="5129434"/>
            <a:ext cx="7950274"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latin typeface="Arial" panose="020B0604020202020204" pitchFamily="34" charset="0"/>
                <a:cs typeface="Arial" panose="020B0604020202020204" pitchFamily="34" charset="0"/>
              </a:rPr>
              <a:t>P</a:t>
            </a:r>
            <a:r>
              <a:rPr lang="es-PR" altLang="es-PR" sz="2400" b="1" dirty="0">
                <a:solidFill>
                  <a:schemeClr val="tx1"/>
                </a:solidFill>
                <a:latin typeface="Arial" panose="020B0604020202020204" pitchFamily="34" charset="0"/>
                <a:cs typeface="Arial" panose="020B0604020202020204" pitchFamily="34" charset="0"/>
              </a:rPr>
              <a:t>revención de enfermedades: </a:t>
            </a:r>
            <a:r>
              <a:rPr lang="es-PR" altLang="es-PR" sz="2100" b="1" i="1" dirty="0" err="1">
                <a:latin typeface="Arial" panose="020B0604020202020204" pitchFamily="34" charset="0"/>
                <a:cs typeface="Arial" panose="020B0604020202020204" pitchFamily="34" charset="0"/>
              </a:rPr>
              <a:t>H</a:t>
            </a:r>
            <a:r>
              <a:rPr lang="es-PR" altLang="es-PR" sz="2100" b="1" i="1" dirty="0" err="1">
                <a:solidFill>
                  <a:schemeClr val="tx1"/>
                </a:solidFill>
                <a:latin typeface="Arial" panose="020B0604020202020204" pitchFamily="34" charset="0"/>
                <a:cs typeface="Arial" panose="020B0604020202020204" pitchFamily="34" charset="0"/>
              </a:rPr>
              <a:t>ipocinéticas</a:t>
            </a:r>
            <a:endParaRPr lang="es-PR" altLang="es-PR" sz="2100" b="1" i="1" dirty="0">
              <a:solidFill>
                <a:schemeClr val="tx1"/>
              </a:solidFill>
              <a:latin typeface="Arial" panose="020B0604020202020204" pitchFamily="34" charset="0"/>
              <a:cs typeface="Arial" panose="020B0604020202020204" pitchFamily="34" charset="0"/>
            </a:endParaRPr>
          </a:p>
        </p:txBody>
      </p:sp>
      <p:pic>
        <p:nvPicPr>
          <p:cNvPr id="52"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5110116"/>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8"/>
          <p:cNvSpPr txBox="1">
            <a:spLocks noChangeArrowheads="1"/>
          </p:cNvSpPr>
          <p:nvPr/>
        </p:nvSpPr>
        <p:spPr bwMode="auto">
          <a:xfrm>
            <a:off x="560189" y="6137546"/>
            <a:ext cx="4301177"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Alto nivel de calidad de vida</a:t>
            </a:r>
          </a:p>
        </p:txBody>
      </p:sp>
      <p:pic>
        <p:nvPicPr>
          <p:cNvPr id="54"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157" y="6118228"/>
            <a:ext cx="360040" cy="327536"/>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8"/>
          <p:cNvSpPr txBox="1">
            <a:spLocks noChangeArrowheads="1"/>
          </p:cNvSpPr>
          <p:nvPr/>
        </p:nvSpPr>
        <p:spPr bwMode="auto">
          <a:xfrm>
            <a:off x="560442" y="5608558"/>
            <a:ext cx="8405633"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400" b="1" dirty="0">
                <a:solidFill>
                  <a:schemeClr val="tx1"/>
                </a:solidFill>
                <a:latin typeface="Arial" panose="020B0604020202020204" pitchFamily="34" charset="0"/>
                <a:cs typeface="Arial" panose="020B0604020202020204" pitchFamily="34" charset="0"/>
              </a:rPr>
              <a:t>Mejor autoestima y función cognitiva</a:t>
            </a:r>
          </a:p>
        </p:txBody>
      </p:sp>
      <p:pic>
        <p:nvPicPr>
          <p:cNvPr id="56"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410" y="5589240"/>
            <a:ext cx="360040" cy="3275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9771" y="2850542"/>
            <a:ext cx="1765590" cy="1177060"/>
          </a:xfrm>
          <a:prstGeom prst="rect">
            <a:avLst/>
          </a:prstGeom>
          <a:effectLst>
            <a:softEdge rad="127000"/>
          </a:effec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410" y="491920"/>
            <a:ext cx="2371750" cy="1282027"/>
          </a:xfrm>
          <a:prstGeom prst="rect">
            <a:avLst/>
          </a:prstGeom>
          <a:effectLst>
            <a:softEdge rad="127000"/>
          </a:effectLst>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5780" y="5013176"/>
            <a:ext cx="2309629" cy="1597438"/>
          </a:xfrm>
          <a:prstGeom prst="rect">
            <a:avLst/>
          </a:prstGeom>
          <a:effectLst>
            <a:softEdge rad="317500"/>
          </a:effectLst>
        </p:spPr>
      </p:pic>
    </p:spTree>
    <p:custDataLst>
      <p:tags r:id="rId1"/>
    </p:custDataLst>
    <p:extLst>
      <p:ext uri="{BB962C8B-B14F-4D97-AF65-F5344CB8AC3E}">
        <p14:creationId xmlns:p14="http://schemas.microsoft.com/office/powerpoint/2010/main" val="3143835443"/>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9" name="whoo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52" y="824569"/>
            <a:ext cx="2688611" cy="4968552"/>
          </a:xfrm>
          <a:prstGeom prst="rect">
            <a:avLst/>
          </a:prstGeom>
        </p:spPr>
      </p:pic>
      <p:sp>
        <p:nvSpPr>
          <p:cNvPr id="4"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5221" y="1556295"/>
            <a:ext cx="5976937"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s-ES" altLang="es-PR" sz="3600" b="1" dirty="0">
                <a:latin typeface="Arial" charset="0"/>
                <a:cs typeface="Arial" charset="0"/>
              </a:rPr>
              <a:t>La capacidad para llevar a</a:t>
            </a:r>
          </a:p>
          <a:p>
            <a:pPr eaLnBrk="0" hangingPunct="0">
              <a:lnSpc>
                <a:spcPts val="3200"/>
              </a:lnSpc>
              <a:spcBef>
                <a:spcPct val="20000"/>
              </a:spcBef>
            </a:pPr>
            <a:r>
              <a:rPr lang="es-ES" altLang="es-PR" sz="3600" b="1" dirty="0">
                <a:latin typeface="Arial" charset="0"/>
                <a:cs typeface="Arial" charset="0"/>
              </a:rPr>
              <a:t>cabo, efectivamente, las</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eaLnBrk="0" hangingPunct="0">
              <a:lnSpc>
                <a:spcPts val="3200"/>
              </a:lnSpc>
              <a:spcBef>
                <a:spcPct val="20000"/>
              </a:spcBef>
            </a:pPr>
            <a:r>
              <a:rPr lang="es-ES" altLang="es-PR" sz="3600" b="1" dirty="0">
                <a:latin typeface="Arial" charset="0"/>
                <a:cs typeface="Arial" charset="0"/>
              </a:rPr>
              <a:t>manera eficiente y con el</a:t>
            </a:r>
          </a:p>
          <a:p>
            <a:pPr eaLnBrk="0" hangingPunct="0">
              <a:lnSpc>
                <a:spcPts val="3200"/>
              </a:lnSpc>
              <a:spcBef>
                <a:spcPct val="20000"/>
              </a:spcBef>
            </a:pPr>
            <a:r>
              <a:rPr lang="es-ES" altLang="es-PR" sz="3600" b="1" dirty="0">
                <a:latin typeface="Arial" charset="0"/>
                <a:cs typeface="Arial" charset="0"/>
              </a:rPr>
              <a:t>riesgo mínimo de</a:t>
            </a:r>
          </a:p>
          <a:p>
            <a:pPr eaLnBrk="0" hangingPunct="0">
              <a:lnSpc>
                <a:spcPts val="3200"/>
              </a:lnSpc>
              <a:spcBef>
                <a:spcPct val="20000"/>
              </a:spcBef>
            </a:pPr>
            <a:r>
              <a:rPr lang="es-ES" altLang="es-PR" sz="3600" b="1" dirty="0">
                <a:latin typeface="Arial" charset="0"/>
                <a:cs typeface="Arial" charset="0"/>
              </a:rPr>
              <a:t>incidencias de traumas o</a:t>
            </a:r>
          </a:p>
          <a:p>
            <a:pPr eaLnBrk="0" hangingPunct="0">
              <a:lnSpc>
                <a:spcPts val="3200"/>
              </a:lnSpc>
              <a:spcBef>
                <a:spcPct val="20000"/>
              </a:spcBef>
            </a:pPr>
            <a:r>
              <a:rPr lang="es-ES" altLang="es-PR" sz="3600" b="1" dirty="0">
                <a:latin typeface="Arial" charset="0"/>
                <a:cs typeface="Arial" charset="0"/>
              </a:rPr>
              <a:t>accidentes</a:t>
            </a:r>
          </a:p>
        </p:txBody>
      </p:sp>
    </p:spTree>
    <p:custDataLst>
      <p:tags r:id="rId1"/>
    </p:custDataLst>
    <p:extLst>
      <p:ext uri="{BB962C8B-B14F-4D97-AF65-F5344CB8AC3E}">
        <p14:creationId xmlns:p14="http://schemas.microsoft.com/office/powerpoint/2010/main" val="1542487771"/>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3"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4" name="Picture 4" descr="Steple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987" y="1544631"/>
            <a:ext cx="4870277" cy="38954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6730344"/>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T17_Aptitud_Fisica_COMP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6"/>
              </a:rPr>
              <a:t>http://pubmedcentralcanada.ca/pmcc/articles/PMC1424733/pdf/pubhealthrep00100-0016.pdf</a:t>
            </a:r>
            <a:endParaRPr lang="en-US" altLang="es-PR" sz="1200" b="1" i="1">
              <a:latin typeface="Times New Roman" pitchFamily="18" charset="0"/>
            </a:endParaRPr>
          </a:p>
        </p:txBody>
      </p:sp>
    </p:spTree>
    <p:custDataLst>
      <p:tags r:id="rId1"/>
    </p:custDataLst>
    <p:extLst>
      <p:ext uri="{BB962C8B-B14F-4D97-AF65-F5344CB8AC3E}">
        <p14:creationId xmlns:p14="http://schemas.microsoft.com/office/powerpoint/2010/main" val="291284439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3528" y="692696"/>
            <a:ext cx="8208912" cy="71394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379984" y="5454898"/>
            <a:ext cx="6288360" cy="9264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LA SALUD</a:t>
            </a:r>
          </a:p>
        </p:txBody>
      </p:sp>
      <p:pic>
        <p:nvPicPr>
          <p:cNvPr id="4" name="Picture 4" descr="Rowing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551294"/>
            <a:ext cx="5919085" cy="3903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179041"/>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sz="3200" kern="1200">
                <a:solidFill>
                  <a:schemeClr val="tx1"/>
                </a:solidFill>
                <a:latin typeface="Georgia" pitchFamily="18" charset="0"/>
                <a:ea typeface="+mn-ea"/>
                <a:cs typeface="+mn-cs"/>
              </a:defRPr>
            </a:lvl1pPr>
            <a:lvl2pPr marL="457200" algn="r" rtl="0" fontAlgn="base">
              <a:spcBef>
                <a:spcPct val="0"/>
              </a:spcBef>
              <a:spcAft>
                <a:spcPct val="0"/>
              </a:spcAft>
              <a:defRPr sz="3200" kern="1200">
                <a:solidFill>
                  <a:schemeClr val="tx1"/>
                </a:solidFill>
                <a:latin typeface="Georgia" pitchFamily="18" charset="0"/>
                <a:ea typeface="+mn-ea"/>
                <a:cs typeface="+mn-cs"/>
              </a:defRPr>
            </a:lvl2pPr>
            <a:lvl3pPr marL="914400" algn="r" rtl="0" fontAlgn="base">
              <a:spcBef>
                <a:spcPct val="0"/>
              </a:spcBef>
              <a:spcAft>
                <a:spcPct val="0"/>
              </a:spcAft>
              <a:defRPr sz="3200" kern="1200">
                <a:solidFill>
                  <a:schemeClr val="tx1"/>
                </a:solidFill>
                <a:latin typeface="Georgia" pitchFamily="18" charset="0"/>
                <a:ea typeface="+mn-ea"/>
                <a:cs typeface="+mn-cs"/>
              </a:defRPr>
            </a:lvl3pPr>
            <a:lvl4pPr marL="1371600" algn="r" rtl="0" fontAlgn="base">
              <a:spcBef>
                <a:spcPct val="0"/>
              </a:spcBef>
              <a:spcAft>
                <a:spcPct val="0"/>
              </a:spcAft>
              <a:defRPr sz="3200" kern="1200">
                <a:solidFill>
                  <a:schemeClr val="tx1"/>
                </a:solidFill>
                <a:latin typeface="Georgia" pitchFamily="18" charset="0"/>
                <a:ea typeface="+mn-ea"/>
                <a:cs typeface="+mn-cs"/>
              </a:defRPr>
            </a:lvl4pPr>
            <a:lvl5pPr marL="1828800" algn="r" rtl="0" fontAlgn="base">
              <a:spcBef>
                <a:spcPct val="0"/>
              </a:spcBef>
              <a:spcAft>
                <a:spcPct val="0"/>
              </a:spcAft>
              <a:defRPr sz="3200" kern="1200">
                <a:solidFill>
                  <a:schemeClr val="tx1"/>
                </a:solidFill>
                <a:latin typeface="Georgia" pitchFamily="18" charset="0"/>
                <a:ea typeface="+mn-ea"/>
                <a:cs typeface="+mn-cs"/>
              </a:defRPr>
            </a:lvl5pPr>
            <a:lvl6pPr marL="2286000" algn="l" defTabSz="914400" rtl="0" eaLnBrk="1" latinLnBrk="0" hangingPunct="1">
              <a:defRPr sz="3200" kern="1200">
                <a:solidFill>
                  <a:schemeClr val="tx1"/>
                </a:solidFill>
                <a:latin typeface="Georgia" pitchFamily="18" charset="0"/>
                <a:ea typeface="+mn-ea"/>
                <a:cs typeface="+mn-cs"/>
              </a:defRPr>
            </a:lvl6pPr>
            <a:lvl7pPr marL="2743200" algn="l" defTabSz="914400" rtl="0" eaLnBrk="1" latinLnBrk="0" hangingPunct="1">
              <a:defRPr sz="3200" kern="1200">
                <a:solidFill>
                  <a:schemeClr val="tx1"/>
                </a:solidFill>
                <a:latin typeface="Georgia" pitchFamily="18" charset="0"/>
                <a:ea typeface="+mn-ea"/>
                <a:cs typeface="+mn-cs"/>
              </a:defRPr>
            </a:lvl7pPr>
            <a:lvl8pPr marL="3200400" algn="l" defTabSz="914400" rtl="0" eaLnBrk="1" latinLnBrk="0" hangingPunct="1">
              <a:defRPr sz="3200" kern="1200">
                <a:solidFill>
                  <a:schemeClr val="tx1"/>
                </a:solidFill>
                <a:latin typeface="Georgia" pitchFamily="18" charset="0"/>
                <a:ea typeface="+mn-ea"/>
                <a:cs typeface="+mn-cs"/>
              </a:defRPr>
            </a:lvl8pPr>
            <a:lvl9pPr marL="3657600" algn="l" defTabSz="914400" rtl="0" eaLnBrk="1" latinLnBrk="0" hangingPunct="1">
              <a:defRPr sz="3200" kern="1200">
                <a:solidFill>
                  <a:schemeClr val="tx1"/>
                </a:solidFill>
                <a:latin typeface="Georgia" pitchFamily="18" charset="0"/>
                <a:ea typeface="+mn-ea"/>
                <a:cs typeface="+mn-cs"/>
              </a:defRPr>
            </a:lvl9pPr>
          </a:lstStyle>
          <a:p>
            <a:endParaRPr lang="es-PR"/>
          </a:p>
        </p:txBody>
      </p:sp>
      <p:sp>
        <p:nvSpPr>
          <p:cNvPr id="18" name="Text Box 4"/>
          <p:cNvSpPr txBox="1">
            <a:spLocks noChangeArrowheads="1"/>
          </p:cNvSpPr>
          <p:nvPr/>
        </p:nvSpPr>
        <p:spPr bwMode="auto">
          <a:xfrm>
            <a:off x="1623106" y="980728"/>
            <a:ext cx="5285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err="1">
                <a:solidFill>
                  <a:srgbClr val="484876"/>
                </a:solidFill>
                <a:effectLst>
                  <a:outerShdw blurRad="38100" dist="38100" dir="2700000" algn="tl">
                    <a:srgbClr val="FFFFFF"/>
                  </a:outerShdw>
                </a:effectLst>
                <a:latin typeface="Arial Black" pitchFamily="34" charset="0"/>
              </a:rPr>
              <a:t>Tolerancia</a:t>
            </a:r>
            <a:r>
              <a:rPr lang="en-US" altLang="es-PR" sz="2400" b="0" dirty="0">
                <a:solidFill>
                  <a:srgbClr val="484876"/>
                </a:solidFill>
                <a:effectLst>
                  <a:outerShdw blurRad="38100" dist="38100" dir="2700000" algn="tl">
                    <a:srgbClr val="FFFFFF"/>
                  </a:outerShdw>
                </a:effectLst>
                <a:latin typeface="Arial Black" pitchFamily="34" charset="0"/>
              </a:rPr>
              <a:t> </a:t>
            </a:r>
            <a:r>
              <a:rPr lang="en-US" altLang="es-PR" sz="2400" b="0" dirty="0" err="1">
                <a:solidFill>
                  <a:srgbClr val="484876"/>
                </a:solidFill>
                <a:effectLst>
                  <a:outerShdw blurRad="38100" dist="38100" dir="2700000" algn="tl">
                    <a:srgbClr val="FFFFFF"/>
                  </a:outerShdw>
                </a:effectLst>
                <a:latin typeface="Arial Black" pitchFamily="34" charset="0"/>
              </a:rPr>
              <a:t>Cardiorrespiratoria</a:t>
            </a:r>
            <a:endParaRPr lang="en-US" altLang="es-PR" sz="2400" b="0" dirty="0">
              <a:solidFill>
                <a:srgbClr val="484876"/>
              </a:solidFill>
              <a:effectLst>
                <a:outerShdw blurRad="38100" dist="38100" dir="2700000" algn="tl">
                  <a:srgbClr val="FFFFFF"/>
                </a:outerShdw>
              </a:effectLst>
              <a:latin typeface="Arial Black" pitchFamily="34" charset="0"/>
            </a:endParaRPr>
          </a:p>
        </p:txBody>
      </p:sp>
      <p:sp>
        <p:nvSpPr>
          <p:cNvPr id="20" name="Text Box 7"/>
          <p:cNvSpPr txBox="1">
            <a:spLocks noChangeArrowheads="1"/>
          </p:cNvSpPr>
          <p:nvPr/>
        </p:nvSpPr>
        <p:spPr bwMode="auto">
          <a:xfrm>
            <a:off x="332730" y="2240156"/>
            <a:ext cx="211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err="1">
                <a:solidFill>
                  <a:srgbClr val="484876"/>
                </a:solidFill>
                <a:effectLst>
                  <a:outerShdw blurRad="38100" dist="38100" dir="2700000" algn="tl">
                    <a:srgbClr val="000000">
                      <a:alpha val="43137"/>
                    </a:srgbClr>
                  </a:outerShdw>
                </a:effectLst>
                <a:latin typeface="Arial Black" pitchFamily="34" charset="0"/>
              </a:rPr>
              <a:t>Flexibilidad</a:t>
            </a:r>
            <a:endParaRPr lang="en-US" altLang="es-PR" sz="2400" b="0" dirty="0">
              <a:solidFill>
                <a:srgbClr val="484876"/>
              </a:solidFill>
              <a:effectLst>
                <a:outerShdw blurRad="38100" dist="38100" dir="2700000" algn="tl">
                  <a:srgbClr val="000000">
                    <a:alpha val="43137"/>
                  </a:srgbClr>
                </a:outerShdw>
              </a:effectLst>
              <a:latin typeface="Arial Black" pitchFamily="34" charset="0"/>
            </a:endParaRPr>
          </a:p>
        </p:txBody>
      </p:sp>
      <p:sp>
        <p:nvSpPr>
          <p:cNvPr id="21" name="WordArt 18"/>
          <p:cNvSpPr>
            <a:spLocks noChangeArrowheads="1" noChangeShapeType="1" noTextEdit="1"/>
          </p:cNvSpPr>
          <p:nvPr/>
        </p:nvSpPr>
        <p:spPr bwMode="auto">
          <a:xfrm>
            <a:off x="914400" y="152400"/>
            <a:ext cx="7424738" cy="247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 APTITUD </a:t>
            </a:r>
            <a:r>
              <a:rPr lang="es-PR" sz="4800" b="1" kern="1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FÍSiCA</a:t>
            </a: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t>
            </a:r>
          </a:p>
        </p:txBody>
      </p:sp>
      <p:sp>
        <p:nvSpPr>
          <p:cNvPr id="22" name="WordArt 19"/>
          <p:cNvSpPr>
            <a:spLocks noChangeArrowheads="1" noChangeShapeType="1" noTextEdit="1"/>
          </p:cNvSpPr>
          <p:nvPr/>
        </p:nvSpPr>
        <p:spPr bwMode="auto">
          <a:xfrm>
            <a:off x="685800" y="533400"/>
            <a:ext cx="7772400" cy="228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Relacionados con la Salud -</a:t>
            </a:r>
          </a:p>
        </p:txBody>
      </p:sp>
      <p:sp>
        <p:nvSpPr>
          <p:cNvPr id="23" name="Text Box 21"/>
          <p:cNvSpPr txBox="1">
            <a:spLocks noChangeArrowheads="1"/>
          </p:cNvSpPr>
          <p:nvPr/>
        </p:nvSpPr>
        <p:spPr bwMode="auto">
          <a:xfrm>
            <a:off x="1587362" y="6248400"/>
            <a:ext cx="553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s-PR" sz="2400" b="0" dirty="0">
                <a:solidFill>
                  <a:srgbClr val="484876"/>
                </a:solidFill>
                <a:effectLst>
                  <a:outerShdw blurRad="38100" dist="38100" dir="2700000" algn="tl">
                    <a:srgbClr val="FFFFFF"/>
                  </a:outerShdw>
                </a:effectLst>
                <a:latin typeface="Arial Black" pitchFamily="34" charset="0"/>
              </a:rPr>
              <a:t>Fortaleza y </a:t>
            </a:r>
            <a:r>
              <a:rPr lang="en-US" altLang="es-PR" sz="2400" b="0" dirty="0" err="1">
                <a:solidFill>
                  <a:srgbClr val="484876"/>
                </a:solidFill>
                <a:effectLst>
                  <a:outerShdw blurRad="38100" dist="38100" dir="2700000" algn="tl">
                    <a:srgbClr val="FFFFFF"/>
                  </a:outerShdw>
                </a:effectLst>
                <a:latin typeface="Arial Black" pitchFamily="34" charset="0"/>
              </a:rPr>
              <a:t>Tolerancia</a:t>
            </a:r>
            <a:r>
              <a:rPr lang="en-US" altLang="es-PR" sz="2400" b="0" dirty="0">
                <a:solidFill>
                  <a:srgbClr val="484876"/>
                </a:solidFill>
                <a:effectLst>
                  <a:outerShdw blurRad="38100" dist="38100" dir="2700000" algn="tl">
                    <a:srgbClr val="FFFFFF"/>
                  </a:outerShdw>
                </a:effectLst>
                <a:latin typeface="Arial Black" pitchFamily="34" charset="0"/>
              </a:rPr>
              <a:t> Muscular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56" y="2616630"/>
            <a:ext cx="3454152" cy="2283450"/>
          </a:xfrm>
          <a:prstGeom prst="ellipse">
            <a:avLst/>
          </a:prstGeom>
          <a:ln>
            <a:noFill/>
          </a:ln>
          <a:effectLst>
            <a:softEdge rad="112500"/>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605" y="1263624"/>
            <a:ext cx="3622315" cy="2556928"/>
          </a:xfrm>
          <a:prstGeom prst="ellipse">
            <a:avLst/>
          </a:prstGeom>
          <a:ln>
            <a:noFill/>
          </a:ln>
          <a:effectLst>
            <a:softEdge rad="112500"/>
          </a:effectLst>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44" y="2341908"/>
            <a:ext cx="3995936" cy="2663957"/>
          </a:xfrm>
          <a:prstGeom prst="ellipse">
            <a:avLst/>
          </a:prstGeom>
          <a:ln>
            <a:noFill/>
          </a:ln>
          <a:effectLst>
            <a:softEdge rad="112500"/>
          </a:effectLst>
        </p:spPr>
      </p:pic>
      <p:sp>
        <p:nvSpPr>
          <p:cNvPr id="30" name="Text Box 5"/>
          <p:cNvSpPr txBox="1">
            <a:spLocks noChangeArrowheads="1"/>
          </p:cNvSpPr>
          <p:nvPr/>
        </p:nvSpPr>
        <p:spPr bwMode="auto">
          <a:xfrm>
            <a:off x="6002869" y="2344279"/>
            <a:ext cx="25098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s-PR" sz="2400" b="0" dirty="0" err="1">
                <a:solidFill>
                  <a:srgbClr val="484876"/>
                </a:solidFill>
                <a:effectLst>
                  <a:outerShdw blurRad="38100" dist="38100" dir="2700000" algn="tl">
                    <a:srgbClr val="FFFFFF"/>
                  </a:outerShdw>
                </a:effectLst>
                <a:latin typeface="Arial Black" pitchFamily="34" charset="0"/>
              </a:rPr>
              <a:t>Composición</a:t>
            </a:r>
            <a:endParaRPr lang="en-US" altLang="es-PR" sz="2400" b="0" dirty="0">
              <a:solidFill>
                <a:srgbClr val="484876"/>
              </a:solidFill>
              <a:effectLst>
                <a:outerShdw blurRad="38100" dist="38100" dir="2700000" algn="tl">
                  <a:srgbClr val="FFFFFF"/>
                </a:outerShdw>
              </a:effectLst>
              <a:latin typeface="Arial Black" pitchFamily="34" charset="0"/>
            </a:endParaRPr>
          </a:p>
          <a:p>
            <a:r>
              <a:rPr lang="en-US" altLang="es-PR" sz="2400" b="0" dirty="0">
                <a:solidFill>
                  <a:srgbClr val="484876"/>
                </a:solidFill>
                <a:effectLst>
                  <a:outerShdw blurRad="38100" dist="38100" dir="2700000" algn="tl">
                    <a:srgbClr val="FFFFFF"/>
                  </a:outerShdw>
                </a:effectLst>
                <a:latin typeface="Arial Black" pitchFamily="34" charset="0"/>
              </a:rPr>
              <a:t> Corporal</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81" y="3863877"/>
            <a:ext cx="3637392" cy="2431683"/>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18178554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9"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 grpId="0" autoUpdateAnimBg="0"/>
      <p:bldP spid="23" grpId="0" autoUpdateAnimBg="0"/>
      <p:bldP spid="3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851" y="585679"/>
            <a:ext cx="367235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dirty="0">
                <a:solidFill>
                  <a:srgbClr val="484876"/>
                </a:solidFill>
                <a:effectLst>
                  <a:outerShdw blurRad="38100" dist="38100" dir="2700000" algn="tl">
                    <a:srgbClr val="C0C0C0"/>
                  </a:outerShdw>
                </a:effectLst>
                <a:latin typeface="Arial Black" pitchFamily="34" charset="0"/>
                <a:cs typeface="Arial" charset="0"/>
              </a:rPr>
              <a:t>BOSQUEJO</a:t>
            </a:r>
          </a:p>
        </p:txBody>
      </p:sp>
      <p:sp>
        <p:nvSpPr>
          <p:cNvPr id="3" name="Text Box 2"/>
          <p:cNvSpPr txBox="1">
            <a:spLocks noChangeArrowheads="1"/>
          </p:cNvSpPr>
          <p:nvPr/>
        </p:nvSpPr>
        <p:spPr bwMode="auto">
          <a:xfrm>
            <a:off x="466725" y="175365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err="1">
                <a:effectLst>
                  <a:outerShdw blurRad="38100" dist="38100" dir="2700000" algn="tl">
                    <a:srgbClr val="C0C0C0"/>
                  </a:outerShdw>
                </a:effectLst>
                <a:latin typeface="Calibri" pitchFamily="34" charset="0"/>
                <a:cs typeface="Arial" pitchFamily="34" charset="0"/>
              </a:rPr>
              <a:t>P</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ropósito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principal</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Ponencia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2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84482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466725" y="2531224"/>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Consideraciones</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0"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preliminares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29"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67524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466724" y="4149080"/>
            <a:ext cx="8569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Clasificación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tipos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Evaluaciones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lang="en-US" altLang="es-PR" sz="2800" b="1" dirty="0" err="1">
                <a:effectLst>
                  <a:outerShdw blurRad="38100" dist="38100" dir="2700000" algn="tl">
                    <a:srgbClr val="C0C0C0"/>
                  </a:outerShdw>
                </a:effectLst>
                <a:latin typeface="Calibri" pitchFamily="34" charset="0"/>
                <a:cs typeface="Arial" pitchFamily="34" charset="0"/>
              </a:rPr>
              <a:t>a</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ptitud</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dirty="0" err="1">
                <a:effectLst>
                  <a:outerShdw blurRad="38100" dist="38100" dir="2700000" algn="tl">
                    <a:srgbClr val="C0C0C0"/>
                  </a:outerShdw>
                </a:effectLst>
                <a:latin typeface="Calibri" pitchFamily="34" charset="0"/>
                <a:cs typeface="Arial" pitchFamily="34" charset="0"/>
              </a:rPr>
              <a:t>f</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1031" name="Picture 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3095"/>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8"/>
          <p:cNvSpPr txBox="1">
            <a:spLocks noChangeArrowheads="1"/>
          </p:cNvSpPr>
          <p:nvPr/>
        </p:nvSpPr>
        <p:spPr bwMode="auto">
          <a:xfrm>
            <a:off x="466725" y="332331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Indicaciones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Pruebas</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física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3" name="Picture 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467327"/>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0"/>
          <p:cNvSpPr txBox="1">
            <a:spLocks noChangeArrowheads="1"/>
          </p:cNvSpPr>
          <p:nvPr/>
        </p:nvSpPr>
        <p:spPr bwMode="auto">
          <a:xfrm>
            <a:off x="466725" y="458112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Necesidades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72514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2"/>
          <p:cNvSpPr txBox="1">
            <a:spLocks noChangeArrowheads="1"/>
          </p:cNvSpPr>
          <p:nvPr/>
        </p:nvSpPr>
        <p:spPr bwMode="auto">
          <a:xfrm>
            <a:off x="466725" y="4960332"/>
            <a:ext cx="8677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Medidas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Seguridad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37" name="Picture 1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104000"/>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466725" y="1340768"/>
            <a:ext cx="85693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Agradecimientos</a:t>
            </a:r>
            <a:endParaRPr kumimoji="0" lang="es-PR" altLang="es-PR" sz="1800" b="0" i="0" u="none" strike="noStrike" cap="none" normalizeH="0" baseline="0" dirty="0">
              <a:ln>
                <a:noFill/>
              </a:ln>
              <a:solidFill>
                <a:schemeClr val="tx1"/>
              </a:solidFill>
              <a:effectLst/>
              <a:latin typeface="Arial" pitchFamily="34" charset="0"/>
              <a:cs typeface="Arial" pitchFamily="34" charset="0"/>
            </a:endParaRPr>
          </a:p>
        </p:txBody>
      </p:sp>
      <p:pic>
        <p:nvPicPr>
          <p:cNvPr id="1039" name="Picture 1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148478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6"/>
          <p:cNvSpPr txBox="1">
            <a:spLocks noChangeArrowheads="1"/>
          </p:cNvSpPr>
          <p:nvPr/>
        </p:nvSpPr>
        <p:spPr bwMode="auto">
          <a:xfrm>
            <a:off x="466725" y="6146140"/>
            <a:ext cx="8318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a:ln>
                  <a:noFill/>
                </a:ln>
                <a:solidFill>
                  <a:schemeClr val="tx1"/>
                </a:solidFill>
                <a:effectLst>
                  <a:outerShdw blurRad="38100" dist="38100" dir="2700000" algn="tl">
                    <a:srgbClr val="C0C0C0"/>
                  </a:outerShdw>
                </a:effectLst>
                <a:latin typeface="Calibri" pitchFamily="34" charset="0"/>
                <a:cs typeface="Arial" pitchFamily="34" charset="0"/>
              </a:rPr>
              <a:t>Preguntas</a:t>
            </a:r>
            <a:endParaRPr kumimoji="0" lang="es-PR" altLang="es-PR" sz="1800" b="0" i="0" u="none" strike="noStrike" cap="none" normalizeH="0" baseline="0">
              <a:ln>
                <a:noFill/>
              </a:ln>
              <a:solidFill>
                <a:schemeClr val="tx1"/>
              </a:solidFill>
              <a:effectLst/>
              <a:latin typeface="Arial" pitchFamily="34" charset="0"/>
              <a:cs typeface="Arial" pitchFamily="34" charset="0"/>
            </a:endParaRPr>
          </a:p>
        </p:txBody>
      </p:sp>
      <p:pic>
        <p:nvPicPr>
          <p:cNvPr id="1041" name="Picture 17"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29015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p:cNvSpPr txBox="1">
            <a:spLocks noChangeArrowheads="1"/>
          </p:cNvSpPr>
          <p:nvPr/>
        </p:nvSpPr>
        <p:spPr bwMode="auto">
          <a:xfrm>
            <a:off x="466725" y="576693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Interpretación</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e</a:t>
            </a:r>
            <a:r>
              <a:rPr lang="en-US" altLang="es-PR" sz="2800" b="1" dirty="0" err="1">
                <a:effectLst>
                  <a:outerShdw blurRad="38100" dist="38100" dir="2700000" algn="tl">
                    <a:srgbClr val="C0C0C0"/>
                  </a:outerShdw>
                </a:effectLst>
                <a:latin typeface="Calibri" pitchFamily="34" charset="0"/>
                <a:cs typeface="Arial" pitchFamily="34" charset="0"/>
              </a:rPr>
              <a:t>valuación</a:t>
            </a:r>
            <a:r>
              <a:rPr lang="en-US" altLang="es-PR" sz="2800" b="1" dirty="0">
                <a:effectLst>
                  <a:outerShdw blurRad="38100" dist="38100" dir="2700000" algn="tl">
                    <a:srgbClr val="C0C0C0"/>
                  </a:outerShdw>
                </a:effectLst>
                <a:latin typeface="Calibri" pitchFamily="34" charset="0"/>
                <a:cs typeface="Arial" pitchFamily="34" charset="0"/>
              </a:rPr>
              <a:t> de </a:t>
            </a:r>
            <a:r>
              <a:rPr lang="en-US" altLang="es-PR" sz="2800" b="1" dirty="0" err="1">
                <a:effectLst>
                  <a:outerShdw blurRad="38100" dist="38100" dir="2700000" algn="tl">
                    <a:srgbClr val="C0C0C0"/>
                  </a:outerShdw>
                </a:effectLst>
                <a:latin typeface="Calibri" pitchFamily="34" charset="0"/>
                <a:cs typeface="Arial" pitchFamily="34" charset="0"/>
              </a:rPr>
              <a:t>los</a:t>
            </a:r>
            <a:r>
              <a:rPr lang="en-US" altLang="es-PR" sz="2800" b="1" dirty="0">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Datos</a:t>
            </a:r>
            <a:r>
              <a:rPr lang="en-US" altLang="es-PR" sz="2800" b="1" i="1" dirty="0">
                <a:effectLst>
                  <a:outerShdw blurRad="38100" dist="38100" dir="2700000" algn="tl">
                    <a:srgbClr val="C0C0C0"/>
                  </a:outerShdw>
                </a:effectLst>
                <a:latin typeface="Calibri" pitchFamily="34" charset="0"/>
                <a:cs typeface="Arial" pitchFamily="34" charset="0"/>
              </a:rPr>
              <a:t>/</a:t>
            </a:r>
            <a:r>
              <a:rPr lang="en-US" altLang="es-PR" sz="2800" b="1" i="1" dirty="0" err="1">
                <a:effectLst>
                  <a:outerShdw blurRad="38100" dist="38100" dir="2700000" algn="tl">
                    <a:srgbClr val="C0C0C0"/>
                  </a:outerShdw>
                </a:effectLst>
                <a:latin typeface="Calibri" pitchFamily="34" charset="0"/>
                <a:cs typeface="Arial" pitchFamily="34" charset="0"/>
              </a:rPr>
              <a:t>resultados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43" name="Picture 19"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910952"/>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0"/>
          <p:cNvSpPr txBox="1">
            <a:spLocks noChangeArrowheads="1"/>
          </p:cNvSpPr>
          <p:nvPr/>
        </p:nvSpPr>
        <p:spPr bwMode="auto">
          <a:xfrm>
            <a:off x="466725" y="5334888"/>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Instrumentos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medición</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Bajo</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Costo</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1045" name="Picture 2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5478903"/>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10"/>
          <p:cNvSpPr txBox="1">
            <a:spLocks noChangeArrowheads="1"/>
          </p:cNvSpPr>
          <p:nvPr/>
        </p:nvSpPr>
        <p:spPr bwMode="auto">
          <a:xfrm>
            <a:off x="467420" y="3736196"/>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Análisis</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la: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Validez</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confiabilidad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objetividad</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45" name="Picture 11"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88021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2"/>
          <p:cNvSpPr txBox="1">
            <a:spLocks noChangeArrowheads="1"/>
          </p:cNvSpPr>
          <p:nvPr/>
        </p:nvSpPr>
        <p:spPr bwMode="auto">
          <a:xfrm>
            <a:off x="467420" y="2152020"/>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s-PR" sz="2800" b="1" dirty="0">
                <a:effectLst>
                  <a:outerShdw blurRad="38100" dist="38100" dir="2700000" algn="tl">
                    <a:srgbClr val="C0C0C0"/>
                  </a:outerShdw>
                </a:effectLst>
                <a:latin typeface="Calibri" pitchFamily="34" charset="0"/>
                <a:cs typeface="Arial" pitchFamily="34" charset="0"/>
              </a:rPr>
              <a:t>Material </a:t>
            </a:r>
            <a:r>
              <a:rPr lang="en-US" altLang="es-PR" sz="2800" b="1" dirty="0" err="1">
                <a:effectLst>
                  <a:outerShdw blurRad="38100" dist="38100" dir="2700000" algn="tl">
                    <a:srgbClr val="C0C0C0"/>
                  </a:outerShdw>
                </a:effectLst>
                <a:latin typeface="Calibri" pitchFamily="34" charset="0"/>
                <a:cs typeface="Arial" pitchFamily="34" charset="0"/>
              </a:rPr>
              <a:t>educativo</a:t>
            </a:r>
            <a:r>
              <a:rPr kumimoji="0" lang="en-US" altLang="es-PR" sz="2800" b="1" i="0"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Recursos</a:t>
            </a:r>
            <a:r>
              <a:rPr kumimoji="0" lang="en-US" altLang="es-PR" sz="2800" b="1" i="1" u="none" strike="noStrike" cap="none" normalizeH="0" dirty="0">
                <a:ln>
                  <a:noFill/>
                </a:ln>
                <a:solidFill>
                  <a:schemeClr val="tx1"/>
                </a:solidFill>
                <a:effectLst>
                  <a:outerShdw blurRad="38100" dist="38100" dir="2700000" algn="tl">
                    <a:srgbClr val="C0C0C0"/>
                  </a:outerShdw>
                </a:effectLst>
                <a:latin typeface="Calibri" pitchFamily="34" charset="0"/>
                <a:cs typeface="Arial" pitchFamily="34" charset="0"/>
              </a:rPr>
              <a:t> y </a:t>
            </a:r>
            <a:r>
              <a:rPr kumimoji="0" lang="en-US" altLang="es-PR" sz="2800" b="1" i="1" u="none" strike="noStrike" cap="none" normalizeH="0" dirty="0" err="1">
                <a:ln>
                  <a:noFill/>
                </a:ln>
                <a:solidFill>
                  <a:schemeClr val="tx1"/>
                </a:solidFill>
                <a:effectLst>
                  <a:outerShdw blurRad="38100" dist="38100" dir="2700000" algn="tl">
                    <a:srgbClr val="C0C0C0"/>
                  </a:outerShdw>
                </a:effectLst>
                <a:latin typeface="Calibri" pitchFamily="34" charset="0"/>
                <a:cs typeface="Arial" pitchFamily="34" charset="0"/>
              </a:rPr>
              <a:t>publicaciones</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47" name="Picture 3"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296036"/>
            <a:ext cx="271463" cy="266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0312" y="676128"/>
            <a:ext cx="1363340" cy="253684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92" y="527272"/>
            <a:ext cx="2520280" cy="885504"/>
          </a:xfrm>
          <a:prstGeom prst="rect">
            <a:avLst/>
          </a:prstGeom>
        </p:spPr>
      </p:pic>
      <p:sp>
        <p:nvSpPr>
          <p:cNvPr id="29" name="Text Box 4"/>
          <p:cNvSpPr txBox="1">
            <a:spLocks noChangeArrowheads="1"/>
          </p:cNvSpPr>
          <p:nvPr/>
        </p:nvSpPr>
        <p:spPr bwMode="auto">
          <a:xfrm>
            <a:off x="466725" y="2963272"/>
            <a:ext cx="8318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El </a:t>
            </a:r>
            <a:r>
              <a:rPr kumimoji="0" lang="en-US" altLang="es-PR" sz="2800" b="1" i="0"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concepto</a:t>
            </a:r>
            <a:r>
              <a:rPr kumimoji="0" lang="en-US" altLang="es-PR" sz="2800" b="1" i="0"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de: </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Aptitud</a:t>
            </a:r>
            <a:r>
              <a:rPr kumimoji="0" lang="en-US" altLang="es-PR" sz="2800" b="1" i="1" u="none" strike="noStrike" cap="none" normalizeH="0" baseline="0" dirty="0">
                <a:ln>
                  <a:noFill/>
                </a:ln>
                <a:solidFill>
                  <a:schemeClr val="tx1"/>
                </a:solidFill>
                <a:effectLst>
                  <a:outerShdw blurRad="38100" dist="38100" dir="2700000" algn="tl">
                    <a:srgbClr val="C0C0C0"/>
                  </a:outerShdw>
                </a:effectLst>
                <a:latin typeface="Calibri" pitchFamily="34" charset="0"/>
                <a:cs typeface="Arial" pitchFamily="34" charset="0"/>
              </a:rPr>
              <a:t> </a:t>
            </a:r>
            <a:r>
              <a:rPr lang="en-US" altLang="es-PR" sz="2800" b="1" i="1" dirty="0" err="1">
                <a:effectLst>
                  <a:outerShdw blurRad="38100" dist="38100" dir="2700000" algn="tl">
                    <a:srgbClr val="C0C0C0"/>
                  </a:outerShdw>
                </a:effectLst>
                <a:latin typeface="Calibri" pitchFamily="34" charset="0"/>
                <a:cs typeface="Arial" pitchFamily="34" charset="0"/>
              </a:rPr>
              <a:t>f</a:t>
            </a:r>
            <a:r>
              <a:rPr kumimoji="0" lang="en-US" altLang="es-PR" sz="2800" b="1" i="1" u="none" strike="noStrike" cap="none" normalizeH="0" baseline="0" dirty="0" err="1">
                <a:ln>
                  <a:noFill/>
                </a:ln>
                <a:solidFill>
                  <a:schemeClr val="tx1"/>
                </a:solidFill>
                <a:effectLst>
                  <a:outerShdw blurRad="38100" dist="38100" dir="2700000" algn="tl">
                    <a:srgbClr val="C0C0C0"/>
                  </a:outerShdw>
                </a:effectLst>
                <a:latin typeface="Calibri" pitchFamily="34" charset="0"/>
                <a:cs typeface="Arial" pitchFamily="34" charset="0"/>
              </a:rPr>
              <a:t>ísica</a:t>
            </a:r>
            <a:endParaRPr kumimoji="0" lang="es-PR" altLang="es-PR" sz="1800" b="0" i="1" u="none" strike="noStrike" cap="none" normalizeH="0" baseline="0" dirty="0">
              <a:ln>
                <a:noFill/>
              </a:ln>
              <a:solidFill>
                <a:schemeClr val="tx1"/>
              </a:solidFill>
              <a:effectLst/>
              <a:latin typeface="Arial" pitchFamily="34" charset="0"/>
              <a:cs typeface="Arial" pitchFamily="34" charset="0"/>
            </a:endParaRPr>
          </a:p>
        </p:txBody>
      </p:sp>
      <p:pic>
        <p:nvPicPr>
          <p:cNvPr id="30" name="Picture 5" descr="Bullets_Arrow_Blue1_Right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3107288"/>
            <a:ext cx="271463" cy="266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8"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7"/>
          <p:cNvSpPr>
            <a:spLocks noChangeArrowheads="1" noChangeShapeType="1" noTextEdit="1"/>
          </p:cNvSpPr>
          <p:nvPr/>
        </p:nvSpPr>
        <p:spPr bwMode="auto">
          <a:xfrm>
            <a:off x="3995936" y="709372"/>
            <a:ext cx="4694730" cy="97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 </a:t>
            </a:r>
          </a:p>
        </p:txBody>
      </p:sp>
      <p:sp>
        <p:nvSpPr>
          <p:cNvPr id="13" name="WordArt 18"/>
          <p:cNvSpPr>
            <a:spLocks noChangeArrowheads="1" noChangeShapeType="1" noTextEdit="1"/>
          </p:cNvSpPr>
          <p:nvPr/>
        </p:nvSpPr>
        <p:spPr bwMode="auto">
          <a:xfrm>
            <a:off x="3995936" y="1789492"/>
            <a:ext cx="4495801" cy="559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RELACIONADA CON LA SALUD</a:t>
            </a:r>
          </a:p>
        </p:txBody>
      </p:sp>
      <p:sp>
        <p:nvSpPr>
          <p:cNvPr id="14" name="Text Box 19"/>
          <p:cNvSpPr txBox="1">
            <a:spLocks noChangeArrowheads="1"/>
          </p:cNvSpPr>
          <p:nvPr/>
        </p:nvSpPr>
        <p:spPr bwMode="auto">
          <a:xfrm>
            <a:off x="304800" y="2627034"/>
            <a:ext cx="8534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PR" altLang="es-PR" sz="4000" b="1" dirty="0">
                <a:latin typeface="Arial" panose="020B0604020202020204" pitchFamily="34" charset="0"/>
                <a:cs typeface="Arial" panose="020B0604020202020204" pitchFamily="34" charset="0"/>
              </a:rPr>
              <a:t>Los componentes de la aptitud física que afectan el bienestar y la salud del individuo, los cuales incluyen la capacidad aeróbica, flexibilidad, fortaleza muscular, tolerancia muscular y composición corporal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31" y="620688"/>
            <a:ext cx="3168352" cy="181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rtDeco"/>
          </a:sp3d>
        </p:spPr>
      </p:pic>
    </p:spTree>
    <p:custDataLst>
      <p:tags r:id="rId1"/>
    </p:custDataLst>
    <p:extLst>
      <p:ext uri="{BB962C8B-B14F-4D97-AF65-F5344CB8AC3E}">
        <p14:creationId xmlns:p14="http://schemas.microsoft.com/office/powerpoint/2010/main" val="3230795187"/>
      </p:ext>
    </p:extLst>
  </p:cSld>
  <p:clrMapOvr>
    <a:masterClrMapping/>
  </p:clrMapOvr>
  <mc:AlternateContent xmlns:mc="http://schemas.openxmlformats.org/markup-compatibility/2006" xmlns:p14="http://schemas.microsoft.com/office/powerpoint/2010/main">
    <mc:Choice Requires="p14">
      <p:transition spd="slow" p14:dur="2500">
        <p:checker dir="vert"/>
        <p:sndAc>
          <p:stSnd>
            <p:snd r:embed="rId4" name="chimes.wav"/>
          </p:stSnd>
        </p:sndAc>
      </p:transition>
    </mc:Choice>
    <mc:Fallback xmlns="">
      <p:transition spd="slow">
        <p:checker dir="vert"/>
        <p:sndAc>
          <p:stSnd>
            <p:snd r:embed="rId6" name="chimes.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20710" y="3297407"/>
            <a:ext cx="8571770" cy="308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a:solidFill>
                  <a:schemeClr val="tx1"/>
                </a:solidFill>
                <a:latin typeface="Arial" panose="020B0604020202020204" pitchFamily="34" charset="0"/>
                <a:cs typeface="Arial" panose="020B0604020202020204" pitchFamily="34" charset="0"/>
              </a:rPr>
              <a:t>Es la Capacidad del Corazón,</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los Vasos Sanguíneos y los Pulmones</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para Funcionar Eficientemente y</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 Llevar a cabo Actividades Sostenidas</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con poco Esfuerzo, menos Fatiga, </a:t>
            </a:r>
          </a:p>
          <a:p>
            <a:pPr algn="ctr">
              <a:lnSpc>
                <a:spcPct val="90000"/>
              </a:lnSpc>
            </a:pPr>
            <a:r>
              <a:rPr lang="es-PR" altLang="es-PR" sz="3600" b="1">
                <a:solidFill>
                  <a:schemeClr val="tx1"/>
                </a:solidFill>
                <a:latin typeface="Arial" panose="020B0604020202020204" pitchFamily="34" charset="0"/>
                <a:cs typeface="Arial" panose="020B0604020202020204" pitchFamily="34" charset="0"/>
              </a:rPr>
              <a:t>y con una Recuperación Rápida</a:t>
            </a:r>
          </a:p>
        </p:txBody>
      </p:sp>
      <p:sp>
        <p:nvSpPr>
          <p:cNvPr id="3" name="WordArt 3"/>
          <p:cNvSpPr>
            <a:spLocks noChangeArrowheads="1" noChangeShapeType="1" noTextEdit="1"/>
          </p:cNvSpPr>
          <p:nvPr/>
        </p:nvSpPr>
        <p:spPr bwMode="auto">
          <a:xfrm>
            <a:off x="4572000" y="943744"/>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572000" y="2010544"/>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AERÓBICA</a:t>
            </a:r>
          </a:p>
        </p:txBody>
      </p:sp>
      <p:pic>
        <p:nvPicPr>
          <p:cNvPr id="5" name="Picture 5" descr="Runrs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654398"/>
            <a:ext cx="3670177" cy="24865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5762026"/>
      </p:ext>
    </p:extLst>
  </p:cSld>
  <p:clrMapOvr>
    <a:masterClrMapping/>
  </p:clrMapOvr>
  <p:transition spd="slow">
    <p:push dir="u"/>
    <p:sndAc>
      <p:stSnd>
        <p:snd r:embed="rId4" name="breez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9380" y="2698462"/>
            <a:ext cx="8074775"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400" b="1" dirty="0">
                <a:solidFill>
                  <a:schemeClr val="tx1"/>
                </a:solidFill>
                <a:latin typeface="Arial" panose="020B0604020202020204" pitchFamily="34" charset="0"/>
                <a:cs typeface="Arial" panose="020B0604020202020204" pitchFamily="34" charset="0"/>
              </a:rPr>
              <a:t>Fisiológicamente Significa la</a:t>
            </a:r>
          </a:p>
          <a:p>
            <a:pPr algn="ctr"/>
            <a:r>
              <a:rPr lang="es-PR" altLang="es-PR" sz="3400" b="1" dirty="0">
                <a:solidFill>
                  <a:schemeClr val="tx1"/>
                </a:solidFill>
                <a:latin typeface="Arial" panose="020B0604020202020204" pitchFamily="34" charset="0"/>
                <a:cs typeface="Arial" panose="020B0604020202020204" pitchFamily="34" charset="0"/>
              </a:rPr>
              <a:t>Habilidad del Individuo para</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Tomar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latin typeface="Arial" panose="020B0604020202020204" pitchFamily="34" charset="0"/>
                <a:cs typeface="Arial" panose="020B0604020202020204" pitchFamily="34" charset="0"/>
              </a:rPr>
              <a:t>Respiración</a:t>
            </a:r>
            <a:r>
              <a:rPr lang="es-PR" altLang="es-PR" sz="3400" b="1" dirty="0">
                <a:solidFill>
                  <a:schemeClr val="tx1"/>
                </a:solidFill>
                <a:latin typeface="Arial" panose="020B0604020202020204" pitchFamily="34" charset="0"/>
                <a:cs typeface="Arial" panose="020B0604020202020204" pitchFamily="34" charset="0"/>
              </a:rPr>
              <a:t>),</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Transportar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Cardiovascular</a:t>
            </a:r>
            <a:r>
              <a:rPr lang="es-PR" altLang="es-PR" sz="3400" b="1" dirty="0">
                <a:solidFill>
                  <a:schemeClr val="tx1"/>
                </a:solidFill>
                <a:latin typeface="Arial" panose="020B0604020202020204" pitchFamily="34" charset="0"/>
                <a:cs typeface="Arial" panose="020B0604020202020204" pitchFamily="34" charset="0"/>
              </a:rPr>
              <a:t>) y</a:t>
            </a:r>
          </a:p>
          <a:p>
            <a:pPr algn="ct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Utilizar</a:t>
            </a:r>
            <a:r>
              <a:rPr lang="es-PR" altLang="es-PR" sz="3400" b="1" dirty="0">
                <a:solidFill>
                  <a:schemeClr val="bg1"/>
                </a:solidFill>
                <a:latin typeface="Arial" panose="020B0604020202020204" pitchFamily="34" charset="0"/>
                <a:cs typeface="Arial" panose="020B0604020202020204" pitchFamily="34" charset="0"/>
              </a:rPr>
              <a:t> </a:t>
            </a:r>
            <a:r>
              <a:rPr lang="es-PR" altLang="es-PR" sz="3400" b="1" dirty="0">
                <a:solidFill>
                  <a:schemeClr val="tx1"/>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Enzimas Aeróbicas</a:t>
            </a:r>
            <a:r>
              <a:rPr lang="es-PR" altLang="es-PR" sz="3400" b="1" dirty="0">
                <a:solidFill>
                  <a:schemeClr val="tx1"/>
                </a:solidFill>
                <a:latin typeface="Arial" panose="020B0604020202020204" pitchFamily="34" charset="0"/>
                <a:cs typeface="Arial" panose="020B0604020202020204" pitchFamily="34" charset="0"/>
              </a:rPr>
              <a:t>)</a:t>
            </a:r>
          </a:p>
          <a:p>
            <a:pPr algn="ctr"/>
            <a:r>
              <a:rPr lang="es-PR" altLang="es-PR" sz="3400" b="1" dirty="0">
                <a:solidFill>
                  <a:schemeClr val="tx1"/>
                </a:solidFill>
                <a:latin typeface="Arial" panose="020B0604020202020204" pitchFamily="34" charset="0"/>
                <a:cs typeface="Arial" panose="020B0604020202020204" pitchFamily="34" charset="0"/>
              </a:rPr>
              <a:t>Oxígeno durante Ejercicios Vigorosos</a:t>
            </a:r>
          </a:p>
          <a:p>
            <a:pPr algn="ctr"/>
            <a:r>
              <a:rPr lang="es-PR" altLang="es-PR" sz="3400" b="1" dirty="0">
                <a:solidFill>
                  <a:schemeClr val="tx1"/>
                </a:solidFill>
                <a:latin typeface="Arial" panose="020B0604020202020204" pitchFamily="34" charset="0"/>
                <a:cs typeface="Arial" panose="020B0604020202020204" pitchFamily="34" charset="0"/>
              </a:rPr>
              <a:t>y Prolongados (Aeróbicos)</a:t>
            </a:r>
          </a:p>
        </p:txBody>
      </p:sp>
      <p:sp>
        <p:nvSpPr>
          <p:cNvPr id="3" name="WordArt 3"/>
          <p:cNvSpPr>
            <a:spLocks noChangeArrowheads="1" noChangeShapeType="1" noTextEdit="1"/>
          </p:cNvSpPr>
          <p:nvPr/>
        </p:nvSpPr>
        <p:spPr bwMode="auto">
          <a:xfrm>
            <a:off x="3989412" y="908719"/>
            <a:ext cx="3822948" cy="64075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3989412" y="1579970"/>
            <a:ext cx="3822948" cy="76891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AERÓBICA</a:t>
            </a:r>
          </a:p>
        </p:txBody>
      </p:sp>
      <p:pic>
        <p:nvPicPr>
          <p:cNvPr id="5" name="Picture 5" descr="CycPac1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63" y="622375"/>
            <a:ext cx="3048000" cy="20145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29688053"/>
      </p:ext>
    </p:extLst>
  </p:cSld>
  <p:clrMapOvr>
    <a:masterClrMapping/>
  </p:clrMapOvr>
  <p:transition spd="slow">
    <p:push dir="d"/>
    <p:sndAc>
      <p:stSnd>
        <p:snd r:embed="rId4" name="breeze.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70198" y="2590800"/>
            <a:ext cx="6220614"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Tolerancia Cardiorrespiratoria</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266382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70198" y="3200400"/>
            <a:ext cx="544476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Tolerancia Cardiovascular</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32337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70198" y="3733800"/>
            <a:ext cx="624722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Consumo de Oxígeno Máximo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3767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70198" y="4267200"/>
            <a:ext cx="398859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Aptitud Fisiológica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43005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870198" y="4876800"/>
            <a:ext cx="2066591"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Estámina</a:t>
            </a:r>
          </a:p>
        </p:txBody>
      </p:sp>
      <p:pic>
        <p:nvPicPr>
          <p:cNvPr id="11"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86" y="4910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12"/>
          <p:cNvSpPr>
            <a:spLocks noChangeArrowheads="1" noChangeShapeType="1" noTextEdit="1"/>
          </p:cNvSpPr>
          <p:nvPr/>
        </p:nvSpPr>
        <p:spPr bwMode="auto">
          <a:xfrm>
            <a:off x="3352800" y="806624"/>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13" name="WordArt 13"/>
          <p:cNvSpPr>
            <a:spLocks noChangeArrowheads="1" noChangeShapeType="1" noTextEdit="1"/>
          </p:cNvSpPr>
          <p:nvPr/>
        </p:nvSpPr>
        <p:spPr bwMode="auto">
          <a:xfrm>
            <a:off x="3886200" y="1523256"/>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14" name="Text Box 14"/>
          <p:cNvSpPr txBox="1">
            <a:spLocks noChangeArrowheads="1"/>
          </p:cNvSpPr>
          <p:nvPr/>
        </p:nvSpPr>
        <p:spPr bwMode="auto">
          <a:xfrm>
            <a:off x="851148" y="5448300"/>
            <a:ext cx="1008609"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Aire</a:t>
            </a:r>
          </a:p>
        </p:txBody>
      </p:sp>
      <p:pic>
        <p:nvPicPr>
          <p:cNvPr id="15" name="Picture 1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54816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p:cNvSpPr txBox="1">
            <a:spLocks noChangeArrowheads="1"/>
          </p:cNvSpPr>
          <p:nvPr/>
        </p:nvSpPr>
        <p:spPr bwMode="auto">
          <a:xfrm>
            <a:off x="855911" y="5981700"/>
            <a:ext cx="646042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Estar en Forma (Aptitud Física)</a:t>
            </a:r>
          </a:p>
        </p:txBody>
      </p:sp>
      <p:pic>
        <p:nvPicPr>
          <p:cNvPr id="17" name="Picture 1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298"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helCh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4083"/>
            <a:ext cx="2895600" cy="1928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0558195"/>
      </p:ext>
    </p:extLst>
  </p:cSld>
  <p:clrMapOvr>
    <a:masterClrMapping/>
  </p:clrMapOvr>
  <p:transition spd="slow">
    <p:cover dir="r"/>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79140" y="3319824"/>
            <a:ext cx="76687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000" b="1" dirty="0">
                <a:solidFill>
                  <a:schemeClr val="tx1"/>
                </a:solidFill>
                <a:latin typeface="Arial" panose="020B0604020202020204" pitchFamily="34" charset="0"/>
                <a:cs typeface="Arial" panose="020B0604020202020204" pitchFamily="34" charset="0"/>
              </a:rPr>
              <a:t>El Sistema de Transporte de Oxígeno</a:t>
            </a:r>
          </a:p>
          <a:p>
            <a:pPr algn="l"/>
            <a:r>
              <a:rPr lang="es-PR" altLang="es-PR" sz="3000" b="1" dirty="0">
                <a:solidFill>
                  <a:schemeClr val="tx1"/>
                </a:solidFill>
                <a:latin typeface="Arial" panose="020B0604020202020204" pitchFamily="34" charset="0"/>
                <a:cs typeface="Arial" panose="020B0604020202020204" pitchFamily="34" charset="0"/>
              </a:rPr>
              <a:t>(Pulmones, Corazón,</a:t>
            </a:r>
          </a:p>
          <a:p>
            <a:pPr algn="l"/>
            <a:r>
              <a:rPr lang="es-PR" altLang="es-PR" sz="3000" b="1" dirty="0">
                <a:solidFill>
                  <a:schemeClr val="tx1"/>
                </a:solidFill>
                <a:latin typeface="Arial" panose="020B0604020202020204" pitchFamily="34" charset="0"/>
                <a:cs typeface="Arial" panose="020B0604020202020204" pitchFamily="34" charset="0"/>
              </a:rPr>
              <a:t>Sangre/</a:t>
            </a:r>
            <a:r>
              <a:rPr lang="es-PR" altLang="es-PR" sz="3000" b="1" dirty="0" err="1">
                <a:solidFill>
                  <a:schemeClr val="tx1"/>
                </a:solidFill>
                <a:latin typeface="Arial" panose="020B0604020202020204" pitchFamily="34" charset="0"/>
                <a:cs typeface="Arial" panose="020B0604020202020204" pitchFamily="34" charset="0"/>
              </a:rPr>
              <a:t>Hemoglobina,Vasos</a:t>
            </a:r>
            <a:r>
              <a:rPr lang="es-PR" altLang="es-PR" sz="3000" b="1" dirty="0">
                <a:solidFill>
                  <a:schemeClr val="tx1"/>
                </a:solidFill>
                <a:latin typeface="Arial" panose="020B0604020202020204" pitchFamily="34" charset="0"/>
                <a:cs typeface="Arial" panose="020B0604020202020204" pitchFamily="34" charset="0"/>
              </a:rPr>
              <a:t> Sanguíneos)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39183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779140" y="5244405"/>
            <a:ext cx="70711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000" b="1" dirty="0">
                <a:solidFill>
                  <a:schemeClr val="tx1"/>
                </a:solidFill>
                <a:latin typeface="Arial" panose="020B0604020202020204" pitchFamily="34" charset="0"/>
                <a:cs typeface="Arial" panose="020B0604020202020204" pitchFamily="34" charset="0"/>
              </a:rPr>
              <a:t>El Músculo Esquelético (Específico al</a:t>
            </a:r>
          </a:p>
          <a:p>
            <a:pPr algn="l"/>
            <a:r>
              <a:rPr lang="es-PR" altLang="es-PR" sz="3000" b="1" dirty="0">
                <a:solidFill>
                  <a:schemeClr val="tx1"/>
                </a:solidFill>
                <a:latin typeface="Arial" panose="020B0604020202020204" pitchFamily="34" charset="0"/>
                <a:cs typeface="Arial" panose="020B0604020202020204" pitchFamily="34" charset="0"/>
              </a:rPr>
              <a:t>Deporte Aeróbico Practicado)</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3164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352800" y="107788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7" name="WordArt 7"/>
          <p:cNvSpPr>
            <a:spLocks noChangeArrowheads="1" noChangeShapeType="1" noTextEdit="1"/>
          </p:cNvSpPr>
          <p:nvPr/>
        </p:nvSpPr>
        <p:spPr bwMode="auto">
          <a:xfrm>
            <a:off x="3505200" y="2132856"/>
            <a:ext cx="4942642" cy="504056"/>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8" name="Picture 8" descr="HartBF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92696"/>
            <a:ext cx="2819400" cy="2416175"/>
          </a:xfrm>
          <a:prstGeom prst="roundRect">
            <a:avLst>
              <a:gd name="adj" fmla="val 16667"/>
            </a:avLst>
          </a:prstGeom>
          <a:ln>
            <a:no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3205432"/>
      </p:ext>
    </p:extLst>
  </p:cSld>
  <p:clrMapOvr>
    <a:masterClrMapping/>
  </p:clrMapOvr>
  <p:transition spd="slow">
    <p:pu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68216" y="3395315"/>
            <a:ext cx="8520281"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6000" b="1" dirty="0">
                <a:solidFill>
                  <a:schemeClr val="tx1"/>
                </a:solidFill>
                <a:latin typeface="Arial" panose="020B0604020202020204" pitchFamily="34" charset="0"/>
                <a:cs typeface="Arial" panose="020B0604020202020204" pitchFamily="34" charset="0"/>
              </a:rPr>
              <a:t>Especificidad del </a:t>
            </a:r>
          </a:p>
          <a:p>
            <a:pPr algn="ctr">
              <a:lnSpc>
                <a:spcPct val="90000"/>
              </a:lnSpc>
            </a:pPr>
            <a:r>
              <a:rPr lang="es-PR" altLang="es-PR" sz="6000" b="1" dirty="0">
                <a:solidFill>
                  <a:schemeClr val="tx1"/>
                </a:solidFill>
                <a:latin typeface="Arial" panose="020B0604020202020204" pitchFamily="34" charset="0"/>
                <a:cs typeface="Arial" panose="020B0604020202020204" pitchFamily="34" charset="0"/>
              </a:rPr>
              <a:t>Entrenamiento</a:t>
            </a:r>
          </a:p>
          <a:p>
            <a:pPr algn="ctr"/>
            <a:r>
              <a:rPr lang="es-PR" altLang="es-PR" sz="6000" b="1" dirty="0">
                <a:solidFill>
                  <a:schemeClr val="tx1"/>
                </a:solidFill>
                <a:latin typeface="Arial" panose="020B0604020202020204" pitchFamily="34" charset="0"/>
                <a:cs typeface="Arial" panose="020B0604020202020204" pitchFamily="34" charset="0"/>
              </a:rPr>
              <a:t>(Específico al Deporte)</a:t>
            </a:r>
          </a:p>
        </p:txBody>
      </p:sp>
      <p:sp>
        <p:nvSpPr>
          <p:cNvPr id="3" name="WordArt 3"/>
          <p:cNvSpPr>
            <a:spLocks noChangeArrowheads="1" noChangeShapeType="1" noTextEdit="1"/>
          </p:cNvSpPr>
          <p:nvPr/>
        </p:nvSpPr>
        <p:spPr bwMode="auto">
          <a:xfrm>
            <a:off x="4283968" y="1155427"/>
            <a:ext cx="4528854"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4" name="WordArt 4"/>
          <p:cNvSpPr>
            <a:spLocks noChangeArrowheads="1" noChangeShapeType="1" noTextEdit="1"/>
          </p:cNvSpPr>
          <p:nvPr/>
        </p:nvSpPr>
        <p:spPr bwMode="auto">
          <a:xfrm>
            <a:off x="4203767" y="2298427"/>
            <a:ext cx="4612721"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5" name="Picture 5" descr="RowWo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756031"/>
            <a:ext cx="3810000" cy="251936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0633652"/>
      </p:ext>
    </p:extLst>
  </p:cSld>
  <p:clrMapOvr>
    <a:masterClrMapping/>
  </p:clrMapOvr>
  <p:transition spd="slow">
    <p:cover/>
    <p:sndAc>
      <p:stSnd>
        <p:snd r:embed="rId4" name="breeze.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692695"/>
            <a:ext cx="2519685" cy="5039369"/>
          </a:xfrm>
          <a:prstGeom prst="rect">
            <a:avLst/>
          </a:prstGeom>
        </p:spPr>
      </p:pic>
      <p:sp>
        <p:nvSpPr>
          <p:cNvPr id="4" name="Rectangle 2"/>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5221" y="1484784"/>
            <a:ext cx="5976937" cy="42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800" b="1" dirty="0">
                <a:latin typeface="Arial" charset="0"/>
                <a:cs typeface="Arial" charset="0"/>
              </a:rPr>
              <a:t>La disminución en el riesgo para</a:t>
            </a:r>
          </a:p>
          <a:p>
            <a:pPr eaLnBrk="0" hangingPunct="0">
              <a:lnSpc>
                <a:spcPts val="3100"/>
              </a:lnSpc>
              <a:spcBef>
                <a:spcPct val="20000"/>
              </a:spcBef>
            </a:pPr>
            <a:r>
              <a:rPr lang="es-ES" altLang="es-PR" sz="2800" b="1" dirty="0">
                <a:latin typeface="Arial" charset="0"/>
                <a:cs typeface="Arial" charset="0"/>
              </a:rPr>
              <a:t>la diabetes sacarina y</a:t>
            </a:r>
          </a:p>
          <a:p>
            <a:pPr eaLnBrk="0" hangingPunct="0">
              <a:lnSpc>
                <a:spcPts val="3100"/>
              </a:lnSpc>
              <a:spcBef>
                <a:spcPct val="20000"/>
              </a:spcBef>
            </a:pPr>
            <a:r>
              <a:rPr lang="es-ES" altLang="es-PR" sz="2800" b="1" dirty="0">
                <a:latin typeface="Arial" charset="0"/>
                <a:cs typeface="Arial" charset="0"/>
              </a:rPr>
              <a:t>enfermedades cardiovasculares,</a:t>
            </a:r>
          </a:p>
          <a:p>
            <a:pPr eaLnBrk="0" hangingPunct="0">
              <a:lnSpc>
                <a:spcPts val="3100"/>
              </a:lnSpc>
              <a:spcBef>
                <a:spcPct val="20000"/>
              </a:spcBef>
            </a:pPr>
            <a:r>
              <a:rPr lang="es-ES" altLang="es-PR" sz="2800" b="1" dirty="0">
                <a:latin typeface="Arial" charset="0"/>
                <a:cs typeface="Arial" charset="0"/>
              </a:rPr>
              <a:t>lo cual puede ser logrado a</a:t>
            </a:r>
          </a:p>
          <a:p>
            <a:pPr eaLnBrk="0" hangingPunct="0">
              <a:lnSpc>
                <a:spcPts val="3100"/>
              </a:lnSpc>
              <a:spcBef>
                <a:spcPct val="20000"/>
              </a:spcBef>
            </a:pPr>
            <a:r>
              <a:rPr lang="es-ES" altLang="es-PR" sz="2800" b="1" dirty="0">
                <a:latin typeface="Arial" charset="0"/>
                <a:cs typeface="Arial" charset="0"/>
              </a:rPr>
              <a:t>través de un programa de</a:t>
            </a:r>
          </a:p>
          <a:p>
            <a:pPr eaLnBrk="0" hangingPunct="0">
              <a:lnSpc>
                <a:spcPts val="3100"/>
              </a:lnSpc>
              <a:spcBef>
                <a:spcPct val="20000"/>
              </a:spcBef>
            </a:pPr>
            <a:r>
              <a:rPr lang="es-ES" altLang="es-PR" sz="2800" b="1" dirty="0">
                <a:latin typeface="Arial" charset="0"/>
                <a:cs typeface="Arial" charset="0"/>
              </a:rPr>
              <a:t>ejercicio de intensidad moderada,</a:t>
            </a:r>
          </a:p>
          <a:p>
            <a:pPr eaLnBrk="0" hangingPunct="0">
              <a:lnSpc>
                <a:spcPts val="3100"/>
              </a:lnSpc>
              <a:spcBef>
                <a:spcPct val="20000"/>
              </a:spcBef>
            </a:pPr>
            <a:r>
              <a:rPr lang="es-ES" altLang="es-PR" sz="2800" b="1" dirty="0">
                <a:latin typeface="Arial" charset="0"/>
                <a:cs typeface="Arial" charset="0"/>
              </a:rPr>
              <a:t>aún con la presencia de poca, o</a:t>
            </a:r>
          </a:p>
          <a:p>
            <a:pPr eaLnBrk="0" hangingPunct="0">
              <a:lnSpc>
                <a:spcPts val="3100"/>
              </a:lnSpc>
              <a:spcBef>
                <a:spcPct val="20000"/>
              </a:spcBef>
            </a:pPr>
            <a:r>
              <a:rPr lang="es-ES" altLang="es-PR" sz="2800" b="1" dirty="0">
                <a:latin typeface="Arial" charset="0"/>
                <a:cs typeface="Arial" charset="0"/>
              </a:rPr>
              <a:t>ninguna mejoría a nivel</a:t>
            </a:r>
          </a:p>
          <a:p>
            <a:pPr eaLnBrk="0" hangingPunct="0">
              <a:lnSpc>
                <a:spcPts val="3100"/>
              </a:lnSpc>
              <a:spcBef>
                <a:spcPct val="20000"/>
              </a:spcBef>
            </a:pPr>
            <a:r>
              <a:rPr lang="es-ES" altLang="es-PR" sz="2800" b="1" dirty="0">
                <a:latin typeface="Arial" charset="0"/>
                <a:cs typeface="Arial" charset="0"/>
              </a:rPr>
              <a:t>cardiorrespiratorio</a:t>
            </a:r>
          </a:p>
        </p:txBody>
      </p:sp>
    </p:spTree>
    <p:custDataLst>
      <p:tags r:id="rId1"/>
    </p:custDataLst>
    <p:extLst>
      <p:ext uri="{BB962C8B-B14F-4D97-AF65-F5344CB8AC3E}">
        <p14:creationId xmlns:p14="http://schemas.microsoft.com/office/powerpoint/2010/main" val="867200934"/>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651989"/>
            <a:ext cx="8382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ES" altLang="es-PR" sz="3600" b="1" dirty="0">
                <a:latin typeface="Arial" panose="020B0604020202020204" pitchFamily="34" charset="0"/>
                <a:cs typeface="Arial" panose="020B0604020202020204" pitchFamily="34" charset="0"/>
              </a:rPr>
              <a:t>Mejoramiento en el perfil metabólico a través de un programa de ejercicio de intensidad moderada, a pesar de poco o ningún mejoramiento en </a:t>
            </a:r>
          </a:p>
          <a:p>
            <a:pPr algn="ctr">
              <a:lnSpc>
                <a:spcPct val="90000"/>
              </a:lnSpc>
            </a:pPr>
            <a:r>
              <a:rPr lang="es-ES" altLang="es-PR" sz="3600" b="1" dirty="0">
                <a:latin typeface="Arial" panose="020B0604020202020204" pitchFamily="34" charset="0"/>
                <a:cs typeface="Arial" panose="020B0604020202020204" pitchFamily="34" charset="0"/>
              </a:rPr>
              <a:t>medidas de aptitud física</a:t>
            </a:r>
            <a:endParaRPr lang="es-PR" altLang="es-PR" sz="3600" b="1" dirty="0">
              <a:latin typeface="Arial" panose="020B0604020202020204" pitchFamily="34" charset="0"/>
              <a:cs typeface="Arial" panose="020B0604020202020204" pitchFamily="34" charset="0"/>
            </a:endParaRPr>
          </a:p>
        </p:txBody>
      </p:sp>
      <p:sp>
        <p:nvSpPr>
          <p:cNvPr id="3" name="WordArt 3"/>
          <p:cNvSpPr>
            <a:spLocks noChangeArrowheads="1" noChangeShapeType="1" noTextEdit="1"/>
          </p:cNvSpPr>
          <p:nvPr/>
        </p:nvSpPr>
        <p:spPr bwMode="auto">
          <a:xfrm>
            <a:off x="4125416" y="1524000"/>
            <a:ext cx="4695056"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METABÓLICA</a:t>
            </a:r>
          </a:p>
        </p:txBody>
      </p:sp>
      <p:pic>
        <p:nvPicPr>
          <p:cNvPr id="4" name="Picture 14" descr="F11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51334"/>
            <a:ext cx="3505200"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8101151"/>
      </p:ext>
    </p:extLst>
  </p:cSld>
  <p:clrMapOvr>
    <a:masterClrMapping/>
  </p:clrMapOvr>
  <p:transition spd="slow">
    <p:cover dir="lu"/>
    <p:sndAc>
      <p:stSnd>
        <p:snd r:embed="rId4" name="breeze.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58" y="496956"/>
            <a:ext cx="4561773" cy="3220076"/>
          </a:xfrm>
          <a:prstGeom prst="rect">
            <a:avLst/>
          </a:prstGeom>
          <a:effectLst>
            <a:softEdge rad="317500"/>
          </a:effectLst>
        </p:spPr>
      </p:pic>
      <p:sp>
        <p:nvSpPr>
          <p:cNvPr id="6" name="WordArt 3"/>
          <p:cNvSpPr>
            <a:spLocks noChangeArrowheads="1" noChangeShapeType="1" noTextEdit="1"/>
          </p:cNvSpPr>
          <p:nvPr/>
        </p:nvSpPr>
        <p:spPr bwMode="auto">
          <a:xfrm>
            <a:off x="4598193" y="1628800"/>
            <a:ext cx="4157549" cy="792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FLEXIBILIDAD</a:t>
            </a:r>
          </a:p>
        </p:txBody>
      </p:sp>
      <p:sp>
        <p:nvSpPr>
          <p:cNvPr id="7" name="Text Box 2"/>
          <p:cNvSpPr txBox="1">
            <a:spLocks noChangeArrowheads="1"/>
          </p:cNvSpPr>
          <p:nvPr/>
        </p:nvSpPr>
        <p:spPr bwMode="auto">
          <a:xfrm>
            <a:off x="440645" y="3685205"/>
            <a:ext cx="8315097" cy="26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latin typeface="Arial" panose="020B0604020202020204" pitchFamily="34" charset="0"/>
                <a:cs typeface="Arial" panose="020B0604020202020204" pitchFamily="34" charset="0"/>
              </a:rPr>
              <a:t>La Capacidad de usar un Músculo en</a:t>
            </a:r>
          </a:p>
          <a:p>
            <a:pPr algn="ctr">
              <a:lnSpc>
                <a:spcPct val="90000"/>
              </a:lnSpc>
            </a:pPr>
            <a:r>
              <a:rPr lang="es-PR" altLang="es-PR" sz="3600" b="1" dirty="0">
                <a:latin typeface="Arial" panose="020B0604020202020204" pitchFamily="34" charset="0"/>
                <a:cs typeface="Arial" panose="020B0604020202020204" pitchFamily="34" charset="0"/>
              </a:rPr>
              <a:t>Toda la Amplitud de su Movimiento</a:t>
            </a:r>
          </a:p>
          <a:p>
            <a:pPr algn="ctr">
              <a:lnSpc>
                <a:spcPct val="110000"/>
              </a:lnSpc>
            </a:pPr>
            <a:r>
              <a:rPr lang="es-PR" altLang="es-PR" sz="3600" b="1" dirty="0">
                <a:latin typeface="Arial" panose="020B0604020202020204" pitchFamily="34" charset="0"/>
                <a:cs typeface="Arial" panose="020B0604020202020204" pitchFamily="34" charset="0"/>
              </a:rPr>
              <a:t>y de Poner en Funcionamiento las</a:t>
            </a:r>
          </a:p>
          <a:p>
            <a:pPr algn="ctr">
              <a:lnSpc>
                <a:spcPct val="90000"/>
              </a:lnSpc>
            </a:pPr>
            <a:r>
              <a:rPr lang="es-PR" altLang="es-PR" sz="3600" b="1" dirty="0">
                <a:latin typeface="Arial" panose="020B0604020202020204" pitchFamily="34" charset="0"/>
                <a:cs typeface="Arial" panose="020B0604020202020204" pitchFamily="34" charset="0"/>
              </a:rPr>
              <a:t>Articulaciones; Doblarlas,</a:t>
            </a:r>
          </a:p>
          <a:p>
            <a:pPr algn="ctr">
              <a:lnSpc>
                <a:spcPct val="90000"/>
              </a:lnSpc>
            </a:pPr>
            <a:r>
              <a:rPr lang="es-PR" altLang="es-PR" sz="3600" b="1" dirty="0">
                <a:latin typeface="Arial" panose="020B0604020202020204" pitchFamily="34" charset="0"/>
                <a:cs typeface="Arial" panose="020B0604020202020204" pitchFamily="34" charset="0"/>
              </a:rPr>
              <a:t>Enderezarlas, y Torcerlas Fácilmente</a:t>
            </a:r>
          </a:p>
        </p:txBody>
      </p:sp>
    </p:spTree>
    <p:custDataLst>
      <p:tags r:id="rId1"/>
    </p:custDataLst>
    <p:extLst>
      <p:ext uri="{BB962C8B-B14F-4D97-AF65-F5344CB8AC3E}">
        <p14:creationId xmlns:p14="http://schemas.microsoft.com/office/powerpoint/2010/main" val="3063371757"/>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breeze.wav"/>
          </p:stSnd>
        </p:sndAc>
      </p:transition>
    </mc:Choice>
    <mc:Fallback xmlns="">
      <p:transition spd="med">
        <p:fade/>
        <p:sndAc>
          <p:stSnd>
            <p:snd r:embed="rId6" name="breez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73" y="537829"/>
            <a:ext cx="3820087" cy="2576598"/>
          </a:xfrm>
          <a:prstGeom prst="rect">
            <a:avLst/>
          </a:prstGeom>
        </p:spPr>
      </p:pic>
      <p:sp>
        <p:nvSpPr>
          <p:cNvPr id="12" name="WordArt 6"/>
          <p:cNvSpPr>
            <a:spLocks noChangeArrowheads="1" noChangeShapeType="1" noTextEdit="1"/>
          </p:cNvSpPr>
          <p:nvPr/>
        </p:nvSpPr>
        <p:spPr bwMode="auto">
          <a:xfrm>
            <a:off x="4256856" y="1032520"/>
            <a:ext cx="4419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13" name="WordArt 7"/>
          <p:cNvSpPr>
            <a:spLocks noChangeArrowheads="1" noChangeShapeType="1" noTextEdit="1"/>
          </p:cNvSpPr>
          <p:nvPr/>
        </p:nvSpPr>
        <p:spPr bwMode="auto">
          <a:xfrm>
            <a:off x="4637856" y="2099320"/>
            <a:ext cx="35814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a:t>
            </a:r>
          </a:p>
        </p:txBody>
      </p:sp>
      <p:sp>
        <p:nvSpPr>
          <p:cNvPr id="14" name="Text Box 2"/>
          <p:cNvSpPr txBox="1">
            <a:spLocks noChangeArrowheads="1"/>
          </p:cNvSpPr>
          <p:nvPr/>
        </p:nvSpPr>
        <p:spPr bwMode="auto">
          <a:xfrm>
            <a:off x="870265" y="2996952"/>
            <a:ext cx="439094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Flexibilidad Estática:</a:t>
            </a:r>
          </a:p>
        </p:txBody>
      </p:sp>
      <p:pic>
        <p:nvPicPr>
          <p:cNvPr id="15"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53" y="3114427"/>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4"/>
          <p:cNvSpPr txBox="1">
            <a:spLocks noChangeArrowheads="1"/>
          </p:cNvSpPr>
          <p:nvPr/>
        </p:nvSpPr>
        <p:spPr bwMode="auto">
          <a:xfrm>
            <a:off x="870265" y="4979889"/>
            <a:ext cx="464903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Flexibilidad Dinámica:</a:t>
            </a:r>
          </a:p>
        </p:txBody>
      </p:sp>
      <p:pic>
        <p:nvPicPr>
          <p:cNvPr id="17"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653" y="509736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8"/>
          <p:cNvSpPr txBox="1">
            <a:spLocks noChangeArrowheads="1"/>
          </p:cNvSpPr>
          <p:nvPr/>
        </p:nvSpPr>
        <p:spPr bwMode="auto">
          <a:xfrm>
            <a:off x="835340" y="3530352"/>
            <a:ext cx="8129148" cy="142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Es la amplitud de un posible movimiento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alrededor de una coyuntura o secuencia</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De</a:t>
            </a:r>
            <a:r>
              <a:rPr lang="es-PR" altLang="es-PR" b="1" i="1" dirty="0">
                <a:latin typeface="Arial" panose="020B0604020202020204" pitchFamily="34" charset="0"/>
                <a:cs typeface="Arial" panose="020B0604020202020204" pitchFamily="34" charset="0"/>
              </a:rPr>
              <a:t> </a:t>
            </a:r>
            <a:r>
              <a:rPr lang="es-PR" altLang="es-PR" b="1" i="1" dirty="0">
                <a:solidFill>
                  <a:schemeClr val="tx1"/>
                </a:solidFill>
                <a:latin typeface="Arial" panose="020B0604020202020204" pitchFamily="34" charset="0"/>
                <a:cs typeface="Arial" panose="020B0604020202020204" pitchFamily="34" charset="0"/>
              </a:rPr>
              <a:t>coyunturas</a:t>
            </a:r>
          </a:p>
        </p:txBody>
      </p:sp>
      <p:sp>
        <p:nvSpPr>
          <p:cNvPr id="19" name="Text Box 9"/>
          <p:cNvSpPr txBox="1">
            <a:spLocks noChangeArrowheads="1"/>
          </p:cNvSpPr>
          <p:nvPr/>
        </p:nvSpPr>
        <p:spPr bwMode="auto">
          <a:xfrm>
            <a:off x="835340" y="5522814"/>
            <a:ext cx="805541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i="1">
                <a:solidFill>
                  <a:schemeClr val="tx1"/>
                </a:solidFill>
                <a:latin typeface="Arial" panose="020B0604020202020204" pitchFamily="34" charset="0"/>
                <a:cs typeface="Arial" panose="020B0604020202020204" pitchFamily="34" charset="0"/>
              </a:rPr>
              <a:t>Es la oposición o la resistencia de una </a:t>
            </a:r>
          </a:p>
          <a:p>
            <a:pPr algn="l">
              <a:lnSpc>
                <a:spcPct val="90000"/>
              </a:lnSpc>
            </a:pPr>
            <a:r>
              <a:rPr lang="es-PR" altLang="es-PR" sz="3300" b="1" i="1">
                <a:solidFill>
                  <a:schemeClr val="tx1"/>
                </a:solidFill>
                <a:latin typeface="Arial" panose="020B0604020202020204" pitchFamily="34" charset="0"/>
                <a:cs typeface="Arial" panose="020B0604020202020204" pitchFamily="34" charset="0"/>
              </a:rPr>
              <a:t>coyuntura al movimiento</a:t>
            </a:r>
          </a:p>
        </p:txBody>
      </p:sp>
    </p:spTree>
    <p:custDataLst>
      <p:tags r:id="rId1"/>
    </p:custDataLst>
    <p:extLst>
      <p:ext uri="{BB962C8B-B14F-4D97-AF65-F5344CB8AC3E}">
        <p14:creationId xmlns:p14="http://schemas.microsoft.com/office/powerpoint/2010/main" val="3226596295"/>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4" name="breeze.wav"/>
          </p:stSnd>
        </p:sndAc>
      </p:transition>
    </mc:Choice>
    <mc:Fallback xmlns="">
      <p:transition spd="slow">
        <p:fade/>
        <p:sndAc>
          <p:stSnd>
            <p:snd r:embed="rId7" name="breez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noaction"/>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4" name="breeze.wav"/>
          </p:stSnd>
        </p:sndAc>
      </p:transition>
    </mc:Choice>
    <mc:Fallback xmlns="">
      <p:transition spd="slow">
        <p:fade/>
        <p:sndAc>
          <p:stSnd>
            <p:snd r:embed="rId7" name="breeze.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3"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Límites Estructurales -</a:t>
            </a:r>
          </a:p>
        </p:txBody>
      </p:sp>
      <p:sp>
        <p:nvSpPr>
          <p:cNvPr id="4" name="Text Box 4"/>
          <p:cNvSpPr txBox="1">
            <a:spLocks noChangeArrowheads="1"/>
          </p:cNvSpPr>
          <p:nvPr/>
        </p:nvSpPr>
        <p:spPr bwMode="auto">
          <a:xfrm>
            <a:off x="726182" y="2804121"/>
            <a:ext cx="8082662"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dirty="0">
                <a:solidFill>
                  <a:schemeClr val="tx1"/>
                </a:solidFill>
                <a:latin typeface="Arial" panose="020B0604020202020204" pitchFamily="34" charset="0"/>
                <a:cs typeface="Arial" panose="020B0604020202020204" pitchFamily="34" charset="0"/>
              </a:rPr>
              <a:t>Alineamiento estructural de los huesos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283210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726182" y="3528021"/>
            <a:ext cx="744787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Cantidad de tejido muscular y grasa</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35163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726182" y="4251921"/>
            <a:ext cx="8505855"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dirty="0">
                <a:solidFill>
                  <a:schemeClr val="tx1"/>
                </a:solidFill>
                <a:latin typeface="Arial" panose="020B0604020202020204" pitchFamily="34" charset="0"/>
                <a:cs typeface="Arial" panose="020B0604020202020204" pitchFamily="34" charset="0"/>
              </a:rPr>
              <a:t>Ligamentos y otras estructuras</a:t>
            </a:r>
          </a:p>
          <a:p>
            <a:pPr algn="l">
              <a:lnSpc>
                <a:spcPct val="80000"/>
              </a:lnSpc>
            </a:pPr>
            <a:r>
              <a:rPr lang="es-PR" altLang="es-PR" b="1" dirty="0">
                <a:latin typeface="Arial" panose="020B0604020202020204" pitchFamily="34" charset="0"/>
                <a:cs typeface="Arial" panose="020B0604020202020204" pitchFamily="34" charset="0"/>
              </a:rPr>
              <a:t>a</a:t>
            </a:r>
            <a:r>
              <a:rPr lang="es-PR" altLang="es-PR" b="1" dirty="0">
                <a:solidFill>
                  <a:schemeClr val="tx1"/>
                </a:solidFill>
                <a:latin typeface="Arial" panose="020B0604020202020204" pitchFamily="34" charset="0"/>
                <a:cs typeface="Arial" panose="020B0604020202020204" pitchFamily="34" charset="0"/>
              </a:rPr>
              <a:t>sociadas</a:t>
            </a:r>
            <a:r>
              <a:rPr lang="es-PR" altLang="es-PR" b="1" dirty="0">
                <a:latin typeface="Arial" panose="020B0604020202020204" pitchFamily="34" charset="0"/>
                <a:cs typeface="Arial" panose="020B0604020202020204" pitchFamily="34" charset="0"/>
              </a:rPr>
              <a:t> </a:t>
            </a:r>
            <a:r>
              <a:rPr lang="es-PR" altLang="es-PR" b="1" dirty="0">
                <a:solidFill>
                  <a:schemeClr val="tx1"/>
                </a:solidFill>
                <a:latin typeface="Arial" panose="020B0604020202020204" pitchFamily="34" charset="0"/>
                <a:cs typeface="Arial" panose="020B0604020202020204" pitchFamily="34" charset="0"/>
              </a:rPr>
              <a:t>con la cápsula de la coyuntura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424021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726182" y="5302846"/>
            <a:ext cx="82686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Los tendones y otros tejidos conectivos</a:t>
            </a:r>
          </a:p>
        </p:txBody>
      </p:sp>
      <p:pic>
        <p:nvPicPr>
          <p:cNvPr id="11"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570" y="52911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2"/>
          <p:cNvSpPr txBox="1">
            <a:spLocks noChangeArrowheads="1"/>
          </p:cNvSpPr>
          <p:nvPr/>
        </p:nvSpPr>
        <p:spPr bwMode="auto">
          <a:xfrm>
            <a:off x="707132" y="6026746"/>
            <a:ext cx="1523174"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La piel</a:t>
            </a:r>
          </a:p>
        </p:txBody>
      </p:sp>
      <p:pic>
        <p:nvPicPr>
          <p:cNvPr id="13"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0150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058211"/>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7" name="breez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64" y="615377"/>
            <a:ext cx="3809780" cy="2525463"/>
          </a:xfrm>
          <a:prstGeom prst="rect">
            <a:avLst/>
          </a:prstGeom>
        </p:spPr>
      </p:pic>
      <p:sp>
        <p:nvSpPr>
          <p:cNvPr id="22" name="WordArt 2"/>
          <p:cNvSpPr>
            <a:spLocks noChangeArrowheads="1" noChangeShapeType="1" noTextEdit="1"/>
          </p:cNvSpPr>
          <p:nvPr/>
        </p:nvSpPr>
        <p:spPr bwMode="auto">
          <a:xfrm>
            <a:off x="4114800" y="1056928"/>
            <a:ext cx="4648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23" name="WordArt 3"/>
          <p:cNvSpPr>
            <a:spLocks noChangeArrowheads="1" noChangeShapeType="1" noTextEdit="1"/>
          </p:cNvSpPr>
          <p:nvPr/>
        </p:nvSpPr>
        <p:spPr bwMode="auto">
          <a:xfrm>
            <a:off x="4114800" y="1911644"/>
            <a:ext cx="4648200" cy="407892"/>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24" name="WordArt 4"/>
          <p:cNvSpPr>
            <a:spLocks noChangeArrowheads="1" noChangeShapeType="1" noTextEdit="1"/>
          </p:cNvSpPr>
          <p:nvPr/>
        </p:nvSpPr>
        <p:spPr bwMode="auto">
          <a:xfrm>
            <a:off x="4660900" y="2395736"/>
            <a:ext cx="33401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25" name="Text Box 5"/>
          <p:cNvSpPr txBox="1">
            <a:spLocks noChangeArrowheads="1"/>
          </p:cNvSpPr>
          <p:nvPr/>
        </p:nvSpPr>
        <p:spPr bwMode="auto">
          <a:xfrm>
            <a:off x="1067172" y="3140840"/>
            <a:ext cx="679384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Estiramientos pasivos-estáticos:</a:t>
            </a:r>
          </a:p>
        </p:txBody>
      </p:sp>
      <p:pic>
        <p:nvPicPr>
          <p:cNvPr id="26" name="Picture 6"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23532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7"/>
          <p:cNvSpPr txBox="1">
            <a:spLocks noChangeArrowheads="1"/>
          </p:cNvSpPr>
          <p:nvPr/>
        </p:nvSpPr>
        <p:spPr bwMode="auto">
          <a:xfrm>
            <a:off x="1067172" y="4899790"/>
            <a:ext cx="679224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Estiramientos activos-balísticos:</a:t>
            </a:r>
          </a:p>
        </p:txBody>
      </p:sp>
      <p:pic>
        <p:nvPicPr>
          <p:cNvPr id="28" name="Picture 8"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499427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9"/>
          <p:cNvSpPr txBox="1">
            <a:spLocks noChangeArrowheads="1"/>
          </p:cNvSpPr>
          <p:nvPr/>
        </p:nvSpPr>
        <p:spPr bwMode="auto">
          <a:xfrm>
            <a:off x="1032247" y="3750440"/>
            <a:ext cx="7681911"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Sostener la posición del estiramiento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Final</a:t>
            </a:r>
            <a:r>
              <a:rPr lang="es-PR" altLang="es-PR" b="1" i="1" dirty="0">
                <a:latin typeface="Arial" panose="020B0604020202020204" pitchFamily="34" charset="0"/>
                <a:cs typeface="Arial" panose="020B0604020202020204" pitchFamily="34" charset="0"/>
              </a:rPr>
              <a:t> </a:t>
            </a:r>
            <a:r>
              <a:rPr lang="es-PR" altLang="es-PR" b="1" i="1" dirty="0">
                <a:solidFill>
                  <a:schemeClr val="tx1"/>
                </a:solidFill>
                <a:latin typeface="Arial" panose="020B0604020202020204" pitchFamily="34" charset="0"/>
                <a:cs typeface="Arial" panose="020B0604020202020204" pitchFamily="34" charset="0"/>
              </a:rPr>
              <a:t>durante un período de tiempo</a:t>
            </a:r>
          </a:p>
        </p:txBody>
      </p:sp>
      <p:sp>
        <p:nvSpPr>
          <p:cNvPr id="30" name="Text Box 10"/>
          <p:cNvSpPr txBox="1">
            <a:spLocks noChangeArrowheads="1"/>
          </p:cNvSpPr>
          <p:nvPr/>
        </p:nvSpPr>
        <p:spPr bwMode="auto">
          <a:xfrm>
            <a:off x="1032247" y="5518915"/>
            <a:ext cx="6954148"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i="1" dirty="0">
                <a:solidFill>
                  <a:schemeClr val="tx1"/>
                </a:solidFill>
                <a:latin typeface="Arial" panose="020B0604020202020204" pitchFamily="34" charset="0"/>
                <a:cs typeface="Arial" panose="020B0604020202020204" pitchFamily="34" charset="0"/>
              </a:rPr>
              <a:t>Son movimientos de estiramiento</a:t>
            </a:r>
          </a:p>
          <a:p>
            <a:pPr algn="l">
              <a:lnSpc>
                <a:spcPct val="90000"/>
              </a:lnSpc>
            </a:pPr>
            <a:r>
              <a:rPr lang="es-PR" altLang="es-PR" b="1" i="1" dirty="0">
                <a:solidFill>
                  <a:schemeClr val="tx1"/>
                </a:solidFill>
                <a:latin typeface="Arial" panose="020B0604020202020204" pitchFamily="34" charset="0"/>
                <a:cs typeface="Arial" panose="020B0604020202020204" pitchFamily="34" charset="0"/>
              </a:rPr>
              <a:t>rápidos y forzados (</a:t>
            </a:r>
            <a:r>
              <a:rPr lang="es-PR" altLang="es-PR" b="1" i="1" dirty="0" err="1">
                <a:solidFill>
                  <a:schemeClr val="tx1"/>
                </a:solidFill>
                <a:latin typeface="Arial" panose="020B0604020202020204" pitchFamily="34" charset="0"/>
                <a:cs typeface="Arial" panose="020B0604020202020204" pitchFamily="34" charset="0"/>
              </a:rPr>
              <a:t>rebotantes</a:t>
            </a:r>
            <a:r>
              <a:rPr lang="es-PR" altLang="es-PR" b="1" i="1" dirty="0">
                <a:solidFill>
                  <a:schemeClr val="tx1"/>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026603097"/>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4" name="breeze.wav"/>
          </p:stSnd>
        </p:sndAc>
      </p:transition>
    </mc:Choice>
    <mc:Fallback xmlns="">
      <p:transition spd="slow">
        <p:blinds dir="vert"/>
        <p:sndAc>
          <p:stSnd>
            <p:snd r:embed="rId7" name="breez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1710" y="3591014"/>
            <a:ext cx="803296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600" b="1" dirty="0">
                <a:latin typeface="Arial" panose="020B0604020202020204" pitchFamily="34" charset="0"/>
                <a:cs typeface="Arial" panose="020B0604020202020204" pitchFamily="34" charset="0"/>
              </a:rPr>
              <a:t>La Capacidad que tiene un Músculo</a:t>
            </a:r>
          </a:p>
          <a:p>
            <a:pPr algn="ctr"/>
            <a:r>
              <a:rPr lang="es-PR" altLang="es-PR" sz="3600" b="1" dirty="0">
                <a:latin typeface="Arial" panose="020B0604020202020204" pitchFamily="34" charset="0"/>
                <a:cs typeface="Arial" panose="020B0604020202020204" pitchFamily="34" charset="0"/>
              </a:rPr>
              <a:t>para Ejercer una Fuerza</a:t>
            </a:r>
          </a:p>
          <a:p>
            <a:pPr algn="ctr"/>
            <a:r>
              <a:rPr lang="es-PR" altLang="es-PR" sz="3600" b="1" dirty="0">
                <a:latin typeface="Arial" panose="020B0604020202020204" pitchFamily="34" charset="0"/>
                <a:cs typeface="Arial" panose="020B0604020202020204" pitchFamily="34" charset="0"/>
              </a:rPr>
              <a:t>Repetidamente o Mantener una</a:t>
            </a:r>
          </a:p>
          <a:p>
            <a:pPr algn="ctr"/>
            <a:r>
              <a:rPr lang="es-PR" altLang="es-PR" sz="3600" b="1" dirty="0">
                <a:latin typeface="Arial" panose="020B0604020202020204" pitchFamily="34" charset="0"/>
                <a:cs typeface="Arial" panose="020B0604020202020204" pitchFamily="34" charset="0"/>
              </a:rPr>
              <a:t>Contracción Fija o Estática Durante</a:t>
            </a:r>
          </a:p>
          <a:p>
            <a:pPr algn="ctr"/>
            <a:r>
              <a:rPr lang="es-PR" altLang="es-PR" sz="3600" b="1" dirty="0">
                <a:latin typeface="Arial" panose="020B0604020202020204" pitchFamily="34" charset="0"/>
                <a:cs typeface="Arial" panose="020B0604020202020204" pitchFamily="34" charset="0"/>
              </a:rPr>
              <a:t>un Período de Tiempo</a:t>
            </a:r>
          </a:p>
        </p:txBody>
      </p:sp>
      <p:sp>
        <p:nvSpPr>
          <p:cNvPr id="3" name="WordArt 3"/>
          <p:cNvSpPr>
            <a:spLocks noChangeArrowheads="1" noChangeShapeType="1" noTextEdit="1"/>
          </p:cNvSpPr>
          <p:nvPr/>
        </p:nvSpPr>
        <p:spPr bwMode="auto">
          <a:xfrm>
            <a:off x="4953000" y="13331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TOLERANCIA</a:t>
            </a:r>
          </a:p>
        </p:txBody>
      </p:sp>
      <p:sp>
        <p:nvSpPr>
          <p:cNvPr id="4" name="WordArt 4"/>
          <p:cNvSpPr>
            <a:spLocks noChangeArrowheads="1" noChangeShapeType="1" noTextEdit="1"/>
          </p:cNvSpPr>
          <p:nvPr/>
        </p:nvSpPr>
        <p:spPr bwMode="auto">
          <a:xfrm>
            <a:off x="4991100" y="23237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Row_Cp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648715"/>
            <a:ext cx="4343400" cy="2828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5545715"/>
      </p:ext>
    </p:extLst>
  </p:cSld>
  <p:clrMapOvr>
    <a:masterClrMapping/>
  </p:clrMapOvr>
  <p:transition spd="slow">
    <p:cover dir="ru"/>
    <p:sndAc>
      <p:stSnd>
        <p:snd r:embed="rId4" name="breeze.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0"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1"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12" name="Text Box 4"/>
          <p:cNvSpPr txBox="1">
            <a:spLocks noChangeArrowheads="1"/>
          </p:cNvSpPr>
          <p:nvPr/>
        </p:nvSpPr>
        <p:spPr bwMode="auto">
          <a:xfrm>
            <a:off x="912813" y="2924944"/>
            <a:ext cx="79688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latin typeface="Arial" panose="020B0604020202020204" pitchFamily="34" charset="0"/>
                <a:cs typeface="Arial" panose="020B0604020202020204" pitchFamily="34" charset="0"/>
              </a:rPr>
              <a:t>Entrenamiento con resistencias</a:t>
            </a:r>
          </a:p>
          <a:p>
            <a:pPr algn="l"/>
            <a:r>
              <a:rPr lang="es-PR" altLang="es-PR" b="1">
                <a:solidFill>
                  <a:schemeClr val="tx1"/>
                </a:solidFill>
                <a:latin typeface="Arial" panose="020B0604020202020204" pitchFamily="34" charset="0"/>
                <a:cs typeface="Arial" panose="020B0604020202020204" pitchFamily="34" charset="0"/>
              </a:rPr>
              <a:t>(poca resistencia, muchas repeticiones)</a:t>
            </a:r>
          </a:p>
        </p:txBody>
      </p:sp>
      <p:pic>
        <p:nvPicPr>
          <p:cNvPr id="13"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1144"/>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912813" y="4073624"/>
            <a:ext cx="45784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b="1">
                <a:solidFill>
                  <a:schemeClr val="tx1"/>
                </a:solidFill>
                <a:latin typeface="Arial" panose="020B0604020202020204" pitchFamily="34" charset="0"/>
                <a:cs typeface="Arial" panose="020B0604020202020204" pitchFamily="34" charset="0"/>
              </a:rPr>
              <a:t>Ejercicios calisténicos</a:t>
            </a:r>
          </a:p>
        </p:txBody>
      </p:sp>
      <p:pic>
        <p:nvPicPr>
          <p:cNvPr id="15"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824"/>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8992" y="4653136"/>
            <a:ext cx="5733328" cy="1789260"/>
          </a:xfrm>
          <a:prstGeom prst="rect">
            <a:avLst/>
          </a:prstGeom>
        </p:spPr>
      </p:pic>
    </p:spTree>
    <p:custDataLst>
      <p:tags r:id="rId1"/>
    </p:custDataLst>
    <p:extLst>
      <p:ext uri="{BB962C8B-B14F-4D97-AF65-F5344CB8AC3E}">
        <p14:creationId xmlns:p14="http://schemas.microsoft.com/office/powerpoint/2010/main" val="37828287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breeze.wav"/>
          </p:stSnd>
        </p:sndAc>
      </p:transition>
    </mc:Choice>
    <mc:Fallback xmlns="">
      <p:transition spd="slow">
        <p:fade/>
        <p:sndAc>
          <p:stSnd>
            <p:snd r:embed="rId8" name="breez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67897" y="3939440"/>
            <a:ext cx="8260595"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700" b="1" dirty="0">
                <a:solidFill>
                  <a:schemeClr val="tx1"/>
                </a:solidFill>
                <a:latin typeface="Arial" panose="020B0604020202020204" pitchFamily="34" charset="0"/>
                <a:cs typeface="Arial" panose="020B0604020202020204" pitchFamily="34" charset="0"/>
              </a:rPr>
              <a:t>La Capacidad que tiene un Músculo</a:t>
            </a:r>
          </a:p>
          <a:p>
            <a:pPr algn="ctr"/>
            <a:r>
              <a:rPr lang="es-PR" altLang="es-PR" sz="3700" b="1" dirty="0">
                <a:solidFill>
                  <a:schemeClr val="tx1"/>
                </a:solidFill>
                <a:latin typeface="Arial" panose="020B0604020202020204" pitchFamily="34" charset="0"/>
                <a:cs typeface="Arial" panose="020B0604020202020204" pitchFamily="34" charset="0"/>
              </a:rPr>
              <a:t>para Ejercer una Fuerza o</a:t>
            </a:r>
          </a:p>
          <a:p>
            <a:pPr algn="ctr"/>
            <a:r>
              <a:rPr lang="es-PR" altLang="es-PR" sz="3700" b="1" dirty="0">
                <a:solidFill>
                  <a:schemeClr val="tx1"/>
                </a:solidFill>
                <a:latin typeface="Arial" panose="020B0604020202020204" pitchFamily="34" charset="0"/>
                <a:cs typeface="Arial" panose="020B0604020202020204" pitchFamily="34" charset="0"/>
              </a:rPr>
              <a:t>Tensión Máxima contra</a:t>
            </a:r>
          </a:p>
          <a:p>
            <a:pPr algn="ctr"/>
            <a:r>
              <a:rPr lang="es-PR" altLang="es-PR" sz="3700" b="1" dirty="0">
                <a:solidFill>
                  <a:schemeClr val="tx1"/>
                </a:solidFill>
                <a:latin typeface="Arial" panose="020B0604020202020204" pitchFamily="34" charset="0"/>
                <a:cs typeface="Arial" panose="020B0604020202020204" pitchFamily="34" charset="0"/>
              </a:rPr>
              <a:t> una Resistencia</a:t>
            </a:r>
          </a:p>
        </p:txBody>
      </p:sp>
      <p:sp>
        <p:nvSpPr>
          <p:cNvPr id="3" name="WordArt 3"/>
          <p:cNvSpPr>
            <a:spLocks noChangeArrowheads="1" noChangeShapeType="1" noTextEdit="1"/>
          </p:cNvSpPr>
          <p:nvPr/>
        </p:nvSpPr>
        <p:spPr bwMode="auto">
          <a:xfrm>
            <a:off x="4953000" y="14022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FORTALEZA</a:t>
            </a:r>
          </a:p>
        </p:txBody>
      </p:sp>
      <p:sp>
        <p:nvSpPr>
          <p:cNvPr id="4" name="WordArt 4"/>
          <p:cNvSpPr>
            <a:spLocks noChangeArrowheads="1" noChangeShapeType="1" noTextEdit="1"/>
          </p:cNvSpPr>
          <p:nvPr/>
        </p:nvSpPr>
        <p:spPr bwMode="auto">
          <a:xfrm>
            <a:off x="4991100" y="23928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WtLi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67" y="63109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7172243"/>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4" name="breeze.wav"/>
          </p:stSnd>
        </p:sndAc>
      </p:transition>
    </mc:Choice>
    <mc:Fallback xmlns="">
      <p:transition spd="slow">
        <p:fade/>
        <p:sndAc>
          <p:stSnd>
            <p:snd r:embed="rId6" name="breez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11313" y="2965194"/>
            <a:ext cx="26949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a:solidFill>
                  <a:schemeClr val="tx1"/>
                </a:solidFill>
                <a:latin typeface="Arial" panose="020B0604020202020204" pitchFamily="34" charset="0"/>
                <a:cs typeface="Arial" panose="020B0604020202020204" pitchFamily="34" charset="0"/>
              </a:rPr>
              <a:t>Dinámica</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914" y="2989833"/>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611313" y="3955794"/>
            <a:ext cx="577113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a:solidFill>
                  <a:schemeClr val="tx1"/>
                </a:solidFill>
                <a:latin typeface="Arial" panose="020B0604020202020204" pitchFamily="34" charset="0"/>
                <a:cs typeface="Arial" panose="020B0604020202020204" pitchFamily="34" charset="0"/>
              </a:rPr>
              <a:t>Isométrica o estática</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914" y="3982021"/>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338264" y="85077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90664" y="2027312"/>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sp>
        <p:nvSpPr>
          <p:cNvPr id="8" name="Text Box 8"/>
          <p:cNvSpPr txBox="1">
            <a:spLocks noChangeArrowheads="1"/>
          </p:cNvSpPr>
          <p:nvPr/>
        </p:nvSpPr>
        <p:spPr bwMode="auto">
          <a:xfrm>
            <a:off x="1644650" y="5209919"/>
            <a:ext cx="5956374" cy="124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a:solidFill>
                  <a:schemeClr val="tx1"/>
                </a:solidFill>
                <a:latin typeface="Arial" panose="020B0604020202020204" pitchFamily="34" charset="0"/>
                <a:cs typeface="Arial" panose="020B0604020202020204" pitchFamily="34" charset="0"/>
              </a:rPr>
              <a:t>Potencia (Trabajo por</a:t>
            </a:r>
          </a:p>
          <a:p>
            <a:pPr algn="l"/>
            <a:r>
              <a:rPr lang="es-PR" altLang="es-PR" sz="4400" b="1">
                <a:solidFill>
                  <a:schemeClr val="tx1"/>
                </a:solidFill>
                <a:latin typeface="Arial" panose="020B0604020202020204" pitchFamily="34" charset="0"/>
                <a:cs typeface="Arial" panose="020B0604020202020204" pitchFamily="34" charset="0"/>
              </a:rPr>
              <a:t>Unidad de Tiempo)</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252" y="5059933"/>
            <a:ext cx="760412" cy="69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WtLif-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609600"/>
            <a:ext cx="2895600" cy="2171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9650061"/>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7" name="breez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Tipos de Contracciones -</a:t>
            </a:r>
          </a:p>
        </p:txBody>
      </p:sp>
      <p:sp>
        <p:nvSpPr>
          <p:cNvPr id="3" name="Text Box 3"/>
          <p:cNvSpPr txBox="1">
            <a:spLocks noChangeArrowheads="1"/>
          </p:cNvSpPr>
          <p:nvPr/>
        </p:nvSpPr>
        <p:spPr bwMode="auto">
          <a:xfrm>
            <a:off x="985540" y="2677070"/>
            <a:ext cx="420339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4"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275009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985540" y="5309964"/>
            <a:ext cx="2302233"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Isométrica</a:t>
            </a:r>
          </a:p>
        </p:txBody>
      </p:sp>
      <p:pic>
        <p:nvPicPr>
          <p:cNvPr id="6"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534330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985540" y="5981700"/>
            <a:ext cx="237116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Isocinética</a:t>
            </a:r>
          </a:p>
        </p:txBody>
      </p:sp>
      <p:pic>
        <p:nvPicPr>
          <p:cNvPr id="8"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927" y="601503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11" name="Text Box 11"/>
          <p:cNvSpPr txBox="1">
            <a:spLocks noChangeArrowheads="1"/>
          </p:cNvSpPr>
          <p:nvPr/>
        </p:nvSpPr>
        <p:spPr bwMode="auto">
          <a:xfrm>
            <a:off x="1476375" y="3288282"/>
            <a:ext cx="6912049"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Concéntrica (Acortamiento,</a:t>
            </a:r>
          </a:p>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Miométrica</a:t>
            </a:r>
            <a:r>
              <a:rPr lang="es-PR" altLang="es-PR" sz="3100" b="1" i="1" dirty="0">
                <a:solidFill>
                  <a:srgbClr val="484876"/>
                </a:solidFill>
                <a:latin typeface="Arial" panose="020B0604020202020204" pitchFamily="34" charset="0"/>
                <a:cs typeface="Arial" panose="020B0604020202020204" pitchFamily="34" charset="0"/>
              </a:rPr>
              <a:t>, Trabajo Positivo)</a:t>
            </a:r>
          </a:p>
        </p:txBody>
      </p:sp>
      <p:sp>
        <p:nvSpPr>
          <p:cNvPr id="12" name="Text Box 12"/>
          <p:cNvSpPr txBox="1">
            <a:spLocks noChangeArrowheads="1"/>
          </p:cNvSpPr>
          <p:nvPr/>
        </p:nvSpPr>
        <p:spPr bwMode="auto">
          <a:xfrm>
            <a:off x="1481138" y="4305870"/>
            <a:ext cx="5091458" cy="95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100" b="1" i="1" dirty="0" err="1">
                <a:solidFill>
                  <a:srgbClr val="484876"/>
                </a:solidFill>
                <a:latin typeface="Arial" panose="020B0604020202020204" pitchFamily="34" charset="0"/>
                <a:cs typeface="Arial" panose="020B0604020202020204" pitchFamily="34" charset="0"/>
              </a:rPr>
              <a:t>Eccéntrica</a:t>
            </a:r>
            <a:r>
              <a:rPr lang="es-PR" altLang="es-PR" sz="3100" b="1" i="1" dirty="0">
                <a:solidFill>
                  <a:srgbClr val="484876"/>
                </a:solidFill>
                <a:latin typeface="Arial" panose="020B0604020202020204" pitchFamily="34" charset="0"/>
                <a:cs typeface="Arial" panose="020B0604020202020204" pitchFamily="34" charset="0"/>
              </a:rPr>
              <a:t> (Alargamiento,</a:t>
            </a:r>
          </a:p>
          <a:p>
            <a:pPr algn="l">
              <a:lnSpc>
                <a:spcPct val="90000"/>
              </a:lnSpc>
            </a:pPr>
            <a:r>
              <a:rPr lang="es-PR" altLang="es-PR" sz="3100" b="1" i="1" dirty="0">
                <a:solidFill>
                  <a:srgbClr val="484876"/>
                </a:solidFill>
                <a:latin typeface="Arial" panose="020B0604020202020204" pitchFamily="34" charset="0"/>
                <a:cs typeface="Arial" panose="020B0604020202020204" pitchFamily="34" charset="0"/>
              </a:rPr>
              <a:t>Trabajo Negativo)</a:t>
            </a:r>
          </a:p>
        </p:txBody>
      </p:sp>
      <p:pic>
        <p:nvPicPr>
          <p:cNvPr id="1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581570"/>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558" y="3356992"/>
            <a:ext cx="504825" cy="4984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Bullet_Round_Diamond_Maggenta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4327" y="4370685"/>
            <a:ext cx="504825" cy="49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02746264"/>
      </p:ext>
    </p:extLst>
  </p:cSld>
  <p:clrMapOvr>
    <a:masterClrMapping/>
  </p:clrMapOvr>
  <mc:AlternateContent xmlns:mc="http://schemas.openxmlformats.org/markup-compatibility/2006" xmlns:p14="http://schemas.microsoft.com/office/powerpoint/2010/main">
    <mc:Choice Requires="p14">
      <p:transition spd="slow" p14:dur="1600">
        <p14:conveyor dir="l"/>
        <p:sndAc>
          <p:stSnd>
            <p:snd r:embed="rId4" name="breeze.wav"/>
          </p:stSnd>
        </p:sndAc>
      </p:transition>
    </mc:Choice>
    <mc:Fallback xmlns="">
      <p:transition spd="slow">
        <p:fade/>
        <p:sndAc>
          <p:stSnd>
            <p:snd r:embed="rId8" name="breez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2813" y="3094484"/>
            <a:ext cx="7866256" cy="146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b="1">
                <a:solidFill>
                  <a:schemeClr val="tx1"/>
                </a:solidFill>
                <a:latin typeface="Arial" panose="020B0604020202020204" pitchFamily="34" charset="0"/>
                <a:cs typeface="Arial" panose="020B0604020202020204" pitchFamily="34" charset="0"/>
              </a:rPr>
              <a:t>Exposición del músculo a una tensión</a:t>
            </a:r>
          </a:p>
          <a:p>
            <a:pPr algn="l">
              <a:lnSpc>
                <a:spcPct val="90000"/>
              </a:lnSpc>
            </a:pPr>
            <a:r>
              <a:rPr lang="es-PR" altLang="es-PR" b="1">
                <a:solidFill>
                  <a:schemeClr val="tx1"/>
                </a:solidFill>
                <a:latin typeface="Arial" panose="020B0604020202020204" pitchFamily="34" charset="0"/>
                <a:cs typeface="Arial" panose="020B0604020202020204" pitchFamily="34" charset="0"/>
              </a:rPr>
              <a:t>máxima o cercana del máximo</a:t>
            </a:r>
          </a:p>
          <a:p>
            <a:pPr algn="l">
              <a:lnSpc>
                <a:spcPct val="90000"/>
              </a:lnSpc>
            </a:pPr>
            <a:r>
              <a:rPr lang="es-PR" altLang="es-PR" b="1">
                <a:solidFill>
                  <a:schemeClr val="tx1"/>
                </a:solidFill>
                <a:latin typeface="Arial" panose="020B0604020202020204" pitchFamily="34" charset="0"/>
                <a:cs typeface="Arial" panose="020B0604020202020204" pitchFamily="34" charset="0"/>
              </a:rPr>
              <a:t>(mucho peso)</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912813" y="4646339"/>
            <a:ext cx="8108310"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b="1">
                <a:solidFill>
                  <a:schemeClr val="tx1"/>
                </a:solidFill>
                <a:latin typeface="Arial" panose="020B0604020202020204" pitchFamily="34" charset="0"/>
                <a:cs typeface="Arial" panose="020B0604020202020204" pitchFamily="34" charset="0"/>
              </a:rPr>
              <a:t>3 - 10 repeticiones (pocas repeticiones)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81128"/>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410272" y="98072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29000" y="2065040"/>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8" name="Picture 8" descr="WtLif-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723900"/>
            <a:ext cx="2838715" cy="21290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4479" y="5193199"/>
            <a:ext cx="3391426" cy="132275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5204529"/>
            <a:ext cx="2935651" cy="1487661"/>
          </a:xfrm>
          <a:prstGeom prst="rect">
            <a:avLst/>
          </a:prstGeom>
          <a:effectLst>
            <a:softEdge rad="127000"/>
          </a:effectLst>
        </p:spPr>
      </p:pic>
    </p:spTree>
    <p:custDataLst>
      <p:tags r:id="rId1"/>
    </p:custDataLst>
    <p:extLst>
      <p:ext uri="{BB962C8B-B14F-4D97-AF65-F5344CB8AC3E}">
        <p14:creationId xmlns:p14="http://schemas.microsoft.com/office/powerpoint/2010/main" val="253576428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9" name="breez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03435" y="3550551"/>
            <a:ext cx="7408567" cy="275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latin typeface="Arial" panose="020B0604020202020204" pitchFamily="34" charset="0"/>
                <a:cs typeface="Arial" panose="020B0604020202020204" pitchFamily="34" charset="0"/>
              </a:rPr>
              <a:t>El Nivel Relativo que tiene el Cuerpo</a:t>
            </a:r>
          </a:p>
          <a:p>
            <a:pPr algn="ctr">
              <a:lnSpc>
                <a:spcPct val="110000"/>
              </a:lnSpc>
            </a:pPr>
            <a:r>
              <a:rPr lang="es-PR" altLang="es-PR" b="1" dirty="0">
                <a:latin typeface="Arial" panose="020B0604020202020204" pitchFamily="34" charset="0"/>
                <a:cs typeface="Arial" panose="020B0604020202020204" pitchFamily="34" charset="0"/>
              </a:rPr>
              <a:t>entre el Peso sin Grasa</a:t>
            </a:r>
          </a:p>
          <a:p>
            <a:pPr algn="ctr">
              <a:lnSpc>
                <a:spcPct val="110000"/>
              </a:lnSpc>
            </a:pPr>
            <a:r>
              <a:rPr lang="es-PR" altLang="es-PR" b="1" dirty="0">
                <a:latin typeface="Arial" panose="020B0604020202020204" pitchFamily="34" charset="0"/>
                <a:cs typeface="Arial" panose="020B0604020202020204" pitchFamily="34" charset="0"/>
              </a:rPr>
              <a:t>(Liso, Magro o Masa Corporal Activa)</a:t>
            </a:r>
          </a:p>
          <a:p>
            <a:pPr algn="ctr">
              <a:lnSpc>
                <a:spcPct val="110000"/>
              </a:lnSpc>
            </a:pPr>
            <a:r>
              <a:rPr lang="es-PR" altLang="es-PR" b="1" dirty="0">
                <a:latin typeface="Arial" panose="020B0604020202020204" pitchFamily="34" charset="0"/>
                <a:cs typeface="Arial" panose="020B0604020202020204" pitchFamily="34" charset="0"/>
              </a:rPr>
              <a:t>y el Peso Graso</a:t>
            </a:r>
          </a:p>
          <a:p>
            <a:pPr algn="ctr">
              <a:lnSpc>
                <a:spcPct val="110000"/>
              </a:lnSpc>
            </a:pPr>
            <a:r>
              <a:rPr lang="es-PR" altLang="es-PR" b="1" dirty="0">
                <a:latin typeface="Arial" panose="020B0604020202020204" pitchFamily="34" charset="0"/>
                <a:cs typeface="Arial" panose="020B0604020202020204" pitchFamily="34" charset="0"/>
              </a:rPr>
              <a:t>(la Grasa Almacenada en el Cuerpo)</a:t>
            </a:r>
          </a:p>
        </p:txBody>
      </p:sp>
      <p:sp>
        <p:nvSpPr>
          <p:cNvPr id="3" name="WordArt 3"/>
          <p:cNvSpPr>
            <a:spLocks noChangeArrowheads="1" noChangeShapeType="1" noTextEdit="1"/>
          </p:cNvSpPr>
          <p:nvPr/>
        </p:nvSpPr>
        <p:spPr bwMode="auto">
          <a:xfrm>
            <a:off x="4211960" y="1042688"/>
            <a:ext cx="4430588" cy="82881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COMPOSICIÓN</a:t>
            </a:r>
          </a:p>
        </p:txBody>
      </p:sp>
      <p:sp>
        <p:nvSpPr>
          <p:cNvPr id="4" name="WordArt 4"/>
          <p:cNvSpPr>
            <a:spLocks noChangeArrowheads="1" noChangeShapeType="1" noTextEdit="1"/>
          </p:cNvSpPr>
          <p:nvPr/>
        </p:nvSpPr>
        <p:spPr bwMode="auto">
          <a:xfrm>
            <a:off x="4211960" y="2333897"/>
            <a:ext cx="4070548" cy="6630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CORPORAL</a:t>
            </a:r>
          </a:p>
        </p:txBody>
      </p:sp>
      <p:pic>
        <p:nvPicPr>
          <p:cNvPr id="5" name="Picture 5" descr="MRI_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52483"/>
            <a:ext cx="3404948" cy="25909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11554861"/>
      </p:ext>
    </p:extLst>
  </p:cSld>
  <p:clrMapOvr>
    <a:masterClrMapping/>
  </p:clrMapOvr>
  <p:transition spd="slow">
    <p:wipe dir="d"/>
    <p:sndAc>
      <p:stSnd>
        <p:snd r:embed="rId4" name="breeze.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11"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SUBCOMPONENTES -</a:t>
            </a:r>
          </a:p>
        </p:txBody>
      </p:sp>
      <p:pic>
        <p:nvPicPr>
          <p:cNvPr id="12" name="Picture 12" descr="ObsMan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Text Box 2"/>
          <p:cNvSpPr txBox="1">
            <a:spLocks noChangeArrowheads="1"/>
          </p:cNvSpPr>
          <p:nvPr/>
        </p:nvSpPr>
        <p:spPr bwMode="auto">
          <a:xfrm>
            <a:off x="946969" y="3088854"/>
            <a:ext cx="2443298"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800" b="1" dirty="0">
                <a:latin typeface="Arial" panose="020B0604020202020204" pitchFamily="34" charset="0"/>
                <a:cs typeface="Arial" panose="020B0604020202020204" pitchFamily="34" charset="0"/>
              </a:rPr>
              <a:t>Estatura/talla</a:t>
            </a:r>
          </a:p>
        </p:txBody>
      </p:sp>
      <p:pic>
        <p:nvPicPr>
          <p:cNvPr id="16"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306896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946969" y="3698454"/>
            <a:ext cx="68772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liso/magro (masa corporal activa)</a:t>
            </a:r>
          </a:p>
          <a:p>
            <a:pPr algn="l">
              <a:lnSpc>
                <a:spcPct val="80000"/>
              </a:lnSpc>
            </a:pPr>
            <a:r>
              <a:rPr lang="es-PR" altLang="es-PR" sz="2800" b="1" dirty="0">
                <a:latin typeface="Arial" panose="020B0604020202020204" pitchFamily="34" charset="0"/>
                <a:cs typeface="Arial" panose="020B0604020202020204" pitchFamily="34" charset="0"/>
              </a:rPr>
              <a:t>vs. peso graso</a:t>
            </a:r>
          </a:p>
        </p:txBody>
      </p:sp>
      <p:pic>
        <p:nvPicPr>
          <p:cNvPr id="18"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3638873"/>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946969" y="4574754"/>
            <a:ext cx="5559535"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Peso total (masa corporal total)</a:t>
            </a:r>
          </a:p>
        </p:txBody>
      </p:sp>
      <p:pic>
        <p:nvPicPr>
          <p:cNvPr id="20"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450912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8"/>
          <p:cNvSpPr txBox="1">
            <a:spLocks noChangeArrowheads="1"/>
          </p:cNvSpPr>
          <p:nvPr/>
        </p:nvSpPr>
        <p:spPr bwMode="auto">
          <a:xfrm>
            <a:off x="946969" y="5184354"/>
            <a:ext cx="6729663"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Tipos físicos (</a:t>
            </a:r>
            <a:r>
              <a:rPr lang="es-PR" altLang="es-PR" sz="2800" b="1" dirty="0" err="1">
                <a:latin typeface="Arial" panose="020B0604020202020204" pitchFamily="34" charset="0"/>
                <a:cs typeface="Arial" panose="020B0604020202020204" pitchFamily="34" charset="0"/>
              </a:rPr>
              <a:t>endomorfo</a:t>
            </a:r>
            <a:r>
              <a:rPr lang="es-PR" altLang="es-PR" sz="2800" b="1" dirty="0">
                <a:latin typeface="Arial" panose="020B0604020202020204" pitchFamily="34" charset="0"/>
                <a:cs typeface="Arial" panose="020B0604020202020204" pitchFamily="34" charset="0"/>
              </a:rPr>
              <a:t>, </a:t>
            </a:r>
            <a:r>
              <a:rPr lang="es-PR" altLang="es-PR" sz="2800" b="1" dirty="0" err="1">
                <a:latin typeface="Arial" panose="020B0604020202020204" pitchFamily="34" charset="0"/>
                <a:cs typeface="Arial" panose="020B0604020202020204" pitchFamily="34" charset="0"/>
              </a:rPr>
              <a:t>ectomorfo</a:t>
            </a:r>
            <a:r>
              <a:rPr lang="es-PR" altLang="es-PR" sz="2800" b="1" dirty="0">
                <a:latin typeface="Arial" panose="020B0604020202020204" pitchFamily="34" charset="0"/>
                <a:cs typeface="Arial" panose="020B0604020202020204" pitchFamily="34" charset="0"/>
              </a:rPr>
              <a:t> y</a:t>
            </a:r>
          </a:p>
          <a:p>
            <a:pPr algn="l">
              <a:lnSpc>
                <a:spcPct val="80000"/>
              </a:lnSpc>
            </a:pPr>
            <a:r>
              <a:rPr lang="es-PR" altLang="es-PR" sz="2800" b="1" dirty="0" err="1">
                <a:latin typeface="Arial" panose="020B0604020202020204" pitchFamily="34" charset="0"/>
                <a:cs typeface="Arial" panose="020B0604020202020204" pitchFamily="34" charset="0"/>
              </a:rPr>
              <a:t>mesomorfo</a:t>
            </a:r>
            <a:r>
              <a:rPr lang="es-PR" altLang="es-PR" sz="2800" b="1" dirty="0">
                <a:latin typeface="Arial" panose="020B0604020202020204" pitchFamily="34" charset="0"/>
                <a:cs typeface="Arial" panose="020B0604020202020204" pitchFamily="34" charset="0"/>
              </a:rPr>
              <a:t>)</a:t>
            </a:r>
          </a:p>
        </p:txBody>
      </p:sp>
      <p:pic>
        <p:nvPicPr>
          <p:cNvPr id="22" name="Picture 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57" y="5101901"/>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3"/>
          <p:cNvSpPr txBox="1">
            <a:spLocks noChangeArrowheads="1"/>
          </p:cNvSpPr>
          <p:nvPr/>
        </p:nvSpPr>
        <p:spPr bwMode="auto">
          <a:xfrm>
            <a:off x="923157" y="6098754"/>
            <a:ext cx="607570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800" b="1" dirty="0">
                <a:latin typeface="Arial" panose="020B0604020202020204" pitchFamily="34" charset="0"/>
                <a:cs typeface="Arial" panose="020B0604020202020204" pitchFamily="34" charset="0"/>
              </a:rPr>
              <a:t>Fluidos/líquidos (agua) vs. sólidos</a:t>
            </a:r>
          </a:p>
        </p:txBody>
      </p:sp>
      <p:pic>
        <p:nvPicPr>
          <p:cNvPr id="24" name="Picture 14"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6021288"/>
            <a:ext cx="457200" cy="4159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2495677"/>
      </p:ext>
    </p:extLst>
  </p:cSld>
  <p:clrMapOvr>
    <a:masterClrMapping/>
  </p:clrMapOvr>
  <p:transition spd="slow">
    <p:wipe dir="u"/>
    <p:sndAc>
      <p:stSnd>
        <p:snd r:embed="rId4" name="breez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5"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6" name="Picture 4" descr="Bik-Mt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009" y="1504629"/>
            <a:ext cx="5278129" cy="39585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42132" y="2492077"/>
            <a:ext cx="7847020"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2600" b="1">
                <a:latin typeface="Arial" panose="020B0604020202020204" pitchFamily="34" charset="0"/>
                <a:cs typeface="Arial" panose="020B0604020202020204" pitchFamily="34" charset="0"/>
              </a:rPr>
              <a:t>La estatura la determinan los factores genéticos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249207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42132" y="3140968"/>
            <a:ext cx="7906332"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a:latin typeface="Arial" panose="020B0604020202020204" pitchFamily="34" charset="0"/>
                <a:cs typeface="Arial" panose="020B0604020202020204" pitchFamily="34" charset="0"/>
              </a:rPr>
              <a:t>El peso magro puede desarrollarse mediante </a:t>
            </a:r>
          </a:p>
          <a:p>
            <a:pPr algn="l">
              <a:lnSpc>
                <a:spcPct val="80000"/>
              </a:lnSpc>
            </a:pPr>
            <a:r>
              <a:rPr lang="es-PR" altLang="es-PR" sz="2600" b="1">
                <a:latin typeface="Arial" panose="020B0604020202020204" pitchFamily="34" charset="0"/>
                <a:cs typeface="Arial" panose="020B0604020202020204" pitchFamily="34" charset="0"/>
              </a:rPr>
              <a:t>ejercicios generales para desarrollo muscular, y</a:t>
            </a:r>
          </a:p>
          <a:p>
            <a:pPr algn="l">
              <a:lnSpc>
                <a:spcPct val="80000"/>
              </a:lnSpc>
            </a:pPr>
            <a:r>
              <a:rPr lang="es-PR" altLang="es-PR" sz="2600" b="1">
                <a:latin typeface="Arial" panose="020B0604020202020204" pitchFamily="34" charset="0"/>
                <a:cs typeface="Arial" panose="020B0604020202020204" pitchFamily="34" charset="0"/>
              </a:rPr>
              <a:t>a través de un programa de ejercicios con pesas</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3074690"/>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7"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ENTRENAMIENTO -</a:t>
            </a:r>
          </a:p>
        </p:txBody>
      </p:sp>
      <p:sp>
        <p:nvSpPr>
          <p:cNvPr id="8"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(Desarrollo)</a:t>
            </a:r>
          </a:p>
        </p:txBody>
      </p:sp>
      <p:sp>
        <p:nvSpPr>
          <p:cNvPr id="9" name="Text Box 9"/>
          <p:cNvSpPr txBox="1">
            <a:spLocks noChangeArrowheads="1"/>
          </p:cNvSpPr>
          <p:nvPr/>
        </p:nvSpPr>
        <p:spPr bwMode="auto">
          <a:xfrm>
            <a:off x="842132" y="4437112"/>
            <a:ext cx="741901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Los tipos físicos los determina también hasta</a:t>
            </a:r>
          </a:p>
          <a:p>
            <a:pPr algn="l">
              <a:lnSpc>
                <a:spcPct val="80000"/>
              </a:lnSpc>
            </a:pPr>
            <a:r>
              <a:rPr lang="es-PR" altLang="es-PR" sz="2600" b="1" dirty="0">
                <a:latin typeface="Arial" panose="020B0604020202020204" pitchFamily="34" charset="0"/>
                <a:cs typeface="Arial" panose="020B0604020202020204" pitchFamily="34" charset="0"/>
              </a:rPr>
              <a:t>cierto grado la herencia</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441930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1"/>
          <p:cNvSpPr txBox="1">
            <a:spLocks noChangeArrowheads="1"/>
          </p:cNvSpPr>
          <p:nvPr/>
        </p:nvSpPr>
        <p:spPr bwMode="auto">
          <a:xfrm>
            <a:off x="842132" y="5400740"/>
            <a:ext cx="786305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El peso total del individuo puede ser modificado</a:t>
            </a:r>
          </a:p>
          <a:p>
            <a:pPr algn="l">
              <a:lnSpc>
                <a:spcPct val="80000"/>
              </a:lnSpc>
            </a:pPr>
            <a:r>
              <a:rPr lang="es-PR" altLang="es-PR" sz="2600" b="1" dirty="0">
                <a:latin typeface="Arial" panose="020B0604020202020204" pitchFamily="34" charset="0"/>
                <a:cs typeface="Arial" panose="020B0604020202020204" pitchFamily="34" charset="0"/>
              </a:rPr>
              <a:t>mediante los cambios en el balance calórico</a:t>
            </a:r>
          </a:p>
          <a:p>
            <a:pPr algn="l">
              <a:lnSpc>
                <a:spcPct val="80000"/>
              </a:lnSpc>
            </a:pPr>
            <a:r>
              <a:rPr lang="es-PR" altLang="es-PR" sz="2600" b="1" dirty="0">
                <a:latin typeface="Arial" panose="020B0604020202020204" pitchFamily="34" charset="0"/>
                <a:cs typeface="Arial" panose="020B0604020202020204" pitchFamily="34" charset="0"/>
              </a:rPr>
              <a:t>(ingesta calórica vs. gasto calórico)</a:t>
            </a:r>
          </a:p>
        </p:txBody>
      </p:sp>
      <p:pic>
        <p:nvPicPr>
          <p:cNvPr id="12"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324" y="5367040"/>
            <a:ext cx="442395" cy="403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8342926"/>
      </p:ext>
    </p:extLst>
  </p:cSld>
  <p:clrMapOvr>
    <a:masterClrMapping/>
  </p:clrMapOvr>
  <p:transition spd="slow">
    <p:wipe dir="r"/>
    <p:sndAc>
      <p:stSnd>
        <p:snd r:embed="rId4" name="breez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CON DESTREZAS</a:t>
            </a:r>
          </a:p>
        </p:txBody>
      </p:sp>
      <p:pic>
        <p:nvPicPr>
          <p:cNvPr id="4"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1466737"/>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7376319"/>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breeze.wav"/>
          </p:stSnd>
        </p:sndAc>
      </p:transition>
    </mc:Choice>
    <mc:Fallback xmlns="">
      <p:transition spd="slow">
        <p:fade/>
        <p:sndAc>
          <p:stSnd>
            <p:snd r:embed="rId6" name="breeze.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4"/>
          <p:cNvSpPr>
            <a:spLocks noChangeArrowheads="1" noChangeShapeType="1" noTextEdit="1"/>
          </p:cNvSpPr>
          <p:nvPr/>
        </p:nvSpPr>
        <p:spPr bwMode="auto">
          <a:xfrm>
            <a:off x="550863" y="1057672"/>
            <a:ext cx="778827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 APTITUD FÍSiCA:</a:t>
            </a:r>
          </a:p>
        </p:txBody>
      </p:sp>
      <p:sp>
        <p:nvSpPr>
          <p:cNvPr id="4" name="WordArt 15"/>
          <p:cNvSpPr>
            <a:spLocks noChangeArrowheads="1" noChangeShapeType="1" noTextEdit="1"/>
          </p:cNvSpPr>
          <p:nvPr/>
        </p:nvSpPr>
        <p:spPr bwMode="auto">
          <a:xfrm>
            <a:off x="323528" y="1819672"/>
            <a:ext cx="8424936"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Relacionados con las Destrezas -</a:t>
            </a:r>
          </a:p>
        </p:txBody>
      </p:sp>
      <p:sp>
        <p:nvSpPr>
          <p:cNvPr id="9" name="Oval 8"/>
          <p:cNvSpPr/>
          <p:nvPr/>
        </p:nvSpPr>
        <p:spPr>
          <a:xfrm>
            <a:off x="1232520" y="4189098"/>
            <a:ext cx="2907432" cy="1616166"/>
          </a:xfrm>
          <a:prstGeom prst="ellipse">
            <a:avLst/>
          </a:prstGeom>
          <a:solidFill>
            <a:srgbClr val="00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0" name="Text Box 2"/>
          <p:cNvSpPr txBox="1">
            <a:spLocks noChangeArrowheads="1"/>
          </p:cNvSpPr>
          <p:nvPr/>
        </p:nvSpPr>
        <p:spPr bwMode="auto">
          <a:xfrm>
            <a:off x="1808432" y="4701170"/>
            <a:ext cx="1755609"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Balance</a:t>
            </a:r>
          </a:p>
        </p:txBody>
      </p:sp>
      <p:sp>
        <p:nvSpPr>
          <p:cNvPr id="11" name="Oval 10"/>
          <p:cNvSpPr/>
          <p:nvPr/>
        </p:nvSpPr>
        <p:spPr>
          <a:xfrm>
            <a:off x="5048944" y="2996952"/>
            <a:ext cx="2907432" cy="1616166"/>
          </a:xfrm>
          <a:prstGeom prst="ellipse">
            <a:avLst/>
          </a:prstGeom>
          <a:solidFill>
            <a:srgbClr val="00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2" name="Text Box 2"/>
          <p:cNvSpPr txBox="1">
            <a:spLocks noChangeArrowheads="1"/>
          </p:cNvSpPr>
          <p:nvPr/>
        </p:nvSpPr>
        <p:spPr bwMode="auto">
          <a:xfrm>
            <a:off x="5624856" y="3509024"/>
            <a:ext cx="1755609"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Rapidez</a:t>
            </a:r>
          </a:p>
        </p:txBody>
      </p:sp>
      <p:sp>
        <p:nvSpPr>
          <p:cNvPr id="13" name="Oval 12"/>
          <p:cNvSpPr/>
          <p:nvPr/>
        </p:nvSpPr>
        <p:spPr>
          <a:xfrm>
            <a:off x="107504" y="3036970"/>
            <a:ext cx="2907432" cy="1616166"/>
          </a:xfrm>
          <a:prstGeom prst="ellipse">
            <a:avLst/>
          </a:prstGeom>
          <a:solidFill>
            <a:srgbClr val="66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4" name="Text Box 2"/>
          <p:cNvSpPr txBox="1">
            <a:spLocks noChangeArrowheads="1"/>
          </p:cNvSpPr>
          <p:nvPr/>
        </p:nvSpPr>
        <p:spPr bwMode="auto">
          <a:xfrm>
            <a:off x="660973" y="3509024"/>
            <a:ext cx="1800493"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Agilidad</a:t>
            </a:r>
          </a:p>
        </p:txBody>
      </p:sp>
      <p:sp>
        <p:nvSpPr>
          <p:cNvPr id="17" name="Oval 16"/>
          <p:cNvSpPr/>
          <p:nvPr/>
        </p:nvSpPr>
        <p:spPr>
          <a:xfrm>
            <a:off x="6129064" y="4077072"/>
            <a:ext cx="2907432" cy="1616166"/>
          </a:xfrm>
          <a:prstGeom prst="ellipse">
            <a:avLst/>
          </a:prstGeom>
          <a:solidFill>
            <a:srgbClr val="FF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18" name="Text Box 2"/>
          <p:cNvSpPr txBox="1">
            <a:spLocks noChangeArrowheads="1"/>
          </p:cNvSpPr>
          <p:nvPr/>
        </p:nvSpPr>
        <p:spPr bwMode="auto">
          <a:xfrm>
            <a:off x="6636851" y="4589144"/>
            <a:ext cx="1891865" cy="59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Potencia</a:t>
            </a:r>
          </a:p>
        </p:txBody>
      </p:sp>
      <p:sp>
        <p:nvSpPr>
          <p:cNvPr id="19" name="Oval 18"/>
          <p:cNvSpPr/>
          <p:nvPr/>
        </p:nvSpPr>
        <p:spPr>
          <a:xfrm>
            <a:off x="2528664" y="2964962"/>
            <a:ext cx="2907432" cy="1616166"/>
          </a:xfrm>
          <a:prstGeom prst="ellipse">
            <a:avLst/>
          </a:prstGeom>
          <a:solidFill>
            <a:srgbClr val="CC0000">
              <a:alpha val="73000"/>
            </a:srgbClr>
          </a:solidFill>
          <a:effectLst>
            <a:outerShdw blurRad="50800" dist="50800" dir="5400000" algn="ctr" rotWithShape="0">
              <a:srgbClr val="000000">
                <a:alpha val="43000"/>
              </a:srgbClr>
            </a:outerShdw>
            <a:reflection stA="37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0" name="Text Box 2"/>
          <p:cNvSpPr txBox="1">
            <a:spLocks noChangeArrowheads="1"/>
          </p:cNvSpPr>
          <p:nvPr/>
        </p:nvSpPr>
        <p:spPr bwMode="auto">
          <a:xfrm>
            <a:off x="2649324" y="3509024"/>
            <a:ext cx="2666114" cy="560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sz="3000" b="1" dirty="0" err="1">
                <a:solidFill>
                  <a:schemeClr val="bg1"/>
                </a:solidFill>
                <a:latin typeface="Arial" panose="020B0604020202020204" pitchFamily="34" charset="0"/>
                <a:cs typeface="Arial" panose="020B0604020202020204" pitchFamily="34" charset="0"/>
              </a:rPr>
              <a:t>Coordinaci</a:t>
            </a:r>
            <a:r>
              <a:rPr lang="en-US" altLang="es-PR" sz="3000" b="1" dirty="0" err="1">
                <a:solidFill>
                  <a:schemeClr val="bg1"/>
                </a:solidFill>
                <a:latin typeface="Arial" panose="020B0604020202020204" pitchFamily="34" charset="0"/>
                <a:cs typeface="Arial" panose="020B0604020202020204" pitchFamily="34" charset="0"/>
              </a:rPr>
              <a:t>ón</a:t>
            </a:r>
            <a:endParaRPr lang="es-PR" altLang="es-PR" sz="3000" b="1" dirty="0">
              <a:solidFill>
                <a:schemeClr val="bg1"/>
              </a:solidFill>
              <a:latin typeface="Arial" panose="020B0604020202020204" pitchFamily="34" charset="0"/>
              <a:cs typeface="Arial" panose="020B0604020202020204" pitchFamily="34" charset="0"/>
            </a:endParaRPr>
          </a:p>
        </p:txBody>
      </p:sp>
      <p:sp>
        <p:nvSpPr>
          <p:cNvPr id="21" name="Oval 20"/>
          <p:cNvSpPr/>
          <p:nvPr/>
        </p:nvSpPr>
        <p:spPr>
          <a:xfrm>
            <a:off x="3707904" y="4117090"/>
            <a:ext cx="2907432" cy="1616166"/>
          </a:xfrm>
          <a:prstGeom prst="ellipse">
            <a:avLst/>
          </a:prstGeom>
          <a:solidFill>
            <a:srgbClr val="FF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a:p>
        </p:txBody>
      </p:sp>
      <p:sp>
        <p:nvSpPr>
          <p:cNvPr id="22" name="Text Box 2"/>
          <p:cNvSpPr txBox="1">
            <a:spLocks noChangeArrowheads="1"/>
          </p:cNvSpPr>
          <p:nvPr/>
        </p:nvSpPr>
        <p:spPr bwMode="auto">
          <a:xfrm>
            <a:off x="4082352" y="4365104"/>
            <a:ext cx="2158540" cy="113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s-PR" altLang="es-PR" b="1" dirty="0">
                <a:solidFill>
                  <a:schemeClr val="bg1"/>
                </a:solidFill>
                <a:latin typeface="Arial" panose="020B0604020202020204" pitchFamily="34" charset="0"/>
                <a:cs typeface="Arial" panose="020B0604020202020204" pitchFamily="34" charset="0"/>
              </a:rPr>
              <a:t>Reacción</a:t>
            </a:r>
          </a:p>
          <a:p>
            <a:pPr algn="ctr">
              <a:lnSpc>
                <a:spcPct val="110000"/>
              </a:lnSpc>
            </a:pPr>
            <a:r>
              <a:rPr lang="en-US" altLang="es-PR" b="1" dirty="0">
                <a:solidFill>
                  <a:schemeClr val="bg1"/>
                </a:solidFill>
                <a:latin typeface="Arial" panose="020B0604020202020204" pitchFamily="34" charset="0"/>
                <a:cs typeface="Arial" panose="020B0604020202020204" pitchFamily="34" charset="0"/>
              </a:rPr>
              <a:t>Al </a:t>
            </a:r>
            <a:r>
              <a:rPr lang="en-US" altLang="es-PR" b="1" dirty="0" err="1">
                <a:solidFill>
                  <a:schemeClr val="bg1"/>
                </a:solidFill>
                <a:latin typeface="Arial" panose="020B0604020202020204" pitchFamily="34" charset="0"/>
                <a:cs typeface="Arial" panose="020B0604020202020204" pitchFamily="34" charset="0"/>
              </a:rPr>
              <a:t>Tiempo</a:t>
            </a:r>
            <a:endParaRPr lang="es-PR" altLang="es-PR"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3278389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5" name="breeze.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a:off x="4283968" y="765448"/>
            <a:ext cx="44958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 </a:t>
            </a:r>
          </a:p>
        </p:txBody>
      </p:sp>
      <p:sp>
        <p:nvSpPr>
          <p:cNvPr id="13" name="WordArt 14"/>
          <p:cNvSpPr>
            <a:spLocks noChangeArrowheads="1" noChangeShapeType="1" noTextEdit="1"/>
          </p:cNvSpPr>
          <p:nvPr/>
        </p:nvSpPr>
        <p:spPr bwMode="auto">
          <a:xfrm>
            <a:off x="4283968" y="1679848"/>
            <a:ext cx="43053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RELACIONADA CON DESTREZAS</a:t>
            </a:r>
          </a:p>
        </p:txBody>
      </p:sp>
      <p:sp>
        <p:nvSpPr>
          <p:cNvPr id="6" name="Text Box 15"/>
          <p:cNvSpPr txBox="1">
            <a:spLocks noChangeArrowheads="1"/>
          </p:cNvSpPr>
          <p:nvPr/>
        </p:nvSpPr>
        <p:spPr bwMode="auto">
          <a:xfrm>
            <a:off x="381000" y="2483018"/>
            <a:ext cx="8534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s-PR" altLang="es-PR" sz="4000" b="1" dirty="0">
                <a:latin typeface="Arial" panose="020B0604020202020204" pitchFamily="34" charset="0"/>
                <a:cs typeface="Arial" panose="020B0604020202020204" pitchFamily="34" charset="0"/>
              </a:rPr>
              <a:t>Los componentes de la aptitud física que son importantes para el éxito en actividades de destrezas y eventos atléticos; se incluyen, tradicionalmente, la agilidad, balance, coordinación, potencia, reacción al tiempo y </a:t>
            </a:r>
            <a:r>
              <a:rPr lang="es-PR" altLang="es-PR" sz="4000" b="1" dirty="0" err="1">
                <a:latin typeface="Arial" panose="020B0604020202020204" pitchFamily="34" charset="0"/>
                <a:cs typeface="Arial" panose="020B0604020202020204" pitchFamily="34" charset="0"/>
              </a:rPr>
              <a:t>rapidéz</a:t>
            </a:r>
            <a:r>
              <a:rPr lang="es-PR" altLang="es-PR" sz="4000" b="1"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70" y="401365"/>
            <a:ext cx="3528392" cy="2252165"/>
          </a:xfrm>
          <a:prstGeom prst="rect">
            <a:avLst/>
          </a:prstGeom>
          <a:effectLst>
            <a:softEdge rad="317500"/>
          </a:effectLst>
        </p:spPr>
      </p:pic>
    </p:spTree>
    <p:custDataLst>
      <p:tags r:id="rId1"/>
    </p:custDataLst>
    <p:extLst>
      <p:ext uri="{BB962C8B-B14F-4D97-AF65-F5344CB8AC3E}">
        <p14:creationId xmlns:p14="http://schemas.microsoft.com/office/powerpoint/2010/main" val="2850559461"/>
      </p:ext>
    </p:extLst>
  </p:cSld>
  <p:clrMapOvr>
    <a:masterClrMapping/>
  </p:clrMapOvr>
  <mc:AlternateContent xmlns:mc="http://schemas.openxmlformats.org/markup-compatibility/2006" xmlns:p14="http://schemas.microsoft.com/office/powerpoint/2010/main">
    <mc:Choice Requires="p14">
      <p:transition spd="slow" p14:dur="800">
        <p14:flythrough dir="out"/>
        <p:sndAc>
          <p:stSnd>
            <p:snd r:embed="rId4" name="breeze.wav"/>
          </p:stSnd>
        </p:sndAc>
      </p:transition>
    </mc:Choice>
    <mc:Fallback xmlns="">
      <p:transition spd="slow">
        <p:fade/>
        <p:sndAc>
          <p:stSnd>
            <p:snd r:embed="rId6" name="breeze.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56169" y="3591014"/>
            <a:ext cx="853631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4000" b="1" dirty="0">
                <a:latin typeface="Arial" panose="020B0604020202020204" pitchFamily="34" charset="0"/>
                <a:cs typeface="Arial" panose="020B0604020202020204" pitchFamily="34" charset="0"/>
              </a:rPr>
              <a:t>Es la Capacidad de los Músculos</a:t>
            </a:r>
          </a:p>
          <a:p>
            <a:pPr algn="ctr">
              <a:lnSpc>
                <a:spcPct val="90000"/>
              </a:lnSpc>
            </a:pPr>
            <a:r>
              <a:rPr lang="es-PR" altLang="es-PR" sz="4000" b="1" dirty="0">
                <a:latin typeface="Arial" panose="020B0604020202020204" pitchFamily="34" charset="0"/>
                <a:cs typeface="Arial" panose="020B0604020202020204" pitchFamily="34" charset="0"/>
              </a:rPr>
              <a:t>para Funcionar Armoniosamente,</a:t>
            </a:r>
          </a:p>
          <a:p>
            <a:pPr algn="ctr">
              <a:lnSpc>
                <a:spcPct val="90000"/>
              </a:lnSpc>
            </a:pPr>
            <a:r>
              <a:rPr lang="es-PR" altLang="es-PR" sz="4000" b="1" dirty="0">
                <a:latin typeface="Arial" panose="020B0604020202020204" pitchFamily="34" charset="0"/>
                <a:cs typeface="Arial" panose="020B0604020202020204" pitchFamily="34" charset="0"/>
              </a:rPr>
              <a:t>Eficientemente, de donde Resulta</a:t>
            </a:r>
          </a:p>
          <a:p>
            <a:pPr algn="ctr">
              <a:lnSpc>
                <a:spcPct val="90000"/>
              </a:lnSpc>
            </a:pPr>
            <a:r>
              <a:rPr lang="es-PR" altLang="es-PR" sz="4000" b="1" dirty="0">
                <a:latin typeface="Arial" panose="020B0604020202020204" pitchFamily="34" charset="0"/>
                <a:cs typeface="Arial" panose="020B0604020202020204" pitchFamily="34" charset="0"/>
              </a:rPr>
              <a:t>un Movimiento Muscular</a:t>
            </a:r>
          </a:p>
          <a:p>
            <a:pPr algn="ctr">
              <a:lnSpc>
                <a:spcPct val="90000"/>
              </a:lnSpc>
            </a:pPr>
            <a:r>
              <a:rPr lang="es-PR" altLang="es-PR" sz="4000" b="1" dirty="0">
                <a:latin typeface="Arial" panose="020B0604020202020204" pitchFamily="34" charset="0"/>
                <a:cs typeface="Arial" panose="020B0604020202020204" pitchFamily="34" charset="0"/>
              </a:rPr>
              <a:t>Suave y Coordinado</a:t>
            </a:r>
          </a:p>
        </p:txBody>
      </p:sp>
      <p:sp>
        <p:nvSpPr>
          <p:cNvPr id="3" name="WordArt 3"/>
          <p:cNvSpPr>
            <a:spLocks noChangeArrowheads="1" noChangeShapeType="1" noTextEdit="1"/>
          </p:cNvSpPr>
          <p:nvPr/>
        </p:nvSpPr>
        <p:spPr bwMode="auto">
          <a:xfrm>
            <a:off x="4762500" y="854968"/>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762500" y="2226568"/>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MOTORA</a:t>
            </a:r>
          </a:p>
        </p:txBody>
      </p:sp>
      <p:pic>
        <p:nvPicPr>
          <p:cNvPr id="6" name="Picture 5" descr="ChilKi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98837"/>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858379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breeze.wav"/>
          </p:stSnd>
        </p:sndAc>
      </p:transition>
    </mc:Choice>
    <mc:Fallback xmlns="">
      <p:transition spd="slow">
        <p:circle/>
        <p:sndAc>
          <p:stSnd>
            <p:snd r:embed="rId6" name="breeze.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512" y="4401686"/>
            <a:ext cx="871905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Combinar</a:t>
            </a:r>
          </a:p>
          <a:p>
            <a:pPr algn="ctr"/>
            <a:r>
              <a:rPr lang="es-PR" altLang="es-PR" sz="4400" b="1">
                <a:latin typeface="Arial" panose="020B0604020202020204" pitchFamily="34" charset="0"/>
                <a:cs typeface="Arial" panose="020B0604020202020204" pitchFamily="34" charset="0"/>
              </a:rPr>
              <a:t>Movimientos Musculares</a:t>
            </a:r>
          </a:p>
          <a:p>
            <a:pPr algn="ctr"/>
            <a:r>
              <a:rPr lang="es-PR" altLang="es-PR" sz="4400" b="1">
                <a:latin typeface="Arial" panose="020B0604020202020204" pitchFamily="34" charset="0"/>
                <a:cs typeface="Arial" panose="020B0604020202020204" pitchFamily="34" charset="0"/>
              </a:rPr>
              <a:t>en una Forma Suelta y Eficiente</a:t>
            </a:r>
          </a:p>
        </p:txBody>
      </p:sp>
      <p:sp>
        <p:nvSpPr>
          <p:cNvPr id="3" name="WordArt 3"/>
          <p:cNvSpPr>
            <a:spLocks noChangeArrowheads="1" noChangeShapeType="1" noTextEdit="1"/>
          </p:cNvSpPr>
          <p:nvPr/>
        </p:nvSpPr>
        <p:spPr bwMode="auto">
          <a:xfrm>
            <a:off x="3491880" y="1905000"/>
            <a:ext cx="5256584" cy="10199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COORDINACIÓN</a:t>
            </a:r>
          </a:p>
        </p:txBody>
      </p:sp>
      <p:pic>
        <p:nvPicPr>
          <p:cNvPr id="4" name="Picture 4" descr="Rhythm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45186"/>
            <a:ext cx="3230563" cy="4038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23257201"/>
      </p:ext>
    </p:extLst>
  </p:cSld>
  <p:clrMapOvr>
    <a:masterClrMapping/>
  </p:clrMapOvr>
  <mc:AlternateContent xmlns:mc="http://schemas.openxmlformats.org/markup-compatibility/2006" xmlns:p14="http://schemas.microsoft.com/office/powerpoint/2010/main">
    <mc:Choice Requires="p14">
      <p:transition spd="slow" p14:dur="800">
        <p:diamond/>
        <p:sndAc>
          <p:stSnd>
            <p:snd r:embed="rId4" name="breeze.wav"/>
          </p:stSnd>
        </p:sndAc>
      </p:transition>
    </mc:Choice>
    <mc:Fallback xmlns="">
      <p:transition spd="slow">
        <p:diamond/>
        <p:sndAc>
          <p:stSnd>
            <p:snd r:embed="rId6" name="breeze.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9087" y="4514344"/>
            <a:ext cx="747993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000" b="1" dirty="0">
                <a:latin typeface="Arial" panose="020B0604020202020204" pitchFamily="34" charset="0"/>
                <a:cs typeface="Arial" panose="020B0604020202020204" pitchFamily="34" charset="0"/>
              </a:rPr>
              <a:t>La Habilidad para Controlar el</a:t>
            </a:r>
          </a:p>
          <a:p>
            <a:pPr algn="ctr"/>
            <a:r>
              <a:rPr lang="es-PR" altLang="es-PR" sz="4000" b="1" dirty="0">
                <a:latin typeface="Arial" panose="020B0604020202020204" pitchFamily="34" charset="0"/>
                <a:cs typeface="Arial" panose="020B0604020202020204" pitchFamily="34" charset="0"/>
              </a:rPr>
              <a:t>Cuerpo durante Actividades</a:t>
            </a:r>
          </a:p>
          <a:p>
            <a:pPr algn="ctr"/>
            <a:r>
              <a:rPr lang="es-PR" altLang="es-PR" sz="4000" b="1" dirty="0">
                <a:latin typeface="Arial" panose="020B0604020202020204" pitchFamily="34" charset="0"/>
                <a:cs typeface="Arial" panose="020B0604020202020204" pitchFamily="34" charset="0"/>
              </a:rPr>
              <a:t>que Requieren Equilibrio</a:t>
            </a:r>
          </a:p>
        </p:txBody>
      </p:sp>
      <p:sp>
        <p:nvSpPr>
          <p:cNvPr id="3" name="WordArt 3"/>
          <p:cNvSpPr>
            <a:spLocks noChangeArrowheads="1" noChangeShapeType="1" noTextEdit="1"/>
          </p:cNvSpPr>
          <p:nvPr/>
        </p:nvSpPr>
        <p:spPr bwMode="auto">
          <a:xfrm>
            <a:off x="4024064" y="2226568"/>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BALANCE</a:t>
            </a:r>
          </a:p>
        </p:txBody>
      </p:sp>
      <p:pic>
        <p:nvPicPr>
          <p:cNvPr id="4" name="Picture 4" descr="BBean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35" y="130634"/>
            <a:ext cx="3267877" cy="43986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025953"/>
      </p:ext>
    </p:extLst>
  </p:cSld>
  <p:clrMapOvr>
    <a:masterClrMapping/>
  </p:clrMapOvr>
  <p:transition spd="slow">
    <p:pull/>
    <p:sndAc>
      <p:stSnd>
        <p:snd r:embed="rId4" name="breeze.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5137720" y="2127518"/>
            <a:ext cx="3610744" cy="7200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AGILIDAD</a:t>
            </a:r>
          </a:p>
        </p:txBody>
      </p:sp>
      <p:pic>
        <p:nvPicPr>
          <p:cNvPr id="4" name="Picture 4" descr="Rugby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428974"/>
            <a:ext cx="5220072" cy="417424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29808" y="4257670"/>
            <a:ext cx="79351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Cambiar la</a:t>
            </a:r>
          </a:p>
          <a:p>
            <a:pPr algn="ctr"/>
            <a:r>
              <a:rPr lang="es-PR" altLang="es-PR" sz="4400" b="1">
                <a:latin typeface="Arial" panose="020B0604020202020204" pitchFamily="34" charset="0"/>
                <a:cs typeface="Arial" panose="020B0604020202020204" pitchFamily="34" charset="0"/>
              </a:rPr>
              <a:t>Posición del Cuerpo con</a:t>
            </a:r>
          </a:p>
          <a:p>
            <a:pPr algn="ctr"/>
            <a:r>
              <a:rPr lang="es-PR" altLang="es-PR" sz="4400" b="1">
                <a:latin typeface="Arial" panose="020B0604020202020204" pitchFamily="34" charset="0"/>
                <a:cs typeface="Arial" panose="020B0604020202020204" pitchFamily="34" charset="0"/>
              </a:rPr>
              <a:t> Rapidez y Soltura</a:t>
            </a:r>
          </a:p>
        </p:txBody>
      </p:sp>
    </p:spTree>
    <p:custDataLst>
      <p:tags r:id="rId1"/>
    </p:custDataLst>
    <p:extLst>
      <p:ext uri="{BB962C8B-B14F-4D97-AF65-F5344CB8AC3E}">
        <p14:creationId xmlns:p14="http://schemas.microsoft.com/office/powerpoint/2010/main" val="564652972"/>
      </p:ext>
    </p:extLst>
  </p:cSld>
  <p:clrMapOvr>
    <a:masterClrMapping/>
  </p:clrMapOvr>
  <mc:AlternateContent xmlns:mc="http://schemas.openxmlformats.org/markup-compatibility/2006" xmlns:p14="http://schemas.microsoft.com/office/powerpoint/2010/main">
    <mc:Choice Requires="p14">
      <p:transition spd="slow" p14:dur="1600">
        <p14:gallery dir="l"/>
        <p:sndAc>
          <p:stSnd>
            <p:snd r:embed="rId4" name="breeze.wav"/>
          </p:stSnd>
        </p:sndAc>
      </p:transition>
    </mc:Choice>
    <mc:Fallback xmlns="">
      <p:transition spd="slow">
        <p:fade/>
        <p:sndAc>
          <p:stSnd>
            <p:snd r:embed="rId6" name="breeze.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2989" y="4401686"/>
            <a:ext cx="880882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4400" b="1">
                <a:latin typeface="Arial" panose="020B0604020202020204" pitchFamily="34" charset="0"/>
                <a:cs typeface="Arial" panose="020B0604020202020204" pitchFamily="34" charset="0"/>
              </a:rPr>
              <a:t>La Habilidad para Colocar</a:t>
            </a:r>
          </a:p>
          <a:p>
            <a:pPr algn="ctr"/>
            <a:r>
              <a:rPr lang="es-PR" altLang="es-PR" sz="4400" b="1">
                <a:latin typeface="Arial" panose="020B0604020202020204" pitchFamily="34" charset="0"/>
                <a:cs typeface="Arial" panose="020B0604020202020204" pitchFamily="34" charset="0"/>
              </a:rPr>
              <a:t>el Cuerpo o un Objeto en Donde</a:t>
            </a:r>
          </a:p>
          <a:p>
            <a:pPr algn="ctr"/>
            <a:r>
              <a:rPr lang="es-PR" altLang="es-PR" sz="4400" b="1">
                <a:latin typeface="Arial" panose="020B0604020202020204" pitchFamily="34" charset="0"/>
                <a:cs typeface="Arial" panose="020B0604020202020204" pitchFamily="34" charset="0"/>
              </a:rPr>
              <a:t>se Desea que esté</a:t>
            </a:r>
          </a:p>
        </p:txBody>
      </p:sp>
      <p:sp>
        <p:nvSpPr>
          <p:cNvPr id="3" name="WordArt 3"/>
          <p:cNvSpPr>
            <a:spLocks noChangeArrowheads="1" noChangeShapeType="1" noTextEdit="1"/>
          </p:cNvSpPr>
          <p:nvPr/>
        </p:nvSpPr>
        <p:spPr bwMode="auto">
          <a:xfrm>
            <a:off x="4427984" y="1988840"/>
            <a:ext cx="4248472" cy="8039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PRECISIÓN</a:t>
            </a:r>
          </a:p>
        </p:txBody>
      </p:sp>
      <p:pic>
        <p:nvPicPr>
          <p:cNvPr id="4" name="Picture 4" descr="Pitchr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6" y="807739"/>
            <a:ext cx="4035756" cy="3501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009638"/>
      </p:ext>
    </p:extLst>
  </p:cSld>
  <p:clrMapOvr>
    <a:masterClrMapping/>
  </p:clrMapOvr>
  <p:transition spd="slow">
    <p:wheel spokes="1"/>
    <p:sndAc>
      <p:stSnd>
        <p:snd r:embed="rId4" name="breeze.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sp>
        <p:nvSpPr>
          <p:cNvPr id="4" name="Text Box 4"/>
          <p:cNvSpPr txBox="1">
            <a:spLocks noChangeArrowheads="1"/>
          </p:cNvSpPr>
          <p:nvPr/>
        </p:nvSpPr>
        <p:spPr bwMode="auto">
          <a:xfrm>
            <a:off x="1109326" y="4442301"/>
            <a:ext cx="792717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Específico para la actividad</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4509120"/>
            <a:ext cx="760413" cy="692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109326" y="5509101"/>
            <a:ext cx="694292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600" b="1" dirty="0">
                <a:latin typeface="Arial" panose="020B0604020202020204" pitchFamily="34" charset="0"/>
                <a:cs typeface="Arial" panose="020B0604020202020204" pitchFamily="34" charset="0"/>
              </a:rPr>
              <a:t>No puede ser entrenado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86" y="5577507"/>
            <a:ext cx="760413" cy="692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216"/>
            <a:ext cx="2633663"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213736"/>
      </p:ext>
    </p:extLst>
  </p:cSld>
  <p:clrMapOvr>
    <a:masterClrMapping/>
  </p:clrMapOvr>
  <p:transition spd="slow">
    <p:plus/>
    <p:sndAc>
      <p:stSnd>
        <p:snd r:embed="rId4" name="breez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324743" y="6093296"/>
            <a:ext cx="8567737"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9" name="Rectangle 2"/>
          <p:cNvSpPr>
            <a:spLocks noChangeArrowheads="1"/>
          </p:cNvSpPr>
          <p:nvPr/>
        </p:nvSpPr>
        <p:spPr bwMode="auto">
          <a:xfrm>
            <a:off x="3963540" y="692696"/>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APTITUD FÍSICA</a:t>
            </a:r>
          </a:p>
        </p:txBody>
      </p:sp>
      <p:sp>
        <p:nvSpPr>
          <p:cNvPr id="10" name="Rectangle 3"/>
          <p:cNvSpPr>
            <a:spLocks noChangeArrowheads="1"/>
          </p:cNvSpPr>
          <p:nvPr/>
        </p:nvSpPr>
        <p:spPr bwMode="auto">
          <a:xfrm>
            <a:off x="3963540" y="1412776"/>
            <a:ext cx="48561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capacidad de</a:t>
            </a:r>
          </a:p>
          <a:p>
            <a:pPr eaLnBrk="0" hangingPunct="0">
              <a:lnSpc>
                <a:spcPct val="90000"/>
              </a:lnSpc>
              <a:spcBef>
                <a:spcPct val="20000"/>
              </a:spcBef>
            </a:pPr>
            <a:r>
              <a:rPr lang="es-ES" altLang="es-PR" sz="3400" b="1" dirty="0">
                <a:latin typeface="Arial" charset="0"/>
                <a:cs typeface="Arial" charset="0"/>
              </a:rPr>
              <a:t>responder a las</a:t>
            </a:r>
          </a:p>
          <a:p>
            <a:pPr eaLnBrk="0" hangingPunct="0">
              <a:lnSpc>
                <a:spcPct val="90000"/>
              </a:lnSpc>
              <a:spcBef>
                <a:spcPct val="20000"/>
              </a:spcBef>
            </a:pPr>
            <a:r>
              <a:rPr lang="es-ES" altLang="es-PR" sz="3400" b="1" dirty="0">
                <a:latin typeface="Arial" charset="0"/>
                <a:cs typeface="Arial" charset="0"/>
              </a:rPr>
              <a:t>demandas físicas</a:t>
            </a:r>
          </a:p>
          <a:p>
            <a:pPr eaLnBrk="0" hangingPunct="0">
              <a:lnSpc>
                <a:spcPct val="90000"/>
              </a:lnSpc>
              <a:spcBef>
                <a:spcPct val="20000"/>
              </a:spcBef>
            </a:pPr>
            <a:r>
              <a:rPr lang="es-ES" altLang="es-PR" sz="3400" b="1" dirty="0">
                <a:latin typeface="Arial" charset="0"/>
                <a:cs typeface="Arial" charset="0"/>
              </a:rPr>
              <a:t>rutinarias, con</a:t>
            </a:r>
          </a:p>
          <a:p>
            <a:pPr eaLnBrk="0" hangingPunct="0">
              <a:lnSpc>
                <a:spcPct val="90000"/>
              </a:lnSpc>
              <a:spcBef>
                <a:spcPct val="20000"/>
              </a:spcBef>
            </a:pPr>
            <a:r>
              <a:rPr lang="es-ES" altLang="es-PR" sz="3400" b="1">
                <a:latin typeface="Arial" charset="0"/>
                <a:cs typeface="Arial" charset="0"/>
              </a:rPr>
              <a:t>suficiente </a:t>
            </a:r>
            <a:r>
              <a:rPr lang="es-ES" altLang="es-PR" sz="3400" b="1" dirty="0">
                <a:latin typeface="Arial" charset="0"/>
                <a:cs typeface="Arial" charset="0"/>
              </a:rPr>
              <a:t>reservas de</a:t>
            </a:r>
          </a:p>
          <a:p>
            <a:pPr eaLnBrk="0" hangingPunct="0">
              <a:lnSpc>
                <a:spcPct val="90000"/>
              </a:lnSpc>
              <a:spcBef>
                <a:spcPct val="20000"/>
              </a:spcBef>
            </a:pPr>
            <a:r>
              <a:rPr lang="es-ES" altLang="es-PR" sz="3400" b="1" dirty="0">
                <a:latin typeface="Arial" charset="0"/>
                <a:cs typeface="Arial" charset="0"/>
              </a:rPr>
              <a:t>energía para manejar</a:t>
            </a:r>
          </a:p>
          <a:p>
            <a:pPr eaLnBrk="0" hangingPunct="0">
              <a:lnSpc>
                <a:spcPct val="90000"/>
              </a:lnSpc>
              <a:spcBef>
                <a:spcPct val="20000"/>
              </a:spcBef>
            </a:pPr>
            <a:r>
              <a:rPr lang="es-ES" altLang="es-PR" sz="3400" b="1" dirty="0">
                <a:latin typeface="Arial" charset="0"/>
                <a:cs typeface="Arial" charset="0"/>
              </a:rPr>
              <a:t>efectivamente retos</a:t>
            </a:r>
          </a:p>
          <a:p>
            <a:pPr eaLnBrk="0" hangingPunct="0">
              <a:lnSpc>
                <a:spcPct val="90000"/>
              </a:lnSpc>
              <a:spcBef>
                <a:spcPct val="20000"/>
              </a:spcBef>
            </a:pPr>
            <a:r>
              <a:rPr lang="es-ES" altLang="es-PR" sz="3400" b="1" dirty="0">
                <a:latin typeface="Arial" charset="0"/>
                <a:cs typeface="Arial" charset="0"/>
              </a:rPr>
              <a:t>de carácter súbitos</a:t>
            </a:r>
          </a:p>
        </p:txBody>
      </p:sp>
    </p:spTree>
    <p:custDataLst>
      <p:tags r:id="rId1"/>
    </p:custDataLst>
    <p:extLst>
      <p:ext uri="{BB962C8B-B14F-4D97-AF65-F5344CB8AC3E}">
        <p14:creationId xmlns:p14="http://schemas.microsoft.com/office/powerpoint/2010/main" val="970823236"/>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4716016" y="15156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POTENCIA</a:t>
            </a:r>
          </a:p>
        </p:txBody>
      </p:sp>
      <p:sp>
        <p:nvSpPr>
          <p:cNvPr id="4" name="WordArt 4"/>
          <p:cNvSpPr>
            <a:spLocks noChangeArrowheads="1" noChangeShapeType="1" noTextEdit="1"/>
          </p:cNvSpPr>
          <p:nvPr/>
        </p:nvSpPr>
        <p:spPr bwMode="auto">
          <a:xfrm>
            <a:off x="4754116" y="28110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MUSCULAR</a:t>
            </a:r>
          </a:p>
        </p:txBody>
      </p:sp>
      <p:pic>
        <p:nvPicPr>
          <p:cNvPr id="5" name="Picture 5" descr="OlipW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68" y="613231"/>
            <a:ext cx="4267200" cy="3941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19965" y="4554994"/>
            <a:ext cx="856439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PR" altLang="es-PR" sz="3800" b="1" dirty="0">
                <a:latin typeface="Arial" panose="020B0604020202020204" pitchFamily="34" charset="0"/>
                <a:cs typeface="Arial" panose="020B0604020202020204" pitchFamily="34" charset="0"/>
              </a:rPr>
              <a:t>La Capacidad de un Músculo para</a:t>
            </a:r>
          </a:p>
          <a:p>
            <a:pPr algn="ctr"/>
            <a:r>
              <a:rPr lang="es-PR" altLang="es-PR" sz="3800" b="1" dirty="0">
                <a:latin typeface="Arial" panose="020B0604020202020204" pitchFamily="34" charset="0"/>
                <a:cs typeface="Arial" panose="020B0604020202020204" pitchFamily="34" charset="0"/>
              </a:rPr>
              <a:t>Ejercer una Fuerza o Movimiento</a:t>
            </a:r>
          </a:p>
          <a:p>
            <a:pPr algn="ctr"/>
            <a:r>
              <a:rPr lang="es-PR" altLang="es-PR" sz="3800" b="1" dirty="0">
                <a:latin typeface="Arial" panose="020B0604020202020204" pitchFamily="34" charset="0"/>
                <a:cs typeface="Arial" panose="020B0604020202020204" pitchFamily="34" charset="0"/>
              </a:rPr>
              <a:t>Máximo en el Menor Tiempo Posible</a:t>
            </a:r>
          </a:p>
        </p:txBody>
      </p:sp>
    </p:spTree>
    <p:custDataLst>
      <p:tags r:id="rId1"/>
    </p:custDataLst>
    <p:extLst>
      <p:ext uri="{BB962C8B-B14F-4D97-AF65-F5344CB8AC3E}">
        <p14:creationId xmlns:p14="http://schemas.microsoft.com/office/powerpoint/2010/main" val="375582638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breeze.wav"/>
          </p:stSnd>
        </p:sndAc>
      </p:transition>
    </mc:Choice>
    <mc:Fallback xmlns="">
      <p:transition spd="slow">
        <p:checker/>
        <p:sndAc>
          <p:stSnd>
            <p:snd r:embed="rId6" name="breeze.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2813" y="3442842"/>
            <a:ext cx="4347665"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90000"/>
              </a:lnSpc>
            </a:pPr>
            <a:r>
              <a:rPr lang="es-PR" altLang="es-PR" sz="3300" b="1">
                <a:solidFill>
                  <a:schemeClr val="tx1"/>
                </a:solidFill>
                <a:latin typeface="Arial" panose="020B0604020202020204" pitchFamily="34" charset="0"/>
                <a:cs typeface="Arial" panose="020B0604020202020204" pitchFamily="34" charset="0"/>
              </a:rPr>
              <a:t>Programa con pesas</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752"/>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912813" y="5576442"/>
            <a:ext cx="4487126"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Programa isocinético</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66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7"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Método de Entrenamiento -</a:t>
            </a:r>
          </a:p>
        </p:txBody>
      </p:sp>
      <p:pic>
        <p:nvPicPr>
          <p:cNvPr id="8"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696"/>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912813" y="4471542"/>
            <a:ext cx="481574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3300" b="1">
                <a:solidFill>
                  <a:schemeClr val="tx1"/>
                </a:solidFill>
                <a:latin typeface="Arial" panose="020B0604020202020204" pitchFamily="34" charset="0"/>
                <a:cs typeface="Arial" panose="020B0604020202020204" pitchFamily="34" charset="0"/>
              </a:rPr>
              <a:t>Ejercicios pliométricos</a:t>
            </a:r>
          </a:p>
        </p:txBody>
      </p:sp>
      <p:pic>
        <p:nvPicPr>
          <p:cNvPr id="10"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765"/>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2719842"/>
            <a:ext cx="2804833" cy="3523572"/>
          </a:xfrm>
          <a:prstGeom prst="rect">
            <a:avLst/>
          </a:prstGeom>
        </p:spPr>
      </p:pic>
    </p:spTree>
    <p:custDataLst>
      <p:tags r:id="rId1"/>
    </p:custDataLst>
    <p:extLst>
      <p:ext uri="{BB962C8B-B14F-4D97-AF65-F5344CB8AC3E}">
        <p14:creationId xmlns:p14="http://schemas.microsoft.com/office/powerpoint/2010/main" val="1243655929"/>
      </p:ext>
    </p:extLst>
  </p:cSld>
  <p:clrMapOvr>
    <a:masterClrMapping/>
  </p:clrMapOvr>
  <mc:AlternateContent xmlns:mc="http://schemas.openxmlformats.org/markup-compatibility/2006" xmlns:p14="http://schemas.microsoft.com/office/powerpoint/2010/main">
    <mc:Choice Requires="p14">
      <p:transition spd="med" p14:dur="700">
        <p:fade/>
        <p:sndAc>
          <p:stSnd>
            <p:snd r:embed="rId4" name="breeze.wav"/>
          </p:stSnd>
        </p:sndAc>
      </p:transition>
    </mc:Choice>
    <mc:Fallback xmlns="">
      <p:transition spd="med">
        <p:fade/>
        <p:sndAc>
          <p:stSnd>
            <p:snd r:embed="rId8" name="breeze.wav"/>
          </p:stSnd>
        </p:sndAc>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08" y="563116"/>
            <a:ext cx="4368800" cy="3009900"/>
          </a:xfrm>
          <a:prstGeom prst="rect">
            <a:avLst/>
          </a:prstGeom>
        </p:spPr>
      </p:pic>
      <p:sp>
        <p:nvSpPr>
          <p:cNvPr id="7" name="WordArt 3"/>
          <p:cNvSpPr>
            <a:spLocks noChangeArrowheads="1" noChangeShapeType="1" noTextEdit="1"/>
          </p:cNvSpPr>
          <p:nvPr/>
        </p:nvSpPr>
        <p:spPr bwMode="auto">
          <a:xfrm>
            <a:off x="4762500" y="926976"/>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CAPACIDAD</a:t>
            </a:r>
          </a:p>
        </p:txBody>
      </p:sp>
      <p:sp>
        <p:nvSpPr>
          <p:cNvPr id="8" name="WordArt 4"/>
          <p:cNvSpPr>
            <a:spLocks noChangeArrowheads="1" noChangeShapeType="1" noTextEdit="1"/>
          </p:cNvSpPr>
          <p:nvPr/>
        </p:nvSpPr>
        <p:spPr bwMode="auto">
          <a:xfrm>
            <a:off x="4762500" y="2298576"/>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ANAERÓBICA</a:t>
            </a:r>
          </a:p>
        </p:txBody>
      </p:sp>
      <p:sp>
        <p:nvSpPr>
          <p:cNvPr id="9" name="Text Box 2"/>
          <p:cNvSpPr txBox="1">
            <a:spLocks noChangeArrowheads="1"/>
          </p:cNvSpPr>
          <p:nvPr/>
        </p:nvSpPr>
        <p:spPr bwMode="auto">
          <a:xfrm>
            <a:off x="416746" y="3573016"/>
            <a:ext cx="8350364" cy="291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400" b="1" dirty="0">
                <a:latin typeface="Arial" panose="020B0604020202020204" pitchFamily="34" charset="0"/>
                <a:cs typeface="Arial" panose="020B0604020202020204" pitchFamily="34" charset="0"/>
              </a:rPr>
              <a:t>La Habilidad del Cuerpo para</a:t>
            </a:r>
          </a:p>
          <a:p>
            <a:pPr algn="ctr">
              <a:lnSpc>
                <a:spcPct val="90000"/>
              </a:lnSpc>
            </a:pPr>
            <a:r>
              <a:rPr lang="es-PR" altLang="es-PR" sz="3400" b="1" dirty="0">
                <a:latin typeface="Arial" panose="020B0604020202020204" pitchFamily="34" charset="0"/>
                <a:cs typeface="Arial" panose="020B0604020202020204" pitchFamily="34" charset="0"/>
              </a:rPr>
              <a:t>Llevar a cabo un Movimiento</a:t>
            </a:r>
          </a:p>
          <a:p>
            <a:pPr algn="ctr">
              <a:lnSpc>
                <a:spcPct val="90000"/>
              </a:lnSpc>
            </a:pPr>
            <a:r>
              <a:rPr lang="es-PR" altLang="es-PR" sz="3400" b="1" dirty="0">
                <a:latin typeface="Arial" panose="020B0604020202020204" pitchFamily="34" charset="0"/>
                <a:cs typeface="Arial" panose="020B0604020202020204" pitchFamily="34" charset="0"/>
              </a:rPr>
              <a:t>a una alta Intensidad y Velocidad</a:t>
            </a:r>
          </a:p>
          <a:p>
            <a:pPr algn="ctr">
              <a:lnSpc>
                <a:spcPct val="90000"/>
              </a:lnSpc>
            </a:pPr>
            <a:r>
              <a:rPr lang="es-PR" altLang="es-PR" sz="3400" b="1" dirty="0">
                <a:latin typeface="Arial" panose="020B0604020202020204" pitchFamily="34" charset="0"/>
                <a:cs typeface="Arial" panose="020B0604020202020204" pitchFamily="34" charset="0"/>
              </a:rPr>
              <a:t>en donde la fuente Principal de Energía</a:t>
            </a:r>
          </a:p>
          <a:p>
            <a:pPr algn="ctr">
              <a:lnSpc>
                <a:spcPct val="90000"/>
              </a:lnSpc>
            </a:pPr>
            <a:r>
              <a:rPr lang="es-PR" altLang="es-PR" sz="3400" b="1" dirty="0">
                <a:latin typeface="Arial" panose="020B0604020202020204" pitchFamily="34" charset="0"/>
                <a:cs typeface="Arial" panose="020B0604020202020204" pitchFamily="34" charset="0"/>
              </a:rPr>
              <a:t> se provee con un suministro</a:t>
            </a:r>
          </a:p>
          <a:p>
            <a:pPr algn="ctr">
              <a:lnSpc>
                <a:spcPct val="90000"/>
              </a:lnSpc>
            </a:pPr>
            <a:r>
              <a:rPr lang="es-PR" altLang="es-PR" sz="3400" b="1" dirty="0">
                <a:latin typeface="Arial" panose="020B0604020202020204" pitchFamily="34" charset="0"/>
                <a:cs typeface="Arial" panose="020B0604020202020204" pitchFamily="34" charset="0"/>
              </a:rPr>
              <a:t>de Oxígeno Insuficiente</a:t>
            </a:r>
          </a:p>
        </p:txBody>
      </p:sp>
    </p:spTree>
    <p:custDataLst>
      <p:tags r:id="rId1"/>
    </p:custDataLst>
    <p:extLst>
      <p:ext uri="{BB962C8B-B14F-4D97-AF65-F5344CB8AC3E}">
        <p14:creationId xmlns:p14="http://schemas.microsoft.com/office/powerpoint/2010/main" val="1635656832"/>
      </p:ext>
    </p:extLst>
  </p:cSld>
  <p:clrMapOvr>
    <a:masterClrMapping/>
  </p:clrMapOvr>
  <mc:AlternateContent xmlns:mc="http://schemas.openxmlformats.org/markup-compatibility/2006" xmlns:p14="http://schemas.microsoft.com/office/powerpoint/2010/main">
    <mc:Choice Requires="p14">
      <p:transition spd="slow" p14:dur="1300">
        <p14:pan dir="u"/>
        <p:sndAc>
          <p:stSnd>
            <p:snd r:embed="rId4" name="breeze.wav"/>
          </p:stSnd>
        </p:sndAc>
      </p:transition>
    </mc:Choice>
    <mc:Fallback xmlns="">
      <p:transition spd="slow">
        <p:fade/>
        <p:sndAc>
          <p:stSnd>
            <p:snd r:embed="rId6" name="breeze.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r>
              <a:rPr lang="es-PR" sz="3600" b="1" i="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 SINÓNIMOS -</a:t>
            </a:r>
          </a:p>
        </p:txBody>
      </p:sp>
      <p:sp>
        <p:nvSpPr>
          <p:cNvPr id="4" name="Text Box 4"/>
          <p:cNvSpPr txBox="1">
            <a:spLocks noChangeArrowheads="1"/>
          </p:cNvSpPr>
          <p:nvPr/>
        </p:nvSpPr>
        <p:spPr bwMode="auto">
          <a:xfrm>
            <a:off x="1247044" y="4050358"/>
            <a:ext cx="28209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4171726"/>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1259632" y="5395863"/>
            <a:ext cx="366799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9" y="5502025"/>
            <a:ext cx="595435" cy="541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5778542" y="4243551"/>
            <a:ext cx="2537874" cy="5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70000"/>
              </a:lnSpc>
            </a:pPr>
            <a:r>
              <a:rPr lang="es-PR" altLang="es-PR"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9"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790" y="4163196"/>
            <a:ext cx="618760" cy="563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extLst>
      <p:ext uri="{BB962C8B-B14F-4D97-AF65-F5344CB8AC3E}">
        <p14:creationId xmlns:p14="http://schemas.microsoft.com/office/powerpoint/2010/main" val="4226129072"/>
      </p:ext>
    </p:extLst>
  </p:cSld>
  <p:clrMapOvr>
    <a:masterClrMapping/>
  </p:clrMapOvr>
  <p:transition spd="slow">
    <p:wheel spokes="1"/>
    <p:sndAc>
      <p:stSnd>
        <p:snd r:embed="rId4" name="breeze.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40804" y="3940845"/>
            <a:ext cx="79076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Ejercicios repetidos cortos a una alta</a:t>
            </a:r>
          </a:p>
          <a:p>
            <a:pPr algn="l">
              <a:lnSpc>
                <a:spcPct val="90000"/>
              </a:lnSpc>
            </a:pPr>
            <a:r>
              <a:rPr lang="es-PR" altLang="es-PR" sz="3000" b="1" dirty="0">
                <a:solidFill>
                  <a:schemeClr val="tx1"/>
                </a:solidFill>
                <a:latin typeface="Arial" panose="020B0604020202020204" pitchFamily="34" charset="0"/>
                <a:cs typeface="Arial" panose="020B0604020202020204" pitchFamily="34" charset="0"/>
              </a:rPr>
              <a:t>Intensidad y velocidad</a:t>
            </a:r>
          </a:p>
        </p:txBody>
      </p:sp>
      <p:pic>
        <p:nvPicPr>
          <p:cNvPr id="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3944715"/>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840805" y="5055567"/>
            <a:ext cx="77739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a </a:t>
            </a:r>
            <a:r>
              <a:rPr lang="es-PR" altLang="es-PR" sz="3000" b="1" dirty="0" err="1">
                <a:solidFill>
                  <a:schemeClr val="tx1"/>
                </a:solidFill>
                <a:latin typeface="Arial" panose="020B0604020202020204" pitchFamily="34" charset="0"/>
                <a:cs typeface="Arial" panose="020B0604020202020204" pitchFamily="34" charset="0"/>
              </a:rPr>
              <a:t>intérvalos</a:t>
            </a:r>
            <a:endParaRPr lang="es-PR" altLang="es-PR" sz="3000" b="1" dirty="0">
              <a:solidFill>
                <a:schemeClr val="tx1"/>
              </a:solidFill>
              <a:latin typeface="Arial" panose="020B0604020202020204" pitchFamily="34" charset="0"/>
              <a:cs typeface="Arial" panose="020B0604020202020204" pitchFamily="34" charset="0"/>
            </a:endParaRPr>
          </a:p>
        </p:txBody>
      </p:sp>
      <p:pic>
        <p:nvPicPr>
          <p:cNvPr id="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019750"/>
            <a:ext cx="457200" cy="415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6"/>
          <p:cNvSpPr txBox="1">
            <a:spLocks noChangeArrowheads="1"/>
          </p:cNvSpPr>
          <p:nvPr/>
        </p:nvSpPr>
        <p:spPr bwMode="auto">
          <a:xfrm>
            <a:off x="840805" y="5847655"/>
            <a:ext cx="6971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3000" b="1" dirty="0">
                <a:solidFill>
                  <a:schemeClr val="tx1"/>
                </a:solidFill>
                <a:latin typeface="Arial" panose="020B0604020202020204" pitchFamily="34" charset="0"/>
                <a:cs typeface="Arial" panose="020B0604020202020204" pitchFamily="34" charset="0"/>
              </a:rPr>
              <a:t>Programa de ejercicios en circuito</a:t>
            </a:r>
          </a:p>
        </p:txBody>
      </p:sp>
      <p:pic>
        <p:nvPicPr>
          <p:cNvPr id="7"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 y="5811838"/>
            <a:ext cx="457200" cy="415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84" y="646107"/>
            <a:ext cx="4038600" cy="2935287"/>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10"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MÉTODO DE</a:t>
            </a:r>
          </a:p>
        </p:txBody>
      </p:sp>
      <p:sp>
        <p:nvSpPr>
          <p:cNvPr id="11"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36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12"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r>
              <a:rPr lang="es-PR" sz="3600" b="1" i="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extLst>
      <p:ext uri="{BB962C8B-B14F-4D97-AF65-F5344CB8AC3E}">
        <p14:creationId xmlns:p14="http://schemas.microsoft.com/office/powerpoint/2010/main" val="4237598667"/>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4" name="breeze.wav"/>
          </p:stSnd>
        </p:sndAc>
      </p:transition>
    </mc:Choice>
    <mc:Fallback xmlns="">
      <p:transition spd="slow">
        <p:fade/>
        <p:sndAc>
          <p:stSnd>
            <p:snd r:embed="rId7" name="breeze.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35" y="1186296"/>
            <a:ext cx="4343400" cy="2857500"/>
          </a:xfrm>
          <a:prstGeom prst="rect">
            <a:avLst/>
          </a:prstGeom>
        </p:spPr>
      </p:pic>
      <p:sp>
        <p:nvSpPr>
          <p:cNvPr id="6" name="WordArt 3"/>
          <p:cNvSpPr>
            <a:spLocks noChangeArrowheads="1" noChangeShapeType="1" noTextEdit="1"/>
          </p:cNvSpPr>
          <p:nvPr/>
        </p:nvSpPr>
        <p:spPr bwMode="auto">
          <a:xfrm>
            <a:off x="4762500" y="2132856"/>
            <a:ext cx="3985964" cy="8640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ESTABILIDAD</a:t>
            </a:r>
          </a:p>
        </p:txBody>
      </p:sp>
      <p:sp>
        <p:nvSpPr>
          <p:cNvPr id="7" name="Text Box 2"/>
          <p:cNvSpPr txBox="1">
            <a:spLocks noChangeArrowheads="1"/>
          </p:cNvSpPr>
          <p:nvPr/>
        </p:nvSpPr>
        <p:spPr bwMode="auto">
          <a:xfrm>
            <a:off x="293975" y="4433161"/>
            <a:ext cx="8742521" cy="15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latin typeface="Arial" panose="020B0604020202020204" pitchFamily="34" charset="0"/>
                <a:cs typeface="Arial" panose="020B0604020202020204" pitchFamily="34" charset="0"/>
              </a:rPr>
              <a:t>La Capacidad de los Huesos y</a:t>
            </a:r>
          </a:p>
          <a:p>
            <a:pPr algn="ctr">
              <a:lnSpc>
                <a:spcPct val="90000"/>
              </a:lnSpc>
            </a:pPr>
            <a:r>
              <a:rPr lang="es-PR" altLang="es-PR" sz="3600" b="1" dirty="0">
                <a:latin typeface="Arial" panose="020B0604020202020204" pitchFamily="34" charset="0"/>
                <a:cs typeface="Arial" panose="020B0604020202020204" pitchFamily="34" charset="0"/>
              </a:rPr>
              <a:t>Coyunturas de Soportar las Tensiones </a:t>
            </a:r>
          </a:p>
          <a:p>
            <a:pPr algn="ctr">
              <a:lnSpc>
                <a:spcPct val="90000"/>
              </a:lnSpc>
            </a:pPr>
            <a:r>
              <a:rPr lang="es-PR" altLang="es-PR" sz="3600" b="1" dirty="0">
                <a:latin typeface="Arial" panose="020B0604020202020204" pitchFamily="34" charset="0"/>
                <a:cs typeface="Arial" panose="020B0604020202020204" pitchFamily="34" charset="0"/>
              </a:rPr>
              <a:t>de Movimientos Fuertes</a:t>
            </a:r>
          </a:p>
        </p:txBody>
      </p:sp>
    </p:spTree>
    <p:custDataLst>
      <p:tags r:id="rId1"/>
    </p:custDataLst>
    <p:extLst>
      <p:ext uri="{BB962C8B-B14F-4D97-AF65-F5344CB8AC3E}">
        <p14:creationId xmlns:p14="http://schemas.microsoft.com/office/powerpoint/2010/main" val="423848545"/>
      </p:ext>
    </p:extLst>
  </p:cSld>
  <p:clrMapOvr>
    <a:masterClrMapping/>
  </p:clrMapOvr>
  <mc:AlternateContent xmlns:mc="http://schemas.openxmlformats.org/markup-compatibility/2006" xmlns:p14="http://schemas.microsoft.com/office/powerpoint/2010/main">
    <mc:Choice Requires="p14">
      <p:transition spd="slow" p14:dur="1200">
        <p14:prism dir="d"/>
        <p:sndAc>
          <p:stSnd>
            <p:snd r:embed="rId4" name="breeze.wav"/>
          </p:stSnd>
        </p:sndAc>
      </p:transition>
    </mc:Choice>
    <mc:Fallback xmlns="">
      <p:transition spd="slow">
        <p:fade/>
        <p:sndAc>
          <p:stSnd>
            <p:snd r:embed="rId6" name="breeze.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p:cNvSpPr>
          <p:nvPr/>
        </p:nvSpPr>
        <p:spPr bwMode="auto">
          <a:xfrm>
            <a:off x="971600" y="3284538"/>
            <a:ext cx="76676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8100" dirty="0">
                <a:solidFill>
                  <a:srgbClr val="FF0000"/>
                </a:solidFill>
                <a:effectLst>
                  <a:outerShdw blurRad="38100" dist="38100" dir="2700000" algn="tl">
                    <a:srgbClr val="C0C0C0"/>
                  </a:outerShdw>
                </a:effectLst>
                <a:latin typeface="Arial Black" pitchFamily="34" charset="0"/>
                <a:cs typeface="Arial" charset="0"/>
              </a:rPr>
              <a:t>GRACIAS</a:t>
            </a:r>
            <a:endParaRPr lang="es-PR" altLang="es-PR" sz="8100" i="1" dirty="0">
              <a:solidFill>
                <a:srgbClr val="FF0000"/>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3971440892"/>
      </p:ext>
    </p:extLst>
  </p:cSld>
  <p:clrMapOvr>
    <a:masterClrMapping/>
  </p:clrMapOvr>
  <mc:AlternateContent xmlns:mc="http://schemas.openxmlformats.org/markup-compatibility/2006" xmlns:p14="http://schemas.microsoft.com/office/powerpoint/2010/main">
    <mc:Choice Requires="p14">
      <p:transition spd="slow" p14:dur="4400">
        <p14:honeycomb/>
        <p:sndAc>
          <p:stSnd>
            <p:snd r:embed="rId4" name="chimes.wav"/>
          </p:stSnd>
        </p:sndAc>
      </p:transition>
    </mc:Choice>
    <mc:Fallback xmlns="">
      <p:transition spd="slow">
        <p:fade/>
        <p:sndAc>
          <p:stSnd>
            <p:snd r:embed="rId6" name="chimes.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4644007" y="755950"/>
            <a:ext cx="4499993"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40000"/>
              </a:lnSpc>
            </a:pPr>
            <a:r>
              <a:rPr lang="es-PR" altLang="es-PR" sz="4800" dirty="0">
                <a:solidFill>
                  <a:srgbClr val="FF0000"/>
                </a:solidFill>
                <a:effectLst>
                  <a:outerShdw blurRad="38100" dist="38100" dir="2700000" algn="tl">
                    <a:srgbClr val="C0C0C0"/>
                  </a:outerShdw>
                </a:effectLst>
                <a:latin typeface="Arial Black" pitchFamily="34" charset="0"/>
                <a:cs typeface="Arial" charset="0"/>
              </a:rPr>
              <a:t>¿Preguntas?</a:t>
            </a:r>
            <a:endParaRPr lang="es-PR" altLang="es-PR" sz="4800" i="1" dirty="0">
              <a:solidFill>
                <a:srgbClr val="FF00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p:cNvSpPr>
          <p:nvPr/>
        </p:nvSpPr>
        <p:spPr bwMode="auto">
          <a:xfrm>
            <a:off x="2915816" y="836712"/>
            <a:ext cx="525658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6" name="Text Box 5"/>
          <p:cNvSpPr txBox="1">
            <a:spLocks noChangeArrowheads="1"/>
          </p:cNvSpPr>
          <p:nvPr/>
        </p:nvSpPr>
        <p:spPr bwMode="auto">
          <a:xfrm>
            <a:off x="761627" y="2271677"/>
            <a:ext cx="8058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Correo</a:t>
            </a:r>
            <a:r>
              <a:rPr lang="en-US" altLang="es-PR" sz="2800" b="1" dirty="0">
                <a:latin typeface="Arial" charset="0"/>
              </a:rPr>
              <a:t> </a:t>
            </a:r>
            <a:r>
              <a:rPr lang="en-US" altLang="es-PR" sz="2800" b="1" dirty="0" err="1">
                <a:latin typeface="Arial" charset="0"/>
              </a:rPr>
              <a:t>electrónico</a:t>
            </a:r>
            <a:r>
              <a:rPr lang="en-US" altLang="es-PR" sz="2800" b="1" dirty="0">
                <a:latin typeface="Arial" charset="0"/>
              </a:rPr>
              <a:t>:</a:t>
            </a:r>
            <a:endParaRPr lang="en-US" altLang="es-PR" sz="2800" b="1" i="1" dirty="0">
              <a:latin typeface="Arial" charset="0"/>
            </a:endParaRPr>
          </a:p>
        </p:txBody>
      </p:sp>
      <p:pic>
        <p:nvPicPr>
          <p:cNvPr id="7"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32" y="2338217"/>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798141" y="3483585"/>
            <a:ext cx="6150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Dirección</a:t>
            </a:r>
            <a:r>
              <a:rPr lang="en-US" altLang="es-PR" sz="2800" b="1" dirty="0">
                <a:latin typeface="Arial" charset="0"/>
              </a:rPr>
              <a:t> y </a:t>
            </a:r>
            <a:r>
              <a:rPr lang="en-US" altLang="es-PR" sz="2800" b="1" dirty="0" err="1">
                <a:latin typeface="Arial" charset="0"/>
              </a:rPr>
              <a:t>Teléfono</a:t>
            </a:r>
            <a:r>
              <a:rPr lang="en-US" altLang="es-PR" sz="2800" b="1" dirty="0">
                <a:latin typeface="Arial" charset="0"/>
              </a:rPr>
              <a:t>:</a:t>
            </a:r>
            <a:endParaRPr lang="en-US" altLang="es-PR" sz="2800" b="1" i="1" dirty="0">
              <a:latin typeface="Arial" charset="0"/>
            </a:endParaRPr>
          </a:p>
        </p:txBody>
      </p:sp>
      <p:pic>
        <p:nvPicPr>
          <p:cNvPr id="9"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3550125"/>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p:cNvSpPr txBox="1">
            <a:spLocks noChangeArrowheads="1"/>
          </p:cNvSpPr>
          <p:nvPr/>
        </p:nvSpPr>
        <p:spPr bwMode="auto">
          <a:xfrm>
            <a:off x="798141" y="5440029"/>
            <a:ext cx="47074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s-PR" sz="2800" b="1" dirty="0" err="1">
                <a:latin typeface="Arial" charset="0"/>
              </a:rPr>
              <a:t>Página</a:t>
            </a:r>
            <a:r>
              <a:rPr lang="en-US" altLang="es-PR" sz="2800" b="1" dirty="0">
                <a:latin typeface="Arial" charset="0"/>
              </a:rPr>
              <a:t> Web:</a:t>
            </a:r>
            <a:endParaRPr lang="en-US" altLang="es-PR" sz="2800" b="1" i="1" dirty="0">
              <a:latin typeface="Arial" charset="0"/>
            </a:endParaRPr>
          </a:p>
        </p:txBody>
      </p:sp>
      <p:pic>
        <p:nvPicPr>
          <p:cNvPr id="11" name="Picture 3" descr="PntBlu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5506569"/>
            <a:ext cx="401556" cy="365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761628" y="2847741"/>
            <a:ext cx="7158236"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elopategui@intermetro.edu</a:t>
            </a:r>
            <a:endParaRPr lang="en-US" altLang="es-PR" sz="2800" b="1" i="1" dirty="0">
              <a:latin typeface="Calibri" panose="020F0502020204030204" pitchFamily="34" charset="0"/>
            </a:endParaRPr>
          </a:p>
        </p:txBody>
      </p:sp>
      <p:sp>
        <p:nvSpPr>
          <p:cNvPr id="13" name="Text Box 5"/>
          <p:cNvSpPr txBox="1">
            <a:spLocks noChangeArrowheads="1"/>
          </p:cNvSpPr>
          <p:nvPr/>
        </p:nvSpPr>
        <p:spPr bwMode="auto">
          <a:xfrm>
            <a:off x="832588" y="4059649"/>
            <a:ext cx="733981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U</a:t>
            </a:r>
            <a:r>
              <a:rPr lang="en-US" altLang="es-PR" sz="2800" b="1" i="1" dirty="0">
                <a:latin typeface="Calibri" panose="020F0502020204030204" pitchFamily="34" charset="0"/>
              </a:rPr>
              <a:t>niversidad </a:t>
            </a:r>
            <a:r>
              <a:rPr lang="en-US" altLang="es-PR" sz="2800" b="1" i="1" dirty="0" err="1">
                <a:latin typeface="Calibri" panose="020F0502020204030204" pitchFamily="34" charset="0"/>
              </a:rPr>
              <a:t>Interamericana</a:t>
            </a:r>
            <a:r>
              <a:rPr lang="en-US" altLang="es-PR" sz="2800" b="1" i="1" dirty="0">
                <a:latin typeface="Calibri" panose="020F0502020204030204" pitchFamily="34" charset="0"/>
              </a:rPr>
              <a:t> de Puerto Rico</a:t>
            </a:r>
          </a:p>
          <a:p>
            <a:pPr algn="l" eaLnBrk="0" hangingPunct="0">
              <a:lnSpc>
                <a:spcPts val="2800"/>
              </a:lnSpc>
              <a:spcBef>
                <a:spcPts val="0"/>
              </a:spcBef>
              <a:spcAft>
                <a:spcPts val="0"/>
              </a:spcAft>
            </a:pPr>
            <a:r>
              <a:rPr lang="en-US" altLang="es-PR" sz="2800" i="1" dirty="0" err="1">
                <a:latin typeface="Calibri" panose="020F0502020204030204" pitchFamily="34" charset="0"/>
              </a:rPr>
              <a:t>Recinto</a:t>
            </a:r>
            <a:r>
              <a:rPr lang="en-US" altLang="es-PR" sz="2800" i="1" dirty="0">
                <a:latin typeface="Calibri" panose="020F0502020204030204" pitchFamily="34" charset="0"/>
              </a:rPr>
              <a:t> </a:t>
            </a:r>
            <a:r>
              <a:rPr lang="en-US" altLang="es-PR" sz="2800" i="1" dirty="0" err="1">
                <a:latin typeface="Calibri" panose="020F0502020204030204" pitchFamily="34" charset="0"/>
              </a:rPr>
              <a:t>Metropolitano</a:t>
            </a:r>
            <a:endParaRPr lang="en-US" altLang="es-PR" sz="2800" b="1" i="1" dirty="0">
              <a:latin typeface="Calibri" panose="020F0502020204030204" pitchFamily="34" charset="0"/>
            </a:endParaRPr>
          </a:p>
          <a:p>
            <a:pPr algn="l" eaLnBrk="0" hangingPunct="0">
              <a:lnSpc>
                <a:spcPts val="2800"/>
              </a:lnSpc>
              <a:spcBef>
                <a:spcPts val="0"/>
              </a:spcBef>
              <a:spcAft>
                <a:spcPts val="0"/>
              </a:spcAft>
            </a:pPr>
            <a:r>
              <a:rPr lang="en-US" altLang="es-PR" sz="2800" i="1" dirty="0">
                <a:latin typeface="Calibri" panose="020F0502020204030204" pitchFamily="34" charset="0"/>
              </a:rPr>
              <a:t>Tel: 787-250-1912, X2286, 2245</a:t>
            </a:r>
            <a:endParaRPr lang="en-US" altLang="es-PR" sz="2800" b="1" i="1" dirty="0">
              <a:latin typeface="Calibri" panose="020F0502020204030204" pitchFamily="34" charset="0"/>
            </a:endParaRPr>
          </a:p>
        </p:txBody>
      </p:sp>
      <p:sp>
        <p:nvSpPr>
          <p:cNvPr id="14" name="Text Box 5"/>
          <p:cNvSpPr txBox="1">
            <a:spLocks noChangeArrowheads="1"/>
          </p:cNvSpPr>
          <p:nvPr/>
        </p:nvSpPr>
        <p:spPr bwMode="auto">
          <a:xfrm>
            <a:off x="832588" y="5996929"/>
            <a:ext cx="7339813" cy="45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ts val="2800"/>
              </a:lnSpc>
              <a:spcBef>
                <a:spcPts val="0"/>
              </a:spcBef>
              <a:spcAft>
                <a:spcPts val="0"/>
              </a:spcAft>
            </a:pPr>
            <a:r>
              <a:rPr lang="en-US" altLang="es-PR" sz="2800" i="1" dirty="0">
                <a:latin typeface="Calibri" panose="020F0502020204030204" pitchFamily="34" charset="0"/>
              </a:rPr>
              <a:t>www.saludmed.com</a:t>
            </a:r>
            <a:endParaRPr lang="en-US" altLang="es-PR" sz="2800" b="1" i="1" dirty="0">
              <a:latin typeface="Calibri" panose="020F050202020403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1596715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i="1">
                <a:solidFill>
                  <a:srgbClr val="484876"/>
                </a:solidFill>
                <a:effectLst>
                  <a:outerShdw blurRad="38100" dist="38100" dir="2700000" algn="tl">
                    <a:srgbClr val="C0C0C0"/>
                  </a:outerShdw>
                </a:effectLst>
                <a:latin typeface="Arial Black" pitchFamily="34" charset="0"/>
              </a:rPr>
              <a:t>Definición Clásica:</a:t>
            </a:r>
          </a:p>
        </p:txBody>
      </p:sp>
      <p:sp>
        <p:nvSpPr>
          <p:cNvPr id="8"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2800" b="1">
                <a:latin typeface="Arial" charset="0"/>
                <a:cs typeface="Arial" charset="0"/>
              </a:rPr>
              <a:t>l</a:t>
            </a:r>
            <a:r>
              <a:rPr lang="es-ES" altLang="es-PR" sz="2800" b="1">
                <a:latin typeface="Arial" charset="0"/>
                <a:cs typeface="Arial" charset="0"/>
              </a:rPr>
              <a:t>a capacidad de llevar a cabo</a:t>
            </a:r>
          </a:p>
          <a:p>
            <a:pPr eaLnBrk="0" hangingPunct="0">
              <a:lnSpc>
                <a:spcPct val="90000"/>
              </a:lnSpc>
              <a:spcBef>
                <a:spcPct val="20000"/>
              </a:spcBef>
            </a:pPr>
            <a:r>
              <a:rPr lang="es-ES" altLang="es-PR" sz="2800" b="1">
                <a:latin typeface="Arial" charset="0"/>
                <a:cs typeface="Arial" charset="0"/>
              </a:rPr>
              <a:t>las actividades cotidianas</a:t>
            </a:r>
          </a:p>
          <a:p>
            <a:pPr eaLnBrk="0" hangingPunct="0">
              <a:lnSpc>
                <a:spcPct val="90000"/>
              </a:lnSpc>
              <a:spcBef>
                <a:spcPct val="20000"/>
              </a:spcBef>
            </a:pPr>
            <a:r>
              <a:rPr lang="es-ES" altLang="es-PR" sz="2800" b="1">
                <a:latin typeface="Arial" charset="0"/>
                <a:cs typeface="Arial" charset="0"/>
              </a:rPr>
              <a:t>normales (trabajo y asueto)</a:t>
            </a:r>
          </a:p>
          <a:p>
            <a:pPr eaLnBrk="0" hangingPunct="0">
              <a:lnSpc>
                <a:spcPct val="90000"/>
              </a:lnSpc>
              <a:spcBef>
                <a:spcPct val="20000"/>
              </a:spcBef>
            </a:pPr>
            <a:r>
              <a:rPr lang="es-ES" altLang="es-PR" sz="2800" b="1">
                <a:latin typeface="Arial" charset="0"/>
                <a:cs typeface="Arial" charset="0"/>
              </a:rPr>
              <a:t>con vigor, eficiencia y sin</a:t>
            </a:r>
          </a:p>
          <a:p>
            <a:pPr eaLnBrk="0" hangingPunct="0">
              <a:lnSpc>
                <a:spcPct val="90000"/>
              </a:lnSpc>
              <a:spcBef>
                <a:spcPct val="20000"/>
              </a:spcBef>
            </a:pPr>
            <a:r>
              <a:rPr lang="es-ES" altLang="es-PR" sz="2800" b="1">
                <a:latin typeface="Arial" charset="0"/>
                <a:cs typeface="Arial" charset="0"/>
              </a:rPr>
              <a:t>fatigarse en exceso, teniendo</a:t>
            </a:r>
          </a:p>
          <a:p>
            <a:pPr eaLnBrk="0" hangingPunct="0">
              <a:lnSpc>
                <a:spcPct val="90000"/>
              </a:lnSpc>
              <a:spcBef>
                <a:spcPct val="20000"/>
              </a:spcBef>
            </a:pPr>
            <a:r>
              <a:rPr lang="es-ES" altLang="es-PR" sz="2800" b="1">
                <a:latin typeface="Arial" charset="0"/>
                <a:cs typeface="Arial" charset="0"/>
              </a:rPr>
              <a:t>aún energía suficiente para</a:t>
            </a:r>
          </a:p>
          <a:p>
            <a:pPr eaLnBrk="0" hangingPunct="0">
              <a:lnSpc>
                <a:spcPct val="90000"/>
              </a:lnSpc>
              <a:spcBef>
                <a:spcPct val="20000"/>
              </a:spcBef>
            </a:pPr>
            <a:r>
              <a:rPr lang="es-ES" altLang="es-PR" sz="2800" b="1">
                <a:latin typeface="Arial" charset="0"/>
                <a:cs typeface="Arial" charset="0"/>
              </a:rPr>
              <a:t>disfrutar de pasatiempos y</a:t>
            </a:r>
          </a:p>
          <a:p>
            <a:pPr eaLnBrk="0" hangingPunct="0">
              <a:lnSpc>
                <a:spcPct val="90000"/>
              </a:lnSpc>
              <a:spcBef>
                <a:spcPct val="20000"/>
              </a:spcBef>
            </a:pPr>
            <a:r>
              <a:rPr lang="es-ES" altLang="es-PR" sz="2800" b="1">
                <a:latin typeface="Arial" charset="0"/>
                <a:cs typeface="Arial" charset="0"/>
              </a:rPr>
              <a:t>lidiar con emergencias</a:t>
            </a:r>
          </a:p>
          <a:p>
            <a:pPr eaLnBrk="0" hangingPunct="0">
              <a:lnSpc>
                <a:spcPct val="90000"/>
              </a:lnSpc>
              <a:spcBef>
                <a:spcPct val="20000"/>
              </a:spcBef>
            </a:pPr>
            <a:r>
              <a:rPr lang="es-ES" altLang="es-PR" sz="2800" b="1">
                <a:latin typeface="Arial" charset="0"/>
                <a:cs typeface="Arial" charset="0"/>
              </a:rPr>
              <a:t>imprevistas</a:t>
            </a:r>
          </a:p>
        </p:txBody>
      </p:sp>
      <p:sp>
        <p:nvSpPr>
          <p:cNvPr id="9" name="Text Box 6"/>
          <p:cNvSpPr txBox="1">
            <a:spLocks noChangeArrowheads="1"/>
          </p:cNvSpPr>
          <p:nvPr/>
        </p:nvSpPr>
        <p:spPr bwMode="auto">
          <a:xfrm>
            <a:off x="179388" y="6165850"/>
            <a:ext cx="8964612" cy="2873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Adaptado de: President's Council on Physical Fitness and Sports, 1971, </a:t>
            </a:r>
            <a:r>
              <a:rPr lang="en-US" altLang="es-PR" sz="1200" b="1" i="1">
                <a:latin typeface="Times New Roman" pitchFamily="18" charset="0"/>
                <a:cs typeface="Times New Roman" pitchFamily="18" charset="0"/>
              </a:rPr>
              <a:t>Physical Fitness Research Digest, Series 1</a:t>
            </a:r>
            <a:r>
              <a:rPr lang="en-US" altLang="es-PR" sz="1200">
                <a:latin typeface="Times New Roman" pitchFamily="18" charset="0"/>
                <a:cs typeface="Times New Roman" pitchFamily="18" charset="0"/>
              </a:rPr>
              <a:t>(1).</a:t>
            </a:r>
          </a:p>
        </p:txBody>
      </p:sp>
      <p:pic>
        <p:nvPicPr>
          <p:cNvPr id="10" name="Picture 7" descr="Stretching_HAMSWom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2730710"/>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T14_Aptitud_Fisica_TRAD_PP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6021498"/>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6" name="whoosh.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34728" y="2135524"/>
            <a:ext cx="8313736"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34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Actividades Usuales de la Vida Diarias</a:t>
            </a:r>
          </a:p>
        </p:txBody>
      </p:sp>
      <p:sp>
        <p:nvSpPr>
          <p:cNvPr id="3" name="Text Box 3"/>
          <p:cNvSpPr txBox="1">
            <a:spLocks noChangeArrowheads="1"/>
          </p:cNvSpPr>
          <p:nvPr/>
        </p:nvSpPr>
        <p:spPr bwMode="auto">
          <a:xfrm>
            <a:off x="1906688" y="577443"/>
            <a:ext cx="5723042" cy="103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140000"/>
              </a:lnSpc>
            </a:pPr>
            <a:r>
              <a:rPr lang="es-PR" altLang="es-PR"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panose="020B0A04020102020204" pitchFamily="34" charset="0"/>
              </a:rPr>
              <a:t>APTITUD FÍSICA</a:t>
            </a:r>
          </a:p>
        </p:txBody>
      </p:sp>
      <p:sp>
        <p:nvSpPr>
          <p:cNvPr id="4" name="Text Box 4"/>
          <p:cNvSpPr txBox="1">
            <a:spLocks noChangeArrowheads="1"/>
          </p:cNvSpPr>
          <p:nvPr/>
        </p:nvSpPr>
        <p:spPr bwMode="auto">
          <a:xfrm>
            <a:off x="211327" y="3268999"/>
            <a:ext cx="8494633"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sz="36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Se Recupera con Rapidez de la Fatiga</a:t>
            </a:r>
          </a:p>
        </p:txBody>
      </p:sp>
      <p:sp>
        <p:nvSpPr>
          <p:cNvPr id="5" name="Text Box 5"/>
          <p:cNvSpPr txBox="1">
            <a:spLocks noChangeArrowheads="1"/>
          </p:cNvSpPr>
          <p:nvPr/>
        </p:nvSpPr>
        <p:spPr bwMode="auto">
          <a:xfrm>
            <a:off x="258386" y="4373899"/>
            <a:ext cx="863409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Quedan Reservas de Fuerza y Energía Para</a:t>
            </a:r>
          </a:p>
        </p:txBody>
      </p:sp>
      <p:sp>
        <p:nvSpPr>
          <p:cNvPr id="6" name="Text Box 6"/>
          <p:cNvSpPr txBox="1">
            <a:spLocks noChangeArrowheads="1"/>
          </p:cNvSpPr>
          <p:nvPr/>
        </p:nvSpPr>
        <p:spPr bwMode="auto">
          <a:xfrm>
            <a:off x="412852" y="5402599"/>
            <a:ext cx="2736647"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Emergencias</a:t>
            </a:r>
          </a:p>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Inesperadas</a:t>
            </a:r>
          </a:p>
        </p:txBody>
      </p:sp>
      <p:sp>
        <p:nvSpPr>
          <p:cNvPr id="7" name="Text Box 7"/>
          <p:cNvSpPr txBox="1">
            <a:spLocks noChangeArrowheads="1"/>
          </p:cNvSpPr>
          <p:nvPr/>
        </p:nvSpPr>
        <p:spPr bwMode="auto">
          <a:xfrm>
            <a:off x="3791408" y="5402599"/>
            <a:ext cx="4882234"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Disfrutar de Actividades</a:t>
            </a:r>
          </a:p>
          <a:p>
            <a:pPr algn="ctr">
              <a:lnSpc>
                <a:spcPct val="90000"/>
              </a:lnSpc>
            </a:pPr>
            <a:r>
              <a:rPr lang="es-PR" altLang="es-PR" b="1" i="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Recreativas</a:t>
            </a:r>
          </a:p>
        </p:txBody>
      </p:sp>
      <p:sp>
        <p:nvSpPr>
          <p:cNvPr id="8" name="Line 8"/>
          <p:cNvSpPr>
            <a:spLocks noChangeShapeType="1"/>
          </p:cNvSpPr>
          <p:nvPr/>
        </p:nvSpPr>
        <p:spPr bwMode="auto">
          <a:xfrm>
            <a:off x="4495800" y="15925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9" name="Line 9"/>
          <p:cNvSpPr>
            <a:spLocks noChangeShapeType="1"/>
          </p:cNvSpPr>
          <p:nvPr/>
        </p:nvSpPr>
        <p:spPr bwMode="auto">
          <a:xfrm>
            <a:off x="4495800" y="26593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0" name="Line 10"/>
          <p:cNvSpPr>
            <a:spLocks noChangeShapeType="1"/>
          </p:cNvSpPr>
          <p:nvPr/>
        </p:nvSpPr>
        <p:spPr bwMode="auto">
          <a:xfrm>
            <a:off x="4495800" y="38023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1" name="Line 11"/>
          <p:cNvSpPr>
            <a:spLocks noChangeShapeType="1"/>
          </p:cNvSpPr>
          <p:nvPr/>
        </p:nvSpPr>
        <p:spPr bwMode="auto">
          <a:xfrm>
            <a:off x="1752600" y="48691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12" name="Line 12"/>
          <p:cNvSpPr>
            <a:spLocks noChangeShapeType="1"/>
          </p:cNvSpPr>
          <p:nvPr/>
        </p:nvSpPr>
        <p:spPr bwMode="auto">
          <a:xfrm>
            <a:off x="6324600" y="4869199"/>
            <a:ext cx="0" cy="685800"/>
          </a:xfrm>
          <a:prstGeom prst="line">
            <a:avLst/>
          </a:prstGeom>
          <a:noFill/>
          <a:ln w="76200">
            <a:solidFill>
              <a:srgbClr val="48487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332" y="527394"/>
            <a:ext cx="1085356" cy="162803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2220" y="741382"/>
            <a:ext cx="1164088" cy="1414045"/>
          </a:xfrm>
          <a:prstGeom prst="rect">
            <a:avLst/>
          </a:prstGeom>
        </p:spPr>
      </p:pic>
    </p:spTree>
    <p:custDataLst>
      <p:tags r:id="rId1"/>
    </p:custDataLst>
    <p:extLst>
      <p:ext uri="{BB962C8B-B14F-4D97-AF65-F5344CB8AC3E}">
        <p14:creationId xmlns:p14="http://schemas.microsoft.com/office/powerpoint/2010/main" val="17585282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breeze.wav"/>
          </p:stSnd>
        </p:sndAc>
      </p:transition>
    </mc:Choice>
    <mc:Fallback xmlns="">
      <p:transition spd="slow">
        <p:split orient="vert"/>
        <p:sndAc>
          <p:stSnd>
            <p:snd r:embed="rId7" name="breez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3"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a:latin typeface="Arial" charset="0"/>
                <a:cs typeface="Arial" charset="0"/>
              </a:rPr>
              <a:t>Un conjunto de</a:t>
            </a:r>
          </a:p>
          <a:p>
            <a:pPr eaLnBrk="0" hangingPunct="0">
              <a:lnSpc>
                <a:spcPct val="90000"/>
              </a:lnSpc>
              <a:spcBef>
                <a:spcPct val="20000"/>
              </a:spcBef>
            </a:pPr>
            <a:r>
              <a:rPr lang="es-ES" altLang="es-PR" sz="3400" b="1">
                <a:latin typeface="Arial" charset="0"/>
                <a:cs typeface="Arial" charset="0"/>
              </a:rPr>
              <a:t>atributos que las</a:t>
            </a:r>
          </a:p>
          <a:p>
            <a:pPr eaLnBrk="0" hangingPunct="0">
              <a:lnSpc>
                <a:spcPct val="90000"/>
              </a:lnSpc>
              <a:spcBef>
                <a:spcPct val="20000"/>
              </a:spcBef>
            </a:pPr>
            <a:r>
              <a:rPr lang="es-ES" altLang="es-PR" sz="3400" b="1">
                <a:latin typeface="Arial" charset="0"/>
                <a:cs typeface="Arial" charset="0"/>
              </a:rPr>
              <a:t>personas poseen o</a:t>
            </a:r>
          </a:p>
          <a:p>
            <a:pPr eaLnBrk="0" hangingPunct="0">
              <a:lnSpc>
                <a:spcPct val="90000"/>
              </a:lnSpc>
              <a:spcBef>
                <a:spcPct val="20000"/>
              </a:spcBef>
            </a:pPr>
            <a:r>
              <a:rPr lang="es-ES" altLang="es-PR" sz="3400" b="1">
                <a:latin typeface="Arial" charset="0"/>
                <a:cs typeface="Arial" charset="0"/>
              </a:rPr>
              <a:t>alcanzan que se</a:t>
            </a:r>
          </a:p>
          <a:p>
            <a:pPr eaLnBrk="0" hangingPunct="0">
              <a:lnSpc>
                <a:spcPct val="90000"/>
              </a:lnSpc>
              <a:spcBef>
                <a:spcPct val="20000"/>
              </a:spcBef>
            </a:pPr>
            <a:r>
              <a:rPr lang="es-ES" altLang="es-PR" sz="3400" b="1">
                <a:latin typeface="Arial" charset="0"/>
                <a:cs typeface="Arial" charset="0"/>
              </a:rPr>
              <a:t>relaciona con la</a:t>
            </a:r>
          </a:p>
          <a:p>
            <a:pPr eaLnBrk="0" hangingPunct="0">
              <a:lnSpc>
                <a:spcPct val="90000"/>
              </a:lnSpc>
              <a:spcBef>
                <a:spcPct val="20000"/>
              </a:spcBef>
            </a:pPr>
            <a:r>
              <a:rPr lang="es-ES" altLang="es-PR" sz="3400" b="1">
                <a:latin typeface="Arial" charset="0"/>
                <a:cs typeface="Arial" charset="0"/>
              </a:rPr>
              <a:t>habilidad para llevar a</a:t>
            </a:r>
          </a:p>
          <a:p>
            <a:pPr eaLnBrk="0" hangingPunct="0">
              <a:lnSpc>
                <a:spcPct val="90000"/>
              </a:lnSpc>
              <a:spcBef>
                <a:spcPct val="20000"/>
              </a:spcBef>
            </a:pPr>
            <a:r>
              <a:rPr lang="es-ES" altLang="es-PR" sz="3400" b="1">
                <a:latin typeface="Arial" charset="0"/>
                <a:cs typeface="Arial" charset="0"/>
              </a:rPr>
              <a:t>cabo actividad física</a:t>
            </a:r>
          </a:p>
        </p:txBody>
      </p:sp>
      <p:sp>
        <p:nvSpPr>
          <p:cNvPr id="4" name="Text Box 6"/>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5"/>
              </a:rPr>
              <a:t>http://pubmedcentralcanada.ca/pmcc/articles/PMC1424733/pdf/pubhealthrep00100-0016.pdf</a:t>
            </a:r>
            <a:endParaRPr lang="en-US" altLang="es-PR" sz="1200" b="1" i="1">
              <a:latin typeface="Times New Roman" pitchFamily="18" charset="0"/>
            </a:endParaRPr>
          </a:p>
        </p:txBody>
      </p:sp>
      <p:pic>
        <p:nvPicPr>
          <p:cNvPr id="5" name="Picture 7" descr="Woman-Dumb-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4429793"/>
      </p:ext>
    </p:extLst>
  </p:cSld>
  <p:clrMapOvr>
    <a:masterClrMapping/>
  </p:clrMapOvr>
  <mc:AlternateContent xmlns:mc="http://schemas.openxmlformats.org/markup-compatibility/2006" xmlns:p14="http://schemas.microsoft.com/office/powerpoint/2010/main">
    <mc:Choice Requires="p14">
      <p:transition spd="slow" p14:dur="1100">
        <p14:switch dir="r"/>
        <p:sndAc>
          <p:stSnd>
            <p:snd r:embed="rId4" name="whoosh.wav"/>
          </p:stSnd>
        </p:sndAc>
      </p:transition>
    </mc:Choice>
    <mc:Fallback xmlns="">
      <p:transition spd="slow">
        <p:fade/>
        <p:sndAc>
          <p:stSnd>
            <p:snd r:embed="rId7" name="whoosh.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41907</TotalTime>
  <Words>2079</Words>
  <Application>Microsoft Office PowerPoint</Application>
  <PresentationFormat>On-screen Show (4:3)</PresentationFormat>
  <Paragraphs>427</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Calibri</vt:lpstr>
      <vt:lpstr>Georgia</vt:lpstr>
      <vt:lpstr>Times New Roman</vt:lpstr>
      <vt:lpstr>Trebuchet MS</vt:lpstr>
      <vt:lpstr>Wingdings 2</vt:lpstr>
      <vt:lpstr>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 Corsino</cp:lastModifiedBy>
  <cp:revision>4515</cp:revision>
  <cp:lastPrinted>2016-08-14T14:10:54Z</cp:lastPrinted>
  <dcterms:created xsi:type="dcterms:W3CDTF">2012-03-25T21:01:47Z</dcterms:created>
  <dcterms:modified xsi:type="dcterms:W3CDTF">2023-02-21T13:46:12Z</dcterms:modified>
</cp:coreProperties>
</file>