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3"/>
  </p:notesMasterIdLst>
  <p:handoutMasterIdLst>
    <p:handoutMasterId r:id="rId134"/>
  </p:handoutMasterIdLst>
  <p:sldIdLst>
    <p:sldId id="256" r:id="rId2"/>
    <p:sldId id="258" r:id="rId3"/>
    <p:sldId id="525" r:id="rId4"/>
    <p:sldId id="863" r:id="rId5"/>
    <p:sldId id="862" r:id="rId6"/>
    <p:sldId id="861" r:id="rId7"/>
    <p:sldId id="860" r:id="rId8"/>
    <p:sldId id="864" r:id="rId9"/>
    <p:sldId id="859" r:id="rId10"/>
    <p:sldId id="866" r:id="rId11"/>
    <p:sldId id="865" r:id="rId12"/>
    <p:sldId id="868" r:id="rId13"/>
    <p:sldId id="867" r:id="rId14"/>
    <p:sldId id="869" r:id="rId15"/>
    <p:sldId id="873" r:id="rId16"/>
    <p:sldId id="870" r:id="rId17"/>
    <p:sldId id="872" r:id="rId18"/>
    <p:sldId id="871" r:id="rId19"/>
    <p:sldId id="836" r:id="rId20"/>
    <p:sldId id="842" r:id="rId21"/>
    <p:sldId id="838" r:id="rId22"/>
    <p:sldId id="837" r:id="rId23"/>
    <p:sldId id="839" r:id="rId24"/>
    <p:sldId id="841" r:id="rId25"/>
    <p:sldId id="835" r:id="rId26"/>
    <p:sldId id="875" r:id="rId27"/>
    <p:sldId id="660" r:id="rId28"/>
    <p:sldId id="661" r:id="rId29"/>
    <p:sldId id="667" r:id="rId30"/>
    <p:sldId id="843" r:id="rId31"/>
    <p:sldId id="800" r:id="rId32"/>
    <p:sldId id="526" r:id="rId33"/>
    <p:sldId id="874" r:id="rId34"/>
    <p:sldId id="708" r:id="rId35"/>
    <p:sldId id="877" r:id="rId36"/>
    <p:sldId id="878" r:id="rId37"/>
    <p:sldId id="879" r:id="rId38"/>
    <p:sldId id="276" r:id="rId39"/>
    <p:sldId id="790" r:id="rId40"/>
    <p:sldId id="886" r:id="rId41"/>
    <p:sldId id="887" r:id="rId42"/>
    <p:sldId id="880" r:id="rId43"/>
    <p:sldId id="881" r:id="rId44"/>
    <p:sldId id="882" r:id="rId45"/>
    <p:sldId id="883" r:id="rId46"/>
    <p:sldId id="884" r:id="rId47"/>
    <p:sldId id="876" r:id="rId48"/>
    <p:sldId id="446" r:id="rId49"/>
    <p:sldId id="447" r:id="rId50"/>
    <p:sldId id="856" r:id="rId51"/>
    <p:sldId id="705" r:id="rId52"/>
    <p:sldId id="704" r:id="rId53"/>
    <p:sldId id="706" r:id="rId54"/>
    <p:sldId id="729" r:id="rId55"/>
    <p:sldId id="703" r:id="rId56"/>
    <p:sldId id="707" r:id="rId57"/>
    <p:sldId id="710" r:id="rId58"/>
    <p:sldId id="846" r:id="rId59"/>
    <p:sldId id="711" r:id="rId60"/>
    <p:sldId id="449" r:id="rId61"/>
    <p:sldId id="767" r:id="rId62"/>
    <p:sldId id="791" r:id="rId63"/>
    <p:sldId id="768" r:id="rId64"/>
    <p:sldId id="713" r:id="rId65"/>
    <p:sldId id="566" r:id="rId66"/>
    <p:sldId id="734" r:id="rId67"/>
    <p:sldId id="715" r:id="rId68"/>
    <p:sldId id="725" r:id="rId69"/>
    <p:sldId id="726" r:id="rId70"/>
    <p:sldId id="731" r:id="rId71"/>
    <p:sldId id="732" r:id="rId72"/>
    <p:sldId id="730" r:id="rId73"/>
    <p:sldId id="714" r:id="rId74"/>
    <p:sldId id="847" r:id="rId75"/>
    <p:sldId id="885" r:id="rId76"/>
    <p:sldId id="889" r:id="rId77"/>
    <p:sldId id="888" r:id="rId78"/>
    <p:sldId id="890" r:id="rId79"/>
    <p:sldId id="465" r:id="rId80"/>
    <p:sldId id="891" r:id="rId81"/>
    <p:sldId id="453" r:id="rId82"/>
    <p:sldId id="457" r:id="rId83"/>
    <p:sldId id="850" r:id="rId84"/>
    <p:sldId id="486" r:id="rId85"/>
    <p:sldId id="851" r:id="rId86"/>
    <p:sldId id="894" r:id="rId87"/>
    <p:sldId id="892" r:id="rId88"/>
    <p:sldId id="893" r:id="rId89"/>
    <p:sldId id="895" r:id="rId90"/>
    <p:sldId id="896" r:id="rId91"/>
    <p:sldId id="897" r:id="rId92"/>
    <p:sldId id="899" r:id="rId93"/>
    <p:sldId id="898" r:id="rId94"/>
    <p:sldId id="901" r:id="rId95"/>
    <p:sldId id="902" r:id="rId96"/>
    <p:sldId id="903" r:id="rId97"/>
    <p:sldId id="900" r:id="rId98"/>
    <p:sldId id="904" r:id="rId99"/>
    <p:sldId id="906" r:id="rId100"/>
    <p:sldId id="466" r:id="rId101"/>
    <p:sldId id="468" r:id="rId102"/>
    <p:sldId id="467" r:id="rId103"/>
    <p:sldId id="907" r:id="rId104"/>
    <p:sldId id="462" r:id="rId105"/>
    <p:sldId id="905" r:id="rId106"/>
    <p:sldId id="793" r:id="rId107"/>
    <p:sldId id="908" r:id="rId108"/>
    <p:sldId id="909" r:id="rId109"/>
    <p:sldId id="463" r:id="rId110"/>
    <p:sldId id="464" r:id="rId111"/>
    <p:sldId id="910" r:id="rId112"/>
    <p:sldId id="508" r:id="rId113"/>
    <p:sldId id="911" r:id="rId114"/>
    <p:sldId id="852" r:id="rId115"/>
    <p:sldId id="854" r:id="rId116"/>
    <p:sldId id="913" r:id="rId117"/>
    <p:sldId id="914" r:id="rId118"/>
    <p:sldId id="853" r:id="rId119"/>
    <p:sldId id="855" r:id="rId120"/>
    <p:sldId id="912" r:id="rId121"/>
    <p:sldId id="915" r:id="rId122"/>
    <p:sldId id="795" r:id="rId123"/>
    <p:sldId id="772" r:id="rId124"/>
    <p:sldId id="537" r:id="rId125"/>
    <p:sldId id="658" r:id="rId126"/>
    <p:sldId id="659" r:id="rId127"/>
    <p:sldId id="663" r:id="rId128"/>
    <p:sldId id="857" r:id="rId129"/>
    <p:sldId id="496" r:id="rId130"/>
    <p:sldId id="656" r:id="rId131"/>
    <p:sldId id="858" r:id="rId132"/>
  </p:sldIdLst>
  <p:sldSz cx="9144000" cy="6858000" type="screen4x3"/>
  <p:notesSz cx="6985000" cy="9283700"/>
  <p:custDataLst>
    <p:tags r:id="rId135"/>
  </p:custDataLst>
  <p:defaultTextStyle>
    <a:defPPr>
      <a:defRPr lang="en-US"/>
    </a:defPPr>
    <a:lvl1pPr algn="l" rtl="0" eaLnBrk="0" fontAlgn="base" hangingPunct="0">
      <a:spcBef>
        <a:spcPct val="0"/>
      </a:spcBef>
      <a:spcAft>
        <a:spcPct val="0"/>
      </a:spcAft>
      <a:defRPr sz="3200"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sz="3200"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sz="3200"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sz="3200"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sz="3200" kern="1200">
        <a:solidFill>
          <a:schemeClr val="tx1"/>
        </a:solidFill>
        <a:latin typeface="Georgia" panose="02040502050405020303" pitchFamily="18" charset="0"/>
        <a:ea typeface="+mn-ea"/>
        <a:cs typeface="+mn-cs"/>
      </a:defRPr>
    </a:lvl5pPr>
    <a:lvl6pPr marL="2286000" algn="l" defTabSz="914400" rtl="0" eaLnBrk="1" latinLnBrk="0" hangingPunct="1">
      <a:defRPr sz="3200" kern="1200">
        <a:solidFill>
          <a:schemeClr val="tx1"/>
        </a:solidFill>
        <a:latin typeface="Georgia" panose="02040502050405020303" pitchFamily="18" charset="0"/>
        <a:ea typeface="+mn-ea"/>
        <a:cs typeface="+mn-cs"/>
      </a:defRPr>
    </a:lvl6pPr>
    <a:lvl7pPr marL="2743200" algn="l" defTabSz="914400" rtl="0" eaLnBrk="1" latinLnBrk="0" hangingPunct="1">
      <a:defRPr sz="3200" kern="1200">
        <a:solidFill>
          <a:schemeClr val="tx1"/>
        </a:solidFill>
        <a:latin typeface="Georgia" panose="02040502050405020303" pitchFamily="18" charset="0"/>
        <a:ea typeface="+mn-ea"/>
        <a:cs typeface="+mn-cs"/>
      </a:defRPr>
    </a:lvl7pPr>
    <a:lvl8pPr marL="3200400" algn="l" defTabSz="914400" rtl="0" eaLnBrk="1" latinLnBrk="0" hangingPunct="1">
      <a:defRPr sz="3200" kern="1200">
        <a:solidFill>
          <a:schemeClr val="tx1"/>
        </a:solidFill>
        <a:latin typeface="Georgia" panose="02040502050405020303" pitchFamily="18" charset="0"/>
        <a:ea typeface="+mn-ea"/>
        <a:cs typeface="+mn-cs"/>
      </a:defRPr>
    </a:lvl8pPr>
    <a:lvl9pPr marL="3657600" algn="l" defTabSz="914400" rtl="0" eaLnBrk="1" latinLnBrk="0" hangingPunct="1">
      <a:defRPr sz="3200"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3C3C62"/>
    <a:srgbClr val="E6E6EF"/>
    <a:srgbClr val="99CCFF"/>
    <a:srgbClr val="CC3300"/>
    <a:srgbClr val="008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77" autoAdjust="0"/>
    <p:restoredTop sz="94660"/>
  </p:normalViewPr>
  <p:slideViewPr>
    <p:cSldViewPr>
      <p:cViewPr varScale="1">
        <p:scale>
          <a:sx n="65" d="100"/>
          <a:sy n="65" d="100"/>
        </p:scale>
        <p:origin x="159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3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handoutMaster" Target="handoutMasters/handoutMaster1.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62A418-FCEB-4B66-9F3B-67ABA9A85211}"/>
              </a:ext>
            </a:extLst>
          </p:cNvPr>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0D5AEBC-718E-4072-8A77-0B146D29E99B}"/>
              </a:ext>
            </a:extLst>
          </p:cNvPr>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CBDA7507-5E14-4F83-AF88-D08E6170864C}" type="datetimeFigureOut">
              <a:rPr lang="en-US"/>
              <a:pPr>
                <a:defRPr/>
              </a:pPr>
              <a:t>3/6/2023</a:t>
            </a:fld>
            <a:endParaRPr lang="en-US"/>
          </a:p>
        </p:txBody>
      </p:sp>
      <p:sp>
        <p:nvSpPr>
          <p:cNvPr id="4" name="Footer Placeholder 3">
            <a:extLst>
              <a:ext uri="{FF2B5EF4-FFF2-40B4-BE49-F238E27FC236}">
                <a16:creationId xmlns:a16="http://schemas.microsoft.com/office/drawing/2014/main" id="{A1EF4781-9561-4132-93FB-9DCB33FE935F}"/>
              </a:ext>
            </a:extLst>
          </p:cNvPr>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7CB8EC73-2304-44B7-882F-30CE3C7D1B1A}"/>
              </a:ext>
            </a:extLst>
          </p:cNvPr>
          <p:cNvSpPr>
            <a:spLocks noGrp="1"/>
          </p:cNvSpPr>
          <p:nvPr>
            <p:ph type="sldNum" sz="quarter" idx="3"/>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0228D0CC-7072-4EF8-A64C-DB321DBCECE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F687EF-213D-4B5A-98BE-CE6A18431E07}"/>
              </a:ext>
            </a:extLst>
          </p:cNvPr>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s-PR"/>
          </a:p>
        </p:txBody>
      </p:sp>
      <p:sp>
        <p:nvSpPr>
          <p:cNvPr id="3" name="Date Placeholder 2">
            <a:extLst>
              <a:ext uri="{FF2B5EF4-FFF2-40B4-BE49-F238E27FC236}">
                <a16:creationId xmlns:a16="http://schemas.microsoft.com/office/drawing/2014/main" id="{1B244A40-8FC7-4FEC-87B2-2308379F0B2B}"/>
              </a:ext>
            </a:extLst>
          </p:cNvPr>
          <p:cNvSpPr>
            <a:spLocks noGrp="1"/>
          </p:cNvSpPr>
          <p:nvPr>
            <p:ph type="dt"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C4AC7200-D947-4D5A-93F9-7406AC6C880F}" type="datetimeFigureOut">
              <a:rPr lang="es-PR"/>
              <a:pPr>
                <a:defRPr/>
              </a:pPr>
              <a:t>03/06/2023</a:t>
            </a:fld>
            <a:endParaRPr lang="es-PR"/>
          </a:p>
        </p:txBody>
      </p:sp>
      <p:sp>
        <p:nvSpPr>
          <p:cNvPr id="4" name="Slide Image Placeholder 3">
            <a:extLst>
              <a:ext uri="{FF2B5EF4-FFF2-40B4-BE49-F238E27FC236}">
                <a16:creationId xmlns:a16="http://schemas.microsoft.com/office/drawing/2014/main" id="{85BFBAA8-364D-48A1-8E2C-3A87E2DA839D}"/>
              </a:ext>
            </a:extLst>
          </p:cNvPr>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a:extLst>
              <a:ext uri="{FF2B5EF4-FFF2-40B4-BE49-F238E27FC236}">
                <a16:creationId xmlns:a16="http://schemas.microsoft.com/office/drawing/2014/main" id="{312D2257-FE16-41F5-974C-1AE19B5471F7}"/>
              </a:ext>
            </a:extLst>
          </p:cNvPr>
          <p:cNvSpPr>
            <a:spLocks noGrp="1"/>
          </p:cNvSpPr>
          <p:nvPr>
            <p:ph type="body" sz="quarter" idx="3"/>
          </p:nvPr>
        </p:nvSpPr>
        <p:spPr>
          <a:xfrm>
            <a:off x="698500" y="4410075"/>
            <a:ext cx="5588000" cy="4176713"/>
          </a:xfrm>
          <a:prstGeom prst="rect">
            <a:avLst/>
          </a:prstGeom>
        </p:spPr>
        <p:txBody>
          <a:bodyPr vert="horz" lIns="92958" tIns="46479" rIns="92958" bIns="4647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a:extLst>
              <a:ext uri="{FF2B5EF4-FFF2-40B4-BE49-F238E27FC236}">
                <a16:creationId xmlns:a16="http://schemas.microsoft.com/office/drawing/2014/main" id="{5E8E889F-AE43-4113-97E3-B6386F404A56}"/>
              </a:ext>
            </a:extLst>
          </p:cNvPr>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s-PR"/>
          </a:p>
        </p:txBody>
      </p:sp>
      <p:sp>
        <p:nvSpPr>
          <p:cNvPr id="7" name="Slide Number Placeholder 6">
            <a:extLst>
              <a:ext uri="{FF2B5EF4-FFF2-40B4-BE49-F238E27FC236}">
                <a16:creationId xmlns:a16="http://schemas.microsoft.com/office/drawing/2014/main" id="{7E48A870-ADB3-4A00-95E1-D3FB89ACEC22}"/>
              </a:ext>
            </a:extLst>
          </p:cNvPr>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C582B318-9E71-4DAB-8CAF-C72D988743B1}" type="slidenum">
              <a:rPr lang="es-PR" altLang="en-US"/>
              <a:pPr>
                <a:defRPr/>
              </a:pPr>
              <a:t>‹#›</a:t>
            </a:fld>
            <a:endParaRPr lang="es-P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5D4A3B52-22EC-491D-89AF-0D8808CC14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093DB42B-430F-4A86-BDF9-40713AEE2D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8196" name="Slide Number Placeholder 3">
            <a:extLst>
              <a:ext uri="{FF2B5EF4-FFF2-40B4-BE49-F238E27FC236}">
                <a16:creationId xmlns:a16="http://schemas.microsoft.com/office/drawing/2014/main" id="{2F04E243-61D3-4550-9EFF-0A9F3649D0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93AF97-5F3F-4135-BE71-15DF6B8090A1}" type="slidenum">
              <a:rPr lang="es-PR" altLang="en-US"/>
              <a:pPr>
                <a:spcBef>
                  <a:spcPct val="0"/>
                </a:spcBef>
              </a:pPr>
              <a:t>1</a:t>
            </a:fld>
            <a:endParaRPr lang="es-P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10</a:t>
            </a:fld>
            <a:endParaRPr lang="es-PR" altLang="en-US"/>
          </a:p>
        </p:txBody>
      </p:sp>
    </p:spTree>
    <p:extLst>
      <p:ext uri="{BB962C8B-B14F-4D97-AF65-F5344CB8AC3E}">
        <p14:creationId xmlns:p14="http://schemas.microsoft.com/office/powerpoint/2010/main" val="23587354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BF772629-3922-4207-B04C-151469B226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09A8EDEE-B2EF-4DB2-A9D8-58A65C9316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6740" name="Slide Number Placeholder 3">
            <a:extLst>
              <a:ext uri="{FF2B5EF4-FFF2-40B4-BE49-F238E27FC236}">
                <a16:creationId xmlns:a16="http://schemas.microsoft.com/office/drawing/2014/main" id="{48DE9848-C77C-495C-B21C-07E9B9BE7A7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8B8C276-8C87-4AFD-82EA-4DE7A6B8CB0F}" type="slidenum">
              <a:rPr lang="es-PR" altLang="en-US"/>
              <a:pPr algn="r" eaLnBrk="1" hangingPunct="1">
                <a:spcBef>
                  <a:spcPct val="0"/>
                </a:spcBef>
              </a:pPr>
              <a:t>100</a:t>
            </a:fld>
            <a:endParaRPr lang="es-PR"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B5F26E44-BA9E-49F3-857E-40441D1F15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27D5D2C7-0CF1-49BE-AE04-08EE35BD90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8788" name="Slide Number Placeholder 3">
            <a:extLst>
              <a:ext uri="{FF2B5EF4-FFF2-40B4-BE49-F238E27FC236}">
                <a16:creationId xmlns:a16="http://schemas.microsoft.com/office/drawing/2014/main" id="{1ED365CF-BF63-4754-8B7B-11B9628CAF6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9DB5AC3-396D-4A73-92AB-DCC1C2E469C0}" type="slidenum">
              <a:rPr lang="es-PR" altLang="en-US"/>
              <a:pPr algn="r" eaLnBrk="1" hangingPunct="1">
                <a:spcBef>
                  <a:spcPct val="0"/>
                </a:spcBef>
              </a:pPr>
              <a:t>101</a:t>
            </a:fld>
            <a:endParaRPr lang="es-PR"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3041155D-F485-4D17-9B0D-0428F9DB6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26FE3E4C-65AA-4C27-AC9D-4B2B696567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2644" name="Slide Number Placeholder 3">
            <a:extLst>
              <a:ext uri="{FF2B5EF4-FFF2-40B4-BE49-F238E27FC236}">
                <a16:creationId xmlns:a16="http://schemas.microsoft.com/office/drawing/2014/main" id="{D1DDD7F4-C411-4E43-9A4C-3FDE7ED67FF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59EECF9-C59D-4AF1-962C-35DFAC8173CA}" type="slidenum">
              <a:rPr lang="es-PR" altLang="en-US"/>
              <a:pPr algn="r" eaLnBrk="1" hangingPunct="1">
                <a:spcBef>
                  <a:spcPct val="0"/>
                </a:spcBef>
              </a:pPr>
              <a:t>102</a:t>
            </a:fld>
            <a:endParaRPr lang="es-PR"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103</a:t>
            </a:fld>
            <a:endParaRPr lang="es-PR" altLang="en-US"/>
          </a:p>
        </p:txBody>
      </p:sp>
    </p:spTree>
    <p:extLst>
      <p:ext uri="{BB962C8B-B14F-4D97-AF65-F5344CB8AC3E}">
        <p14:creationId xmlns:p14="http://schemas.microsoft.com/office/powerpoint/2010/main" val="10375417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F10FDF55-8876-4417-85E4-4B8818C7F1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CBD8858B-A162-4947-962F-387D55859F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04" name="Slide Number Placeholder 3">
            <a:extLst>
              <a:ext uri="{FF2B5EF4-FFF2-40B4-BE49-F238E27FC236}">
                <a16:creationId xmlns:a16="http://schemas.microsoft.com/office/drawing/2014/main" id="{AF6A7D92-0515-4609-A471-EE8F41E705D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D4B36DD-E5F8-4D1B-9CBB-5A854A257CA0}" type="slidenum">
              <a:rPr lang="es-PR" altLang="en-US"/>
              <a:pPr algn="r" eaLnBrk="1" hangingPunct="1">
                <a:spcBef>
                  <a:spcPct val="0"/>
                </a:spcBef>
              </a:pPr>
              <a:t>104</a:t>
            </a:fld>
            <a:endParaRPr lang="es-PR"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105</a:t>
            </a:fld>
            <a:endParaRPr lang="es-PR" altLang="en-US"/>
          </a:p>
        </p:txBody>
      </p:sp>
    </p:spTree>
    <p:extLst>
      <p:ext uri="{BB962C8B-B14F-4D97-AF65-F5344CB8AC3E}">
        <p14:creationId xmlns:p14="http://schemas.microsoft.com/office/powerpoint/2010/main" val="34285668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55D51B6B-049C-4725-9CDB-CED4ED9A18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46C601A8-92CD-4ABB-A21A-8528D616FB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dirty="0"/>
          </a:p>
        </p:txBody>
      </p:sp>
      <p:sp>
        <p:nvSpPr>
          <p:cNvPr id="104452" name="Slide Number Placeholder 3">
            <a:extLst>
              <a:ext uri="{FF2B5EF4-FFF2-40B4-BE49-F238E27FC236}">
                <a16:creationId xmlns:a16="http://schemas.microsoft.com/office/drawing/2014/main" id="{3C33753B-C913-4480-810D-1578E142EB9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7A0B95-63D0-4F80-94B7-443A883398CB}" type="slidenum">
              <a:rPr lang="es-PR" altLang="en-US"/>
              <a:pPr algn="r" eaLnBrk="1" hangingPunct="1">
                <a:spcBef>
                  <a:spcPct val="0"/>
                </a:spcBef>
              </a:pPr>
              <a:t>106</a:t>
            </a:fld>
            <a:endParaRPr lang="es-PR"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55D51B6B-049C-4725-9CDB-CED4ED9A18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46C601A8-92CD-4ABB-A21A-8528D616FB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4452" name="Slide Number Placeholder 3">
            <a:extLst>
              <a:ext uri="{FF2B5EF4-FFF2-40B4-BE49-F238E27FC236}">
                <a16:creationId xmlns:a16="http://schemas.microsoft.com/office/drawing/2014/main" id="{3C33753B-C913-4480-810D-1578E142EB9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7A0B95-63D0-4F80-94B7-443A883398CB}" type="slidenum">
              <a:rPr lang="es-PR" altLang="en-US"/>
              <a:pPr algn="r" eaLnBrk="1" hangingPunct="1">
                <a:spcBef>
                  <a:spcPct val="0"/>
                </a:spcBef>
              </a:pPr>
              <a:t>107</a:t>
            </a:fld>
            <a:endParaRPr lang="es-PR" altLang="en-US"/>
          </a:p>
        </p:txBody>
      </p:sp>
    </p:spTree>
    <p:extLst>
      <p:ext uri="{BB962C8B-B14F-4D97-AF65-F5344CB8AC3E}">
        <p14:creationId xmlns:p14="http://schemas.microsoft.com/office/powerpoint/2010/main" val="20715842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55D51B6B-049C-4725-9CDB-CED4ED9A18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46C601A8-92CD-4ABB-A21A-8528D616FB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4452" name="Slide Number Placeholder 3">
            <a:extLst>
              <a:ext uri="{FF2B5EF4-FFF2-40B4-BE49-F238E27FC236}">
                <a16:creationId xmlns:a16="http://schemas.microsoft.com/office/drawing/2014/main" id="{3C33753B-C913-4480-810D-1578E142EB9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7A0B95-63D0-4F80-94B7-443A883398CB}" type="slidenum">
              <a:rPr lang="es-PR" altLang="en-US"/>
              <a:pPr algn="r" eaLnBrk="1" hangingPunct="1">
                <a:spcBef>
                  <a:spcPct val="0"/>
                </a:spcBef>
              </a:pPr>
              <a:t>108</a:t>
            </a:fld>
            <a:endParaRPr lang="es-PR" altLang="en-US"/>
          </a:p>
        </p:txBody>
      </p:sp>
    </p:spTree>
    <p:extLst>
      <p:ext uri="{BB962C8B-B14F-4D97-AF65-F5344CB8AC3E}">
        <p14:creationId xmlns:p14="http://schemas.microsoft.com/office/powerpoint/2010/main" val="30059513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CB2159D9-3326-40CA-B723-39AD426E6D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17A055B1-6F45-45A8-B5E7-73E546CCFE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6500" name="Slide Number Placeholder 3">
            <a:extLst>
              <a:ext uri="{FF2B5EF4-FFF2-40B4-BE49-F238E27FC236}">
                <a16:creationId xmlns:a16="http://schemas.microsoft.com/office/drawing/2014/main" id="{CF63CC67-DD01-43C8-A335-13F059F4D64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67F53C7-622D-4114-809D-4ABBAD42DFBE}" type="slidenum">
              <a:rPr lang="es-PR" altLang="en-US"/>
              <a:pPr algn="r" eaLnBrk="1" hangingPunct="1">
                <a:spcBef>
                  <a:spcPct val="0"/>
                </a:spcBef>
              </a:pPr>
              <a:t>109</a:t>
            </a:fld>
            <a:endParaRPr lang="es-P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11</a:t>
            </a:fld>
            <a:endParaRPr lang="es-PR" altLang="en-US"/>
          </a:p>
        </p:txBody>
      </p:sp>
    </p:spTree>
    <p:extLst>
      <p:ext uri="{BB962C8B-B14F-4D97-AF65-F5344CB8AC3E}">
        <p14:creationId xmlns:p14="http://schemas.microsoft.com/office/powerpoint/2010/main" val="305736917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2A072436-4487-4C25-AE3C-0CD8742AED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227C651E-2A6A-4806-A60F-7973F76D89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8548" name="Slide Number Placeholder 3">
            <a:extLst>
              <a:ext uri="{FF2B5EF4-FFF2-40B4-BE49-F238E27FC236}">
                <a16:creationId xmlns:a16="http://schemas.microsoft.com/office/drawing/2014/main" id="{2E0A14DC-8E66-4994-ACD0-9C61A14D838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97E9677-8DA3-46A5-9677-D9959DAFFED1}" type="slidenum">
              <a:rPr lang="es-PR" altLang="en-US"/>
              <a:pPr algn="r" eaLnBrk="1" hangingPunct="1">
                <a:spcBef>
                  <a:spcPct val="0"/>
                </a:spcBef>
              </a:pPr>
              <a:t>110</a:t>
            </a:fld>
            <a:endParaRPr lang="es-PR"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2A072436-4487-4C25-AE3C-0CD8742AED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227C651E-2A6A-4806-A60F-7973F76D89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8548" name="Slide Number Placeholder 3">
            <a:extLst>
              <a:ext uri="{FF2B5EF4-FFF2-40B4-BE49-F238E27FC236}">
                <a16:creationId xmlns:a16="http://schemas.microsoft.com/office/drawing/2014/main" id="{2E0A14DC-8E66-4994-ACD0-9C61A14D838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97E9677-8DA3-46A5-9677-D9959DAFFED1}" type="slidenum">
              <a:rPr lang="es-PR" altLang="en-US"/>
              <a:pPr algn="r" eaLnBrk="1" hangingPunct="1">
                <a:spcBef>
                  <a:spcPct val="0"/>
                </a:spcBef>
              </a:pPr>
              <a:t>111</a:t>
            </a:fld>
            <a:endParaRPr lang="es-PR" altLang="en-US"/>
          </a:p>
        </p:txBody>
      </p:sp>
    </p:spTree>
    <p:extLst>
      <p:ext uri="{BB962C8B-B14F-4D97-AF65-F5344CB8AC3E}">
        <p14:creationId xmlns:p14="http://schemas.microsoft.com/office/powerpoint/2010/main" val="37272024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7F583C04-77EB-493E-9995-45C350B11E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DD09B73F-02E3-47D9-84B0-CF49A9528B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0596" name="Slide Number Placeholder 3">
            <a:extLst>
              <a:ext uri="{FF2B5EF4-FFF2-40B4-BE49-F238E27FC236}">
                <a16:creationId xmlns:a16="http://schemas.microsoft.com/office/drawing/2014/main" id="{6CAE0C49-545F-43D6-8520-822EC677A7E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0EA3FF-7A65-4252-AD24-73312FDBE7B6}" type="slidenum">
              <a:rPr lang="es-PR" altLang="en-US"/>
              <a:pPr algn="r" eaLnBrk="1" hangingPunct="1">
                <a:spcBef>
                  <a:spcPct val="0"/>
                </a:spcBef>
              </a:pPr>
              <a:t>112</a:t>
            </a:fld>
            <a:endParaRPr lang="es-PR"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7F583C04-77EB-493E-9995-45C350B11E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DD09B73F-02E3-47D9-84B0-CF49A9528B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0596" name="Slide Number Placeholder 3">
            <a:extLst>
              <a:ext uri="{FF2B5EF4-FFF2-40B4-BE49-F238E27FC236}">
                <a16:creationId xmlns:a16="http://schemas.microsoft.com/office/drawing/2014/main" id="{6CAE0C49-545F-43D6-8520-822EC677A7E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0EA3FF-7A65-4252-AD24-73312FDBE7B6}" type="slidenum">
              <a:rPr lang="es-PR" altLang="en-US"/>
              <a:pPr algn="r" eaLnBrk="1" hangingPunct="1">
                <a:spcBef>
                  <a:spcPct val="0"/>
                </a:spcBef>
              </a:pPr>
              <a:t>113</a:t>
            </a:fld>
            <a:endParaRPr lang="es-PR" altLang="en-US"/>
          </a:p>
        </p:txBody>
      </p:sp>
    </p:spTree>
    <p:extLst>
      <p:ext uri="{BB962C8B-B14F-4D97-AF65-F5344CB8AC3E}">
        <p14:creationId xmlns:p14="http://schemas.microsoft.com/office/powerpoint/2010/main" val="27188770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7638A112-A505-46F0-BB23-CB30C58B5C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C79CF5CE-800A-4CCC-B443-14299BED75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31076" name="Slide Number Placeholder 3">
            <a:extLst>
              <a:ext uri="{FF2B5EF4-FFF2-40B4-BE49-F238E27FC236}">
                <a16:creationId xmlns:a16="http://schemas.microsoft.com/office/drawing/2014/main" id="{C66D1690-1C1C-4A6A-BE6A-948DCFEE33B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03F9C0B-B0D1-47EA-8F5C-D831DE265A99}" type="slidenum">
              <a:rPr lang="es-PR" altLang="en-US"/>
              <a:pPr algn="r" eaLnBrk="1" hangingPunct="1">
                <a:spcBef>
                  <a:spcPct val="0"/>
                </a:spcBef>
              </a:pPr>
              <a:t>114</a:t>
            </a:fld>
            <a:endParaRPr lang="es-PR"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DDA99AA1-800F-4CEA-A74F-B0E4A62EEF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008DA701-05BE-45AC-AB38-0673050A0E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33124" name="Slide Number Placeholder 3">
            <a:extLst>
              <a:ext uri="{FF2B5EF4-FFF2-40B4-BE49-F238E27FC236}">
                <a16:creationId xmlns:a16="http://schemas.microsoft.com/office/drawing/2014/main" id="{B1EF18E3-BB70-4B93-B717-51FA3BFC044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1779FF6-0F37-4800-9BDD-4460EC69CB1E}" type="slidenum">
              <a:rPr lang="es-PR" altLang="en-US"/>
              <a:pPr algn="r" eaLnBrk="1" hangingPunct="1">
                <a:spcBef>
                  <a:spcPct val="0"/>
                </a:spcBef>
              </a:pPr>
              <a:t>115</a:t>
            </a:fld>
            <a:endParaRPr lang="es-PR"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7F583C04-77EB-493E-9995-45C350B11E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DD09B73F-02E3-47D9-84B0-CF49A9528B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0596" name="Slide Number Placeholder 3">
            <a:extLst>
              <a:ext uri="{FF2B5EF4-FFF2-40B4-BE49-F238E27FC236}">
                <a16:creationId xmlns:a16="http://schemas.microsoft.com/office/drawing/2014/main" id="{6CAE0C49-545F-43D6-8520-822EC677A7E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0EA3FF-7A65-4252-AD24-73312FDBE7B6}" type="slidenum">
              <a:rPr lang="es-PR" altLang="en-US"/>
              <a:pPr algn="r" eaLnBrk="1" hangingPunct="1">
                <a:spcBef>
                  <a:spcPct val="0"/>
                </a:spcBef>
              </a:pPr>
              <a:t>116</a:t>
            </a:fld>
            <a:endParaRPr lang="es-PR" altLang="en-US"/>
          </a:p>
        </p:txBody>
      </p:sp>
    </p:spTree>
    <p:extLst>
      <p:ext uri="{BB962C8B-B14F-4D97-AF65-F5344CB8AC3E}">
        <p14:creationId xmlns:p14="http://schemas.microsoft.com/office/powerpoint/2010/main" val="72443991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7F583C04-77EB-493E-9995-45C350B11E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DD09B73F-02E3-47D9-84B0-CF49A9528B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0596" name="Slide Number Placeholder 3">
            <a:extLst>
              <a:ext uri="{FF2B5EF4-FFF2-40B4-BE49-F238E27FC236}">
                <a16:creationId xmlns:a16="http://schemas.microsoft.com/office/drawing/2014/main" id="{6CAE0C49-545F-43D6-8520-822EC677A7E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0EA3FF-7A65-4252-AD24-73312FDBE7B6}" type="slidenum">
              <a:rPr lang="es-PR" altLang="en-US"/>
              <a:pPr algn="r" eaLnBrk="1" hangingPunct="1">
                <a:spcBef>
                  <a:spcPct val="0"/>
                </a:spcBef>
              </a:pPr>
              <a:t>117</a:t>
            </a:fld>
            <a:endParaRPr lang="es-PR" altLang="en-US"/>
          </a:p>
        </p:txBody>
      </p:sp>
    </p:spTree>
    <p:extLst>
      <p:ext uri="{BB962C8B-B14F-4D97-AF65-F5344CB8AC3E}">
        <p14:creationId xmlns:p14="http://schemas.microsoft.com/office/powerpoint/2010/main" val="6697831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84D565FB-18DC-4041-8D67-DBD2297E54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C3FD2E54-6F82-4535-A902-9F12566CFD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35172" name="Slide Number Placeholder 3">
            <a:extLst>
              <a:ext uri="{FF2B5EF4-FFF2-40B4-BE49-F238E27FC236}">
                <a16:creationId xmlns:a16="http://schemas.microsoft.com/office/drawing/2014/main" id="{9E53649A-9038-4174-B3B9-858B20DE5FB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4CC1613-7C65-4558-B323-422D9C30F79D}" type="slidenum">
              <a:rPr lang="es-PR" altLang="en-US"/>
              <a:pPr algn="r" eaLnBrk="1" hangingPunct="1">
                <a:spcBef>
                  <a:spcPct val="0"/>
                </a:spcBef>
              </a:pPr>
              <a:t>118</a:t>
            </a:fld>
            <a:endParaRPr lang="es-PR"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533D7F84-3246-434A-B654-0E51FAE70C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9E7360A9-C3E4-42C1-9199-3DA6809FF9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37220" name="Slide Number Placeholder 3">
            <a:extLst>
              <a:ext uri="{FF2B5EF4-FFF2-40B4-BE49-F238E27FC236}">
                <a16:creationId xmlns:a16="http://schemas.microsoft.com/office/drawing/2014/main" id="{B8399B98-37FF-41FA-80E9-B9A3050CB34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C5E6F00-7226-48DA-86C2-5C295DD0BD9D}" type="slidenum">
              <a:rPr lang="es-PR" altLang="en-US"/>
              <a:pPr algn="r" eaLnBrk="1" hangingPunct="1">
                <a:spcBef>
                  <a:spcPct val="0"/>
                </a:spcBef>
              </a:pPr>
              <a:t>119</a:t>
            </a:fld>
            <a:endParaRPr lang="es-P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12</a:t>
            </a:fld>
            <a:endParaRPr lang="es-PR" altLang="en-US"/>
          </a:p>
        </p:txBody>
      </p:sp>
    </p:spTree>
    <p:extLst>
      <p:ext uri="{BB962C8B-B14F-4D97-AF65-F5344CB8AC3E}">
        <p14:creationId xmlns:p14="http://schemas.microsoft.com/office/powerpoint/2010/main" val="34631682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7F583C04-77EB-493E-9995-45C350B11E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DD09B73F-02E3-47D9-84B0-CF49A9528B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0596" name="Slide Number Placeholder 3">
            <a:extLst>
              <a:ext uri="{FF2B5EF4-FFF2-40B4-BE49-F238E27FC236}">
                <a16:creationId xmlns:a16="http://schemas.microsoft.com/office/drawing/2014/main" id="{6CAE0C49-545F-43D6-8520-822EC677A7E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0EA3FF-7A65-4252-AD24-73312FDBE7B6}" type="slidenum">
              <a:rPr lang="es-PR" altLang="en-US"/>
              <a:pPr algn="r" eaLnBrk="1" hangingPunct="1">
                <a:spcBef>
                  <a:spcPct val="0"/>
                </a:spcBef>
              </a:pPr>
              <a:t>120</a:t>
            </a:fld>
            <a:endParaRPr lang="es-PR" altLang="en-US"/>
          </a:p>
        </p:txBody>
      </p:sp>
    </p:spTree>
    <p:extLst>
      <p:ext uri="{BB962C8B-B14F-4D97-AF65-F5344CB8AC3E}">
        <p14:creationId xmlns:p14="http://schemas.microsoft.com/office/powerpoint/2010/main" val="116234853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7F583C04-77EB-493E-9995-45C350B11E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DD09B73F-02E3-47D9-84B0-CF49A9528B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0596" name="Slide Number Placeholder 3">
            <a:extLst>
              <a:ext uri="{FF2B5EF4-FFF2-40B4-BE49-F238E27FC236}">
                <a16:creationId xmlns:a16="http://schemas.microsoft.com/office/drawing/2014/main" id="{6CAE0C49-545F-43D6-8520-822EC677A7E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0EA3FF-7A65-4252-AD24-73312FDBE7B6}" type="slidenum">
              <a:rPr lang="es-PR" altLang="en-US"/>
              <a:pPr algn="r" eaLnBrk="1" hangingPunct="1">
                <a:spcBef>
                  <a:spcPct val="0"/>
                </a:spcBef>
              </a:pPr>
              <a:t>121</a:t>
            </a:fld>
            <a:endParaRPr lang="es-PR" altLang="en-US"/>
          </a:p>
        </p:txBody>
      </p:sp>
    </p:spTree>
    <p:extLst>
      <p:ext uri="{BB962C8B-B14F-4D97-AF65-F5344CB8AC3E}">
        <p14:creationId xmlns:p14="http://schemas.microsoft.com/office/powerpoint/2010/main" val="112452682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9C91B671-F253-4EC3-A79B-95F36DA534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a:extLst>
              <a:ext uri="{FF2B5EF4-FFF2-40B4-BE49-F238E27FC236}">
                <a16:creationId xmlns:a16="http://schemas.microsoft.com/office/drawing/2014/main" id="{AB0242F4-7270-494F-94AF-AE62D856E6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39268" name="Slide Number Placeholder 3">
            <a:extLst>
              <a:ext uri="{FF2B5EF4-FFF2-40B4-BE49-F238E27FC236}">
                <a16:creationId xmlns:a16="http://schemas.microsoft.com/office/drawing/2014/main" id="{3A809173-DAFB-4C68-8EE5-2BE112B7D91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05C0B61-0622-4122-AF9F-0BE095ABC6D4}" type="slidenum">
              <a:rPr lang="es-PR" altLang="en-US"/>
              <a:pPr algn="r" eaLnBrk="1" hangingPunct="1">
                <a:spcBef>
                  <a:spcPct val="0"/>
                </a:spcBef>
              </a:pPr>
              <a:t>122</a:t>
            </a:fld>
            <a:endParaRPr lang="es-PR"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1B78016D-E72E-4557-8E33-F7D13282EA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a:extLst>
              <a:ext uri="{FF2B5EF4-FFF2-40B4-BE49-F238E27FC236}">
                <a16:creationId xmlns:a16="http://schemas.microsoft.com/office/drawing/2014/main" id="{793FCB22-E1ED-406F-826F-11B170A200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1316" name="Slide Number Placeholder 3">
            <a:extLst>
              <a:ext uri="{FF2B5EF4-FFF2-40B4-BE49-F238E27FC236}">
                <a16:creationId xmlns:a16="http://schemas.microsoft.com/office/drawing/2014/main" id="{EF99E61A-D9D8-4D2E-A4B2-E8505613306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F32CE0A-4F72-4CE1-9651-5F57C5EAAEF2}" type="slidenum">
              <a:rPr lang="es-PR" altLang="en-US"/>
              <a:pPr algn="r" eaLnBrk="1" hangingPunct="1">
                <a:spcBef>
                  <a:spcPct val="0"/>
                </a:spcBef>
              </a:pPr>
              <a:t>123</a:t>
            </a:fld>
            <a:endParaRPr lang="es-PR"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61C67280-5CA3-4026-886F-C796C7F4ED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FAF8067E-D4CB-45C5-BF9B-D0DB110618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3364" name="Slide Number Placeholder 3">
            <a:extLst>
              <a:ext uri="{FF2B5EF4-FFF2-40B4-BE49-F238E27FC236}">
                <a16:creationId xmlns:a16="http://schemas.microsoft.com/office/drawing/2014/main" id="{2D0B0D61-FC3D-4A66-A2D0-95EE2474B4F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47340FB-14AD-4631-ABDC-3A0358F0431D}" type="slidenum">
              <a:rPr lang="es-PR" altLang="en-US"/>
              <a:pPr algn="r" eaLnBrk="1" hangingPunct="1">
                <a:spcBef>
                  <a:spcPct val="0"/>
                </a:spcBef>
              </a:pPr>
              <a:t>124</a:t>
            </a:fld>
            <a:endParaRPr lang="es-PR"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6EE9F191-14D4-448E-9365-9461245940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42B97FF1-EB84-46E2-B5F9-47F422A6CD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5412" name="Slide Number Placeholder 3">
            <a:extLst>
              <a:ext uri="{FF2B5EF4-FFF2-40B4-BE49-F238E27FC236}">
                <a16:creationId xmlns:a16="http://schemas.microsoft.com/office/drawing/2014/main" id="{6357D3C7-AA15-444F-BAE6-9B13ED0663F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ECB95C1-38B1-44EF-A6F0-35E96994C6BE}" type="slidenum">
              <a:rPr lang="es-PR" altLang="en-US"/>
              <a:pPr algn="r" eaLnBrk="1" hangingPunct="1">
                <a:spcBef>
                  <a:spcPct val="0"/>
                </a:spcBef>
              </a:pPr>
              <a:t>125</a:t>
            </a:fld>
            <a:endParaRPr lang="es-PR"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B5862A15-BEFD-4D59-B333-15C7CD6DBD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CFE737DC-2BF4-4A0D-9B65-D484139110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7460" name="Slide Number Placeholder 3">
            <a:extLst>
              <a:ext uri="{FF2B5EF4-FFF2-40B4-BE49-F238E27FC236}">
                <a16:creationId xmlns:a16="http://schemas.microsoft.com/office/drawing/2014/main" id="{72048534-4522-40B0-8E09-6306516324F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6EE8895-7E1B-4542-9011-924615DDA396}" type="slidenum">
              <a:rPr lang="es-PR" altLang="en-US"/>
              <a:pPr algn="r" eaLnBrk="1" hangingPunct="1">
                <a:spcBef>
                  <a:spcPct val="0"/>
                </a:spcBef>
              </a:pPr>
              <a:t>126</a:t>
            </a:fld>
            <a:endParaRPr lang="es-PR"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EAC657A7-7E44-44D5-A41F-5E28F93FD5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a:extLst>
              <a:ext uri="{FF2B5EF4-FFF2-40B4-BE49-F238E27FC236}">
                <a16:creationId xmlns:a16="http://schemas.microsoft.com/office/drawing/2014/main" id="{8FE56153-BB53-4B7D-ADDF-6752363F01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9508" name="Slide Number Placeholder 3">
            <a:extLst>
              <a:ext uri="{FF2B5EF4-FFF2-40B4-BE49-F238E27FC236}">
                <a16:creationId xmlns:a16="http://schemas.microsoft.com/office/drawing/2014/main" id="{2B322AC6-543F-4FAF-BEC0-A592154EAB4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4A7D352-23EC-41E4-B54A-AC399A93E420}" type="slidenum">
              <a:rPr lang="es-PR" altLang="en-US"/>
              <a:pPr algn="r" eaLnBrk="1" hangingPunct="1">
                <a:spcBef>
                  <a:spcPct val="0"/>
                </a:spcBef>
              </a:pPr>
              <a:t>127</a:t>
            </a:fld>
            <a:endParaRPr lang="es-PR"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9E2CE299-9E65-4CFD-9119-08E0A1EE2E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a:extLst>
              <a:ext uri="{FF2B5EF4-FFF2-40B4-BE49-F238E27FC236}">
                <a16:creationId xmlns:a16="http://schemas.microsoft.com/office/drawing/2014/main" id="{F52E4818-D854-4024-8AE9-28454CEA7F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51556" name="Slide Number Placeholder 3">
            <a:extLst>
              <a:ext uri="{FF2B5EF4-FFF2-40B4-BE49-F238E27FC236}">
                <a16:creationId xmlns:a16="http://schemas.microsoft.com/office/drawing/2014/main" id="{3FD264B5-897A-4728-8627-54547D36A6C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43BA7CB-5FB6-42A6-B1C0-93CD8C89CEA4}" type="slidenum">
              <a:rPr lang="es-PR" altLang="en-US"/>
              <a:pPr algn="r" eaLnBrk="1" hangingPunct="1">
                <a:spcBef>
                  <a:spcPct val="0"/>
                </a:spcBef>
              </a:pPr>
              <a:t>128</a:t>
            </a:fld>
            <a:endParaRPr lang="es-PR"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1F7468AC-289B-46D4-B1C2-3A37323009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a:extLst>
              <a:ext uri="{FF2B5EF4-FFF2-40B4-BE49-F238E27FC236}">
                <a16:creationId xmlns:a16="http://schemas.microsoft.com/office/drawing/2014/main" id="{7C9A071B-D6C7-45E0-8EC5-4699623186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53604" name="Slide Number Placeholder 3">
            <a:extLst>
              <a:ext uri="{FF2B5EF4-FFF2-40B4-BE49-F238E27FC236}">
                <a16:creationId xmlns:a16="http://schemas.microsoft.com/office/drawing/2014/main" id="{292C25DA-6EE5-495A-B234-B36F64C7B4A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F4510F1-5642-44F2-A6D0-771FFCCB17A8}" type="slidenum">
              <a:rPr lang="es-PR" altLang="en-US"/>
              <a:pPr algn="r" eaLnBrk="1" hangingPunct="1">
                <a:spcBef>
                  <a:spcPct val="0"/>
                </a:spcBef>
              </a:pPr>
              <a:t>129</a:t>
            </a:fld>
            <a:endParaRPr lang="es-P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13</a:t>
            </a:fld>
            <a:endParaRPr lang="es-PR" altLang="en-US"/>
          </a:p>
        </p:txBody>
      </p:sp>
    </p:spTree>
    <p:extLst>
      <p:ext uri="{BB962C8B-B14F-4D97-AF65-F5344CB8AC3E}">
        <p14:creationId xmlns:p14="http://schemas.microsoft.com/office/powerpoint/2010/main" val="28224295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31404E56-5A8C-4C5C-ACA8-220C5E9D57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a:extLst>
              <a:ext uri="{FF2B5EF4-FFF2-40B4-BE49-F238E27FC236}">
                <a16:creationId xmlns:a16="http://schemas.microsoft.com/office/drawing/2014/main" id="{71BB0684-233C-43B8-8322-FC25DB5BC8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55652" name="Slide Number Placeholder 3">
            <a:extLst>
              <a:ext uri="{FF2B5EF4-FFF2-40B4-BE49-F238E27FC236}">
                <a16:creationId xmlns:a16="http://schemas.microsoft.com/office/drawing/2014/main" id="{5DD1B040-CA60-46BA-9114-2F485F0472B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336216F-3C99-45A1-92CE-B3F4E5E577D3}" type="slidenum">
              <a:rPr lang="es-PR" altLang="en-US"/>
              <a:pPr algn="r" eaLnBrk="1" hangingPunct="1">
                <a:spcBef>
                  <a:spcPct val="0"/>
                </a:spcBef>
              </a:pPr>
              <a:t>130</a:t>
            </a:fld>
            <a:endParaRPr lang="es-PR"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8E1D0B7B-8FC4-408D-8F5F-7658E5D703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a:extLst>
              <a:ext uri="{FF2B5EF4-FFF2-40B4-BE49-F238E27FC236}">
                <a16:creationId xmlns:a16="http://schemas.microsoft.com/office/drawing/2014/main" id="{D97330FB-C343-4627-A628-A12F1F47FD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57700" name="Slide Number Placeholder 3">
            <a:extLst>
              <a:ext uri="{FF2B5EF4-FFF2-40B4-BE49-F238E27FC236}">
                <a16:creationId xmlns:a16="http://schemas.microsoft.com/office/drawing/2014/main" id="{353C6FA3-AEF2-4439-BA0B-C1AC3A5C35A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E0CEA99-F647-4BC8-97B5-3F7A24BF6CF6}" type="slidenum">
              <a:rPr lang="es-PR" altLang="en-US"/>
              <a:pPr algn="r" eaLnBrk="1" hangingPunct="1">
                <a:spcBef>
                  <a:spcPct val="0"/>
                </a:spcBef>
              </a:pPr>
              <a:t>131</a:t>
            </a:fld>
            <a:endParaRPr lang="es-P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14</a:t>
            </a:fld>
            <a:endParaRPr lang="es-PR" altLang="en-US"/>
          </a:p>
        </p:txBody>
      </p:sp>
    </p:spTree>
    <p:extLst>
      <p:ext uri="{BB962C8B-B14F-4D97-AF65-F5344CB8AC3E}">
        <p14:creationId xmlns:p14="http://schemas.microsoft.com/office/powerpoint/2010/main" val="3647860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15</a:t>
            </a:fld>
            <a:endParaRPr lang="es-PR" altLang="en-US"/>
          </a:p>
        </p:txBody>
      </p:sp>
    </p:spTree>
    <p:extLst>
      <p:ext uri="{BB962C8B-B14F-4D97-AF65-F5344CB8AC3E}">
        <p14:creationId xmlns:p14="http://schemas.microsoft.com/office/powerpoint/2010/main" val="3436100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16</a:t>
            </a:fld>
            <a:endParaRPr lang="es-PR" altLang="en-US"/>
          </a:p>
        </p:txBody>
      </p:sp>
    </p:spTree>
    <p:extLst>
      <p:ext uri="{BB962C8B-B14F-4D97-AF65-F5344CB8AC3E}">
        <p14:creationId xmlns:p14="http://schemas.microsoft.com/office/powerpoint/2010/main" val="3268701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17</a:t>
            </a:fld>
            <a:endParaRPr lang="es-PR" altLang="en-US"/>
          </a:p>
        </p:txBody>
      </p:sp>
    </p:spTree>
    <p:extLst>
      <p:ext uri="{BB962C8B-B14F-4D97-AF65-F5344CB8AC3E}">
        <p14:creationId xmlns:p14="http://schemas.microsoft.com/office/powerpoint/2010/main" val="2681346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18</a:t>
            </a:fld>
            <a:endParaRPr lang="es-PR" altLang="en-US"/>
          </a:p>
        </p:txBody>
      </p:sp>
    </p:spTree>
    <p:extLst>
      <p:ext uri="{BB962C8B-B14F-4D97-AF65-F5344CB8AC3E}">
        <p14:creationId xmlns:p14="http://schemas.microsoft.com/office/powerpoint/2010/main" val="580559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208A1C5-F231-41FE-A335-5AFDD491F8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E8EC78A5-EF2F-47E7-826D-3CD82C6F0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292" name="Slide Number Placeholder 3">
            <a:extLst>
              <a:ext uri="{FF2B5EF4-FFF2-40B4-BE49-F238E27FC236}">
                <a16:creationId xmlns:a16="http://schemas.microsoft.com/office/drawing/2014/main" id="{69D1D0B4-7316-4974-8687-42939C4FBEB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245DF53-2F5E-4825-8175-61A02F8B9040}" type="slidenum">
              <a:rPr lang="es-PR" altLang="en-US"/>
              <a:pPr algn="r" eaLnBrk="1" hangingPunct="1">
                <a:spcBef>
                  <a:spcPct val="0"/>
                </a:spcBef>
              </a:pPr>
              <a:t>19</a:t>
            </a:fld>
            <a:endParaRPr lang="es-P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2</a:t>
            </a:fld>
            <a:endParaRPr lang="es-P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79A9006-3E59-48FF-9FE4-2F3F4107D0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B87A1CE8-1B4D-4138-8432-30EEF62C24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4340" name="Slide Number Placeholder 3">
            <a:extLst>
              <a:ext uri="{FF2B5EF4-FFF2-40B4-BE49-F238E27FC236}">
                <a16:creationId xmlns:a16="http://schemas.microsoft.com/office/drawing/2014/main" id="{28B8D378-702B-4D0A-B0CE-D91C44FE8E0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ECF250A-6566-436E-B122-FC8569DEBC21}" type="slidenum">
              <a:rPr lang="es-PR" altLang="en-US"/>
              <a:pPr algn="r" eaLnBrk="1" hangingPunct="1">
                <a:spcBef>
                  <a:spcPct val="0"/>
                </a:spcBef>
              </a:pPr>
              <a:t>20</a:t>
            </a:fld>
            <a:endParaRPr lang="es-PR"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DE701706-2C29-4C01-BB15-8C350900A5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9F6D1901-F4E9-4531-8D8A-8D7671D06A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6388" name="Slide Number Placeholder 3">
            <a:extLst>
              <a:ext uri="{FF2B5EF4-FFF2-40B4-BE49-F238E27FC236}">
                <a16:creationId xmlns:a16="http://schemas.microsoft.com/office/drawing/2014/main" id="{6230D3F1-994C-4BCC-A4B8-C1F97E374B2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E8CDE0A-8475-4E97-AAFB-3F877DDA4A83}" type="slidenum">
              <a:rPr lang="es-PR" altLang="en-US"/>
              <a:pPr algn="r" eaLnBrk="1" hangingPunct="1">
                <a:spcBef>
                  <a:spcPct val="0"/>
                </a:spcBef>
              </a:pPr>
              <a:t>21</a:t>
            </a:fld>
            <a:endParaRPr lang="es-PR"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E30CF22-BD92-43E8-B6C9-2AD67F069F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6D86CF49-8118-4A6E-B006-604114E7F6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8436" name="Slide Number Placeholder 3">
            <a:extLst>
              <a:ext uri="{FF2B5EF4-FFF2-40B4-BE49-F238E27FC236}">
                <a16:creationId xmlns:a16="http://schemas.microsoft.com/office/drawing/2014/main" id="{070A4135-D454-458F-A386-470AD3BA944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97041A-1CF6-4F7A-B16F-AE2E9062CB7F}" type="slidenum">
              <a:rPr lang="es-PR" altLang="en-US"/>
              <a:pPr algn="r" eaLnBrk="1" hangingPunct="1">
                <a:spcBef>
                  <a:spcPct val="0"/>
                </a:spcBef>
              </a:pPr>
              <a:t>22</a:t>
            </a:fld>
            <a:endParaRPr lang="es-PR"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552C1D39-1B93-4774-9924-EAC6472C52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18BCDD2F-4465-45DC-8ADE-477CEF0CA4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0484" name="Slide Number Placeholder 3">
            <a:extLst>
              <a:ext uri="{FF2B5EF4-FFF2-40B4-BE49-F238E27FC236}">
                <a16:creationId xmlns:a16="http://schemas.microsoft.com/office/drawing/2014/main" id="{3A0A4BAB-0D49-461C-99DE-E689C08E10F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1767FBA-22C7-44FE-BFC1-7D0A160062C7}" type="slidenum">
              <a:rPr lang="es-PR" altLang="en-US"/>
              <a:pPr algn="r" eaLnBrk="1" hangingPunct="1">
                <a:spcBef>
                  <a:spcPct val="0"/>
                </a:spcBef>
              </a:pPr>
              <a:t>23</a:t>
            </a:fld>
            <a:endParaRPr lang="es-P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437E1AC-4E3C-4408-8E9A-08410E5793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D85E09F8-1B84-4CA0-94C2-C69C65318C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2532" name="Slide Number Placeholder 3">
            <a:extLst>
              <a:ext uri="{FF2B5EF4-FFF2-40B4-BE49-F238E27FC236}">
                <a16:creationId xmlns:a16="http://schemas.microsoft.com/office/drawing/2014/main" id="{19085A13-861E-4143-9641-E3A138898B4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9423AD3-FBB9-4557-9614-8A877F88801D}" type="slidenum">
              <a:rPr lang="es-PR" altLang="en-US"/>
              <a:pPr algn="r" eaLnBrk="1" hangingPunct="1">
                <a:spcBef>
                  <a:spcPct val="0"/>
                </a:spcBef>
              </a:pPr>
              <a:t>24</a:t>
            </a:fld>
            <a:endParaRPr lang="es-P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011D84C-9D08-4090-8D4B-8EB1C0796D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680279AB-C18B-4CB0-8ED8-F4B361D3F9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4580" name="Slide Number Placeholder 3">
            <a:extLst>
              <a:ext uri="{FF2B5EF4-FFF2-40B4-BE49-F238E27FC236}">
                <a16:creationId xmlns:a16="http://schemas.microsoft.com/office/drawing/2014/main" id="{0C1D6A89-0A97-405B-A924-BD475B42B42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9C49853-0154-4DAC-9F29-74B85FF5EAB5}" type="slidenum">
              <a:rPr lang="es-PR" altLang="en-US"/>
              <a:pPr algn="r" eaLnBrk="1" hangingPunct="1">
                <a:spcBef>
                  <a:spcPct val="0"/>
                </a:spcBef>
              </a:pPr>
              <a:t>25</a:t>
            </a:fld>
            <a:endParaRPr lang="es-PR"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011D84C-9D08-4090-8D4B-8EB1C0796D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680279AB-C18B-4CB0-8ED8-F4B361D3F9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4580" name="Slide Number Placeholder 3">
            <a:extLst>
              <a:ext uri="{FF2B5EF4-FFF2-40B4-BE49-F238E27FC236}">
                <a16:creationId xmlns:a16="http://schemas.microsoft.com/office/drawing/2014/main" id="{0C1D6A89-0A97-405B-A924-BD475B42B42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9C49853-0154-4DAC-9F29-74B85FF5EAB5}" type="slidenum">
              <a:rPr lang="es-PR" altLang="en-US"/>
              <a:pPr algn="r" eaLnBrk="1" hangingPunct="1">
                <a:spcBef>
                  <a:spcPct val="0"/>
                </a:spcBef>
              </a:pPr>
              <a:t>26</a:t>
            </a:fld>
            <a:endParaRPr lang="es-PR" altLang="en-US"/>
          </a:p>
        </p:txBody>
      </p:sp>
    </p:spTree>
    <p:extLst>
      <p:ext uri="{BB962C8B-B14F-4D97-AF65-F5344CB8AC3E}">
        <p14:creationId xmlns:p14="http://schemas.microsoft.com/office/powerpoint/2010/main" val="3255999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243EC5C-8F02-486A-9447-4565DE1347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C5575B47-22FF-43EB-8D70-689582F74D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6628" name="Slide Number Placeholder 3">
            <a:extLst>
              <a:ext uri="{FF2B5EF4-FFF2-40B4-BE49-F238E27FC236}">
                <a16:creationId xmlns:a16="http://schemas.microsoft.com/office/drawing/2014/main" id="{50467BCC-4C45-4F0E-BAF6-891B64562D4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8922B01-87D4-4647-838C-C0E93CCB3564}" type="slidenum">
              <a:rPr lang="es-PR" altLang="en-US"/>
              <a:pPr algn="r" eaLnBrk="1" hangingPunct="1">
                <a:spcBef>
                  <a:spcPct val="0"/>
                </a:spcBef>
              </a:pPr>
              <a:t>27</a:t>
            </a:fld>
            <a:endParaRPr lang="es-PR"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96552F58-E2F2-40B3-85F7-AE8B1335F7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D5ADBC5B-6221-4E81-A7ED-EA1493ACEE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8676" name="Slide Number Placeholder 3">
            <a:extLst>
              <a:ext uri="{FF2B5EF4-FFF2-40B4-BE49-F238E27FC236}">
                <a16:creationId xmlns:a16="http://schemas.microsoft.com/office/drawing/2014/main" id="{EB5E662E-B09E-4A09-97E1-D19DD6D6D7E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451BB15-61F2-44AE-9CE3-38F20096895E}" type="slidenum">
              <a:rPr lang="es-PR" altLang="en-US"/>
              <a:pPr algn="r" eaLnBrk="1" hangingPunct="1">
                <a:spcBef>
                  <a:spcPct val="0"/>
                </a:spcBef>
              </a:pPr>
              <a:t>28</a:t>
            </a:fld>
            <a:endParaRPr lang="es-PR"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0970EF5-0ED7-49F0-B3D0-19BA90099C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5B77C1F2-D0C9-489B-88AB-475D138237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0724" name="Slide Number Placeholder 3">
            <a:extLst>
              <a:ext uri="{FF2B5EF4-FFF2-40B4-BE49-F238E27FC236}">
                <a16:creationId xmlns:a16="http://schemas.microsoft.com/office/drawing/2014/main" id="{19CF3ECC-EEC0-483B-8BEE-5A899893545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D9FCFB6-0A14-4AF7-B6C6-6CDC662CC508}" type="slidenum">
              <a:rPr lang="es-PR" altLang="en-US"/>
              <a:pPr algn="r" eaLnBrk="1" hangingPunct="1">
                <a:spcBef>
                  <a:spcPct val="0"/>
                </a:spcBef>
              </a:pPr>
              <a:t>29</a:t>
            </a:fld>
            <a:endParaRPr lang="es-P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54BC606-1008-4515-8A59-C040E8F51E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5ABE17DC-40C9-45A6-86FD-0CC8728817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8916" name="Slide Number Placeholder 3">
            <a:extLst>
              <a:ext uri="{FF2B5EF4-FFF2-40B4-BE49-F238E27FC236}">
                <a16:creationId xmlns:a16="http://schemas.microsoft.com/office/drawing/2014/main" id="{62A9E0D1-B731-4D01-941B-53C6DDE8A1D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2A44FA4-9FD2-4E68-AEE3-A9339F62CF0B}" type="slidenum">
              <a:rPr lang="es-PR" altLang="en-US"/>
              <a:pPr algn="r" eaLnBrk="1" hangingPunct="1">
                <a:spcBef>
                  <a:spcPct val="0"/>
                </a:spcBef>
              </a:pPr>
              <a:t>3</a:t>
            </a:fld>
            <a:endParaRPr lang="es-PR"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A848D4F5-85E0-4436-937D-2DB7545F09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EAB4CF04-93EE-401B-A851-28F1B2B4DA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2772" name="Slide Number Placeholder 3">
            <a:extLst>
              <a:ext uri="{FF2B5EF4-FFF2-40B4-BE49-F238E27FC236}">
                <a16:creationId xmlns:a16="http://schemas.microsoft.com/office/drawing/2014/main" id="{9B4B8EC7-DE1E-4A5B-B0F3-EDB11871E0D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3978233-FFA1-4BF9-B9E4-D71FF7F14F8F}" type="slidenum">
              <a:rPr lang="es-PR" altLang="en-US"/>
              <a:pPr algn="r" eaLnBrk="1" hangingPunct="1">
                <a:spcBef>
                  <a:spcPct val="0"/>
                </a:spcBef>
              </a:pPr>
              <a:t>30</a:t>
            </a:fld>
            <a:endParaRPr lang="es-PR"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8F11F48-EDE6-4463-A46C-1BB2092401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3619376F-7BCF-456C-865B-64E1AF3BCA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4820" name="Slide Number Placeholder 3">
            <a:extLst>
              <a:ext uri="{FF2B5EF4-FFF2-40B4-BE49-F238E27FC236}">
                <a16:creationId xmlns:a16="http://schemas.microsoft.com/office/drawing/2014/main" id="{786FA2E0-DAB4-42BE-A145-B7922BAC2401}"/>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56DF4C1-AB35-4690-B913-70BA4CA10B2C}" type="slidenum">
              <a:rPr lang="es-PR" altLang="en-US"/>
              <a:pPr algn="r" eaLnBrk="1" hangingPunct="1">
                <a:spcBef>
                  <a:spcPct val="0"/>
                </a:spcBef>
              </a:pPr>
              <a:t>31</a:t>
            </a:fld>
            <a:endParaRPr lang="es-PR"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70DCE33-1801-4D8E-A6B4-F9A8C2B567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4A8A25A-1552-43F8-A06A-ABEA493240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36868" name="Slide Number Placeholder 3">
            <a:extLst>
              <a:ext uri="{FF2B5EF4-FFF2-40B4-BE49-F238E27FC236}">
                <a16:creationId xmlns:a16="http://schemas.microsoft.com/office/drawing/2014/main" id="{34A004D1-DEBB-449A-BE99-226118F6A6C7}"/>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5AF7A84-1450-4AE4-9AEB-7A1510A7ADDF}" type="slidenum">
              <a:rPr lang="es-PR" altLang="en-US"/>
              <a:pPr algn="r" eaLnBrk="1" hangingPunct="1">
                <a:spcBef>
                  <a:spcPct val="0"/>
                </a:spcBef>
              </a:pPr>
              <a:t>32</a:t>
            </a:fld>
            <a:endParaRPr lang="es-PR"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011D84C-9D08-4090-8D4B-8EB1C0796D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680279AB-C18B-4CB0-8ED8-F4B361D3F9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24580" name="Slide Number Placeholder 3">
            <a:extLst>
              <a:ext uri="{FF2B5EF4-FFF2-40B4-BE49-F238E27FC236}">
                <a16:creationId xmlns:a16="http://schemas.microsoft.com/office/drawing/2014/main" id="{0C1D6A89-0A97-405B-A924-BD475B42B42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9C49853-0154-4DAC-9F29-74B85FF5EAB5}" type="slidenum">
              <a:rPr lang="es-PR" altLang="en-US"/>
              <a:pPr algn="r" eaLnBrk="1" hangingPunct="1">
                <a:spcBef>
                  <a:spcPct val="0"/>
                </a:spcBef>
              </a:pPr>
              <a:t>33</a:t>
            </a:fld>
            <a:endParaRPr lang="es-PR" altLang="en-US"/>
          </a:p>
        </p:txBody>
      </p:sp>
    </p:spTree>
    <p:extLst>
      <p:ext uri="{BB962C8B-B14F-4D97-AF65-F5344CB8AC3E}">
        <p14:creationId xmlns:p14="http://schemas.microsoft.com/office/powerpoint/2010/main" val="493112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BB2ECF-82A3-41F1-9530-1861DCB9C4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8EF6E55-D987-44FE-86E4-2DB44625B0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5060" name="Slide Number Placeholder 3">
            <a:extLst>
              <a:ext uri="{FF2B5EF4-FFF2-40B4-BE49-F238E27FC236}">
                <a16:creationId xmlns:a16="http://schemas.microsoft.com/office/drawing/2014/main" id="{89381868-E36F-4359-A762-FD425FFB504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803B3AA-0FFB-4DF8-A5A8-5C1E15384F4B}" type="slidenum">
              <a:rPr lang="es-PR" altLang="en-US"/>
              <a:pPr algn="r" eaLnBrk="1" hangingPunct="1">
                <a:spcBef>
                  <a:spcPct val="0"/>
                </a:spcBef>
              </a:pPr>
              <a:t>34</a:t>
            </a:fld>
            <a:endParaRPr lang="es-PR"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BB2ECF-82A3-41F1-9530-1861DCB9C4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8EF6E55-D987-44FE-86E4-2DB44625B0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5060" name="Slide Number Placeholder 3">
            <a:extLst>
              <a:ext uri="{FF2B5EF4-FFF2-40B4-BE49-F238E27FC236}">
                <a16:creationId xmlns:a16="http://schemas.microsoft.com/office/drawing/2014/main" id="{89381868-E36F-4359-A762-FD425FFB504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803B3AA-0FFB-4DF8-A5A8-5C1E15384F4B}" type="slidenum">
              <a:rPr lang="es-PR" altLang="en-US"/>
              <a:pPr algn="r" eaLnBrk="1" hangingPunct="1">
                <a:spcBef>
                  <a:spcPct val="0"/>
                </a:spcBef>
              </a:pPr>
              <a:t>35</a:t>
            </a:fld>
            <a:endParaRPr lang="es-PR" altLang="en-US"/>
          </a:p>
        </p:txBody>
      </p:sp>
    </p:spTree>
    <p:extLst>
      <p:ext uri="{BB962C8B-B14F-4D97-AF65-F5344CB8AC3E}">
        <p14:creationId xmlns:p14="http://schemas.microsoft.com/office/powerpoint/2010/main" val="382333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BB2ECF-82A3-41F1-9530-1861DCB9C4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8EF6E55-D987-44FE-86E4-2DB44625B0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5060" name="Slide Number Placeholder 3">
            <a:extLst>
              <a:ext uri="{FF2B5EF4-FFF2-40B4-BE49-F238E27FC236}">
                <a16:creationId xmlns:a16="http://schemas.microsoft.com/office/drawing/2014/main" id="{89381868-E36F-4359-A762-FD425FFB504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803B3AA-0FFB-4DF8-A5A8-5C1E15384F4B}" type="slidenum">
              <a:rPr lang="es-PR" altLang="en-US"/>
              <a:pPr algn="r" eaLnBrk="1" hangingPunct="1">
                <a:spcBef>
                  <a:spcPct val="0"/>
                </a:spcBef>
              </a:pPr>
              <a:t>36</a:t>
            </a:fld>
            <a:endParaRPr lang="es-PR" altLang="en-US"/>
          </a:p>
        </p:txBody>
      </p:sp>
    </p:spTree>
    <p:extLst>
      <p:ext uri="{BB962C8B-B14F-4D97-AF65-F5344CB8AC3E}">
        <p14:creationId xmlns:p14="http://schemas.microsoft.com/office/powerpoint/2010/main" val="2974234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BB2ECF-82A3-41F1-9530-1861DCB9C4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8EF6E55-D987-44FE-86E4-2DB44625B0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5060" name="Slide Number Placeholder 3">
            <a:extLst>
              <a:ext uri="{FF2B5EF4-FFF2-40B4-BE49-F238E27FC236}">
                <a16:creationId xmlns:a16="http://schemas.microsoft.com/office/drawing/2014/main" id="{89381868-E36F-4359-A762-FD425FFB504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803B3AA-0FFB-4DF8-A5A8-5C1E15384F4B}" type="slidenum">
              <a:rPr lang="es-PR" altLang="en-US"/>
              <a:pPr algn="r" eaLnBrk="1" hangingPunct="1">
                <a:spcBef>
                  <a:spcPct val="0"/>
                </a:spcBef>
              </a:pPr>
              <a:t>37</a:t>
            </a:fld>
            <a:endParaRPr lang="es-PR" altLang="en-US"/>
          </a:p>
        </p:txBody>
      </p:sp>
    </p:spTree>
    <p:extLst>
      <p:ext uri="{BB962C8B-B14F-4D97-AF65-F5344CB8AC3E}">
        <p14:creationId xmlns:p14="http://schemas.microsoft.com/office/powerpoint/2010/main" val="3170321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908A81C-4513-4623-ACC1-081FA18F80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0A6E0AD1-817E-415C-9FF2-3C93368EB4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0964" name="Slide Number Placeholder 3">
            <a:extLst>
              <a:ext uri="{FF2B5EF4-FFF2-40B4-BE49-F238E27FC236}">
                <a16:creationId xmlns:a16="http://schemas.microsoft.com/office/drawing/2014/main" id="{991BEFEC-7BD9-4880-9FFD-748D6AAB78D8}"/>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9B2B6CB-49EA-4E62-867A-6CCB49E7ADEA}" type="slidenum">
              <a:rPr lang="es-PR" altLang="en-US"/>
              <a:pPr algn="r" eaLnBrk="1" hangingPunct="1">
                <a:spcBef>
                  <a:spcPct val="0"/>
                </a:spcBef>
              </a:pPr>
              <a:t>38</a:t>
            </a:fld>
            <a:endParaRPr lang="es-PR"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39</a:t>
            </a:fld>
            <a:endParaRPr lang="es-P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4</a:t>
            </a:fld>
            <a:endParaRPr lang="es-PR" altLang="en-US"/>
          </a:p>
        </p:txBody>
      </p:sp>
    </p:spTree>
    <p:extLst>
      <p:ext uri="{BB962C8B-B14F-4D97-AF65-F5344CB8AC3E}">
        <p14:creationId xmlns:p14="http://schemas.microsoft.com/office/powerpoint/2010/main" val="2436412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40</a:t>
            </a:fld>
            <a:endParaRPr lang="es-PR" altLang="en-US"/>
          </a:p>
        </p:txBody>
      </p:sp>
    </p:spTree>
    <p:extLst>
      <p:ext uri="{BB962C8B-B14F-4D97-AF65-F5344CB8AC3E}">
        <p14:creationId xmlns:p14="http://schemas.microsoft.com/office/powerpoint/2010/main" val="1467463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41</a:t>
            </a:fld>
            <a:endParaRPr lang="es-PR" altLang="en-US"/>
          </a:p>
        </p:txBody>
      </p:sp>
    </p:spTree>
    <p:extLst>
      <p:ext uri="{BB962C8B-B14F-4D97-AF65-F5344CB8AC3E}">
        <p14:creationId xmlns:p14="http://schemas.microsoft.com/office/powerpoint/2010/main" val="1328775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42</a:t>
            </a:fld>
            <a:endParaRPr lang="es-PR" altLang="en-US"/>
          </a:p>
        </p:txBody>
      </p:sp>
    </p:spTree>
    <p:extLst>
      <p:ext uri="{BB962C8B-B14F-4D97-AF65-F5344CB8AC3E}">
        <p14:creationId xmlns:p14="http://schemas.microsoft.com/office/powerpoint/2010/main" val="157548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43</a:t>
            </a:fld>
            <a:endParaRPr lang="es-PR" altLang="en-US"/>
          </a:p>
        </p:txBody>
      </p:sp>
    </p:spTree>
    <p:extLst>
      <p:ext uri="{BB962C8B-B14F-4D97-AF65-F5344CB8AC3E}">
        <p14:creationId xmlns:p14="http://schemas.microsoft.com/office/powerpoint/2010/main" val="40448846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44</a:t>
            </a:fld>
            <a:endParaRPr lang="es-PR" altLang="en-US"/>
          </a:p>
        </p:txBody>
      </p:sp>
    </p:spTree>
    <p:extLst>
      <p:ext uri="{BB962C8B-B14F-4D97-AF65-F5344CB8AC3E}">
        <p14:creationId xmlns:p14="http://schemas.microsoft.com/office/powerpoint/2010/main" val="1048390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45</a:t>
            </a:fld>
            <a:endParaRPr lang="es-PR" altLang="en-US"/>
          </a:p>
        </p:txBody>
      </p:sp>
    </p:spTree>
    <p:extLst>
      <p:ext uri="{BB962C8B-B14F-4D97-AF65-F5344CB8AC3E}">
        <p14:creationId xmlns:p14="http://schemas.microsoft.com/office/powerpoint/2010/main" val="3989161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46</a:t>
            </a:fld>
            <a:endParaRPr lang="es-PR" altLang="en-US"/>
          </a:p>
        </p:txBody>
      </p:sp>
    </p:spTree>
    <p:extLst>
      <p:ext uri="{BB962C8B-B14F-4D97-AF65-F5344CB8AC3E}">
        <p14:creationId xmlns:p14="http://schemas.microsoft.com/office/powerpoint/2010/main" val="3456627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FBB2ECF-82A3-41F1-9530-1861DCB9C4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8EF6E55-D987-44FE-86E4-2DB44625B0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5060" name="Slide Number Placeholder 3">
            <a:extLst>
              <a:ext uri="{FF2B5EF4-FFF2-40B4-BE49-F238E27FC236}">
                <a16:creationId xmlns:a16="http://schemas.microsoft.com/office/drawing/2014/main" id="{89381868-E36F-4359-A762-FD425FFB504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803B3AA-0FFB-4DF8-A5A8-5C1E15384F4B}" type="slidenum">
              <a:rPr lang="es-PR" altLang="en-US"/>
              <a:pPr algn="r" eaLnBrk="1" hangingPunct="1">
                <a:spcBef>
                  <a:spcPct val="0"/>
                </a:spcBef>
              </a:pPr>
              <a:t>47</a:t>
            </a:fld>
            <a:endParaRPr lang="es-PR" altLang="en-US"/>
          </a:p>
        </p:txBody>
      </p:sp>
    </p:spTree>
    <p:extLst>
      <p:ext uri="{BB962C8B-B14F-4D97-AF65-F5344CB8AC3E}">
        <p14:creationId xmlns:p14="http://schemas.microsoft.com/office/powerpoint/2010/main" val="38868553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7FC748A-D686-49D3-8B3C-6369C88C31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6AAD40B8-C019-4A05-A413-6B8F397419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7108" name="Slide Number Placeholder 3">
            <a:extLst>
              <a:ext uri="{FF2B5EF4-FFF2-40B4-BE49-F238E27FC236}">
                <a16:creationId xmlns:a16="http://schemas.microsoft.com/office/drawing/2014/main" id="{C17114D7-0DE2-4908-8B46-30C20E0BD23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255B31-FE1B-4030-8451-DE87C88D31C2}" type="slidenum">
              <a:rPr lang="es-PR" altLang="en-US"/>
              <a:pPr algn="r" eaLnBrk="1" hangingPunct="1">
                <a:spcBef>
                  <a:spcPct val="0"/>
                </a:spcBef>
              </a:pPr>
              <a:t>48</a:t>
            </a:fld>
            <a:endParaRPr lang="es-PR"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9F3C9353-9759-4E0B-ADC3-9B52E97474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73A9BC20-F835-473D-8399-F0E9B6B995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9156" name="Slide Number Placeholder 3">
            <a:extLst>
              <a:ext uri="{FF2B5EF4-FFF2-40B4-BE49-F238E27FC236}">
                <a16:creationId xmlns:a16="http://schemas.microsoft.com/office/drawing/2014/main" id="{3DB33682-0A7E-4916-945A-36865A3C5A1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E3EE2B9-5EF6-488F-B36D-E1CF4DD7C368}" type="slidenum">
              <a:rPr lang="es-PR" altLang="en-US"/>
              <a:pPr algn="r" eaLnBrk="1" hangingPunct="1">
                <a:spcBef>
                  <a:spcPct val="0"/>
                </a:spcBef>
              </a:pPr>
              <a:t>49</a:t>
            </a:fld>
            <a:endParaRPr lang="es-P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5</a:t>
            </a:fld>
            <a:endParaRPr lang="es-PR" altLang="en-US"/>
          </a:p>
        </p:txBody>
      </p:sp>
    </p:spTree>
    <p:extLst>
      <p:ext uri="{BB962C8B-B14F-4D97-AF65-F5344CB8AC3E}">
        <p14:creationId xmlns:p14="http://schemas.microsoft.com/office/powerpoint/2010/main" val="25487977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86F24FCB-8B1E-43C3-A16E-9A62BC851C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C985BC3B-1C79-4CC8-B61D-F0EB331971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51204" name="Slide Number Placeholder 3">
            <a:extLst>
              <a:ext uri="{FF2B5EF4-FFF2-40B4-BE49-F238E27FC236}">
                <a16:creationId xmlns:a16="http://schemas.microsoft.com/office/drawing/2014/main" id="{BAE9AD73-69BA-42A3-841D-E2426F41F8E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696BE57-D5BF-424E-A16E-EB706A2CE436}" type="slidenum">
              <a:rPr lang="es-PR" altLang="en-US"/>
              <a:pPr algn="r" eaLnBrk="1" hangingPunct="1">
                <a:spcBef>
                  <a:spcPct val="0"/>
                </a:spcBef>
              </a:pPr>
              <a:t>50</a:t>
            </a:fld>
            <a:endParaRPr lang="es-PR"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DC2C3499-A82F-4DB6-B30C-DB3212CF60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00A39F04-7C97-401F-B293-41B9A8FA5F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53252" name="Slide Number Placeholder 3">
            <a:extLst>
              <a:ext uri="{FF2B5EF4-FFF2-40B4-BE49-F238E27FC236}">
                <a16:creationId xmlns:a16="http://schemas.microsoft.com/office/drawing/2014/main" id="{65C3B6A4-C7A2-47FD-8DB4-B6D687EDDB5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3775F1C-4A9A-4841-B33F-8554A6AF8148}" type="slidenum">
              <a:rPr lang="es-PR" altLang="en-US"/>
              <a:pPr algn="r" eaLnBrk="1" hangingPunct="1">
                <a:spcBef>
                  <a:spcPct val="0"/>
                </a:spcBef>
              </a:pPr>
              <a:t>51</a:t>
            </a:fld>
            <a:endParaRPr lang="es-PR"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4581DD35-97B7-423E-A1C6-2C41768F60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0C6CBB7B-88E7-45EE-866B-2DF107A6FE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55300" name="Slide Number Placeholder 3">
            <a:extLst>
              <a:ext uri="{FF2B5EF4-FFF2-40B4-BE49-F238E27FC236}">
                <a16:creationId xmlns:a16="http://schemas.microsoft.com/office/drawing/2014/main" id="{4325EE32-3E95-4345-A5CA-30647A582A9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E96E2C5-892C-4AAF-85B3-68984726F292}" type="slidenum">
              <a:rPr lang="es-PR" altLang="en-US"/>
              <a:pPr algn="r" eaLnBrk="1" hangingPunct="1">
                <a:spcBef>
                  <a:spcPct val="0"/>
                </a:spcBef>
              </a:pPr>
              <a:t>52</a:t>
            </a:fld>
            <a:endParaRPr lang="es-PR"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BF7491C9-864D-4644-8227-39AB731281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5049CF1E-D4F8-4468-B6D7-2188633221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57348" name="Slide Number Placeholder 3">
            <a:extLst>
              <a:ext uri="{FF2B5EF4-FFF2-40B4-BE49-F238E27FC236}">
                <a16:creationId xmlns:a16="http://schemas.microsoft.com/office/drawing/2014/main" id="{4FCFF201-D20C-4D80-98EC-355300983E8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22F60FE-A37B-4CBE-99A3-B528EA10A109}" type="slidenum">
              <a:rPr lang="es-PR" altLang="en-US"/>
              <a:pPr algn="r" eaLnBrk="1" hangingPunct="1">
                <a:spcBef>
                  <a:spcPct val="0"/>
                </a:spcBef>
              </a:pPr>
              <a:t>53</a:t>
            </a:fld>
            <a:endParaRPr lang="es-PR"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B1595F4-624C-4053-9C2F-C2BF541151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E0CB806B-2A03-4A22-9DC5-28BE7F7205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59396" name="Slide Number Placeholder 3">
            <a:extLst>
              <a:ext uri="{FF2B5EF4-FFF2-40B4-BE49-F238E27FC236}">
                <a16:creationId xmlns:a16="http://schemas.microsoft.com/office/drawing/2014/main" id="{5E7C1D49-2ABA-4254-A4F6-CDAD2BFB9C8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D82C38C-B2D9-4697-A209-733C0EC9E3D2}" type="slidenum">
              <a:rPr lang="es-PR" altLang="en-US"/>
              <a:pPr algn="r" eaLnBrk="1" hangingPunct="1">
                <a:spcBef>
                  <a:spcPct val="0"/>
                </a:spcBef>
              </a:pPr>
              <a:t>54</a:t>
            </a:fld>
            <a:endParaRPr lang="es-PR"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CABFEA67-9543-413E-964E-39C109E21B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4102BA86-9800-4C9B-9032-D2BDE5C913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61444" name="Slide Number Placeholder 3">
            <a:extLst>
              <a:ext uri="{FF2B5EF4-FFF2-40B4-BE49-F238E27FC236}">
                <a16:creationId xmlns:a16="http://schemas.microsoft.com/office/drawing/2014/main" id="{3EADFA9F-9E6F-4314-8FCB-5E1740C6139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E7EF223-3519-4514-BEA8-E31E562FE62B}" type="slidenum">
              <a:rPr lang="es-PR" altLang="en-US"/>
              <a:pPr algn="r" eaLnBrk="1" hangingPunct="1">
                <a:spcBef>
                  <a:spcPct val="0"/>
                </a:spcBef>
              </a:pPr>
              <a:t>55</a:t>
            </a:fld>
            <a:endParaRPr lang="es-PR"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1DD3203-6351-4905-8731-1FF46131E2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B31579A9-4CD1-421B-8C41-0E77F44097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63492" name="Slide Number Placeholder 3">
            <a:extLst>
              <a:ext uri="{FF2B5EF4-FFF2-40B4-BE49-F238E27FC236}">
                <a16:creationId xmlns:a16="http://schemas.microsoft.com/office/drawing/2014/main" id="{13D29561-9105-49C8-A5B2-D1BEFAE001EA}"/>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4366C30-3248-4EA3-B07E-06AA19D609A5}" type="slidenum">
              <a:rPr lang="es-PR" altLang="en-US"/>
              <a:pPr algn="r" eaLnBrk="1" hangingPunct="1">
                <a:spcBef>
                  <a:spcPct val="0"/>
                </a:spcBef>
              </a:pPr>
              <a:t>56</a:t>
            </a:fld>
            <a:endParaRPr lang="es-PR"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D9009848-B461-4015-8DA2-C687C4EF17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ABDF3319-A252-4BD3-AA6B-6682EEB577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65540" name="Slide Number Placeholder 3">
            <a:extLst>
              <a:ext uri="{FF2B5EF4-FFF2-40B4-BE49-F238E27FC236}">
                <a16:creationId xmlns:a16="http://schemas.microsoft.com/office/drawing/2014/main" id="{819AFD33-8AC1-4FCF-A4FA-D3E95985BC7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55156BF-DF98-4D8D-A8F9-D9BEEE8EEAE2}" type="slidenum">
              <a:rPr lang="es-PR" altLang="en-US"/>
              <a:pPr algn="r" eaLnBrk="1" hangingPunct="1">
                <a:spcBef>
                  <a:spcPct val="0"/>
                </a:spcBef>
              </a:pPr>
              <a:t>57</a:t>
            </a:fld>
            <a:endParaRPr lang="es-PR"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087B9ED-6BB3-45F0-967D-89C5929F65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FF4EB4FA-75F1-401A-831F-4816A45EE9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67588" name="Slide Number Placeholder 3">
            <a:extLst>
              <a:ext uri="{FF2B5EF4-FFF2-40B4-BE49-F238E27FC236}">
                <a16:creationId xmlns:a16="http://schemas.microsoft.com/office/drawing/2014/main" id="{C7EE495E-2F83-41A9-B659-6DF8C14D286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A0E2F7B-4DED-4A7D-B68B-60EAC44426C1}" type="slidenum">
              <a:rPr lang="es-PR" altLang="en-US"/>
              <a:pPr algn="r" eaLnBrk="1" hangingPunct="1">
                <a:spcBef>
                  <a:spcPct val="0"/>
                </a:spcBef>
              </a:pPr>
              <a:t>58</a:t>
            </a:fld>
            <a:endParaRPr lang="es-PR"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02E7377-0E43-48F2-8315-7ADDDD7CCB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25D2B96-100C-4A05-A0C1-A9BB7D61A4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69636" name="Slide Number Placeholder 3">
            <a:extLst>
              <a:ext uri="{FF2B5EF4-FFF2-40B4-BE49-F238E27FC236}">
                <a16:creationId xmlns:a16="http://schemas.microsoft.com/office/drawing/2014/main" id="{D8B0349A-2FF1-4931-B840-B45AEF6C195E}"/>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8A8BB2B-05D0-4541-B0AA-54115F1686F4}" type="slidenum">
              <a:rPr lang="es-PR" altLang="en-US"/>
              <a:pPr algn="r" eaLnBrk="1" hangingPunct="1">
                <a:spcBef>
                  <a:spcPct val="0"/>
                </a:spcBef>
              </a:pPr>
              <a:t>59</a:t>
            </a:fld>
            <a:endParaRPr lang="es-P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6</a:t>
            </a:fld>
            <a:endParaRPr lang="es-PR" altLang="en-US"/>
          </a:p>
        </p:txBody>
      </p:sp>
    </p:spTree>
    <p:extLst>
      <p:ext uri="{BB962C8B-B14F-4D97-AF65-F5344CB8AC3E}">
        <p14:creationId xmlns:p14="http://schemas.microsoft.com/office/powerpoint/2010/main" val="31450118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D29F36AE-C5EB-4D84-B4F6-428BF09619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03500DD8-959C-4745-91DB-99CAEB0E13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71684" name="Slide Number Placeholder 3">
            <a:extLst>
              <a:ext uri="{FF2B5EF4-FFF2-40B4-BE49-F238E27FC236}">
                <a16:creationId xmlns:a16="http://schemas.microsoft.com/office/drawing/2014/main" id="{F0A43E0A-014F-4F5D-B429-73FAF0BF1296}"/>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6572EEA-FDE7-423F-99A2-1380450F64F4}" type="slidenum">
              <a:rPr lang="es-PR" altLang="en-US"/>
              <a:pPr algn="r" eaLnBrk="1" hangingPunct="1">
                <a:spcBef>
                  <a:spcPct val="0"/>
                </a:spcBef>
              </a:pPr>
              <a:t>60</a:t>
            </a:fld>
            <a:endParaRPr lang="es-PR"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163002A2-E688-4C8B-B524-FE0BE8DC3A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F590B207-635D-4133-AA6C-DA92A71466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73732" name="Slide Number Placeholder 3">
            <a:extLst>
              <a:ext uri="{FF2B5EF4-FFF2-40B4-BE49-F238E27FC236}">
                <a16:creationId xmlns:a16="http://schemas.microsoft.com/office/drawing/2014/main" id="{2E05D182-AB5B-4251-8CB5-ABC3661B92E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6F46E27-C9D0-4C66-8E16-D51C448F621B}" type="slidenum">
              <a:rPr lang="es-PR" altLang="en-US"/>
              <a:pPr algn="r" eaLnBrk="1" hangingPunct="1">
                <a:spcBef>
                  <a:spcPct val="0"/>
                </a:spcBef>
              </a:pPr>
              <a:t>61</a:t>
            </a:fld>
            <a:endParaRPr lang="es-PR"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3CDB5DF-E36F-4EE9-A783-0D76A8E74D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D268E352-2612-423C-8C4D-C403F27C0C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75780" name="Slide Number Placeholder 3">
            <a:extLst>
              <a:ext uri="{FF2B5EF4-FFF2-40B4-BE49-F238E27FC236}">
                <a16:creationId xmlns:a16="http://schemas.microsoft.com/office/drawing/2014/main" id="{2CDE03FD-28FC-4B3C-9A7D-C3C11FA4D6D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B812B4C-827D-437C-B35D-F9C0EFD8ACD8}" type="slidenum">
              <a:rPr lang="es-PR" altLang="en-US"/>
              <a:pPr algn="r" eaLnBrk="1" hangingPunct="1">
                <a:spcBef>
                  <a:spcPct val="0"/>
                </a:spcBef>
              </a:pPr>
              <a:t>62</a:t>
            </a:fld>
            <a:endParaRPr lang="es-PR"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95A8DA2-EE2A-4225-8435-1A4F1B4821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6DFC2554-D8B6-4079-9C11-FC14CF9645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77828" name="Slide Number Placeholder 3">
            <a:extLst>
              <a:ext uri="{FF2B5EF4-FFF2-40B4-BE49-F238E27FC236}">
                <a16:creationId xmlns:a16="http://schemas.microsoft.com/office/drawing/2014/main" id="{82B4BAB1-8778-41C5-9B3B-9C4DF556B91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4805B75-62FD-48CF-A5BF-94FD6F9EF0B5}" type="slidenum">
              <a:rPr lang="es-PR" altLang="en-US"/>
              <a:pPr algn="r" eaLnBrk="1" hangingPunct="1">
                <a:spcBef>
                  <a:spcPct val="0"/>
                </a:spcBef>
              </a:pPr>
              <a:t>63</a:t>
            </a:fld>
            <a:endParaRPr lang="es-PR"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AEEB7A4D-689F-409E-823E-C52085BE75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5262405F-BED9-467C-94CC-0D039763E0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79876" name="Slide Number Placeholder 3">
            <a:extLst>
              <a:ext uri="{FF2B5EF4-FFF2-40B4-BE49-F238E27FC236}">
                <a16:creationId xmlns:a16="http://schemas.microsoft.com/office/drawing/2014/main" id="{140FB628-2FB9-4624-B908-4832CBAEACD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7197E59-7F7D-4D82-86FC-2627D43744B5}" type="slidenum">
              <a:rPr lang="es-PR" altLang="en-US"/>
              <a:pPr algn="r" eaLnBrk="1" hangingPunct="1">
                <a:spcBef>
                  <a:spcPct val="0"/>
                </a:spcBef>
              </a:pPr>
              <a:t>64</a:t>
            </a:fld>
            <a:endParaRPr lang="es-PR"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31C15EE8-D091-4D3D-B6AD-AD49671AA2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D146E17C-C2AD-4363-BC49-30EDFA31FC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81924" name="Slide Number Placeholder 3">
            <a:extLst>
              <a:ext uri="{FF2B5EF4-FFF2-40B4-BE49-F238E27FC236}">
                <a16:creationId xmlns:a16="http://schemas.microsoft.com/office/drawing/2014/main" id="{2B5159A4-35F2-4BD1-89DA-B2F95227BA39}"/>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4B1E2FA-C873-47B3-B48D-9CD3533B5BBB}" type="slidenum">
              <a:rPr lang="es-PR" altLang="en-US"/>
              <a:pPr algn="r" eaLnBrk="1" hangingPunct="1">
                <a:spcBef>
                  <a:spcPct val="0"/>
                </a:spcBef>
              </a:pPr>
              <a:t>65</a:t>
            </a:fld>
            <a:endParaRPr lang="es-PR"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7652CC7A-9F8A-424A-B736-C20062CC84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2877FFA9-92C7-49FA-A6EF-6CF0BD5354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83972" name="Slide Number Placeholder 3">
            <a:extLst>
              <a:ext uri="{FF2B5EF4-FFF2-40B4-BE49-F238E27FC236}">
                <a16:creationId xmlns:a16="http://schemas.microsoft.com/office/drawing/2014/main" id="{0D1BB259-A051-43A1-943C-7A8A75BD3D9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0D3954C-AFA5-47B9-B88C-C745640B22BD}" type="slidenum">
              <a:rPr lang="es-PR" altLang="en-US"/>
              <a:pPr algn="r" eaLnBrk="1" hangingPunct="1">
                <a:spcBef>
                  <a:spcPct val="0"/>
                </a:spcBef>
              </a:pPr>
              <a:t>66</a:t>
            </a:fld>
            <a:endParaRPr lang="es-PR"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53678F7E-A46F-4C40-9748-8A6D58DC97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4425134D-B9A7-4DA4-9D38-18FA51557C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86020" name="Slide Number Placeholder 3">
            <a:extLst>
              <a:ext uri="{FF2B5EF4-FFF2-40B4-BE49-F238E27FC236}">
                <a16:creationId xmlns:a16="http://schemas.microsoft.com/office/drawing/2014/main" id="{8DE618C2-150E-43C0-BE77-A28A6718766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3DCE114-0FB1-40C8-AA48-A11A4CBC6746}" type="slidenum">
              <a:rPr lang="es-PR" altLang="en-US"/>
              <a:pPr algn="r" eaLnBrk="1" hangingPunct="1">
                <a:spcBef>
                  <a:spcPct val="0"/>
                </a:spcBef>
              </a:pPr>
              <a:t>67</a:t>
            </a:fld>
            <a:endParaRPr lang="es-PR"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48FF06E2-B868-4601-B777-3160969D61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1FDB3BFC-98C7-4496-AEB5-E87D78778A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88068" name="Slide Number Placeholder 3">
            <a:extLst>
              <a:ext uri="{FF2B5EF4-FFF2-40B4-BE49-F238E27FC236}">
                <a16:creationId xmlns:a16="http://schemas.microsoft.com/office/drawing/2014/main" id="{63A8A5F9-4D2C-45A1-9745-AB4F1FEAB7F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2A0E82B-DBAB-460E-9E70-C50D70AF7556}" type="slidenum">
              <a:rPr lang="es-PR" altLang="en-US"/>
              <a:pPr algn="r" eaLnBrk="1" hangingPunct="1">
                <a:spcBef>
                  <a:spcPct val="0"/>
                </a:spcBef>
              </a:pPr>
              <a:t>68</a:t>
            </a:fld>
            <a:endParaRPr lang="es-PR"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78D34166-1EB9-4934-9182-CBB5084C71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373A192B-5CCC-484D-8D59-C1BE01891F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90116" name="Slide Number Placeholder 3">
            <a:extLst>
              <a:ext uri="{FF2B5EF4-FFF2-40B4-BE49-F238E27FC236}">
                <a16:creationId xmlns:a16="http://schemas.microsoft.com/office/drawing/2014/main" id="{DB75D575-4CF0-44CE-AE3D-5511F25FD0E3}"/>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70741C1-A100-4C55-BA4C-D141F8D9624A}" type="slidenum">
              <a:rPr lang="es-PR" altLang="en-US"/>
              <a:pPr algn="r" eaLnBrk="1" hangingPunct="1">
                <a:spcBef>
                  <a:spcPct val="0"/>
                </a:spcBef>
              </a:pPr>
              <a:t>69</a:t>
            </a:fld>
            <a:endParaRPr lang="es-P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7</a:t>
            </a:fld>
            <a:endParaRPr lang="es-PR" altLang="en-US"/>
          </a:p>
        </p:txBody>
      </p:sp>
    </p:spTree>
    <p:extLst>
      <p:ext uri="{BB962C8B-B14F-4D97-AF65-F5344CB8AC3E}">
        <p14:creationId xmlns:p14="http://schemas.microsoft.com/office/powerpoint/2010/main" val="8044873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4B50458-C571-4FE5-8A26-53436708CE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78F14BA0-2276-43C2-9015-8AE8A59457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92164" name="Slide Number Placeholder 3">
            <a:extLst>
              <a:ext uri="{FF2B5EF4-FFF2-40B4-BE49-F238E27FC236}">
                <a16:creationId xmlns:a16="http://schemas.microsoft.com/office/drawing/2014/main" id="{D76B05EC-E090-4F6C-B50B-A8EFAE9D65B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CB606D9-50C3-481D-9121-7FDF01B8AD1B}" type="slidenum">
              <a:rPr lang="es-PR" altLang="en-US"/>
              <a:pPr algn="r" eaLnBrk="1" hangingPunct="1">
                <a:spcBef>
                  <a:spcPct val="0"/>
                </a:spcBef>
              </a:pPr>
              <a:t>70</a:t>
            </a:fld>
            <a:endParaRPr lang="es-PR"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08EFCD90-012F-4EB1-826B-915AAC2C89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F446B1A6-8D45-4BAA-A220-5861CDC5A8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94212" name="Slide Number Placeholder 3">
            <a:extLst>
              <a:ext uri="{FF2B5EF4-FFF2-40B4-BE49-F238E27FC236}">
                <a16:creationId xmlns:a16="http://schemas.microsoft.com/office/drawing/2014/main" id="{2BCA3AEF-9891-4ED7-9CFE-DFA0FB75960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95EAE84-65D6-4EBF-9045-BE4E7E095027}" type="slidenum">
              <a:rPr lang="es-PR" altLang="en-US"/>
              <a:pPr algn="r" eaLnBrk="1" hangingPunct="1">
                <a:spcBef>
                  <a:spcPct val="0"/>
                </a:spcBef>
              </a:pPr>
              <a:t>71</a:t>
            </a:fld>
            <a:endParaRPr lang="es-PR"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294B4DA3-641F-4A6E-ADDB-4D35A7F4B7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6F8CB644-6032-400B-A4C7-D243F9C93F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96260" name="Slide Number Placeholder 3">
            <a:extLst>
              <a:ext uri="{FF2B5EF4-FFF2-40B4-BE49-F238E27FC236}">
                <a16:creationId xmlns:a16="http://schemas.microsoft.com/office/drawing/2014/main" id="{18E25456-2098-4B95-81EE-DD74DC6894B0}"/>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2C1A2AE-2A1E-4575-AA73-375A65E0817D}" type="slidenum">
              <a:rPr lang="es-PR" altLang="en-US"/>
              <a:pPr algn="r" eaLnBrk="1" hangingPunct="1">
                <a:spcBef>
                  <a:spcPct val="0"/>
                </a:spcBef>
              </a:pPr>
              <a:t>72</a:t>
            </a:fld>
            <a:endParaRPr lang="es-PR"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309DA848-69CF-411A-B13F-E0EE133A37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B4749BB3-3A05-4111-B240-F3B28AACFE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98308" name="Slide Number Placeholder 3">
            <a:extLst>
              <a:ext uri="{FF2B5EF4-FFF2-40B4-BE49-F238E27FC236}">
                <a16:creationId xmlns:a16="http://schemas.microsoft.com/office/drawing/2014/main" id="{8DFAA1CA-23D1-4DC1-965A-672957BB076D}"/>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B076A33-7A0C-4FD0-AAB6-8881C8B2AE31}" type="slidenum">
              <a:rPr lang="es-PR" altLang="en-US"/>
              <a:pPr algn="r" eaLnBrk="1" hangingPunct="1">
                <a:spcBef>
                  <a:spcPct val="0"/>
                </a:spcBef>
              </a:pPr>
              <a:t>73</a:t>
            </a:fld>
            <a:endParaRPr lang="es-PR"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42891EC-7084-4355-8E02-217C8C6CAE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6A46CE04-0133-4C82-B5CB-5BE95C8C99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0356" name="Slide Number Placeholder 3">
            <a:extLst>
              <a:ext uri="{FF2B5EF4-FFF2-40B4-BE49-F238E27FC236}">
                <a16:creationId xmlns:a16="http://schemas.microsoft.com/office/drawing/2014/main" id="{6776452F-14D7-49C7-9AD9-BD333E8E7F82}"/>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9F3E7D9-1DF6-4977-964C-E1DC2107981B}" type="slidenum">
              <a:rPr lang="es-PR" altLang="en-US"/>
              <a:pPr algn="r" eaLnBrk="1" hangingPunct="1">
                <a:spcBef>
                  <a:spcPct val="0"/>
                </a:spcBef>
              </a:pPr>
              <a:t>74</a:t>
            </a:fld>
            <a:endParaRPr lang="es-PR"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75</a:t>
            </a:fld>
            <a:endParaRPr lang="es-PR" altLang="en-US"/>
          </a:p>
        </p:txBody>
      </p:sp>
    </p:spTree>
    <p:extLst>
      <p:ext uri="{BB962C8B-B14F-4D97-AF65-F5344CB8AC3E}">
        <p14:creationId xmlns:p14="http://schemas.microsoft.com/office/powerpoint/2010/main" val="21618006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76</a:t>
            </a:fld>
            <a:endParaRPr lang="es-PR" altLang="en-US"/>
          </a:p>
        </p:txBody>
      </p:sp>
    </p:spTree>
    <p:extLst>
      <p:ext uri="{BB962C8B-B14F-4D97-AF65-F5344CB8AC3E}">
        <p14:creationId xmlns:p14="http://schemas.microsoft.com/office/powerpoint/2010/main" val="34241621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77</a:t>
            </a:fld>
            <a:endParaRPr lang="es-PR" altLang="en-US"/>
          </a:p>
        </p:txBody>
      </p:sp>
    </p:spTree>
    <p:extLst>
      <p:ext uri="{BB962C8B-B14F-4D97-AF65-F5344CB8AC3E}">
        <p14:creationId xmlns:p14="http://schemas.microsoft.com/office/powerpoint/2010/main" val="35927269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78</a:t>
            </a:fld>
            <a:endParaRPr lang="es-PR" altLang="en-US"/>
          </a:p>
        </p:txBody>
      </p:sp>
    </p:spTree>
    <p:extLst>
      <p:ext uri="{BB962C8B-B14F-4D97-AF65-F5344CB8AC3E}">
        <p14:creationId xmlns:p14="http://schemas.microsoft.com/office/powerpoint/2010/main" val="40794851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C0CCF79C-D15C-410C-8F02-56A14F940F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981783D9-97DC-4522-84A3-78547906FB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14692" name="Slide Number Placeholder 3">
            <a:extLst>
              <a:ext uri="{FF2B5EF4-FFF2-40B4-BE49-F238E27FC236}">
                <a16:creationId xmlns:a16="http://schemas.microsoft.com/office/drawing/2014/main" id="{6B78981F-EC41-4041-AEEC-167A129A88EF}"/>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DDAC654-BB3D-4D5D-A897-705E0E7ECF4E}" type="slidenum">
              <a:rPr lang="es-PR" altLang="en-US"/>
              <a:pPr algn="r" eaLnBrk="1" hangingPunct="1">
                <a:spcBef>
                  <a:spcPct val="0"/>
                </a:spcBef>
              </a:pPr>
              <a:t>79</a:t>
            </a:fld>
            <a:endParaRPr lang="es-P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8</a:t>
            </a:fld>
            <a:endParaRPr lang="es-PR" altLang="en-US"/>
          </a:p>
        </p:txBody>
      </p:sp>
    </p:spTree>
    <p:extLst>
      <p:ext uri="{BB962C8B-B14F-4D97-AF65-F5344CB8AC3E}">
        <p14:creationId xmlns:p14="http://schemas.microsoft.com/office/powerpoint/2010/main" val="31792199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80</a:t>
            </a:fld>
            <a:endParaRPr lang="es-PR" altLang="en-US"/>
          </a:p>
        </p:txBody>
      </p:sp>
    </p:spTree>
    <p:extLst>
      <p:ext uri="{BB962C8B-B14F-4D97-AF65-F5344CB8AC3E}">
        <p14:creationId xmlns:p14="http://schemas.microsoft.com/office/powerpoint/2010/main" val="12651015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11ED0137-C231-4A7E-9889-8E9E3348CD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339C9E17-5D79-4823-8608-9186BAA925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0836" name="Slide Number Placeholder 3">
            <a:extLst>
              <a:ext uri="{FF2B5EF4-FFF2-40B4-BE49-F238E27FC236}">
                <a16:creationId xmlns:a16="http://schemas.microsoft.com/office/drawing/2014/main" id="{7A45DDD2-FE48-421A-AB4F-FAF6B740FD7B}"/>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57C5AB3-F1E1-43F3-AFA3-AB42FA60C39F}" type="slidenum">
              <a:rPr lang="es-PR" altLang="en-US"/>
              <a:pPr algn="r" eaLnBrk="1" hangingPunct="1">
                <a:spcBef>
                  <a:spcPct val="0"/>
                </a:spcBef>
              </a:pPr>
              <a:t>81</a:t>
            </a:fld>
            <a:endParaRPr lang="es-PR"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3BCA95CB-4F40-406A-8CDC-09A45EC0A6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8A13FD3C-FD15-40AE-AD7C-BA0F6C3F6C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2884" name="Slide Number Placeholder 3">
            <a:extLst>
              <a:ext uri="{FF2B5EF4-FFF2-40B4-BE49-F238E27FC236}">
                <a16:creationId xmlns:a16="http://schemas.microsoft.com/office/drawing/2014/main" id="{E0D7F268-6208-4583-A0E6-D5ADEC6F72A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03240A-9748-4567-82ED-5B5949C6A9B7}" type="slidenum">
              <a:rPr lang="es-PR" altLang="en-US"/>
              <a:pPr algn="r" eaLnBrk="1" hangingPunct="1">
                <a:spcBef>
                  <a:spcPct val="0"/>
                </a:spcBef>
              </a:pPr>
              <a:t>82</a:t>
            </a:fld>
            <a:endParaRPr lang="es-PR"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AEBF9C1B-EA59-4853-9012-16DDC956DE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8E527C33-B05D-41D2-B4E9-F67D615CD9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9028" name="Slide Number Placeholder 3">
            <a:extLst>
              <a:ext uri="{FF2B5EF4-FFF2-40B4-BE49-F238E27FC236}">
                <a16:creationId xmlns:a16="http://schemas.microsoft.com/office/drawing/2014/main" id="{FA33A23C-9499-49D2-89C7-03D43648993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6CDBAEC-1BB3-43AF-B35F-32838D28C063}" type="slidenum">
              <a:rPr lang="es-PR" altLang="en-US"/>
              <a:pPr algn="r" eaLnBrk="1" hangingPunct="1">
                <a:spcBef>
                  <a:spcPct val="0"/>
                </a:spcBef>
              </a:pPr>
              <a:t>83</a:t>
            </a:fld>
            <a:endParaRPr lang="es-PR"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F04B36BD-7712-4275-9583-294E3D41D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DF5C1050-B794-4F35-A66A-841FCF7EBE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4932" name="Slide Number Placeholder 3">
            <a:extLst>
              <a:ext uri="{FF2B5EF4-FFF2-40B4-BE49-F238E27FC236}">
                <a16:creationId xmlns:a16="http://schemas.microsoft.com/office/drawing/2014/main" id="{519BBB76-6740-440A-8C60-88349AC406EC}"/>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FC02CF8-A3C0-44F3-977C-ED8BB36B218C}" type="slidenum">
              <a:rPr lang="es-PR" altLang="en-US"/>
              <a:pPr algn="r" eaLnBrk="1" hangingPunct="1">
                <a:spcBef>
                  <a:spcPct val="0"/>
                </a:spcBef>
              </a:pPr>
              <a:t>84</a:t>
            </a:fld>
            <a:endParaRPr lang="es-PR"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6494AF60-7D66-4ECF-AFCC-7A00A6E26A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7EB037CF-5D08-47D8-B310-7D6BC76744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26980" name="Slide Number Placeholder 3">
            <a:extLst>
              <a:ext uri="{FF2B5EF4-FFF2-40B4-BE49-F238E27FC236}">
                <a16:creationId xmlns:a16="http://schemas.microsoft.com/office/drawing/2014/main" id="{980EEABD-DBDC-456C-8649-FB5CA90433B4}"/>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C2A0FC2-DDBF-49F0-8660-054938371C4E}" type="slidenum">
              <a:rPr lang="es-PR" altLang="en-US"/>
              <a:pPr algn="r" eaLnBrk="1" hangingPunct="1">
                <a:spcBef>
                  <a:spcPct val="0"/>
                </a:spcBef>
              </a:pPr>
              <a:t>85</a:t>
            </a:fld>
            <a:endParaRPr lang="es-PR"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86</a:t>
            </a:fld>
            <a:endParaRPr lang="es-PR" altLang="en-US"/>
          </a:p>
        </p:txBody>
      </p:sp>
    </p:spTree>
    <p:extLst>
      <p:ext uri="{BB962C8B-B14F-4D97-AF65-F5344CB8AC3E}">
        <p14:creationId xmlns:p14="http://schemas.microsoft.com/office/powerpoint/2010/main" val="4738436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87</a:t>
            </a:fld>
            <a:endParaRPr lang="es-PR" altLang="en-US"/>
          </a:p>
        </p:txBody>
      </p:sp>
    </p:spTree>
    <p:extLst>
      <p:ext uri="{BB962C8B-B14F-4D97-AF65-F5344CB8AC3E}">
        <p14:creationId xmlns:p14="http://schemas.microsoft.com/office/powerpoint/2010/main" val="8526473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88</a:t>
            </a:fld>
            <a:endParaRPr lang="es-PR" altLang="en-US"/>
          </a:p>
        </p:txBody>
      </p:sp>
    </p:spTree>
    <p:extLst>
      <p:ext uri="{BB962C8B-B14F-4D97-AF65-F5344CB8AC3E}">
        <p14:creationId xmlns:p14="http://schemas.microsoft.com/office/powerpoint/2010/main" val="41541349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89</a:t>
            </a:fld>
            <a:endParaRPr lang="es-PR" altLang="en-US"/>
          </a:p>
        </p:txBody>
      </p:sp>
    </p:spTree>
    <p:extLst>
      <p:ext uri="{BB962C8B-B14F-4D97-AF65-F5344CB8AC3E}">
        <p14:creationId xmlns:p14="http://schemas.microsoft.com/office/powerpoint/2010/main" val="3897093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69D3D53-DEF0-4048-BDB9-0729EF65C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27F710-671C-4E66-AC3D-88E5D9B70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10244" name="Slide Number Placeholder 3">
            <a:extLst>
              <a:ext uri="{FF2B5EF4-FFF2-40B4-BE49-F238E27FC236}">
                <a16:creationId xmlns:a16="http://schemas.microsoft.com/office/drawing/2014/main" id="{64B23024-A316-4AC7-925A-6D8E759190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1E5CD3-B4CA-41D4-B5A1-D7A0FB9DA42A}" type="slidenum">
              <a:rPr lang="es-PR" altLang="en-US"/>
              <a:pPr>
                <a:spcBef>
                  <a:spcPct val="0"/>
                </a:spcBef>
              </a:pPr>
              <a:t>9</a:t>
            </a:fld>
            <a:endParaRPr lang="es-PR" altLang="en-US"/>
          </a:p>
        </p:txBody>
      </p:sp>
    </p:spTree>
    <p:extLst>
      <p:ext uri="{BB962C8B-B14F-4D97-AF65-F5344CB8AC3E}">
        <p14:creationId xmlns:p14="http://schemas.microsoft.com/office/powerpoint/2010/main" val="8853424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90</a:t>
            </a:fld>
            <a:endParaRPr lang="es-PR" altLang="en-US"/>
          </a:p>
        </p:txBody>
      </p:sp>
    </p:spTree>
    <p:extLst>
      <p:ext uri="{BB962C8B-B14F-4D97-AF65-F5344CB8AC3E}">
        <p14:creationId xmlns:p14="http://schemas.microsoft.com/office/powerpoint/2010/main" val="34744723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91</a:t>
            </a:fld>
            <a:endParaRPr lang="es-PR" altLang="en-US"/>
          </a:p>
        </p:txBody>
      </p:sp>
    </p:spTree>
    <p:extLst>
      <p:ext uri="{BB962C8B-B14F-4D97-AF65-F5344CB8AC3E}">
        <p14:creationId xmlns:p14="http://schemas.microsoft.com/office/powerpoint/2010/main" val="20872574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92</a:t>
            </a:fld>
            <a:endParaRPr lang="es-PR" altLang="en-US"/>
          </a:p>
        </p:txBody>
      </p:sp>
    </p:spTree>
    <p:extLst>
      <p:ext uri="{BB962C8B-B14F-4D97-AF65-F5344CB8AC3E}">
        <p14:creationId xmlns:p14="http://schemas.microsoft.com/office/powerpoint/2010/main" val="39129153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93</a:t>
            </a:fld>
            <a:endParaRPr lang="es-PR" altLang="en-US"/>
          </a:p>
        </p:txBody>
      </p:sp>
    </p:spTree>
    <p:extLst>
      <p:ext uri="{BB962C8B-B14F-4D97-AF65-F5344CB8AC3E}">
        <p14:creationId xmlns:p14="http://schemas.microsoft.com/office/powerpoint/2010/main" val="11866014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94</a:t>
            </a:fld>
            <a:endParaRPr lang="es-PR" altLang="en-US"/>
          </a:p>
        </p:txBody>
      </p:sp>
    </p:spTree>
    <p:extLst>
      <p:ext uri="{BB962C8B-B14F-4D97-AF65-F5344CB8AC3E}">
        <p14:creationId xmlns:p14="http://schemas.microsoft.com/office/powerpoint/2010/main" val="23810402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95</a:t>
            </a:fld>
            <a:endParaRPr lang="es-PR" altLang="en-US"/>
          </a:p>
        </p:txBody>
      </p:sp>
    </p:spTree>
    <p:extLst>
      <p:ext uri="{BB962C8B-B14F-4D97-AF65-F5344CB8AC3E}">
        <p14:creationId xmlns:p14="http://schemas.microsoft.com/office/powerpoint/2010/main" val="29645996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96</a:t>
            </a:fld>
            <a:endParaRPr lang="es-PR" altLang="en-US"/>
          </a:p>
        </p:txBody>
      </p:sp>
    </p:spTree>
    <p:extLst>
      <p:ext uri="{BB962C8B-B14F-4D97-AF65-F5344CB8AC3E}">
        <p14:creationId xmlns:p14="http://schemas.microsoft.com/office/powerpoint/2010/main" val="4302481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97</a:t>
            </a:fld>
            <a:endParaRPr lang="es-PR" altLang="en-US"/>
          </a:p>
        </p:txBody>
      </p:sp>
    </p:spTree>
    <p:extLst>
      <p:ext uri="{BB962C8B-B14F-4D97-AF65-F5344CB8AC3E}">
        <p14:creationId xmlns:p14="http://schemas.microsoft.com/office/powerpoint/2010/main" val="12411775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98</a:t>
            </a:fld>
            <a:endParaRPr lang="es-PR" altLang="en-US"/>
          </a:p>
        </p:txBody>
      </p:sp>
    </p:spTree>
    <p:extLst>
      <p:ext uri="{BB962C8B-B14F-4D97-AF65-F5344CB8AC3E}">
        <p14:creationId xmlns:p14="http://schemas.microsoft.com/office/powerpoint/2010/main" val="10804141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6C6A961-9C30-484F-AE48-47A0EBE7C6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81D839F-BB96-4D31-AD2B-066E288CAE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n-US"/>
          </a:p>
        </p:txBody>
      </p:sp>
      <p:sp>
        <p:nvSpPr>
          <p:cNvPr id="43012" name="Slide Number Placeholder 3">
            <a:extLst>
              <a:ext uri="{FF2B5EF4-FFF2-40B4-BE49-F238E27FC236}">
                <a16:creationId xmlns:a16="http://schemas.microsoft.com/office/drawing/2014/main" id="{C33ED1AA-49DF-4D44-BF9A-44289C7AE7F5}"/>
              </a:ext>
            </a:extLst>
          </p:cNvPr>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C47E3F7-9617-4C02-8049-BEF532B7DE76}" type="slidenum">
              <a:rPr lang="es-PR" altLang="en-US"/>
              <a:pPr algn="r" eaLnBrk="1" hangingPunct="1">
                <a:spcBef>
                  <a:spcPct val="0"/>
                </a:spcBef>
              </a:pPr>
              <a:t>99</a:t>
            </a:fld>
            <a:endParaRPr lang="es-PR" altLang="en-US"/>
          </a:p>
        </p:txBody>
      </p:sp>
    </p:spTree>
    <p:extLst>
      <p:ext uri="{BB962C8B-B14F-4D97-AF65-F5344CB8AC3E}">
        <p14:creationId xmlns:p14="http://schemas.microsoft.com/office/powerpoint/2010/main" val="1056363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hyperlink" Target="http://creativecommons.org/licenses/by-nc-nd/3.0/pr/" TargetMode="External"/><Relationship Id="rId5" Type="http://schemas.openxmlformats.org/officeDocument/2006/relationships/hyperlink" Target="http://www.saludmed.com/" TargetMode="Externa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1F0A76-E410-4506-B39E-7C9EC21ADBD1}"/>
              </a:ext>
            </a:extLst>
          </p:cNvPr>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5" name="Picture 36" descr="saludmed-com_Ban_PPT-MASTER-1_v01">
            <a:extLst>
              <a:ext uri="{FF2B5EF4-FFF2-40B4-BE49-F238E27FC236}">
                <a16:creationId xmlns:a16="http://schemas.microsoft.com/office/drawing/2014/main" id="{9BF57148-BC02-4517-9F80-31959BDCB51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Slide Number Placeholder 28">
            <a:extLst>
              <a:ext uri="{FF2B5EF4-FFF2-40B4-BE49-F238E27FC236}">
                <a16:creationId xmlns:a16="http://schemas.microsoft.com/office/drawing/2014/main" id="{0EAC317E-EF6C-404D-8DAB-9CCBF40387D7}"/>
              </a:ext>
            </a:extLst>
          </p:cNvPr>
          <p:cNvSpPr>
            <a:spLocks noGrp="1"/>
          </p:cNvSpPr>
          <p:nvPr>
            <p:ph type="sldNum" sz="quarter" idx="10"/>
          </p:nvPr>
        </p:nvSpPr>
        <p:spPr>
          <a:xfrm>
            <a:off x="8320088" y="1588"/>
            <a:ext cx="747712" cy="365125"/>
          </a:xfrm>
        </p:spPr>
        <p:txBody>
          <a:bodyPr/>
          <a:lstStyle>
            <a:lvl1pPr>
              <a:defRPr smtClean="0">
                <a:solidFill>
                  <a:schemeClr val="bg1"/>
                </a:solidFill>
              </a:defRPr>
            </a:lvl1pPr>
          </a:lstStyle>
          <a:p>
            <a:pPr>
              <a:defRPr/>
            </a:pPr>
            <a:fld id="{E0DA1B57-5515-4480-A385-9A27DB3DEDCF}" type="slidenum">
              <a:rPr lang="es-PR" altLang="en-US"/>
              <a:pPr>
                <a:defRPr/>
              </a:pPr>
              <a:t>‹#›</a:t>
            </a:fld>
            <a:endParaRPr lang="es-PR" altLang="en-US"/>
          </a:p>
        </p:txBody>
      </p:sp>
      <p:pic>
        <p:nvPicPr>
          <p:cNvPr id="3" name="Picture 2" descr="A person standing next to a tree&#10;&#10;Description automatically generated">
            <a:extLst>
              <a:ext uri="{FF2B5EF4-FFF2-40B4-BE49-F238E27FC236}">
                <a16:creationId xmlns:a16="http://schemas.microsoft.com/office/drawing/2014/main" id="{35844E83-375A-4224-8EF4-0D876D9C90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0346" y="3871912"/>
            <a:ext cx="4014791" cy="2676527"/>
          </a:xfrm>
          <a:prstGeom prst="rect">
            <a:avLst/>
          </a:prstGeom>
          <a:effectLst>
            <a:softEdge rad="635000"/>
          </a:effectLst>
        </p:spPr>
      </p:pic>
      <p:sp>
        <p:nvSpPr>
          <p:cNvPr id="25" name="Rectangle 24">
            <a:extLst>
              <a:ext uri="{FF2B5EF4-FFF2-40B4-BE49-F238E27FC236}">
                <a16:creationId xmlns:a16="http://schemas.microsoft.com/office/drawing/2014/main" id="{A70F14F6-2BDF-4AE7-BED4-C8965319BDDB}"/>
              </a:ext>
            </a:extLst>
          </p:cNvPr>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6" name="Rectangle 25">
            <a:extLst>
              <a:ext uri="{FF2B5EF4-FFF2-40B4-BE49-F238E27FC236}">
                <a16:creationId xmlns:a16="http://schemas.microsoft.com/office/drawing/2014/main" id="{10727627-DA30-47F8-BA6A-9A292AFF63AA}"/>
              </a:ext>
            </a:extLst>
          </p:cNvPr>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7" name="Rectangle 43">
            <a:extLst>
              <a:ext uri="{FF2B5EF4-FFF2-40B4-BE49-F238E27FC236}">
                <a16:creationId xmlns:a16="http://schemas.microsoft.com/office/drawing/2014/main" id="{1341FFA7-B546-488C-8AF4-167C2CB534B4}"/>
              </a:ext>
            </a:extLst>
          </p:cNvPr>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28" name="Rectangle 44">
            <a:extLst>
              <a:ext uri="{FF2B5EF4-FFF2-40B4-BE49-F238E27FC236}">
                <a16:creationId xmlns:a16="http://schemas.microsoft.com/office/drawing/2014/main" id="{63A01B7F-E71A-4B1A-8719-7CB27DF9A259}"/>
              </a:ext>
            </a:extLst>
          </p:cNvPr>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29" name="Rectangle 45">
            <a:extLst>
              <a:ext uri="{FF2B5EF4-FFF2-40B4-BE49-F238E27FC236}">
                <a16:creationId xmlns:a16="http://schemas.microsoft.com/office/drawing/2014/main" id="{83A61944-7853-482C-94B9-3E6FB615E5BA}"/>
              </a:ext>
            </a:extLst>
          </p:cNvPr>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30" name="Rectangle 46">
            <a:extLst>
              <a:ext uri="{FF2B5EF4-FFF2-40B4-BE49-F238E27FC236}">
                <a16:creationId xmlns:a16="http://schemas.microsoft.com/office/drawing/2014/main" id="{2CEC77D1-7E08-40CA-8461-56DCCAC1C02B}"/>
              </a:ext>
            </a:extLst>
          </p:cNvPr>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31" name="Rectangle 47">
            <a:extLst>
              <a:ext uri="{FF2B5EF4-FFF2-40B4-BE49-F238E27FC236}">
                <a16:creationId xmlns:a16="http://schemas.microsoft.com/office/drawing/2014/main" id="{6A96E38B-F026-44CA-9E4A-5ADAC218D8B5}"/>
              </a:ext>
            </a:extLst>
          </p:cNvPr>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useBgFill="1">
        <p:nvSpPr>
          <p:cNvPr id="32" name="Rounded Rectangle 26">
            <a:extLst>
              <a:ext uri="{FF2B5EF4-FFF2-40B4-BE49-F238E27FC236}">
                <a16:creationId xmlns:a16="http://schemas.microsoft.com/office/drawing/2014/main" id="{F36A9215-939C-4538-B04F-5EA29B0D2B68}"/>
              </a:ext>
            </a:extLst>
          </p:cNvPr>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33" name="Rounded Rectangle 40">
            <a:extLst>
              <a:ext uri="{FF2B5EF4-FFF2-40B4-BE49-F238E27FC236}">
                <a16:creationId xmlns:a16="http://schemas.microsoft.com/office/drawing/2014/main" id="{8FD27765-7BF5-480C-8D85-6D62730CF01D}"/>
              </a:ext>
            </a:extLst>
          </p:cNvPr>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4" name="Rectangle 50">
            <a:extLst>
              <a:ext uri="{FF2B5EF4-FFF2-40B4-BE49-F238E27FC236}">
                <a16:creationId xmlns:a16="http://schemas.microsoft.com/office/drawing/2014/main" id="{EA33E64C-60B4-40C4-B92A-019DB4F375EE}"/>
              </a:ext>
            </a:extLst>
          </p:cNvPr>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35" name="Title 7">
            <a:extLst>
              <a:ext uri="{FF2B5EF4-FFF2-40B4-BE49-F238E27FC236}">
                <a16:creationId xmlns:a16="http://schemas.microsoft.com/office/drawing/2014/main" id="{10CAECE1-6A16-4695-9455-B5B6385DB943}"/>
              </a:ext>
            </a:extLst>
          </p:cNvPr>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36" name="Subtitle 8">
            <a:extLst>
              <a:ext uri="{FF2B5EF4-FFF2-40B4-BE49-F238E27FC236}">
                <a16:creationId xmlns:a16="http://schemas.microsoft.com/office/drawing/2014/main" id="{4C26C897-EBA2-43EB-AE72-7DFA43240101}"/>
              </a:ext>
            </a:extLst>
          </p:cNvPr>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37" name="Date Placeholder 27">
            <a:extLst>
              <a:ext uri="{FF2B5EF4-FFF2-40B4-BE49-F238E27FC236}">
                <a16:creationId xmlns:a16="http://schemas.microsoft.com/office/drawing/2014/main" id="{B1D8E390-30B3-4B43-A75B-918E70469206}"/>
              </a:ext>
            </a:extLst>
          </p:cNvPr>
          <p:cNvSpPr>
            <a:spLocks noGrp="1"/>
          </p:cNvSpPr>
          <p:nvPr>
            <p:ph type="dt" sz="half" idx="11"/>
          </p:nvPr>
        </p:nvSpPr>
        <p:spPr>
          <a:xfrm>
            <a:off x="6705600" y="4206875"/>
            <a:ext cx="960438" cy="457200"/>
          </a:xfrm>
        </p:spPr>
        <p:txBody>
          <a:bodyPr/>
          <a:lstStyle>
            <a:lvl1pPr>
              <a:defRPr/>
            </a:lvl1pPr>
          </a:lstStyle>
          <a:p>
            <a:pPr>
              <a:defRPr/>
            </a:pPr>
            <a:fld id="{C831AB22-022C-48DA-B01E-022CF6B6B9E1}" type="datetimeFigureOut">
              <a:rPr lang="es-PR"/>
              <a:pPr>
                <a:defRPr/>
              </a:pPr>
              <a:t>03/06/2023</a:t>
            </a:fld>
            <a:endParaRPr lang="es-PR"/>
          </a:p>
        </p:txBody>
      </p:sp>
      <p:sp>
        <p:nvSpPr>
          <p:cNvPr id="38" name="Footer Placeholder 16">
            <a:extLst>
              <a:ext uri="{FF2B5EF4-FFF2-40B4-BE49-F238E27FC236}">
                <a16:creationId xmlns:a16="http://schemas.microsoft.com/office/drawing/2014/main" id="{CB2FB319-5927-4A08-AC56-9B162C2FEB03}"/>
              </a:ext>
            </a:extLst>
          </p:cNvPr>
          <p:cNvSpPr>
            <a:spLocks noGrp="1"/>
          </p:cNvSpPr>
          <p:nvPr>
            <p:ph type="ftr" sz="quarter" idx="12"/>
          </p:nvPr>
        </p:nvSpPr>
        <p:spPr>
          <a:xfrm>
            <a:off x="5410200" y="4205288"/>
            <a:ext cx="1295400" cy="457200"/>
          </a:xfrm>
        </p:spPr>
        <p:txBody>
          <a:bodyPr/>
          <a:lstStyle>
            <a:lvl1pPr>
              <a:defRPr/>
            </a:lvl1pPr>
          </a:lstStyle>
          <a:p>
            <a:pPr>
              <a:defRPr/>
            </a:pPr>
            <a:endParaRPr lang="es-PR"/>
          </a:p>
        </p:txBody>
      </p:sp>
      <p:pic>
        <p:nvPicPr>
          <p:cNvPr id="39" name="Picture 1">
            <a:extLst>
              <a:ext uri="{FF2B5EF4-FFF2-40B4-BE49-F238E27FC236}">
                <a16:creationId xmlns:a16="http://schemas.microsoft.com/office/drawing/2014/main" id="{97219616-E965-47BC-A569-BA22AE7E222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2">
            <a:extLst>
              <a:ext uri="{FF2B5EF4-FFF2-40B4-BE49-F238E27FC236}">
                <a16:creationId xmlns:a16="http://schemas.microsoft.com/office/drawing/2014/main" id="{7B984B2D-ECA9-49D7-9078-1294C7D5194E}"/>
              </a:ext>
            </a:extLst>
          </p:cNvPr>
          <p:cNvSpPr txBox="1">
            <a:spLocks noChangeArrowheads="1"/>
          </p:cNvSpPr>
          <p:nvPr userDrawn="1"/>
        </p:nvSpPr>
        <p:spPr bwMode="auto">
          <a:xfrm>
            <a:off x="1693863" y="6157913"/>
            <a:ext cx="7416800" cy="646112"/>
          </a:xfrm>
          <a:prstGeom prst="rect">
            <a:avLst/>
          </a:prstGeom>
          <a:noFill/>
          <a:ln>
            <a:noFill/>
          </a:ln>
        </p:spPr>
        <p:txBody>
          <a:bodyPr>
            <a:spAutoFit/>
          </a:bodyPr>
          <a:lstStyle>
            <a:lvl1pPr algn="l">
              <a:defRPr>
                <a:solidFill>
                  <a:schemeClr val="tx1"/>
                </a:solidFill>
                <a:latin typeface="Georgia" panose="02040502050405020303" pitchFamily="18" charset="0"/>
              </a:defRPr>
            </a:lvl1pPr>
            <a:lvl2pPr marL="742950" indent="-285750" algn="l">
              <a:defRPr>
                <a:solidFill>
                  <a:schemeClr val="tx1"/>
                </a:solidFill>
                <a:latin typeface="Georgia" panose="02040502050405020303" pitchFamily="18" charset="0"/>
              </a:defRPr>
            </a:lvl2pPr>
            <a:lvl3pPr marL="1143000" indent="-228600" algn="l">
              <a:defRPr>
                <a:solidFill>
                  <a:schemeClr val="tx1"/>
                </a:solidFill>
                <a:latin typeface="Georgia" panose="02040502050405020303" pitchFamily="18" charset="0"/>
              </a:defRPr>
            </a:lvl3pPr>
            <a:lvl4pPr marL="1600200" indent="-228600" algn="l">
              <a:defRPr>
                <a:solidFill>
                  <a:schemeClr val="tx1"/>
                </a:solidFill>
                <a:latin typeface="Georgia" panose="02040502050405020303" pitchFamily="18" charset="0"/>
              </a:defRPr>
            </a:lvl4pPr>
            <a:lvl5pPr marL="2057400" indent="-228600" algn="l">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eaLnBrk="1" hangingPunct="1">
              <a:defRPr/>
            </a:pPr>
            <a:r>
              <a:rPr lang="es-PR" altLang="en-US" sz="1200" dirty="0" err="1">
                <a:latin typeface="Arial" panose="020B0604020202020204" pitchFamily="34" charset="0"/>
              </a:rPr>
              <a:t>Saludmed</a:t>
            </a:r>
            <a:r>
              <a:rPr lang="es-PR" altLang="en-US" sz="1200" dirty="0">
                <a:latin typeface="Arial" panose="020B0604020202020204" pitchFamily="34" charset="0"/>
              </a:rPr>
              <a:t> 2023, por </a:t>
            </a:r>
            <a:r>
              <a:rPr lang="es-PR" altLang="en-US" sz="1200" b="1" i="1" dirty="0">
                <a:latin typeface="Arial" panose="020B0604020202020204" pitchFamily="34" charset="0"/>
                <a:hlinkClick r:id="rId5"/>
              </a:rPr>
              <a:t>Edgar Lopategui Corsino</a:t>
            </a:r>
            <a:r>
              <a:rPr lang="es-PR" altLang="en-US" sz="1200" dirty="0">
                <a:latin typeface="Arial" panose="020B0604020202020204" pitchFamily="34" charset="0"/>
              </a:rPr>
              <a:t>, se encuentra bajo una licencia </a:t>
            </a:r>
            <a:r>
              <a:rPr lang="es-PR" altLang="en-US" sz="1200" i="1" dirty="0">
                <a:latin typeface="Arial" panose="020B0604020202020204" pitchFamily="34" charset="0"/>
                <a:hlinkClick r:id="rId6"/>
              </a:rPr>
              <a:t>"Creative </a:t>
            </a:r>
            <a:r>
              <a:rPr lang="es-PR" altLang="en-US" sz="1200" i="1" dirty="0" err="1">
                <a:latin typeface="Arial" panose="020B0604020202020204" pitchFamily="34" charset="0"/>
                <a:hlinkClick r:id="rId6"/>
              </a:rPr>
              <a:t>Commons</a:t>
            </a:r>
            <a:r>
              <a:rPr lang="es-PR" altLang="en-US" sz="1200" i="1" dirty="0">
                <a:latin typeface="Arial" panose="020B0604020202020204" pitchFamily="34" charset="0"/>
                <a:hlinkClick r:id="rId6"/>
              </a:rPr>
              <a:t>"</a:t>
            </a:r>
            <a:r>
              <a:rPr lang="es-PR" altLang="en-US" sz="1200" dirty="0">
                <a:latin typeface="Arial" panose="020B0604020202020204" pitchFamily="34" charset="0"/>
              </a:rPr>
              <a:t>, </a:t>
            </a:r>
          </a:p>
          <a:p>
            <a:pPr eaLnBrk="1" hangingPunct="1">
              <a:defRPr/>
            </a:pPr>
            <a:r>
              <a:rPr lang="es-PR" altLang="en-US" sz="1200" dirty="0">
                <a:latin typeface="Arial" panose="020B0604020202020204" pitchFamily="34" charset="0"/>
              </a:rPr>
              <a:t>de tipo: </a:t>
            </a:r>
            <a:r>
              <a:rPr lang="es-PR" altLang="en-US" sz="1200" b="1" i="1" dirty="0">
                <a:latin typeface="Arial" panose="020B0604020202020204" pitchFamily="34" charset="0"/>
                <a:hlinkClick r:id="rId6"/>
              </a:rPr>
              <a:t>Reconocimiento-</a:t>
            </a:r>
            <a:r>
              <a:rPr lang="es-PR" altLang="en-US" sz="1200" b="1" i="1" dirty="0" err="1">
                <a:latin typeface="Arial" panose="020B0604020202020204" pitchFamily="34" charset="0"/>
                <a:hlinkClick r:id="rId6"/>
              </a:rPr>
              <a:t>NoComercial</a:t>
            </a:r>
            <a:r>
              <a:rPr lang="es-PR" altLang="en-US" sz="1200" b="1" i="1" dirty="0">
                <a:latin typeface="Arial" panose="020B0604020202020204" pitchFamily="34" charset="0"/>
                <a:hlinkClick r:id="rId6"/>
              </a:rPr>
              <a:t>-Sin Obras Derivadas 3.0.  Licencia de Puerto Rico</a:t>
            </a:r>
            <a:r>
              <a:rPr lang="es-PR" altLang="en-US" sz="1200" dirty="0">
                <a:latin typeface="Arial" panose="020B0604020202020204" pitchFamily="34" charset="0"/>
              </a:rPr>
              <a:t>.  </a:t>
            </a:r>
          </a:p>
          <a:p>
            <a:pPr eaLnBrk="1" hangingPunct="1">
              <a:defRPr/>
            </a:pPr>
            <a:r>
              <a:rPr lang="es-PR" altLang="en-US" sz="1200" dirty="0">
                <a:latin typeface="Arial" panose="020B0604020202020204" pitchFamily="34" charset="0"/>
              </a:rPr>
              <a:t>Basado en las páginas publicadas para el sitio Web: </a:t>
            </a:r>
            <a:r>
              <a:rPr lang="es-PR" altLang="en-US" sz="1200" b="1" i="1" dirty="0">
                <a:latin typeface="Arial" panose="020B0604020202020204" pitchFamily="34" charset="0"/>
                <a:hlinkClick r:id="rId5"/>
              </a:rPr>
              <a:t>www.saludmed.com</a:t>
            </a:r>
            <a:r>
              <a:rPr lang="es-PR" altLang="en-US" sz="1200" dirty="0">
                <a:latin typeface="Arial" panose="020B0604020202020204" pitchFamily="34" charset="0"/>
              </a:rPr>
              <a:t>.</a:t>
            </a:r>
            <a:endParaRPr lang="es-PR" altLang="en-US" sz="1800" dirty="0">
              <a:latin typeface="Arial" panose="020B0604020202020204" pitchFamily="34" charset="0"/>
            </a:endParaRPr>
          </a:p>
        </p:txBody>
      </p:sp>
    </p:spTree>
    <p:extLst>
      <p:ext uri="{BB962C8B-B14F-4D97-AF65-F5344CB8AC3E}">
        <p14:creationId xmlns:p14="http://schemas.microsoft.com/office/powerpoint/2010/main" val="16873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8A394A8D-0DB1-48ED-8111-D1429F7FE7A9}"/>
              </a:ext>
            </a:extLst>
          </p:cNvPr>
          <p:cNvSpPr>
            <a:spLocks noGrp="1"/>
          </p:cNvSpPr>
          <p:nvPr>
            <p:ph type="dt" sz="half" idx="10"/>
          </p:nvPr>
        </p:nvSpPr>
        <p:spPr/>
        <p:txBody>
          <a:bodyPr/>
          <a:lstStyle>
            <a:lvl1pPr>
              <a:defRPr/>
            </a:lvl1pPr>
          </a:lstStyle>
          <a:p>
            <a:pPr>
              <a:defRPr/>
            </a:pPr>
            <a:fld id="{7D003493-1EDC-4464-95BA-2BC7801520B2}" type="datetimeFigureOut">
              <a:rPr lang="es-PR"/>
              <a:pPr>
                <a:defRPr/>
              </a:pPr>
              <a:t>03/06/2023</a:t>
            </a:fld>
            <a:endParaRPr lang="es-PR"/>
          </a:p>
        </p:txBody>
      </p:sp>
      <p:sp>
        <p:nvSpPr>
          <p:cNvPr id="5" name="Footer Placeholder 2">
            <a:extLst>
              <a:ext uri="{FF2B5EF4-FFF2-40B4-BE49-F238E27FC236}">
                <a16:creationId xmlns:a16="http://schemas.microsoft.com/office/drawing/2014/main" id="{8A58660A-B1FB-413B-930F-DA79551A7A2E}"/>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CF8CF614-1D92-49F8-881F-93A4D16C2124}"/>
              </a:ext>
            </a:extLst>
          </p:cNvPr>
          <p:cNvSpPr>
            <a:spLocks noGrp="1"/>
          </p:cNvSpPr>
          <p:nvPr>
            <p:ph type="sldNum" sz="quarter" idx="12"/>
          </p:nvPr>
        </p:nvSpPr>
        <p:spPr/>
        <p:txBody>
          <a:bodyPr/>
          <a:lstStyle>
            <a:lvl1pPr>
              <a:defRPr/>
            </a:lvl1pPr>
          </a:lstStyle>
          <a:p>
            <a:pPr>
              <a:defRPr/>
            </a:pPr>
            <a:fld id="{791DF76A-5EFE-470E-97A0-3336E5931EE0}" type="slidenum">
              <a:rPr lang="es-PR" altLang="en-US"/>
              <a:pPr>
                <a:defRPr/>
              </a:pPr>
              <a:t>‹#›</a:t>
            </a:fld>
            <a:endParaRPr lang="es-PR" altLang="en-US"/>
          </a:p>
        </p:txBody>
      </p:sp>
    </p:spTree>
    <p:extLst>
      <p:ext uri="{BB962C8B-B14F-4D97-AF65-F5344CB8AC3E}">
        <p14:creationId xmlns:p14="http://schemas.microsoft.com/office/powerpoint/2010/main" val="384357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D6B04A2D-C79F-4967-8750-A77C147FFB55}"/>
              </a:ext>
            </a:extLst>
          </p:cNvPr>
          <p:cNvSpPr>
            <a:spLocks noGrp="1"/>
          </p:cNvSpPr>
          <p:nvPr>
            <p:ph type="dt" sz="half" idx="10"/>
          </p:nvPr>
        </p:nvSpPr>
        <p:spPr/>
        <p:txBody>
          <a:bodyPr/>
          <a:lstStyle>
            <a:lvl1pPr>
              <a:defRPr/>
            </a:lvl1pPr>
          </a:lstStyle>
          <a:p>
            <a:pPr>
              <a:defRPr/>
            </a:pPr>
            <a:fld id="{32955588-CB12-413E-A2FC-9EA9A183E644}" type="datetimeFigureOut">
              <a:rPr lang="es-PR"/>
              <a:pPr>
                <a:defRPr/>
              </a:pPr>
              <a:t>03/06/2023</a:t>
            </a:fld>
            <a:endParaRPr lang="es-PR"/>
          </a:p>
        </p:txBody>
      </p:sp>
      <p:sp>
        <p:nvSpPr>
          <p:cNvPr id="5" name="Footer Placeholder 2">
            <a:extLst>
              <a:ext uri="{FF2B5EF4-FFF2-40B4-BE49-F238E27FC236}">
                <a16:creationId xmlns:a16="http://schemas.microsoft.com/office/drawing/2014/main" id="{F2498827-CBD0-48D1-B2EF-12A496DEBD94}"/>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D71522DB-5573-43C9-8C6B-961FC9F5299B}"/>
              </a:ext>
            </a:extLst>
          </p:cNvPr>
          <p:cNvSpPr>
            <a:spLocks noGrp="1"/>
          </p:cNvSpPr>
          <p:nvPr>
            <p:ph type="sldNum" sz="quarter" idx="12"/>
          </p:nvPr>
        </p:nvSpPr>
        <p:spPr/>
        <p:txBody>
          <a:bodyPr/>
          <a:lstStyle>
            <a:lvl1pPr>
              <a:defRPr/>
            </a:lvl1pPr>
          </a:lstStyle>
          <a:p>
            <a:pPr>
              <a:defRPr/>
            </a:pPr>
            <a:fld id="{3990E694-FBA5-4B85-B2A7-F024B77BF5E1}" type="slidenum">
              <a:rPr lang="es-PR" altLang="en-US"/>
              <a:pPr>
                <a:defRPr/>
              </a:pPr>
              <a:t>‹#›</a:t>
            </a:fld>
            <a:endParaRPr lang="es-PR" altLang="en-US"/>
          </a:p>
        </p:txBody>
      </p:sp>
    </p:spTree>
    <p:extLst>
      <p:ext uri="{BB962C8B-B14F-4D97-AF65-F5344CB8AC3E}">
        <p14:creationId xmlns:p14="http://schemas.microsoft.com/office/powerpoint/2010/main" val="3531923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CB760C4A-666E-4DE9-B091-8ED0721D8D67}"/>
              </a:ext>
            </a:extLst>
          </p:cNvPr>
          <p:cNvSpPr>
            <a:spLocks noGrp="1"/>
          </p:cNvSpPr>
          <p:nvPr>
            <p:ph type="dt" sz="half" idx="10"/>
          </p:nvPr>
        </p:nvSpPr>
        <p:spPr/>
        <p:txBody>
          <a:bodyPr/>
          <a:lstStyle>
            <a:lvl1pPr>
              <a:defRPr/>
            </a:lvl1pPr>
          </a:lstStyle>
          <a:p>
            <a:pPr>
              <a:defRPr/>
            </a:pPr>
            <a:fld id="{4ECBE14E-39BF-4573-B157-3AB0314EDF7D}" type="datetimeFigureOut">
              <a:rPr lang="es-PR"/>
              <a:pPr>
                <a:defRPr/>
              </a:pPr>
              <a:t>03/06/2023</a:t>
            </a:fld>
            <a:endParaRPr lang="es-PR"/>
          </a:p>
        </p:txBody>
      </p:sp>
      <p:sp>
        <p:nvSpPr>
          <p:cNvPr id="5" name="Footer Placeholder 2">
            <a:extLst>
              <a:ext uri="{FF2B5EF4-FFF2-40B4-BE49-F238E27FC236}">
                <a16:creationId xmlns:a16="http://schemas.microsoft.com/office/drawing/2014/main" id="{B6646C15-B1E3-4743-B22A-B374D2B0C0C2}"/>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548D4135-EA94-44F8-BBA2-E153A3271515}"/>
              </a:ext>
            </a:extLst>
          </p:cNvPr>
          <p:cNvSpPr>
            <a:spLocks noGrp="1"/>
          </p:cNvSpPr>
          <p:nvPr>
            <p:ph type="sldNum" sz="quarter" idx="12"/>
          </p:nvPr>
        </p:nvSpPr>
        <p:spPr/>
        <p:txBody>
          <a:bodyPr/>
          <a:lstStyle>
            <a:lvl1pPr>
              <a:defRPr/>
            </a:lvl1pPr>
          </a:lstStyle>
          <a:p>
            <a:pPr>
              <a:defRPr/>
            </a:pPr>
            <a:fld id="{494F7104-BAEB-4F33-8F8B-2E71C66D6978}" type="slidenum">
              <a:rPr lang="es-PR" altLang="en-US"/>
              <a:pPr>
                <a:defRPr/>
              </a:pPr>
              <a:t>‹#›</a:t>
            </a:fld>
            <a:endParaRPr lang="es-PR" altLang="en-US"/>
          </a:p>
        </p:txBody>
      </p:sp>
    </p:spTree>
    <p:extLst>
      <p:ext uri="{BB962C8B-B14F-4D97-AF65-F5344CB8AC3E}">
        <p14:creationId xmlns:p14="http://schemas.microsoft.com/office/powerpoint/2010/main" val="1293500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a:extLst>
              <a:ext uri="{FF2B5EF4-FFF2-40B4-BE49-F238E27FC236}">
                <a16:creationId xmlns:a16="http://schemas.microsoft.com/office/drawing/2014/main" id="{1449195A-D64E-4BFE-93A7-C406E15700F5}"/>
              </a:ext>
            </a:extLst>
          </p:cNvPr>
          <p:cNvSpPr>
            <a:spLocks noGrp="1"/>
          </p:cNvSpPr>
          <p:nvPr>
            <p:ph type="dt" sz="half" idx="10"/>
          </p:nvPr>
        </p:nvSpPr>
        <p:spPr/>
        <p:txBody>
          <a:bodyPr/>
          <a:lstStyle>
            <a:lvl1pPr>
              <a:defRPr/>
            </a:lvl1pPr>
          </a:lstStyle>
          <a:p>
            <a:pPr>
              <a:defRPr/>
            </a:pPr>
            <a:fld id="{4A872A44-8509-4C1C-9C04-D82AB1FE73F4}" type="datetimeFigureOut">
              <a:rPr lang="es-PR"/>
              <a:pPr>
                <a:defRPr/>
              </a:pPr>
              <a:t>03/06/2023</a:t>
            </a:fld>
            <a:endParaRPr lang="es-PR"/>
          </a:p>
        </p:txBody>
      </p:sp>
      <p:sp>
        <p:nvSpPr>
          <p:cNvPr id="5" name="Footer Placeholder 2">
            <a:extLst>
              <a:ext uri="{FF2B5EF4-FFF2-40B4-BE49-F238E27FC236}">
                <a16:creationId xmlns:a16="http://schemas.microsoft.com/office/drawing/2014/main" id="{BFD71E18-11F3-4543-AAF4-9120BF8C9E9A}"/>
              </a:ext>
            </a:extLst>
          </p:cNvPr>
          <p:cNvSpPr>
            <a:spLocks noGrp="1"/>
          </p:cNvSpPr>
          <p:nvPr>
            <p:ph type="ftr" sz="quarter" idx="11"/>
          </p:nvPr>
        </p:nvSpPr>
        <p:spPr/>
        <p:txBody>
          <a:bodyPr/>
          <a:lstStyle>
            <a:lvl1pPr>
              <a:defRPr/>
            </a:lvl1pPr>
          </a:lstStyle>
          <a:p>
            <a:pPr>
              <a:defRPr/>
            </a:pPr>
            <a:endParaRPr lang="es-PR"/>
          </a:p>
        </p:txBody>
      </p:sp>
      <p:sp>
        <p:nvSpPr>
          <p:cNvPr id="6" name="Slide Number Placeholder 22">
            <a:extLst>
              <a:ext uri="{FF2B5EF4-FFF2-40B4-BE49-F238E27FC236}">
                <a16:creationId xmlns:a16="http://schemas.microsoft.com/office/drawing/2014/main" id="{9C44B37D-9051-4A5B-8756-64F35BC6412C}"/>
              </a:ext>
            </a:extLst>
          </p:cNvPr>
          <p:cNvSpPr>
            <a:spLocks noGrp="1"/>
          </p:cNvSpPr>
          <p:nvPr>
            <p:ph type="sldNum" sz="quarter" idx="12"/>
          </p:nvPr>
        </p:nvSpPr>
        <p:spPr/>
        <p:txBody>
          <a:bodyPr/>
          <a:lstStyle>
            <a:lvl1pPr>
              <a:defRPr/>
            </a:lvl1pPr>
          </a:lstStyle>
          <a:p>
            <a:pPr>
              <a:defRPr/>
            </a:pPr>
            <a:fld id="{F1589973-F526-4227-B1BA-620BD73D76A4}" type="slidenum">
              <a:rPr lang="es-PR" altLang="en-US"/>
              <a:pPr>
                <a:defRPr/>
              </a:pPr>
              <a:t>‹#›</a:t>
            </a:fld>
            <a:endParaRPr lang="es-PR" altLang="en-US"/>
          </a:p>
        </p:txBody>
      </p:sp>
    </p:spTree>
    <p:extLst>
      <p:ext uri="{BB962C8B-B14F-4D97-AF65-F5344CB8AC3E}">
        <p14:creationId xmlns:p14="http://schemas.microsoft.com/office/powerpoint/2010/main" val="361877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0C147A34-4ADA-4052-A274-35A2E2F40D72}"/>
              </a:ext>
            </a:extLst>
          </p:cNvPr>
          <p:cNvSpPr>
            <a:spLocks noGrp="1"/>
          </p:cNvSpPr>
          <p:nvPr>
            <p:ph type="dt" sz="half" idx="10"/>
          </p:nvPr>
        </p:nvSpPr>
        <p:spPr/>
        <p:txBody>
          <a:bodyPr/>
          <a:lstStyle>
            <a:lvl1pPr>
              <a:defRPr/>
            </a:lvl1pPr>
          </a:lstStyle>
          <a:p>
            <a:pPr>
              <a:defRPr/>
            </a:pPr>
            <a:fld id="{00D5CBE4-B230-4B01-A623-84711ED3FA11}" type="datetimeFigureOut">
              <a:rPr lang="es-PR"/>
              <a:pPr>
                <a:defRPr/>
              </a:pPr>
              <a:t>03/06/2023</a:t>
            </a:fld>
            <a:endParaRPr lang="es-PR"/>
          </a:p>
        </p:txBody>
      </p:sp>
      <p:sp>
        <p:nvSpPr>
          <p:cNvPr id="6" name="Footer Placeholder 2">
            <a:extLst>
              <a:ext uri="{FF2B5EF4-FFF2-40B4-BE49-F238E27FC236}">
                <a16:creationId xmlns:a16="http://schemas.microsoft.com/office/drawing/2014/main" id="{E98B3BBD-D7D0-494E-8DB2-523B7F89245A}"/>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7CC3CC9D-4B42-4099-94F3-DBF03BCA1685}"/>
              </a:ext>
            </a:extLst>
          </p:cNvPr>
          <p:cNvSpPr>
            <a:spLocks noGrp="1"/>
          </p:cNvSpPr>
          <p:nvPr>
            <p:ph type="sldNum" sz="quarter" idx="12"/>
          </p:nvPr>
        </p:nvSpPr>
        <p:spPr/>
        <p:txBody>
          <a:bodyPr/>
          <a:lstStyle>
            <a:lvl1pPr>
              <a:defRPr/>
            </a:lvl1pPr>
          </a:lstStyle>
          <a:p>
            <a:pPr>
              <a:defRPr/>
            </a:pPr>
            <a:fld id="{C832B3AC-BB71-4B43-BFD1-788958C81805}" type="slidenum">
              <a:rPr lang="es-PR" altLang="en-US"/>
              <a:pPr>
                <a:defRPr/>
              </a:pPr>
              <a:t>‹#›</a:t>
            </a:fld>
            <a:endParaRPr lang="es-PR" altLang="en-US"/>
          </a:p>
        </p:txBody>
      </p:sp>
    </p:spTree>
    <p:extLst>
      <p:ext uri="{BB962C8B-B14F-4D97-AF65-F5344CB8AC3E}">
        <p14:creationId xmlns:p14="http://schemas.microsoft.com/office/powerpoint/2010/main" val="129382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BBE2B3-EF62-4558-96C1-03D2F414A312}"/>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23">
            <a:extLst>
              <a:ext uri="{FF2B5EF4-FFF2-40B4-BE49-F238E27FC236}">
                <a16:creationId xmlns:a16="http://schemas.microsoft.com/office/drawing/2014/main" id="{DEB60C69-8972-4E46-8819-550607FCC10E}"/>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9" name="Rectangle 8">
            <a:extLst>
              <a:ext uri="{FF2B5EF4-FFF2-40B4-BE49-F238E27FC236}">
                <a16:creationId xmlns:a16="http://schemas.microsoft.com/office/drawing/2014/main" id="{6786693E-4191-4D77-870B-3BC5A0CE00C8}"/>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25">
            <a:extLst>
              <a:ext uri="{FF2B5EF4-FFF2-40B4-BE49-F238E27FC236}">
                <a16:creationId xmlns:a16="http://schemas.microsoft.com/office/drawing/2014/main" id="{A6059C33-C058-4BED-9EB3-AC0C5C773314}"/>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11" name="Rectangle 26">
            <a:extLst>
              <a:ext uri="{FF2B5EF4-FFF2-40B4-BE49-F238E27FC236}">
                <a16:creationId xmlns:a16="http://schemas.microsoft.com/office/drawing/2014/main" id="{9B20F64A-91DD-4D73-B871-9156F5A12256}"/>
              </a:ext>
            </a:extLst>
          </p:cNvPr>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useBgFill="1">
        <p:nvSpPr>
          <p:cNvPr id="12" name="Rounded Rectangle 32">
            <a:extLst>
              <a:ext uri="{FF2B5EF4-FFF2-40B4-BE49-F238E27FC236}">
                <a16:creationId xmlns:a16="http://schemas.microsoft.com/office/drawing/2014/main" id="{40EB0824-F83B-4FAE-B7CC-5E58A5EF451B}"/>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3" name="Rounded Rectangle 33">
            <a:extLst>
              <a:ext uri="{FF2B5EF4-FFF2-40B4-BE49-F238E27FC236}">
                <a16:creationId xmlns:a16="http://schemas.microsoft.com/office/drawing/2014/main" id="{483CDC41-EC15-4B05-B7A7-57E86382A3AF}"/>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a:extLst>
              <a:ext uri="{FF2B5EF4-FFF2-40B4-BE49-F238E27FC236}">
                <a16:creationId xmlns:a16="http://schemas.microsoft.com/office/drawing/2014/main" id="{B6EA742D-CB77-49B9-B1B0-720A35458BB3}"/>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ectangle 14">
            <a:extLst>
              <a:ext uri="{FF2B5EF4-FFF2-40B4-BE49-F238E27FC236}">
                <a16:creationId xmlns:a16="http://schemas.microsoft.com/office/drawing/2014/main" id="{960183B5-0AA5-4CF8-ADB0-FCA44BD0DC52}"/>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26CBD61B-564A-4678-94ED-580867B04F7E}"/>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a:extLst>
              <a:ext uri="{FF2B5EF4-FFF2-40B4-BE49-F238E27FC236}">
                <a16:creationId xmlns:a16="http://schemas.microsoft.com/office/drawing/2014/main" id="{47A5E145-F3EE-4F08-B01D-2C3D67A17719}"/>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8" name="Rectangle 17">
            <a:extLst>
              <a:ext uri="{FF2B5EF4-FFF2-40B4-BE49-F238E27FC236}">
                <a16:creationId xmlns:a16="http://schemas.microsoft.com/office/drawing/2014/main" id="{42183C1F-4989-44DD-B56B-D48D33C01857}"/>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9" name="Rectangle 18">
            <a:extLst>
              <a:ext uri="{FF2B5EF4-FFF2-40B4-BE49-F238E27FC236}">
                <a16:creationId xmlns:a16="http://schemas.microsoft.com/office/drawing/2014/main" id="{C186FEBE-A3F0-4766-A54B-0257FA7FD92E}"/>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20" name="Picture 21" descr="saludmed-com_Ban_PPT-MASTER-2_v01">
            <a:extLst>
              <a:ext uri="{FF2B5EF4-FFF2-40B4-BE49-F238E27FC236}">
                <a16:creationId xmlns:a16="http://schemas.microsoft.com/office/drawing/2014/main" id="{258C2929-CFEC-4E00-AC18-CA0B5A172F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a:extLst>
              <a:ext uri="{FF2B5EF4-FFF2-40B4-BE49-F238E27FC236}">
                <a16:creationId xmlns:a16="http://schemas.microsoft.com/office/drawing/2014/main" id="{0DF01025-7F4A-4F89-8CF2-AFB5C6DD5B1F}"/>
              </a:ext>
            </a:extLst>
          </p:cNvPr>
          <p:cNvSpPr>
            <a:spLocks noGrp="1"/>
          </p:cNvSpPr>
          <p:nvPr>
            <p:ph type="dt" sz="half" idx="10"/>
          </p:nvPr>
        </p:nvSpPr>
        <p:spPr/>
        <p:txBody>
          <a:bodyPr rtlCol="0"/>
          <a:lstStyle>
            <a:lvl1pPr>
              <a:defRPr/>
            </a:lvl1pPr>
          </a:lstStyle>
          <a:p>
            <a:pPr>
              <a:defRPr/>
            </a:pPr>
            <a:fld id="{8D46FA7E-8531-45FD-A804-9BD889D89EF0}" type="datetimeFigureOut">
              <a:rPr lang="es-PR"/>
              <a:pPr>
                <a:defRPr/>
              </a:pPr>
              <a:t>03/06/2023</a:t>
            </a:fld>
            <a:endParaRPr lang="es-PR"/>
          </a:p>
        </p:txBody>
      </p:sp>
      <p:sp>
        <p:nvSpPr>
          <p:cNvPr id="22" name="Footer Placeholder 27">
            <a:extLst>
              <a:ext uri="{FF2B5EF4-FFF2-40B4-BE49-F238E27FC236}">
                <a16:creationId xmlns:a16="http://schemas.microsoft.com/office/drawing/2014/main" id="{0D507C51-2F2F-4CFE-BB7C-5F7387E1B72A}"/>
              </a:ext>
            </a:extLst>
          </p:cNvPr>
          <p:cNvSpPr>
            <a:spLocks noGrp="1"/>
          </p:cNvSpPr>
          <p:nvPr>
            <p:ph type="ftr" sz="quarter" idx="11"/>
          </p:nvPr>
        </p:nvSpPr>
        <p:spPr/>
        <p:txBody>
          <a:bodyPr rtlCol="0"/>
          <a:lstStyle>
            <a:lvl1pPr>
              <a:defRPr/>
            </a:lvl1pPr>
          </a:lstStyle>
          <a:p>
            <a:pPr>
              <a:defRPr/>
            </a:pPr>
            <a:endParaRPr lang="es-PR"/>
          </a:p>
        </p:txBody>
      </p:sp>
      <p:sp>
        <p:nvSpPr>
          <p:cNvPr id="23" name="Slide Number Placeholder 26">
            <a:extLst>
              <a:ext uri="{FF2B5EF4-FFF2-40B4-BE49-F238E27FC236}">
                <a16:creationId xmlns:a16="http://schemas.microsoft.com/office/drawing/2014/main" id="{1324C3AE-D76F-4DC9-9E07-351C193AD19B}"/>
              </a:ext>
            </a:extLst>
          </p:cNvPr>
          <p:cNvSpPr>
            <a:spLocks noGrp="1"/>
          </p:cNvSpPr>
          <p:nvPr>
            <p:ph type="sldNum" sz="quarter" idx="12"/>
          </p:nvPr>
        </p:nvSpPr>
        <p:spPr/>
        <p:txBody>
          <a:bodyPr/>
          <a:lstStyle>
            <a:lvl1pPr>
              <a:defRPr smtClean="0"/>
            </a:lvl1pPr>
          </a:lstStyle>
          <a:p>
            <a:pPr>
              <a:defRPr/>
            </a:pPr>
            <a:fld id="{CFFAF264-B2EB-4B21-A8C9-78A0B7371C33}" type="slidenum">
              <a:rPr lang="es-PR" altLang="en-US"/>
              <a:pPr>
                <a:defRPr/>
              </a:pPr>
              <a:t>‹#›</a:t>
            </a:fld>
            <a:endParaRPr lang="es-PR" altLang="en-US"/>
          </a:p>
        </p:txBody>
      </p:sp>
    </p:spTree>
    <p:extLst>
      <p:ext uri="{BB962C8B-B14F-4D97-AF65-F5344CB8AC3E}">
        <p14:creationId xmlns:p14="http://schemas.microsoft.com/office/powerpoint/2010/main" val="3884669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466D3B-6A59-428B-A859-F1B93395C35B}"/>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23">
            <a:extLst>
              <a:ext uri="{FF2B5EF4-FFF2-40B4-BE49-F238E27FC236}">
                <a16:creationId xmlns:a16="http://schemas.microsoft.com/office/drawing/2014/main" id="{5A965B33-C594-4E2A-867B-3212EE18F89A}"/>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5" name="Rectangle 4">
            <a:extLst>
              <a:ext uri="{FF2B5EF4-FFF2-40B4-BE49-F238E27FC236}">
                <a16:creationId xmlns:a16="http://schemas.microsoft.com/office/drawing/2014/main" id="{C78818B1-309B-41AF-AB1F-BE936C3E2F13}"/>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25">
            <a:extLst>
              <a:ext uri="{FF2B5EF4-FFF2-40B4-BE49-F238E27FC236}">
                <a16:creationId xmlns:a16="http://schemas.microsoft.com/office/drawing/2014/main" id="{FAF2A9B8-A1C4-406D-B5F7-D5A5392CF387}"/>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7" name="Rectangle 26">
            <a:extLst>
              <a:ext uri="{FF2B5EF4-FFF2-40B4-BE49-F238E27FC236}">
                <a16:creationId xmlns:a16="http://schemas.microsoft.com/office/drawing/2014/main" id="{89747679-DC48-4E6B-B75D-3FBDBD8D3950}"/>
              </a:ext>
            </a:extLst>
          </p:cNvPr>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useBgFill="1">
        <p:nvSpPr>
          <p:cNvPr id="8" name="Rounded Rectangle 32">
            <a:extLst>
              <a:ext uri="{FF2B5EF4-FFF2-40B4-BE49-F238E27FC236}">
                <a16:creationId xmlns:a16="http://schemas.microsoft.com/office/drawing/2014/main" id="{9AE35C6F-DDFD-4C6A-93F8-4629FB62E088}"/>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9" name="Rounded Rectangle 33">
            <a:extLst>
              <a:ext uri="{FF2B5EF4-FFF2-40B4-BE49-F238E27FC236}">
                <a16:creationId xmlns:a16="http://schemas.microsoft.com/office/drawing/2014/main" id="{7E83579F-CACA-4E70-8D16-12F9E32E4895}"/>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a:extLst>
              <a:ext uri="{FF2B5EF4-FFF2-40B4-BE49-F238E27FC236}">
                <a16:creationId xmlns:a16="http://schemas.microsoft.com/office/drawing/2014/main" id="{CAD891D6-F83C-47AB-959B-CEF5BA94F493}"/>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a:extLst>
              <a:ext uri="{FF2B5EF4-FFF2-40B4-BE49-F238E27FC236}">
                <a16:creationId xmlns:a16="http://schemas.microsoft.com/office/drawing/2014/main" id="{65CC267E-A11D-4982-B006-B1DD851D9872}"/>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2115EF76-7675-48B2-A14F-065D39681203}"/>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a:extLst>
              <a:ext uri="{FF2B5EF4-FFF2-40B4-BE49-F238E27FC236}">
                <a16:creationId xmlns:a16="http://schemas.microsoft.com/office/drawing/2014/main" id="{C5437AF9-0516-4B5C-BC29-15FDC98C557E}"/>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a:extLst>
              <a:ext uri="{FF2B5EF4-FFF2-40B4-BE49-F238E27FC236}">
                <a16:creationId xmlns:a16="http://schemas.microsoft.com/office/drawing/2014/main" id="{2178FE86-FA25-419D-B725-F5A201E1778C}"/>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a:extLst>
              <a:ext uri="{FF2B5EF4-FFF2-40B4-BE49-F238E27FC236}">
                <a16:creationId xmlns:a16="http://schemas.microsoft.com/office/drawing/2014/main" id="{82B96506-ED7F-4E9B-AB7F-F4FCEA22EB98}"/>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6" name="Picture 21" descr="saludmed-com_Ban_PPT-MASTER-2_v01">
            <a:extLst>
              <a:ext uri="{FF2B5EF4-FFF2-40B4-BE49-F238E27FC236}">
                <a16:creationId xmlns:a16="http://schemas.microsoft.com/office/drawing/2014/main" id="{DBE93D54-E6CF-440E-8B78-B7BE629794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a:extLst>
              <a:ext uri="{FF2B5EF4-FFF2-40B4-BE49-F238E27FC236}">
                <a16:creationId xmlns:a16="http://schemas.microsoft.com/office/drawing/2014/main" id="{EE53182B-6EFB-4399-9EF8-BD5A288B167C}"/>
              </a:ext>
            </a:extLst>
          </p:cNvPr>
          <p:cNvSpPr>
            <a:spLocks noGrp="1"/>
          </p:cNvSpPr>
          <p:nvPr>
            <p:ph type="dt" sz="half" idx="10"/>
          </p:nvPr>
        </p:nvSpPr>
        <p:spPr>
          <a:xfrm>
            <a:off x="6583363" y="612775"/>
            <a:ext cx="958850" cy="457200"/>
          </a:xfrm>
        </p:spPr>
        <p:txBody>
          <a:bodyPr/>
          <a:lstStyle>
            <a:lvl1pPr>
              <a:defRPr/>
            </a:lvl1pPr>
          </a:lstStyle>
          <a:p>
            <a:pPr>
              <a:defRPr/>
            </a:pPr>
            <a:fld id="{D2D493EC-AFFE-49CE-AE3B-C8B90C3735D8}" type="datetimeFigureOut">
              <a:rPr lang="es-PR"/>
              <a:pPr>
                <a:defRPr/>
              </a:pPr>
              <a:t>03/06/2023</a:t>
            </a:fld>
            <a:endParaRPr lang="es-PR"/>
          </a:p>
        </p:txBody>
      </p:sp>
      <p:sp>
        <p:nvSpPr>
          <p:cNvPr id="18" name="Footer Placeholder 3">
            <a:extLst>
              <a:ext uri="{FF2B5EF4-FFF2-40B4-BE49-F238E27FC236}">
                <a16:creationId xmlns:a16="http://schemas.microsoft.com/office/drawing/2014/main" id="{4CCE259D-560C-438F-B872-E6BA2B69492F}"/>
              </a:ext>
            </a:extLst>
          </p:cNvPr>
          <p:cNvSpPr>
            <a:spLocks noGrp="1"/>
          </p:cNvSpPr>
          <p:nvPr>
            <p:ph type="ftr" sz="quarter" idx="11"/>
          </p:nvPr>
        </p:nvSpPr>
        <p:spPr/>
        <p:txBody>
          <a:bodyPr/>
          <a:lstStyle>
            <a:lvl1pPr>
              <a:defRPr/>
            </a:lvl1pPr>
          </a:lstStyle>
          <a:p>
            <a:pPr>
              <a:defRPr/>
            </a:pPr>
            <a:endParaRPr lang="es-PR"/>
          </a:p>
        </p:txBody>
      </p:sp>
      <p:sp>
        <p:nvSpPr>
          <p:cNvPr id="19" name="Slide Number Placeholder 4">
            <a:extLst>
              <a:ext uri="{FF2B5EF4-FFF2-40B4-BE49-F238E27FC236}">
                <a16:creationId xmlns:a16="http://schemas.microsoft.com/office/drawing/2014/main" id="{1BDF4877-008F-4AD2-87DD-757DE7167900}"/>
              </a:ext>
            </a:extLst>
          </p:cNvPr>
          <p:cNvSpPr>
            <a:spLocks noGrp="1"/>
          </p:cNvSpPr>
          <p:nvPr>
            <p:ph type="sldNum" sz="quarter" idx="12"/>
          </p:nvPr>
        </p:nvSpPr>
        <p:spPr/>
        <p:txBody>
          <a:bodyPr/>
          <a:lstStyle>
            <a:lvl1pPr>
              <a:defRPr smtClean="0"/>
            </a:lvl1pPr>
          </a:lstStyle>
          <a:p>
            <a:pPr>
              <a:defRPr/>
            </a:pPr>
            <a:fld id="{623ECA5A-ED4D-4A31-A2DB-74D7ACDBF950}" type="slidenum">
              <a:rPr lang="es-PR" altLang="en-US"/>
              <a:pPr>
                <a:defRPr/>
              </a:pPr>
              <a:t>‹#›</a:t>
            </a:fld>
            <a:endParaRPr lang="es-PR" altLang="en-US"/>
          </a:p>
        </p:txBody>
      </p:sp>
    </p:spTree>
    <p:extLst>
      <p:ext uri="{BB962C8B-B14F-4D97-AF65-F5344CB8AC3E}">
        <p14:creationId xmlns:p14="http://schemas.microsoft.com/office/powerpoint/2010/main" val="354280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05D08BEB-D28E-4820-9937-305B096C9B20}"/>
              </a:ext>
            </a:extLst>
          </p:cNvPr>
          <p:cNvSpPr>
            <a:spLocks noGrp="1"/>
          </p:cNvSpPr>
          <p:nvPr>
            <p:ph type="dt" sz="half" idx="10"/>
          </p:nvPr>
        </p:nvSpPr>
        <p:spPr/>
        <p:txBody>
          <a:bodyPr/>
          <a:lstStyle>
            <a:lvl1pPr>
              <a:defRPr/>
            </a:lvl1pPr>
          </a:lstStyle>
          <a:p>
            <a:pPr>
              <a:defRPr/>
            </a:pPr>
            <a:fld id="{C3779D8B-546F-4BD6-91EE-4E8EFDA73CB4}" type="datetimeFigureOut">
              <a:rPr lang="es-PR"/>
              <a:pPr>
                <a:defRPr/>
              </a:pPr>
              <a:t>03/06/2023</a:t>
            </a:fld>
            <a:endParaRPr lang="es-PR"/>
          </a:p>
        </p:txBody>
      </p:sp>
      <p:sp>
        <p:nvSpPr>
          <p:cNvPr id="3" name="Footer Placeholder 2">
            <a:extLst>
              <a:ext uri="{FF2B5EF4-FFF2-40B4-BE49-F238E27FC236}">
                <a16:creationId xmlns:a16="http://schemas.microsoft.com/office/drawing/2014/main" id="{46EA8E3A-D0E2-4515-9980-FED523E9ADA4}"/>
              </a:ext>
            </a:extLst>
          </p:cNvPr>
          <p:cNvSpPr>
            <a:spLocks noGrp="1"/>
          </p:cNvSpPr>
          <p:nvPr>
            <p:ph type="ftr" sz="quarter" idx="11"/>
          </p:nvPr>
        </p:nvSpPr>
        <p:spPr/>
        <p:txBody>
          <a:bodyPr/>
          <a:lstStyle>
            <a:lvl1pPr>
              <a:defRPr/>
            </a:lvl1pPr>
          </a:lstStyle>
          <a:p>
            <a:pPr>
              <a:defRPr/>
            </a:pPr>
            <a:endParaRPr lang="es-PR"/>
          </a:p>
        </p:txBody>
      </p:sp>
      <p:sp>
        <p:nvSpPr>
          <p:cNvPr id="4" name="Slide Number Placeholder 22">
            <a:extLst>
              <a:ext uri="{FF2B5EF4-FFF2-40B4-BE49-F238E27FC236}">
                <a16:creationId xmlns:a16="http://schemas.microsoft.com/office/drawing/2014/main" id="{DBB3B892-D488-463C-839E-E09A6D63F5F5}"/>
              </a:ext>
            </a:extLst>
          </p:cNvPr>
          <p:cNvSpPr>
            <a:spLocks noGrp="1"/>
          </p:cNvSpPr>
          <p:nvPr>
            <p:ph type="sldNum" sz="quarter" idx="12"/>
          </p:nvPr>
        </p:nvSpPr>
        <p:spPr/>
        <p:txBody>
          <a:bodyPr/>
          <a:lstStyle>
            <a:lvl1pPr>
              <a:defRPr/>
            </a:lvl1pPr>
          </a:lstStyle>
          <a:p>
            <a:pPr>
              <a:defRPr/>
            </a:pPr>
            <a:fld id="{D863C86C-C6EB-4C59-86EA-2D87488DF721}" type="slidenum">
              <a:rPr lang="es-PR" altLang="en-US"/>
              <a:pPr>
                <a:defRPr/>
              </a:pPr>
              <a:t>‹#›</a:t>
            </a:fld>
            <a:endParaRPr lang="es-PR" altLang="en-US"/>
          </a:p>
        </p:txBody>
      </p:sp>
    </p:spTree>
    <p:extLst>
      <p:ext uri="{BB962C8B-B14F-4D97-AF65-F5344CB8AC3E}">
        <p14:creationId xmlns:p14="http://schemas.microsoft.com/office/powerpoint/2010/main" val="3507101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91EDCE44-3636-406E-94EC-C1F99E1444D3}"/>
              </a:ext>
            </a:extLst>
          </p:cNvPr>
          <p:cNvSpPr>
            <a:spLocks noGrp="1"/>
          </p:cNvSpPr>
          <p:nvPr>
            <p:ph type="dt" sz="half" idx="10"/>
          </p:nvPr>
        </p:nvSpPr>
        <p:spPr/>
        <p:txBody>
          <a:bodyPr/>
          <a:lstStyle>
            <a:lvl1pPr>
              <a:defRPr/>
            </a:lvl1pPr>
          </a:lstStyle>
          <a:p>
            <a:pPr>
              <a:defRPr/>
            </a:pPr>
            <a:fld id="{98E0D6D9-9188-475A-A37B-615354D59322}" type="datetimeFigureOut">
              <a:rPr lang="es-PR"/>
              <a:pPr>
                <a:defRPr/>
              </a:pPr>
              <a:t>03/06/2023</a:t>
            </a:fld>
            <a:endParaRPr lang="es-PR"/>
          </a:p>
        </p:txBody>
      </p:sp>
      <p:sp>
        <p:nvSpPr>
          <p:cNvPr id="6" name="Footer Placeholder 2">
            <a:extLst>
              <a:ext uri="{FF2B5EF4-FFF2-40B4-BE49-F238E27FC236}">
                <a16:creationId xmlns:a16="http://schemas.microsoft.com/office/drawing/2014/main" id="{286350BA-D714-442E-BC9E-AD3CD094871E}"/>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0519FD36-E3C3-4149-827E-2F5FAFC1089D}"/>
              </a:ext>
            </a:extLst>
          </p:cNvPr>
          <p:cNvSpPr>
            <a:spLocks noGrp="1"/>
          </p:cNvSpPr>
          <p:nvPr>
            <p:ph type="sldNum" sz="quarter" idx="12"/>
          </p:nvPr>
        </p:nvSpPr>
        <p:spPr/>
        <p:txBody>
          <a:bodyPr/>
          <a:lstStyle>
            <a:lvl1pPr>
              <a:defRPr/>
            </a:lvl1pPr>
          </a:lstStyle>
          <a:p>
            <a:pPr>
              <a:defRPr/>
            </a:pPr>
            <a:fld id="{7AFA255B-F92D-4D97-B873-EE7F7951895D}" type="slidenum">
              <a:rPr lang="es-PR" altLang="en-US"/>
              <a:pPr>
                <a:defRPr/>
              </a:pPr>
              <a:t>‹#›</a:t>
            </a:fld>
            <a:endParaRPr lang="es-PR" altLang="en-US"/>
          </a:p>
        </p:txBody>
      </p:sp>
    </p:spTree>
    <p:extLst>
      <p:ext uri="{BB962C8B-B14F-4D97-AF65-F5344CB8AC3E}">
        <p14:creationId xmlns:p14="http://schemas.microsoft.com/office/powerpoint/2010/main" val="381711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DD90AF66-1B20-48B4-BC03-7F834C84CA6F}"/>
              </a:ext>
            </a:extLst>
          </p:cNvPr>
          <p:cNvSpPr>
            <a:spLocks noGrp="1"/>
          </p:cNvSpPr>
          <p:nvPr>
            <p:ph type="dt" sz="half" idx="10"/>
          </p:nvPr>
        </p:nvSpPr>
        <p:spPr/>
        <p:txBody>
          <a:bodyPr/>
          <a:lstStyle>
            <a:lvl1pPr>
              <a:defRPr/>
            </a:lvl1pPr>
          </a:lstStyle>
          <a:p>
            <a:pPr>
              <a:defRPr/>
            </a:pPr>
            <a:fld id="{A685532C-9803-46B4-8445-EEFA2C573270}" type="datetimeFigureOut">
              <a:rPr lang="es-PR"/>
              <a:pPr>
                <a:defRPr/>
              </a:pPr>
              <a:t>03/06/2023</a:t>
            </a:fld>
            <a:endParaRPr lang="es-PR"/>
          </a:p>
        </p:txBody>
      </p:sp>
      <p:sp>
        <p:nvSpPr>
          <p:cNvPr id="6" name="Footer Placeholder 2">
            <a:extLst>
              <a:ext uri="{FF2B5EF4-FFF2-40B4-BE49-F238E27FC236}">
                <a16:creationId xmlns:a16="http://schemas.microsoft.com/office/drawing/2014/main" id="{9DD7C468-6C7F-474C-8D0D-085F76FFF8DB}"/>
              </a:ext>
            </a:extLst>
          </p:cNvPr>
          <p:cNvSpPr>
            <a:spLocks noGrp="1"/>
          </p:cNvSpPr>
          <p:nvPr>
            <p:ph type="ftr" sz="quarter" idx="11"/>
          </p:nvPr>
        </p:nvSpPr>
        <p:spPr/>
        <p:txBody>
          <a:bodyPr/>
          <a:lstStyle>
            <a:lvl1pPr>
              <a:defRPr/>
            </a:lvl1pPr>
          </a:lstStyle>
          <a:p>
            <a:pPr>
              <a:defRPr/>
            </a:pPr>
            <a:endParaRPr lang="es-PR"/>
          </a:p>
        </p:txBody>
      </p:sp>
      <p:sp>
        <p:nvSpPr>
          <p:cNvPr id="7" name="Slide Number Placeholder 22">
            <a:extLst>
              <a:ext uri="{FF2B5EF4-FFF2-40B4-BE49-F238E27FC236}">
                <a16:creationId xmlns:a16="http://schemas.microsoft.com/office/drawing/2014/main" id="{622649D0-6859-4FA3-AEA7-F428EA1E8262}"/>
              </a:ext>
            </a:extLst>
          </p:cNvPr>
          <p:cNvSpPr>
            <a:spLocks noGrp="1"/>
          </p:cNvSpPr>
          <p:nvPr>
            <p:ph type="sldNum" sz="quarter" idx="12"/>
          </p:nvPr>
        </p:nvSpPr>
        <p:spPr/>
        <p:txBody>
          <a:bodyPr/>
          <a:lstStyle>
            <a:lvl1pPr>
              <a:defRPr/>
            </a:lvl1pPr>
          </a:lstStyle>
          <a:p>
            <a:pPr>
              <a:defRPr/>
            </a:pPr>
            <a:fld id="{556989D3-5B97-4192-B7B1-9894E213B4B0}" type="slidenum">
              <a:rPr lang="es-PR" altLang="en-US"/>
              <a:pPr>
                <a:defRPr/>
              </a:pPr>
              <a:t>‹#›</a:t>
            </a:fld>
            <a:endParaRPr lang="es-PR" altLang="en-US"/>
          </a:p>
        </p:txBody>
      </p:sp>
    </p:spTree>
    <p:extLst>
      <p:ext uri="{BB962C8B-B14F-4D97-AF65-F5344CB8AC3E}">
        <p14:creationId xmlns:p14="http://schemas.microsoft.com/office/powerpoint/2010/main" val="149098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DB2ECEB-267F-4762-B9B1-36BC6B582D85}"/>
              </a:ext>
            </a:extLst>
          </p:cNvPr>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7" name="Rectangle 28">
            <a:extLst>
              <a:ext uri="{FF2B5EF4-FFF2-40B4-BE49-F238E27FC236}">
                <a16:creationId xmlns:a16="http://schemas.microsoft.com/office/drawing/2014/main" id="{835E9C23-C301-4F14-A85D-93E690BD0B9F}"/>
              </a:ext>
            </a:extLst>
          </p:cNvPr>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30" name="Rectangle 29">
            <a:extLst>
              <a:ext uri="{FF2B5EF4-FFF2-40B4-BE49-F238E27FC236}">
                <a16:creationId xmlns:a16="http://schemas.microsoft.com/office/drawing/2014/main" id="{335E4E70-7362-401A-BD6B-6ABE01930E14}"/>
              </a:ext>
            </a:extLst>
          </p:cNvPr>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9" name="Rectangle 30">
            <a:extLst>
              <a:ext uri="{FF2B5EF4-FFF2-40B4-BE49-F238E27FC236}">
                <a16:creationId xmlns:a16="http://schemas.microsoft.com/office/drawing/2014/main" id="{233A4560-71B0-4B6B-996B-A28ABD046C17}"/>
              </a:ext>
            </a:extLst>
          </p:cNvPr>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p:nvSpPr>
          <p:cNvPr id="1030" name="Rectangle 31">
            <a:extLst>
              <a:ext uri="{FF2B5EF4-FFF2-40B4-BE49-F238E27FC236}">
                <a16:creationId xmlns:a16="http://schemas.microsoft.com/office/drawing/2014/main" id="{01F448DE-D2A3-4F53-A413-9B2D29BBA9F8}"/>
              </a:ext>
            </a:extLst>
          </p:cNvPr>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endParaRPr lang="en-US" altLang="en-US" sz="1800">
              <a:solidFill>
                <a:srgbClr val="FFFFFF"/>
              </a:solidFill>
            </a:endParaRPr>
          </a:p>
        </p:txBody>
      </p:sp>
      <p:sp useBgFill="1">
        <p:nvSpPr>
          <p:cNvPr id="33" name="Rounded Rectangle 32">
            <a:extLst>
              <a:ext uri="{FF2B5EF4-FFF2-40B4-BE49-F238E27FC236}">
                <a16:creationId xmlns:a16="http://schemas.microsoft.com/office/drawing/2014/main" id="{99FE0B5E-0205-467A-9CDE-34DE9AD271BA}"/>
              </a:ext>
            </a:extLst>
          </p:cNvPr>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34" name="Rounded Rectangle 33">
            <a:extLst>
              <a:ext uri="{FF2B5EF4-FFF2-40B4-BE49-F238E27FC236}">
                <a16:creationId xmlns:a16="http://schemas.microsoft.com/office/drawing/2014/main" id="{3BF2C2F5-8AEB-47C7-886C-83FE5F249DCC}"/>
              </a:ext>
            </a:extLst>
          </p:cNvPr>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5" name="Rectangle 34">
            <a:extLst>
              <a:ext uri="{FF2B5EF4-FFF2-40B4-BE49-F238E27FC236}">
                <a16:creationId xmlns:a16="http://schemas.microsoft.com/office/drawing/2014/main" id="{75511543-9C54-46BD-A266-08409100E2A8}"/>
              </a:ext>
            </a:extLst>
          </p:cNvPr>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6" name="Rectangle 35">
            <a:extLst>
              <a:ext uri="{FF2B5EF4-FFF2-40B4-BE49-F238E27FC236}">
                <a16:creationId xmlns:a16="http://schemas.microsoft.com/office/drawing/2014/main" id="{8EE947E6-A2BA-479F-AB30-D595D4B799C6}"/>
              </a:ext>
            </a:extLst>
          </p:cNvPr>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7" name="Rectangle 36">
            <a:extLst>
              <a:ext uri="{FF2B5EF4-FFF2-40B4-BE49-F238E27FC236}">
                <a16:creationId xmlns:a16="http://schemas.microsoft.com/office/drawing/2014/main" id="{D2A3648E-B950-426E-A969-80680BA7F61C}"/>
              </a:ext>
            </a:extLst>
          </p:cNvPr>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8" name="Rectangle 37">
            <a:extLst>
              <a:ext uri="{FF2B5EF4-FFF2-40B4-BE49-F238E27FC236}">
                <a16:creationId xmlns:a16="http://schemas.microsoft.com/office/drawing/2014/main" id="{E2B882F4-5E03-4955-9F89-48E8C2CBA5BC}"/>
              </a:ext>
            </a:extLst>
          </p:cNvPr>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9" name="Rectangle 38">
            <a:extLst>
              <a:ext uri="{FF2B5EF4-FFF2-40B4-BE49-F238E27FC236}">
                <a16:creationId xmlns:a16="http://schemas.microsoft.com/office/drawing/2014/main" id="{95F44B56-297D-4DB8-9692-AF1A45634E24}"/>
              </a:ext>
            </a:extLst>
          </p:cNvPr>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0" name="Rectangle 39">
            <a:extLst>
              <a:ext uri="{FF2B5EF4-FFF2-40B4-BE49-F238E27FC236}">
                <a16:creationId xmlns:a16="http://schemas.microsoft.com/office/drawing/2014/main" id="{1530437E-FB11-41AF-801B-1A0C8FE3589F}"/>
              </a:ext>
            </a:extLst>
          </p:cNvPr>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39" name="Title Placeholder 21">
            <a:extLst>
              <a:ext uri="{FF2B5EF4-FFF2-40B4-BE49-F238E27FC236}">
                <a16:creationId xmlns:a16="http://schemas.microsoft.com/office/drawing/2014/main" id="{1A7495A4-AA68-4704-99DA-0E688174A336}"/>
              </a:ext>
            </a:extLst>
          </p:cNvPr>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a:extLst>
              <a:ext uri="{FF2B5EF4-FFF2-40B4-BE49-F238E27FC236}">
                <a16:creationId xmlns:a16="http://schemas.microsoft.com/office/drawing/2014/main" id="{B19D9532-21D2-4862-8309-B44BB059B864}"/>
              </a:ext>
            </a:extLst>
          </p:cNvPr>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FF8BEAE2-4504-4DA8-872E-E668B61DDEC1}"/>
              </a:ext>
            </a:extLst>
          </p:cNvPr>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defRPr>
            </a:lvl1pPr>
          </a:lstStyle>
          <a:p>
            <a:pPr>
              <a:defRPr/>
            </a:pPr>
            <a:fld id="{D7E72BD5-E99D-4012-A7E4-5842AAC30A94}" type="datetimeFigureOut">
              <a:rPr lang="es-PR"/>
              <a:pPr>
                <a:defRPr/>
              </a:pPr>
              <a:t>03/06/2023</a:t>
            </a:fld>
            <a:endParaRPr lang="es-PR"/>
          </a:p>
        </p:txBody>
      </p:sp>
      <p:sp>
        <p:nvSpPr>
          <p:cNvPr id="3" name="Footer Placeholder 2">
            <a:extLst>
              <a:ext uri="{FF2B5EF4-FFF2-40B4-BE49-F238E27FC236}">
                <a16:creationId xmlns:a16="http://schemas.microsoft.com/office/drawing/2014/main" id="{06DD8FD5-B757-4CFF-B5D4-4B70AB43F0B0}"/>
              </a:ext>
            </a:extLst>
          </p:cNvPr>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43" name="Picture 34" descr="saludmed-com_Ban_PPT-MASTER-2_v01">
            <a:extLst>
              <a:ext uri="{FF2B5EF4-FFF2-40B4-BE49-F238E27FC236}">
                <a16:creationId xmlns:a16="http://schemas.microsoft.com/office/drawing/2014/main" id="{753CAFD6-6DAE-423E-8AF7-0DC82862EC2B}"/>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a:extLst>
              <a:ext uri="{FF2B5EF4-FFF2-40B4-BE49-F238E27FC236}">
                <a16:creationId xmlns:a16="http://schemas.microsoft.com/office/drawing/2014/main" id="{A842CE96-BC40-47FC-A3D6-E7E9D759D873}"/>
              </a:ext>
            </a:extLst>
          </p:cNvPr>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800" smtClean="0">
                <a:solidFill>
                  <a:srgbClr val="FFFFFF"/>
                </a:solidFill>
              </a:defRPr>
            </a:lvl1pPr>
          </a:lstStyle>
          <a:p>
            <a:pPr>
              <a:defRPr/>
            </a:pPr>
            <a:fld id="{64EE8BDB-2F03-479F-966E-5C21AC9F5BAD}" type="slidenum">
              <a:rPr lang="es-PR" altLang="en-US"/>
              <a:pPr>
                <a:defRPr/>
              </a:pPr>
              <a:t>‹#›</a:t>
            </a:fld>
            <a:endParaRPr lang="es-PR" altLang="en-US"/>
          </a:p>
        </p:txBody>
      </p:sp>
      <p:sp>
        <p:nvSpPr>
          <p:cNvPr id="10" name="Text Box 6">
            <a:extLst>
              <a:ext uri="{FF2B5EF4-FFF2-40B4-BE49-F238E27FC236}">
                <a16:creationId xmlns:a16="http://schemas.microsoft.com/office/drawing/2014/main" id="{8120213B-DF34-45CA-A5D2-2EA0832DE217}"/>
              </a:ext>
            </a:extLst>
          </p:cNvPr>
          <p:cNvSpPr txBox="1">
            <a:spLocks noChangeArrowheads="1"/>
          </p:cNvSpPr>
          <p:nvPr userDrawn="1"/>
        </p:nvSpPr>
        <p:spPr bwMode="auto">
          <a:xfrm>
            <a:off x="0" y="6588125"/>
            <a:ext cx="9144000" cy="269875"/>
          </a:xfrm>
          <a:prstGeom prst="rect">
            <a:avLst/>
          </a:prstGeom>
          <a:solidFill>
            <a:srgbClr val="E6E6EF"/>
          </a:solidFill>
          <a:ln>
            <a:noFill/>
          </a:ln>
        </p:spPr>
        <p:txBody>
          <a:bodyPr/>
          <a:lstStyle>
            <a:lvl1pPr algn="l">
              <a:tabLst>
                <a:tab pos="7485063" algn="l"/>
              </a:tabLst>
              <a:defRPr>
                <a:solidFill>
                  <a:schemeClr val="tx1"/>
                </a:solidFill>
                <a:latin typeface="Georgia" panose="02040502050405020303" pitchFamily="18" charset="0"/>
              </a:defRPr>
            </a:lvl1pPr>
            <a:lvl2pPr marL="742950" indent="-285750" algn="l">
              <a:tabLst>
                <a:tab pos="7485063" algn="l"/>
              </a:tabLst>
              <a:defRPr>
                <a:solidFill>
                  <a:schemeClr val="tx1"/>
                </a:solidFill>
                <a:latin typeface="Georgia" panose="02040502050405020303" pitchFamily="18" charset="0"/>
              </a:defRPr>
            </a:lvl2pPr>
            <a:lvl3pPr marL="1143000" indent="-228600" algn="l">
              <a:tabLst>
                <a:tab pos="7485063" algn="l"/>
              </a:tabLst>
              <a:defRPr>
                <a:solidFill>
                  <a:schemeClr val="tx1"/>
                </a:solidFill>
                <a:latin typeface="Georgia" panose="02040502050405020303" pitchFamily="18" charset="0"/>
              </a:defRPr>
            </a:lvl3pPr>
            <a:lvl4pPr marL="1600200" indent="-228600" algn="l">
              <a:tabLst>
                <a:tab pos="7485063" algn="l"/>
              </a:tabLst>
              <a:defRPr>
                <a:solidFill>
                  <a:schemeClr val="tx1"/>
                </a:solidFill>
                <a:latin typeface="Georgia" panose="02040502050405020303" pitchFamily="18" charset="0"/>
              </a:defRPr>
            </a:lvl4pPr>
            <a:lvl5pPr marL="2057400" indent="-228600" algn="l">
              <a:tabLst>
                <a:tab pos="7485063" algn="l"/>
              </a:tabLst>
              <a:defRPr>
                <a:solidFill>
                  <a:schemeClr val="tx1"/>
                </a:solidFill>
                <a:latin typeface="Georgia" panose="02040502050405020303" pitchFamily="18" charset="0"/>
              </a:defRPr>
            </a:lvl5pPr>
            <a:lvl6pPr marL="2514600" indent="-228600" fontAlgn="base">
              <a:spcBef>
                <a:spcPct val="0"/>
              </a:spcBef>
              <a:spcAft>
                <a:spcPct val="0"/>
              </a:spcAft>
              <a:tabLst>
                <a:tab pos="7485063" algn="l"/>
              </a:tabLst>
              <a:defRPr>
                <a:solidFill>
                  <a:schemeClr val="tx1"/>
                </a:solidFill>
                <a:latin typeface="Georgia" panose="02040502050405020303" pitchFamily="18" charset="0"/>
              </a:defRPr>
            </a:lvl6pPr>
            <a:lvl7pPr marL="2971800" indent="-228600" fontAlgn="base">
              <a:spcBef>
                <a:spcPct val="0"/>
              </a:spcBef>
              <a:spcAft>
                <a:spcPct val="0"/>
              </a:spcAft>
              <a:tabLst>
                <a:tab pos="7485063" algn="l"/>
              </a:tabLst>
              <a:defRPr>
                <a:solidFill>
                  <a:schemeClr val="tx1"/>
                </a:solidFill>
                <a:latin typeface="Georgia" panose="02040502050405020303" pitchFamily="18" charset="0"/>
              </a:defRPr>
            </a:lvl7pPr>
            <a:lvl8pPr marL="3429000" indent="-228600" fontAlgn="base">
              <a:spcBef>
                <a:spcPct val="0"/>
              </a:spcBef>
              <a:spcAft>
                <a:spcPct val="0"/>
              </a:spcAft>
              <a:tabLst>
                <a:tab pos="7485063" algn="l"/>
              </a:tabLst>
              <a:defRPr>
                <a:solidFill>
                  <a:schemeClr val="tx1"/>
                </a:solidFill>
                <a:latin typeface="Georgia" panose="02040502050405020303" pitchFamily="18" charset="0"/>
              </a:defRPr>
            </a:lvl8pPr>
            <a:lvl9pPr marL="3886200" indent="-228600" fontAlgn="base">
              <a:spcBef>
                <a:spcPct val="0"/>
              </a:spcBef>
              <a:spcAft>
                <a:spcPct val="0"/>
              </a:spcAft>
              <a:tabLst>
                <a:tab pos="7485063" algn="l"/>
              </a:tabLst>
              <a:defRPr>
                <a:solidFill>
                  <a:schemeClr val="tx1"/>
                </a:solidFill>
                <a:latin typeface="Georgia" panose="02040502050405020303" pitchFamily="18" charset="0"/>
              </a:defRPr>
            </a:lvl9pPr>
          </a:lstStyle>
          <a:p>
            <a:pPr algn="ctr" eaLnBrk="1" hangingPunct="1">
              <a:spcBef>
                <a:spcPct val="50000"/>
              </a:spcBef>
              <a:defRPr/>
            </a:pPr>
            <a:r>
              <a:rPr lang="en-US" altLang="en-US" sz="1000" dirty="0">
                <a:latin typeface="Arial" panose="020B0604020202020204" pitchFamily="34" charset="0"/>
              </a:rPr>
              <a:t>Copyright © 2023 Edgar Lopategui Corsino | </a:t>
            </a:r>
            <a:r>
              <a:rPr lang="en-US" altLang="en-US" sz="1000" dirty="0" err="1">
                <a:latin typeface="Arial" panose="020B0604020202020204" pitchFamily="34" charset="0"/>
              </a:rPr>
              <a:t>Saludmed</a:t>
            </a:r>
            <a:r>
              <a:rPr lang="en-US" altLang="en-US" sz="1000" dirty="0">
                <a:latin typeface="Arial" panose="020B0604020202020204" pitchFamily="34" charset="0"/>
              </a:rPr>
              <a:t> </a:t>
            </a:r>
          </a:p>
        </p:txBody>
      </p:sp>
    </p:spTree>
  </p:cSld>
  <p:clrMap bg1="lt1" tx1="dk1" bg2="lt2" tx2="dk2" accent1="accent1" accent2="accent2" accent3="accent3" accent4="accent4" accent5="accent5" accent6="accent6" hlink="hlink" folHlink="folHlink"/>
  <p:sldLayoutIdLst>
    <p:sldLayoutId id="2147483709" r:id="rId1"/>
    <p:sldLayoutId id="2147483701" r:id="rId2"/>
    <p:sldLayoutId id="2147483702" r:id="rId3"/>
    <p:sldLayoutId id="2147483703" r:id="rId4"/>
    <p:sldLayoutId id="2147483710" r:id="rId5"/>
    <p:sldLayoutId id="2147483711" r:id="rId6"/>
    <p:sldLayoutId id="2147483704" r:id="rId7"/>
    <p:sldLayoutId id="2147483705" r:id="rId8"/>
    <p:sldLayoutId id="2147483706" r:id="rId9"/>
    <p:sldLayoutId id="2147483707" r:id="rId10"/>
    <p:sldLayoutId id="2147483708"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anose="020B0603020202020204" pitchFamily="34" charset="0"/>
        </a:defRPr>
      </a:lvl2pPr>
      <a:lvl3pPr algn="l" rtl="0" eaLnBrk="0" fontAlgn="base" hangingPunct="0">
        <a:spcBef>
          <a:spcPct val="0"/>
        </a:spcBef>
        <a:spcAft>
          <a:spcPct val="0"/>
        </a:spcAft>
        <a:defRPr sz="4000">
          <a:solidFill>
            <a:schemeClr val="tx2"/>
          </a:solidFill>
          <a:latin typeface="Trebuchet MS" panose="020B0603020202020204" pitchFamily="34" charset="0"/>
        </a:defRPr>
      </a:lvl3pPr>
      <a:lvl4pPr algn="l" rtl="0" eaLnBrk="0" fontAlgn="base" hangingPunct="0">
        <a:spcBef>
          <a:spcPct val="0"/>
        </a:spcBef>
        <a:spcAft>
          <a:spcPct val="0"/>
        </a:spcAft>
        <a:defRPr sz="4000">
          <a:solidFill>
            <a:schemeClr val="tx2"/>
          </a:solidFill>
          <a:latin typeface="Trebuchet MS" panose="020B0603020202020204" pitchFamily="34" charset="0"/>
        </a:defRPr>
      </a:lvl4pPr>
      <a:lvl5pPr algn="l" rtl="0" eaLnBrk="0" fontAlgn="base" hangingPunct="0">
        <a:spcBef>
          <a:spcPct val="0"/>
        </a:spcBef>
        <a:spcAft>
          <a:spcPct val="0"/>
        </a:spcAft>
        <a:defRPr sz="4000">
          <a:solidFill>
            <a:schemeClr val="tx2"/>
          </a:solidFill>
          <a:latin typeface="Trebuchet MS" panose="020B0603020202020204" pitchFamily="34" charset="0"/>
        </a:defRPr>
      </a:lvl5pPr>
      <a:lvl6pPr marL="457200" algn="l" rtl="0" fontAlgn="base">
        <a:spcBef>
          <a:spcPct val="0"/>
        </a:spcBef>
        <a:spcAft>
          <a:spcPct val="0"/>
        </a:spcAft>
        <a:defRPr sz="4000">
          <a:solidFill>
            <a:schemeClr val="tx2"/>
          </a:solidFill>
          <a:latin typeface="Trebuchet MS" panose="020B0603020202020204" pitchFamily="34" charset="0"/>
        </a:defRPr>
      </a:lvl6pPr>
      <a:lvl7pPr marL="914400" algn="l" rtl="0" fontAlgn="base">
        <a:spcBef>
          <a:spcPct val="0"/>
        </a:spcBef>
        <a:spcAft>
          <a:spcPct val="0"/>
        </a:spcAft>
        <a:defRPr sz="4000">
          <a:solidFill>
            <a:schemeClr val="tx2"/>
          </a:solidFill>
          <a:latin typeface="Trebuchet MS" panose="020B0603020202020204" pitchFamily="34" charset="0"/>
        </a:defRPr>
      </a:lvl7pPr>
      <a:lvl8pPr marL="1371600" algn="l" rtl="0" fontAlgn="base">
        <a:spcBef>
          <a:spcPct val="0"/>
        </a:spcBef>
        <a:spcAft>
          <a:spcPct val="0"/>
        </a:spcAft>
        <a:defRPr sz="4000">
          <a:solidFill>
            <a:schemeClr val="tx2"/>
          </a:solidFill>
          <a:latin typeface="Trebuchet MS" panose="020B0603020202020204" pitchFamily="34" charset="0"/>
        </a:defRPr>
      </a:lvl8pPr>
      <a:lvl9pPr marL="1828800" algn="l" rtl="0" fontAlgn="base">
        <a:spcBef>
          <a:spcPct val="0"/>
        </a:spcBef>
        <a:spcAft>
          <a:spcPct val="0"/>
        </a:spcAft>
        <a:defRPr sz="4000">
          <a:solidFill>
            <a:schemeClr val="tx2"/>
          </a:solidFill>
          <a:latin typeface="Trebuchet MS" panose="020B0603020202020204"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notesSlide" Target="../notesSlides/notesSlide1.xml"/><Relationship Id="rId7" Type="http://schemas.openxmlformats.org/officeDocument/2006/relationships/image" Target="../media/image8.jp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audio" Target="../media/audio2.wav"/><Relationship Id="rId5" Type="http://schemas.openxmlformats.org/officeDocument/2006/relationships/image" Target="../media/image18.jpeg"/><Relationship Id="rId4" Type="http://schemas.openxmlformats.org/officeDocument/2006/relationships/audio" Target="../media/audio2.wav"/></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101.xml"/><Relationship Id="rId6" Type="http://schemas.openxmlformats.org/officeDocument/2006/relationships/image" Target="../media/image117.jpeg"/><Relationship Id="rId5" Type="http://schemas.openxmlformats.org/officeDocument/2006/relationships/hyperlink" Target="http://pubmedcentralcanada.ca/pmcc/articles/PMC1424733/pdf/pubhealthrep00100-0016.pdf" TargetMode="External"/><Relationship Id="rId4" Type="http://schemas.openxmlformats.org/officeDocument/2006/relationships/audio" Target="../media/audio2.wav"/></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2.xml"/><Relationship Id="rId5" Type="http://schemas.openxmlformats.org/officeDocument/2006/relationships/image" Target="../media/image118.jpeg"/><Relationship Id="rId4" Type="http://schemas.openxmlformats.org/officeDocument/2006/relationships/audio" Target="../media/audio2.wav"/></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03.xml"/><Relationship Id="rId5" Type="http://schemas.openxmlformats.org/officeDocument/2006/relationships/image" Target="../media/image119.jpeg"/><Relationship Id="rId4" Type="http://schemas.openxmlformats.org/officeDocument/2006/relationships/audio" Target="../media/audio2.wav"/></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ags" Target="../tags/tag104.xml"/><Relationship Id="rId5" Type="http://schemas.openxmlformats.org/officeDocument/2006/relationships/image" Target="../media/image120.jpeg"/><Relationship Id="rId4" Type="http://schemas.openxmlformats.org/officeDocument/2006/relationships/audio" Target="../media/audio3.wav"/></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105.xml"/><Relationship Id="rId5" Type="http://schemas.openxmlformats.org/officeDocument/2006/relationships/image" Target="../media/image121.jpeg"/><Relationship Id="rId4" Type="http://schemas.openxmlformats.org/officeDocument/2006/relationships/audio" Target="../media/audio4.wav"/></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106.xml"/><Relationship Id="rId5" Type="http://schemas.openxmlformats.org/officeDocument/2006/relationships/image" Target="../media/image122.jpg"/><Relationship Id="rId4" Type="http://schemas.openxmlformats.org/officeDocument/2006/relationships/audio" Target="../media/audio3.wav"/></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107.xml"/><Relationship Id="rId4" Type="http://schemas.openxmlformats.org/officeDocument/2006/relationships/image" Target="../media/image123.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108.xml"/><Relationship Id="rId4" Type="http://schemas.openxmlformats.org/officeDocument/2006/relationships/image" Target="../media/image124.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7.xml"/><Relationship Id="rId1" Type="http://schemas.openxmlformats.org/officeDocument/2006/relationships/tags" Target="../tags/tag109.xml"/><Relationship Id="rId5" Type="http://schemas.openxmlformats.org/officeDocument/2006/relationships/image" Target="../media/image125.jpeg"/><Relationship Id="rId4" Type="http://schemas.openxmlformats.org/officeDocument/2006/relationships/hyperlink" Target="http://pubmedcentralcanada.ca/pmcc/articles/PMC1424733/pdf/pubhealthrep00100-0016.pdf" TargetMode="Externa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tags" Target="../tags/tag110.xml"/><Relationship Id="rId4" Type="http://schemas.openxmlformats.org/officeDocument/2006/relationships/image" Target="../media/image1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audio" Target="../media/audio2.wav"/></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tags" Target="../tags/tag111.xml"/><Relationship Id="rId5" Type="http://schemas.openxmlformats.org/officeDocument/2006/relationships/image" Target="../media/image127.jpg"/><Relationship Id="rId4" Type="http://schemas.openxmlformats.org/officeDocument/2006/relationships/image" Target="../media/image9.wmf"/></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tags" Target="../tags/tag112.xml"/><Relationship Id="rId5" Type="http://schemas.openxmlformats.org/officeDocument/2006/relationships/hyperlink" Target="http://pubmedcentralcanada.ca/pmcc/articles/PMC1424733/pdf/pubhealthrep00100-0016.pdf" TargetMode="External"/><Relationship Id="rId4" Type="http://schemas.openxmlformats.org/officeDocument/2006/relationships/image" Target="../media/image128.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ags" Target="../tags/tag113.xml"/><Relationship Id="rId5" Type="http://schemas.openxmlformats.org/officeDocument/2006/relationships/image" Target="../media/image129.jpg"/><Relationship Id="rId4" Type="http://schemas.openxmlformats.org/officeDocument/2006/relationships/audio" Target="../media/audio2.wav"/></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7.xml"/><Relationship Id="rId1" Type="http://schemas.openxmlformats.org/officeDocument/2006/relationships/tags" Target="../tags/tag114.xml"/><Relationship Id="rId5" Type="http://schemas.openxmlformats.org/officeDocument/2006/relationships/image" Target="../media/image130.jpg"/><Relationship Id="rId4" Type="http://schemas.openxmlformats.org/officeDocument/2006/relationships/audio" Target="../media/audio2.wav"/></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7.xml"/><Relationship Id="rId1" Type="http://schemas.openxmlformats.org/officeDocument/2006/relationships/tags" Target="../tags/tag115.xml"/><Relationship Id="rId5" Type="http://schemas.openxmlformats.org/officeDocument/2006/relationships/image" Target="../media/image131.jpeg"/><Relationship Id="rId4" Type="http://schemas.openxmlformats.org/officeDocument/2006/relationships/audio" Target="../media/audio2.wav"/></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116.xml"/><Relationship Id="rId5" Type="http://schemas.openxmlformats.org/officeDocument/2006/relationships/image" Target="../media/image132.jpeg"/><Relationship Id="rId4" Type="http://schemas.openxmlformats.org/officeDocument/2006/relationships/audio" Target="../media/audio2.wav"/></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117.xml"/><Relationship Id="rId5" Type="http://schemas.openxmlformats.org/officeDocument/2006/relationships/image" Target="../media/image133.jpg"/><Relationship Id="rId4" Type="http://schemas.openxmlformats.org/officeDocument/2006/relationships/audio" Target="../media/audio2.wav"/></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tags" Target="../tags/tag118.xml"/><Relationship Id="rId5" Type="http://schemas.openxmlformats.org/officeDocument/2006/relationships/image" Target="../media/image134.jpg"/><Relationship Id="rId4" Type="http://schemas.openxmlformats.org/officeDocument/2006/relationships/audio" Target="../media/audio2.wav"/></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ags" Target="../tags/tag119.xml"/><Relationship Id="rId5" Type="http://schemas.openxmlformats.org/officeDocument/2006/relationships/image" Target="../media/image135.jpeg"/><Relationship Id="rId4" Type="http://schemas.openxmlformats.org/officeDocument/2006/relationships/audio" Target="../media/audio2.wav"/></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xml"/><Relationship Id="rId1" Type="http://schemas.openxmlformats.org/officeDocument/2006/relationships/tags" Target="../tags/tag120.xml"/><Relationship Id="rId5" Type="http://schemas.openxmlformats.org/officeDocument/2006/relationships/image" Target="../media/image136.jpe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audio" Target="../media/audio2.wav"/><Relationship Id="rId5" Type="http://schemas.openxmlformats.org/officeDocument/2006/relationships/image" Target="../media/image19.jpeg"/><Relationship Id="rId4" Type="http://schemas.openxmlformats.org/officeDocument/2006/relationships/audio" Target="../media/audio2.wav"/></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tags" Target="../tags/tag121.xml"/><Relationship Id="rId5" Type="http://schemas.openxmlformats.org/officeDocument/2006/relationships/image" Target="../media/image137.jpeg"/><Relationship Id="rId4" Type="http://schemas.openxmlformats.org/officeDocument/2006/relationships/audio" Target="../media/audio2.wav"/></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xml"/><Relationship Id="rId1" Type="http://schemas.openxmlformats.org/officeDocument/2006/relationships/tags" Target="../tags/tag122.xml"/><Relationship Id="rId4" Type="http://schemas.openxmlformats.org/officeDocument/2006/relationships/audio" Target="../media/audio2.wav"/></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ags" Target="../tags/tag123.xml"/><Relationship Id="rId5" Type="http://schemas.openxmlformats.org/officeDocument/2006/relationships/image" Target="../media/image138.jpeg"/><Relationship Id="rId4" Type="http://schemas.openxmlformats.org/officeDocument/2006/relationships/audio" Target="../media/audio2.wav"/></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ags" Target="../tags/tag124.xml"/><Relationship Id="rId4" Type="http://schemas.openxmlformats.org/officeDocument/2006/relationships/image" Target="../media/image28.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xml"/><Relationship Id="rId1" Type="http://schemas.openxmlformats.org/officeDocument/2006/relationships/tags" Target="../tags/tag125.xml"/><Relationship Id="rId5" Type="http://schemas.openxmlformats.org/officeDocument/2006/relationships/image" Target="../media/image140.jpeg"/><Relationship Id="rId4" Type="http://schemas.openxmlformats.org/officeDocument/2006/relationships/image" Target="../media/image139.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7.xml"/><Relationship Id="rId1" Type="http://schemas.openxmlformats.org/officeDocument/2006/relationships/tags" Target="../tags/tag126.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12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tags" Target="../tags/tag128.xml"/><Relationship Id="rId4" Type="http://schemas.openxmlformats.org/officeDocument/2006/relationships/image" Target="../media/image147.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7.xml"/><Relationship Id="rId1" Type="http://schemas.openxmlformats.org/officeDocument/2006/relationships/tags" Target="../tags/tag129.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tags" Target="../tags/tag130.xml"/><Relationship Id="rId5" Type="http://schemas.openxmlformats.org/officeDocument/2006/relationships/image" Target="../media/image148.jpeg"/><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notesSlide" Target="../notesSlides/notesSlide13.xml"/><Relationship Id="rId7"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hyperlink" Target="../Videos/YouTube/Biomec-Mov-Hum_Salida-Bloques.mp4" TargetMode="External"/><Relationship Id="rId5" Type="http://schemas.openxmlformats.org/officeDocument/2006/relationships/hyperlink" Target="https://www.youtube.com/watch?v=Px75uCiNquY" TargetMode="External"/><Relationship Id="rId4" Type="http://schemas.openxmlformats.org/officeDocument/2006/relationships/audio" Target="../media/audio2.wav"/></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ags" Target="../tags/tag131.xml"/><Relationship Id="rId4" Type="http://schemas.openxmlformats.org/officeDocument/2006/relationships/audio" Target="../media/audio1.wav"/></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ags" Target="../tags/tag132.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audio" Target="../media/audio2.wav"/><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audio" Target="../media/audio2.wav"/><Relationship Id="rId5" Type="http://schemas.openxmlformats.org/officeDocument/2006/relationships/image" Target="../media/image21.jpe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audio" Target="../media/audio2.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audio" Target="../media/audio2.wav"/><Relationship Id="rId5" Type="http://schemas.openxmlformats.org/officeDocument/2006/relationships/image" Target="../media/image22.jpe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3.jpe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4.jpe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jpg"/><Relationship Id="rId5" Type="http://schemas.openxmlformats.org/officeDocument/2006/relationships/image" Target="../media/image9.wmf"/><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25.jpe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26.jpe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27.jpe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28.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29.jpe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audio" Target="../media/audio2.wav"/><Relationship Id="rId5" Type="http://schemas.openxmlformats.org/officeDocument/2006/relationships/image" Target="../media/image30.jpe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1.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audio" Target="../media/audio2.wav"/><Relationship Id="rId5" Type="http://schemas.openxmlformats.org/officeDocument/2006/relationships/image" Target="../media/image45.jpe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46.jpeg"/><Relationship Id="rId4" Type="http://schemas.openxmlformats.org/officeDocument/2006/relationships/audio" Target="../media/audio3.wav"/></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47.jpeg"/><Relationship Id="rId4" Type="http://schemas.openxmlformats.org/officeDocument/2006/relationships/audio" Target="../media/audio3.wav"/></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48.jpeg"/><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49.wmf"/><Relationship Id="rId5" Type="http://schemas.openxmlformats.org/officeDocument/2006/relationships/image" Target="../media/image16.wmf"/><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51.jpe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52.jpe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2.wav"/><Relationship Id="rId5" Type="http://schemas.openxmlformats.org/officeDocument/2006/relationships/image" Target="../media/image12.jpeg"/><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53.jpe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54.jpe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55.jpe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57.jp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49.wmf"/><Relationship Id="rId5" Type="http://schemas.openxmlformats.org/officeDocument/2006/relationships/image" Target="../media/image56.wmf"/><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58.jp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49.wmf"/><Relationship Id="rId5" Type="http://schemas.openxmlformats.org/officeDocument/2006/relationships/image" Target="../media/image56.wmf"/><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59.jpg"/><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49.wmf"/><Relationship Id="rId5" Type="http://schemas.openxmlformats.org/officeDocument/2006/relationships/image" Target="../media/image56.wmf"/><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60.jpg"/><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49.wmf"/><Relationship Id="rId5" Type="http://schemas.openxmlformats.org/officeDocument/2006/relationships/image" Target="../media/image56.wmf"/><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61.jpeg"/><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62.jpeg"/><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63.jpe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audio" Target="../media/audio1.wav"/><Relationship Id="rId4" Type="http://schemas.openxmlformats.org/officeDocument/2006/relationships/audio" Target="../media/audio1.wav"/></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64.jpeg"/><Relationship Id="rId5" Type="http://schemas.openxmlformats.org/officeDocument/2006/relationships/hyperlink" Target="http://content.healthaffairs.org/content/21/2/78.full.html" TargetMode="External"/><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65.jpeg"/><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66.jpeg"/><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image" Target="../media/image69.jpeg"/><Relationship Id="rId5" Type="http://schemas.openxmlformats.org/officeDocument/2006/relationships/hyperlink" Target="http://www.estadisticas.gobierno.pr/iepr/LinkClick.aspx?fileticket=7ADJ6fSujrM%3D&amp;tabid=186" TargetMode="External"/><Relationship Id="rId4" Type="http://schemas.openxmlformats.org/officeDocument/2006/relationships/audio" Target="../media/audio3.wav"/></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7.xml"/><Relationship Id="rId5" Type="http://schemas.openxmlformats.org/officeDocument/2006/relationships/image" Target="../media/image70.jpeg"/><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5" Type="http://schemas.openxmlformats.org/officeDocument/2006/relationships/image" Target="../media/image71.jpeg"/><Relationship Id="rId4" Type="http://schemas.openxmlformats.org/officeDocument/2006/relationships/audio" Target="../media/audio3.wav"/></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9.xml"/><Relationship Id="rId5" Type="http://schemas.openxmlformats.org/officeDocument/2006/relationships/image" Target="../media/image72.jpeg"/><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60.xml"/><Relationship Id="rId5" Type="http://schemas.openxmlformats.org/officeDocument/2006/relationships/image" Target="../media/image73.jpe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2.wav"/><Relationship Id="rId5" Type="http://schemas.openxmlformats.org/officeDocument/2006/relationships/image" Target="../media/image13.jpeg"/><Relationship Id="rId4" Type="http://schemas.openxmlformats.org/officeDocument/2006/relationships/audio" Target="../media/audio2.wav"/></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61.xml"/><Relationship Id="rId5" Type="http://schemas.openxmlformats.org/officeDocument/2006/relationships/image" Target="../media/image74.jpeg"/><Relationship Id="rId4" Type="http://schemas.openxmlformats.org/officeDocument/2006/relationships/audio" Target="../media/audio4.wav"/></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75.jpeg"/><Relationship Id="rId4" Type="http://schemas.openxmlformats.org/officeDocument/2006/relationships/audio" Target="../media/audio2.wav"/></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63.xml"/><Relationship Id="rId5" Type="http://schemas.openxmlformats.org/officeDocument/2006/relationships/image" Target="../media/image76.jpeg"/><Relationship Id="rId4" Type="http://schemas.openxmlformats.org/officeDocument/2006/relationships/audio" Target="../media/audio2.wav"/></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4.xml"/><Relationship Id="rId5" Type="http://schemas.openxmlformats.org/officeDocument/2006/relationships/image" Target="../media/image77.jpeg"/><Relationship Id="rId4" Type="http://schemas.openxmlformats.org/officeDocument/2006/relationships/audio" Target="../media/audio2.wav"/></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78.jpeg"/><Relationship Id="rId4" Type="http://schemas.openxmlformats.org/officeDocument/2006/relationships/audio" Target="../media/audio3.wav"/></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79.jpeg"/><Relationship Id="rId4" Type="http://schemas.openxmlformats.org/officeDocument/2006/relationships/audio" Target="../media/audio2.wav"/></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tags" Target="../tags/tag67.xml"/><Relationship Id="rId5" Type="http://schemas.openxmlformats.org/officeDocument/2006/relationships/image" Target="../media/image80.jpeg"/><Relationship Id="rId4" Type="http://schemas.openxmlformats.org/officeDocument/2006/relationships/audio" Target="../media/audio3.wav"/></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6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audio" Target="../media/audio3.wav"/></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69.xml"/><Relationship Id="rId5" Type="http://schemas.openxmlformats.org/officeDocument/2006/relationships/image" Target="../media/image83.jpeg"/><Relationship Id="rId4" Type="http://schemas.openxmlformats.org/officeDocument/2006/relationships/audio" Target="../media/audio3.wav"/></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84.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wmf"/><Relationship Id="rId5" Type="http://schemas.openxmlformats.org/officeDocument/2006/relationships/image" Target="../media/image14.jpg"/><Relationship Id="rId4" Type="http://schemas.openxmlformats.org/officeDocument/2006/relationships/audio" Target="../media/audio1.wav"/></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71.xml"/><Relationship Id="rId5" Type="http://schemas.openxmlformats.org/officeDocument/2006/relationships/image" Target="../media/image85.jpeg"/><Relationship Id="rId4" Type="http://schemas.openxmlformats.org/officeDocument/2006/relationships/audio" Target="../media/audio3.wav"/></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72.xml"/><Relationship Id="rId5" Type="http://schemas.openxmlformats.org/officeDocument/2006/relationships/image" Target="../media/image86.jpeg"/><Relationship Id="rId4" Type="http://schemas.openxmlformats.org/officeDocument/2006/relationships/audio" Target="../media/audio3.wav"/></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73.xml"/><Relationship Id="rId5" Type="http://schemas.openxmlformats.org/officeDocument/2006/relationships/image" Target="../media/image87.jpeg"/><Relationship Id="rId4" Type="http://schemas.openxmlformats.org/officeDocument/2006/relationships/audio" Target="../media/audio3.wav"/></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ags" Target="../tags/tag74.xml"/><Relationship Id="rId5" Type="http://schemas.openxmlformats.org/officeDocument/2006/relationships/image" Target="../media/image88.jpeg"/><Relationship Id="rId4" Type="http://schemas.openxmlformats.org/officeDocument/2006/relationships/audio" Target="../media/audio3.wav"/></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ags" Target="../tags/tag75.xml"/><Relationship Id="rId5" Type="http://schemas.openxmlformats.org/officeDocument/2006/relationships/image" Target="../media/image89.jpeg"/><Relationship Id="rId4" Type="http://schemas.openxmlformats.org/officeDocument/2006/relationships/audio" Target="../media/audio3.wav"/></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ags" Target="../tags/tag76.xml"/><Relationship Id="rId5" Type="http://schemas.openxmlformats.org/officeDocument/2006/relationships/image" Target="../media/image90.jpeg"/><Relationship Id="rId4" Type="http://schemas.openxmlformats.org/officeDocument/2006/relationships/audio" Target="../media/audio3.wav"/></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77.xml"/><Relationship Id="rId6" Type="http://schemas.openxmlformats.org/officeDocument/2006/relationships/image" Target="../media/image92.png"/><Relationship Id="rId5" Type="http://schemas.openxmlformats.org/officeDocument/2006/relationships/image" Target="../media/image91.wmf"/><Relationship Id="rId4" Type="http://schemas.openxmlformats.org/officeDocument/2006/relationships/audio" Target="../media/audio3.wav"/></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78.xml"/><Relationship Id="rId5" Type="http://schemas.openxmlformats.org/officeDocument/2006/relationships/image" Target="../media/image93.jpeg"/><Relationship Id="rId4" Type="http://schemas.openxmlformats.org/officeDocument/2006/relationships/audio" Target="../media/audio3.wav"/></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79.xml"/><Relationship Id="rId5" Type="http://schemas.openxmlformats.org/officeDocument/2006/relationships/image" Target="../media/image94.png"/><Relationship Id="rId4" Type="http://schemas.openxmlformats.org/officeDocument/2006/relationships/audio" Target="../media/audio3.wav"/></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80.xml"/><Relationship Id="rId6" Type="http://schemas.openxmlformats.org/officeDocument/2006/relationships/hyperlink" Target="http://pubmedcentralcanada.ca/pmcc/articles/PMC1424733/pdf/pubhealthrep00100-0016.pdf" TargetMode="External"/><Relationship Id="rId5" Type="http://schemas.openxmlformats.org/officeDocument/2006/relationships/image" Target="../media/image95.jpe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audio" Target="../media/audio2.wav"/><Relationship Id="rId5" Type="http://schemas.openxmlformats.org/officeDocument/2006/relationships/image" Target="../media/image15.jpeg"/><Relationship Id="rId4" Type="http://schemas.openxmlformats.org/officeDocument/2006/relationships/audio" Target="../media/audio2.wav"/></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81.xml"/><Relationship Id="rId5" Type="http://schemas.openxmlformats.org/officeDocument/2006/relationships/image" Target="../media/image96.jpg"/><Relationship Id="rId4" Type="http://schemas.openxmlformats.org/officeDocument/2006/relationships/audio" Target="../media/audio3.wav"/></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82.xml"/><Relationship Id="rId5" Type="http://schemas.openxmlformats.org/officeDocument/2006/relationships/image" Target="../media/image97.jpeg"/><Relationship Id="rId4" Type="http://schemas.openxmlformats.org/officeDocument/2006/relationships/audio" Target="../media/audio2.wav"/></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83.xml"/><Relationship Id="rId5" Type="http://schemas.openxmlformats.org/officeDocument/2006/relationships/image" Target="../media/image98.jpeg"/><Relationship Id="rId4" Type="http://schemas.openxmlformats.org/officeDocument/2006/relationships/audio" Target="../media/audio5.wav"/></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84.xml"/><Relationship Id="rId5" Type="http://schemas.openxmlformats.org/officeDocument/2006/relationships/image" Target="../media/image99.jpeg"/><Relationship Id="rId4" Type="http://schemas.openxmlformats.org/officeDocument/2006/relationships/audio" Target="../media/audio2.wav"/></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7.xml"/><Relationship Id="rId1" Type="http://schemas.openxmlformats.org/officeDocument/2006/relationships/tags" Target="../tags/tag85.xml"/><Relationship Id="rId5" Type="http://schemas.openxmlformats.org/officeDocument/2006/relationships/image" Target="../media/image100.jpeg"/><Relationship Id="rId4" Type="http://schemas.openxmlformats.org/officeDocument/2006/relationships/audio" Target="../media/audio2.wav"/></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ags" Target="../tags/tag86.xml"/><Relationship Id="rId5" Type="http://schemas.openxmlformats.org/officeDocument/2006/relationships/image" Target="../media/image101.jpeg"/><Relationship Id="rId4" Type="http://schemas.openxmlformats.org/officeDocument/2006/relationships/audio" Target="../media/audio2.wav"/></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ags" Target="../tags/tag87.xml"/><Relationship Id="rId6" Type="http://schemas.openxmlformats.org/officeDocument/2006/relationships/image" Target="../media/image9.wmf"/><Relationship Id="rId5" Type="http://schemas.openxmlformats.org/officeDocument/2006/relationships/image" Target="../media/image102.jpg"/><Relationship Id="rId4" Type="http://schemas.openxmlformats.org/officeDocument/2006/relationships/audio" Target="../media/audio3.wav"/></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88.xml"/><Relationship Id="rId5" Type="http://schemas.openxmlformats.org/officeDocument/2006/relationships/image" Target="../media/image103.jpg"/><Relationship Id="rId4" Type="http://schemas.openxmlformats.org/officeDocument/2006/relationships/audio" Target="../media/audio3.wav"/></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89.xml"/><Relationship Id="rId6" Type="http://schemas.openxmlformats.org/officeDocument/2006/relationships/image" Target="../media/image104.jpg"/><Relationship Id="rId5" Type="http://schemas.openxmlformats.org/officeDocument/2006/relationships/image" Target="../media/image9.wmf"/><Relationship Id="rId4" Type="http://schemas.openxmlformats.org/officeDocument/2006/relationships/audio" Target="../media/audio3.wav"/></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90.xml"/><Relationship Id="rId5" Type="http://schemas.openxmlformats.org/officeDocument/2006/relationships/image" Target="../media/image105.jpe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7.jpg"/><Relationship Id="rId5" Type="http://schemas.openxmlformats.org/officeDocument/2006/relationships/image" Target="../media/image16.wmf"/><Relationship Id="rId4" Type="http://schemas.openxmlformats.org/officeDocument/2006/relationships/audio" Target="../media/audio2.wav"/></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ags" Target="../tags/tag91.xml"/><Relationship Id="rId5" Type="http://schemas.openxmlformats.org/officeDocument/2006/relationships/image" Target="../media/image106.jpeg"/><Relationship Id="rId4" Type="http://schemas.openxmlformats.org/officeDocument/2006/relationships/audio" Target="../media/audio3.wav"/></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7.xml"/><Relationship Id="rId1" Type="http://schemas.openxmlformats.org/officeDocument/2006/relationships/tags" Target="../tags/tag92.xml"/><Relationship Id="rId5" Type="http://schemas.openxmlformats.org/officeDocument/2006/relationships/image" Target="../media/image107.jpeg"/><Relationship Id="rId4" Type="http://schemas.openxmlformats.org/officeDocument/2006/relationships/audio" Target="../media/audio3.wav"/></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3.xml"/><Relationship Id="rId5" Type="http://schemas.openxmlformats.org/officeDocument/2006/relationships/image" Target="../media/image108.jpg"/><Relationship Id="rId4" Type="http://schemas.openxmlformats.org/officeDocument/2006/relationships/audio" Target="../media/audio3.wav"/></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94.xml"/><Relationship Id="rId5" Type="http://schemas.openxmlformats.org/officeDocument/2006/relationships/image" Target="../media/image109.jpeg"/><Relationship Id="rId4" Type="http://schemas.openxmlformats.org/officeDocument/2006/relationships/audio" Target="../media/audio3.wav"/></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ags" Target="../tags/tag95.xml"/><Relationship Id="rId5" Type="http://schemas.openxmlformats.org/officeDocument/2006/relationships/image" Target="../media/image110.png"/><Relationship Id="rId4" Type="http://schemas.openxmlformats.org/officeDocument/2006/relationships/audio" Target="../media/audio3.wav"/></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96.xml"/><Relationship Id="rId5" Type="http://schemas.openxmlformats.org/officeDocument/2006/relationships/image" Target="../media/image111.png"/><Relationship Id="rId4" Type="http://schemas.openxmlformats.org/officeDocument/2006/relationships/audio" Target="../media/audio3.wav"/></Relationships>
</file>

<file path=ppt/slides/_rels/slide96.xml.rels><?xml version="1.0" encoding="UTF-8" standalone="yes"?>
<Relationships xmlns="http://schemas.openxmlformats.org/package/2006/relationships"><Relationship Id="rId8" Type="http://schemas.openxmlformats.org/officeDocument/2006/relationships/hyperlink" Target="http://ocw.um.es/cc.-de-la-salud/alimentacion-y-nutricion-actuales/otros-recursos-1/or-f-003.pdf" TargetMode="External"/><Relationship Id="rId3" Type="http://schemas.openxmlformats.org/officeDocument/2006/relationships/notesSlide" Target="../notesSlides/notesSlide96.xml"/><Relationship Id="rId7" Type="http://schemas.openxmlformats.org/officeDocument/2006/relationships/image" Target="../media/image112.wmf"/><Relationship Id="rId2" Type="http://schemas.openxmlformats.org/officeDocument/2006/relationships/slideLayout" Target="../slideLayouts/slideLayout7.xml"/><Relationship Id="rId1" Type="http://schemas.openxmlformats.org/officeDocument/2006/relationships/tags" Target="../tags/tag97.xml"/><Relationship Id="rId6" Type="http://schemas.openxmlformats.org/officeDocument/2006/relationships/image" Target="../media/image56.wmf"/><Relationship Id="rId5" Type="http://schemas.openxmlformats.org/officeDocument/2006/relationships/image" Target="../media/image49.wmf"/><Relationship Id="rId4" Type="http://schemas.openxmlformats.org/officeDocument/2006/relationships/audio" Target="../media/audio3.wav"/><Relationship Id="rId9" Type="http://schemas.openxmlformats.org/officeDocument/2006/relationships/image" Target="../media/image113.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tags" Target="../tags/tag98.xml"/><Relationship Id="rId6" Type="http://schemas.openxmlformats.org/officeDocument/2006/relationships/image" Target="../media/image114.jpg"/><Relationship Id="rId5" Type="http://schemas.openxmlformats.org/officeDocument/2006/relationships/image" Target="../media/image9.wmf"/><Relationship Id="rId4" Type="http://schemas.openxmlformats.org/officeDocument/2006/relationships/audio" Target="../media/audio3.wav"/></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99.xml"/><Relationship Id="rId5" Type="http://schemas.openxmlformats.org/officeDocument/2006/relationships/image" Target="../media/image115.jpg"/><Relationship Id="rId4" Type="http://schemas.openxmlformats.org/officeDocument/2006/relationships/audio" Target="../media/audio3.wav"/></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7.xml"/><Relationship Id="rId1" Type="http://schemas.openxmlformats.org/officeDocument/2006/relationships/tags" Target="../tags/tag100.xml"/><Relationship Id="rId5" Type="http://schemas.openxmlformats.org/officeDocument/2006/relationships/image" Target="../media/image116.jpe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D6CC6-A9EB-4EE7-AE80-D68546D75E07}"/>
              </a:ext>
            </a:extLst>
          </p:cNvPr>
          <p:cNvSpPr>
            <a:spLocks noGrp="1"/>
          </p:cNvSpPr>
          <p:nvPr>
            <p:ph type="ctrTitle"/>
          </p:nvPr>
        </p:nvSpPr>
        <p:spPr>
          <a:xfrm>
            <a:off x="0" y="549275"/>
            <a:ext cx="9144000" cy="647700"/>
          </a:xfrm>
        </p:spPr>
        <p:txBody>
          <a:bodyPr>
            <a:normAutofit fontScale="90000"/>
          </a:bodyPr>
          <a:lstStyle/>
          <a:p>
            <a:pPr algn="ctr" eaLnBrk="1" hangingPunct="1">
              <a:lnSpc>
                <a:spcPct val="90000"/>
              </a:lnSpc>
              <a:defRPr/>
            </a:pPr>
            <a:r>
              <a:rPr lang="es-PR" altLang="en-US" sz="2400">
                <a:solidFill>
                  <a:srgbClr val="99CCFF"/>
                </a:solidFill>
                <a:effectLst>
                  <a:outerShdw blurRad="38100" dist="38100" dir="2700000" algn="tl">
                    <a:srgbClr val="C0C0C0"/>
                  </a:outerShdw>
                </a:effectLst>
                <a:latin typeface="Arial Black" panose="020B0A04020102020204" pitchFamily="34" charset="0"/>
              </a:rPr>
              <a:t>DISEÑO DE PROGRAMAS DE EJERCICIOS:</a:t>
            </a:r>
            <a:br>
              <a:rPr lang="es-PR" altLang="en-US" sz="2400">
                <a:effectLst>
                  <a:outerShdw blurRad="38100" dist="38100" dir="2700000" algn="tl">
                    <a:srgbClr val="C0C0C0"/>
                  </a:outerShdw>
                </a:effectLst>
                <a:latin typeface="Arial Black" panose="020B0A04020102020204" pitchFamily="34" charset="0"/>
              </a:rPr>
            </a:br>
            <a:r>
              <a:rPr lang="es-PR" altLang="en-US" sz="2700" i="1">
                <a:solidFill>
                  <a:srgbClr val="E6E6EF"/>
                </a:solidFill>
                <a:effectLst>
                  <a:outerShdw blurRad="38100" dist="38100" dir="2700000" algn="tl">
                    <a:srgbClr val="C0C0C0"/>
                  </a:outerShdw>
                </a:effectLst>
                <a:latin typeface="Arial Black" panose="020B0A04020102020204" pitchFamily="34" charset="0"/>
              </a:rPr>
              <a:t>Introducción</a:t>
            </a:r>
          </a:p>
        </p:txBody>
      </p:sp>
      <p:sp>
        <p:nvSpPr>
          <p:cNvPr id="7172" name="Subtitle 2">
            <a:extLst>
              <a:ext uri="{FF2B5EF4-FFF2-40B4-BE49-F238E27FC236}">
                <a16:creationId xmlns:a16="http://schemas.microsoft.com/office/drawing/2014/main" id="{8895C809-0249-420F-B51A-20AD8608BF27}"/>
              </a:ext>
            </a:extLst>
          </p:cNvPr>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0000"/>
              </a:lnSpc>
              <a:buFont typeface="Georgia" panose="02040502050405020303" pitchFamily="18" charset="0"/>
              <a:buNone/>
            </a:pPr>
            <a:r>
              <a:rPr lang="es-PR" altLang="en-US" sz="2400" b="1">
                <a:solidFill>
                  <a:srgbClr val="484876"/>
                </a:solidFill>
                <a:latin typeface="Arial" panose="020B0604020202020204" pitchFamily="34" charset="0"/>
                <a:cs typeface="Arial" panose="020B0604020202020204" pitchFamily="34" charset="0"/>
              </a:rPr>
              <a:t>Prof. Edgar Lopategui Corsino</a:t>
            </a:r>
          </a:p>
          <a:p>
            <a:pPr eaLnBrk="1" hangingPunct="1">
              <a:lnSpc>
                <a:spcPct val="90000"/>
              </a:lnSpc>
              <a:buFont typeface="Georgia" panose="02040502050405020303" pitchFamily="18" charset="0"/>
              <a:buNone/>
            </a:pPr>
            <a:r>
              <a:rPr lang="es-PR" altLang="en-US" sz="2400" b="1" i="1">
                <a:solidFill>
                  <a:srgbClr val="484876"/>
                </a:solidFill>
                <a:latin typeface="Arial" panose="020B0604020202020204" pitchFamily="34" charset="0"/>
                <a:cs typeface="Arial" panose="020B0604020202020204" pitchFamily="34" charset="0"/>
              </a:rPr>
              <a:t>M.A., Fisiología del Ejercicio</a:t>
            </a:r>
          </a:p>
        </p:txBody>
      </p:sp>
      <p:pic>
        <p:nvPicPr>
          <p:cNvPr id="7173" name="Picture 30" descr="RSEAUX~2">
            <a:extLst>
              <a:ext uri="{FF2B5EF4-FFF2-40B4-BE49-F238E27FC236}">
                <a16:creationId xmlns:a16="http://schemas.microsoft.com/office/drawing/2014/main" id="{1886A68B-C2DB-406D-ABD2-9D608DB73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31">
            <a:extLst>
              <a:ext uri="{FF2B5EF4-FFF2-40B4-BE49-F238E27FC236}">
                <a16:creationId xmlns:a16="http://schemas.microsoft.com/office/drawing/2014/main" id="{9EA00585-B4F2-408D-90A1-1AECA83DC867}"/>
              </a:ext>
            </a:extLst>
          </p:cNvPr>
          <p:cNvSpPr>
            <a:spLocks noChangeArrowheads="1"/>
          </p:cNvSpPr>
          <p:nvPr/>
        </p:nvSpPr>
        <p:spPr bwMode="auto">
          <a:xfrm>
            <a:off x="682625" y="47259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5000"/>
              </a:lnSpc>
              <a:spcBef>
                <a:spcPct val="0"/>
              </a:spcBef>
              <a:buClrTx/>
              <a:buFontTx/>
              <a:buNone/>
            </a:pPr>
            <a:r>
              <a:rPr lang="es-PR" altLang="en-US" sz="1800" b="1">
                <a:solidFill>
                  <a:srgbClr val="484876"/>
                </a:solidFill>
                <a:latin typeface="Trebuchet MS" panose="020B0603020202020204" pitchFamily="34" charset="0"/>
              </a:rPr>
              <a:t>Web:        </a:t>
            </a:r>
            <a:r>
              <a:rPr lang="es-PR" altLang="en-US" sz="1800" b="1" i="1">
                <a:solidFill>
                  <a:srgbClr val="484876"/>
                </a:solidFill>
                <a:latin typeface="Trebuchet MS" panose="020B0603020202020204" pitchFamily="34" charset="0"/>
              </a:rPr>
              <a:t>http://www.saludmed.com/</a:t>
            </a:r>
            <a:endParaRPr lang="es-PR" altLang="en-US" i="1">
              <a:solidFill>
                <a:srgbClr val="484876"/>
              </a:solidFill>
              <a:latin typeface="Trebuchet MS" panose="020B0603020202020204" pitchFamily="34" charset="0"/>
            </a:endParaRPr>
          </a:p>
        </p:txBody>
      </p:sp>
      <p:pic>
        <p:nvPicPr>
          <p:cNvPr id="7175" name="Picture 32" descr="IE 73D">
            <a:extLst>
              <a:ext uri="{FF2B5EF4-FFF2-40B4-BE49-F238E27FC236}">
                <a16:creationId xmlns:a16="http://schemas.microsoft.com/office/drawing/2014/main" id="{C532F46D-A4B8-4DCD-AF31-6078E1066B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33">
            <a:extLst>
              <a:ext uri="{FF2B5EF4-FFF2-40B4-BE49-F238E27FC236}">
                <a16:creationId xmlns:a16="http://schemas.microsoft.com/office/drawing/2014/main" id="{68BD35BC-C9EB-42B9-AD03-79E28F1D9A97}"/>
              </a:ext>
            </a:extLst>
          </p:cNvPr>
          <p:cNvSpPr>
            <a:spLocks noChangeArrowheads="1"/>
          </p:cNvSpPr>
          <p:nvPr/>
        </p:nvSpPr>
        <p:spPr bwMode="auto">
          <a:xfrm>
            <a:off x="682625" y="5084763"/>
            <a:ext cx="46101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5000"/>
              </a:lnSpc>
              <a:spcBef>
                <a:spcPct val="0"/>
              </a:spcBef>
              <a:buClrTx/>
              <a:buFontTx/>
              <a:buNone/>
            </a:pPr>
            <a:r>
              <a:rPr lang="es-PR" altLang="en-US" sz="1800" b="1">
                <a:solidFill>
                  <a:srgbClr val="484876"/>
                </a:solidFill>
                <a:latin typeface="Trebuchet MS" panose="020B0603020202020204" pitchFamily="34" charset="0"/>
              </a:rPr>
              <a:t>E-Mail:</a:t>
            </a:r>
            <a:r>
              <a:rPr lang="es-PR" altLang="en-US" sz="1800" b="1" i="1">
                <a:solidFill>
                  <a:srgbClr val="484876"/>
                </a:solidFill>
                <a:latin typeface="Trebuchet MS" panose="020B0603020202020204" pitchFamily="34" charset="0"/>
              </a:rPr>
              <a:t>     elopategui@intermetro.edu</a:t>
            </a:r>
            <a:br>
              <a:rPr lang="es-PR" altLang="en-US" sz="1800" b="1" i="1">
                <a:solidFill>
                  <a:srgbClr val="484876"/>
                </a:solidFill>
                <a:latin typeface="Trebuchet MS" panose="020B0603020202020204" pitchFamily="34" charset="0"/>
              </a:rPr>
            </a:br>
            <a:r>
              <a:rPr lang="es-PR" altLang="en-US" sz="1800" b="1" i="1">
                <a:solidFill>
                  <a:srgbClr val="484876"/>
                </a:solidFill>
                <a:latin typeface="Trebuchet MS" panose="020B0603020202020204" pitchFamily="34" charset="0"/>
              </a:rPr>
              <a:t>                elopateg@gmail.com</a:t>
            </a:r>
          </a:p>
        </p:txBody>
      </p:sp>
      <p:pic>
        <p:nvPicPr>
          <p:cNvPr id="7177" name="Picture 34" descr="IE 73D">
            <a:extLst>
              <a:ext uri="{FF2B5EF4-FFF2-40B4-BE49-F238E27FC236}">
                <a16:creationId xmlns:a16="http://schemas.microsoft.com/office/drawing/2014/main" id="{81EC1BF4-16FE-4DF6-843A-533C4D8345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7324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35">
            <a:extLst>
              <a:ext uri="{FF2B5EF4-FFF2-40B4-BE49-F238E27FC236}">
                <a16:creationId xmlns:a16="http://schemas.microsoft.com/office/drawing/2014/main" id="{FDEBE79E-1C0D-4FC8-8507-31285615BBFB}"/>
              </a:ext>
            </a:extLst>
          </p:cNvPr>
          <p:cNvSpPr>
            <a:spLocks noChangeArrowheads="1"/>
          </p:cNvSpPr>
          <p:nvPr/>
        </p:nvSpPr>
        <p:spPr bwMode="auto">
          <a:xfrm>
            <a:off x="684213" y="5732463"/>
            <a:ext cx="828040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85000"/>
              </a:lnSpc>
              <a:spcBef>
                <a:spcPct val="0"/>
              </a:spcBef>
              <a:buClrTx/>
              <a:buFontTx/>
              <a:buNone/>
            </a:pPr>
            <a:r>
              <a:rPr lang="es-PR" altLang="en-US" sz="1700" b="1">
                <a:solidFill>
                  <a:srgbClr val="484876"/>
                </a:solidFill>
                <a:latin typeface="Trebuchet MS" panose="020B0603020202020204" pitchFamily="34" charset="0"/>
              </a:rPr>
              <a:t>Curso:      </a:t>
            </a:r>
            <a:r>
              <a:rPr lang="es-PR" altLang="en-US" sz="1700" b="1" i="1">
                <a:solidFill>
                  <a:srgbClr val="484876"/>
                </a:solidFill>
                <a:latin typeface="Trebuchet MS" panose="020B0603020202020204" pitchFamily="34" charset="0"/>
              </a:rPr>
              <a:t>http://www.saludmed.com/</a:t>
            </a:r>
            <a:r>
              <a:rPr lang="es-PR" altLang="en-US" sz="1700" b="1" i="1">
                <a:solidFill>
                  <a:schemeClr val="tx2"/>
                </a:solidFill>
                <a:latin typeface="Trebuchet MS" panose="020B0603020202020204" pitchFamily="34" charset="0"/>
              </a:rPr>
              <a:t>ejercico/ejercicio.html</a:t>
            </a:r>
          </a:p>
        </p:txBody>
      </p:sp>
      <p:pic>
        <p:nvPicPr>
          <p:cNvPr id="6" name="Picture 5" descr="A person walking in the grass&#10;&#10;Description automatically generated">
            <a:extLst>
              <a:ext uri="{FF2B5EF4-FFF2-40B4-BE49-F238E27FC236}">
                <a16:creationId xmlns:a16="http://schemas.microsoft.com/office/drawing/2014/main" id="{FC063CF8-A40E-4A77-886F-53CD3D4E12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89" y="727515"/>
            <a:ext cx="8996221" cy="3092451"/>
          </a:xfrm>
          <a:prstGeom prst="rect">
            <a:avLst/>
          </a:prstGeom>
          <a:effectLst>
            <a:softEdge rad="635000"/>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r"/>
        <p:sndAc>
          <p:stSnd>
            <p:snd r:embed="rId4" name="chimes.wav"/>
          </p:stSnd>
        </p:sndAc>
      </p:transition>
    </mc:Choice>
    <mc:Fallback xmlns="">
      <p:transition spd="slow">
        <p:fade/>
        <p:sndAc>
          <p:stSnd>
            <p:snd r:embed="rId8"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D4AB78-26B0-453E-BE44-06EC38859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extLst>
      <p:ext uri="{BB962C8B-B14F-4D97-AF65-F5344CB8AC3E}">
        <p14:creationId xmlns:p14="http://schemas.microsoft.com/office/powerpoint/2010/main" val="2574738201"/>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6">
            <a:extLst>
              <a:ext uri="{FF2B5EF4-FFF2-40B4-BE49-F238E27FC236}">
                <a16:creationId xmlns:a16="http://schemas.microsoft.com/office/drawing/2014/main" id="{4F0390C9-60F8-4E9C-844A-ECA4302AC8B5}"/>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n-US" sz="1200" b="1" i="1">
                <a:latin typeface="Times New Roman" panose="02020603050405020304" pitchFamily="18" charset="0"/>
              </a:rPr>
              <a:t>Public Health Reports, 100</a:t>
            </a:r>
            <a:r>
              <a:rPr lang="en-US" altLang="en-US" sz="1200">
                <a:latin typeface="Times New Roman" panose="02020603050405020304" pitchFamily="18" charset="0"/>
              </a:rPr>
              <a:t>(2), p. 128. Recuperado de </a:t>
            </a:r>
            <a:r>
              <a:rPr lang="en-US" altLang="en-US" sz="1200" b="1" i="1">
                <a:latin typeface="Times New Roman" panose="02020603050405020304" pitchFamily="18" charset="0"/>
                <a:hlinkClick r:id="rId5"/>
              </a:rPr>
              <a:t>http://pubmedcentralcanada.ca/pmcc/articles/PMC1424733/pdf/pubhealthrep00100-0016.pdf</a:t>
            </a:r>
            <a:endParaRPr lang="en-US" altLang="en-US" sz="1200" b="1" i="1">
              <a:latin typeface="Times New Roman" panose="02020603050405020304" pitchFamily="18" charset="0"/>
            </a:endParaRPr>
          </a:p>
        </p:txBody>
      </p:sp>
      <p:pic>
        <p:nvPicPr>
          <p:cNvPr id="115715" name="Picture 5" descr="GT14_Ejercicio_DEF_PPT">
            <a:extLst>
              <a:ext uri="{FF2B5EF4-FFF2-40B4-BE49-F238E27FC236}">
                <a16:creationId xmlns:a16="http://schemas.microsoft.com/office/drawing/2014/main" id="{98B5AF01-CF6C-4847-8F75-022058417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813" y="642938"/>
            <a:ext cx="6192837"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breeze.wav"/>
      </p:stSnd>
    </p:sndAc>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Tabla_6_Comparacion_Act-Fis_Ejercicio">
            <a:extLst>
              <a:ext uri="{FF2B5EF4-FFF2-40B4-BE49-F238E27FC236}">
                <a16:creationId xmlns:a16="http://schemas.microsoft.com/office/drawing/2014/main" id="{E3C02B5C-CE18-464D-B15C-727CA8DAF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692150"/>
            <a:ext cx="6337300"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breeze.wav"/>
      </p:stSnd>
    </p:sndAc>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6AFF-F1B6-406F-9F44-2D1109EC7E27}"/>
              </a:ext>
            </a:extLst>
          </p:cNvPr>
          <p:cNvSpPr>
            <a:spLocks/>
          </p:cNvSpPr>
          <p:nvPr/>
        </p:nvSpPr>
        <p:spPr bwMode="auto">
          <a:xfrm>
            <a:off x="179388" y="549275"/>
            <a:ext cx="8785225" cy="6477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3600">
                <a:cs typeface="Arial" panose="020B0604020202020204" pitchFamily="34" charset="0"/>
              </a:rPr>
              <a:t> </a:t>
            </a:r>
            <a:r>
              <a:rPr lang="es-PR" altLang="en-US" sz="1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CONCEPTOS BÁSICOS:</a:t>
            </a:r>
            <a:br>
              <a:rPr lang="es-PR" altLang="en-US" sz="1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ACTIVIDAD FÍSICA, EJERCICIO Y APTITUD FÍSICA</a:t>
            </a:r>
            <a:endParaRPr lang="es-PR" altLang="en-US" sz="1800" i="1">
              <a:cs typeface="Arial" panose="020B0604020202020204" pitchFamily="34" charset="0"/>
            </a:endParaRPr>
          </a:p>
        </p:txBody>
      </p:sp>
      <p:pic>
        <p:nvPicPr>
          <p:cNvPr id="111619" name="Picture 5" descr="Tabla_5_Conceptos_Act-Fis_Ejercicio">
            <a:extLst>
              <a:ext uri="{FF2B5EF4-FFF2-40B4-BE49-F238E27FC236}">
                <a16:creationId xmlns:a16="http://schemas.microsoft.com/office/drawing/2014/main" id="{B773FEF2-A259-49E1-ADED-8702A130F2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390650"/>
            <a:ext cx="8656638"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breeze.wav"/>
      </p:stSnd>
    </p:sndAc>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192DDB5-0943-4E2D-8F2F-4D44880FCD7C}"/>
              </a:ext>
            </a:extLst>
          </p:cNvPr>
          <p:cNvSpPr>
            <a:spLocks noChangeArrowheads="1"/>
          </p:cNvSpPr>
          <p:nvPr/>
        </p:nvSpPr>
        <p:spPr bwMode="auto">
          <a:xfrm>
            <a:off x="3995738" y="692150"/>
            <a:ext cx="48577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600">
                <a:solidFill>
                  <a:srgbClr val="484876"/>
                </a:solidFill>
                <a:effectLst>
                  <a:outerShdw blurRad="38100" dist="38100" dir="2700000" algn="tl">
                    <a:srgbClr val="C0C0C0"/>
                  </a:outerShdw>
                </a:effectLst>
                <a:latin typeface="Arial Black" pitchFamily="34" charset="0"/>
              </a:rPr>
              <a:t>EJERCICIO</a:t>
            </a:r>
          </a:p>
          <a:p>
            <a:pPr eaLnBrk="0" hangingPunct="0"/>
            <a:r>
              <a:rPr lang="en-US" altLang="es-PR" sz="3600">
                <a:solidFill>
                  <a:srgbClr val="484876"/>
                </a:solidFill>
                <a:effectLst>
                  <a:outerShdw blurRad="38100" dist="38100" dir="2700000" algn="tl">
                    <a:srgbClr val="C0C0C0"/>
                  </a:outerShdw>
                </a:effectLst>
                <a:latin typeface="Arial Black" pitchFamily="34" charset="0"/>
              </a:rPr>
              <a:t>TERAPÉUTICO</a:t>
            </a:r>
          </a:p>
        </p:txBody>
      </p:sp>
      <p:sp>
        <p:nvSpPr>
          <p:cNvPr id="3" name="Rectangle 3">
            <a:extLst>
              <a:ext uri="{FF2B5EF4-FFF2-40B4-BE49-F238E27FC236}">
                <a16:creationId xmlns:a16="http://schemas.microsoft.com/office/drawing/2014/main" id="{F29947B0-3900-42FB-BE7D-876B12F54C29}"/>
              </a:ext>
            </a:extLst>
          </p:cNvPr>
          <p:cNvSpPr>
            <a:spLocks noChangeArrowheads="1"/>
          </p:cNvSpPr>
          <p:nvPr/>
        </p:nvSpPr>
        <p:spPr bwMode="auto">
          <a:xfrm>
            <a:off x="4067175" y="1843088"/>
            <a:ext cx="48260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n-US" altLang="es-PR" sz="3100" b="1">
                <a:latin typeface="Arial" charset="0"/>
                <a:cs typeface="Arial" charset="0"/>
              </a:rPr>
              <a:t>La planificación e</a:t>
            </a:r>
          </a:p>
          <a:p>
            <a:pPr eaLnBrk="0" hangingPunct="0">
              <a:lnSpc>
                <a:spcPct val="90000"/>
              </a:lnSpc>
              <a:spcBef>
                <a:spcPct val="20000"/>
              </a:spcBef>
            </a:pPr>
            <a:r>
              <a:rPr lang="en-US" altLang="es-PR" sz="3100" b="1">
                <a:latin typeface="Arial" charset="0"/>
                <a:cs typeface="Arial" charset="0"/>
              </a:rPr>
              <a:t>implementación de</a:t>
            </a:r>
          </a:p>
          <a:p>
            <a:pPr eaLnBrk="0" hangingPunct="0">
              <a:lnSpc>
                <a:spcPct val="90000"/>
              </a:lnSpc>
              <a:spcBef>
                <a:spcPct val="20000"/>
              </a:spcBef>
            </a:pPr>
            <a:r>
              <a:rPr lang="en-US" altLang="es-PR" sz="3100" b="1">
                <a:latin typeface="Arial" charset="0"/>
                <a:cs typeface="Arial" charset="0"/>
              </a:rPr>
              <a:t>movimientos corporales</a:t>
            </a:r>
          </a:p>
          <a:p>
            <a:pPr eaLnBrk="0" hangingPunct="0">
              <a:lnSpc>
                <a:spcPct val="90000"/>
              </a:lnSpc>
              <a:spcBef>
                <a:spcPct val="20000"/>
              </a:spcBef>
            </a:pPr>
            <a:r>
              <a:rPr lang="en-US" altLang="es-PR" sz="3100" b="1">
                <a:latin typeface="Arial" charset="0"/>
                <a:cs typeface="Arial" charset="0"/>
              </a:rPr>
              <a:t>dirigidos al tratamiento</a:t>
            </a:r>
          </a:p>
          <a:p>
            <a:pPr eaLnBrk="0" hangingPunct="0">
              <a:lnSpc>
                <a:spcPct val="90000"/>
              </a:lnSpc>
              <a:spcBef>
                <a:spcPct val="20000"/>
              </a:spcBef>
            </a:pPr>
            <a:r>
              <a:rPr lang="en-US" altLang="es-PR" sz="3100" b="1">
                <a:latin typeface="Arial" charset="0"/>
                <a:cs typeface="Arial" charset="0"/>
              </a:rPr>
              <a:t>crónico (rehabilitación)</a:t>
            </a:r>
          </a:p>
          <a:p>
            <a:pPr eaLnBrk="0" hangingPunct="0">
              <a:lnSpc>
                <a:spcPct val="90000"/>
              </a:lnSpc>
              <a:spcBef>
                <a:spcPct val="20000"/>
              </a:spcBef>
            </a:pPr>
            <a:r>
              <a:rPr lang="en-US" altLang="es-PR" sz="3100" b="1">
                <a:latin typeface="Arial" charset="0"/>
                <a:cs typeface="Arial" charset="0"/>
              </a:rPr>
              <a:t>de traumas</a:t>
            </a:r>
          </a:p>
          <a:p>
            <a:pPr eaLnBrk="0" hangingPunct="0">
              <a:lnSpc>
                <a:spcPct val="90000"/>
              </a:lnSpc>
              <a:spcBef>
                <a:spcPct val="20000"/>
              </a:spcBef>
            </a:pPr>
            <a:r>
              <a:rPr lang="en-US" altLang="es-PR" sz="3100" b="1">
                <a:latin typeface="Arial" charset="0"/>
                <a:cs typeface="Arial" charset="0"/>
              </a:rPr>
              <a:t>oseo-musculares o</a:t>
            </a:r>
          </a:p>
          <a:p>
            <a:pPr eaLnBrk="0" hangingPunct="0">
              <a:lnSpc>
                <a:spcPct val="90000"/>
              </a:lnSpc>
              <a:spcBef>
                <a:spcPct val="20000"/>
              </a:spcBef>
            </a:pPr>
            <a:r>
              <a:rPr lang="en-US" altLang="es-PR" sz="3100" b="1">
                <a:latin typeface="Arial" charset="0"/>
                <a:cs typeface="Arial" charset="0"/>
              </a:rPr>
              <a:t>incapacidades físicas</a:t>
            </a:r>
            <a:endParaRPr lang="en-US" altLang="es-PR" sz="3100" b="1" i="1">
              <a:solidFill>
                <a:srgbClr val="484876"/>
              </a:solidFill>
              <a:effectLst>
                <a:outerShdw blurRad="38100" dist="38100" dir="2700000" algn="tl">
                  <a:srgbClr val="C0C0C0"/>
                </a:outerShdw>
              </a:effectLst>
              <a:latin typeface="Arial Black" pitchFamily="34" charset="0"/>
              <a:cs typeface="Arial" charset="0"/>
            </a:endParaRPr>
          </a:p>
        </p:txBody>
      </p:sp>
      <p:sp>
        <p:nvSpPr>
          <p:cNvPr id="4" name="Text Box 6">
            <a:extLst>
              <a:ext uri="{FF2B5EF4-FFF2-40B4-BE49-F238E27FC236}">
                <a16:creationId xmlns:a16="http://schemas.microsoft.com/office/drawing/2014/main" id="{98AA7B94-EEFB-485E-A290-27C125D903E6}"/>
              </a:ext>
            </a:extLst>
          </p:cNvPr>
          <p:cNvSpPr txBox="1">
            <a:spLocks noChangeArrowheads="1"/>
          </p:cNvSpPr>
          <p:nvPr/>
        </p:nvSpPr>
        <p:spPr bwMode="auto">
          <a:xfrm>
            <a:off x="107950" y="6022975"/>
            <a:ext cx="9036050" cy="3587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a:latin typeface="Times New Roman" pitchFamily="18" charset="0"/>
                <a:cs typeface="Times New Roman" pitchFamily="18" charset="0"/>
              </a:rPr>
              <a:t>NOTA</a:t>
            </a:r>
            <a:r>
              <a:rPr lang="en-US" altLang="es-PR" sz="1200" b="1">
                <a:latin typeface="Times New Roman" pitchFamily="18" charset="0"/>
                <a:cs typeface="Times New Roman" pitchFamily="18" charset="0"/>
              </a:rPr>
              <a:t>.</a:t>
            </a:r>
            <a:r>
              <a:rPr lang="en-US" altLang="es-PR" sz="1200">
                <a:latin typeface="Times New Roman" pitchFamily="18" charset="0"/>
                <a:cs typeface="Times New Roman" pitchFamily="18" charset="0"/>
              </a:rPr>
              <a:t> Adaptado de: </a:t>
            </a:r>
            <a:r>
              <a:rPr lang="en-US" altLang="es-PR" sz="1200" b="1" i="1">
                <a:latin typeface="Times New Roman" pitchFamily="18" charset="0"/>
                <a:cs typeface="Times New Roman" pitchFamily="18" charset="0"/>
              </a:rPr>
              <a:t>Therapeutic Exercise: Foundations and Techniques</a:t>
            </a:r>
            <a:r>
              <a:rPr lang="en-US" altLang="es-PR" sz="1200">
                <a:latin typeface="Times New Roman" pitchFamily="18" charset="0"/>
                <a:cs typeface="Times New Roman" pitchFamily="18" charset="0"/>
              </a:rPr>
              <a:t>. 6ta. ed.; (p. 2), por C. Kisner, &amp; L. A. Colby, 2012, Philadelphia, PA: F. A. Davis Company. Copyright 2012 por F. A. Company.</a:t>
            </a:r>
          </a:p>
          <a:p>
            <a:r>
              <a:rPr lang="en-US" altLang="es-PR" sz="1200">
                <a:latin typeface="Times New Roman" pitchFamily="18" charset="0"/>
              </a:rPr>
              <a:t>.</a:t>
            </a:r>
          </a:p>
        </p:txBody>
      </p:sp>
      <p:pic>
        <p:nvPicPr>
          <p:cNvPr id="5" name="Picture 6" descr="Ball_Exercise-Sit-up-1">
            <a:extLst>
              <a:ext uri="{FF2B5EF4-FFF2-40B4-BE49-F238E27FC236}">
                <a16:creationId xmlns:a16="http://schemas.microsoft.com/office/drawing/2014/main" id="{90E44215-F15A-4675-95FD-E285301DCE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620713"/>
            <a:ext cx="3524250" cy="5286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8337784"/>
      </p:ext>
    </p:extLst>
  </p:cSld>
  <p:clrMapOvr>
    <a:masterClrMapping/>
  </p:clrMapOvr>
  <p:transition spd="slow">
    <p:wedge/>
    <p:sndAc>
      <p:stSnd>
        <p:snd r:embed="rId4" name="push.wav"/>
      </p:stSnd>
    </p:sndAc>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7" descr="Aptitud_Actividad_Ejercicio_02">
            <a:extLst>
              <a:ext uri="{FF2B5EF4-FFF2-40B4-BE49-F238E27FC236}">
                <a16:creationId xmlns:a16="http://schemas.microsoft.com/office/drawing/2014/main" id="{0F6C2B73-D718-47E1-B789-BAE9024CE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diamond/>
    <p:sndAc>
      <p:stSnd>
        <p:snd r:embed="rId4" name="whoosh.wav"/>
      </p:stSnd>
    </p:sndAc>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FE0FBC90-3855-4509-81F6-879FB8FD4141}"/>
              </a:ext>
            </a:extLst>
          </p:cNvPr>
          <p:cNvSpPr txBox="1">
            <a:spLocks noChangeArrowheads="1"/>
          </p:cNvSpPr>
          <p:nvPr/>
        </p:nvSpPr>
        <p:spPr bwMode="auto">
          <a:xfrm>
            <a:off x="324743" y="6093296"/>
            <a:ext cx="8567737"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206),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3" name="Picture 2">
            <a:extLst>
              <a:ext uri="{FF2B5EF4-FFF2-40B4-BE49-F238E27FC236}">
                <a16:creationId xmlns:a16="http://schemas.microsoft.com/office/drawing/2014/main" id="{DB7AC504-618E-402A-8875-B7393C1AB1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33" y="800708"/>
            <a:ext cx="3456384" cy="5184576"/>
          </a:xfrm>
          <a:prstGeom prst="rect">
            <a:avLst/>
          </a:prstGeom>
          <a:effectLst>
            <a:softEdge rad="127000"/>
          </a:effectLst>
        </p:spPr>
      </p:pic>
      <p:sp>
        <p:nvSpPr>
          <p:cNvPr id="4" name="Rectangle 2">
            <a:extLst>
              <a:ext uri="{FF2B5EF4-FFF2-40B4-BE49-F238E27FC236}">
                <a16:creationId xmlns:a16="http://schemas.microsoft.com/office/drawing/2014/main" id="{69662343-A289-42E5-96FF-9C30E702650E}"/>
              </a:ext>
            </a:extLst>
          </p:cNvPr>
          <p:cNvSpPr>
            <a:spLocks noChangeArrowheads="1"/>
          </p:cNvSpPr>
          <p:nvPr/>
        </p:nvSpPr>
        <p:spPr bwMode="auto">
          <a:xfrm>
            <a:off x="3963540" y="692696"/>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dirty="0">
                <a:solidFill>
                  <a:srgbClr val="484876"/>
                </a:solidFill>
                <a:effectLst>
                  <a:outerShdw blurRad="38100" dist="38100" dir="2700000" algn="tl">
                    <a:srgbClr val="C0C0C0"/>
                  </a:outerShdw>
                </a:effectLst>
                <a:latin typeface="Arial Black" pitchFamily="34" charset="0"/>
              </a:rPr>
              <a:t>APTITUD FÍSICA</a:t>
            </a:r>
          </a:p>
        </p:txBody>
      </p:sp>
      <p:sp>
        <p:nvSpPr>
          <p:cNvPr id="5" name="Rectangle 3">
            <a:extLst>
              <a:ext uri="{FF2B5EF4-FFF2-40B4-BE49-F238E27FC236}">
                <a16:creationId xmlns:a16="http://schemas.microsoft.com/office/drawing/2014/main" id="{69333C22-705D-4F52-A0E8-D027372D66AA}"/>
              </a:ext>
            </a:extLst>
          </p:cNvPr>
          <p:cNvSpPr>
            <a:spLocks noChangeArrowheads="1"/>
          </p:cNvSpPr>
          <p:nvPr/>
        </p:nvSpPr>
        <p:spPr bwMode="auto">
          <a:xfrm>
            <a:off x="3963540" y="1412776"/>
            <a:ext cx="4856163"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dirty="0">
                <a:latin typeface="Arial" charset="0"/>
                <a:cs typeface="Arial" charset="0"/>
              </a:rPr>
              <a:t>La capacidad de</a:t>
            </a:r>
          </a:p>
          <a:p>
            <a:pPr eaLnBrk="0" hangingPunct="0">
              <a:lnSpc>
                <a:spcPct val="90000"/>
              </a:lnSpc>
              <a:spcBef>
                <a:spcPct val="20000"/>
              </a:spcBef>
            </a:pPr>
            <a:r>
              <a:rPr lang="es-ES" altLang="es-PR" sz="3400" b="1" dirty="0">
                <a:latin typeface="Arial" charset="0"/>
                <a:cs typeface="Arial" charset="0"/>
              </a:rPr>
              <a:t>responder a las</a:t>
            </a:r>
          </a:p>
          <a:p>
            <a:pPr eaLnBrk="0" hangingPunct="0">
              <a:lnSpc>
                <a:spcPct val="90000"/>
              </a:lnSpc>
              <a:spcBef>
                <a:spcPct val="20000"/>
              </a:spcBef>
            </a:pPr>
            <a:r>
              <a:rPr lang="es-ES" altLang="es-PR" sz="3400" b="1" dirty="0">
                <a:latin typeface="Arial" charset="0"/>
                <a:cs typeface="Arial" charset="0"/>
              </a:rPr>
              <a:t>demandas físicas</a:t>
            </a:r>
          </a:p>
          <a:p>
            <a:pPr eaLnBrk="0" hangingPunct="0">
              <a:lnSpc>
                <a:spcPct val="90000"/>
              </a:lnSpc>
              <a:spcBef>
                <a:spcPct val="20000"/>
              </a:spcBef>
            </a:pPr>
            <a:r>
              <a:rPr lang="es-ES" altLang="es-PR" sz="3400" b="1" dirty="0">
                <a:latin typeface="Arial" charset="0"/>
                <a:cs typeface="Arial" charset="0"/>
              </a:rPr>
              <a:t>rutinarias, con</a:t>
            </a:r>
          </a:p>
          <a:p>
            <a:pPr eaLnBrk="0" hangingPunct="0">
              <a:lnSpc>
                <a:spcPct val="90000"/>
              </a:lnSpc>
              <a:spcBef>
                <a:spcPct val="20000"/>
              </a:spcBef>
            </a:pPr>
            <a:r>
              <a:rPr lang="es-ES" altLang="es-PR" sz="3400" b="1">
                <a:latin typeface="Arial" charset="0"/>
                <a:cs typeface="Arial" charset="0"/>
              </a:rPr>
              <a:t>suficiente </a:t>
            </a:r>
            <a:r>
              <a:rPr lang="es-ES" altLang="es-PR" sz="3400" b="1" dirty="0">
                <a:latin typeface="Arial" charset="0"/>
                <a:cs typeface="Arial" charset="0"/>
              </a:rPr>
              <a:t>reservas de</a:t>
            </a:r>
          </a:p>
          <a:p>
            <a:pPr eaLnBrk="0" hangingPunct="0">
              <a:lnSpc>
                <a:spcPct val="90000"/>
              </a:lnSpc>
              <a:spcBef>
                <a:spcPct val="20000"/>
              </a:spcBef>
            </a:pPr>
            <a:r>
              <a:rPr lang="es-ES" altLang="es-PR" sz="3400" b="1" dirty="0">
                <a:latin typeface="Arial" charset="0"/>
                <a:cs typeface="Arial" charset="0"/>
              </a:rPr>
              <a:t>energía para manejar</a:t>
            </a:r>
          </a:p>
          <a:p>
            <a:pPr eaLnBrk="0" hangingPunct="0">
              <a:lnSpc>
                <a:spcPct val="90000"/>
              </a:lnSpc>
              <a:spcBef>
                <a:spcPct val="20000"/>
              </a:spcBef>
            </a:pPr>
            <a:r>
              <a:rPr lang="es-ES" altLang="es-PR" sz="3400" b="1" dirty="0">
                <a:latin typeface="Arial" charset="0"/>
                <a:cs typeface="Arial" charset="0"/>
              </a:rPr>
              <a:t>efectivamente retos</a:t>
            </a:r>
          </a:p>
          <a:p>
            <a:pPr eaLnBrk="0" hangingPunct="0">
              <a:lnSpc>
                <a:spcPct val="90000"/>
              </a:lnSpc>
              <a:spcBef>
                <a:spcPct val="20000"/>
              </a:spcBef>
            </a:pPr>
            <a:r>
              <a:rPr lang="es-ES" altLang="es-PR" sz="3400" b="1" dirty="0">
                <a:latin typeface="Arial" charset="0"/>
                <a:cs typeface="Arial" charset="0"/>
              </a:rPr>
              <a:t>de carácter súbitos</a:t>
            </a:r>
          </a:p>
        </p:txBody>
      </p:sp>
    </p:spTree>
    <p:custDataLst>
      <p:tags r:id="rId1"/>
    </p:custDataLst>
    <p:extLst>
      <p:ext uri="{BB962C8B-B14F-4D97-AF65-F5344CB8AC3E}">
        <p14:creationId xmlns:p14="http://schemas.microsoft.com/office/powerpoint/2010/main" val="1075704721"/>
      </p:ext>
    </p:extLst>
  </p:cSld>
  <p:clrMapOvr>
    <a:masterClrMapping/>
  </p:clrMapOvr>
  <p:transition spd="slow">
    <p:wedge/>
    <p:sndAc>
      <p:stSnd>
        <p:snd r:embed="rId4" name="push.wav"/>
      </p:stSnd>
    </p:sndAc>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56D0B9-8D72-4E25-9688-B55C49BE4B11}"/>
              </a:ext>
            </a:extLst>
          </p:cNvPr>
          <p:cNvSpPr>
            <a:spLocks noChangeArrowheads="1"/>
          </p:cNvSpPr>
          <p:nvPr/>
        </p:nvSpPr>
        <p:spPr bwMode="auto">
          <a:xfrm>
            <a:off x="3748088" y="836613"/>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a:solidFill>
                  <a:srgbClr val="484876"/>
                </a:solidFill>
                <a:effectLst>
                  <a:outerShdw blurRad="38100" dist="38100" dir="2700000" algn="tl">
                    <a:srgbClr val="C0C0C0"/>
                  </a:outerShdw>
                </a:effectLst>
                <a:latin typeface="Arial Black" pitchFamily="34" charset="0"/>
              </a:rPr>
              <a:t>APTITUD FÍSICA</a:t>
            </a:r>
          </a:p>
          <a:p>
            <a:pPr eaLnBrk="0" hangingPunct="0"/>
            <a:r>
              <a:rPr lang="en-US" altLang="es-PR" i="1">
                <a:solidFill>
                  <a:srgbClr val="484876"/>
                </a:solidFill>
                <a:effectLst>
                  <a:outerShdw blurRad="38100" dist="38100" dir="2700000" algn="tl">
                    <a:srgbClr val="C0C0C0"/>
                  </a:outerShdw>
                </a:effectLst>
                <a:latin typeface="Arial Black" pitchFamily="34" charset="0"/>
              </a:rPr>
              <a:t>Definición Clásica:</a:t>
            </a:r>
          </a:p>
        </p:txBody>
      </p:sp>
      <p:sp>
        <p:nvSpPr>
          <p:cNvPr id="4" name="Rectangle 3">
            <a:extLst>
              <a:ext uri="{FF2B5EF4-FFF2-40B4-BE49-F238E27FC236}">
                <a16:creationId xmlns:a16="http://schemas.microsoft.com/office/drawing/2014/main" id="{387A41F7-7702-4292-99B0-36CCFF2A265B}"/>
              </a:ext>
            </a:extLst>
          </p:cNvPr>
          <p:cNvSpPr>
            <a:spLocks noChangeArrowheads="1"/>
          </p:cNvSpPr>
          <p:nvPr/>
        </p:nvSpPr>
        <p:spPr bwMode="auto">
          <a:xfrm>
            <a:off x="3748088" y="1843088"/>
            <a:ext cx="52578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n-US" altLang="es-PR" sz="2800" b="1">
                <a:latin typeface="Arial" charset="0"/>
                <a:cs typeface="Arial" charset="0"/>
              </a:rPr>
              <a:t>l</a:t>
            </a:r>
            <a:r>
              <a:rPr lang="es-ES" altLang="es-PR" sz="2800" b="1">
                <a:latin typeface="Arial" charset="0"/>
                <a:cs typeface="Arial" charset="0"/>
              </a:rPr>
              <a:t>a capacidad de llevar a cabo</a:t>
            </a:r>
          </a:p>
          <a:p>
            <a:pPr eaLnBrk="0" hangingPunct="0">
              <a:lnSpc>
                <a:spcPct val="90000"/>
              </a:lnSpc>
              <a:spcBef>
                <a:spcPct val="20000"/>
              </a:spcBef>
            </a:pPr>
            <a:r>
              <a:rPr lang="es-ES" altLang="es-PR" sz="2800" b="1">
                <a:latin typeface="Arial" charset="0"/>
                <a:cs typeface="Arial" charset="0"/>
              </a:rPr>
              <a:t>las actividades cotidianas</a:t>
            </a:r>
          </a:p>
          <a:p>
            <a:pPr eaLnBrk="0" hangingPunct="0">
              <a:lnSpc>
                <a:spcPct val="90000"/>
              </a:lnSpc>
              <a:spcBef>
                <a:spcPct val="20000"/>
              </a:spcBef>
            </a:pPr>
            <a:r>
              <a:rPr lang="es-ES" altLang="es-PR" sz="2800" b="1">
                <a:latin typeface="Arial" charset="0"/>
                <a:cs typeface="Arial" charset="0"/>
              </a:rPr>
              <a:t>normales (trabajo y asueto)</a:t>
            </a:r>
          </a:p>
          <a:p>
            <a:pPr eaLnBrk="0" hangingPunct="0">
              <a:lnSpc>
                <a:spcPct val="90000"/>
              </a:lnSpc>
              <a:spcBef>
                <a:spcPct val="20000"/>
              </a:spcBef>
            </a:pPr>
            <a:r>
              <a:rPr lang="es-ES" altLang="es-PR" sz="2800" b="1">
                <a:latin typeface="Arial" charset="0"/>
                <a:cs typeface="Arial" charset="0"/>
              </a:rPr>
              <a:t>con vigor, eficiencia y sin</a:t>
            </a:r>
          </a:p>
          <a:p>
            <a:pPr eaLnBrk="0" hangingPunct="0">
              <a:lnSpc>
                <a:spcPct val="90000"/>
              </a:lnSpc>
              <a:spcBef>
                <a:spcPct val="20000"/>
              </a:spcBef>
            </a:pPr>
            <a:r>
              <a:rPr lang="es-ES" altLang="es-PR" sz="2800" b="1">
                <a:latin typeface="Arial" charset="0"/>
                <a:cs typeface="Arial" charset="0"/>
              </a:rPr>
              <a:t>fatigarse en exceso, teniendo</a:t>
            </a:r>
          </a:p>
          <a:p>
            <a:pPr eaLnBrk="0" hangingPunct="0">
              <a:lnSpc>
                <a:spcPct val="90000"/>
              </a:lnSpc>
              <a:spcBef>
                <a:spcPct val="20000"/>
              </a:spcBef>
            </a:pPr>
            <a:r>
              <a:rPr lang="es-ES" altLang="es-PR" sz="2800" b="1">
                <a:latin typeface="Arial" charset="0"/>
                <a:cs typeface="Arial" charset="0"/>
              </a:rPr>
              <a:t>aún energía suficiente para</a:t>
            </a:r>
          </a:p>
          <a:p>
            <a:pPr eaLnBrk="0" hangingPunct="0">
              <a:lnSpc>
                <a:spcPct val="90000"/>
              </a:lnSpc>
              <a:spcBef>
                <a:spcPct val="20000"/>
              </a:spcBef>
            </a:pPr>
            <a:r>
              <a:rPr lang="es-ES" altLang="es-PR" sz="2800" b="1">
                <a:latin typeface="Arial" charset="0"/>
                <a:cs typeface="Arial" charset="0"/>
              </a:rPr>
              <a:t>disfrutar de pasatiempos y</a:t>
            </a:r>
          </a:p>
          <a:p>
            <a:pPr eaLnBrk="0" hangingPunct="0">
              <a:lnSpc>
                <a:spcPct val="90000"/>
              </a:lnSpc>
              <a:spcBef>
                <a:spcPct val="20000"/>
              </a:spcBef>
            </a:pPr>
            <a:r>
              <a:rPr lang="es-ES" altLang="es-PR" sz="2800" b="1">
                <a:latin typeface="Arial" charset="0"/>
                <a:cs typeface="Arial" charset="0"/>
              </a:rPr>
              <a:t>lidiar con emergencias</a:t>
            </a:r>
          </a:p>
          <a:p>
            <a:pPr eaLnBrk="0" hangingPunct="0">
              <a:lnSpc>
                <a:spcPct val="90000"/>
              </a:lnSpc>
              <a:spcBef>
                <a:spcPct val="20000"/>
              </a:spcBef>
            </a:pPr>
            <a:r>
              <a:rPr lang="es-ES" altLang="es-PR" sz="2800" b="1">
                <a:latin typeface="Arial" charset="0"/>
                <a:cs typeface="Arial" charset="0"/>
              </a:rPr>
              <a:t>imprevistas</a:t>
            </a:r>
          </a:p>
        </p:txBody>
      </p:sp>
      <p:sp>
        <p:nvSpPr>
          <p:cNvPr id="5" name="Text Box 6">
            <a:extLst>
              <a:ext uri="{FF2B5EF4-FFF2-40B4-BE49-F238E27FC236}">
                <a16:creationId xmlns:a16="http://schemas.microsoft.com/office/drawing/2014/main" id="{DCD45CCF-12B2-4F10-84CB-DF1D181C9AD6}"/>
              </a:ext>
            </a:extLst>
          </p:cNvPr>
          <p:cNvSpPr txBox="1">
            <a:spLocks noChangeArrowheads="1"/>
          </p:cNvSpPr>
          <p:nvPr/>
        </p:nvSpPr>
        <p:spPr bwMode="auto">
          <a:xfrm>
            <a:off x="179388" y="6165850"/>
            <a:ext cx="8964612" cy="28733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cs typeface="Times New Roman" pitchFamily="18" charset="0"/>
              </a:rPr>
              <a:t>NOTA</a:t>
            </a:r>
            <a:r>
              <a:rPr lang="es-ES" altLang="es-PR" sz="1200" b="1">
                <a:latin typeface="Times New Roman" pitchFamily="18" charset="0"/>
                <a:cs typeface="Times New Roman" pitchFamily="18" charset="0"/>
              </a:rPr>
              <a:t>.</a:t>
            </a:r>
            <a:r>
              <a:rPr lang="es-ES" altLang="es-PR" sz="1200">
                <a:latin typeface="Times New Roman" pitchFamily="18" charset="0"/>
                <a:cs typeface="Times New Roman" pitchFamily="18" charset="0"/>
              </a:rPr>
              <a:t> </a:t>
            </a:r>
            <a:r>
              <a:rPr lang="en-US" altLang="es-PR" sz="1200">
                <a:latin typeface="Times New Roman" pitchFamily="18" charset="0"/>
                <a:cs typeface="Times New Roman" pitchFamily="18" charset="0"/>
              </a:rPr>
              <a:t>Adaptado de: President's Council on Physical Fitness and Sports, 1971, </a:t>
            </a:r>
            <a:r>
              <a:rPr lang="en-US" altLang="es-PR" sz="1200" b="1" i="1">
                <a:latin typeface="Times New Roman" pitchFamily="18" charset="0"/>
                <a:cs typeface="Times New Roman" pitchFamily="18" charset="0"/>
              </a:rPr>
              <a:t>Physical Fitness Research Digest, Series 1</a:t>
            </a:r>
            <a:r>
              <a:rPr lang="en-US" altLang="es-PR" sz="1200">
                <a:latin typeface="Times New Roman" pitchFamily="18" charset="0"/>
                <a:cs typeface="Times New Roman" pitchFamily="18" charset="0"/>
              </a:rPr>
              <a:t>(1).</a:t>
            </a:r>
          </a:p>
        </p:txBody>
      </p:sp>
      <p:pic>
        <p:nvPicPr>
          <p:cNvPr id="6" name="Picture 7" descr="Stretching_HAMSWoman-1">
            <a:extLst>
              <a:ext uri="{FF2B5EF4-FFF2-40B4-BE49-F238E27FC236}">
                <a16:creationId xmlns:a16="http://schemas.microsoft.com/office/drawing/2014/main" id="{B73490EF-71EC-4C05-9884-A2502D6C85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3" y="836613"/>
            <a:ext cx="3408362" cy="51101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plit dir="in"/>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GT14_Aptitud_Fisica_TRAD_PPT">
            <a:extLst>
              <a:ext uri="{FF2B5EF4-FFF2-40B4-BE49-F238E27FC236}">
                <a16:creationId xmlns:a16="http://schemas.microsoft.com/office/drawing/2014/main" id="{C386CC3A-BF29-4704-83FA-6EE8B3F53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620713"/>
            <a:ext cx="72009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2316254"/>
      </p:ext>
    </p:extLst>
  </p:cSld>
  <p:clrMapOvr>
    <a:masterClrMapping/>
  </p:clrMapOvr>
  <p:transition spd="slow">
    <p:split dir="in"/>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F0D087-B486-4C89-ABA9-CD3D4B842826}"/>
              </a:ext>
            </a:extLst>
          </p:cNvPr>
          <p:cNvSpPr>
            <a:spLocks noChangeArrowheads="1"/>
          </p:cNvSpPr>
          <p:nvPr/>
        </p:nvSpPr>
        <p:spPr bwMode="auto">
          <a:xfrm>
            <a:off x="3635375" y="836613"/>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a:solidFill>
                  <a:srgbClr val="484876"/>
                </a:solidFill>
                <a:effectLst>
                  <a:outerShdw blurRad="38100" dist="38100" dir="2700000" algn="tl">
                    <a:srgbClr val="C0C0C0"/>
                  </a:outerShdw>
                </a:effectLst>
                <a:latin typeface="Arial Black" pitchFamily="34" charset="0"/>
              </a:rPr>
              <a:t>APTITUD FÍSICA</a:t>
            </a:r>
          </a:p>
          <a:p>
            <a:pPr eaLnBrk="0" hangingPunct="0"/>
            <a:r>
              <a:rPr lang="en-US" altLang="es-PR" sz="3000" i="1">
                <a:solidFill>
                  <a:srgbClr val="484876"/>
                </a:solidFill>
                <a:effectLst>
                  <a:outerShdw blurRad="38100" dist="38100" dir="2700000" algn="tl">
                    <a:srgbClr val="C0C0C0"/>
                  </a:outerShdw>
                </a:effectLst>
                <a:latin typeface="Arial Black" pitchFamily="34" charset="0"/>
              </a:rPr>
              <a:t>Según Casperson, 1985:</a:t>
            </a:r>
          </a:p>
        </p:txBody>
      </p:sp>
      <p:sp>
        <p:nvSpPr>
          <p:cNvPr id="4" name="Rectangle 3">
            <a:extLst>
              <a:ext uri="{FF2B5EF4-FFF2-40B4-BE49-F238E27FC236}">
                <a16:creationId xmlns:a16="http://schemas.microsoft.com/office/drawing/2014/main" id="{944D9A6D-2923-4653-84FC-85B14C1CF7BE}"/>
              </a:ext>
            </a:extLst>
          </p:cNvPr>
          <p:cNvSpPr>
            <a:spLocks noChangeArrowheads="1"/>
          </p:cNvSpPr>
          <p:nvPr/>
        </p:nvSpPr>
        <p:spPr bwMode="auto">
          <a:xfrm>
            <a:off x="3635375" y="1843088"/>
            <a:ext cx="48561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a:latin typeface="Arial" charset="0"/>
                <a:cs typeface="Arial" charset="0"/>
              </a:rPr>
              <a:t>Un conjunto de</a:t>
            </a:r>
          </a:p>
          <a:p>
            <a:pPr eaLnBrk="0" hangingPunct="0">
              <a:lnSpc>
                <a:spcPct val="90000"/>
              </a:lnSpc>
              <a:spcBef>
                <a:spcPct val="20000"/>
              </a:spcBef>
            </a:pPr>
            <a:r>
              <a:rPr lang="es-ES" altLang="es-PR" sz="3400" b="1">
                <a:latin typeface="Arial" charset="0"/>
                <a:cs typeface="Arial" charset="0"/>
              </a:rPr>
              <a:t>atributos que las</a:t>
            </a:r>
          </a:p>
          <a:p>
            <a:pPr eaLnBrk="0" hangingPunct="0">
              <a:lnSpc>
                <a:spcPct val="90000"/>
              </a:lnSpc>
              <a:spcBef>
                <a:spcPct val="20000"/>
              </a:spcBef>
            </a:pPr>
            <a:r>
              <a:rPr lang="es-ES" altLang="es-PR" sz="3400" b="1">
                <a:latin typeface="Arial" charset="0"/>
                <a:cs typeface="Arial" charset="0"/>
              </a:rPr>
              <a:t>personas poseen o</a:t>
            </a:r>
          </a:p>
          <a:p>
            <a:pPr eaLnBrk="0" hangingPunct="0">
              <a:lnSpc>
                <a:spcPct val="90000"/>
              </a:lnSpc>
              <a:spcBef>
                <a:spcPct val="20000"/>
              </a:spcBef>
            </a:pPr>
            <a:r>
              <a:rPr lang="es-ES" altLang="es-PR" sz="3400" b="1">
                <a:latin typeface="Arial" charset="0"/>
                <a:cs typeface="Arial" charset="0"/>
              </a:rPr>
              <a:t>alcanzan que se</a:t>
            </a:r>
          </a:p>
          <a:p>
            <a:pPr eaLnBrk="0" hangingPunct="0">
              <a:lnSpc>
                <a:spcPct val="90000"/>
              </a:lnSpc>
              <a:spcBef>
                <a:spcPct val="20000"/>
              </a:spcBef>
            </a:pPr>
            <a:r>
              <a:rPr lang="es-ES" altLang="es-PR" sz="3400" b="1">
                <a:latin typeface="Arial" charset="0"/>
                <a:cs typeface="Arial" charset="0"/>
              </a:rPr>
              <a:t>relaciona con la</a:t>
            </a:r>
          </a:p>
          <a:p>
            <a:pPr eaLnBrk="0" hangingPunct="0">
              <a:lnSpc>
                <a:spcPct val="90000"/>
              </a:lnSpc>
              <a:spcBef>
                <a:spcPct val="20000"/>
              </a:spcBef>
            </a:pPr>
            <a:r>
              <a:rPr lang="es-ES" altLang="es-PR" sz="3400" b="1">
                <a:latin typeface="Arial" charset="0"/>
                <a:cs typeface="Arial" charset="0"/>
              </a:rPr>
              <a:t>habilidad para llevar a</a:t>
            </a:r>
          </a:p>
          <a:p>
            <a:pPr eaLnBrk="0" hangingPunct="0">
              <a:lnSpc>
                <a:spcPct val="90000"/>
              </a:lnSpc>
              <a:spcBef>
                <a:spcPct val="20000"/>
              </a:spcBef>
            </a:pPr>
            <a:r>
              <a:rPr lang="es-ES" altLang="es-PR" sz="3400" b="1">
                <a:latin typeface="Arial" charset="0"/>
                <a:cs typeface="Arial" charset="0"/>
              </a:rPr>
              <a:t>cabo actividad física</a:t>
            </a:r>
          </a:p>
        </p:txBody>
      </p:sp>
      <p:sp>
        <p:nvSpPr>
          <p:cNvPr id="5" name="Text Box 6">
            <a:extLst>
              <a:ext uri="{FF2B5EF4-FFF2-40B4-BE49-F238E27FC236}">
                <a16:creationId xmlns:a16="http://schemas.microsoft.com/office/drawing/2014/main" id="{5B876C55-634A-489B-8C0B-CFCEA2234407}"/>
              </a:ext>
            </a:extLst>
          </p:cNvPr>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"Physical Activity, Exercise, and Physical Fitness: Definitions and Distinctions for Health-Related Research", por: C. J. Caspersen, K. E. Powell, y G. M. Christensen, 1985, </a:t>
            </a:r>
            <a:r>
              <a:rPr lang="en-US" altLang="es-PR" sz="1200" b="1" i="1">
                <a:latin typeface="Times New Roman" pitchFamily="18" charset="0"/>
              </a:rPr>
              <a:t>Public Health Reports, 100</a:t>
            </a:r>
            <a:r>
              <a:rPr lang="en-US" altLang="es-PR" sz="1200">
                <a:latin typeface="Times New Roman" pitchFamily="18" charset="0"/>
              </a:rPr>
              <a:t>(2), p. 128. Recuperado de </a:t>
            </a:r>
            <a:r>
              <a:rPr lang="en-US" altLang="es-PR" sz="1200" b="1" i="1">
                <a:latin typeface="Times New Roman" pitchFamily="18" charset="0"/>
                <a:hlinkClick r:id="rId4"/>
              </a:rPr>
              <a:t>http://pubmedcentralcanada.ca/pmcc/articles/PMC1424733/pdf/pubhealthrep00100-0016.pdf</a:t>
            </a:r>
            <a:endParaRPr lang="en-US" altLang="es-PR" sz="1200" b="1" i="1">
              <a:latin typeface="Times New Roman" pitchFamily="18" charset="0"/>
            </a:endParaRPr>
          </a:p>
        </p:txBody>
      </p:sp>
      <p:pic>
        <p:nvPicPr>
          <p:cNvPr id="6" name="Picture 7" descr="Woman-Dumb-2">
            <a:extLst>
              <a:ext uri="{FF2B5EF4-FFF2-40B4-BE49-F238E27FC236}">
                <a16:creationId xmlns:a16="http://schemas.microsoft.com/office/drawing/2014/main" id="{C3D45510-1F5C-4850-93EA-28E6E33B6A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750" y="549275"/>
            <a:ext cx="2874963" cy="5189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7202565"/>
      </p:ext>
    </p:extLst>
  </p:cSld>
  <p:clrMapOvr>
    <a:masterClrMapping/>
  </p:clrMapOvr>
  <p:transition spd="slow">
    <p:split dir="in"/>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descr="GT16_Aptitud_Fisica_LOPA_PPT">
            <a:extLst>
              <a:ext uri="{FF2B5EF4-FFF2-40B4-BE49-F238E27FC236}">
                <a16:creationId xmlns:a16="http://schemas.microsoft.com/office/drawing/2014/main" id="{80B1976F-0995-4C41-A540-A9398A606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692150"/>
            <a:ext cx="72009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0A7F55-DCDE-46C3-BFB5-2CA85EEFF21A}"/>
              </a:ext>
            </a:extLst>
          </p:cNvPr>
          <p:cNvSpPr>
            <a:spLocks/>
          </p:cNvSpPr>
          <p:nvPr/>
        </p:nvSpPr>
        <p:spPr bwMode="auto">
          <a:xfrm>
            <a:off x="0" y="836613"/>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lnSpc>
                <a:spcPct val="120000"/>
              </a:lnSpc>
              <a:defRPr/>
            </a:pPr>
            <a:r>
              <a:rPr lang="es-PR" altLang="es-PR" sz="280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CONCEPTOS CIENCIAS MOV HUM: </a:t>
            </a:r>
            <a:r>
              <a:rPr lang="es-PR" altLang="es-PR" sz="280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AVALÚO </a:t>
            </a:r>
            <a:br>
              <a:rPr lang="es-PR" altLang="es-PR" sz="240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Lista Focalizada*</a:t>
            </a:r>
          </a:p>
        </p:txBody>
      </p:sp>
      <p:sp>
        <p:nvSpPr>
          <p:cNvPr id="5" name="Text Box 10">
            <a:extLst>
              <a:ext uri="{FF2B5EF4-FFF2-40B4-BE49-F238E27FC236}">
                <a16:creationId xmlns:a16="http://schemas.microsoft.com/office/drawing/2014/main" id="{AD9C82F9-53EB-42FD-A216-C7CE8AD4085C}"/>
              </a:ext>
            </a:extLst>
          </p:cNvPr>
          <p:cNvSpPr txBox="1">
            <a:spLocks noChangeArrowheads="1"/>
          </p:cNvSpPr>
          <p:nvPr/>
        </p:nvSpPr>
        <p:spPr bwMode="auto">
          <a:xfrm>
            <a:off x="539750" y="1984375"/>
            <a:ext cx="8280400" cy="4440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n-US" altLang="es-PR" sz="3100" b="1" dirty="0" err="1">
                <a:latin typeface="Arial" panose="020B0604020202020204" pitchFamily="34" charset="0"/>
              </a:rPr>
              <a:t>Basado</a:t>
            </a:r>
            <a:r>
              <a:rPr lang="en-US" altLang="es-PR" sz="3100" b="1" dirty="0">
                <a:latin typeface="Arial" panose="020B0604020202020204" pitchFamily="34" charset="0"/>
              </a:rPr>
              <a:t> </a:t>
            </a:r>
            <a:r>
              <a:rPr lang="en-US" altLang="es-PR" sz="3100" b="1" dirty="0" err="1">
                <a:latin typeface="Arial" panose="020B0604020202020204" pitchFamily="34" charset="0"/>
              </a:rPr>
              <a:t>en</a:t>
            </a:r>
            <a:r>
              <a:rPr lang="en-US" altLang="es-PR" sz="3100" b="1" dirty="0">
                <a:latin typeface="Arial" panose="020B0604020202020204" pitchFamily="34" charset="0"/>
              </a:rPr>
              <a:t> la </a:t>
            </a:r>
            <a:r>
              <a:rPr lang="en-US" altLang="es-PR" sz="3100" b="1" dirty="0" err="1">
                <a:latin typeface="Arial" panose="020B0604020202020204" pitchFamily="34" charset="0"/>
              </a:rPr>
              <a:t>actividad</a:t>
            </a:r>
            <a:r>
              <a:rPr lang="en-US" altLang="es-PR" sz="3100" b="1" dirty="0">
                <a:latin typeface="Arial" panose="020B0604020202020204" pitchFamily="34" charset="0"/>
              </a:rPr>
              <a:t> previa, </a:t>
            </a:r>
            <a:r>
              <a:rPr lang="en-US" altLang="es-PR" sz="3100" b="1" dirty="0" err="1">
                <a:latin typeface="Arial" panose="020B0604020202020204" pitchFamily="34" charset="0"/>
              </a:rPr>
              <a:t>mencione</a:t>
            </a:r>
            <a:r>
              <a:rPr lang="en-US" altLang="es-PR" sz="3100" b="1" dirty="0">
                <a:latin typeface="Arial" panose="020B0604020202020204" pitchFamily="34" charset="0"/>
              </a:rPr>
              <a:t> </a:t>
            </a:r>
            <a:r>
              <a:rPr lang="en-US" altLang="es-PR" sz="3100" b="1" dirty="0" err="1">
                <a:latin typeface="Arial" panose="020B0604020202020204" pitchFamily="34" charset="0"/>
              </a:rPr>
              <a:t>tres</a:t>
            </a:r>
            <a:r>
              <a:rPr lang="en-US" altLang="es-PR" sz="3100" b="1" dirty="0">
                <a:latin typeface="Arial" panose="020B0604020202020204" pitchFamily="34" charset="0"/>
              </a:rPr>
              <a:t> ideas o </a:t>
            </a:r>
            <a:r>
              <a:rPr lang="en-US" altLang="es-PR" sz="3100" b="1" dirty="0" err="1">
                <a:latin typeface="Arial" panose="020B0604020202020204" pitchFamily="34" charset="0"/>
              </a:rPr>
              <a:t>conceptos</a:t>
            </a:r>
            <a:r>
              <a:rPr lang="en-US" altLang="es-PR" sz="3100" b="1" dirty="0">
                <a:latin typeface="Arial" panose="020B0604020202020204" pitchFamily="34" charset="0"/>
              </a:rPr>
              <a:t>, </a:t>
            </a:r>
            <a:r>
              <a:rPr lang="en-US" altLang="es-PR" sz="3100" b="1" dirty="0" err="1">
                <a:latin typeface="Arial" panose="020B0604020202020204" pitchFamily="34" charset="0"/>
              </a:rPr>
              <a:t>conectado</a:t>
            </a:r>
            <a:r>
              <a:rPr lang="en-US" altLang="es-PR" sz="3100" b="1" dirty="0">
                <a:latin typeface="Arial" panose="020B0604020202020204" pitchFamily="34" charset="0"/>
              </a:rPr>
              <a:t> con </a:t>
            </a:r>
            <a:r>
              <a:rPr lang="en-US" altLang="es-PR" sz="3100" b="1" dirty="0" err="1">
                <a:latin typeface="Arial" panose="020B0604020202020204" pitchFamily="34" charset="0"/>
              </a:rPr>
              <a:t>su</a:t>
            </a:r>
            <a:r>
              <a:rPr lang="en-US" altLang="es-PR" sz="3100" b="1" dirty="0">
                <a:latin typeface="Arial" panose="020B0604020202020204" pitchFamily="34" charset="0"/>
              </a:rPr>
              <a:t> </a:t>
            </a:r>
            <a:r>
              <a:rPr lang="en-US" altLang="es-PR" sz="3100" b="1" dirty="0" err="1">
                <a:latin typeface="Arial" panose="020B0604020202020204" pitchFamily="34" charset="0"/>
              </a:rPr>
              <a:t>experiencia</a:t>
            </a:r>
            <a:r>
              <a:rPr lang="en-US" altLang="es-PR" sz="3100" b="1" dirty="0">
                <a:latin typeface="Arial" panose="020B0604020202020204" pitchFamily="34" charset="0"/>
              </a:rPr>
              <a:t> </a:t>
            </a:r>
            <a:r>
              <a:rPr lang="en-US" altLang="es-PR" sz="3100" b="1" dirty="0" err="1">
                <a:latin typeface="Arial" panose="020B0604020202020204" pitchFamily="34" charset="0"/>
              </a:rPr>
              <a:t>académica</a:t>
            </a:r>
            <a:r>
              <a:rPr lang="en-US" altLang="es-PR" sz="3100" b="1" dirty="0">
                <a:latin typeface="Arial" panose="020B0604020202020204" pitchFamily="34" charset="0"/>
              </a:rPr>
              <a:t> </a:t>
            </a:r>
            <a:r>
              <a:rPr lang="en-US" altLang="es-PR" sz="3100" b="1" dirty="0" err="1">
                <a:latin typeface="Arial" panose="020B0604020202020204" pitchFamily="34" charset="0"/>
              </a:rPr>
              <a:t>teórica</a:t>
            </a:r>
            <a:r>
              <a:rPr lang="en-US" altLang="es-PR" sz="3100" b="1" dirty="0">
                <a:latin typeface="Arial" panose="020B0604020202020204" pitchFamily="34" charset="0"/>
              </a:rPr>
              <a:t> y </a:t>
            </a:r>
            <a:r>
              <a:rPr lang="en-US" altLang="es-PR" sz="3100" b="1" dirty="0" err="1">
                <a:latin typeface="Arial" panose="020B0604020202020204" pitchFamily="34" charset="0"/>
              </a:rPr>
              <a:t>práctica</a:t>
            </a:r>
            <a:r>
              <a:rPr lang="en-US" altLang="es-PR" sz="3100" b="1" dirty="0">
                <a:latin typeface="Arial" panose="020B0604020202020204" pitchFamily="34" charset="0"/>
              </a:rPr>
              <a:t>.  Tienen 3 </a:t>
            </a:r>
            <a:r>
              <a:rPr lang="en-US" altLang="es-PR" sz="3100" b="1" dirty="0" err="1">
                <a:latin typeface="Arial" panose="020B0604020202020204" pitchFamily="34" charset="0"/>
              </a:rPr>
              <a:t>minutos</a:t>
            </a:r>
            <a:r>
              <a:rPr lang="en-US" altLang="es-PR" sz="3100" b="1" dirty="0">
                <a:latin typeface="Arial" panose="020B0604020202020204" pitchFamily="34" charset="0"/>
              </a:rPr>
              <a:t> para </a:t>
            </a:r>
            <a:r>
              <a:rPr lang="en-US" altLang="es-PR" sz="3100" b="1" dirty="0" err="1">
                <a:latin typeface="Arial" panose="020B0604020202020204" pitchFamily="34" charset="0"/>
              </a:rPr>
              <a:t>completar</a:t>
            </a:r>
            <a:r>
              <a:rPr lang="en-US" altLang="es-PR" sz="3100" b="1" dirty="0">
                <a:latin typeface="Arial" panose="020B0604020202020204" pitchFamily="34" charset="0"/>
              </a:rPr>
              <a:t> </a:t>
            </a:r>
            <a:r>
              <a:rPr lang="en-US" altLang="es-PR" sz="3100" b="1" dirty="0" err="1">
                <a:latin typeface="Arial" panose="020B0604020202020204" pitchFamily="34" charset="0"/>
              </a:rPr>
              <a:t>esta</a:t>
            </a:r>
            <a:r>
              <a:rPr lang="en-US" altLang="es-PR" sz="3100" b="1" dirty="0">
                <a:latin typeface="Arial" panose="020B0604020202020204" pitchFamily="34" charset="0"/>
              </a:rPr>
              <a:t> </a:t>
            </a:r>
            <a:r>
              <a:rPr lang="en-US" altLang="es-PR" sz="3100" b="1" dirty="0" err="1">
                <a:latin typeface="Arial" panose="020B0604020202020204" pitchFamily="34" charset="0"/>
              </a:rPr>
              <a:t>actividad</a:t>
            </a:r>
            <a:r>
              <a:rPr lang="en-US" altLang="es-PR" sz="3100" b="1" dirty="0">
                <a:latin typeface="Arial" panose="020B0604020202020204" pitchFamily="34" charset="0"/>
              </a:rPr>
              <a:t>:</a:t>
            </a:r>
          </a:p>
          <a:p>
            <a:pPr algn="l">
              <a:lnSpc>
                <a:spcPct val="90000"/>
              </a:lnSpc>
            </a:pPr>
            <a:endParaRPr lang="en-US" altLang="es-PR" sz="3100" b="1" dirty="0">
              <a:latin typeface="Arial" panose="020B0604020202020204" pitchFamily="34" charset="0"/>
            </a:endParaRPr>
          </a:p>
          <a:p>
            <a:pPr algn="l">
              <a:lnSpc>
                <a:spcPct val="90000"/>
              </a:lnSpc>
            </a:pPr>
            <a:r>
              <a:rPr lang="en-US" altLang="es-PR" sz="3100" b="1" dirty="0">
                <a:latin typeface="Arial" panose="020B0604020202020204" pitchFamily="34" charset="0"/>
              </a:rPr>
              <a:t>1.</a:t>
            </a:r>
          </a:p>
          <a:p>
            <a:pPr algn="l">
              <a:lnSpc>
                <a:spcPct val="70000"/>
              </a:lnSpc>
            </a:pPr>
            <a:endParaRPr lang="en-US" altLang="es-PR" sz="3100" b="1" dirty="0">
              <a:latin typeface="Arial" panose="020B0604020202020204" pitchFamily="34" charset="0"/>
            </a:endParaRPr>
          </a:p>
          <a:p>
            <a:pPr algn="l">
              <a:lnSpc>
                <a:spcPct val="70000"/>
              </a:lnSpc>
            </a:pPr>
            <a:r>
              <a:rPr lang="en-US" altLang="es-PR" sz="3100" b="1" dirty="0">
                <a:latin typeface="Arial" panose="020B0604020202020204" pitchFamily="34" charset="0"/>
              </a:rPr>
              <a:t>2.</a:t>
            </a:r>
          </a:p>
          <a:p>
            <a:pPr algn="l">
              <a:lnSpc>
                <a:spcPct val="70000"/>
              </a:lnSpc>
            </a:pPr>
            <a:endParaRPr lang="en-US" altLang="es-PR" sz="3100" b="1" dirty="0">
              <a:latin typeface="Arial" panose="020B0604020202020204" pitchFamily="34" charset="0"/>
            </a:endParaRPr>
          </a:p>
          <a:p>
            <a:pPr algn="l">
              <a:lnSpc>
                <a:spcPct val="70000"/>
              </a:lnSpc>
            </a:pPr>
            <a:r>
              <a:rPr lang="en-US" altLang="es-PR" sz="3100" b="1" dirty="0">
                <a:latin typeface="Arial" panose="020B0604020202020204" pitchFamily="34" charset="0"/>
              </a:rPr>
              <a:t>3.</a:t>
            </a:r>
          </a:p>
        </p:txBody>
      </p:sp>
    </p:spTree>
    <p:custDataLst>
      <p:tags r:id="rId1"/>
    </p:custDataLst>
    <p:extLst>
      <p:ext uri="{BB962C8B-B14F-4D97-AF65-F5344CB8AC3E}">
        <p14:creationId xmlns:p14="http://schemas.microsoft.com/office/powerpoint/2010/main" val="156764400"/>
      </p:ext>
    </p:extLst>
  </p:cSld>
  <p:clrMapOvr>
    <a:masterClrMapping/>
  </p:clrMapOvr>
  <p:transition spd="slow">
    <p:newsflash/>
    <p:sndAc>
      <p:stSnd>
        <p:snd r:embed="rId4" name="breeze.wav"/>
      </p:stSnd>
    </p:sndAc>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9FDF86-FB57-4C8E-BCF5-42F22D23EE5B}"/>
              </a:ext>
            </a:extLst>
          </p:cNvPr>
          <p:cNvSpPr>
            <a:spLocks/>
          </p:cNvSpPr>
          <p:nvPr/>
        </p:nvSpPr>
        <p:spPr bwMode="auto">
          <a:xfrm>
            <a:off x="2771799" y="589155"/>
            <a:ext cx="5400601" cy="9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800" dirty="0">
                <a:solidFill>
                  <a:srgbClr val="484876"/>
                </a:solidFill>
                <a:effectLst>
                  <a:outerShdw blurRad="38100" dist="38100" dir="2700000" algn="tl">
                    <a:srgbClr val="C0C0C0"/>
                  </a:outerShdw>
                </a:effectLst>
                <a:latin typeface="Arial Black" pitchFamily="34" charset="0"/>
                <a:cs typeface="Arial" charset="0"/>
              </a:rPr>
              <a:t>TE PUEDES CONSIDERAR</a:t>
            </a:r>
          </a:p>
          <a:p>
            <a:r>
              <a:rPr lang="es-PR" altLang="es-PR" sz="2800">
                <a:solidFill>
                  <a:srgbClr val="484876"/>
                </a:solidFill>
                <a:effectLst>
                  <a:outerShdw blurRad="38100" dist="38100" dir="2700000" algn="tl">
                    <a:srgbClr val="C0C0C0"/>
                  </a:outerShdw>
                </a:effectLst>
                <a:latin typeface="Arial Black" pitchFamily="34" charset="0"/>
                <a:cs typeface="Arial" charset="0"/>
              </a:rPr>
              <a:t>FÍSICAMENTE </a:t>
            </a:r>
            <a:r>
              <a:rPr lang="es-PR" altLang="es-PR" sz="2800" dirty="0">
                <a:solidFill>
                  <a:srgbClr val="484876"/>
                </a:solidFill>
                <a:effectLst>
                  <a:outerShdw blurRad="38100" dist="38100" dir="2700000" algn="tl">
                    <a:srgbClr val="C0C0C0"/>
                  </a:outerShdw>
                </a:effectLst>
                <a:latin typeface="Arial Black" pitchFamily="34" charset="0"/>
                <a:cs typeface="Arial" charset="0"/>
              </a:rPr>
              <a:t>ÁPTO SI:</a:t>
            </a:r>
            <a:endParaRPr lang="es-PR" altLang="es-PR" sz="2800" b="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5" name="Text Box 9">
            <a:extLst>
              <a:ext uri="{FF2B5EF4-FFF2-40B4-BE49-F238E27FC236}">
                <a16:creationId xmlns:a16="http://schemas.microsoft.com/office/drawing/2014/main" id="{DDBB8A17-8BD8-4988-B15E-8FEA251E5352}"/>
              </a:ext>
            </a:extLst>
          </p:cNvPr>
          <p:cNvSpPr txBox="1">
            <a:spLocks noChangeArrowheads="1"/>
          </p:cNvSpPr>
          <p:nvPr/>
        </p:nvSpPr>
        <p:spPr bwMode="auto">
          <a:xfrm>
            <a:off x="972444" y="1713950"/>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 satisfacen las demandas energéticas diarias</a:t>
            </a:r>
          </a:p>
        </p:txBody>
      </p:sp>
      <p:pic>
        <p:nvPicPr>
          <p:cNvPr id="6" name="Picture 10" descr="PntBlue1">
            <a:extLst>
              <a:ext uri="{FF2B5EF4-FFF2-40B4-BE49-F238E27FC236}">
                <a16:creationId xmlns:a16="http://schemas.microsoft.com/office/drawing/2014/main" id="{C482579A-0034-4A12-B981-93193AA179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636" y="167576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a:extLst>
              <a:ext uri="{FF2B5EF4-FFF2-40B4-BE49-F238E27FC236}">
                <a16:creationId xmlns:a16="http://schemas.microsoft.com/office/drawing/2014/main" id="{9D3B5F09-EE47-48A8-8A59-6E97555183F5}"/>
              </a:ext>
            </a:extLst>
          </p:cNvPr>
          <p:cNvSpPr txBox="1">
            <a:spLocks noChangeArrowheads="1"/>
          </p:cNvSpPr>
          <p:nvPr/>
        </p:nvSpPr>
        <p:spPr bwMode="auto">
          <a:xfrm>
            <a:off x="972444" y="2605900"/>
            <a:ext cx="7615704"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 posee la capacidad de manejar efectivamente emergencias súbitas, e imprevistas, que requieren una intervención física/metabólica</a:t>
            </a:r>
          </a:p>
        </p:txBody>
      </p:sp>
      <p:pic>
        <p:nvPicPr>
          <p:cNvPr id="8" name="Picture 10" descr="PntBlue1">
            <a:extLst>
              <a:ext uri="{FF2B5EF4-FFF2-40B4-BE49-F238E27FC236}">
                <a16:creationId xmlns:a16="http://schemas.microsoft.com/office/drawing/2014/main" id="{F6BF6907-7181-47CD-A787-91C2BDBEB4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636" y="256771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a:extLst>
              <a:ext uri="{FF2B5EF4-FFF2-40B4-BE49-F238E27FC236}">
                <a16:creationId xmlns:a16="http://schemas.microsoft.com/office/drawing/2014/main" id="{1720A7FC-1606-4A8D-A8BE-D6188F46775F}"/>
              </a:ext>
            </a:extLst>
          </p:cNvPr>
          <p:cNvSpPr txBox="1">
            <a:spLocks noChangeArrowheads="1"/>
          </p:cNvSpPr>
          <p:nvPr/>
        </p:nvSpPr>
        <p:spPr bwMode="auto">
          <a:xfrm>
            <a:off x="972444" y="4205406"/>
            <a:ext cx="775972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El organismo humano se encuentra en un nivel de aptitud física óptimo, de manera que se establece un riesgo mínimo para incurrir en problemas de la salud, como bien lo podrían ser las cardiopatías coronarias</a:t>
            </a:r>
          </a:p>
        </p:txBody>
      </p:sp>
      <p:pic>
        <p:nvPicPr>
          <p:cNvPr id="10" name="Picture 10" descr="PntBlue1">
            <a:extLst>
              <a:ext uri="{FF2B5EF4-FFF2-40B4-BE49-F238E27FC236}">
                <a16:creationId xmlns:a16="http://schemas.microsoft.com/office/drawing/2014/main" id="{828C1AA6-F90D-4CED-BBCB-28EE82B19A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636" y="416721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a:extLst>
              <a:ext uri="{FF2B5EF4-FFF2-40B4-BE49-F238E27FC236}">
                <a16:creationId xmlns:a16="http://schemas.microsoft.com/office/drawing/2014/main" id="{FA4D67D2-0BE6-4F1F-98C0-4FE3855ADB60}"/>
              </a:ext>
            </a:extLst>
          </p:cNvPr>
          <p:cNvSpPr txBox="1">
            <a:spLocks noChangeArrowheads="1"/>
          </p:cNvSpPr>
          <p:nvPr/>
        </p:nvSpPr>
        <p:spPr bwMode="auto">
          <a:xfrm>
            <a:off x="251966" y="6093296"/>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206),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12" name="Picture 11">
            <a:extLst>
              <a:ext uri="{FF2B5EF4-FFF2-40B4-BE49-F238E27FC236}">
                <a16:creationId xmlns:a16="http://schemas.microsoft.com/office/drawing/2014/main" id="{CCF5CBAD-989E-4977-8ACF-AEEC38C3EC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504" y="480767"/>
            <a:ext cx="2048287" cy="10644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cSld>
  <p:clrMapOvr>
    <a:masterClrMapping/>
  </p:clrMapOvr>
  <p:transition spd="slow">
    <p:split dir="in"/>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GT17_Aptitud_Fisica_COMP_PPT">
            <a:extLst>
              <a:ext uri="{FF2B5EF4-FFF2-40B4-BE49-F238E27FC236}">
                <a16:creationId xmlns:a16="http://schemas.microsoft.com/office/drawing/2014/main" id="{1F60044A-7BD4-4E5D-8D77-57BA33BF7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692150"/>
            <a:ext cx="6840538"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6">
            <a:extLst>
              <a:ext uri="{FF2B5EF4-FFF2-40B4-BE49-F238E27FC236}">
                <a16:creationId xmlns:a16="http://schemas.microsoft.com/office/drawing/2014/main" id="{97B72E68-E0BA-4B9D-A26B-73DE4C8B79AA}"/>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n-US" sz="1200" b="1" i="1">
                <a:latin typeface="Times New Roman" panose="02020603050405020304" pitchFamily="18" charset="0"/>
              </a:rPr>
              <a:t>Public Health Reports, 100</a:t>
            </a:r>
            <a:r>
              <a:rPr lang="en-US" altLang="en-US" sz="1200">
                <a:latin typeface="Times New Roman" panose="02020603050405020304" pitchFamily="18" charset="0"/>
              </a:rPr>
              <a:t>(2), p. 128. Recuperado de </a:t>
            </a:r>
            <a:r>
              <a:rPr lang="en-US" altLang="en-US" sz="1200" b="1" i="1">
                <a:latin typeface="Times New Roman" panose="02020603050405020304" pitchFamily="18" charset="0"/>
                <a:hlinkClick r:id="rId5"/>
              </a:rPr>
              <a:t>http://pubmedcentralcanada.ca/pmcc/articles/PMC1424733/pdf/pubhealthrep00100-0016.pdf</a:t>
            </a:r>
            <a:endParaRPr lang="en-US" altLang="en-US" sz="1200" b="1" i="1">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057665242"/>
      </p:ext>
    </p:extLst>
  </p:cSld>
  <p:clrMapOvr>
    <a:masterClrMapping/>
  </p:clrMapOvr>
  <p:transition spd="slow">
    <p:split dir="in"/>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B0B651AC-0D7A-40F3-B5B5-C8C1C527925F}"/>
              </a:ext>
            </a:extLst>
          </p:cNvPr>
          <p:cNvSpPr txBox="1">
            <a:spLocks noChangeArrowheads="1"/>
          </p:cNvSpPr>
          <p:nvPr/>
        </p:nvSpPr>
        <p:spPr bwMode="auto">
          <a:xfrm>
            <a:off x="251966" y="5949280"/>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(pp. 206-207, 628),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4" name="Picture 3">
            <a:extLst>
              <a:ext uri="{FF2B5EF4-FFF2-40B4-BE49-F238E27FC236}">
                <a16:creationId xmlns:a16="http://schemas.microsoft.com/office/drawing/2014/main" id="{FE4DBF48-BA45-440F-B56A-830170737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452" y="824569"/>
            <a:ext cx="2688611" cy="4968552"/>
          </a:xfrm>
          <a:prstGeom prst="rect">
            <a:avLst/>
          </a:prstGeom>
        </p:spPr>
      </p:pic>
      <p:sp>
        <p:nvSpPr>
          <p:cNvPr id="5" name="Rectangle 2">
            <a:extLst>
              <a:ext uri="{FF2B5EF4-FFF2-40B4-BE49-F238E27FC236}">
                <a16:creationId xmlns:a16="http://schemas.microsoft.com/office/drawing/2014/main" id="{A5C8483F-249B-4FBD-A2B7-CD5B0F872429}"/>
              </a:ext>
            </a:extLst>
          </p:cNvPr>
          <p:cNvSpPr>
            <a:spLocks noChangeArrowheads="1"/>
          </p:cNvSpPr>
          <p:nvPr/>
        </p:nvSpPr>
        <p:spPr bwMode="auto">
          <a:xfrm>
            <a:off x="2843783" y="692696"/>
            <a:ext cx="61927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800" dirty="0">
                <a:solidFill>
                  <a:srgbClr val="484876"/>
                </a:solidFill>
                <a:effectLst>
                  <a:outerShdw blurRad="38100" dist="38100" dir="2700000" algn="tl">
                    <a:srgbClr val="C0C0C0"/>
                  </a:outerShdw>
                </a:effectLst>
                <a:latin typeface="Arial Black" pitchFamily="34" charset="0"/>
              </a:rPr>
              <a:t>APTITUD FUNCIONAL</a:t>
            </a:r>
            <a:endParaRPr lang="en-US" altLang="es-PR" sz="3800" i="1" dirty="0">
              <a:solidFill>
                <a:srgbClr val="484876"/>
              </a:solidFill>
              <a:effectLst>
                <a:outerShdw blurRad="38100" dist="38100" dir="2700000" algn="tl">
                  <a:srgbClr val="C0C0C0"/>
                </a:outerShdw>
              </a:effectLst>
              <a:latin typeface="Arial Black" pitchFamily="34" charset="0"/>
            </a:endParaRPr>
          </a:p>
        </p:txBody>
      </p:sp>
      <p:sp>
        <p:nvSpPr>
          <p:cNvPr id="6" name="Rectangle 3">
            <a:extLst>
              <a:ext uri="{FF2B5EF4-FFF2-40B4-BE49-F238E27FC236}">
                <a16:creationId xmlns:a16="http://schemas.microsoft.com/office/drawing/2014/main" id="{0C85835C-66B1-465E-8555-8DCC18796232}"/>
              </a:ext>
            </a:extLst>
          </p:cNvPr>
          <p:cNvSpPr>
            <a:spLocks noChangeArrowheads="1"/>
          </p:cNvSpPr>
          <p:nvPr/>
        </p:nvSpPr>
        <p:spPr bwMode="auto">
          <a:xfrm>
            <a:off x="2915221" y="1556295"/>
            <a:ext cx="5976937" cy="403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200"/>
              </a:lnSpc>
              <a:spcBef>
                <a:spcPct val="20000"/>
              </a:spcBef>
            </a:pPr>
            <a:r>
              <a:rPr lang="es-ES" altLang="es-PR" sz="3600" b="1" dirty="0">
                <a:latin typeface="Arial" charset="0"/>
                <a:cs typeface="Arial" charset="0"/>
              </a:rPr>
              <a:t>La capacidad para llevar a</a:t>
            </a:r>
          </a:p>
          <a:p>
            <a:pPr eaLnBrk="0" hangingPunct="0">
              <a:lnSpc>
                <a:spcPts val="3200"/>
              </a:lnSpc>
              <a:spcBef>
                <a:spcPct val="20000"/>
              </a:spcBef>
            </a:pPr>
            <a:r>
              <a:rPr lang="es-ES" altLang="es-PR" sz="3600" b="1" dirty="0">
                <a:latin typeface="Arial" charset="0"/>
                <a:cs typeface="Arial" charset="0"/>
              </a:rPr>
              <a:t>cabo, efectivamente, las</a:t>
            </a:r>
          </a:p>
          <a:p>
            <a:pPr eaLnBrk="0" hangingPunct="0">
              <a:lnSpc>
                <a:spcPts val="32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actividades básicas de la</a:t>
            </a:r>
          </a:p>
          <a:p>
            <a:pPr eaLnBrk="0" hangingPunct="0">
              <a:lnSpc>
                <a:spcPts val="32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vida diaria</a:t>
            </a:r>
            <a:r>
              <a:rPr lang="es-ES" altLang="es-PR" sz="3600" b="1" dirty="0">
                <a:latin typeface="Arial" charset="0"/>
                <a:cs typeface="Arial" charset="0"/>
              </a:rPr>
              <a:t>, en una</a:t>
            </a:r>
          </a:p>
          <a:p>
            <a:pPr eaLnBrk="0" hangingPunct="0">
              <a:lnSpc>
                <a:spcPts val="3200"/>
              </a:lnSpc>
              <a:spcBef>
                <a:spcPct val="20000"/>
              </a:spcBef>
            </a:pPr>
            <a:r>
              <a:rPr lang="es-ES" altLang="es-PR" sz="3600" b="1" dirty="0">
                <a:latin typeface="Arial" charset="0"/>
                <a:cs typeface="Arial" charset="0"/>
              </a:rPr>
              <a:t>manera eficiente y con el</a:t>
            </a:r>
          </a:p>
          <a:p>
            <a:pPr eaLnBrk="0" hangingPunct="0">
              <a:lnSpc>
                <a:spcPts val="3200"/>
              </a:lnSpc>
              <a:spcBef>
                <a:spcPct val="20000"/>
              </a:spcBef>
            </a:pPr>
            <a:r>
              <a:rPr lang="es-ES" altLang="es-PR" sz="3600" b="1" dirty="0">
                <a:latin typeface="Arial" charset="0"/>
                <a:cs typeface="Arial" charset="0"/>
              </a:rPr>
              <a:t>riesgo mínimo de</a:t>
            </a:r>
          </a:p>
          <a:p>
            <a:pPr eaLnBrk="0" hangingPunct="0">
              <a:lnSpc>
                <a:spcPts val="3200"/>
              </a:lnSpc>
              <a:spcBef>
                <a:spcPct val="20000"/>
              </a:spcBef>
            </a:pPr>
            <a:r>
              <a:rPr lang="es-ES" altLang="es-PR" sz="3600" b="1" dirty="0">
                <a:latin typeface="Arial" charset="0"/>
                <a:cs typeface="Arial" charset="0"/>
              </a:rPr>
              <a:t>incidencias de traumas o</a:t>
            </a:r>
          </a:p>
          <a:p>
            <a:pPr eaLnBrk="0" hangingPunct="0">
              <a:lnSpc>
                <a:spcPts val="3200"/>
              </a:lnSpc>
              <a:spcBef>
                <a:spcPct val="20000"/>
              </a:spcBef>
            </a:pPr>
            <a:r>
              <a:rPr lang="es-ES" altLang="es-PR" sz="3600" b="1" dirty="0">
                <a:latin typeface="Arial" charset="0"/>
                <a:cs typeface="Arial" charset="0"/>
              </a:rPr>
              <a:t>accidentes</a:t>
            </a:r>
          </a:p>
        </p:txBody>
      </p:sp>
    </p:spTree>
    <p:custDataLst>
      <p:tags r:id="rId1"/>
    </p:custDataLst>
  </p:cSld>
  <p:clrMapOvr>
    <a:masterClrMapping/>
  </p:clrMapOvr>
  <p:transition spd="slow">
    <p:split orient="vert" dir="in"/>
    <p:sndAc>
      <p:stSnd>
        <p:snd r:embed="rId4" name="breeze.wav"/>
      </p:stSnd>
    </p:sndAc>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A8CDA8B7-633C-4041-842F-19929D1AAD32}"/>
              </a:ext>
            </a:extLst>
          </p:cNvPr>
          <p:cNvSpPr txBox="1">
            <a:spLocks noChangeArrowheads="1"/>
          </p:cNvSpPr>
          <p:nvPr/>
        </p:nvSpPr>
        <p:spPr bwMode="auto">
          <a:xfrm>
            <a:off x="251966" y="5949280"/>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Adaptado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(pp. 206-207, 628),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3" name="Picture 2">
            <a:extLst>
              <a:ext uri="{FF2B5EF4-FFF2-40B4-BE49-F238E27FC236}">
                <a16:creationId xmlns:a16="http://schemas.microsoft.com/office/drawing/2014/main" id="{8E108D81-0CE5-4EAA-98CA-7073ED387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692695"/>
            <a:ext cx="2519685" cy="5039369"/>
          </a:xfrm>
          <a:prstGeom prst="rect">
            <a:avLst/>
          </a:prstGeom>
        </p:spPr>
      </p:pic>
      <p:sp>
        <p:nvSpPr>
          <p:cNvPr id="4" name="Rectangle 2">
            <a:extLst>
              <a:ext uri="{FF2B5EF4-FFF2-40B4-BE49-F238E27FC236}">
                <a16:creationId xmlns:a16="http://schemas.microsoft.com/office/drawing/2014/main" id="{77F09716-0061-40DD-AA00-40C8F6116398}"/>
              </a:ext>
            </a:extLst>
          </p:cNvPr>
          <p:cNvSpPr>
            <a:spLocks noChangeArrowheads="1"/>
          </p:cNvSpPr>
          <p:nvPr/>
        </p:nvSpPr>
        <p:spPr bwMode="auto">
          <a:xfrm>
            <a:off x="2843783" y="692696"/>
            <a:ext cx="61927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3600" dirty="0">
                <a:solidFill>
                  <a:srgbClr val="484876"/>
                </a:solidFill>
                <a:effectLst>
                  <a:outerShdw blurRad="38100" dist="38100" dir="2700000" algn="tl">
                    <a:srgbClr val="C0C0C0"/>
                  </a:outerShdw>
                </a:effectLst>
                <a:latin typeface="Arial Black" pitchFamily="34" charset="0"/>
              </a:rPr>
              <a:t>APTITUD METABÓLICA</a:t>
            </a:r>
            <a:endParaRPr lang="en-US" altLang="es-PR" sz="3600" i="1" dirty="0">
              <a:solidFill>
                <a:srgbClr val="484876"/>
              </a:solidFill>
              <a:effectLst>
                <a:outerShdw blurRad="38100" dist="38100" dir="2700000" algn="tl">
                  <a:srgbClr val="C0C0C0"/>
                </a:outerShdw>
              </a:effectLst>
              <a:latin typeface="Arial Black" pitchFamily="34" charset="0"/>
            </a:endParaRPr>
          </a:p>
        </p:txBody>
      </p:sp>
      <p:sp>
        <p:nvSpPr>
          <p:cNvPr id="5" name="Rectangle 3">
            <a:extLst>
              <a:ext uri="{FF2B5EF4-FFF2-40B4-BE49-F238E27FC236}">
                <a16:creationId xmlns:a16="http://schemas.microsoft.com/office/drawing/2014/main" id="{676F254D-5613-42D4-ACE6-0D1B31B63C9C}"/>
              </a:ext>
            </a:extLst>
          </p:cNvPr>
          <p:cNvSpPr>
            <a:spLocks noChangeArrowheads="1"/>
          </p:cNvSpPr>
          <p:nvPr/>
        </p:nvSpPr>
        <p:spPr bwMode="auto">
          <a:xfrm>
            <a:off x="2915221" y="1484784"/>
            <a:ext cx="5976937" cy="424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100"/>
              </a:lnSpc>
              <a:spcBef>
                <a:spcPct val="20000"/>
              </a:spcBef>
            </a:pPr>
            <a:r>
              <a:rPr lang="es-ES" altLang="es-PR" sz="2800" b="1" dirty="0">
                <a:latin typeface="Arial" charset="0"/>
                <a:cs typeface="Arial" charset="0"/>
              </a:rPr>
              <a:t>La disminución en el riesgo para</a:t>
            </a:r>
          </a:p>
          <a:p>
            <a:pPr eaLnBrk="0" hangingPunct="0">
              <a:lnSpc>
                <a:spcPts val="3100"/>
              </a:lnSpc>
              <a:spcBef>
                <a:spcPct val="20000"/>
              </a:spcBef>
            </a:pPr>
            <a:r>
              <a:rPr lang="es-ES" altLang="es-PR" sz="2800" b="1" dirty="0">
                <a:latin typeface="Arial" charset="0"/>
                <a:cs typeface="Arial" charset="0"/>
              </a:rPr>
              <a:t>la diabetes sacarina y</a:t>
            </a:r>
          </a:p>
          <a:p>
            <a:pPr eaLnBrk="0" hangingPunct="0">
              <a:lnSpc>
                <a:spcPts val="3100"/>
              </a:lnSpc>
              <a:spcBef>
                <a:spcPct val="20000"/>
              </a:spcBef>
            </a:pPr>
            <a:r>
              <a:rPr lang="es-ES" altLang="es-PR" sz="2800" b="1" dirty="0">
                <a:latin typeface="Arial" charset="0"/>
                <a:cs typeface="Arial" charset="0"/>
              </a:rPr>
              <a:t>enfermedades cardiovasculares,</a:t>
            </a:r>
          </a:p>
          <a:p>
            <a:pPr eaLnBrk="0" hangingPunct="0">
              <a:lnSpc>
                <a:spcPts val="3100"/>
              </a:lnSpc>
              <a:spcBef>
                <a:spcPct val="20000"/>
              </a:spcBef>
            </a:pPr>
            <a:r>
              <a:rPr lang="es-ES" altLang="es-PR" sz="2800" b="1" dirty="0">
                <a:latin typeface="Arial" charset="0"/>
                <a:cs typeface="Arial" charset="0"/>
              </a:rPr>
              <a:t>lo cual puede ser logrado a</a:t>
            </a:r>
          </a:p>
          <a:p>
            <a:pPr eaLnBrk="0" hangingPunct="0">
              <a:lnSpc>
                <a:spcPts val="3100"/>
              </a:lnSpc>
              <a:spcBef>
                <a:spcPct val="20000"/>
              </a:spcBef>
            </a:pPr>
            <a:r>
              <a:rPr lang="es-ES" altLang="es-PR" sz="2800" b="1" dirty="0">
                <a:latin typeface="Arial" charset="0"/>
                <a:cs typeface="Arial" charset="0"/>
              </a:rPr>
              <a:t>través de un programa de</a:t>
            </a:r>
          </a:p>
          <a:p>
            <a:pPr eaLnBrk="0" hangingPunct="0">
              <a:lnSpc>
                <a:spcPts val="3100"/>
              </a:lnSpc>
              <a:spcBef>
                <a:spcPct val="20000"/>
              </a:spcBef>
            </a:pPr>
            <a:r>
              <a:rPr lang="es-ES" altLang="es-PR" sz="2800" b="1" dirty="0">
                <a:latin typeface="Arial" charset="0"/>
                <a:cs typeface="Arial" charset="0"/>
              </a:rPr>
              <a:t>ejercicio de intensidad moderada,</a:t>
            </a:r>
          </a:p>
          <a:p>
            <a:pPr eaLnBrk="0" hangingPunct="0">
              <a:lnSpc>
                <a:spcPts val="3100"/>
              </a:lnSpc>
              <a:spcBef>
                <a:spcPct val="20000"/>
              </a:spcBef>
            </a:pPr>
            <a:r>
              <a:rPr lang="es-ES" altLang="es-PR" sz="2800" b="1" dirty="0">
                <a:latin typeface="Arial" charset="0"/>
                <a:cs typeface="Arial" charset="0"/>
              </a:rPr>
              <a:t>aún con la presencia de poca, o</a:t>
            </a:r>
          </a:p>
          <a:p>
            <a:pPr eaLnBrk="0" hangingPunct="0">
              <a:lnSpc>
                <a:spcPts val="3100"/>
              </a:lnSpc>
              <a:spcBef>
                <a:spcPct val="20000"/>
              </a:spcBef>
            </a:pPr>
            <a:r>
              <a:rPr lang="es-ES" altLang="es-PR" sz="2800" b="1" dirty="0">
                <a:latin typeface="Arial" charset="0"/>
                <a:cs typeface="Arial" charset="0"/>
              </a:rPr>
              <a:t>ninguna mejoría a nivel</a:t>
            </a:r>
          </a:p>
          <a:p>
            <a:pPr eaLnBrk="0" hangingPunct="0">
              <a:lnSpc>
                <a:spcPts val="3100"/>
              </a:lnSpc>
              <a:spcBef>
                <a:spcPct val="20000"/>
              </a:spcBef>
            </a:pPr>
            <a:r>
              <a:rPr lang="es-ES" altLang="es-PR" sz="2800" b="1" dirty="0">
                <a:latin typeface="Arial" charset="0"/>
                <a:cs typeface="Arial" charset="0"/>
              </a:rPr>
              <a:t>cardiorrespiratorio</a:t>
            </a:r>
          </a:p>
        </p:txBody>
      </p:sp>
    </p:spTree>
    <p:custDataLst>
      <p:tags r:id="rId1"/>
    </p:custDataLst>
    <p:extLst>
      <p:ext uri="{BB962C8B-B14F-4D97-AF65-F5344CB8AC3E}">
        <p14:creationId xmlns:p14="http://schemas.microsoft.com/office/powerpoint/2010/main" val="2509994716"/>
      </p:ext>
    </p:extLst>
  </p:cSld>
  <p:clrMapOvr>
    <a:masterClrMapping/>
  </p:clrMapOvr>
  <p:transition spd="slow">
    <p:split orient="vert" dir="in"/>
    <p:sndAc>
      <p:stSnd>
        <p:snd r:embed="rId4" name="breeze.wav"/>
      </p:stSnd>
    </p:sndAc>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descr="Comportamiento Sedentario_01">
            <a:extLst>
              <a:ext uri="{FF2B5EF4-FFF2-40B4-BE49-F238E27FC236}">
                <a16:creationId xmlns:a16="http://schemas.microsoft.com/office/drawing/2014/main" id="{11AE6AB7-D035-4AF2-8AD0-0AAC0530B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90805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breeze.wav"/>
      </p:stSnd>
    </p:sndAc>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GN9_Sedentario_CPT_PPT">
            <a:extLst>
              <a:ext uri="{FF2B5EF4-FFF2-40B4-BE49-F238E27FC236}">
                <a16:creationId xmlns:a16="http://schemas.microsoft.com/office/drawing/2014/main" id="{2CC67C8B-A089-4444-9925-361E6F9A20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692150"/>
            <a:ext cx="74168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breeze.wav"/>
      </p:stSnd>
    </p:sndAc>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5B030357-41CD-4033-BA7B-83B0240B7DF1}"/>
              </a:ext>
            </a:extLst>
          </p:cNvPr>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(pp. 150-152),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sp>
        <p:nvSpPr>
          <p:cNvPr id="3" name="Rectangle 2">
            <a:extLst>
              <a:ext uri="{FF2B5EF4-FFF2-40B4-BE49-F238E27FC236}">
                <a16:creationId xmlns:a16="http://schemas.microsoft.com/office/drawing/2014/main" id="{BC657727-452D-4B7F-87F7-8B8399FEA743}"/>
              </a:ext>
            </a:extLst>
          </p:cNvPr>
          <p:cNvSpPr>
            <a:spLocks noChangeArrowheads="1"/>
          </p:cNvSpPr>
          <p:nvPr/>
        </p:nvSpPr>
        <p:spPr bwMode="auto">
          <a:xfrm>
            <a:off x="5076056" y="692696"/>
            <a:ext cx="3816102" cy="43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dirty="0">
                <a:solidFill>
                  <a:srgbClr val="484876"/>
                </a:solidFill>
                <a:effectLst>
                  <a:outerShdw blurRad="38100" dist="38100" dir="2700000" algn="tl">
                    <a:srgbClr val="C0C0C0"/>
                  </a:outerShdw>
                </a:effectLst>
                <a:latin typeface="Arial Black" pitchFamily="34" charset="0"/>
              </a:rPr>
              <a:t>SEDENTARISMO</a:t>
            </a:r>
          </a:p>
        </p:txBody>
      </p:sp>
      <p:sp>
        <p:nvSpPr>
          <p:cNvPr id="4" name="Rectangle 3">
            <a:extLst>
              <a:ext uri="{FF2B5EF4-FFF2-40B4-BE49-F238E27FC236}">
                <a16:creationId xmlns:a16="http://schemas.microsoft.com/office/drawing/2014/main" id="{127C1EE1-9F69-4F1D-ABBC-15B258854E1A}"/>
              </a:ext>
            </a:extLst>
          </p:cNvPr>
          <p:cNvSpPr>
            <a:spLocks noChangeArrowheads="1"/>
          </p:cNvSpPr>
          <p:nvPr/>
        </p:nvSpPr>
        <p:spPr bwMode="auto">
          <a:xfrm>
            <a:off x="5144135" y="1126431"/>
            <a:ext cx="3892361" cy="467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800"/>
              </a:lnSpc>
              <a:spcBef>
                <a:spcPct val="20000"/>
              </a:spcBef>
            </a:pPr>
            <a:r>
              <a:rPr lang="es-ES" altLang="es-PR" sz="3500" b="1" dirty="0">
                <a:latin typeface="Arial" charset="0"/>
                <a:cs typeface="Arial" charset="0"/>
              </a:rPr>
              <a:t>Un patrón de</a:t>
            </a:r>
          </a:p>
          <a:p>
            <a:pPr eaLnBrk="0" hangingPunct="0">
              <a:lnSpc>
                <a:spcPts val="3800"/>
              </a:lnSpc>
              <a:spcBef>
                <a:spcPct val="20000"/>
              </a:spcBef>
            </a:pPr>
            <a:r>
              <a:rPr lang="es-ES" altLang="es-PR" sz="3500" b="1" dirty="0">
                <a:latin typeface="Arial" charset="0"/>
                <a:cs typeface="Arial" charset="0"/>
              </a:rPr>
              <a:t>vida que posee</a:t>
            </a:r>
          </a:p>
          <a:p>
            <a:pPr eaLnBrk="0" hangingPunct="0">
              <a:lnSpc>
                <a:spcPts val="3800"/>
              </a:lnSpc>
              <a:spcBef>
                <a:spcPct val="20000"/>
              </a:spcBef>
            </a:pPr>
            <a:r>
              <a:rPr lang="es-ES" altLang="es-PR" sz="3500" b="1" dirty="0">
                <a:latin typeface="Arial" charset="0"/>
                <a:cs typeface="Arial" charset="0"/>
              </a:rPr>
              <a:t>una deficiente</a:t>
            </a:r>
          </a:p>
          <a:p>
            <a:pPr eaLnBrk="0" hangingPunct="0">
              <a:lnSpc>
                <a:spcPts val="3800"/>
              </a:lnSpc>
              <a:spcBef>
                <a:spcPct val="20000"/>
              </a:spcBef>
            </a:pPr>
            <a:r>
              <a:rPr lang="es-ES" altLang="es-PR" sz="3500" b="1" dirty="0">
                <a:latin typeface="Arial" charset="0"/>
                <a:cs typeface="Arial" charset="0"/>
              </a:rPr>
              <a:t>incorporación de</a:t>
            </a:r>
          </a:p>
          <a:p>
            <a:pPr eaLnBrk="0" hangingPunct="0">
              <a:lnSpc>
                <a:spcPts val="3800"/>
              </a:lnSpc>
              <a:spcBef>
                <a:spcPct val="20000"/>
              </a:spcBef>
            </a:pPr>
            <a:r>
              <a:rPr lang="es-ES" altLang="es-PR" sz="3500" b="1" dirty="0">
                <a:latin typeface="Arial" charset="0"/>
                <a:cs typeface="Arial" charset="0"/>
              </a:rPr>
              <a:t>actividades</a:t>
            </a:r>
          </a:p>
          <a:p>
            <a:pPr eaLnBrk="0" hangingPunct="0">
              <a:lnSpc>
                <a:spcPts val="3800"/>
              </a:lnSpc>
              <a:spcBef>
                <a:spcPct val="20000"/>
              </a:spcBef>
            </a:pPr>
            <a:r>
              <a:rPr lang="es-ES" altLang="es-PR" sz="3500" b="1" dirty="0">
                <a:latin typeface="Arial" charset="0"/>
                <a:cs typeface="Arial" charset="0"/>
              </a:rPr>
              <a:t>físicas y, por</a:t>
            </a:r>
          </a:p>
          <a:p>
            <a:pPr eaLnBrk="0" hangingPunct="0">
              <a:lnSpc>
                <a:spcPts val="3800"/>
              </a:lnSpc>
              <a:spcBef>
                <a:spcPct val="20000"/>
              </a:spcBef>
            </a:pPr>
            <a:r>
              <a:rPr lang="es-ES" altLang="es-PR" sz="3500" b="1" dirty="0">
                <a:latin typeface="Arial" charset="0"/>
                <a:cs typeface="Arial" charset="0"/>
              </a:rPr>
              <a:t>ende, carece de</a:t>
            </a:r>
          </a:p>
          <a:p>
            <a:pPr eaLnBrk="0" hangingPunct="0">
              <a:lnSpc>
                <a:spcPts val="3800"/>
              </a:lnSpc>
              <a:spcBef>
                <a:spcPct val="20000"/>
              </a:spcBef>
            </a:pPr>
            <a:r>
              <a:rPr lang="es-ES" altLang="es-PR" sz="3500" b="1" dirty="0">
                <a:latin typeface="Arial" charset="0"/>
                <a:cs typeface="Arial" charset="0"/>
              </a:rPr>
              <a:t>una buena salud</a:t>
            </a:r>
          </a:p>
        </p:txBody>
      </p:sp>
      <p:pic>
        <p:nvPicPr>
          <p:cNvPr id="5" name="Picture 4">
            <a:extLst>
              <a:ext uri="{FF2B5EF4-FFF2-40B4-BE49-F238E27FC236}">
                <a16:creationId xmlns:a16="http://schemas.microsoft.com/office/drawing/2014/main" id="{AB4B45F1-5A42-4F82-A749-59B3A3FEF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140" y="548680"/>
            <a:ext cx="4924425" cy="5372100"/>
          </a:xfrm>
          <a:prstGeom prst="rect">
            <a:avLst/>
          </a:prstGeom>
        </p:spPr>
      </p:pic>
    </p:spTree>
    <p:custDataLst>
      <p:tags r:id="rId1"/>
    </p:custDataLst>
    <p:extLst>
      <p:ext uri="{BB962C8B-B14F-4D97-AF65-F5344CB8AC3E}">
        <p14:creationId xmlns:p14="http://schemas.microsoft.com/office/powerpoint/2010/main" val="2059280254"/>
      </p:ext>
    </p:extLst>
  </p:cSld>
  <p:clrMapOvr>
    <a:masterClrMapping/>
  </p:clrMapOvr>
  <p:transition spd="slow">
    <p:split orient="vert" dir="in"/>
    <p:sndAc>
      <p:stSnd>
        <p:snd r:embed="rId4" name="breeze.wav"/>
      </p:stSnd>
    </p:sndAc>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2B0F103E-02FB-40EE-B6CA-4F39409C9A5D}"/>
              </a:ext>
            </a:extLst>
          </p:cNvPr>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 150),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3" name="Picture 2">
            <a:extLst>
              <a:ext uri="{FF2B5EF4-FFF2-40B4-BE49-F238E27FC236}">
                <a16:creationId xmlns:a16="http://schemas.microsoft.com/office/drawing/2014/main" id="{786883DF-D975-42E4-8F8B-98359509DF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620688"/>
            <a:ext cx="5911570" cy="5218034"/>
          </a:xfrm>
          <a:prstGeom prst="rect">
            <a:avLst/>
          </a:prstGeom>
        </p:spPr>
      </p:pic>
      <p:sp>
        <p:nvSpPr>
          <p:cNvPr id="4" name="Rectangle 3">
            <a:extLst>
              <a:ext uri="{FF2B5EF4-FFF2-40B4-BE49-F238E27FC236}">
                <a16:creationId xmlns:a16="http://schemas.microsoft.com/office/drawing/2014/main" id="{A9B780A2-4627-421D-92BB-3D5493B954FE}"/>
              </a:ext>
            </a:extLst>
          </p:cNvPr>
          <p:cNvSpPr>
            <a:spLocks noChangeArrowheads="1"/>
          </p:cNvSpPr>
          <p:nvPr/>
        </p:nvSpPr>
        <p:spPr bwMode="auto">
          <a:xfrm>
            <a:off x="6228184" y="803254"/>
            <a:ext cx="2729390" cy="507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ts val="3100"/>
              </a:lnSpc>
              <a:spcBef>
                <a:spcPct val="20000"/>
              </a:spcBef>
            </a:pPr>
            <a:r>
              <a:rPr lang="es-ES" altLang="es-PR" sz="2200" b="1" dirty="0">
                <a:latin typeface="Arial" charset="0"/>
                <a:cs typeface="Arial" charset="0"/>
              </a:rPr>
              <a:t>70 %, o más de los</a:t>
            </a:r>
          </a:p>
          <a:p>
            <a:pPr eaLnBrk="0" hangingPunct="0">
              <a:lnSpc>
                <a:spcPts val="3100"/>
              </a:lnSpc>
              <a:spcBef>
                <a:spcPct val="20000"/>
              </a:spcBef>
            </a:pPr>
            <a:r>
              <a:rPr lang="es-ES" altLang="es-PR" sz="2200" b="1" dirty="0">
                <a:latin typeface="Arial" charset="0"/>
                <a:cs typeface="Arial" charset="0"/>
              </a:rPr>
              <a:t>ciudadanos en</a:t>
            </a:r>
          </a:p>
          <a:p>
            <a:pPr eaLnBrk="0" hangingPunct="0">
              <a:lnSpc>
                <a:spcPts val="3100"/>
              </a:lnSpc>
              <a:spcBef>
                <a:spcPct val="20000"/>
              </a:spcBef>
            </a:pPr>
            <a:r>
              <a:rPr lang="es-ES" altLang="es-PR" sz="2200" b="1" dirty="0">
                <a:latin typeface="Arial" charset="0"/>
                <a:cs typeface="Arial" charset="0"/>
              </a:rPr>
              <a:t>Estados Unidos</a:t>
            </a:r>
          </a:p>
          <a:p>
            <a:pPr eaLnBrk="0" hangingPunct="0">
              <a:lnSpc>
                <a:spcPts val="3100"/>
              </a:lnSpc>
              <a:spcBef>
                <a:spcPct val="20000"/>
              </a:spcBef>
            </a:pPr>
            <a:r>
              <a:rPr lang="es-ES" altLang="es-PR" sz="2200" b="1" dirty="0">
                <a:latin typeface="Arial" charset="0"/>
                <a:cs typeface="Arial" charset="0"/>
              </a:rPr>
              <a:t>Continentales, le</a:t>
            </a:r>
          </a:p>
          <a:p>
            <a:pPr eaLnBrk="0" hangingPunct="0">
              <a:lnSpc>
                <a:spcPts val="3100"/>
              </a:lnSpc>
              <a:spcBef>
                <a:spcPct val="20000"/>
              </a:spcBef>
            </a:pPr>
            <a:r>
              <a:rPr lang="es-ES" altLang="es-PR" sz="2200" b="1" dirty="0">
                <a:latin typeface="Arial" charset="0"/>
                <a:cs typeface="Arial" charset="0"/>
              </a:rPr>
              <a:t>dedican el tiempo,</a:t>
            </a:r>
          </a:p>
          <a:p>
            <a:pPr eaLnBrk="0" hangingPunct="0">
              <a:lnSpc>
                <a:spcPts val="3100"/>
              </a:lnSpc>
              <a:spcBef>
                <a:spcPct val="20000"/>
              </a:spcBef>
            </a:pPr>
            <a:r>
              <a:rPr lang="es-ES" altLang="es-PR" sz="2200" b="1" dirty="0">
                <a:latin typeface="Arial" charset="0"/>
                <a:cs typeface="Arial" charset="0"/>
              </a:rPr>
              <a:t>durante sus horas</a:t>
            </a:r>
          </a:p>
          <a:p>
            <a:pPr eaLnBrk="0" hangingPunct="0">
              <a:lnSpc>
                <a:spcPts val="3100"/>
              </a:lnSpc>
              <a:spcBef>
                <a:spcPct val="20000"/>
              </a:spcBef>
            </a:pPr>
            <a:r>
              <a:rPr lang="es-ES" altLang="es-PR" sz="2200" b="1" dirty="0">
                <a:latin typeface="Arial" charset="0"/>
                <a:cs typeface="Arial" charset="0"/>
              </a:rPr>
              <a:t>despierto, a estar</a:t>
            </a:r>
          </a:p>
          <a:p>
            <a:pPr eaLnBrk="0" hangingPunct="0">
              <a:lnSpc>
                <a:spcPts val="3100"/>
              </a:lnSpc>
              <a:spcBef>
                <a:spcPct val="20000"/>
              </a:spcBef>
            </a:pPr>
            <a:r>
              <a:rPr lang="es-ES" altLang="es-PR" sz="2200" b="1" dirty="0">
                <a:latin typeface="Arial" charset="0"/>
                <a:cs typeface="Arial" charset="0"/>
              </a:rPr>
              <a:t>sentado,</a:t>
            </a:r>
          </a:p>
          <a:p>
            <a:pPr eaLnBrk="0" hangingPunct="0">
              <a:lnSpc>
                <a:spcPts val="3100"/>
              </a:lnSpc>
              <a:spcBef>
                <a:spcPct val="20000"/>
              </a:spcBef>
            </a:pPr>
            <a:r>
              <a:rPr lang="es-ES" altLang="es-PR" sz="2200" b="1" dirty="0">
                <a:latin typeface="Arial" charset="0"/>
                <a:cs typeface="Arial" charset="0"/>
              </a:rPr>
              <a:t>recostado, de pie</a:t>
            </a:r>
          </a:p>
          <a:p>
            <a:pPr eaLnBrk="0" hangingPunct="0">
              <a:lnSpc>
                <a:spcPts val="3100"/>
              </a:lnSpc>
              <a:spcBef>
                <a:spcPct val="20000"/>
              </a:spcBef>
            </a:pPr>
            <a:r>
              <a:rPr lang="es-ES" altLang="es-PR" sz="2200" b="1" dirty="0">
                <a:latin typeface="Arial" charset="0"/>
                <a:cs typeface="Arial" charset="0"/>
              </a:rPr>
              <a:t>o una caminata</a:t>
            </a:r>
          </a:p>
          <a:p>
            <a:pPr eaLnBrk="0" hangingPunct="0">
              <a:lnSpc>
                <a:spcPts val="3100"/>
              </a:lnSpc>
              <a:spcBef>
                <a:spcPct val="20000"/>
              </a:spcBef>
            </a:pPr>
            <a:r>
              <a:rPr lang="es-ES" altLang="es-PR" sz="2200" b="1" dirty="0">
                <a:latin typeface="Arial" charset="0"/>
                <a:cs typeface="Arial" charset="0"/>
              </a:rPr>
              <a:t>mínima</a:t>
            </a:r>
          </a:p>
        </p:txBody>
      </p:sp>
    </p:spTree>
    <p:custDataLst>
      <p:tags r:id="rId1"/>
    </p:custDataLst>
    <p:extLst>
      <p:ext uri="{BB962C8B-B14F-4D97-AF65-F5344CB8AC3E}">
        <p14:creationId xmlns:p14="http://schemas.microsoft.com/office/powerpoint/2010/main" val="2411168776"/>
      </p:ext>
    </p:extLst>
  </p:cSld>
  <p:clrMapOvr>
    <a:masterClrMapping/>
  </p:clrMapOvr>
  <p:transition spd="slow">
    <p:split orient="vert" dir="in"/>
    <p:sndAc>
      <p:stSnd>
        <p:snd r:embed="rId4" name="breeze.wav"/>
      </p:stSnd>
    </p:sndAc>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descr="GN10_Efectos_Sedentarismo_PPT">
            <a:extLst>
              <a:ext uri="{FF2B5EF4-FFF2-40B4-BE49-F238E27FC236}">
                <a16:creationId xmlns:a16="http://schemas.microsoft.com/office/drawing/2014/main" id="{F119B6AE-04AE-45B5-9325-9EDBA3AB0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692150"/>
            <a:ext cx="7559675"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breeze.wav"/>
      </p:stSnd>
    </p:sndAc>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descr="GN12_Interrupciones1_PPT2">
            <a:extLst>
              <a:ext uri="{FF2B5EF4-FFF2-40B4-BE49-F238E27FC236}">
                <a16:creationId xmlns:a16="http://schemas.microsoft.com/office/drawing/2014/main" id="{BFF80CD2-41BD-40F9-9CC0-384596580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747713"/>
            <a:ext cx="8316912"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breeze.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C7E342-E469-42D1-9FD4-E54969CFB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448" y="817208"/>
            <a:ext cx="8001000" cy="5276088"/>
          </a:xfrm>
          <a:prstGeom prst="rect">
            <a:avLst/>
          </a:prstGeom>
        </p:spPr>
      </p:pic>
    </p:spTree>
    <p:custDataLst>
      <p:tags r:id="rId1"/>
    </p:custDataLst>
    <p:extLst>
      <p:ext uri="{BB962C8B-B14F-4D97-AF65-F5344CB8AC3E}">
        <p14:creationId xmlns:p14="http://schemas.microsoft.com/office/powerpoint/2010/main" val="2026249714"/>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itting_Stool_01">
            <a:extLst>
              <a:ext uri="{FF2B5EF4-FFF2-40B4-BE49-F238E27FC236}">
                <a16:creationId xmlns:a16="http://schemas.microsoft.com/office/drawing/2014/main" id="{4711EDD7-53CF-4906-82A1-2F64ADA369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238" y="-71438"/>
            <a:ext cx="10477501" cy="7086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EDB15B9-79EA-4A26-B53A-E3AE171A3DF9}"/>
              </a:ext>
            </a:extLst>
          </p:cNvPr>
          <p:cNvSpPr>
            <a:spLocks/>
          </p:cNvSpPr>
          <p:nvPr/>
        </p:nvSpPr>
        <p:spPr bwMode="auto">
          <a:xfrm>
            <a:off x="-287338" y="549275"/>
            <a:ext cx="943133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220000"/>
              </a:lnSpc>
            </a:pPr>
            <a:r>
              <a:rPr lang="es-PR" altLang="es-PR" sz="2100">
                <a:solidFill>
                  <a:srgbClr val="660066"/>
                </a:solidFill>
                <a:cs typeface="Arial" charset="0"/>
              </a:rPr>
              <a:t> </a:t>
            </a:r>
            <a:r>
              <a:rPr lang="es-PR" altLang="es-PR" sz="2000">
                <a:solidFill>
                  <a:srgbClr val="FF0000"/>
                </a:solidFill>
                <a:effectLst>
                  <a:outerShdw blurRad="38100" dist="38100" dir="2700000" algn="tl">
                    <a:srgbClr val="C0C0C0"/>
                  </a:outerShdw>
                </a:effectLst>
                <a:latin typeface="Arial Black" pitchFamily="34" charset="0"/>
                <a:cs typeface="Arial" charset="0"/>
              </a:rPr>
              <a:t>ESTADISTICAS VITALES – </a:t>
            </a:r>
            <a:r>
              <a:rPr lang="es-PR" altLang="es-PR" sz="2000" i="1">
                <a:solidFill>
                  <a:srgbClr val="FF0000"/>
                </a:solidFill>
                <a:effectLst>
                  <a:outerShdw blurRad="38100" dist="38100" dir="2700000" algn="tl">
                    <a:srgbClr val="C0C0C0"/>
                  </a:outerShdw>
                </a:effectLst>
                <a:latin typeface="Arial Black" pitchFamily="34" charset="0"/>
                <a:cs typeface="Arial" charset="0"/>
              </a:rPr>
              <a:t>TASAS DE:</a:t>
            </a:r>
            <a:r>
              <a:rPr lang="es-PR" altLang="es-PR" sz="2000">
                <a:solidFill>
                  <a:srgbClr val="FF0000"/>
                </a:solidFill>
                <a:effectLst>
                  <a:outerShdw blurRad="38100" dist="38100" dir="2700000" algn="tl">
                    <a:srgbClr val="C0C0C0"/>
                  </a:outerShdw>
                </a:effectLst>
                <a:latin typeface="Arial Black" pitchFamily="34" charset="0"/>
                <a:cs typeface="Arial" charset="0"/>
              </a:rPr>
              <a:t> Morbilidad y Mortalidad</a:t>
            </a:r>
            <a:br>
              <a:rPr lang="es-PR" altLang="es-PR" sz="2000">
                <a:solidFill>
                  <a:srgbClr val="FF0000"/>
                </a:solidFill>
                <a:effectLst>
                  <a:outerShdw blurRad="38100" dist="38100" dir="2700000" algn="tl">
                    <a:srgbClr val="C0C0C0"/>
                  </a:outerShdw>
                </a:effectLst>
                <a:latin typeface="Arial Black" pitchFamily="34" charset="0"/>
                <a:cs typeface="Arial" charset="0"/>
              </a:rPr>
            </a:br>
            <a:r>
              <a:rPr lang="es-PR" altLang="es-PR" sz="2400" i="1">
                <a:solidFill>
                  <a:srgbClr val="FF0000"/>
                </a:solidFill>
                <a:effectLst>
                  <a:outerShdw blurRad="38100" dist="38100" dir="2700000" algn="tl">
                    <a:srgbClr val="C0C0C0"/>
                  </a:outerShdw>
                </a:effectLst>
                <a:latin typeface="Arial Black" pitchFamily="34" charset="0"/>
                <a:cs typeface="Arial" charset="0"/>
              </a:rPr>
              <a:t>SÍNDROME DE MUERTE POR SEDENTARISMO</a:t>
            </a:r>
            <a:endParaRPr lang="es-PR" altLang="es-PR" sz="2400" i="1">
              <a:solidFill>
                <a:srgbClr val="FF0000"/>
              </a:solidFill>
              <a:cs typeface="Arial" charset="0"/>
            </a:endParaRPr>
          </a:p>
        </p:txBody>
      </p:sp>
      <p:sp>
        <p:nvSpPr>
          <p:cNvPr id="4" name="AutoShape 7">
            <a:extLst>
              <a:ext uri="{FF2B5EF4-FFF2-40B4-BE49-F238E27FC236}">
                <a16:creationId xmlns:a16="http://schemas.microsoft.com/office/drawing/2014/main" id="{3311CDBC-CA84-43AF-8756-DB47A02D28DB}"/>
              </a:ext>
            </a:extLst>
          </p:cNvPr>
          <p:cNvSpPr>
            <a:spLocks noChangeArrowheads="1"/>
          </p:cNvSpPr>
          <p:nvPr/>
        </p:nvSpPr>
        <p:spPr bwMode="auto">
          <a:xfrm>
            <a:off x="468313" y="2492375"/>
            <a:ext cx="8424862" cy="3384550"/>
          </a:xfrm>
          <a:prstGeom prst="roundRect">
            <a:avLst>
              <a:gd name="adj" fmla="val 16667"/>
            </a:avLst>
          </a:prstGeom>
          <a:gradFill rotWithShape="1">
            <a:gsLst>
              <a:gs pos="0">
                <a:schemeClr val="accent1">
                  <a:alpha val="16000"/>
                </a:schemeClr>
              </a:gs>
              <a:gs pos="100000">
                <a:schemeClr val="accent1">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sp>
        <p:nvSpPr>
          <p:cNvPr id="5" name="Title 1">
            <a:extLst>
              <a:ext uri="{FF2B5EF4-FFF2-40B4-BE49-F238E27FC236}">
                <a16:creationId xmlns:a16="http://schemas.microsoft.com/office/drawing/2014/main" id="{4B592B13-6257-45C1-AD92-8DEAECB000B7}"/>
              </a:ext>
            </a:extLst>
          </p:cNvPr>
          <p:cNvSpPr>
            <a:spLocks/>
          </p:cNvSpPr>
          <p:nvPr/>
        </p:nvSpPr>
        <p:spPr bwMode="auto">
          <a:xfrm>
            <a:off x="0" y="2565400"/>
            <a:ext cx="91440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r>
              <a:rPr lang="es-PR" altLang="es-PR" sz="8800">
                <a:cs typeface="Arial" charset="0"/>
              </a:rPr>
              <a:t> </a:t>
            </a:r>
            <a:r>
              <a:rPr lang="es-PR" altLang="es-PR" sz="5000">
                <a:solidFill>
                  <a:srgbClr val="FF0000"/>
                </a:solidFill>
                <a:effectLst>
                  <a:outerShdw blurRad="38100" dist="38100" dir="2700000" algn="tl">
                    <a:srgbClr val="C0C0C0"/>
                  </a:outerShdw>
                </a:effectLst>
                <a:latin typeface="Arial Black" pitchFamily="34" charset="0"/>
                <a:cs typeface="Arial" charset="0"/>
              </a:rPr>
              <a:t>Las causas de muerte</a:t>
            </a:r>
            <a:br>
              <a:rPr lang="es-PR" altLang="es-PR" sz="5000">
                <a:solidFill>
                  <a:srgbClr val="FF0000"/>
                </a:solidFill>
                <a:effectLst>
                  <a:outerShdw blurRad="38100" dist="38100" dir="2700000" algn="tl">
                    <a:srgbClr val="C0C0C0"/>
                  </a:outerShdw>
                </a:effectLst>
                <a:latin typeface="Arial Black" pitchFamily="34" charset="0"/>
                <a:cs typeface="Arial" charset="0"/>
              </a:rPr>
            </a:br>
            <a:r>
              <a:rPr lang="es-PR" altLang="es-PR" sz="5000">
                <a:solidFill>
                  <a:srgbClr val="FF0000"/>
                </a:solidFill>
                <a:effectLst>
                  <a:outerShdw blurRad="38100" dist="38100" dir="2700000" algn="tl">
                    <a:srgbClr val="C0C0C0"/>
                  </a:outerShdw>
                </a:effectLst>
                <a:latin typeface="Arial Black" pitchFamily="34" charset="0"/>
                <a:cs typeface="Arial" charset="0"/>
              </a:rPr>
              <a:t>asociadas a la</a:t>
            </a:r>
            <a:br>
              <a:rPr lang="es-PR" altLang="es-PR" sz="5000">
                <a:solidFill>
                  <a:srgbClr val="FF0000"/>
                </a:solidFill>
                <a:effectLst>
                  <a:outerShdw blurRad="38100" dist="38100" dir="2700000" algn="tl">
                    <a:srgbClr val="C0C0C0"/>
                  </a:outerShdw>
                </a:effectLst>
                <a:latin typeface="Arial Black" pitchFamily="34" charset="0"/>
                <a:cs typeface="Arial" charset="0"/>
              </a:rPr>
            </a:br>
            <a:r>
              <a:rPr lang="es-PR" altLang="es-PR" sz="5000" i="1">
                <a:solidFill>
                  <a:srgbClr val="FF0000"/>
                </a:solidFill>
                <a:effectLst>
                  <a:outerShdw blurRad="38100" dist="38100" dir="2700000" algn="tl">
                    <a:srgbClr val="C0C0C0"/>
                  </a:outerShdw>
                </a:effectLst>
                <a:latin typeface="Arial Black" pitchFamily="34" charset="0"/>
                <a:cs typeface="Arial" charset="0"/>
              </a:rPr>
              <a:t>inactividad física</a:t>
            </a:r>
            <a:endParaRPr lang="es-PR" altLang="es-PR" sz="5400" i="1">
              <a:solidFill>
                <a:srgbClr val="FF0000"/>
              </a:solidFill>
              <a:cs typeface="Arial" charset="0"/>
            </a:endParaRPr>
          </a:p>
        </p:txBody>
      </p:sp>
      <p:sp>
        <p:nvSpPr>
          <p:cNvPr id="6" name="Text Box 6">
            <a:extLst>
              <a:ext uri="{FF2B5EF4-FFF2-40B4-BE49-F238E27FC236}">
                <a16:creationId xmlns:a16="http://schemas.microsoft.com/office/drawing/2014/main" id="{65816E84-9935-420D-9B51-1470F8B84C55}"/>
              </a:ext>
            </a:extLst>
          </p:cNvPr>
          <p:cNvSpPr txBox="1">
            <a:spLocks noChangeArrowheads="1"/>
          </p:cNvSpPr>
          <p:nvPr/>
        </p:nvSpPr>
        <p:spPr bwMode="auto">
          <a:xfrm>
            <a:off x="107950" y="6310313"/>
            <a:ext cx="9036050" cy="5746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a:solidFill>
                  <a:srgbClr val="FFFF00"/>
                </a:solidFill>
                <a:latin typeface="Times New Roman" pitchFamily="18" charset="0"/>
                <a:cs typeface="Times New Roman" pitchFamily="18" charset="0"/>
              </a:rPr>
              <a:t>NOTA</a:t>
            </a:r>
            <a:r>
              <a:rPr lang="en-US" altLang="es-PR" sz="1200" b="1">
                <a:solidFill>
                  <a:srgbClr val="FFFF00"/>
                </a:solidFill>
                <a:latin typeface="Times New Roman" pitchFamily="18" charset="0"/>
                <a:cs typeface="Times New Roman" pitchFamily="18" charset="0"/>
              </a:rPr>
              <a:t>.</a:t>
            </a:r>
            <a:r>
              <a:rPr lang="en-US" altLang="es-PR" sz="1200">
                <a:solidFill>
                  <a:srgbClr val="FFFF00"/>
                </a:solidFill>
                <a:latin typeface="Times New Roman" pitchFamily="18" charset="0"/>
                <a:cs typeface="Times New Roman" pitchFamily="18" charset="0"/>
              </a:rPr>
              <a:t> Adaptado de: </a:t>
            </a:r>
            <a:r>
              <a:rPr lang="en-US" altLang="es-PR" sz="1200" b="1" i="1">
                <a:solidFill>
                  <a:srgbClr val="FFFF00"/>
                </a:solidFill>
                <a:latin typeface="Times New Roman" pitchFamily="18" charset="0"/>
                <a:cs typeface="Times New Roman" pitchFamily="18" charset="0"/>
              </a:rPr>
              <a:t>Lifetime Physical Fitness &amp; Wellness: A Personalized Program</a:t>
            </a:r>
            <a:r>
              <a:rPr lang="en-US" altLang="es-PR" sz="1200">
                <a:solidFill>
                  <a:srgbClr val="FFFF00"/>
                </a:solidFill>
                <a:latin typeface="Times New Roman" pitchFamily="18" charset="0"/>
                <a:cs typeface="Times New Roman" pitchFamily="18" charset="0"/>
              </a:rPr>
              <a:t>. 14th. ed.; (p. 3), por W. W. K. Hoeger, S. A. Hoeger, C. I. Hoeger, &amp; A. L. Fawson, 2017, Boston, MA: Cengage Learning. Copyright 2017, 2015 por Cengage Learning.</a:t>
            </a:r>
            <a:endParaRPr lang="en-US" altLang="es-PR" sz="12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964722534"/>
      </p:ext>
    </p:extLst>
  </p:cSld>
  <p:clrMapOvr>
    <a:masterClrMapping/>
  </p:clrMapOvr>
  <p:transition spd="slow">
    <p:split orient="vert" dir="in"/>
    <p:sndAc>
      <p:stSnd>
        <p:snd r:embed="rId4" name="breeze.wav"/>
      </p:stSnd>
    </p:sndAc>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39313381"/>
      </p:ext>
    </p:extLst>
  </p:cSld>
  <p:clrMapOvr>
    <a:masterClrMapping/>
  </p:clrMapOvr>
  <p:transition spd="slow">
    <p:split orient="vert" dir="in"/>
    <p:sndAc>
      <p:stSnd>
        <p:snd r:embed="rId4" name="breeze.wav"/>
      </p:stSnd>
    </p:sndAc>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descr="Ejercicio_Medicina_01">
            <a:extLst>
              <a:ext uri="{FF2B5EF4-FFF2-40B4-BE49-F238E27FC236}">
                <a16:creationId xmlns:a16="http://schemas.microsoft.com/office/drawing/2014/main" id="{660D9752-9BF4-4F6B-B9F9-BF1498CB9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breeze.wav"/>
      </p:stSnd>
    </p:sndAc>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C8284-3A2E-4C6B-8671-2A3D8E0DF85D}"/>
              </a:ext>
            </a:extLst>
          </p:cNvPr>
          <p:cNvSpPr>
            <a:spLocks/>
          </p:cNvSpPr>
          <p:nvPr/>
        </p:nvSpPr>
        <p:spPr bwMode="auto">
          <a:xfrm>
            <a:off x="0" y="836613"/>
            <a:ext cx="9144000" cy="4333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EJERCICIO ES MEDICINA</a:t>
            </a:r>
            <a:r>
              <a:rPr lang="es-PR" altLang="en-US" sz="1700" b="1" baseline="30000">
                <a:effectLst>
                  <a:outerShdw blurRad="38100" dist="38100" dir="2700000" algn="tl">
                    <a:srgbClr val="C0C0C0"/>
                  </a:outerShdw>
                </a:effectLst>
                <a:latin typeface="Arial" panose="020B0604020202020204" pitchFamily="34" charset="0"/>
              </a:rPr>
              <a:t>®</a:t>
            </a: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 </a:t>
            </a: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EXERCSE IS MEDICINE</a:t>
            </a:r>
            <a:r>
              <a:rPr lang="es-PR" altLang="en-US" sz="1700" i="1">
                <a:solidFill>
                  <a:srgbClr val="484876"/>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s-PR" altLang="en-US" sz="1700" b="1" i="1" baseline="30000">
                <a:effectLst>
                  <a:outerShdw blurRad="38100" dist="38100" dir="2700000" algn="tl">
                    <a:srgbClr val="C0C0C0"/>
                  </a:outerShdw>
                </a:effectLst>
                <a:latin typeface="Arial" panose="020B0604020202020204" pitchFamily="34" charset="0"/>
              </a:rPr>
              <a:t>®</a:t>
            </a: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DIRECCIÓN DEL SITIO WEB: http://exerciseismedicine.org/</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40291" name="Picture 3" descr="Exercise_is_Medicine_02">
            <a:extLst>
              <a:ext uri="{FF2B5EF4-FFF2-40B4-BE49-F238E27FC236}">
                <a16:creationId xmlns:a16="http://schemas.microsoft.com/office/drawing/2014/main" id="{BE73D096-30D7-49FA-B484-C4D275157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216025"/>
            <a:ext cx="72009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plit dir="in"/>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0" descr="Doctor_Writing_Woman_02">
            <a:extLst>
              <a:ext uri="{FF2B5EF4-FFF2-40B4-BE49-F238E27FC236}">
                <a16:creationId xmlns:a16="http://schemas.microsoft.com/office/drawing/2014/main" id="{3C82A0A8-CC3D-4E12-B5F9-279E912C6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692150"/>
            <a:ext cx="17224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2CA5873-4F78-4F3B-BBBC-F95955937CAB}"/>
              </a:ext>
            </a:extLst>
          </p:cNvPr>
          <p:cNvSpPr>
            <a:spLocks/>
          </p:cNvSpPr>
          <p:nvPr/>
        </p:nvSpPr>
        <p:spPr bwMode="auto">
          <a:xfrm>
            <a:off x="2484438" y="1125538"/>
            <a:ext cx="3887787" cy="12954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50000"/>
              </a:lnSpc>
              <a:defRPr/>
            </a:pP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EJERCICIO</a:t>
            </a:r>
            <a:b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 MEDICINA</a:t>
            </a:r>
            <a:r>
              <a:rPr lang="es-PR" altLang="en-US" sz="4800" baseline="30000">
                <a:effectLst>
                  <a:outerShdw blurRad="38100" dist="38100" dir="2700000" algn="tl">
                    <a:srgbClr val="C0C0C0"/>
                  </a:outerShdw>
                </a:effectLst>
              </a:rPr>
              <a:t>®</a:t>
            </a:r>
          </a:p>
        </p:txBody>
      </p:sp>
      <p:pic>
        <p:nvPicPr>
          <p:cNvPr id="142340" name="Picture 14" descr="Inline_Skater_02">
            <a:extLst>
              <a:ext uri="{FF2B5EF4-FFF2-40B4-BE49-F238E27FC236}">
                <a16:creationId xmlns:a16="http://schemas.microsoft.com/office/drawing/2014/main" id="{92CCE7C7-3704-427E-9B9C-3D9E951B61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20713"/>
            <a:ext cx="1566862"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C1E9ABFC-A167-4571-A4CC-49AF77BB1736}"/>
              </a:ext>
            </a:extLst>
          </p:cNvPr>
          <p:cNvSpPr>
            <a:spLocks/>
          </p:cNvSpPr>
          <p:nvPr/>
        </p:nvSpPr>
        <p:spPr bwMode="auto">
          <a:xfrm>
            <a:off x="395288" y="2708275"/>
            <a:ext cx="8424862" cy="3744913"/>
          </a:xfrm>
          <a:prstGeom prst="rect">
            <a:avLst/>
          </a:prstGeom>
          <a:noFill/>
          <a:ln>
            <a:noFill/>
          </a:ln>
        </p:spPr>
        <p:txBody>
          <a:bodyPr/>
          <a:lstStyle>
            <a:lvl1pPr marL="365125" indent="-255588" algn="l">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lgn="l">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lgn="l">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lgn="l">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lgn="l">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defRPr/>
            </a:pPr>
            <a:r>
              <a:rPr lang="es-PR" altLang="en-US" sz="2400" b="1">
                <a:latin typeface="Calibri" panose="020F0502020204030204" pitchFamily="34" charset="0"/>
              </a:rPr>
              <a:t> Descripción:</a:t>
            </a:r>
            <a:endParaRPr lang="es-PR" altLang="en-US" sz="2400" b="1">
              <a:solidFill>
                <a:srgbClr val="000000"/>
              </a:solidFill>
            </a:endParaRPr>
          </a:p>
          <a:p>
            <a:pPr lvl="1" eaLnBrk="1" hangingPunct="1">
              <a:buClr>
                <a:schemeClr val="tx1"/>
              </a:buClr>
              <a:buFont typeface="Wingdings" panose="05000000000000000000" pitchFamily="2" charset="2"/>
              <a:buChar char="Ø"/>
              <a:defRPr/>
            </a:pPr>
            <a:r>
              <a:rPr lang="es-PR" altLang="en-US" sz="2000" b="1">
                <a:solidFill>
                  <a:srgbClr val="000000"/>
                </a:solidFill>
              </a:rPr>
              <a:t> Iniciativa transdisciplinaria:</a:t>
            </a:r>
            <a:endParaRPr lang="es-PR" altLang="en-US" sz="19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Dirigida a:</a:t>
            </a:r>
            <a:endParaRPr lang="es-PR" altLang="en-US" sz="1700" b="1">
              <a:solidFill>
                <a:srgbClr val="000000"/>
              </a:solidFill>
              <a:latin typeface="Tahoma" panose="020B0604030504040204" pitchFamily="34" charset="0"/>
            </a:endParaRPr>
          </a:p>
          <a:p>
            <a:pPr lvl="2" eaLnBrk="1" hangingPunct="1">
              <a:buClr>
                <a:schemeClr val="tx1"/>
              </a:buClr>
              <a:buFontTx/>
              <a:buNone/>
              <a:defRPr/>
            </a:pPr>
            <a:r>
              <a:rPr lang="es-PR" altLang="en-US" sz="1900" b="1">
                <a:solidFill>
                  <a:srgbClr val="000000"/>
                </a:solidFill>
                <a:latin typeface="Arial" panose="020B0604020202020204" pitchFamily="34" charset="0"/>
              </a:rPr>
              <a:t>   </a:t>
            </a:r>
            <a:r>
              <a:rPr lang="es-PR" altLang="en-US" sz="1900" b="1" i="1">
                <a:solidFill>
                  <a:srgbClr val="000000"/>
                </a:solidFill>
                <a:latin typeface="Arial" panose="020B0604020202020204" pitchFamily="34" charset="0"/>
              </a:rPr>
              <a:t>Fomentar la actividad física y el ejercicio en un ámbito clínico</a:t>
            </a:r>
            <a:endParaRPr lang="es-PR" altLang="en-US" sz="2000" b="1">
              <a:solidFill>
                <a:srgbClr val="000000"/>
              </a:solidFill>
            </a:endParaRPr>
          </a:p>
          <a:p>
            <a:pPr lvl="1" eaLnBrk="1" hangingPunct="1">
              <a:buClr>
                <a:schemeClr val="tx1"/>
              </a:buClr>
              <a:buFont typeface="Wingdings" panose="05000000000000000000" pitchFamily="2" charset="2"/>
              <a:buChar char="Ø"/>
              <a:defRPr/>
            </a:pPr>
            <a:r>
              <a:rPr lang="es-PR" altLang="en-US" sz="2000" b="1">
                <a:solidFill>
                  <a:srgbClr val="000000"/>
                </a:solidFill>
              </a:rPr>
              <a:t> Propósito:</a:t>
            </a:r>
            <a:endParaRPr lang="es-PR" altLang="en-US" sz="19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Integrar el movimiento humano en los</a:t>
            </a:r>
            <a:endParaRPr lang="es-PR" altLang="en-US" sz="1700" b="1">
              <a:solidFill>
                <a:srgbClr val="000000"/>
              </a:solidFill>
              <a:latin typeface="Tahoma" panose="020B0604030504040204" pitchFamily="34" charset="0"/>
            </a:endParaRPr>
          </a:p>
          <a:p>
            <a:pPr lvl="2" eaLnBrk="1" hangingPunct="1">
              <a:lnSpc>
                <a:spcPct val="110000"/>
              </a:lnSpc>
              <a:buClr>
                <a:schemeClr val="tx1"/>
              </a:buClr>
              <a:buFontTx/>
              <a:buNone/>
              <a:defRPr/>
            </a:pPr>
            <a:r>
              <a:rPr lang="es-PR" altLang="en-US" sz="1900" b="1">
                <a:solidFill>
                  <a:srgbClr val="000000"/>
                </a:solidFill>
                <a:latin typeface="Arial" panose="020B0604020202020204" pitchFamily="34" charset="0"/>
              </a:rPr>
              <a:t>   </a:t>
            </a:r>
            <a:r>
              <a:rPr lang="es-PR" altLang="en-US" sz="1900" b="1" i="1">
                <a:solidFill>
                  <a:srgbClr val="000000"/>
                </a:solidFill>
                <a:latin typeface="Arial" panose="020B0604020202020204" pitchFamily="34" charset="0"/>
              </a:rPr>
              <a:t>Sistemas preventivo y terapéuticos de la medicina</a:t>
            </a:r>
            <a:endParaRPr lang="es-PR" altLang="en-US" sz="2000" b="1">
              <a:solidFill>
                <a:srgbClr val="000000"/>
              </a:solidFill>
            </a:endParaRPr>
          </a:p>
          <a:p>
            <a:pPr lvl="1" eaLnBrk="1" hangingPunct="1">
              <a:buClr>
                <a:schemeClr val="tx1"/>
              </a:buClr>
              <a:buFont typeface="Wingdings" panose="05000000000000000000" pitchFamily="2" charset="2"/>
              <a:buChar char="Ø"/>
              <a:defRPr/>
            </a:pPr>
            <a:r>
              <a:rPr lang="es-PR" altLang="en-US" sz="2000" b="1">
                <a:solidFill>
                  <a:srgbClr val="000000"/>
                </a:solidFill>
              </a:rPr>
              <a:t> Involucra una comunidad internacional:</a:t>
            </a:r>
            <a:endParaRPr lang="es-PR" altLang="en-US" sz="19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Meta:</a:t>
            </a:r>
            <a:endParaRPr lang="es-PR" altLang="en-US" sz="2100" b="1" i="1">
              <a:solidFill>
                <a:srgbClr val="000000"/>
              </a:solidFill>
              <a:latin typeface="Arial" panose="020B0604020202020204" pitchFamily="34" charset="0"/>
            </a:endParaRPr>
          </a:p>
          <a:p>
            <a:pPr lvl="3" eaLnBrk="1" hangingPunct="1">
              <a:lnSpc>
                <a:spcPct val="90000"/>
              </a:lnSpc>
              <a:buClr>
                <a:schemeClr val="tx1"/>
              </a:buClr>
              <a:buFont typeface="Wingdings" panose="05000000000000000000" pitchFamily="2" charset="2"/>
              <a:buChar char="ð"/>
              <a:defRPr/>
            </a:pPr>
            <a:r>
              <a:rPr lang="es-PR" altLang="en-US" sz="2100" b="1">
                <a:solidFill>
                  <a:srgbClr val="000000"/>
                </a:solidFill>
                <a:latin typeface="Calibri" panose="020F0502020204030204" pitchFamily="34" charset="0"/>
              </a:rPr>
              <a:t> Incorporar el movimiento de el </a:t>
            </a:r>
            <a:r>
              <a:rPr lang="es-PR" altLang="en-US" sz="2100" b="1" u="sng">
                <a:solidFill>
                  <a:srgbClr val="000000"/>
                </a:solidFill>
                <a:effectLst>
                  <a:outerShdw blurRad="38100" dist="38100" dir="2700000" algn="tl">
                    <a:srgbClr val="C0C0C0"/>
                  </a:outerShdw>
                </a:effectLst>
                <a:latin typeface="Calibri" panose="020F0502020204030204" pitchFamily="34" charset="0"/>
              </a:rPr>
              <a:t>Ejercicio es Medicina</a:t>
            </a:r>
            <a:r>
              <a:rPr lang="es-PR" altLang="en-US" sz="2100" b="1">
                <a:solidFill>
                  <a:schemeClr val="tx1"/>
                </a:solidFill>
                <a:latin typeface="Calibri" panose="020F0502020204030204" pitchFamily="34" charset="0"/>
              </a:rPr>
              <a:t>®</a:t>
            </a:r>
            <a:r>
              <a:rPr lang="es-PR" altLang="en-US" sz="2100" b="1">
                <a:solidFill>
                  <a:srgbClr val="000000"/>
                </a:solidFill>
                <a:latin typeface="Calibri" panose="020F0502020204030204" pitchFamily="34" charset="0"/>
              </a:rPr>
              <a:t>:</a:t>
            </a:r>
            <a:endParaRPr lang="es-PR" altLang="en-US" sz="2100" b="1" i="1">
              <a:solidFill>
                <a:srgbClr val="000000"/>
              </a:solidFill>
              <a:latin typeface="Arial" panose="020B0604020202020204" pitchFamily="34" charset="0"/>
            </a:endParaRPr>
          </a:p>
          <a:p>
            <a:pPr lvl="3" eaLnBrk="1" hangingPunct="1">
              <a:lnSpc>
                <a:spcPct val="70000"/>
              </a:lnSpc>
              <a:buClr>
                <a:schemeClr val="tx1"/>
              </a:buClr>
              <a:buFont typeface="Wingdings" panose="05000000000000000000" pitchFamily="2" charset="2"/>
              <a:buNone/>
              <a:defRPr/>
            </a:pPr>
            <a:r>
              <a:rPr lang="es-PR" altLang="en-US" sz="2100" b="1" i="1">
                <a:solidFill>
                  <a:srgbClr val="000000"/>
                </a:solidFill>
                <a:latin typeface="Calibri" panose="020F0502020204030204" pitchFamily="34" charset="0"/>
              </a:rPr>
              <a:t>     La mayor cantidad de paises posibles</a:t>
            </a:r>
          </a:p>
        </p:txBody>
      </p:sp>
    </p:spTree>
    <p:custDataLst>
      <p:tags r:id="rId1"/>
    </p:custDataLst>
  </p:cSld>
  <p:clrMapOvr>
    <a:masterClrMapping/>
  </p:clrMapOvr>
  <p:transition spd="slow">
    <p:split dir="in"/>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05716-90FE-45B0-89B1-72CFC7FEB7DC}"/>
              </a:ext>
            </a:extLst>
          </p:cNvPr>
          <p:cNvSpPr>
            <a:spLocks/>
          </p:cNvSpPr>
          <p:nvPr/>
        </p:nvSpPr>
        <p:spPr bwMode="auto">
          <a:xfrm>
            <a:off x="2411413" y="1052513"/>
            <a:ext cx="3887787" cy="12954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50000"/>
              </a:lnSpc>
              <a:defRPr/>
            </a:pP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EJERCICIO</a:t>
            </a:r>
            <a:b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 MEDICINA</a:t>
            </a:r>
            <a:r>
              <a:rPr lang="es-PR" altLang="en-US" sz="4800" baseline="30000">
                <a:effectLst>
                  <a:outerShdw blurRad="38100" dist="38100" dir="2700000" algn="tl">
                    <a:srgbClr val="C0C0C0"/>
                  </a:outerShdw>
                </a:effectLst>
              </a:rPr>
              <a:t>®</a:t>
            </a:r>
          </a:p>
        </p:txBody>
      </p:sp>
      <p:sp>
        <p:nvSpPr>
          <p:cNvPr id="144387" name="Content Placeholder 2">
            <a:extLst>
              <a:ext uri="{FF2B5EF4-FFF2-40B4-BE49-F238E27FC236}">
                <a16:creationId xmlns:a16="http://schemas.microsoft.com/office/drawing/2014/main" id="{AF42825C-B28A-4D3A-8E5F-0EDD70655F29}"/>
              </a:ext>
            </a:extLst>
          </p:cNvPr>
          <p:cNvSpPr>
            <a:spLocks/>
          </p:cNvSpPr>
          <p:nvPr/>
        </p:nvSpPr>
        <p:spPr bwMode="auto">
          <a:xfrm>
            <a:off x="395288" y="2708275"/>
            <a:ext cx="842486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n-US" sz="2400" b="1">
                <a:latin typeface="Calibri" panose="020F0502020204030204" pitchFamily="34" charset="0"/>
              </a:rPr>
              <a:t> Equipo - </a:t>
            </a:r>
            <a:r>
              <a:rPr lang="es-PR" altLang="en-US" sz="2400" b="1" i="1">
                <a:latin typeface="Calibri" panose="020F0502020204030204" pitchFamily="34" charset="0"/>
              </a:rPr>
              <a:t>Recursos humanos</a:t>
            </a:r>
            <a:r>
              <a:rPr lang="es-PR" altLang="en-US" sz="2400" b="1">
                <a:latin typeface="Calibri" panose="020F0502020204030204" pitchFamily="34" charset="0"/>
              </a:rPr>
              <a:t>:</a:t>
            </a:r>
            <a:endParaRPr lang="es-PR" altLang="en-US" sz="2400" b="1">
              <a:solidFill>
                <a:srgbClr val="000000"/>
              </a:solidFill>
            </a:endParaRPr>
          </a:p>
          <a:p>
            <a:pPr lvl="1" eaLnBrk="1" hangingPunct="1">
              <a:buClr>
                <a:schemeClr val="tx1"/>
              </a:buClr>
              <a:buFont typeface="Wingdings" panose="05000000000000000000" pitchFamily="2" charset="2"/>
              <a:buChar char="Ø"/>
            </a:pPr>
            <a:r>
              <a:rPr lang="es-PR" altLang="en-US" sz="2000" b="1">
                <a:solidFill>
                  <a:srgbClr val="000000"/>
                </a:solidFill>
              </a:rPr>
              <a:t> Profesionales aliados a la salud:</a:t>
            </a:r>
            <a:endParaRPr lang="es-PR" altLang="en-US" sz="19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Fisiólogos del ejercicio clínicos</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Médicos</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Maestros de educación física</a:t>
            </a:r>
          </a:p>
          <a:p>
            <a:pPr lvl="2" eaLnBrk="1" hangingPunct="1">
              <a:buClr>
                <a:schemeClr val="tx1"/>
              </a:buClr>
              <a:buFontTx/>
              <a:buChar char="•"/>
            </a:pPr>
            <a:r>
              <a:rPr lang="es-PR" altLang="en-US" sz="1900" b="1">
                <a:solidFill>
                  <a:srgbClr val="000000"/>
                </a:solidFill>
                <a:latin typeface="Arial" panose="020B0604020202020204" pitchFamily="34" charset="0"/>
              </a:rPr>
              <a:t>Entrenadores personales</a:t>
            </a:r>
          </a:p>
          <a:p>
            <a:pPr lvl="2" eaLnBrk="1" hangingPunct="1">
              <a:buClr>
                <a:schemeClr val="tx1"/>
              </a:buClr>
              <a:buFontTx/>
              <a:buChar char="•"/>
            </a:pPr>
            <a:r>
              <a:rPr lang="es-PR" altLang="en-US" sz="1900" b="1">
                <a:solidFill>
                  <a:srgbClr val="000000"/>
                </a:solidFill>
                <a:latin typeface="Arial" panose="020B0604020202020204" pitchFamily="34" charset="0"/>
              </a:rPr>
              <a:t>Terapistas físicos</a:t>
            </a:r>
          </a:p>
          <a:p>
            <a:pPr lvl="2" eaLnBrk="1" hangingPunct="1">
              <a:buClr>
                <a:schemeClr val="tx1"/>
              </a:buClr>
              <a:buFontTx/>
              <a:buChar char="•"/>
            </a:pPr>
            <a:r>
              <a:rPr lang="es-PR" altLang="en-US" sz="1900" b="1">
                <a:solidFill>
                  <a:srgbClr val="000000"/>
                </a:solidFill>
                <a:latin typeface="Arial" panose="020B0604020202020204" pitchFamily="34" charset="0"/>
              </a:rPr>
              <a:t>Enfermeras</a:t>
            </a:r>
          </a:p>
          <a:p>
            <a:pPr lvl="2" eaLnBrk="1" hangingPunct="1">
              <a:buClr>
                <a:schemeClr val="tx1"/>
              </a:buClr>
              <a:buFontTx/>
              <a:buChar char="•"/>
            </a:pPr>
            <a:r>
              <a:rPr lang="es-PR" altLang="en-US" sz="1900" b="1">
                <a:solidFill>
                  <a:srgbClr val="000000"/>
                </a:solidFill>
                <a:latin typeface="Arial" panose="020B0604020202020204" pitchFamily="34" charset="0"/>
              </a:rPr>
              <a:t>Educadores en salud</a:t>
            </a:r>
          </a:p>
          <a:p>
            <a:pPr lvl="2" eaLnBrk="1" hangingPunct="1">
              <a:buClr>
                <a:schemeClr val="tx1"/>
              </a:buClr>
              <a:buFontTx/>
              <a:buChar char="•"/>
            </a:pPr>
            <a:r>
              <a:rPr lang="es-PR" altLang="en-US" sz="1900" b="1">
                <a:solidFill>
                  <a:srgbClr val="000000"/>
                </a:solidFill>
                <a:latin typeface="Arial" panose="020B0604020202020204" pitchFamily="34" charset="0"/>
              </a:rPr>
              <a:t>Nutricionistas</a:t>
            </a:r>
          </a:p>
          <a:p>
            <a:pPr lvl="2" eaLnBrk="1" hangingPunct="1">
              <a:buClr>
                <a:schemeClr val="tx1"/>
              </a:buClr>
              <a:buFontTx/>
              <a:buChar char="•"/>
            </a:pPr>
            <a:r>
              <a:rPr lang="es-PR" altLang="en-US" sz="1900" b="1">
                <a:solidFill>
                  <a:srgbClr val="000000"/>
                </a:solidFill>
                <a:latin typeface="Arial" panose="020B0604020202020204" pitchFamily="34" charset="0"/>
              </a:rPr>
              <a:t>Otros </a:t>
            </a:r>
            <a:endParaRPr lang="es-PR" altLang="en-US" sz="2300" b="1" i="1">
              <a:solidFill>
                <a:srgbClr val="000000"/>
              </a:solidFill>
              <a:latin typeface="Calibri" panose="020F0502020204030204" pitchFamily="34" charset="0"/>
            </a:endParaRPr>
          </a:p>
        </p:txBody>
      </p:sp>
      <p:pic>
        <p:nvPicPr>
          <p:cNvPr id="144388" name="Picture 6" descr="Bicycle_Mountain_Man_01">
            <a:extLst>
              <a:ext uri="{FF2B5EF4-FFF2-40B4-BE49-F238E27FC236}">
                <a16:creationId xmlns:a16="http://schemas.microsoft.com/office/drawing/2014/main" id="{CAAD04EE-1EDA-4443-8C9A-C81D23FCC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2924175"/>
            <a:ext cx="147002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7" descr="Doctor_Close-up_Man_02">
            <a:extLst>
              <a:ext uri="{FF2B5EF4-FFF2-40B4-BE49-F238E27FC236}">
                <a16:creationId xmlns:a16="http://schemas.microsoft.com/office/drawing/2014/main" id="{13D5A63A-C4C6-48CE-B5D3-8ED1AC0CE6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692150"/>
            <a:ext cx="2122487"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8" descr="Dumbells_Woman_Curls_01">
            <a:extLst>
              <a:ext uri="{FF2B5EF4-FFF2-40B4-BE49-F238E27FC236}">
                <a16:creationId xmlns:a16="http://schemas.microsoft.com/office/drawing/2014/main" id="{7D5AC1BC-F699-45BA-89F7-AA32662474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620713"/>
            <a:ext cx="17653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plit dir="in"/>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8" descr="Leg_Curl_Machine_Woman_01">
            <a:extLst>
              <a:ext uri="{FF2B5EF4-FFF2-40B4-BE49-F238E27FC236}">
                <a16:creationId xmlns:a16="http://schemas.microsoft.com/office/drawing/2014/main" id="{9C63FCEA-D463-44BF-ABE7-0B52768E0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88" y="692150"/>
            <a:ext cx="201295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11" descr="Lab_Technician_01">
            <a:extLst>
              <a:ext uri="{FF2B5EF4-FFF2-40B4-BE49-F238E27FC236}">
                <a16:creationId xmlns:a16="http://schemas.microsoft.com/office/drawing/2014/main" id="{A3F7EC6A-A75D-46D8-A64A-4F480AE469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765175"/>
            <a:ext cx="176371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4EFD105-6FA4-49E2-8FBE-3A3D336C1CA2}"/>
              </a:ext>
            </a:extLst>
          </p:cNvPr>
          <p:cNvSpPr>
            <a:spLocks/>
          </p:cNvSpPr>
          <p:nvPr/>
        </p:nvSpPr>
        <p:spPr bwMode="auto">
          <a:xfrm>
            <a:off x="2628900" y="1125538"/>
            <a:ext cx="3887788" cy="14398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70000"/>
              </a:lnSpc>
              <a:defRPr/>
            </a:pP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EJERCICIO</a:t>
            </a:r>
            <a:b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 MEDICINA</a:t>
            </a:r>
            <a:r>
              <a:rPr lang="es-PR" altLang="en-US" sz="4800" baseline="30000">
                <a:effectLst>
                  <a:outerShdw blurRad="38100" dist="38100" dir="2700000" algn="tl">
                    <a:srgbClr val="C0C0C0"/>
                  </a:outerShdw>
                </a:effectLst>
              </a:rPr>
              <a:t>®</a:t>
            </a:r>
          </a:p>
        </p:txBody>
      </p:sp>
      <p:pic>
        <p:nvPicPr>
          <p:cNvPr id="146437" name="Picture 13" descr="Bicycle_Mountain_Man_LAT_01">
            <a:extLst>
              <a:ext uri="{FF2B5EF4-FFF2-40B4-BE49-F238E27FC236}">
                <a16:creationId xmlns:a16="http://schemas.microsoft.com/office/drawing/2014/main" id="{07B0689B-029D-4EF8-88B2-D440CFA91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88" y="3789363"/>
            <a:ext cx="24479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Content Placeholder 2">
            <a:extLst>
              <a:ext uri="{FF2B5EF4-FFF2-40B4-BE49-F238E27FC236}">
                <a16:creationId xmlns:a16="http://schemas.microsoft.com/office/drawing/2014/main" id="{4A64EA99-7772-49D3-828E-71F992306AA2}"/>
              </a:ext>
            </a:extLst>
          </p:cNvPr>
          <p:cNvSpPr>
            <a:spLocks/>
          </p:cNvSpPr>
          <p:nvPr/>
        </p:nvSpPr>
        <p:spPr bwMode="auto">
          <a:xfrm>
            <a:off x="250825" y="3284538"/>
            <a:ext cx="842486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n-US" sz="2400" b="1">
                <a:latin typeface="Calibri" panose="020F0502020204030204" pitchFamily="34" charset="0"/>
              </a:rPr>
              <a:t> Instituciones, Comunidades, Corporaciones y Organizaciones:</a:t>
            </a:r>
            <a:endParaRPr lang="es-PR" altLang="en-US" sz="2400" b="1">
              <a:solidFill>
                <a:srgbClr val="000000"/>
              </a:solidFill>
            </a:endParaRPr>
          </a:p>
          <a:p>
            <a:pPr lvl="1" eaLnBrk="1" hangingPunct="1">
              <a:buClr>
                <a:schemeClr val="tx1"/>
              </a:buClr>
              <a:buFont typeface="Wingdings" panose="05000000000000000000" pitchFamily="2" charset="2"/>
              <a:buChar char="Ø"/>
            </a:pPr>
            <a:r>
              <a:rPr lang="es-PR" altLang="en-US" sz="2000" b="1">
                <a:solidFill>
                  <a:srgbClr val="000000"/>
                </a:solidFill>
              </a:rPr>
              <a:t> Universidades</a:t>
            </a:r>
            <a:endParaRPr lang="es-PR" altLang="en-US" sz="2200" b="1">
              <a:solidFill>
                <a:srgbClr val="000000"/>
              </a:solidFill>
            </a:endParaRPr>
          </a:p>
          <a:p>
            <a:pPr lvl="1" eaLnBrk="1" hangingPunct="1">
              <a:buClr>
                <a:schemeClr val="tx1"/>
              </a:buClr>
              <a:buFont typeface="Wingdings" panose="05000000000000000000" pitchFamily="2" charset="2"/>
              <a:buChar char="Ø"/>
            </a:pPr>
            <a:r>
              <a:rPr lang="es-PR" altLang="en-US" sz="2000" b="1">
                <a:solidFill>
                  <a:srgbClr val="000000"/>
                </a:solidFill>
              </a:rPr>
              <a:t> Hospitales</a:t>
            </a:r>
            <a:endParaRPr lang="es-PR" altLang="en-US" sz="2200" b="1">
              <a:solidFill>
                <a:srgbClr val="000000"/>
              </a:solidFill>
            </a:endParaRPr>
          </a:p>
          <a:p>
            <a:pPr lvl="1" eaLnBrk="1" hangingPunct="1">
              <a:buClr>
                <a:schemeClr val="tx1"/>
              </a:buClr>
              <a:buFont typeface="Wingdings" panose="05000000000000000000" pitchFamily="2" charset="2"/>
              <a:buChar char="Ø"/>
            </a:pPr>
            <a:r>
              <a:rPr lang="es-PR" altLang="en-US" sz="2000" b="1">
                <a:solidFill>
                  <a:srgbClr val="000000"/>
                </a:solidFill>
              </a:rPr>
              <a:t> Comunidades sin fines de lucro</a:t>
            </a:r>
          </a:p>
          <a:p>
            <a:pPr lvl="1" eaLnBrk="1" hangingPunct="1">
              <a:buClr>
                <a:schemeClr val="tx1"/>
              </a:buClr>
              <a:buFont typeface="Wingdings" panose="05000000000000000000" pitchFamily="2" charset="2"/>
              <a:buChar char="Ø"/>
            </a:pPr>
            <a:r>
              <a:rPr lang="es-PR" altLang="en-US" sz="2000" b="1">
                <a:solidFill>
                  <a:srgbClr val="000000"/>
                </a:solidFill>
              </a:rPr>
              <a:t> Centros para el cuidado de envejecientes</a:t>
            </a:r>
          </a:p>
          <a:p>
            <a:pPr lvl="1" eaLnBrk="1" hangingPunct="1">
              <a:buClr>
                <a:schemeClr val="tx1"/>
              </a:buClr>
              <a:buFont typeface="Wingdings" panose="05000000000000000000" pitchFamily="2" charset="2"/>
              <a:buChar char="Ø"/>
            </a:pPr>
            <a:r>
              <a:rPr lang="es-PR" altLang="en-US" sz="2000" b="1">
                <a:solidFill>
                  <a:srgbClr val="000000"/>
                </a:solidFill>
              </a:rPr>
              <a:t> Centros de cuidado pediátrico</a:t>
            </a:r>
          </a:p>
          <a:p>
            <a:pPr lvl="1" eaLnBrk="1" hangingPunct="1">
              <a:buClr>
                <a:schemeClr val="tx1"/>
              </a:buClr>
              <a:buFont typeface="Wingdings" panose="05000000000000000000" pitchFamily="2" charset="2"/>
              <a:buChar char="Ø"/>
            </a:pPr>
            <a:r>
              <a:rPr lang="es-PR" altLang="en-US" sz="2000" b="1">
                <a:solidFill>
                  <a:srgbClr val="000000"/>
                </a:solidFill>
              </a:rPr>
              <a:t> Centros de ayuda para la mujer</a:t>
            </a:r>
            <a:endParaRPr lang="es-PR" altLang="en-US" sz="2200" b="1">
              <a:solidFill>
                <a:srgbClr val="000000"/>
              </a:solidFill>
            </a:endParaRPr>
          </a:p>
          <a:p>
            <a:pPr lvl="1" eaLnBrk="1" hangingPunct="1">
              <a:buClr>
                <a:schemeClr val="tx1"/>
              </a:buClr>
              <a:buFont typeface="Wingdings" panose="05000000000000000000" pitchFamily="2" charset="2"/>
              <a:buChar char="Ø"/>
            </a:pPr>
            <a:r>
              <a:rPr lang="es-PR" altLang="en-US" sz="2000" b="1">
                <a:solidFill>
                  <a:srgbClr val="000000"/>
                </a:solidFill>
              </a:rPr>
              <a:t> Corporaciones/industrias</a:t>
            </a:r>
            <a:endParaRPr lang="es-PR" altLang="en-US" sz="2200" b="1">
              <a:solidFill>
                <a:srgbClr val="000000"/>
              </a:solidFill>
            </a:endParaRPr>
          </a:p>
          <a:p>
            <a:pPr lvl="1" eaLnBrk="1" hangingPunct="1">
              <a:buClr>
                <a:schemeClr val="tx1"/>
              </a:buClr>
              <a:buFont typeface="Wingdings" panose="05000000000000000000" pitchFamily="2" charset="2"/>
              <a:buChar char="Ø"/>
            </a:pPr>
            <a:r>
              <a:rPr lang="es-PR" altLang="en-US" sz="2000" b="1">
                <a:solidFill>
                  <a:srgbClr val="000000"/>
                </a:solidFill>
              </a:rPr>
              <a:t> Otros</a:t>
            </a:r>
            <a:endParaRPr lang="es-PR" altLang="en-US" sz="2100" b="1">
              <a:solidFill>
                <a:srgbClr val="000000"/>
              </a:solidFill>
              <a:latin typeface="Arial" panose="020B0604020202020204" pitchFamily="34" charset="0"/>
            </a:endParaRPr>
          </a:p>
        </p:txBody>
      </p:sp>
    </p:spTree>
    <p:custDataLst>
      <p:tags r:id="rId1"/>
    </p:custDataLst>
  </p:cSld>
  <p:clrMapOvr>
    <a:masterClrMapping/>
  </p:clrMapOvr>
  <p:transition spd="slow">
    <p:split dir="in"/>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5" descr="ACSM_Exercise_is_Medicine">
            <a:extLst>
              <a:ext uri="{FF2B5EF4-FFF2-40B4-BE49-F238E27FC236}">
                <a16:creationId xmlns:a16="http://schemas.microsoft.com/office/drawing/2014/main" id="{98EBA7B9-AB00-4515-84AB-CB1042F79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500" y="1123950"/>
            <a:ext cx="345916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6DD968-9CBC-4431-840E-71432793A39C}"/>
              </a:ext>
            </a:extLst>
          </p:cNvPr>
          <p:cNvSpPr>
            <a:spLocks/>
          </p:cNvSpPr>
          <p:nvPr/>
        </p:nvSpPr>
        <p:spPr bwMode="auto">
          <a:xfrm>
            <a:off x="0" y="836613"/>
            <a:ext cx="9144000" cy="4333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EJERCICIO ES MEDICINA</a:t>
            </a:r>
            <a:r>
              <a:rPr lang="es-PR" altLang="en-US" sz="1700" b="1" baseline="30000">
                <a:effectLst>
                  <a:outerShdw blurRad="38100" dist="38100" dir="2700000" algn="tl">
                    <a:srgbClr val="C0C0C0"/>
                  </a:outerShdw>
                </a:effectLst>
                <a:latin typeface="Arial" panose="020B0604020202020204" pitchFamily="34" charset="0"/>
              </a:rPr>
              <a:t>®</a:t>
            </a: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 </a:t>
            </a: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EXERCSE IS MEDICINE</a:t>
            </a:r>
            <a:r>
              <a:rPr lang="es-PR" altLang="en-US" sz="1700" i="1">
                <a:solidFill>
                  <a:srgbClr val="484876"/>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s-PR" altLang="en-US" sz="1700" b="1" i="1" baseline="30000">
                <a:effectLst>
                  <a:outerShdw blurRad="38100" dist="38100" dir="2700000" algn="tl">
                    <a:srgbClr val="C0C0C0"/>
                  </a:outerShdw>
                </a:effectLst>
                <a:latin typeface="Arial" panose="020B0604020202020204" pitchFamily="34" charset="0"/>
              </a:rPr>
              <a:t>®</a:t>
            </a: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LIBRO BASE PARA MÉDICOS: Prescripción de Ejercicio</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split dir="in"/>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EB26-F9F4-4629-B94B-17A73BFBE3A6}"/>
              </a:ext>
            </a:extLst>
          </p:cNvPr>
          <p:cNvSpPr>
            <a:spLocks/>
          </p:cNvSpPr>
          <p:nvPr/>
        </p:nvSpPr>
        <p:spPr bwMode="auto">
          <a:xfrm>
            <a:off x="2484438" y="1125538"/>
            <a:ext cx="3887787" cy="12954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50000"/>
              </a:lnSpc>
              <a:defRPr/>
            </a:pP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PERSONAS</a:t>
            </a:r>
            <a:b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SALUDABLES</a:t>
            </a:r>
            <a:endParaRPr lang="es-PR" altLang="en-US" sz="4800" baseline="30000">
              <a:effectLst>
                <a:outerShdw blurRad="38100" dist="38100" dir="2700000" algn="tl">
                  <a:srgbClr val="C0C0C0"/>
                </a:outerShdw>
              </a:effectLst>
            </a:endParaRPr>
          </a:p>
        </p:txBody>
      </p:sp>
      <p:sp>
        <p:nvSpPr>
          <p:cNvPr id="150531" name="Content Placeholder 2">
            <a:extLst>
              <a:ext uri="{FF2B5EF4-FFF2-40B4-BE49-F238E27FC236}">
                <a16:creationId xmlns:a16="http://schemas.microsoft.com/office/drawing/2014/main" id="{A460AB19-EAE6-49A4-8085-3C179E43ABD9}"/>
              </a:ext>
            </a:extLst>
          </p:cNvPr>
          <p:cNvSpPr>
            <a:spLocks/>
          </p:cNvSpPr>
          <p:nvPr/>
        </p:nvSpPr>
        <p:spPr bwMode="auto">
          <a:xfrm>
            <a:off x="395288" y="2708275"/>
            <a:ext cx="842486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n-US" sz="2400" b="1">
                <a:latin typeface="Calibri" panose="020F0502020204030204" pitchFamily="34" charset="0"/>
              </a:rPr>
              <a:t> Descripción:</a:t>
            </a:r>
            <a:endParaRPr lang="es-PR" altLang="en-US" sz="2400" b="1">
              <a:solidFill>
                <a:srgbClr val="000000"/>
              </a:solidFill>
            </a:endParaRPr>
          </a:p>
          <a:p>
            <a:pPr lvl="1" eaLnBrk="1" hangingPunct="1">
              <a:buClr>
                <a:schemeClr val="tx1"/>
              </a:buClr>
              <a:buFont typeface="Wingdings" panose="05000000000000000000" pitchFamily="2" charset="2"/>
              <a:buChar char="Ø"/>
            </a:pPr>
            <a:r>
              <a:rPr lang="es-PR" altLang="en-US" sz="2000" b="1">
                <a:solidFill>
                  <a:srgbClr val="000000"/>
                </a:solidFill>
              </a:rPr>
              <a:t> Iniciativa conceptualizada en el 1979:</a:t>
            </a:r>
            <a:endParaRPr lang="es-PR" altLang="en-US" sz="19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Meta:</a:t>
            </a:r>
            <a:endParaRPr lang="es-PR" altLang="en-US" sz="1700" b="1">
              <a:solidFill>
                <a:srgbClr val="000000"/>
              </a:solidFill>
              <a:latin typeface="Tahoma" panose="020B0604030504040204" pitchFamily="34" charset="0"/>
            </a:endParaRPr>
          </a:p>
          <a:p>
            <a:pPr lvl="2" eaLnBrk="1" hangingPunct="1">
              <a:buClr>
                <a:schemeClr val="tx1"/>
              </a:buClr>
              <a:buFontTx/>
              <a:buNone/>
            </a:pPr>
            <a:r>
              <a:rPr lang="es-PR" altLang="en-US" sz="1900" b="1">
                <a:solidFill>
                  <a:srgbClr val="000000"/>
                </a:solidFill>
                <a:latin typeface="Arial" panose="020B0604020202020204" pitchFamily="34" charset="0"/>
              </a:rPr>
              <a:t>   </a:t>
            </a:r>
            <a:r>
              <a:rPr lang="es-PR" altLang="en-US" sz="1900" b="1" i="1">
                <a:solidFill>
                  <a:srgbClr val="000000"/>
                </a:solidFill>
                <a:latin typeface="Arial" panose="020B0604020202020204" pitchFamily="34" charset="0"/>
              </a:rPr>
              <a:t>Asistir en las acciones de prevención para las enfermedades crónico-degenerativas, particularmente aquellos problema de salud que representan las primeras causas de uerte en los Estados Unidos Continentales</a:t>
            </a:r>
            <a:endParaRPr lang="es-PR" altLang="en-US" sz="2300" b="1" i="1">
              <a:solidFill>
                <a:srgbClr val="000000"/>
              </a:solidFill>
              <a:latin typeface="Calibri" panose="020F0502020204030204" pitchFamily="34" charset="0"/>
            </a:endParaRPr>
          </a:p>
        </p:txBody>
      </p:sp>
    </p:spTree>
    <p:custDataLst>
      <p:tags r:id="rId1"/>
    </p:custDataLst>
  </p:cSld>
  <p:clrMapOvr>
    <a:masterClrMapping/>
  </p:clrMapOvr>
  <p:transition spd="slow">
    <p:split dir="in"/>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A119-D141-4D05-BB82-45AA9658C77C}"/>
              </a:ext>
            </a:extLst>
          </p:cNvPr>
          <p:cNvSpPr>
            <a:spLocks/>
          </p:cNvSpPr>
          <p:nvPr/>
        </p:nvSpPr>
        <p:spPr bwMode="auto">
          <a:xfrm>
            <a:off x="4248150" y="2132013"/>
            <a:ext cx="4895850" cy="9366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ESTILOS DE VIDA ACTIVOS</a:t>
            </a:r>
          </a:p>
        </p:txBody>
      </p:sp>
      <p:sp>
        <p:nvSpPr>
          <p:cNvPr id="152579" name="Content Placeholder 2">
            <a:extLst>
              <a:ext uri="{FF2B5EF4-FFF2-40B4-BE49-F238E27FC236}">
                <a16:creationId xmlns:a16="http://schemas.microsoft.com/office/drawing/2014/main" id="{59D41D43-FB70-4AF3-8571-875148202285}"/>
              </a:ext>
            </a:extLst>
          </p:cNvPr>
          <p:cNvSpPr>
            <a:spLocks/>
          </p:cNvSpPr>
          <p:nvPr/>
        </p:nvSpPr>
        <p:spPr bwMode="auto">
          <a:xfrm>
            <a:off x="395288" y="4652963"/>
            <a:ext cx="8569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n-US" b="1">
                <a:latin typeface="Calibri" panose="020F0502020204030204" pitchFamily="34" charset="0"/>
              </a:rPr>
              <a:t> Evitar conductas de riesgo</a:t>
            </a:r>
          </a:p>
          <a:p>
            <a:pPr eaLnBrk="1" hangingPunct="1">
              <a:spcBef>
                <a:spcPct val="20000"/>
              </a:spcBef>
              <a:buClr>
                <a:schemeClr val="tx1"/>
              </a:buClr>
              <a:buSzPts val="2400"/>
              <a:buFont typeface="Wingdings" panose="05000000000000000000" pitchFamily="2" charset="2"/>
              <a:buChar char="q"/>
            </a:pPr>
            <a:r>
              <a:rPr lang="es-PR" altLang="en-US" b="1">
                <a:latin typeface="Calibri" panose="020F0502020204030204" pitchFamily="34" charset="0"/>
              </a:rPr>
              <a:t> Ejercicios y Actividad Física</a:t>
            </a:r>
          </a:p>
          <a:p>
            <a:pPr eaLnBrk="1" hangingPunct="1">
              <a:spcBef>
                <a:spcPct val="20000"/>
              </a:spcBef>
              <a:buClr>
                <a:schemeClr val="tx1"/>
              </a:buClr>
              <a:buSzPts val="2400"/>
              <a:buFont typeface="Wingdings" panose="05000000000000000000" pitchFamily="2" charset="2"/>
              <a:buChar char="q"/>
            </a:pPr>
            <a:r>
              <a:rPr lang="es-PR" altLang="en-US" b="1">
                <a:latin typeface="Calibri" panose="020F0502020204030204" pitchFamily="34" charset="0"/>
              </a:rPr>
              <a:t> Prevención de enfermedades y muerte prematura</a:t>
            </a:r>
            <a:endParaRPr lang="es-PR" altLang="en-US" sz="3200">
              <a:latin typeface="Arial" panose="020B0604020202020204" pitchFamily="34" charset="0"/>
            </a:endParaRPr>
          </a:p>
        </p:txBody>
      </p:sp>
      <p:pic>
        <p:nvPicPr>
          <p:cNvPr id="152580" name="Picture 5" descr="Runner_Grass_Belved_03">
            <a:extLst>
              <a:ext uri="{FF2B5EF4-FFF2-40B4-BE49-F238E27FC236}">
                <a16:creationId xmlns:a16="http://schemas.microsoft.com/office/drawing/2014/main" id="{2412D860-F7BE-4200-A011-7673FD824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908050"/>
            <a:ext cx="3744912"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plit dir="in"/>
    <p:sndAc>
      <p:stSnd>
        <p:snd r:embed="rId4" name="whoosh.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1CFE2F0A-ECC1-4A4E-994F-9DD064BA7ECF}"/>
              </a:ext>
            </a:extLst>
          </p:cNvPr>
          <p:cNvSpPr txBox="1">
            <a:spLocks noChangeArrowheads="1"/>
          </p:cNvSpPr>
          <p:nvPr/>
        </p:nvSpPr>
        <p:spPr bwMode="auto">
          <a:xfrm>
            <a:off x="179388" y="5877272"/>
            <a:ext cx="885710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lgn="l" eaLnBrk="1" hangingPunct="1">
              <a:spcBef>
                <a:spcPct val="0"/>
              </a:spcBef>
              <a:buClrTx/>
              <a:buFontTx/>
              <a:buNone/>
            </a:pPr>
            <a:r>
              <a:rPr lang="en-US" altLang="es-PR" sz="1600" b="1" i="1" dirty="0">
                <a:latin typeface="Times New Roman" panose="02020603050405020304" pitchFamily="18" charset="0"/>
                <a:cs typeface="Times New Roman" panose="02020603050405020304" pitchFamily="18" charset="0"/>
              </a:rPr>
              <a:t>NOTA</a:t>
            </a:r>
            <a:r>
              <a:rPr lang="en-US" altLang="es-PR" sz="1600" b="1" dirty="0">
                <a:latin typeface="Times New Roman" panose="02020603050405020304" pitchFamily="18" charset="0"/>
                <a:cs typeface="Times New Roman" panose="02020603050405020304" pitchFamily="18" charset="0"/>
              </a:rPr>
              <a:t>:</a:t>
            </a:r>
            <a:r>
              <a:rPr lang="en-US" altLang="es-PR" sz="1600" dirty="0">
                <a:latin typeface="Times New Roman" panose="02020603050405020304" pitchFamily="18" charset="0"/>
                <a:cs typeface="Times New Roman" panose="02020603050405020304" pitchFamily="18" charset="0"/>
              </a:rPr>
              <a:t> </a:t>
            </a:r>
            <a:r>
              <a:rPr lang="en-US" altLang="es-PR" sz="1600" dirty="0" err="1">
                <a:latin typeface="Times New Roman" panose="02020603050405020304" pitchFamily="18" charset="0"/>
                <a:cs typeface="Times New Roman" panose="02020603050405020304" pitchFamily="18" charset="0"/>
              </a:rPr>
              <a:t>Reproducido</a:t>
            </a:r>
            <a:r>
              <a:rPr lang="en-US" altLang="es-PR" sz="1600" dirty="0">
                <a:latin typeface="Times New Roman" panose="02020603050405020304" pitchFamily="18" charset="0"/>
                <a:cs typeface="Times New Roman" panose="02020603050405020304" pitchFamily="18" charset="0"/>
              </a:rPr>
              <a:t> de: tamyy2011 (2011, 3 de </a:t>
            </a:r>
            <a:r>
              <a:rPr lang="en-US" altLang="es-PR" sz="1600" dirty="0" err="1">
                <a:latin typeface="Times New Roman" panose="02020603050405020304" pitchFamily="18" charset="0"/>
                <a:cs typeface="Times New Roman" panose="02020603050405020304" pitchFamily="18" charset="0"/>
              </a:rPr>
              <a:t>noviembre</a:t>
            </a:r>
            <a:r>
              <a:rPr lang="en-US" altLang="es-PR" sz="1600" dirty="0">
                <a:latin typeface="Times New Roman" panose="02020603050405020304" pitchFamily="18" charset="0"/>
                <a:cs typeface="Times New Roman" panose="02020603050405020304" pitchFamily="18" charset="0"/>
              </a:rPr>
              <a:t>). </a:t>
            </a:r>
            <a:r>
              <a:rPr lang="en-US" altLang="es-PR" sz="1600" b="1" i="1" dirty="0" err="1">
                <a:latin typeface="Times New Roman" panose="02020603050405020304" pitchFamily="18" charset="0"/>
                <a:cs typeface="Times New Roman" panose="02020603050405020304" pitchFamily="18" charset="0"/>
              </a:rPr>
              <a:t>Biomecanica</a:t>
            </a:r>
            <a:r>
              <a:rPr lang="en-US" altLang="es-PR" sz="1600" b="1" i="1" dirty="0">
                <a:latin typeface="Times New Roman" panose="02020603050405020304" pitchFamily="18" charset="0"/>
                <a:cs typeface="Times New Roman" panose="02020603050405020304" pitchFamily="18" charset="0"/>
              </a:rPr>
              <a:t> del </a:t>
            </a:r>
            <a:r>
              <a:rPr lang="en-US" altLang="es-PR" sz="1600" b="1" i="1" dirty="0" err="1">
                <a:latin typeface="Times New Roman" panose="02020603050405020304" pitchFamily="18" charset="0"/>
                <a:cs typeface="Times New Roman" panose="02020603050405020304" pitchFamily="18" charset="0"/>
              </a:rPr>
              <a:t>Movimiento</a:t>
            </a:r>
            <a:r>
              <a:rPr lang="en-US" altLang="es-PR" sz="1600" b="1" i="1" dirty="0">
                <a:latin typeface="Times New Roman" panose="02020603050405020304" pitchFamily="18" charset="0"/>
                <a:cs typeface="Times New Roman" panose="02020603050405020304" pitchFamily="18" charset="0"/>
              </a:rPr>
              <a:t> Humano</a:t>
            </a:r>
            <a:r>
              <a:rPr lang="en-US" altLang="es-PR" sz="1600" dirty="0">
                <a:latin typeface="Times New Roman" panose="02020603050405020304" pitchFamily="18" charset="0"/>
                <a:cs typeface="Times New Roman" panose="02020603050405020304" pitchFamily="18" charset="0"/>
              </a:rPr>
              <a:t> [</a:t>
            </a:r>
            <a:r>
              <a:rPr lang="en-US" altLang="es-PR" sz="1600" dirty="0" err="1">
                <a:latin typeface="Times New Roman" panose="02020603050405020304" pitchFamily="18" charset="0"/>
                <a:cs typeface="Times New Roman" panose="02020603050405020304" pitchFamily="18" charset="0"/>
              </a:rPr>
              <a:t>Archivo</a:t>
            </a:r>
            <a:r>
              <a:rPr lang="en-US" altLang="es-PR" sz="1600" dirty="0">
                <a:latin typeface="Times New Roman" panose="02020603050405020304" pitchFamily="18" charset="0"/>
                <a:cs typeface="Times New Roman" panose="02020603050405020304" pitchFamily="18" charset="0"/>
              </a:rPr>
              <a:t> de video]. </a:t>
            </a:r>
            <a:r>
              <a:rPr lang="en-US" altLang="es-PR" sz="1600" dirty="0" err="1">
                <a:latin typeface="Times New Roman" panose="02020603050405020304" pitchFamily="18" charset="0"/>
                <a:cs typeface="Times New Roman" panose="02020603050405020304" pitchFamily="18" charset="0"/>
              </a:rPr>
              <a:t>Recuperado</a:t>
            </a:r>
            <a:r>
              <a:rPr lang="en-US" altLang="es-PR" sz="1600" dirty="0">
                <a:latin typeface="Times New Roman" panose="02020603050405020304" pitchFamily="18" charset="0"/>
                <a:cs typeface="Times New Roman" panose="02020603050405020304" pitchFamily="18" charset="0"/>
              </a:rPr>
              <a:t> de </a:t>
            </a:r>
            <a:r>
              <a:rPr lang="en-US" altLang="es-PR" sz="1600" b="1" i="1" dirty="0">
                <a:latin typeface="Times New Roman" panose="02020603050405020304" pitchFamily="18" charset="0"/>
                <a:cs typeface="Times New Roman" panose="02020603050405020304" pitchFamily="18" charset="0"/>
                <a:hlinkClick r:id="rId5"/>
              </a:rPr>
              <a:t>https://www.youtube.com/watch?v=Px75uCiNquY</a:t>
            </a:r>
            <a:endParaRPr lang="en-US" altLang="es-PR" sz="1600" b="1" i="1" dirty="0">
              <a:latin typeface="Times New Roman" panose="02020603050405020304" pitchFamily="18" charset="0"/>
              <a:cs typeface="Times New Roman" panose="02020603050405020304" pitchFamily="18" charset="0"/>
            </a:endParaRPr>
          </a:p>
        </p:txBody>
      </p:sp>
      <p:pic>
        <p:nvPicPr>
          <p:cNvPr id="5" name="Picture 4">
            <a:hlinkClick r:id="rId6" action="ppaction://hlinkfile"/>
            <a:extLst>
              <a:ext uri="{FF2B5EF4-FFF2-40B4-BE49-F238E27FC236}">
                <a16:creationId xmlns:a16="http://schemas.microsoft.com/office/drawing/2014/main" id="{7D46FD12-ED03-4084-9EFC-592EB7A14A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75" y="808831"/>
            <a:ext cx="7486650" cy="4924425"/>
          </a:xfrm>
          <a:prstGeom prst="rect">
            <a:avLst/>
          </a:prstGeom>
        </p:spPr>
      </p:pic>
    </p:spTree>
    <p:custDataLst>
      <p:tags r:id="rId1"/>
    </p:custDataLst>
    <p:extLst>
      <p:ext uri="{BB962C8B-B14F-4D97-AF65-F5344CB8AC3E}">
        <p14:creationId xmlns:p14="http://schemas.microsoft.com/office/powerpoint/2010/main" val="1548195782"/>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4" name="breeze.wav"/>
          </p:stSnd>
        </p:sndAc>
      </p:transition>
    </mc:Choice>
    <mc:Fallback xmlns="">
      <p:transition spd="slow">
        <p:fade/>
        <p:sndAc>
          <p:stSnd>
            <p:snd r:embed="rId8" name="breeze.wav"/>
          </p:stSnd>
        </p:sndAc>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9CF5-07BA-4D76-B9BC-98A2127591DD}"/>
              </a:ext>
            </a:extLst>
          </p:cNvPr>
          <p:cNvSpPr>
            <a:spLocks/>
          </p:cNvSpPr>
          <p:nvPr/>
        </p:nvSpPr>
        <p:spPr bwMode="auto">
          <a:xfrm>
            <a:off x="-396875" y="2492375"/>
            <a:ext cx="8856663" cy="12969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40000"/>
              </a:lnSpc>
              <a:defRPr/>
            </a:pPr>
            <a:r>
              <a:rPr lang="es-PR" altLang="en-US" sz="8100">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rPr>
              <a:t>GRACIAS</a:t>
            </a:r>
            <a:endParaRPr lang="es-PR" altLang="en-US" sz="8100" i="1">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split orient="vert" dir="in"/>
    <p:sndAc>
      <p:stSnd>
        <p:snd r:embed="rId4" name="chimes.wav"/>
      </p:stSnd>
    </p:sndAc>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B775-7C2B-4C92-9398-DCD9F2E7262A}"/>
              </a:ext>
            </a:extLst>
          </p:cNvPr>
          <p:cNvSpPr>
            <a:spLocks/>
          </p:cNvSpPr>
          <p:nvPr/>
        </p:nvSpPr>
        <p:spPr bwMode="auto">
          <a:xfrm>
            <a:off x="179388" y="2924175"/>
            <a:ext cx="8856662" cy="12969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40000"/>
              </a:lnSpc>
              <a:defRPr/>
            </a:pPr>
            <a:r>
              <a:rPr lang="es-PR" altLang="en-US" sz="8100">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rPr>
              <a:t>¿PREGUNTAS?</a:t>
            </a:r>
            <a:endParaRPr lang="es-PR" altLang="en-US" sz="8100" i="1">
              <a:solidFill>
                <a:srgbClr val="FFFF00"/>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split orient="vert" dir="in"/>
    <p:sndAc>
      <p:stSnd>
        <p:snd r:embed="rId4"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E3F639-433F-49FC-8F25-4A0D424DFB57}"/>
              </a:ext>
            </a:extLst>
          </p:cNvPr>
          <p:cNvSpPr>
            <a:spLocks/>
          </p:cNvSpPr>
          <p:nvPr/>
        </p:nvSpPr>
        <p:spPr bwMode="auto">
          <a:xfrm>
            <a:off x="0" y="836613"/>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lnSpc>
                <a:spcPct val="120000"/>
              </a:lnSpc>
              <a:defRPr/>
            </a:pPr>
            <a:r>
              <a:rPr lang="es-PR" altLang="es-PR" sz="280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CONCEPTOS CIENCIAS MOV HUM: </a:t>
            </a:r>
            <a:r>
              <a:rPr lang="es-PR" altLang="es-PR" sz="280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AVALÚO </a:t>
            </a:r>
            <a:br>
              <a:rPr lang="es-PR" altLang="es-PR" sz="240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300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Lista Focalizada*</a:t>
            </a:r>
          </a:p>
        </p:txBody>
      </p:sp>
      <p:sp>
        <p:nvSpPr>
          <p:cNvPr id="5" name="Text Box 10">
            <a:extLst>
              <a:ext uri="{FF2B5EF4-FFF2-40B4-BE49-F238E27FC236}">
                <a16:creationId xmlns:a16="http://schemas.microsoft.com/office/drawing/2014/main" id="{69DBB493-6C22-4402-AF15-4E57DDCB86C4}"/>
              </a:ext>
            </a:extLst>
          </p:cNvPr>
          <p:cNvSpPr txBox="1">
            <a:spLocks noChangeArrowheads="1"/>
          </p:cNvSpPr>
          <p:nvPr/>
        </p:nvSpPr>
        <p:spPr bwMode="auto">
          <a:xfrm>
            <a:off x="539750" y="1984375"/>
            <a:ext cx="8280400" cy="439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l">
              <a:lnSpc>
                <a:spcPct val="90000"/>
              </a:lnSpc>
            </a:pPr>
            <a:r>
              <a:rPr lang="en-US" altLang="es-PR" sz="3100" b="1">
                <a:latin typeface="Arial" panose="020B0604020202020204" pitchFamily="34" charset="0"/>
              </a:rPr>
              <a:t>Fundamentado en la presentación del video anterior, mencione tres términos, palabras o frases que puedan surgir de su pensamiento al ver tal película. Tienen 3 minutos para completar esta actividad:</a:t>
            </a:r>
          </a:p>
          <a:p>
            <a:pPr algn="l">
              <a:lnSpc>
                <a:spcPct val="90000"/>
              </a:lnSpc>
            </a:pPr>
            <a:endParaRPr lang="en-US" altLang="es-PR" sz="3100" b="1">
              <a:latin typeface="Arial" panose="020B0604020202020204" pitchFamily="34" charset="0"/>
            </a:endParaRPr>
          </a:p>
          <a:p>
            <a:pPr algn="l">
              <a:lnSpc>
                <a:spcPct val="90000"/>
              </a:lnSpc>
            </a:pPr>
            <a:r>
              <a:rPr lang="en-US" altLang="es-PR" sz="3100" b="1">
                <a:latin typeface="Arial" panose="020B0604020202020204" pitchFamily="34" charset="0"/>
              </a:rPr>
              <a:t>1.</a:t>
            </a:r>
          </a:p>
          <a:p>
            <a:pPr algn="l">
              <a:lnSpc>
                <a:spcPct val="70000"/>
              </a:lnSpc>
            </a:pPr>
            <a:endParaRPr lang="en-US" altLang="es-PR" sz="3100" b="1">
              <a:latin typeface="Arial" panose="020B0604020202020204" pitchFamily="34" charset="0"/>
            </a:endParaRPr>
          </a:p>
          <a:p>
            <a:pPr algn="l">
              <a:lnSpc>
                <a:spcPct val="70000"/>
              </a:lnSpc>
            </a:pPr>
            <a:r>
              <a:rPr lang="en-US" altLang="es-PR" sz="3100" b="1">
                <a:latin typeface="Arial" panose="020B0604020202020204" pitchFamily="34" charset="0"/>
              </a:rPr>
              <a:t>2.</a:t>
            </a:r>
          </a:p>
          <a:p>
            <a:pPr algn="l">
              <a:lnSpc>
                <a:spcPct val="70000"/>
              </a:lnSpc>
            </a:pPr>
            <a:endParaRPr lang="en-US" altLang="es-PR" sz="3100" b="1">
              <a:latin typeface="Arial" panose="020B0604020202020204" pitchFamily="34" charset="0"/>
            </a:endParaRPr>
          </a:p>
          <a:p>
            <a:pPr algn="l">
              <a:lnSpc>
                <a:spcPct val="70000"/>
              </a:lnSpc>
            </a:pPr>
            <a:r>
              <a:rPr lang="en-US" altLang="es-PR" sz="3100" b="1">
                <a:latin typeface="Arial" panose="020B0604020202020204" pitchFamily="34" charset="0"/>
              </a:rPr>
              <a:t>3.</a:t>
            </a:r>
          </a:p>
        </p:txBody>
      </p:sp>
    </p:spTree>
    <p:custDataLst>
      <p:tags r:id="rId1"/>
    </p:custDataLst>
    <p:extLst>
      <p:ext uri="{BB962C8B-B14F-4D97-AF65-F5344CB8AC3E}">
        <p14:creationId xmlns:p14="http://schemas.microsoft.com/office/powerpoint/2010/main" val="184571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4" name="breeze.wav"/>
          </p:stSnd>
        </p:sndAc>
      </p:transition>
    </mc:Choice>
    <mc:Fallback xmlns="">
      <p:transition spd="slow">
        <p:fade/>
        <p:sndAc>
          <p:stSnd>
            <p:snd r:embed="rId5" name="breez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1F053-3138-4E56-8412-FDF2249492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extLst>
      <p:ext uri="{BB962C8B-B14F-4D97-AF65-F5344CB8AC3E}">
        <p14:creationId xmlns:p14="http://schemas.microsoft.com/office/powerpoint/2010/main" val="4118496722"/>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66FFE329-46C0-4B05-BBAA-A0DDBF868A80}"/>
              </a:ext>
            </a:extLst>
          </p:cNvPr>
          <p:cNvSpPr txBox="1">
            <a:spLocks noChangeArrowheads="1"/>
          </p:cNvSpPr>
          <p:nvPr/>
        </p:nvSpPr>
        <p:spPr bwMode="auto">
          <a:xfrm>
            <a:off x="395288" y="887413"/>
            <a:ext cx="82804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838200" indent="-38100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295400" indent="-3810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752600" indent="-3810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209800" indent="-3810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6670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31242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5814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4038600" indent="-3810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l">
              <a:lnSpc>
                <a:spcPct val="90000"/>
              </a:lnSpc>
              <a:spcBef>
                <a:spcPct val="0"/>
              </a:spcBef>
              <a:buClrTx/>
              <a:buFontTx/>
              <a:buNone/>
            </a:pPr>
            <a:r>
              <a:rPr lang="es-ES" altLang="es-PR" b="1" dirty="0">
                <a:latin typeface="Arial" panose="020B0604020202020204" pitchFamily="34" charset="0"/>
              </a:rPr>
              <a:t>Dibuje sobre estos cuerpos celulares, que tú</a:t>
            </a:r>
          </a:p>
          <a:p>
            <a:pPr algn="l">
              <a:lnSpc>
                <a:spcPct val="90000"/>
              </a:lnSpc>
              <a:spcBef>
                <a:spcPct val="0"/>
              </a:spcBef>
              <a:buClrTx/>
              <a:buFontTx/>
              <a:buNone/>
            </a:pPr>
            <a:r>
              <a:rPr lang="es-ES" altLang="es-PR" b="1" dirty="0">
                <a:latin typeface="Arial" panose="020B0604020202020204" pitchFamily="34" charset="0"/>
              </a:rPr>
              <a:t>piensas es el largo y cantidad de dendritas tú</a:t>
            </a:r>
          </a:p>
          <a:p>
            <a:pPr algn="l">
              <a:lnSpc>
                <a:spcPct val="90000"/>
              </a:lnSpc>
              <a:spcBef>
                <a:spcPct val="0"/>
              </a:spcBef>
              <a:buClrTx/>
              <a:buFontTx/>
              <a:buNone/>
            </a:pPr>
            <a:r>
              <a:rPr lang="es-ES" altLang="es-PR" b="1" dirty="0">
                <a:latin typeface="Arial" panose="020B0604020202020204" pitchFamily="34" charset="0"/>
              </a:rPr>
              <a:t>posees en estos momentos:</a:t>
            </a:r>
            <a:endParaRPr lang="en-US" altLang="es-PR" b="1" dirty="0">
              <a:latin typeface="Arial" panose="020B0604020202020204" pitchFamily="34" charset="0"/>
            </a:endParaRPr>
          </a:p>
        </p:txBody>
      </p:sp>
      <p:sp>
        <p:nvSpPr>
          <p:cNvPr id="5" name="Oval 5">
            <a:extLst>
              <a:ext uri="{FF2B5EF4-FFF2-40B4-BE49-F238E27FC236}">
                <a16:creationId xmlns:a16="http://schemas.microsoft.com/office/drawing/2014/main" id="{945D0DC8-0466-4ED4-BB78-732512856AE3}"/>
              </a:ext>
            </a:extLst>
          </p:cNvPr>
          <p:cNvSpPr>
            <a:spLocks noChangeArrowheads="1"/>
          </p:cNvSpPr>
          <p:nvPr/>
        </p:nvSpPr>
        <p:spPr bwMode="auto">
          <a:xfrm>
            <a:off x="684213" y="32861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n-US"/>
          </a:p>
        </p:txBody>
      </p:sp>
      <p:sp>
        <p:nvSpPr>
          <p:cNvPr id="6" name="Oval 6">
            <a:extLst>
              <a:ext uri="{FF2B5EF4-FFF2-40B4-BE49-F238E27FC236}">
                <a16:creationId xmlns:a16="http://schemas.microsoft.com/office/drawing/2014/main" id="{A400B4EE-B461-4F6A-8A4E-B519D74C0EC9}"/>
              </a:ext>
            </a:extLst>
          </p:cNvPr>
          <p:cNvSpPr>
            <a:spLocks noChangeArrowheads="1"/>
          </p:cNvSpPr>
          <p:nvPr/>
        </p:nvSpPr>
        <p:spPr bwMode="auto">
          <a:xfrm>
            <a:off x="1908175" y="46545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n-US"/>
          </a:p>
        </p:txBody>
      </p:sp>
      <p:sp>
        <p:nvSpPr>
          <p:cNvPr id="7" name="Oval 7">
            <a:extLst>
              <a:ext uri="{FF2B5EF4-FFF2-40B4-BE49-F238E27FC236}">
                <a16:creationId xmlns:a16="http://schemas.microsoft.com/office/drawing/2014/main" id="{CB82CD84-C72B-451F-BD07-4C1564B5A28E}"/>
              </a:ext>
            </a:extLst>
          </p:cNvPr>
          <p:cNvSpPr>
            <a:spLocks noChangeArrowheads="1"/>
          </p:cNvSpPr>
          <p:nvPr/>
        </p:nvSpPr>
        <p:spPr bwMode="auto">
          <a:xfrm>
            <a:off x="5003800" y="3933825"/>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n-US"/>
          </a:p>
        </p:txBody>
      </p:sp>
      <p:sp>
        <p:nvSpPr>
          <p:cNvPr id="8" name="Oval 8">
            <a:extLst>
              <a:ext uri="{FF2B5EF4-FFF2-40B4-BE49-F238E27FC236}">
                <a16:creationId xmlns:a16="http://schemas.microsoft.com/office/drawing/2014/main" id="{DE148937-B095-4757-9147-B9F8938CF033}"/>
              </a:ext>
            </a:extLst>
          </p:cNvPr>
          <p:cNvSpPr>
            <a:spLocks noChangeArrowheads="1"/>
          </p:cNvSpPr>
          <p:nvPr/>
        </p:nvSpPr>
        <p:spPr bwMode="auto">
          <a:xfrm>
            <a:off x="6661150" y="2925763"/>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n-US"/>
          </a:p>
        </p:txBody>
      </p:sp>
      <p:sp>
        <p:nvSpPr>
          <p:cNvPr id="9" name="Oval 9">
            <a:extLst>
              <a:ext uri="{FF2B5EF4-FFF2-40B4-BE49-F238E27FC236}">
                <a16:creationId xmlns:a16="http://schemas.microsoft.com/office/drawing/2014/main" id="{1B384B16-F965-4697-BC3E-57A67D6856AE}"/>
              </a:ext>
            </a:extLst>
          </p:cNvPr>
          <p:cNvSpPr>
            <a:spLocks noChangeArrowheads="1"/>
          </p:cNvSpPr>
          <p:nvPr/>
        </p:nvSpPr>
        <p:spPr bwMode="auto">
          <a:xfrm>
            <a:off x="3636963" y="2998788"/>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n-US"/>
          </a:p>
        </p:txBody>
      </p:sp>
      <p:sp>
        <p:nvSpPr>
          <p:cNvPr id="10" name="Oval 10">
            <a:extLst>
              <a:ext uri="{FF2B5EF4-FFF2-40B4-BE49-F238E27FC236}">
                <a16:creationId xmlns:a16="http://schemas.microsoft.com/office/drawing/2014/main" id="{153E132E-7932-4AEB-A0E8-1C4139615E3B}"/>
              </a:ext>
            </a:extLst>
          </p:cNvPr>
          <p:cNvSpPr>
            <a:spLocks noChangeArrowheads="1"/>
          </p:cNvSpPr>
          <p:nvPr/>
        </p:nvSpPr>
        <p:spPr bwMode="auto">
          <a:xfrm>
            <a:off x="7453313" y="4870450"/>
            <a:ext cx="863600" cy="863600"/>
          </a:xfrm>
          <a:prstGeom prst="ellipse">
            <a:avLst/>
          </a:prstGeom>
          <a:noFill/>
          <a:ln w="28575">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000">
                <a:solidFill>
                  <a:schemeClr val="tx1"/>
                </a:solidFill>
                <a:latin typeface="Georgia" panose="02040502050405020303" pitchFamily="18" charset="0"/>
              </a:defRPr>
            </a:lvl1pPr>
            <a:lvl2pPr marL="742950" indent="-285750" algn="r">
              <a:defRPr sz="2000">
                <a:solidFill>
                  <a:schemeClr val="tx1"/>
                </a:solidFill>
                <a:latin typeface="Georgia" panose="02040502050405020303" pitchFamily="18" charset="0"/>
              </a:defRPr>
            </a:lvl2pPr>
            <a:lvl3pPr marL="1143000" indent="-228600" algn="r">
              <a:defRPr sz="2000">
                <a:solidFill>
                  <a:schemeClr val="tx1"/>
                </a:solidFill>
                <a:latin typeface="Georgia" panose="02040502050405020303" pitchFamily="18" charset="0"/>
              </a:defRPr>
            </a:lvl3pPr>
            <a:lvl4pPr marL="1600200" indent="-228600" algn="r">
              <a:defRPr sz="2000">
                <a:solidFill>
                  <a:schemeClr val="tx1"/>
                </a:solidFill>
                <a:latin typeface="Georgia" panose="02040502050405020303" pitchFamily="18" charset="0"/>
              </a:defRPr>
            </a:lvl4pPr>
            <a:lvl5pPr marL="2057400" indent="-228600" algn="r">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endParaRPr lang="es-PR" altLang="en-US"/>
          </a:p>
        </p:txBody>
      </p:sp>
    </p:spTree>
    <p:custDataLst>
      <p:tags r:id="rId1"/>
    </p:custDataLst>
    <p:extLst>
      <p:ext uri="{BB962C8B-B14F-4D97-AF65-F5344CB8AC3E}">
        <p14:creationId xmlns:p14="http://schemas.microsoft.com/office/powerpoint/2010/main" val="2530588884"/>
      </p:ext>
    </p:extLst>
  </p:cSld>
  <p:clrMapOvr>
    <a:masterClrMapping/>
  </p:clrMapOvr>
  <mc:AlternateContent xmlns:mc="http://schemas.openxmlformats.org/markup-compatibility/2006" xmlns:p14="http://schemas.microsoft.com/office/powerpoint/2010/main">
    <mc:Choice Requires="p14">
      <p:transition spd="slow" p14:dur="1200">
        <p14:prism/>
        <p:sndAc>
          <p:stSnd>
            <p:snd r:embed="rId4" name="breeze.wav"/>
          </p:stSnd>
        </p:sndAc>
      </p:transition>
    </mc:Choice>
    <mc:Fallback xmlns="">
      <p:transition spd="slow">
        <p:fade/>
        <p:sndAc>
          <p:stSnd>
            <p:snd r:embed="rId5" name="breez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Recursos_Banners_02">
            <a:extLst>
              <a:ext uri="{FF2B5EF4-FFF2-40B4-BE49-F238E27FC236}">
                <a16:creationId xmlns:a16="http://schemas.microsoft.com/office/drawing/2014/main" id="{17F68428-D8D9-4534-8E61-B3584A1828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981075"/>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32089584"/>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9" descr="Saludmed_02">
            <a:extLst>
              <a:ext uri="{FF2B5EF4-FFF2-40B4-BE49-F238E27FC236}">
                <a16:creationId xmlns:a16="http://schemas.microsoft.com/office/drawing/2014/main" id="{CD7EE61D-2CA8-4B0E-B992-3DD2932745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052513"/>
            <a:ext cx="8496300"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801BA0-8DFD-487E-9F30-B28BD3760CD6}"/>
              </a:ext>
            </a:extLst>
          </p:cNvPr>
          <p:cNvSpPr>
            <a:spLocks/>
          </p:cNvSpPr>
          <p:nvPr/>
        </p:nvSpPr>
        <p:spPr bwMode="auto">
          <a:xfrm>
            <a:off x="0" y="692150"/>
            <a:ext cx="9144000" cy="4333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SALUDMED: </a:t>
            </a: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CIENCIAS DEL MOVIMIENTO HUMANO Y DE LA SALUD</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DIRECCIÓN DEL SITIO WEB: http://www.saludmed.com</a:t>
            </a:r>
          </a:p>
        </p:txBody>
      </p:sp>
    </p:spTree>
    <p:custDataLst>
      <p:tags r:id="rId1"/>
    </p:custDataLst>
    <p:extLst>
      <p:ext uri="{BB962C8B-B14F-4D97-AF65-F5344CB8AC3E}">
        <p14:creationId xmlns:p14="http://schemas.microsoft.com/office/powerpoint/2010/main" val="207749356"/>
      </p:ext>
    </p:extLst>
  </p:cSld>
  <p:clrMapOvr>
    <a:masterClrMapping/>
  </p:clrMapOvr>
  <p:transition spd="slow">
    <p:newsflash/>
    <p:sndAc>
      <p:stSnd>
        <p:snd r:embed="rId4" name="breeze.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775A-0C67-4E17-84B6-DAF7EF802379}"/>
              </a:ext>
            </a:extLst>
          </p:cNvPr>
          <p:cNvSpPr>
            <a:spLocks/>
          </p:cNvSpPr>
          <p:nvPr/>
        </p:nvSpPr>
        <p:spPr bwMode="auto">
          <a:xfrm>
            <a:off x="0" y="908050"/>
            <a:ext cx="9144000" cy="2174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ASOCIACIONES DE MEDICINA DEL DEPORTE: </a:t>
            </a: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ACSM:</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DIRECCIÓN WEB: http://www.acsm.org/</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1267" name="Picture 7" descr="ACSM_Web-Site">
            <a:extLst>
              <a:ext uri="{FF2B5EF4-FFF2-40B4-BE49-F238E27FC236}">
                <a16:creationId xmlns:a16="http://schemas.microsoft.com/office/drawing/2014/main" id="{2350A6E6-B3D8-4E43-9578-B0696B999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25" y="1246188"/>
            <a:ext cx="747712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8B866C45-286E-4F34-B7C6-FA390F78A3D3}"/>
              </a:ext>
            </a:extLst>
          </p:cNvPr>
          <p:cNvSpPr txBox="1">
            <a:spLocks noChangeArrowheads="1"/>
          </p:cNvSpPr>
          <p:nvPr/>
        </p:nvSpPr>
        <p:spPr bwMode="auto">
          <a:xfrm>
            <a:off x="813761" y="4538527"/>
            <a:ext cx="5463849"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Entendimiento</a:t>
            </a:r>
            <a:r>
              <a:rPr lang="en-US" altLang="es-PR" sz="2600" b="1" dirty="0">
                <a:latin typeface="Arial" charset="0"/>
              </a:rPr>
              <a:t> conceptual: </a:t>
            </a:r>
            <a:r>
              <a:rPr lang="en-US" altLang="es-PR" sz="2600" b="1" i="1" dirty="0" err="1">
                <a:latin typeface="Arial" charset="0"/>
              </a:rPr>
              <a:t>Inicial</a:t>
            </a:r>
            <a:endParaRPr lang="en-US" altLang="es-PR" sz="2600" b="1" i="1" dirty="0">
              <a:latin typeface="Arial" charset="0"/>
            </a:endParaRPr>
          </a:p>
        </p:txBody>
      </p:sp>
      <p:pic>
        <p:nvPicPr>
          <p:cNvPr id="8" name="Picture 3" descr="PntBlue1">
            <a:extLst>
              <a:ext uri="{FF2B5EF4-FFF2-40B4-BE49-F238E27FC236}">
                <a16:creationId xmlns:a16="http://schemas.microsoft.com/office/drawing/2014/main" id="{E81EA466-22F7-48BF-BE4F-C58D23C5D5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955" y="453852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a:extLst>
              <a:ext uri="{FF2B5EF4-FFF2-40B4-BE49-F238E27FC236}">
                <a16:creationId xmlns:a16="http://schemas.microsoft.com/office/drawing/2014/main" id="{3F827F5F-B5A4-4AD6-AD7D-1B4F18DB4EBF}"/>
              </a:ext>
            </a:extLst>
          </p:cNvPr>
          <p:cNvSpPr txBox="1">
            <a:spLocks noChangeArrowheads="1"/>
          </p:cNvSpPr>
          <p:nvPr/>
        </p:nvSpPr>
        <p:spPr bwMode="auto">
          <a:xfrm>
            <a:off x="823537" y="2061431"/>
            <a:ext cx="432362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latin typeface="Arial" panose="020B0604020202020204" pitchFamily="34" charset="0"/>
                <a:cs typeface="Arial" panose="020B0604020202020204" pitchFamily="34" charset="0"/>
              </a:rPr>
              <a:t>Acceso a la: </a:t>
            </a:r>
            <a:r>
              <a:rPr lang="es-PR" altLang="es-PR" sz="2600" b="1" i="1" dirty="0">
                <a:latin typeface="Arial" panose="020B0604020202020204" pitchFamily="34" charset="0"/>
                <a:cs typeface="Arial" panose="020B0604020202020204" pitchFamily="34" charset="0"/>
              </a:rPr>
              <a:t>Presentación</a:t>
            </a:r>
          </a:p>
        </p:txBody>
      </p:sp>
      <p:pic>
        <p:nvPicPr>
          <p:cNvPr id="10" name="Picture 5" descr="PntBlue1">
            <a:extLst>
              <a:ext uri="{FF2B5EF4-FFF2-40B4-BE49-F238E27FC236}">
                <a16:creationId xmlns:a16="http://schemas.microsoft.com/office/drawing/2014/main" id="{23D6308B-C656-43D5-9465-E3CD490C2D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729" y="2018247"/>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a:extLst>
              <a:ext uri="{FF2B5EF4-FFF2-40B4-BE49-F238E27FC236}">
                <a16:creationId xmlns:a16="http://schemas.microsoft.com/office/drawing/2014/main" id="{14A7A553-E2D9-4EFD-ADDD-552E9A6A31A4}"/>
              </a:ext>
            </a:extLst>
          </p:cNvPr>
          <p:cNvSpPr txBox="1">
            <a:spLocks noChangeArrowheads="1"/>
          </p:cNvSpPr>
          <p:nvPr/>
        </p:nvSpPr>
        <p:spPr bwMode="auto">
          <a:xfrm>
            <a:off x="823537" y="2540113"/>
            <a:ext cx="531005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Reflexión: </a:t>
            </a:r>
            <a:r>
              <a:rPr lang="es-PR" altLang="es-PR" sz="2600" b="1" i="1" dirty="0">
                <a:latin typeface="Arial" panose="020B0604020202020204" pitchFamily="34" charset="0"/>
                <a:cs typeface="Arial" panose="020B0604020202020204" pitchFamily="34" charset="0"/>
              </a:rPr>
              <a:t>Conocimiento previo</a:t>
            </a:r>
          </a:p>
        </p:txBody>
      </p:sp>
      <p:pic>
        <p:nvPicPr>
          <p:cNvPr id="12" name="Picture 10" descr="PntBlue1">
            <a:extLst>
              <a:ext uri="{FF2B5EF4-FFF2-40B4-BE49-F238E27FC236}">
                <a16:creationId xmlns:a16="http://schemas.microsoft.com/office/drawing/2014/main" id="{AFC4648C-297A-44E8-80E7-D7C02C0AF4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729" y="2522303"/>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1">
            <a:extLst>
              <a:ext uri="{FF2B5EF4-FFF2-40B4-BE49-F238E27FC236}">
                <a16:creationId xmlns:a16="http://schemas.microsoft.com/office/drawing/2014/main" id="{A2B41DC0-324F-4C21-A86A-7C54715A522A}"/>
              </a:ext>
            </a:extLst>
          </p:cNvPr>
          <p:cNvSpPr txBox="1">
            <a:spLocks noChangeArrowheads="1"/>
          </p:cNvSpPr>
          <p:nvPr/>
        </p:nvSpPr>
        <p:spPr bwMode="auto">
          <a:xfrm>
            <a:off x="823537" y="3060059"/>
            <a:ext cx="653419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Propósito principal de la: </a:t>
            </a:r>
            <a:r>
              <a:rPr lang="es-PR" altLang="es-PR" sz="2600" b="1" i="1" dirty="0">
                <a:latin typeface="Arial" panose="020B0604020202020204" pitchFamily="34" charset="0"/>
                <a:cs typeface="Arial" panose="020B0604020202020204" pitchFamily="34" charset="0"/>
              </a:rPr>
              <a:t>Presentación</a:t>
            </a:r>
          </a:p>
        </p:txBody>
      </p:sp>
      <p:pic>
        <p:nvPicPr>
          <p:cNvPr id="14" name="Picture 12" descr="PntBlue1">
            <a:extLst>
              <a:ext uri="{FF2B5EF4-FFF2-40B4-BE49-F238E27FC236}">
                <a16:creationId xmlns:a16="http://schemas.microsoft.com/office/drawing/2014/main" id="{DA8C6688-9D61-476E-94D8-8827729B74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729" y="302635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
            <a:extLst>
              <a:ext uri="{FF2B5EF4-FFF2-40B4-BE49-F238E27FC236}">
                <a16:creationId xmlns:a16="http://schemas.microsoft.com/office/drawing/2014/main" id="{E7DF297E-7957-4811-84A1-2A8154D03804}"/>
              </a:ext>
            </a:extLst>
          </p:cNvPr>
          <p:cNvSpPr txBox="1">
            <a:spLocks noChangeArrowheads="1"/>
          </p:cNvSpPr>
          <p:nvPr/>
        </p:nvSpPr>
        <p:spPr bwMode="auto">
          <a:xfrm>
            <a:off x="823537" y="3573599"/>
            <a:ext cx="350985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Dinámica</a:t>
            </a:r>
            <a:r>
              <a:rPr lang="en-US" altLang="es-PR" sz="2600" b="1" dirty="0">
                <a:latin typeface="Arial" charset="0"/>
              </a:rPr>
              <a:t>: </a:t>
            </a:r>
            <a:r>
              <a:rPr lang="en-US" altLang="es-PR" sz="2600" b="1" i="1" dirty="0" err="1">
                <a:latin typeface="Arial" charset="0"/>
              </a:rPr>
              <a:t>Inducción</a:t>
            </a:r>
            <a:endParaRPr lang="en-US" altLang="es-PR" sz="2600" b="1" i="1" dirty="0">
              <a:latin typeface="Arial" charset="0"/>
            </a:endParaRPr>
          </a:p>
        </p:txBody>
      </p:sp>
      <p:pic>
        <p:nvPicPr>
          <p:cNvPr id="16" name="Picture 5" descr="PntBlue1">
            <a:extLst>
              <a:ext uri="{FF2B5EF4-FFF2-40B4-BE49-F238E27FC236}">
                <a16:creationId xmlns:a16="http://schemas.microsoft.com/office/drawing/2014/main" id="{B1549397-4A19-4507-B88E-F805B8055F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729" y="3530415"/>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2">
            <a:extLst>
              <a:ext uri="{FF2B5EF4-FFF2-40B4-BE49-F238E27FC236}">
                <a16:creationId xmlns:a16="http://schemas.microsoft.com/office/drawing/2014/main" id="{7580CB9C-49CB-4538-8FF0-4C44E846E5BE}"/>
              </a:ext>
            </a:extLst>
          </p:cNvPr>
          <p:cNvSpPr txBox="1">
            <a:spLocks noChangeArrowheads="1"/>
          </p:cNvSpPr>
          <p:nvPr/>
        </p:nvSpPr>
        <p:spPr bwMode="auto">
          <a:xfrm>
            <a:off x="823536" y="4034471"/>
            <a:ext cx="5803153"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Asuntos</a:t>
            </a:r>
            <a:r>
              <a:rPr lang="en-US" altLang="es-PR" sz="2600" b="1" dirty="0">
                <a:latin typeface="Arial" charset="0"/>
              </a:rPr>
              <a:t> </a:t>
            </a:r>
            <a:r>
              <a:rPr lang="en-US" altLang="es-PR" sz="2600" b="1" dirty="0" err="1">
                <a:latin typeface="Arial" charset="0"/>
              </a:rPr>
              <a:t>preliminares</a:t>
            </a:r>
            <a:r>
              <a:rPr lang="en-US" altLang="es-PR" sz="2600" b="1" dirty="0">
                <a:latin typeface="Arial" charset="0"/>
              </a:rPr>
              <a:t>: </a:t>
            </a:r>
            <a:r>
              <a:rPr lang="en-US" altLang="es-PR" sz="2600" b="1" i="1" dirty="0" err="1">
                <a:latin typeface="Arial" charset="0"/>
              </a:rPr>
              <a:t>Introducción</a:t>
            </a:r>
            <a:endParaRPr lang="en-US" altLang="es-PR" sz="2600" b="1" i="1" dirty="0">
              <a:latin typeface="Arial" charset="0"/>
            </a:endParaRPr>
          </a:p>
        </p:txBody>
      </p:sp>
      <p:pic>
        <p:nvPicPr>
          <p:cNvPr id="18" name="Picture 3" descr="PntBlue1">
            <a:extLst>
              <a:ext uri="{FF2B5EF4-FFF2-40B4-BE49-F238E27FC236}">
                <a16:creationId xmlns:a16="http://schemas.microsoft.com/office/drawing/2014/main" id="{1B5D708F-B5EF-4E89-A34C-C80CF69B45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729" y="403447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1">
            <a:extLst>
              <a:ext uri="{FF2B5EF4-FFF2-40B4-BE49-F238E27FC236}">
                <a16:creationId xmlns:a16="http://schemas.microsoft.com/office/drawing/2014/main" id="{EF61B010-99E6-4EC4-996D-97F48451486D}"/>
              </a:ext>
            </a:extLst>
          </p:cNvPr>
          <p:cNvSpPr txBox="1">
            <a:spLocks noChangeArrowheads="1"/>
          </p:cNvSpPr>
          <p:nvPr/>
        </p:nvSpPr>
        <p:spPr bwMode="auto">
          <a:xfrm>
            <a:off x="823537" y="5076283"/>
            <a:ext cx="466198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Terminología: </a:t>
            </a:r>
            <a:r>
              <a:rPr lang="es-PR" altLang="es-PR" sz="2600" b="1" i="1" dirty="0">
                <a:latin typeface="Arial" panose="020B0604020202020204" pitchFamily="34" charset="0"/>
                <a:cs typeface="Arial" panose="020B0604020202020204" pitchFamily="34" charset="0"/>
              </a:rPr>
              <a:t>Fundamental</a:t>
            </a:r>
          </a:p>
        </p:txBody>
      </p:sp>
      <p:pic>
        <p:nvPicPr>
          <p:cNvPr id="20" name="Picture 12" descr="PntBlue1">
            <a:extLst>
              <a:ext uri="{FF2B5EF4-FFF2-40B4-BE49-F238E27FC236}">
                <a16:creationId xmlns:a16="http://schemas.microsoft.com/office/drawing/2014/main" id="{22CE026D-A2F3-49FA-9C32-FEC8B5F23B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729" y="5042583"/>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4">
            <a:extLst>
              <a:ext uri="{FF2B5EF4-FFF2-40B4-BE49-F238E27FC236}">
                <a16:creationId xmlns:a16="http://schemas.microsoft.com/office/drawing/2014/main" id="{BC63F895-BAC3-414D-930C-AAC640F060E9}"/>
              </a:ext>
            </a:extLst>
          </p:cNvPr>
          <p:cNvSpPr txBox="1">
            <a:spLocks noChangeArrowheads="1"/>
          </p:cNvSpPr>
          <p:nvPr/>
        </p:nvSpPr>
        <p:spPr bwMode="auto">
          <a:xfrm>
            <a:off x="823537" y="5589823"/>
            <a:ext cx="602038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Preguntas</a:t>
            </a:r>
            <a:r>
              <a:rPr lang="en-US" altLang="es-PR" sz="2600" b="1" dirty="0">
                <a:latin typeface="Arial" charset="0"/>
              </a:rPr>
              <a:t>: </a:t>
            </a:r>
            <a:r>
              <a:rPr lang="en-US" altLang="es-PR" sz="2600" b="1" i="1" dirty="0" err="1">
                <a:latin typeface="Arial" charset="0"/>
              </a:rPr>
              <a:t>Dudas</a:t>
            </a:r>
            <a:r>
              <a:rPr lang="en-US" altLang="es-PR" sz="2600" b="1" i="1" dirty="0">
                <a:latin typeface="Arial" charset="0"/>
              </a:rPr>
              <a:t> de la </a:t>
            </a:r>
            <a:r>
              <a:rPr lang="en-US" altLang="es-PR" sz="2600" b="1" i="1" dirty="0" err="1">
                <a:latin typeface="Arial" charset="0"/>
              </a:rPr>
              <a:t>presentación</a:t>
            </a:r>
            <a:endParaRPr lang="en-US" altLang="es-PR" sz="2600" b="1" i="1" dirty="0">
              <a:latin typeface="Arial" charset="0"/>
            </a:endParaRPr>
          </a:p>
        </p:txBody>
      </p:sp>
      <p:pic>
        <p:nvPicPr>
          <p:cNvPr id="22" name="Picture 5" descr="PntBlue1">
            <a:extLst>
              <a:ext uri="{FF2B5EF4-FFF2-40B4-BE49-F238E27FC236}">
                <a16:creationId xmlns:a16="http://schemas.microsoft.com/office/drawing/2014/main" id="{44CA4ED3-55E3-4413-B871-B3F97D4C60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729" y="5546639"/>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
            <a:extLst>
              <a:ext uri="{FF2B5EF4-FFF2-40B4-BE49-F238E27FC236}">
                <a16:creationId xmlns:a16="http://schemas.microsoft.com/office/drawing/2014/main" id="{D26671C3-23C0-4782-A923-138E800663CC}"/>
              </a:ext>
            </a:extLst>
          </p:cNvPr>
          <p:cNvSpPr txBox="1">
            <a:spLocks noChangeArrowheads="1"/>
          </p:cNvSpPr>
          <p:nvPr/>
        </p:nvSpPr>
        <p:spPr bwMode="auto">
          <a:xfrm>
            <a:off x="837604" y="6072912"/>
            <a:ext cx="4791935"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err="1">
                <a:latin typeface="Arial" charset="0"/>
              </a:rPr>
              <a:t>Cómo</a:t>
            </a:r>
            <a:r>
              <a:rPr lang="en-US" altLang="es-PR" sz="2600" b="1" dirty="0">
                <a:latin typeface="Arial" charset="0"/>
              </a:rPr>
              <a:t> </a:t>
            </a:r>
            <a:r>
              <a:rPr lang="en-US" altLang="es-PR" sz="2600" b="1" dirty="0" err="1">
                <a:latin typeface="Arial" charset="0"/>
              </a:rPr>
              <a:t>contactar</a:t>
            </a:r>
            <a:r>
              <a:rPr lang="en-US" altLang="es-PR" sz="2600" b="1" dirty="0">
                <a:latin typeface="Arial" charset="0"/>
              </a:rPr>
              <a:t> al: </a:t>
            </a:r>
            <a:r>
              <a:rPr lang="en-US" altLang="es-PR" sz="2600" b="1" i="1" dirty="0" err="1">
                <a:latin typeface="Arial" charset="0"/>
              </a:rPr>
              <a:t>Profesor</a:t>
            </a:r>
            <a:endParaRPr lang="en-US" altLang="es-PR" sz="2600" b="1" i="1" dirty="0">
              <a:latin typeface="Arial" charset="0"/>
            </a:endParaRPr>
          </a:p>
        </p:txBody>
      </p:sp>
      <p:pic>
        <p:nvPicPr>
          <p:cNvPr id="24" name="Picture 3" descr="PntBlue1">
            <a:extLst>
              <a:ext uri="{FF2B5EF4-FFF2-40B4-BE49-F238E27FC236}">
                <a16:creationId xmlns:a16="http://schemas.microsoft.com/office/drawing/2014/main" id="{43B1701F-6F14-412E-A187-D2773E2E22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729" y="605069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925FC01B-7D6B-480A-97EA-11BD1024B0ED}"/>
              </a:ext>
            </a:extLst>
          </p:cNvPr>
          <p:cNvSpPr>
            <a:spLocks/>
          </p:cNvSpPr>
          <p:nvPr/>
        </p:nvSpPr>
        <p:spPr bwMode="auto">
          <a:xfrm>
            <a:off x="2984684" y="833660"/>
            <a:ext cx="432362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5100" dirty="0">
                <a:solidFill>
                  <a:srgbClr val="484876"/>
                </a:solidFill>
                <a:effectLst>
                  <a:outerShdw blurRad="38100" dist="38100" dir="2700000" algn="tl">
                    <a:srgbClr val="C0C0C0"/>
                  </a:outerShdw>
                </a:effectLst>
                <a:latin typeface="Arial Black" pitchFamily="34" charset="0"/>
                <a:cs typeface="Arial" charset="0"/>
              </a:rPr>
              <a:t>BOSQUEJO</a:t>
            </a:r>
          </a:p>
        </p:txBody>
      </p:sp>
      <p:pic>
        <p:nvPicPr>
          <p:cNvPr id="3" name="Picture 2" descr="A person sitting in a room&#10;&#10;Description automatically generated">
            <a:extLst>
              <a:ext uri="{FF2B5EF4-FFF2-40B4-BE49-F238E27FC236}">
                <a16:creationId xmlns:a16="http://schemas.microsoft.com/office/drawing/2014/main" id="{13A49B1B-0223-41E5-AEDB-90BEA16902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469077"/>
            <a:ext cx="2611729" cy="1741153"/>
          </a:xfrm>
          <a:prstGeom prst="rect">
            <a:avLst/>
          </a:prstGeom>
          <a:effectLst>
            <a:softEdge rad="317500"/>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dissolve/>
        <p:sndAc>
          <p:stSnd>
            <p:snd r:embed="rId4" name="chimes.wav"/>
          </p:stSnd>
        </p:sndAc>
      </p:transition>
    </mc:Choice>
    <mc:Fallback xmlns="">
      <p:transition spd="slow">
        <p:dissolve/>
        <p:sndAc>
          <p:stSnd>
            <p:snd r:embed="rId7"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A445-C133-4A18-ADB8-750AADB5F442}"/>
              </a:ext>
            </a:extLst>
          </p:cNvPr>
          <p:cNvSpPr>
            <a:spLocks/>
          </p:cNvSpPr>
          <p:nvPr/>
        </p:nvSpPr>
        <p:spPr bwMode="auto">
          <a:xfrm>
            <a:off x="0" y="908050"/>
            <a:ext cx="9144000" cy="12239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AMERICAN ASSOCIATION OF CARDIOVASCULAR</a:t>
            </a:r>
            <a:br>
              <a:rPr lang="es-PR" altLang="en-US"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AND PULMONARY REHABILITATION (AACVPR)</a:t>
            </a:r>
            <a:br>
              <a:rPr lang="es-PR" altLang="en-US"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DIRECCIÓN WEB: http://www.aacvp.org/</a:t>
            </a:r>
            <a:b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3315" name="Picture 4" descr="AACVPR_Site">
            <a:extLst>
              <a:ext uri="{FF2B5EF4-FFF2-40B4-BE49-F238E27FC236}">
                <a16:creationId xmlns:a16="http://schemas.microsoft.com/office/drawing/2014/main" id="{E8EC9D9F-B471-435D-A853-B34F0EEEC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201863"/>
            <a:ext cx="8882063"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6473-15CC-4CC7-8786-DC38A51169D4}"/>
              </a:ext>
            </a:extLst>
          </p:cNvPr>
          <p:cNvSpPr>
            <a:spLocks/>
          </p:cNvSpPr>
          <p:nvPr/>
        </p:nvSpPr>
        <p:spPr bwMode="auto">
          <a:xfrm>
            <a:off x="0" y="908050"/>
            <a:ext cx="9144000" cy="21748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ASOCIACIONES DE EDUCACIÓN FÍSICA: </a:t>
            </a: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AAHPERD:</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DIRECCIÓN WEB: http://www.aahperd.org/</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5363" name="Picture 5" descr="AAHPERD_Web_02">
            <a:extLst>
              <a:ext uri="{FF2B5EF4-FFF2-40B4-BE49-F238E27FC236}">
                <a16:creationId xmlns:a16="http://schemas.microsoft.com/office/drawing/2014/main" id="{5377FD3E-4D19-4349-8C2E-AA72F7ABE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196975"/>
            <a:ext cx="8569325"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07390-51E8-4EBC-B96D-1A9DE4132218}"/>
              </a:ext>
            </a:extLst>
          </p:cNvPr>
          <p:cNvSpPr>
            <a:spLocks/>
          </p:cNvSpPr>
          <p:nvPr/>
        </p:nvSpPr>
        <p:spPr bwMode="auto">
          <a:xfrm>
            <a:off x="0" y="836613"/>
            <a:ext cx="9144000" cy="4333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GUÍAS DE ACTIVIDAD FÍSICA:</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DIRECCIÓN DEL SITIO WEB: http://www.health.gov/paguidelines/</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7411" name="Picture 3" descr="PA_2008_Web_Page_01">
            <a:extLst>
              <a:ext uri="{FF2B5EF4-FFF2-40B4-BE49-F238E27FC236}">
                <a16:creationId xmlns:a16="http://schemas.microsoft.com/office/drawing/2014/main" id="{9929B059-842C-4BE9-A44E-BBF0929620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96975"/>
            <a:ext cx="8569325"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C82B6-460A-4BF0-8FCA-FA10094F3511}"/>
              </a:ext>
            </a:extLst>
          </p:cNvPr>
          <p:cNvSpPr>
            <a:spLocks/>
          </p:cNvSpPr>
          <p:nvPr/>
        </p:nvSpPr>
        <p:spPr bwMode="auto">
          <a:xfrm>
            <a:off x="0" y="836613"/>
            <a:ext cx="9144000" cy="4333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EL EJERCICIO ES MEDICINA</a:t>
            </a:r>
            <a:r>
              <a:rPr lang="es-PR" altLang="en-US" sz="1700" b="1" baseline="30000">
                <a:effectLst>
                  <a:outerShdw blurRad="38100" dist="38100" dir="2700000" algn="tl">
                    <a:srgbClr val="C0C0C0"/>
                  </a:outerShdw>
                </a:effectLst>
                <a:latin typeface="Arial" panose="020B0604020202020204" pitchFamily="34" charset="0"/>
              </a:rPr>
              <a:t>®</a:t>
            </a: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 </a:t>
            </a: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EXERCSE IS MEDICINE</a:t>
            </a:r>
            <a:r>
              <a:rPr lang="es-PR" altLang="en-US" sz="1700" i="1">
                <a:solidFill>
                  <a:srgbClr val="484876"/>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s-PR" altLang="en-US" sz="1700" b="1" i="1" baseline="30000">
                <a:effectLst>
                  <a:outerShdw blurRad="38100" dist="38100" dir="2700000" algn="tl">
                    <a:srgbClr val="C0C0C0"/>
                  </a:outerShdw>
                </a:effectLst>
                <a:latin typeface="Arial" panose="020B0604020202020204" pitchFamily="34" charset="0"/>
              </a:rPr>
              <a:t>®</a:t>
            </a: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DIRECCIÓN DEL SITIO WEB: http://exerciseismedicine.org/</a:t>
            </a:r>
            <a:br>
              <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17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9459" name="Picture 5" descr="Exercise_is_Medicine_02">
            <a:extLst>
              <a:ext uri="{FF2B5EF4-FFF2-40B4-BE49-F238E27FC236}">
                <a16:creationId xmlns:a16="http://schemas.microsoft.com/office/drawing/2014/main" id="{C4459F08-80C8-4236-A956-EC95799680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196975"/>
            <a:ext cx="7200900"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66D9B-BCED-4848-A405-BDED6181968C}"/>
              </a:ext>
            </a:extLst>
          </p:cNvPr>
          <p:cNvSpPr>
            <a:spLocks/>
          </p:cNvSpPr>
          <p:nvPr/>
        </p:nvSpPr>
        <p:spPr bwMode="auto">
          <a:xfrm>
            <a:off x="0" y="765175"/>
            <a:ext cx="9144000" cy="20875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60000"/>
              </a:lnSpc>
              <a:defRPr/>
            </a:pPr>
            <a:r>
              <a:rPr lang="es-PR" altLang="en-US" sz="2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AMERICAN COLLEGE FOR SPORTS MEDICINE</a:t>
            </a:r>
            <a:br>
              <a:rPr lang="es-PR" altLang="en-US" sz="2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5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(ACSM)</a:t>
            </a:r>
            <a:r>
              <a:rPr lang="es-PR" altLang="en-US"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a:t>
            </a:r>
            <a:br>
              <a:rPr lang="es-PR" altLang="en-US"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CONGRESOS ANUALES:</a:t>
            </a:r>
            <a:br>
              <a:rPr lang="es-PR" altLang="en-US"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5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28 – 31 de mayo de 2014: Orlando, Florida</a:t>
            </a:r>
          </a:p>
        </p:txBody>
      </p:sp>
      <p:pic>
        <p:nvPicPr>
          <p:cNvPr id="21507" name="Picture 4" descr="ACSM_Orlando_01">
            <a:extLst>
              <a:ext uri="{FF2B5EF4-FFF2-40B4-BE49-F238E27FC236}">
                <a16:creationId xmlns:a16="http://schemas.microsoft.com/office/drawing/2014/main" id="{30E6EE1D-92F6-40CD-AD42-B363693D3F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394075"/>
            <a:ext cx="8459788"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5">
            <a:extLst>
              <a:ext uri="{FF2B5EF4-FFF2-40B4-BE49-F238E27FC236}">
                <a16:creationId xmlns:a16="http://schemas.microsoft.com/office/drawing/2014/main" id="{14E013E0-B2E4-41D6-B164-0B69E046EC6C}"/>
              </a:ext>
            </a:extLst>
          </p:cNvPr>
          <p:cNvSpPr>
            <a:spLocks noChangeArrowheads="1"/>
          </p:cNvSpPr>
          <p:nvPr/>
        </p:nvSpPr>
        <p:spPr bwMode="auto">
          <a:xfrm>
            <a:off x="250825" y="4833938"/>
            <a:ext cx="6769100" cy="576262"/>
          </a:xfrm>
          <a:prstGeom prst="rect">
            <a:avLst/>
          </a:prstGeom>
          <a:noFill/>
          <a:ln w="635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eaLnBrk="1" hangingPunct="1"/>
            <a:endParaRPr lang="en-US" altLang="en-US"/>
          </a:p>
        </p:txBody>
      </p:sp>
    </p:spTree>
    <p:custDataLst>
      <p:tags r:id="rId1"/>
    </p:custDataLst>
  </p:cSld>
  <p:clrMapOvr>
    <a:masterClrMapping/>
  </p:clrMapOvr>
  <p:transition spd="slow">
    <p:newsflash/>
    <p:sndAc>
      <p:stSnd>
        <p:snd r:embed="rId4" name="breeze.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Recursos-Libros_Banner_01">
            <a:extLst>
              <a:ext uri="{FF2B5EF4-FFF2-40B4-BE49-F238E27FC236}">
                <a16:creationId xmlns:a16="http://schemas.microsoft.com/office/drawing/2014/main" id="{D866836A-58EA-4509-8636-55EA702631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D772-5355-4AED-8B9A-DC6340AB3047}"/>
              </a:ext>
            </a:extLst>
          </p:cNvPr>
          <p:cNvSpPr>
            <a:spLocks/>
          </p:cNvSpPr>
          <p:nvPr/>
        </p:nvSpPr>
        <p:spPr bwMode="auto">
          <a:xfrm>
            <a:off x="1547813" y="692150"/>
            <a:ext cx="6192837" cy="2159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REFERENCIAS FUNDAMENTALES: </a:t>
            </a:r>
            <a:r>
              <a:rPr lang="es-PR" altLang="en-US"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2014</a:t>
            </a:r>
          </a:p>
        </p:txBody>
      </p:sp>
      <p:pic>
        <p:nvPicPr>
          <p:cNvPr id="23555" name="Picture 3" descr="ACSM_2014a-2">
            <a:extLst>
              <a:ext uri="{FF2B5EF4-FFF2-40B4-BE49-F238E27FC236}">
                <a16:creationId xmlns:a16="http://schemas.microsoft.com/office/drawing/2014/main" id="{BF92CB28-2AEF-4AEF-98F3-52C73E23F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001713"/>
            <a:ext cx="3435350"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ACSM_2014b-2">
            <a:extLst>
              <a:ext uri="{FF2B5EF4-FFF2-40B4-BE49-F238E27FC236}">
                <a16:creationId xmlns:a16="http://schemas.microsoft.com/office/drawing/2014/main" id="{B67A32E5-12F8-475D-AC2E-A1F4A74FB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981075"/>
            <a:ext cx="424497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418982"/>
      </p:ext>
    </p:extLst>
  </p:cSld>
  <p:clrMapOvr>
    <a:masterClrMapping/>
  </p:clrMapOvr>
  <p:transition spd="slow">
    <p:newsflash/>
    <p:sndAc>
      <p:stSnd>
        <p:snd r:embed="rId4" name="breeze.wav"/>
      </p:stSnd>
    </p:sndAc>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ACSM'S_Exercise_Management_COVER">
            <a:extLst>
              <a:ext uri="{FF2B5EF4-FFF2-40B4-BE49-F238E27FC236}">
                <a16:creationId xmlns:a16="http://schemas.microsoft.com/office/drawing/2014/main" id="{9F4D8362-C63A-4DA8-9EA7-3F8E13A41D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054100"/>
            <a:ext cx="4010025"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Clinical_Exercise_Physiology_01">
            <a:extLst>
              <a:ext uri="{FF2B5EF4-FFF2-40B4-BE49-F238E27FC236}">
                <a16:creationId xmlns:a16="http://schemas.microsoft.com/office/drawing/2014/main" id="{BD8F666A-881C-4C54-AAEF-287C50194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052513"/>
            <a:ext cx="414813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24B373-1881-4FF6-A5BC-5D3046ABEA39}"/>
              </a:ext>
            </a:extLst>
          </p:cNvPr>
          <p:cNvSpPr>
            <a:spLocks/>
          </p:cNvSpPr>
          <p:nvPr/>
        </p:nvSpPr>
        <p:spPr bwMode="auto">
          <a:xfrm>
            <a:off x="1547813" y="692150"/>
            <a:ext cx="6192837" cy="2159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REFERENCIAS FUNDAMENTALES: </a:t>
            </a:r>
            <a:r>
              <a:rPr lang="es-PR" altLang="en-US"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2009</a:t>
            </a:r>
          </a:p>
        </p:txBody>
      </p:sp>
    </p:spTree>
    <p:custDataLst>
      <p:tags r:id="rId1"/>
    </p:custDataLst>
  </p:cSld>
  <p:clrMapOvr>
    <a:masterClrMapping/>
  </p:clrMapOvr>
  <p:transition spd="slow">
    <p:newsflash/>
    <p:sndAc>
      <p:stSnd>
        <p:snd r:embed="rId4" name="breeze.wav"/>
      </p:stSnd>
    </p:sndAc>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05C69-275D-4E7A-9988-77AECB053096}"/>
              </a:ext>
            </a:extLst>
          </p:cNvPr>
          <p:cNvSpPr>
            <a:spLocks/>
          </p:cNvSpPr>
          <p:nvPr/>
        </p:nvSpPr>
        <p:spPr bwMode="auto">
          <a:xfrm>
            <a:off x="1547813" y="692150"/>
            <a:ext cx="6192837" cy="2159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REFERENCIAS FUNDAMENTALES:</a:t>
            </a:r>
            <a:endParaRPr lang="es-PR" altLang="en-US"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7651" name="Picture 7" descr="Exercise_for_Spetial_Populations_COVER">
            <a:extLst>
              <a:ext uri="{FF2B5EF4-FFF2-40B4-BE49-F238E27FC236}">
                <a16:creationId xmlns:a16="http://schemas.microsoft.com/office/drawing/2014/main" id="{1A24274B-65D9-4F35-B30B-6A4EC2A236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9125" y="1052513"/>
            <a:ext cx="42243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descr="Exercise_and_Management_COVER">
            <a:extLst>
              <a:ext uri="{FF2B5EF4-FFF2-40B4-BE49-F238E27FC236}">
                <a16:creationId xmlns:a16="http://schemas.microsoft.com/office/drawing/2014/main" id="{F157DB6B-F5DF-42F0-95C0-2F663CC708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052513"/>
            <a:ext cx="33909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F09DE-2954-4AFC-B482-B12313EBEB69}"/>
              </a:ext>
            </a:extLst>
          </p:cNvPr>
          <p:cNvSpPr>
            <a:spLocks/>
          </p:cNvSpPr>
          <p:nvPr/>
        </p:nvSpPr>
        <p:spPr bwMode="auto">
          <a:xfrm>
            <a:off x="1547813" y="692150"/>
            <a:ext cx="6192837" cy="2159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REFERENCIAS FUNDAMENTALES:</a:t>
            </a:r>
            <a:endParaRPr lang="es-PR" altLang="en-US"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29699" name="Picture 5" descr="Exercise_Professionals_Guide_01">
            <a:extLst>
              <a:ext uri="{FF2B5EF4-FFF2-40B4-BE49-F238E27FC236}">
                <a16:creationId xmlns:a16="http://schemas.microsoft.com/office/drawing/2014/main" id="{A665E818-AAAC-4325-A588-146C4402A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981075"/>
            <a:ext cx="382587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descr="Exercise_Prescription_Case_Study_Book_COVER">
            <a:extLst>
              <a:ext uri="{FF2B5EF4-FFF2-40B4-BE49-F238E27FC236}">
                <a16:creationId xmlns:a16="http://schemas.microsoft.com/office/drawing/2014/main" id="{A79B379D-9307-4785-9639-0130FF862B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981075"/>
            <a:ext cx="3621087"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Jogging_People_Magic_Edge_001">
            <a:extLst>
              <a:ext uri="{FF2B5EF4-FFF2-40B4-BE49-F238E27FC236}">
                <a16:creationId xmlns:a16="http://schemas.microsoft.com/office/drawing/2014/main" id="{A8E94382-1304-429A-81C8-A57ACAE85F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620713"/>
            <a:ext cx="3095625"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1A06D7-650D-4E3C-B6AB-63865D026CB2}"/>
              </a:ext>
            </a:extLst>
          </p:cNvPr>
          <p:cNvSpPr>
            <a:spLocks/>
          </p:cNvSpPr>
          <p:nvPr/>
        </p:nvSpPr>
        <p:spPr bwMode="auto">
          <a:xfrm>
            <a:off x="3348038" y="981075"/>
            <a:ext cx="5365750" cy="13684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30000"/>
              </a:lnSpc>
              <a:defRPr/>
            </a:pPr>
            <a:r>
              <a:rPr lang="es-PR" altLang="en-US" sz="3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CONTENIDO DE LA PRESENTACIÓN</a:t>
            </a:r>
          </a:p>
        </p:txBody>
      </p:sp>
      <p:sp>
        <p:nvSpPr>
          <p:cNvPr id="37892" name="Content Placeholder 2">
            <a:extLst>
              <a:ext uri="{FF2B5EF4-FFF2-40B4-BE49-F238E27FC236}">
                <a16:creationId xmlns:a16="http://schemas.microsoft.com/office/drawing/2014/main" id="{748DE1F1-F1BC-42A6-B6B6-288E7E3B023F}"/>
              </a:ext>
            </a:extLst>
          </p:cNvPr>
          <p:cNvSpPr>
            <a:spLocks/>
          </p:cNvSpPr>
          <p:nvPr/>
        </p:nvSpPr>
        <p:spPr bwMode="auto">
          <a:xfrm>
            <a:off x="107950" y="2708275"/>
            <a:ext cx="885666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40000"/>
              </a:lnSpc>
              <a:spcBef>
                <a:spcPct val="20000"/>
              </a:spcBef>
              <a:buClr>
                <a:schemeClr val="tx1"/>
              </a:buClr>
              <a:buSzPts val="2400"/>
              <a:buFont typeface="Wingdings" panose="05000000000000000000" pitchFamily="2" charset="2"/>
              <a:buChar char="q"/>
            </a:pPr>
            <a:r>
              <a:rPr lang="es-PR" altLang="en-US" b="1">
                <a:latin typeface="Calibri" panose="020F0502020204030204" pitchFamily="34" charset="0"/>
              </a:rPr>
              <a:t> Enfoque de la Salud Pública</a:t>
            </a:r>
          </a:p>
          <a:p>
            <a:pPr eaLnBrk="1" hangingPunct="1">
              <a:lnSpc>
                <a:spcPct val="140000"/>
              </a:lnSpc>
              <a:spcBef>
                <a:spcPct val="20000"/>
              </a:spcBef>
              <a:buClr>
                <a:schemeClr val="tx1"/>
              </a:buClr>
              <a:buSzPts val="2400"/>
              <a:buFont typeface="Wingdings" panose="05000000000000000000" pitchFamily="2" charset="2"/>
              <a:buChar char="q"/>
            </a:pPr>
            <a:r>
              <a:rPr lang="es-PR" altLang="en-US" b="1">
                <a:latin typeface="Calibri" panose="020F0502020204030204" pitchFamily="34" charset="0"/>
              </a:rPr>
              <a:t> Tratamiento Moderno para las Enfermedades Crónicas</a:t>
            </a:r>
          </a:p>
          <a:p>
            <a:pPr eaLnBrk="1" hangingPunct="1">
              <a:lnSpc>
                <a:spcPct val="140000"/>
              </a:lnSpc>
              <a:spcBef>
                <a:spcPct val="0"/>
              </a:spcBef>
              <a:buClr>
                <a:schemeClr val="tx1"/>
              </a:buClr>
              <a:buSzPts val="2400"/>
              <a:buFont typeface="Wingdings" panose="05000000000000000000" pitchFamily="2" charset="2"/>
              <a:buChar char="q"/>
            </a:pPr>
            <a:r>
              <a:rPr lang="es-PR" altLang="en-US" b="1">
                <a:latin typeface="Calibri" panose="020F0502020204030204" pitchFamily="34" charset="0"/>
              </a:rPr>
              <a:t> Aptitud Física, Actividad Física y Ejercicio Físico</a:t>
            </a:r>
          </a:p>
          <a:p>
            <a:pPr eaLnBrk="1" hangingPunct="1">
              <a:lnSpc>
                <a:spcPct val="140000"/>
              </a:lnSpc>
              <a:spcBef>
                <a:spcPct val="0"/>
              </a:spcBef>
              <a:buClr>
                <a:schemeClr val="tx1"/>
              </a:buClr>
              <a:buSzPts val="2400"/>
              <a:buFont typeface="Wingdings" panose="05000000000000000000" pitchFamily="2" charset="2"/>
              <a:buChar char="q"/>
            </a:pPr>
            <a:r>
              <a:rPr lang="es-PR" altLang="en-US" b="1">
                <a:latin typeface="Calibri" panose="020F0502020204030204" pitchFamily="34" charset="0"/>
              </a:rPr>
              <a:t> Comportamiento Sendentario y el Tiempo Sentado</a:t>
            </a:r>
          </a:p>
          <a:p>
            <a:pPr eaLnBrk="1" hangingPunct="1">
              <a:lnSpc>
                <a:spcPct val="140000"/>
              </a:lnSpc>
              <a:spcBef>
                <a:spcPct val="20000"/>
              </a:spcBef>
              <a:buClr>
                <a:schemeClr val="tx1"/>
              </a:buClr>
              <a:buSzPts val="2400"/>
              <a:buFont typeface="Wingdings" panose="05000000000000000000" pitchFamily="2" charset="2"/>
              <a:buChar char="q"/>
            </a:pPr>
            <a:r>
              <a:rPr lang="es-PR" altLang="en-US" b="1">
                <a:latin typeface="Calibri" panose="020F0502020204030204" pitchFamily="34" charset="0"/>
              </a:rPr>
              <a:t> El Ejercicio como Medicina Preventiva y Terapéutica</a:t>
            </a:r>
          </a:p>
          <a:p>
            <a:pPr eaLnBrk="1" hangingPunct="1">
              <a:lnSpc>
                <a:spcPct val="140000"/>
              </a:lnSpc>
              <a:spcBef>
                <a:spcPct val="0"/>
              </a:spcBef>
              <a:buClr>
                <a:schemeClr val="tx1"/>
              </a:buClr>
              <a:buSzPts val="2400"/>
              <a:buFont typeface="Wingdings" panose="05000000000000000000" pitchFamily="2" charset="2"/>
              <a:buChar char="q"/>
            </a:pPr>
            <a:r>
              <a:rPr lang="es-PR" altLang="en-US" b="1">
                <a:latin typeface="Calibri" panose="020F0502020204030204" pitchFamily="34" charset="0"/>
              </a:rPr>
              <a:t> Preguntas</a:t>
            </a:r>
          </a:p>
        </p:txBody>
      </p:sp>
    </p:spTree>
    <p:custDataLst>
      <p:tags r:id="rId1"/>
    </p:custDataLst>
  </p:cSld>
  <p:clrMapOvr>
    <a:masterClrMapping/>
  </p:clrMapOvr>
  <p:transition spd="slow">
    <p:comb dir="vert"/>
    <p:sndAc>
      <p:stSnd>
        <p:snd r:embed="rId4" name="breeze.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D6C1D-F900-4B7E-95AC-80C5F29AA295}"/>
              </a:ext>
            </a:extLst>
          </p:cNvPr>
          <p:cNvSpPr>
            <a:spLocks/>
          </p:cNvSpPr>
          <p:nvPr/>
        </p:nvSpPr>
        <p:spPr bwMode="auto">
          <a:xfrm>
            <a:off x="1547813" y="692150"/>
            <a:ext cx="6192837" cy="2159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REFERENCIAS FUNDAMENTALES:</a:t>
            </a:r>
            <a:endParaRPr lang="es-PR" altLang="en-US"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31747" name="Picture 4" descr="AACVPR_Guidelines_Cardiac_Rehabilitation_01">
            <a:extLst>
              <a:ext uri="{FF2B5EF4-FFF2-40B4-BE49-F238E27FC236}">
                <a16:creationId xmlns:a16="http://schemas.microsoft.com/office/drawing/2014/main" id="{416A71CB-F168-4145-9CCF-B3E2A0A60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052513"/>
            <a:ext cx="412750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Cardiac_Rhab_Cover_Book_N_02">
            <a:extLst>
              <a:ext uri="{FF2B5EF4-FFF2-40B4-BE49-F238E27FC236}">
                <a16:creationId xmlns:a16="http://schemas.microsoft.com/office/drawing/2014/main" id="{DA5785CA-3AA3-499B-A20A-7201C37BBC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052513"/>
            <a:ext cx="4354513"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A245-EDFF-4321-8082-41D453E6C122}"/>
              </a:ext>
            </a:extLst>
          </p:cNvPr>
          <p:cNvSpPr>
            <a:spLocks/>
          </p:cNvSpPr>
          <p:nvPr/>
        </p:nvSpPr>
        <p:spPr bwMode="auto">
          <a:xfrm>
            <a:off x="1547813" y="692150"/>
            <a:ext cx="6192837" cy="2159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REFERENCIAS FUNDAMENTALES:</a:t>
            </a:r>
            <a:endParaRPr lang="es-PR" altLang="en-US"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33795" name="Picture 6" descr="Pulmonary_Rhab_Cover_Book_N_01">
            <a:extLst>
              <a:ext uri="{FF2B5EF4-FFF2-40B4-BE49-F238E27FC236}">
                <a16:creationId xmlns:a16="http://schemas.microsoft.com/office/drawing/2014/main" id="{816B9E75-74F3-4216-9F01-4947B00446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577"/>
          <a:stretch>
            <a:fillRect/>
          </a:stretch>
        </p:blipFill>
        <p:spPr bwMode="auto">
          <a:xfrm>
            <a:off x="395288" y="981075"/>
            <a:ext cx="38957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7" descr="ACSM'S_Health-Related_Physical_Fitness Manual_COVER">
            <a:extLst>
              <a:ext uri="{FF2B5EF4-FFF2-40B4-BE49-F238E27FC236}">
                <a16:creationId xmlns:a16="http://schemas.microsoft.com/office/drawing/2014/main" id="{9171FBFE-FE2B-484B-B0CA-20EA0AF7E3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363" y="908050"/>
            <a:ext cx="3622675"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newsflash/>
    <p:sndAc>
      <p:stSnd>
        <p:snd r:embed="rId4" name="breeze.wav"/>
      </p:stSnd>
    </p:sndAc>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ACSM_2011_ExRx-2">
            <a:extLst>
              <a:ext uri="{FF2B5EF4-FFF2-40B4-BE49-F238E27FC236}">
                <a16:creationId xmlns:a16="http://schemas.microsoft.com/office/drawing/2014/main" id="{E216B9D4-74ED-4CCB-902D-115819F2D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971550"/>
            <a:ext cx="4187825"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descr="ACSM_1998_Screeing">
            <a:extLst>
              <a:ext uri="{FF2B5EF4-FFF2-40B4-BE49-F238E27FC236}">
                <a16:creationId xmlns:a16="http://schemas.microsoft.com/office/drawing/2014/main" id="{53FF1ECF-534A-4028-9538-61E2A189A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976313"/>
            <a:ext cx="4217987"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5F4248-3101-4802-8095-11717E6BE25E}"/>
              </a:ext>
            </a:extLst>
          </p:cNvPr>
          <p:cNvSpPr>
            <a:spLocks/>
          </p:cNvSpPr>
          <p:nvPr/>
        </p:nvSpPr>
        <p:spPr bwMode="auto">
          <a:xfrm>
            <a:off x="1692275" y="692150"/>
            <a:ext cx="5543550" cy="2159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REFERENCIAS FUNDAMENTALES:</a:t>
            </a:r>
          </a:p>
        </p:txBody>
      </p:sp>
    </p:spTree>
    <p:custDataLst>
      <p:tags r:id="rId1"/>
    </p:custDataLst>
  </p:cSld>
  <p:clrMapOvr>
    <a:masterClrMapping/>
  </p:clrMapOvr>
  <p:transition spd="slow">
    <p:newsflash/>
    <p:sndAc>
      <p:stSnd>
        <p:snd r:embed="rId4" name="breeze.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anner_Folded_Consideraciones-Prelim_BIG">
            <a:extLst>
              <a:ext uri="{FF2B5EF4-FFF2-40B4-BE49-F238E27FC236}">
                <a16:creationId xmlns:a16="http://schemas.microsoft.com/office/drawing/2014/main" id="{1B66ACC2-7844-484A-8FCA-EE485755B5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8" y="960438"/>
            <a:ext cx="8001000" cy="5276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7906867"/>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A089EC-00B1-4492-802F-1E30C21CA53A}"/>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5" name="Picture 7" descr="SALUD_Comportamiento_Grafico_12">
            <a:extLst>
              <a:ext uri="{FF2B5EF4-FFF2-40B4-BE49-F238E27FC236}">
                <a16:creationId xmlns:a16="http://schemas.microsoft.com/office/drawing/2014/main" id="{4CDCB742-358B-4B8D-A7A6-EC723706CE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4075" y="115888"/>
            <a:ext cx="5237163" cy="66690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zoom dir="in"/>
    <p:sndAc>
      <p:stSnd>
        <p:snd r:embed="rId4" name="push.wav"/>
      </p:stSnd>
    </p:sndAc>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9173231-4746-4A78-8C2F-4192BBBA7F39}"/>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3" name="Picture 3" descr="00005">
            <a:extLst>
              <a:ext uri="{FF2B5EF4-FFF2-40B4-BE49-F238E27FC236}">
                <a16:creationId xmlns:a16="http://schemas.microsoft.com/office/drawing/2014/main" id="{EA5FCE7D-6586-4E91-BAF4-0931CB581D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5" y="130175"/>
            <a:ext cx="9045575" cy="66119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0650821"/>
      </p:ext>
    </p:extLst>
  </p:cSld>
  <p:clrMapOvr>
    <a:masterClrMapping/>
  </p:clrMapOvr>
  <p:transition spd="slow">
    <p:zoom dir="in"/>
    <p:sndAc>
      <p:stSnd>
        <p:snd r:embed="rId4" name="push.wav"/>
      </p:stSnd>
    </p:sndAc>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5E7AEFF-C990-4D30-AE7D-43736CE0BBF1}"/>
              </a:ext>
            </a:extLst>
          </p:cNvPr>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PR"/>
          </a:p>
        </p:txBody>
      </p:sp>
      <p:pic>
        <p:nvPicPr>
          <p:cNvPr id="3" name="Picture 3" descr="00009">
            <a:extLst>
              <a:ext uri="{FF2B5EF4-FFF2-40B4-BE49-F238E27FC236}">
                <a16:creationId xmlns:a16="http://schemas.microsoft.com/office/drawing/2014/main" id="{8365D961-73DD-4669-84FC-43AEDF3408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3175"/>
            <a:ext cx="8820150" cy="68548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23585714"/>
      </p:ext>
    </p:extLst>
  </p:cSld>
  <p:clrMapOvr>
    <a:masterClrMapping/>
  </p:clrMapOvr>
  <p:transition spd="slow">
    <p:zoom dir="in"/>
    <p:sndAc>
      <p:stSnd>
        <p:snd r:embed="rId4" name="push.wav"/>
      </p:stSnd>
    </p:sndAc>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6785-68DC-4FFA-8FE7-B490A3FA4588}"/>
              </a:ext>
            </a:extLst>
          </p:cNvPr>
          <p:cNvSpPr>
            <a:spLocks/>
          </p:cNvSpPr>
          <p:nvPr/>
        </p:nvSpPr>
        <p:spPr bwMode="auto">
          <a:xfrm>
            <a:off x="2409825" y="693738"/>
            <a:ext cx="6626225" cy="936625"/>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r>
              <a:rPr lang="es-PR" altLang="es-PR" sz="2800">
                <a:solidFill>
                  <a:srgbClr val="484876"/>
                </a:solidFill>
                <a:effectLst>
                  <a:outerShdw blurRad="38100" dist="38100" dir="2700000" algn="tl">
                    <a:srgbClr val="C0C0C0"/>
                  </a:outerShdw>
                </a:effectLst>
                <a:latin typeface="Arial Black" pitchFamily="34" charset="0"/>
                <a:cs typeface="Arial" charset="0"/>
              </a:rPr>
              <a:t>SALUD – Activa</a:t>
            </a:r>
            <a:br>
              <a:rPr lang="es-PR" altLang="es-PR" sz="2800">
                <a:solidFill>
                  <a:srgbClr val="484876"/>
                </a:solidFill>
                <a:effectLst>
                  <a:outerShdw blurRad="38100" dist="38100" dir="2700000" algn="tl">
                    <a:srgbClr val="C0C0C0"/>
                  </a:outerShdw>
                </a:effectLst>
                <a:latin typeface="Arial Black" pitchFamily="34" charset="0"/>
                <a:cs typeface="Arial" charset="0"/>
              </a:rPr>
            </a:br>
            <a:r>
              <a:rPr lang="es-PR" altLang="es-PR" sz="2800" i="1">
                <a:solidFill>
                  <a:srgbClr val="484876"/>
                </a:solidFill>
                <a:effectLst>
                  <a:outerShdw blurRad="38100" dist="38100" dir="2700000" algn="tl">
                    <a:srgbClr val="C0C0C0"/>
                  </a:outerShdw>
                </a:effectLst>
                <a:latin typeface="Arial Black" pitchFamily="34" charset="0"/>
                <a:cs typeface="Arial" charset="0"/>
              </a:rPr>
              <a:t>PARA TODA LA VIDA: Beneficios</a:t>
            </a:r>
          </a:p>
        </p:txBody>
      </p:sp>
      <p:pic>
        <p:nvPicPr>
          <p:cNvPr id="3" name="Picture 23" descr="CURVHEAD">
            <a:extLst>
              <a:ext uri="{FF2B5EF4-FFF2-40B4-BE49-F238E27FC236}">
                <a16:creationId xmlns:a16="http://schemas.microsoft.com/office/drawing/2014/main" id="{811C9067-4EAB-497F-AF56-10B9A68B4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4288" y="1628775"/>
            <a:ext cx="5689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964E38F4-24AF-452F-9DC4-675C89FE375C}"/>
              </a:ext>
            </a:extLst>
          </p:cNvPr>
          <p:cNvSpPr>
            <a:spLocks/>
          </p:cNvSpPr>
          <p:nvPr/>
        </p:nvSpPr>
        <p:spPr bwMode="auto">
          <a:xfrm>
            <a:off x="2698750" y="1700213"/>
            <a:ext cx="5184775" cy="477837"/>
          </a:xfrm>
          <a:prstGeom prst="rect">
            <a:avLst/>
          </a:prstGeom>
          <a:noFill/>
          <a:ln w="9525">
            <a:noFill/>
            <a:miter lim="800000"/>
            <a:headEnd/>
            <a:tailEnd/>
          </a:ln>
        </p:spPr>
        <p:txBody>
          <a:bodyPr anchor="ct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120000"/>
              </a:lnSpc>
            </a:pPr>
            <a:r>
              <a:rPr lang="es-PR" altLang="es-PR" sz="2400" i="1">
                <a:solidFill>
                  <a:srgbClr val="484876"/>
                </a:solidFill>
                <a:effectLst>
                  <a:outerShdw blurRad="38100" dist="38100" dir="2700000" algn="tl">
                    <a:srgbClr val="C0C0C0"/>
                  </a:outerShdw>
                </a:effectLst>
                <a:latin typeface="Arial Black" pitchFamily="34" charset="0"/>
                <a:cs typeface="Arial" charset="0"/>
              </a:rPr>
              <a:t> </a:t>
            </a:r>
            <a:r>
              <a:rPr lang="es-PR" altLang="es-PR" sz="2500" i="1">
                <a:solidFill>
                  <a:srgbClr val="484876"/>
                </a:solidFill>
                <a:effectLst>
                  <a:outerShdw blurRad="38100" dist="38100" dir="2700000" algn="tl">
                    <a:srgbClr val="C0C0C0"/>
                  </a:outerShdw>
                </a:effectLst>
                <a:latin typeface="Arial Black" pitchFamily="34" charset="0"/>
                <a:cs typeface="Arial" charset="0"/>
              </a:rPr>
              <a:t>ESTILOS DE VIDA ACTIVOS</a:t>
            </a:r>
          </a:p>
        </p:txBody>
      </p:sp>
      <p:sp>
        <p:nvSpPr>
          <p:cNvPr id="5" name="Text Box 2">
            <a:extLst>
              <a:ext uri="{FF2B5EF4-FFF2-40B4-BE49-F238E27FC236}">
                <a16:creationId xmlns:a16="http://schemas.microsoft.com/office/drawing/2014/main" id="{80055031-AB17-4CAF-9A57-65FBBAE50DE4}"/>
              </a:ext>
            </a:extLst>
          </p:cNvPr>
          <p:cNvSpPr txBox="1">
            <a:spLocks noChangeArrowheads="1"/>
          </p:cNvSpPr>
          <p:nvPr/>
        </p:nvSpPr>
        <p:spPr bwMode="auto">
          <a:xfrm>
            <a:off x="539750" y="2493963"/>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El logro de un estado elevado, o bueno, de salud</a:t>
            </a:r>
            <a:endParaRPr lang="en-US" altLang="es-PR" sz="2500" i="1">
              <a:latin typeface="Arial Black" pitchFamily="34" charset="0"/>
            </a:endParaRPr>
          </a:p>
        </p:txBody>
      </p:sp>
      <p:pic>
        <p:nvPicPr>
          <p:cNvPr id="6" name="Picture 3" descr="Bullets_Arrow_Blue1_Right_03">
            <a:extLst>
              <a:ext uri="{FF2B5EF4-FFF2-40B4-BE49-F238E27FC236}">
                <a16:creationId xmlns:a16="http://schemas.microsoft.com/office/drawing/2014/main" id="{AB8224DD-DF55-4DA3-A4F1-0117F3A7F3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5717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a:extLst>
              <a:ext uri="{FF2B5EF4-FFF2-40B4-BE49-F238E27FC236}">
                <a16:creationId xmlns:a16="http://schemas.microsoft.com/office/drawing/2014/main" id="{34FD6B95-2E5D-443A-90E5-10677E065FC5}"/>
              </a:ext>
            </a:extLst>
          </p:cNvPr>
          <p:cNvSpPr txBox="1">
            <a:spLocks noChangeArrowheads="1"/>
          </p:cNvSpPr>
          <p:nvPr/>
        </p:nvSpPr>
        <p:spPr bwMode="auto">
          <a:xfrm>
            <a:off x="539750" y="2932113"/>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Incremento en la </a:t>
            </a:r>
            <a:r>
              <a:rPr lang="en-US" altLang="es-PR" sz="2800" b="1" i="1">
                <a:solidFill>
                  <a:srgbClr val="484876"/>
                </a:solidFill>
                <a:effectLst>
                  <a:outerShdw blurRad="38100" dist="38100" dir="2700000" algn="tl">
                    <a:srgbClr val="C0C0C0"/>
                  </a:outerShdw>
                </a:effectLst>
                <a:latin typeface="Calibri" pitchFamily="34" charset="0"/>
              </a:rPr>
              <a:t>capacidad funcional</a:t>
            </a:r>
            <a:endParaRPr lang="en-US" altLang="es-PR" sz="2500" b="1" i="1">
              <a:solidFill>
                <a:srgbClr val="484876"/>
              </a:solidFill>
              <a:latin typeface="Arial Black" pitchFamily="34" charset="0"/>
            </a:endParaRPr>
          </a:p>
        </p:txBody>
      </p:sp>
      <p:pic>
        <p:nvPicPr>
          <p:cNvPr id="8" name="Picture 5" descr="Bullets_Arrow_Blue1_Right_03">
            <a:extLst>
              <a:ext uri="{FF2B5EF4-FFF2-40B4-BE49-F238E27FC236}">
                <a16:creationId xmlns:a16="http://schemas.microsoft.com/office/drawing/2014/main" id="{62B667B2-1F72-4F28-94A8-50ED37514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003550"/>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1A827A5C-89D7-4702-9C3F-15ED01926C04}"/>
              </a:ext>
            </a:extLst>
          </p:cNvPr>
          <p:cNvSpPr txBox="1">
            <a:spLocks noChangeArrowheads="1"/>
          </p:cNvSpPr>
          <p:nvPr/>
        </p:nvSpPr>
        <p:spPr bwMode="auto">
          <a:xfrm>
            <a:off x="539750" y="3365500"/>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Reducción en las enfermedades crónico-degenerativas</a:t>
            </a:r>
            <a:endParaRPr lang="en-US" altLang="es-PR" sz="2500" i="1">
              <a:latin typeface="Arial Black" pitchFamily="34" charset="0"/>
            </a:endParaRPr>
          </a:p>
        </p:txBody>
      </p:sp>
      <p:pic>
        <p:nvPicPr>
          <p:cNvPr id="10" name="Picture 7" descr="Bullets_Arrow_Blue1_Right_03">
            <a:extLst>
              <a:ext uri="{FF2B5EF4-FFF2-40B4-BE49-F238E27FC236}">
                <a16:creationId xmlns:a16="http://schemas.microsoft.com/office/drawing/2014/main" id="{41C2AD1F-46F8-4496-9716-6D29B82D95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436938"/>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a:extLst>
              <a:ext uri="{FF2B5EF4-FFF2-40B4-BE49-F238E27FC236}">
                <a16:creationId xmlns:a16="http://schemas.microsoft.com/office/drawing/2014/main" id="{B93231FC-762A-412E-8655-C82AF865D5FA}"/>
              </a:ext>
            </a:extLst>
          </p:cNvPr>
          <p:cNvSpPr txBox="1">
            <a:spLocks noChangeArrowheads="1"/>
          </p:cNvSpPr>
          <p:nvPr/>
        </p:nvSpPr>
        <p:spPr bwMode="auto">
          <a:xfrm>
            <a:off x="539750" y="4244975"/>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Disminución en la supervisión médica</a:t>
            </a:r>
            <a:endParaRPr lang="en-US" altLang="es-PR" sz="2500" i="1">
              <a:latin typeface="Arial Black" pitchFamily="34" charset="0"/>
            </a:endParaRPr>
          </a:p>
        </p:txBody>
      </p:sp>
      <p:pic>
        <p:nvPicPr>
          <p:cNvPr id="12" name="Picture 9" descr="Bullets_Arrow_Blue1_Right_03">
            <a:extLst>
              <a:ext uri="{FF2B5EF4-FFF2-40B4-BE49-F238E27FC236}">
                <a16:creationId xmlns:a16="http://schemas.microsoft.com/office/drawing/2014/main" id="{C2BD1F64-4A69-4A90-AFBA-F0527BE7FE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31641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a:extLst>
              <a:ext uri="{FF2B5EF4-FFF2-40B4-BE49-F238E27FC236}">
                <a16:creationId xmlns:a16="http://schemas.microsoft.com/office/drawing/2014/main" id="{8C6B55F6-4AD0-476C-A57A-71D1839E1354}"/>
              </a:ext>
            </a:extLst>
          </p:cNvPr>
          <p:cNvSpPr txBox="1">
            <a:spLocks noChangeArrowheads="1"/>
          </p:cNvSpPr>
          <p:nvPr/>
        </p:nvSpPr>
        <p:spPr bwMode="auto">
          <a:xfrm>
            <a:off x="539750" y="4670425"/>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Mayor expectativa de vida</a:t>
            </a:r>
            <a:endParaRPr lang="en-US" altLang="es-PR" sz="2500" i="1">
              <a:latin typeface="Arial Black" pitchFamily="34" charset="0"/>
            </a:endParaRPr>
          </a:p>
        </p:txBody>
      </p:sp>
      <p:pic>
        <p:nvPicPr>
          <p:cNvPr id="14" name="Picture 11" descr="Bullets_Arrow_Blue1_Right_03">
            <a:extLst>
              <a:ext uri="{FF2B5EF4-FFF2-40B4-BE49-F238E27FC236}">
                <a16:creationId xmlns:a16="http://schemas.microsoft.com/office/drawing/2014/main" id="{8FBAEC6E-6B4C-4B2B-A584-A1409C689C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741863"/>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2">
            <a:extLst>
              <a:ext uri="{FF2B5EF4-FFF2-40B4-BE49-F238E27FC236}">
                <a16:creationId xmlns:a16="http://schemas.microsoft.com/office/drawing/2014/main" id="{6C09B53E-A680-47CC-8981-729FD2466FED}"/>
              </a:ext>
            </a:extLst>
          </p:cNvPr>
          <p:cNvSpPr txBox="1">
            <a:spLocks noChangeArrowheads="1"/>
          </p:cNvSpPr>
          <p:nvPr/>
        </p:nvSpPr>
        <p:spPr bwMode="auto">
          <a:xfrm>
            <a:off x="539750" y="5086350"/>
            <a:ext cx="8677275"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Menos costos médicos</a:t>
            </a:r>
            <a:endParaRPr lang="en-US" altLang="es-PR" sz="2500" i="1">
              <a:latin typeface="Arial Black" pitchFamily="34" charset="0"/>
            </a:endParaRPr>
          </a:p>
        </p:txBody>
      </p:sp>
      <p:pic>
        <p:nvPicPr>
          <p:cNvPr id="16" name="Picture 13" descr="Bullets_Arrow_Blue1_Right_03">
            <a:extLst>
              <a:ext uri="{FF2B5EF4-FFF2-40B4-BE49-F238E27FC236}">
                <a16:creationId xmlns:a16="http://schemas.microsoft.com/office/drawing/2014/main" id="{47F38ABD-8C98-4A1F-99DC-0CB8723EAF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6038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4">
            <a:extLst>
              <a:ext uri="{FF2B5EF4-FFF2-40B4-BE49-F238E27FC236}">
                <a16:creationId xmlns:a16="http://schemas.microsoft.com/office/drawing/2014/main" id="{D492F4FC-A3AB-4E4E-B5E0-93D6EB255C46}"/>
              </a:ext>
            </a:extLst>
          </p:cNvPr>
          <p:cNvSpPr txBox="1">
            <a:spLocks noChangeArrowheads="1"/>
          </p:cNvSpPr>
          <p:nvPr/>
        </p:nvSpPr>
        <p:spPr bwMode="auto">
          <a:xfrm>
            <a:off x="539750" y="5516563"/>
            <a:ext cx="8569325"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Vida productiva y plena</a:t>
            </a:r>
            <a:endParaRPr lang="en-US" altLang="es-PR" sz="2500" i="1">
              <a:latin typeface="Arial Black" pitchFamily="34" charset="0"/>
            </a:endParaRPr>
          </a:p>
        </p:txBody>
      </p:sp>
      <p:pic>
        <p:nvPicPr>
          <p:cNvPr id="18" name="Picture 15" descr="Bullets_Arrow_Blue1_Right_03">
            <a:extLst>
              <a:ext uri="{FF2B5EF4-FFF2-40B4-BE49-F238E27FC236}">
                <a16:creationId xmlns:a16="http://schemas.microsoft.com/office/drawing/2014/main" id="{65A58630-D494-4847-9557-ACCE5AD551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17842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6">
            <a:extLst>
              <a:ext uri="{FF2B5EF4-FFF2-40B4-BE49-F238E27FC236}">
                <a16:creationId xmlns:a16="http://schemas.microsoft.com/office/drawing/2014/main" id="{2788A2DB-027D-410E-89D5-8D33EA5790EC}"/>
              </a:ext>
            </a:extLst>
          </p:cNvPr>
          <p:cNvSpPr txBox="1">
            <a:spLocks noChangeArrowheads="1"/>
          </p:cNvSpPr>
          <p:nvPr/>
        </p:nvSpPr>
        <p:spPr bwMode="auto">
          <a:xfrm>
            <a:off x="107950" y="6094413"/>
            <a:ext cx="9036050" cy="358775"/>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a:latin typeface="Times New Roman" pitchFamily="18" charset="0"/>
                <a:cs typeface="Times New Roman" pitchFamily="18" charset="0"/>
              </a:rPr>
              <a:t>NOTA</a:t>
            </a:r>
            <a:r>
              <a:rPr lang="en-US" altLang="es-PR" sz="1200" b="1">
                <a:latin typeface="Times New Roman" pitchFamily="18" charset="0"/>
                <a:cs typeface="Times New Roman" pitchFamily="18" charset="0"/>
              </a:rPr>
              <a:t>.</a:t>
            </a:r>
            <a:r>
              <a:rPr lang="en-US" altLang="es-PR" sz="1200">
                <a:latin typeface="Times New Roman" pitchFamily="18" charset="0"/>
                <a:cs typeface="Times New Roman" pitchFamily="18" charset="0"/>
              </a:rPr>
              <a:t> Adaptado de: </a:t>
            </a:r>
            <a:r>
              <a:rPr lang="en-US" altLang="es-PR" sz="1200" b="1" i="1">
                <a:latin typeface="Times New Roman" pitchFamily="18" charset="0"/>
                <a:cs typeface="Times New Roman" pitchFamily="18" charset="0"/>
              </a:rPr>
              <a:t>Lifetime Physical Fitness &amp; Wellness: A Personalized Program</a:t>
            </a:r>
            <a:r>
              <a:rPr lang="en-US" altLang="es-PR" sz="1200">
                <a:latin typeface="Times New Roman" pitchFamily="18" charset="0"/>
                <a:cs typeface="Times New Roman" pitchFamily="18" charset="0"/>
              </a:rPr>
              <a:t>. 14th. ed.; (p. 510), por W. W. K. Hoeger, S. A. Hoeger, C. I. Hoeger, &amp; A. L. Fawson, 2017, Boston, MA: Cengage Learning. Copyright 2017, 2015 por Cengage Learning.</a:t>
            </a:r>
          </a:p>
        </p:txBody>
      </p:sp>
      <p:sp>
        <p:nvSpPr>
          <p:cNvPr id="20" name="Text Box 6">
            <a:extLst>
              <a:ext uri="{FF2B5EF4-FFF2-40B4-BE49-F238E27FC236}">
                <a16:creationId xmlns:a16="http://schemas.microsoft.com/office/drawing/2014/main" id="{E2B74B75-64AE-4051-8281-904A86026AAF}"/>
              </a:ext>
            </a:extLst>
          </p:cNvPr>
          <p:cNvSpPr txBox="1">
            <a:spLocks noChangeArrowheads="1"/>
          </p:cNvSpPr>
          <p:nvPr/>
        </p:nvSpPr>
        <p:spPr bwMode="auto">
          <a:xfrm>
            <a:off x="539750" y="3817938"/>
            <a:ext cx="8318500" cy="476250"/>
          </a:xfrm>
          <a:prstGeom prst="rect">
            <a:avLst/>
          </a:prstGeom>
          <a:noFill/>
          <a:ln w="9525">
            <a:noFill/>
            <a:miter lim="800000"/>
            <a:headEnd/>
            <a:tailEnd/>
          </a:ln>
          <a:effec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pPr>
            <a:r>
              <a:rPr lang="en-US" altLang="es-PR" sz="2800">
                <a:effectLst>
                  <a:outerShdw blurRad="38100" dist="38100" dir="2700000" algn="tl">
                    <a:srgbClr val="C0C0C0"/>
                  </a:outerShdw>
                </a:effectLst>
                <a:latin typeface="Calibri" pitchFamily="34" charset="0"/>
              </a:rPr>
              <a:t>Menor incidencia de enfermedades infecto-contagiosas</a:t>
            </a:r>
            <a:endParaRPr lang="en-US" altLang="es-PR" sz="2500" i="1">
              <a:latin typeface="Arial Black" pitchFamily="34" charset="0"/>
            </a:endParaRPr>
          </a:p>
        </p:txBody>
      </p:sp>
      <p:pic>
        <p:nvPicPr>
          <p:cNvPr id="21" name="Picture 7" descr="Bullets_Arrow_Blue1_Right_03">
            <a:extLst>
              <a:ext uri="{FF2B5EF4-FFF2-40B4-BE49-F238E27FC236}">
                <a16:creationId xmlns:a16="http://schemas.microsoft.com/office/drawing/2014/main" id="{5EA47046-88DF-47F7-8D0D-1FAC00767E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889375"/>
            <a:ext cx="2714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7" descr="05">
            <a:extLst>
              <a:ext uri="{FF2B5EF4-FFF2-40B4-BE49-F238E27FC236}">
                <a16:creationId xmlns:a16="http://schemas.microsoft.com/office/drawing/2014/main" id="{5633969A-0929-460D-AF34-26988F5171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835025"/>
            <a:ext cx="2160588" cy="14414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8216140"/>
      </p:ext>
    </p:extLst>
  </p:cSld>
  <p:clrMapOvr>
    <a:masterClrMapping/>
  </p:clrMapOvr>
  <p:transition spd="slow">
    <p:zoom dir="in"/>
    <p:sndAc>
      <p:stSnd>
        <p:snd r:embed="rId4" name="push.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1" descr="Enfoque_de_la_Salud_Piblica_005">
            <a:extLst>
              <a:ext uri="{FF2B5EF4-FFF2-40B4-BE49-F238E27FC236}">
                <a16:creationId xmlns:a16="http://schemas.microsoft.com/office/drawing/2014/main" id="{58F7B8FF-CAB2-40EE-89E7-F7A22D1AD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lus/>
    <p:sndAc>
      <p:stSnd>
        <p:snd r:embed="rId4" name="push.wav"/>
      </p:stSnd>
    </p:sndAc>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0D913B6-1271-4848-8217-A70D7569B1EF}"/>
              </a:ext>
            </a:extLst>
          </p:cNvPr>
          <p:cNvSpPr>
            <a:spLocks noChangeArrowheads="1"/>
          </p:cNvSpPr>
          <p:nvPr/>
        </p:nvSpPr>
        <p:spPr bwMode="auto">
          <a:xfrm>
            <a:off x="3492500" y="765175"/>
            <a:ext cx="5113338"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8800">
                <a:solidFill>
                  <a:srgbClr val="484876"/>
                </a:solidFill>
                <a:effectLst>
                  <a:outerShdw blurRad="38100" dist="38100" dir="2700000" algn="tl">
                    <a:srgbClr val="C0C0C0"/>
                  </a:outerShdw>
                </a:effectLst>
                <a:latin typeface="Arial Black" pitchFamily="34" charset="0"/>
              </a:rPr>
              <a:t>SALUD</a:t>
            </a:r>
          </a:p>
        </p:txBody>
      </p:sp>
      <p:sp>
        <p:nvSpPr>
          <p:cNvPr id="6" name="Rectangle 3">
            <a:extLst>
              <a:ext uri="{FF2B5EF4-FFF2-40B4-BE49-F238E27FC236}">
                <a16:creationId xmlns:a16="http://schemas.microsoft.com/office/drawing/2014/main" id="{8DA9AD9A-806B-4DC7-82DD-814BF2C08CC4}"/>
              </a:ext>
            </a:extLst>
          </p:cNvPr>
          <p:cNvSpPr>
            <a:spLocks noChangeArrowheads="1"/>
          </p:cNvSpPr>
          <p:nvPr/>
        </p:nvSpPr>
        <p:spPr bwMode="auto">
          <a:xfrm>
            <a:off x="3490913" y="1803400"/>
            <a:ext cx="5402262"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b="1">
                <a:latin typeface="Arial" charset="0"/>
                <a:cs typeface="Arial" charset="0"/>
              </a:rPr>
              <a:t>Conjunto de </a:t>
            </a:r>
            <a:r>
              <a:rPr lang="en-US" altLang="es-PR" i="1">
                <a:solidFill>
                  <a:srgbClr val="484876"/>
                </a:solidFill>
                <a:effectLst>
                  <a:outerShdw blurRad="38100" dist="38100" dir="2700000" algn="tl">
                    <a:srgbClr val="C0C0C0"/>
                  </a:outerShdw>
                </a:effectLst>
                <a:latin typeface="Arial Black" pitchFamily="34" charset="0"/>
                <a:cs typeface="Arial" charset="0"/>
              </a:rPr>
              <a:t>acciones</a:t>
            </a:r>
          </a:p>
          <a:p>
            <a:pPr eaLnBrk="0" hangingPunct="0">
              <a:spcBef>
                <a:spcPct val="20000"/>
              </a:spcBef>
            </a:pPr>
            <a:r>
              <a:rPr lang="en-US" altLang="es-PR" b="1">
                <a:latin typeface="Arial" charset="0"/>
                <a:cs typeface="Arial" charset="0"/>
              </a:rPr>
              <a:t>dirigidas a establecer un</a:t>
            </a:r>
          </a:p>
          <a:p>
            <a:pPr eaLnBrk="0" hangingPunct="0">
              <a:spcBef>
                <a:spcPct val="20000"/>
              </a:spcBef>
            </a:pPr>
            <a:r>
              <a:rPr lang="en-US" altLang="es-PR" b="1">
                <a:latin typeface="Arial" charset="0"/>
                <a:cs typeface="Arial" charset="0"/>
              </a:rPr>
              <a:t>estado óptimo de</a:t>
            </a:r>
          </a:p>
          <a:p>
            <a:pPr eaLnBrk="0" hangingPunct="0">
              <a:spcBef>
                <a:spcPct val="20000"/>
              </a:spcBef>
            </a:pPr>
            <a:r>
              <a:rPr lang="en-US" altLang="es-PR" i="1">
                <a:solidFill>
                  <a:srgbClr val="484876"/>
                </a:solidFill>
                <a:effectLst>
                  <a:outerShdw blurRad="38100" dist="38100" dir="2700000" algn="tl">
                    <a:srgbClr val="C0C0C0"/>
                  </a:outerShdw>
                </a:effectLst>
                <a:latin typeface="Arial Black" pitchFamily="34" charset="0"/>
                <a:cs typeface="Arial" charset="0"/>
              </a:rPr>
              <a:t>bienestar</a:t>
            </a:r>
            <a:r>
              <a:rPr lang="en-US" altLang="es-PR" b="1">
                <a:latin typeface="Arial" charset="0"/>
                <a:cs typeface="Arial" charset="0"/>
              </a:rPr>
              <a:t> a nivel </a:t>
            </a:r>
            <a:r>
              <a:rPr lang="en-US" altLang="es-PR" i="1">
                <a:solidFill>
                  <a:srgbClr val="660033"/>
                </a:solidFill>
                <a:effectLst>
                  <a:outerShdw blurRad="38100" dist="38100" dir="2700000" algn="tl">
                    <a:srgbClr val="C0C0C0"/>
                  </a:outerShdw>
                </a:effectLst>
                <a:latin typeface="Arial Black" pitchFamily="34" charset="0"/>
                <a:cs typeface="Arial" charset="0"/>
              </a:rPr>
              <a:t>físico</a:t>
            </a:r>
            <a:r>
              <a:rPr lang="en-US" altLang="es-PR" b="1">
                <a:latin typeface="Arial" charset="0"/>
                <a:cs typeface="Arial" charset="0"/>
              </a:rPr>
              <a:t>,</a:t>
            </a:r>
          </a:p>
          <a:p>
            <a:pPr eaLnBrk="0" hangingPunct="0">
              <a:spcBef>
                <a:spcPct val="20000"/>
              </a:spcBef>
            </a:pPr>
            <a:r>
              <a:rPr lang="en-US" altLang="es-PR" i="1">
                <a:solidFill>
                  <a:srgbClr val="660033"/>
                </a:solidFill>
                <a:effectLst>
                  <a:outerShdw blurRad="38100" dist="38100" dir="2700000" algn="tl">
                    <a:srgbClr val="C0C0C0"/>
                  </a:outerShdw>
                </a:effectLst>
                <a:latin typeface="Arial Black" pitchFamily="34" charset="0"/>
                <a:cs typeface="Arial" charset="0"/>
              </a:rPr>
              <a:t>mental</a:t>
            </a:r>
            <a:r>
              <a:rPr lang="en-US" altLang="es-PR" b="1">
                <a:latin typeface="Arial" charset="0"/>
                <a:cs typeface="Arial" charset="0"/>
              </a:rPr>
              <a:t>, </a:t>
            </a:r>
            <a:r>
              <a:rPr lang="en-US" altLang="es-PR" i="1">
                <a:solidFill>
                  <a:srgbClr val="660033"/>
                </a:solidFill>
                <a:effectLst>
                  <a:outerShdw blurRad="38100" dist="38100" dir="2700000" algn="tl">
                    <a:srgbClr val="C0C0C0"/>
                  </a:outerShdw>
                </a:effectLst>
                <a:latin typeface="Arial Black" pitchFamily="34" charset="0"/>
                <a:cs typeface="Arial" charset="0"/>
              </a:rPr>
              <a:t>emocional</a:t>
            </a:r>
            <a:r>
              <a:rPr lang="en-US" altLang="es-PR" b="1">
                <a:latin typeface="Arial" charset="0"/>
                <a:cs typeface="Arial" charset="0"/>
              </a:rPr>
              <a:t>,</a:t>
            </a:r>
          </a:p>
          <a:p>
            <a:pPr eaLnBrk="0" hangingPunct="0">
              <a:spcBef>
                <a:spcPct val="20000"/>
              </a:spcBef>
            </a:pPr>
            <a:r>
              <a:rPr lang="en-US" altLang="es-PR" i="1">
                <a:solidFill>
                  <a:srgbClr val="660033"/>
                </a:solidFill>
                <a:effectLst>
                  <a:outerShdw blurRad="38100" dist="38100" dir="2700000" algn="tl">
                    <a:srgbClr val="C0C0C0"/>
                  </a:outerShdw>
                </a:effectLst>
                <a:latin typeface="Arial Black" pitchFamily="34" charset="0"/>
                <a:cs typeface="Arial" charset="0"/>
              </a:rPr>
              <a:t>social</a:t>
            </a:r>
            <a:r>
              <a:rPr lang="en-US" altLang="es-PR" b="1">
                <a:latin typeface="Arial" charset="0"/>
                <a:cs typeface="Arial" charset="0"/>
              </a:rPr>
              <a:t>, </a:t>
            </a:r>
            <a:r>
              <a:rPr lang="en-US" altLang="es-PR" i="1">
                <a:solidFill>
                  <a:srgbClr val="660033"/>
                </a:solidFill>
                <a:effectLst>
                  <a:outerShdw blurRad="38100" dist="38100" dir="2700000" algn="tl">
                    <a:srgbClr val="C0C0C0"/>
                  </a:outerShdw>
                </a:effectLst>
                <a:latin typeface="Arial Black" pitchFamily="34" charset="0"/>
                <a:cs typeface="Arial" charset="0"/>
              </a:rPr>
              <a:t>espiritual</a:t>
            </a:r>
            <a:r>
              <a:rPr lang="en-US" altLang="es-PR" b="1">
                <a:latin typeface="Arial" charset="0"/>
                <a:cs typeface="Arial" charset="0"/>
              </a:rPr>
              <a:t>,</a:t>
            </a:r>
          </a:p>
          <a:p>
            <a:pPr eaLnBrk="0" hangingPunct="0">
              <a:spcBef>
                <a:spcPct val="20000"/>
              </a:spcBef>
            </a:pPr>
            <a:r>
              <a:rPr lang="en-US" altLang="es-PR" i="1">
                <a:solidFill>
                  <a:srgbClr val="660033"/>
                </a:solidFill>
                <a:effectLst>
                  <a:outerShdw blurRad="38100" dist="38100" dir="2700000" algn="tl">
                    <a:srgbClr val="C0C0C0"/>
                  </a:outerShdw>
                </a:effectLst>
                <a:latin typeface="Arial Black" pitchFamily="34" charset="0"/>
                <a:cs typeface="Arial" charset="0"/>
              </a:rPr>
              <a:t>ecológico</a:t>
            </a:r>
            <a:r>
              <a:rPr lang="en-US" altLang="es-PR" b="1">
                <a:effectLst>
                  <a:outerShdw blurRad="38100" dist="38100" dir="2700000" algn="tl">
                    <a:srgbClr val="C0C0C0"/>
                  </a:outerShdw>
                </a:effectLst>
                <a:latin typeface="Arial" charset="0"/>
                <a:cs typeface="Arial" charset="0"/>
              </a:rPr>
              <a:t>, </a:t>
            </a:r>
            <a:r>
              <a:rPr lang="en-US" altLang="es-PR" b="1" i="1">
                <a:solidFill>
                  <a:srgbClr val="660033"/>
                </a:solidFill>
                <a:effectLst>
                  <a:outerShdw blurRad="38100" dist="38100" dir="2700000" algn="tl">
                    <a:srgbClr val="C0C0C0"/>
                  </a:outerShdw>
                </a:effectLst>
                <a:latin typeface="Arial Black" pitchFamily="34" charset="0"/>
                <a:cs typeface="Arial" charset="0"/>
              </a:rPr>
              <a:t>ocupacional</a:t>
            </a:r>
          </a:p>
          <a:p>
            <a:pPr eaLnBrk="0" hangingPunct="0">
              <a:spcBef>
                <a:spcPct val="20000"/>
              </a:spcBef>
            </a:pPr>
            <a:r>
              <a:rPr lang="en-US" altLang="es-PR" b="1">
                <a:effectLst>
                  <a:outerShdw blurRad="38100" dist="38100" dir="2700000" algn="tl">
                    <a:srgbClr val="C0C0C0"/>
                  </a:outerShdw>
                </a:effectLst>
                <a:latin typeface="Arial" charset="0"/>
                <a:cs typeface="Arial" charset="0"/>
              </a:rPr>
              <a:t>y</a:t>
            </a:r>
            <a:r>
              <a:rPr lang="en-US" altLang="es-PR" b="1" i="1">
                <a:solidFill>
                  <a:srgbClr val="660033"/>
                </a:solidFill>
                <a:effectLst>
                  <a:outerShdw blurRad="38100" dist="38100" dir="2700000" algn="tl">
                    <a:srgbClr val="C0C0C0"/>
                  </a:outerShdw>
                </a:effectLst>
                <a:latin typeface="Arial Black" pitchFamily="34" charset="0"/>
                <a:cs typeface="Arial" charset="0"/>
              </a:rPr>
              <a:t> económica</a:t>
            </a:r>
          </a:p>
        </p:txBody>
      </p:sp>
      <p:pic>
        <p:nvPicPr>
          <p:cNvPr id="7" name="Picture 4" descr="Family Walking">
            <a:extLst>
              <a:ext uri="{FF2B5EF4-FFF2-40B4-BE49-F238E27FC236}">
                <a16:creationId xmlns:a16="http://schemas.microsoft.com/office/drawing/2014/main" id="{851AAF93-AC13-4E67-8CA6-F8D8D0E06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49275"/>
            <a:ext cx="3095625" cy="5832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edge/>
    <p:sndAc>
      <p:stSnd>
        <p:snd r:embed="rId4" name="push.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41C33B-22D5-4FEC-8C74-9169056254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961224"/>
            <a:ext cx="8001000" cy="5276088"/>
          </a:xfrm>
          <a:prstGeom prst="rect">
            <a:avLst/>
          </a:prstGeom>
        </p:spPr>
      </p:pic>
    </p:spTree>
    <p:custDataLst>
      <p:tags r:id="rId1"/>
    </p:custDataLst>
    <p:extLst>
      <p:ext uri="{BB962C8B-B14F-4D97-AF65-F5344CB8AC3E}">
        <p14:creationId xmlns:p14="http://schemas.microsoft.com/office/powerpoint/2010/main" val="1269237464"/>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Resistance_Dumbells_Woman3">
            <a:extLst>
              <a:ext uri="{FF2B5EF4-FFF2-40B4-BE49-F238E27FC236}">
                <a16:creationId xmlns:a16="http://schemas.microsoft.com/office/drawing/2014/main" id="{304328B6-A078-461F-B622-75E184D21F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584" y="620713"/>
            <a:ext cx="3908425" cy="59705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025FD061-CD8D-4F9E-AA2F-9D1B88B704B1}"/>
              </a:ext>
            </a:extLst>
          </p:cNvPr>
          <p:cNvSpPr>
            <a:spLocks noChangeArrowheads="1"/>
          </p:cNvSpPr>
          <p:nvPr/>
        </p:nvSpPr>
        <p:spPr bwMode="auto">
          <a:xfrm>
            <a:off x="4427859" y="877888"/>
            <a:ext cx="41767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7200">
                <a:solidFill>
                  <a:srgbClr val="484876"/>
                </a:solidFill>
                <a:effectLst>
                  <a:outerShdw blurRad="38100" dist="38100" dir="2700000" algn="tl">
                    <a:srgbClr val="C0C0C0"/>
                  </a:outerShdw>
                </a:effectLst>
                <a:latin typeface="Arial Black" pitchFamily="34" charset="0"/>
              </a:rPr>
              <a:t>SALUD</a:t>
            </a:r>
          </a:p>
        </p:txBody>
      </p:sp>
      <p:sp>
        <p:nvSpPr>
          <p:cNvPr id="10" name="Rectangle 7">
            <a:extLst>
              <a:ext uri="{FF2B5EF4-FFF2-40B4-BE49-F238E27FC236}">
                <a16:creationId xmlns:a16="http://schemas.microsoft.com/office/drawing/2014/main" id="{30A7E398-37C2-459F-AEF0-94F34352B8E4}"/>
              </a:ext>
            </a:extLst>
          </p:cNvPr>
          <p:cNvSpPr>
            <a:spLocks noChangeArrowheads="1"/>
          </p:cNvSpPr>
          <p:nvPr/>
        </p:nvSpPr>
        <p:spPr bwMode="auto">
          <a:xfrm>
            <a:off x="4500884" y="2060575"/>
            <a:ext cx="431958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3700" b="1">
                <a:latin typeface="Arial" charset="0"/>
                <a:cs typeface="Arial" charset="0"/>
              </a:rPr>
              <a:t>La </a:t>
            </a:r>
            <a:r>
              <a:rPr lang="en-US" altLang="es-PR" sz="3700" i="1">
                <a:solidFill>
                  <a:srgbClr val="484876"/>
                </a:solidFill>
                <a:effectLst>
                  <a:outerShdw blurRad="38100" dist="38100" dir="2700000" algn="tl">
                    <a:srgbClr val="C0C0C0"/>
                  </a:outerShdw>
                </a:effectLst>
                <a:latin typeface="Arial Black" pitchFamily="34" charset="0"/>
                <a:cs typeface="Arial" charset="0"/>
              </a:rPr>
              <a:t>integración</a:t>
            </a:r>
          </a:p>
          <a:p>
            <a:pPr eaLnBrk="0" hangingPunct="0">
              <a:spcBef>
                <a:spcPct val="20000"/>
              </a:spcBef>
            </a:pPr>
            <a:r>
              <a:rPr lang="en-US" altLang="es-PR" sz="3700" b="1">
                <a:latin typeface="Arial" charset="0"/>
                <a:cs typeface="Arial" charset="0"/>
              </a:rPr>
              <a:t>efectiva de las</a:t>
            </a:r>
          </a:p>
          <a:p>
            <a:pPr eaLnBrk="0" hangingPunct="0">
              <a:spcBef>
                <a:spcPct val="20000"/>
              </a:spcBef>
            </a:pPr>
            <a:r>
              <a:rPr lang="en-US" altLang="es-PR" sz="3700" b="1">
                <a:latin typeface="Arial" charset="0"/>
                <a:cs typeface="Arial" charset="0"/>
              </a:rPr>
              <a:t>ocho dimensiones</a:t>
            </a:r>
          </a:p>
          <a:p>
            <a:pPr eaLnBrk="0" hangingPunct="0">
              <a:spcBef>
                <a:spcPct val="20000"/>
              </a:spcBef>
            </a:pPr>
            <a:r>
              <a:rPr lang="en-US" altLang="es-PR" sz="3700" b="1">
                <a:latin typeface="Arial" charset="0"/>
                <a:cs typeface="Arial" charset="0"/>
              </a:rPr>
              <a:t>de la salud en la</a:t>
            </a:r>
          </a:p>
          <a:p>
            <a:pPr eaLnBrk="0" hangingPunct="0">
              <a:spcBef>
                <a:spcPct val="20000"/>
              </a:spcBef>
            </a:pPr>
            <a:r>
              <a:rPr lang="en-US" altLang="es-PR" sz="3700" i="1">
                <a:solidFill>
                  <a:srgbClr val="660033"/>
                </a:solidFill>
                <a:effectLst>
                  <a:outerShdw blurRad="38100" dist="38100" dir="2700000" algn="tl">
                    <a:srgbClr val="C0C0C0"/>
                  </a:outerShdw>
                </a:effectLst>
                <a:latin typeface="Arial Black" pitchFamily="34" charset="0"/>
                <a:cs typeface="Arial" charset="0"/>
              </a:rPr>
              <a:t>calidad de vida</a:t>
            </a:r>
          </a:p>
          <a:p>
            <a:pPr eaLnBrk="0" hangingPunct="0">
              <a:spcBef>
                <a:spcPct val="20000"/>
              </a:spcBef>
            </a:pPr>
            <a:r>
              <a:rPr lang="en-US" altLang="es-PR" sz="3700" b="1">
                <a:latin typeface="Arial" charset="0"/>
                <a:cs typeface="Arial" charset="0"/>
              </a:rPr>
              <a:t>de las personas</a:t>
            </a:r>
            <a:endParaRPr lang="en-US" altLang="es-PR" sz="37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extLst>
      <p:ext uri="{BB962C8B-B14F-4D97-AF65-F5344CB8AC3E}">
        <p14:creationId xmlns:p14="http://schemas.microsoft.com/office/powerpoint/2010/main" val="1185801977"/>
      </p:ext>
    </p:extLst>
  </p:cSld>
  <p:clrMapOvr>
    <a:masterClrMapping/>
  </p:clrMapOvr>
  <p:transition spd="slow">
    <p:wedge/>
    <p:sndAc>
      <p:stSnd>
        <p:snd r:embed="rId4" name="push.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tretch-Meditate3">
            <a:extLst>
              <a:ext uri="{FF2B5EF4-FFF2-40B4-BE49-F238E27FC236}">
                <a16:creationId xmlns:a16="http://schemas.microsoft.com/office/drawing/2014/main" id="{8F383570-A5BE-447D-98B8-C89D8EA669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925" y="692150"/>
            <a:ext cx="4354513" cy="57610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id="{5F9FE432-FD2D-497D-A2BA-4B7EA69EFA67}"/>
              </a:ext>
            </a:extLst>
          </p:cNvPr>
          <p:cNvSpPr>
            <a:spLocks noChangeArrowheads="1"/>
          </p:cNvSpPr>
          <p:nvPr/>
        </p:nvSpPr>
        <p:spPr bwMode="auto">
          <a:xfrm>
            <a:off x="4716463" y="1022350"/>
            <a:ext cx="4176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7200">
                <a:solidFill>
                  <a:srgbClr val="484876"/>
                </a:solidFill>
                <a:effectLst>
                  <a:outerShdw blurRad="38100" dist="38100" dir="2700000" algn="tl">
                    <a:srgbClr val="C0C0C0"/>
                  </a:outerShdw>
                </a:effectLst>
                <a:latin typeface="Arial Black" pitchFamily="34" charset="0"/>
              </a:rPr>
              <a:t>SALUD</a:t>
            </a:r>
          </a:p>
        </p:txBody>
      </p:sp>
      <p:sp>
        <p:nvSpPr>
          <p:cNvPr id="7" name="Rectangle 7">
            <a:extLst>
              <a:ext uri="{FF2B5EF4-FFF2-40B4-BE49-F238E27FC236}">
                <a16:creationId xmlns:a16="http://schemas.microsoft.com/office/drawing/2014/main" id="{F0F00B4D-84A3-407F-80E4-044D058FB636}"/>
              </a:ext>
            </a:extLst>
          </p:cNvPr>
          <p:cNvSpPr>
            <a:spLocks noChangeArrowheads="1"/>
          </p:cNvSpPr>
          <p:nvPr/>
        </p:nvSpPr>
        <p:spPr bwMode="auto">
          <a:xfrm>
            <a:off x="4789488" y="2205038"/>
            <a:ext cx="4103687"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4100" b="1">
                <a:latin typeface="Arial" charset="0"/>
                <a:cs typeface="Arial" charset="0"/>
              </a:rPr>
              <a:t>No implica</a:t>
            </a:r>
          </a:p>
          <a:p>
            <a:pPr eaLnBrk="0" hangingPunct="0">
              <a:spcBef>
                <a:spcPct val="20000"/>
              </a:spcBef>
            </a:pPr>
            <a:r>
              <a:rPr lang="en-US" altLang="es-PR" sz="4100" b="1">
                <a:latin typeface="Arial" charset="0"/>
                <a:cs typeface="Arial" charset="0"/>
              </a:rPr>
              <a:t>únicamente la</a:t>
            </a:r>
          </a:p>
          <a:p>
            <a:pPr eaLnBrk="0" hangingPunct="0">
              <a:spcBef>
                <a:spcPct val="20000"/>
              </a:spcBef>
            </a:pPr>
            <a:r>
              <a:rPr lang="en-US" altLang="es-PR" sz="4100" b="1">
                <a:latin typeface="Arial" charset="0"/>
                <a:cs typeface="Arial" charset="0"/>
              </a:rPr>
              <a:t>ausencia de</a:t>
            </a:r>
          </a:p>
          <a:p>
            <a:pPr eaLnBrk="0" hangingPunct="0">
              <a:spcBef>
                <a:spcPct val="20000"/>
              </a:spcBef>
            </a:pPr>
            <a:r>
              <a:rPr lang="en-US" altLang="es-PR" sz="4100" b="1" i="1">
                <a:solidFill>
                  <a:srgbClr val="484876"/>
                </a:solidFill>
                <a:effectLst>
                  <a:outerShdw blurRad="38100" dist="38100" dir="2700000" algn="tl">
                    <a:srgbClr val="C0C0C0"/>
                  </a:outerShdw>
                </a:effectLst>
                <a:latin typeface="Arial" charset="0"/>
                <a:cs typeface="Arial" charset="0"/>
              </a:rPr>
              <a:t>enfermedad</a:t>
            </a:r>
            <a:r>
              <a:rPr lang="en-US" altLang="es-PR" sz="4100" b="1">
                <a:latin typeface="Arial" charset="0"/>
                <a:cs typeface="Arial" charset="0"/>
              </a:rPr>
              <a:t> o</a:t>
            </a:r>
          </a:p>
          <a:p>
            <a:pPr eaLnBrk="0" hangingPunct="0">
              <a:spcBef>
                <a:spcPct val="20000"/>
              </a:spcBef>
            </a:pPr>
            <a:r>
              <a:rPr lang="en-US" altLang="es-PR" sz="4100" b="1">
                <a:latin typeface="Arial" charset="0"/>
                <a:cs typeface="Arial" charset="0"/>
              </a:rPr>
              <a:t>de incapacidad</a:t>
            </a:r>
            <a:endParaRPr lang="en-US" altLang="es-PR" sz="41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extLst>
      <p:ext uri="{BB962C8B-B14F-4D97-AF65-F5344CB8AC3E}">
        <p14:creationId xmlns:p14="http://schemas.microsoft.com/office/powerpoint/2010/main" val="2852902136"/>
      </p:ext>
    </p:extLst>
  </p:cSld>
  <p:clrMapOvr>
    <a:masterClrMapping/>
  </p:clrMapOvr>
  <p:transition spd="slow">
    <p:wedge/>
    <p:sndAc>
      <p:stSnd>
        <p:snd r:embed="rId4" name="push.wav"/>
      </p:stSnd>
    </p:sndAc>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SALUD_Dimensiones_10">
            <a:extLst>
              <a:ext uri="{FF2B5EF4-FFF2-40B4-BE49-F238E27FC236}">
                <a16:creationId xmlns:a16="http://schemas.microsoft.com/office/drawing/2014/main" id="{57B6E15A-07C1-473C-9CCB-FFCAF80AF1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413" y="798513"/>
            <a:ext cx="6659562" cy="56324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2353289-1519-4771-8EE7-FF01B2212BCD}"/>
              </a:ext>
            </a:extLst>
          </p:cNvPr>
          <p:cNvSpPr>
            <a:spLocks/>
          </p:cNvSpPr>
          <p:nvPr/>
        </p:nvSpPr>
        <p:spPr bwMode="auto">
          <a:xfrm>
            <a:off x="107950" y="-26988"/>
            <a:ext cx="3025775"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580000"/>
              </a:lnSpc>
            </a:pPr>
            <a:r>
              <a:rPr lang="es-PR" altLang="es-PR" sz="2800" i="1">
                <a:solidFill>
                  <a:srgbClr val="484876"/>
                </a:solidFill>
                <a:effectLst>
                  <a:outerShdw blurRad="38100" dist="38100" dir="2700000" algn="tl">
                    <a:srgbClr val="C0C0C0"/>
                  </a:outerShdw>
                </a:effectLst>
                <a:latin typeface="Arial Black" pitchFamily="34" charset="0"/>
                <a:cs typeface="Arial" charset="0"/>
              </a:rPr>
              <a:t>DIMENSIONES</a:t>
            </a:r>
            <a:br>
              <a:rPr lang="es-PR" altLang="es-PR" sz="2800" i="1">
                <a:solidFill>
                  <a:srgbClr val="484876"/>
                </a:solidFill>
                <a:effectLst>
                  <a:outerShdw blurRad="38100" dist="38100" dir="2700000" algn="tl">
                    <a:srgbClr val="C0C0C0"/>
                  </a:outerShdw>
                </a:effectLst>
                <a:latin typeface="Arial Black" pitchFamily="34" charset="0"/>
                <a:cs typeface="Arial" charset="0"/>
              </a:rPr>
            </a:br>
            <a:r>
              <a:rPr lang="es-PR" altLang="es-PR" sz="2800" i="1">
                <a:solidFill>
                  <a:srgbClr val="484876"/>
                </a:solidFill>
                <a:effectLst>
                  <a:outerShdw blurRad="38100" dist="38100" dir="2700000" algn="tl">
                    <a:srgbClr val="C0C0C0"/>
                  </a:outerShdw>
                </a:effectLst>
                <a:latin typeface="Arial Black" pitchFamily="34" charset="0"/>
                <a:cs typeface="Arial" charset="0"/>
              </a:rPr>
              <a:t>DE LA</a:t>
            </a:r>
            <a:br>
              <a:rPr lang="es-PR" altLang="es-PR" sz="2800" i="1">
                <a:solidFill>
                  <a:srgbClr val="484876"/>
                </a:solidFill>
                <a:effectLst>
                  <a:outerShdw blurRad="38100" dist="38100" dir="2700000" algn="tl">
                    <a:srgbClr val="C0C0C0"/>
                  </a:outerShdw>
                </a:effectLst>
                <a:latin typeface="Arial Black" pitchFamily="34" charset="0"/>
                <a:cs typeface="Arial" charset="0"/>
              </a:rPr>
            </a:br>
            <a:r>
              <a:rPr lang="es-PR" altLang="es-PR" sz="2800" i="1">
                <a:solidFill>
                  <a:srgbClr val="484876"/>
                </a:solidFill>
                <a:effectLst>
                  <a:outerShdw blurRad="38100" dist="38100" dir="2700000" algn="tl">
                    <a:srgbClr val="C0C0C0"/>
                  </a:outerShdw>
                </a:effectLst>
                <a:latin typeface="Arial Black" pitchFamily="34" charset="0"/>
                <a:cs typeface="Arial" charset="0"/>
              </a:rPr>
              <a:t>SALUD</a:t>
            </a:r>
          </a:p>
        </p:txBody>
      </p:sp>
    </p:spTree>
    <p:custDataLst>
      <p:tags r:id="rId1"/>
    </p:custDataLst>
    <p:extLst>
      <p:ext uri="{BB962C8B-B14F-4D97-AF65-F5344CB8AC3E}">
        <p14:creationId xmlns:p14="http://schemas.microsoft.com/office/powerpoint/2010/main" val="2326576387"/>
      </p:ext>
    </p:extLst>
  </p:cSld>
  <p:clrMapOvr>
    <a:masterClrMapping/>
  </p:clrMapOvr>
  <p:transition spd="slow">
    <p:wedge/>
    <p:sndAc>
      <p:stSnd>
        <p:snd r:embed="rId4" name="push.wav"/>
      </p:st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61C712-0AB4-4D25-92E1-5667A1678360}"/>
              </a:ext>
            </a:extLst>
          </p:cNvPr>
          <p:cNvSpPr>
            <a:spLocks/>
          </p:cNvSpPr>
          <p:nvPr/>
        </p:nvSpPr>
        <p:spPr bwMode="auto">
          <a:xfrm>
            <a:off x="2483768" y="787466"/>
            <a:ext cx="6120680" cy="83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APTITUD FÍSICA Y LAS</a:t>
            </a:r>
          </a:p>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sp>
        <p:nvSpPr>
          <p:cNvPr id="6" name="Text Box 5">
            <a:extLst>
              <a:ext uri="{FF2B5EF4-FFF2-40B4-BE49-F238E27FC236}">
                <a16:creationId xmlns:a16="http://schemas.microsoft.com/office/drawing/2014/main" id="{D54A9D35-DEE3-4FE0-80FB-8AA96A7BC1A7}"/>
              </a:ext>
            </a:extLst>
          </p:cNvPr>
          <p:cNvSpPr txBox="1">
            <a:spLocks noChangeArrowheads="1"/>
          </p:cNvSpPr>
          <p:nvPr/>
        </p:nvSpPr>
        <p:spPr bwMode="auto">
          <a:xfrm>
            <a:off x="717550" y="1916832"/>
            <a:ext cx="128111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800" b="1" dirty="0" err="1">
                <a:solidFill>
                  <a:srgbClr val="000000"/>
                </a:solidFill>
                <a:latin typeface="Calibri" pitchFamily="34" charset="0"/>
              </a:rPr>
              <a:t>Física</a:t>
            </a:r>
            <a:r>
              <a:rPr lang="en-US" altLang="es-PR" sz="2800" b="1" dirty="0">
                <a:solidFill>
                  <a:srgbClr val="000000"/>
                </a:solidFill>
                <a:latin typeface="Calibri" pitchFamily="34" charset="0"/>
              </a:rPr>
              <a:t>:</a:t>
            </a:r>
          </a:p>
        </p:txBody>
      </p:sp>
      <p:sp>
        <p:nvSpPr>
          <p:cNvPr id="7" name="Text Box 6">
            <a:extLst>
              <a:ext uri="{FF2B5EF4-FFF2-40B4-BE49-F238E27FC236}">
                <a16:creationId xmlns:a16="http://schemas.microsoft.com/office/drawing/2014/main" id="{A618C66A-5B11-4B4C-95BF-E73C7B73A849}"/>
              </a:ext>
            </a:extLst>
          </p:cNvPr>
          <p:cNvSpPr txBox="1">
            <a:spLocks noChangeArrowheads="1"/>
          </p:cNvSpPr>
          <p:nvPr/>
        </p:nvSpPr>
        <p:spPr bwMode="auto">
          <a:xfrm>
            <a:off x="1042988" y="2420888"/>
            <a:ext cx="4753148"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err="1">
                <a:solidFill>
                  <a:srgbClr val="000000"/>
                </a:solidFill>
              </a:rPr>
              <a:t>Una</a:t>
            </a:r>
            <a:r>
              <a:rPr lang="en-US" altLang="es-PR" sz="2100" b="1" dirty="0">
                <a:solidFill>
                  <a:srgbClr val="000000"/>
                </a:solidFill>
              </a:rPr>
              <a:t> Buena </a:t>
            </a:r>
            <a:r>
              <a:rPr lang="en-US" altLang="es-PR" sz="2100" b="1" dirty="0" err="1">
                <a:solidFill>
                  <a:srgbClr val="000000"/>
                </a:solidFill>
              </a:rPr>
              <a:t>aptitud</a:t>
            </a:r>
            <a:r>
              <a:rPr lang="en-US" altLang="es-PR" sz="2100" b="1" dirty="0">
                <a:solidFill>
                  <a:srgbClr val="000000"/>
                </a:solidFill>
              </a:rPr>
              <a:t> </a:t>
            </a:r>
            <a:r>
              <a:rPr lang="en-US" altLang="es-PR" sz="2100" b="1" dirty="0" err="1">
                <a:solidFill>
                  <a:srgbClr val="000000"/>
                </a:solidFill>
              </a:rPr>
              <a:t>física</a:t>
            </a:r>
            <a:r>
              <a:rPr lang="en-US" altLang="es-PR" sz="2100" dirty="0">
                <a:solidFill>
                  <a:srgbClr val="000000"/>
                </a:solidFill>
              </a:rPr>
              <a:t>:</a:t>
            </a:r>
          </a:p>
        </p:txBody>
      </p:sp>
      <p:pic>
        <p:nvPicPr>
          <p:cNvPr id="8" name="Picture 7" descr="Bullet_Round_Diamond_Maggenta_02">
            <a:extLst>
              <a:ext uri="{FF2B5EF4-FFF2-40B4-BE49-F238E27FC236}">
                <a16:creationId xmlns:a16="http://schemas.microsoft.com/office/drawing/2014/main" id="{D1DD12BD-0FE6-4159-AC9D-0518A0C501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2492326"/>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ullets_Arrow_Blue1_Right_03">
            <a:extLst>
              <a:ext uri="{FF2B5EF4-FFF2-40B4-BE49-F238E27FC236}">
                <a16:creationId xmlns:a16="http://schemas.microsoft.com/office/drawing/2014/main" id="{6EED5BFD-7411-44A6-B8E2-105955DEF2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1988269"/>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a:extLst>
              <a:ext uri="{FF2B5EF4-FFF2-40B4-BE49-F238E27FC236}">
                <a16:creationId xmlns:a16="http://schemas.microsoft.com/office/drawing/2014/main" id="{C089CC3C-D755-4D87-93D3-8D16F6FD9A92}"/>
              </a:ext>
            </a:extLst>
          </p:cNvPr>
          <p:cNvSpPr txBox="1">
            <a:spLocks noChangeArrowheads="1"/>
          </p:cNvSpPr>
          <p:nvPr/>
        </p:nvSpPr>
        <p:spPr bwMode="auto">
          <a:xfrm>
            <a:off x="1077664" y="2854276"/>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Reduce el riesgo para las enfermedades crónico-degenerativas, aumenta la energía y </a:t>
            </a:r>
            <a:r>
              <a:rPr lang="es-ES" altLang="es-PR" sz="2200" dirty="0" err="1">
                <a:solidFill>
                  <a:srgbClr val="000000"/>
                </a:solidFill>
                <a:latin typeface="Arial" charset="0"/>
              </a:rPr>
              <a:t>estámina</a:t>
            </a:r>
            <a:r>
              <a:rPr lang="es-ES" altLang="es-PR" sz="2200" dirty="0">
                <a:solidFill>
                  <a:srgbClr val="000000"/>
                </a:solidFill>
                <a:latin typeface="Arial" charset="0"/>
              </a:rPr>
              <a:t>, y puede incrementar la expectativa de vida al nacer</a:t>
            </a:r>
            <a:endParaRPr lang="en-US" altLang="es-PR" sz="2200" dirty="0">
              <a:solidFill>
                <a:srgbClr val="000000"/>
              </a:solidFill>
              <a:latin typeface="Arial" charset="0"/>
            </a:endParaRPr>
          </a:p>
        </p:txBody>
      </p:sp>
      <p:sp>
        <p:nvSpPr>
          <p:cNvPr id="11" name="Text Box 10">
            <a:extLst>
              <a:ext uri="{FF2B5EF4-FFF2-40B4-BE49-F238E27FC236}">
                <a16:creationId xmlns:a16="http://schemas.microsoft.com/office/drawing/2014/main" id="{B08F2274-B150-42E6-B517-2CAD3E500174}"/>
              </a:ext>
            </a:extLst>
          </p:cNvPr>
          <p:cNvSpPr txBox="1">
            <a:spLocks noChangeArrowheads="1"/>
          </p:cNvSpPr>
          <p:nvPr/>
        </p:nvSpPr>
        <p:spPr bwMode="auto">
          <a:xfrm>
            <a:off x="717550" y="3933056"/>
            <a:ext cx="8029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dirty="0" err="1">
                <a:solidFill>
                  <a:srgbClr val="000000"/>
                </a:solidFill>
                <a:latin typeface="Calibri" pitchFamily="34" charset="0"/>
              </a:rPr>
              <a:t>Emocional</a:t>
            </a:r>
            <a:r>
              <a:rPr lang="en-US" altLang="es-PR" sz="2800" b="1" dirty="0">
                <a:solidFill>
                  <a:srgbClr val="000000"/>
                </a:solidFill>
                <a:latin typeface="Calibri" pitchFamily="34" charset="0"/>
              </a:rPr>
              <a:t>:</a:t>
            </a:r>
          </a:p>
        </p:txBody>
      </p:sp>
      <p:sp>
        <p:nvSpPr>
          <p:cNvPr id="12" name="Text Box 11">
            <a:extLst>
              <a:ext uri="{FF2B5EF4-FFF2-40B4-BE49-F238E27FC236}">
                <a16:creationId xmlns:a16="http://schemas.microsoft.com/office/drawing/2014/main" id="{7E0A8C4D-2C50-4226-8CEA-67AB1D76789B}"/>
              </a:ext>
            </a:extLst>
          </p:cNvPr>
          <p:cNvSpPr txBox="1">
            <a:spLocks noChangeArrowheads="1"/>
          </p:cNvSpPr>
          <p:nvPr/>
        </p:nvSpPr>
        <p:spPr bwMode="auto">
          <a:xfrm>
            <a:off x="1042988" y="4468614"/>
            <a:ext cx="7561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err="1">
                <a:solidFill>
                  <a:srgbClr val="000000"/>
                </a:solidFill>
              </a:rPr>
              <a:t>Una</a:t>
            </a:r>
            <a:r>
              <a:rPr lang="en-US" altLang="es-PR" sz="2100" b="1" dirty="0">
                <a:solidFill>
                  <a:srgbClr val="000000"/>
                </a:solidFill>
              </a:rPr>
              <a:t> </a:t>
            </a:r>
            <a:r>
              <a:rPr lang="en-US" altLang="es-PR" sz="2100" b="1" dirty="0" err="1">
                <a:solidFill>
                  <a:srgbClr val="000000"/>
                </a:solidFill>
              </a:rPr>
              <a:t>adecuada</a:t>
            </a:r>
            <a:r>
              <a:rPr lang="en-US" altLang="es-PR" sz="2100" b="1" dirty="0">
                <a:solidFill>
                  <a:srgbClr val="000000"/>
                </a:solidFill>
              </a:rPr>
              <a:t> </a:t>
            </a:r>
            <a:r>
              <a:rPr lang="en-US" altLang="es-PR" sz="2100" b="1" dirty="0" err="1">
                <a:solidFill>
                  <a:srgbClr val="000000"/>
                </a:solidFill>
              </a:rPr>
              <a:t>aptitud</a:t>
            </a:r>
            <a:r>
              <a:rPr lang="en-US" altLang="es-PR" sz="2100" b="1" dirty="0">
                <a:solidFill>
                  <a:srgbClr val="000000"/>
                </a:solidFill>
              </a:rPr>
              <a:t> </a:t>
            </a:r>
            <a:r>
              <a:rPr lang="en-US" altLang="es-PR" sz="2100" b="1" dirty="0" err="1">
                <a:solidFill>
                  <a:srgbClr val="000000"/>
                </a:solidFill>
              </a:rPr>
              <a:t>física</a:t>
            </a:r>
            <a:r>
              <a:rPr lang="en-US" altLang="es-PR" sz="2100" b="1" dirty="0">
                <a:solidFill>
                  <a:srgbClr val="000000"/>
                </a:solidFill>
              </a:rPr>
              <a:t>:</a:t>
            </a:r>
          </a:p>
        </p:txBody>
      </p:sp>
      <p:pic>
        <p:nvPicPr>
          <p:cNvPr id="13" name="Picture 12" descr="Bullet_Round_Diamond_Maggenta_02">
            <a:extLst>
              <a:ext uri="{FF2B5EF4-FFF2-40B4-BE49-F238E27FC236}">
                <a16:creationId xmlns:a16="http://schemas.microsoft.com/office/drawing/2014/main" id="{F30180B6-8A5E-4C69-83F0-770F80313B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4540052"/>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Bullets_Arrow_Blue1_Right_03">
            <a:extLst>
              <a:ext uri="{FF2B5EF4-FFF2-40B4-BE49-F238E27FC236}">
                <a16:creationId xmlns:a16="http://schemas.microsoft.com/office/drawing/2014/main" id="{E027942F-CBCE-405A-8E27-9382169297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4004494"/>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9">
            <a:extLst>
              <a:ext uri="{FF2B5EF4-FFF2-40B4-BE49-F238E27FC236}">
                <a16:creationId xmlns:a16="http://schemas.microsoft.com/office/drawing/2014/main" id="{213F2B79-F029-4D01-A0B4-CB598388B278}"/>
              </a:ext>
            </a:extLst>
          </p:cNvPr>
          <p:cNvSpPr txBox="1">
            <a:spLocks noChangeArrowheads="1"/>
          </p:cNvSpPr>
          <p:nvPr/>
        </p:nvSpPr>
        <p:spPr bwMode="auto">
          <a:xfrm>
            <a:off x="1077664" y="4942851"/>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Disminuye las tensiones y la ansiedad, libera la depresión, alivia el </a:t>
            </a:r>
            <a:r>
              <a:rPr lang="es-ES" altLang="es-PR" sz="2200" dirty="0" err="1">
                <a:solidFill>
                  <a:srgbClr val="000000"/>
                </a:solidFill>
                <a:latin typeface="Arial" charset="0"/>
              </a:rPr>
              <a:t>distrés</a:t>
            </a:r>
            <a:r>
              <a:rPr lang="es-ES" altLang="es-PR" sz="2200" dirty="0">
                <a:solidFill>
                  <a:srgbClr val="000000"/>
                </a:solidFill>
                <a:latin typeface="Arial" charset="0"/>
              </a:rPr>
              <a:t>, mejora el humor y promueve una auto-imagen positiva</a:t>
            </a:r>
            <a:endParaRPr lang="en-US" altLang="es-PR" sz="2200" dirty="0">
              <a:solidFill>
                <a:srgbClr val="000000"/>
              </a:solidFill>
              <a:latin typeface="Arial" charset="0"/>
            </a:endParaRPr>
          </a:p>
        </p:txBody>
      </p:sp>
      <p:sp>
        <p:nvSpPr>
          <p:cNvPr id="16" name="Text Box 6">
            <a:extLst>
              <a:ext uri="{FF2B5EF4-FFF2-40B4-BE49-F238E27FC236}">
                <a16:creationId xmlns:a16="http://schemas.microsoft.com/office/drawing/2014/main" id="{3C8D01CA-D62B-4BBD-AE46-7F04BD8333BF}"/>
              </a:ext>
            </a:extLst>
          </p:cNvPr>
          <p:cNvSpPr txBox="1">
            <a:spLocks noChangeArrowheads="1"/>
          </p:cNvSpPr>
          <p:nvPr/>
        </p:nvSpPr>
        <p:spPr bwMode="auto">
          <a:xfrm>
            <a:off x="251966" y="6021288"/>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Reproducido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17" name="Picture 16">
            <a:extLst>
              <a:ext uri="{FF2B5EF4-FFF2-40B4-BE49-F238E27FC236}">
                <a16:creationId xmlns:a16="http://schemas.microsoft.com/office/drawing/2014/main" id="{A8E2806D-48C7-44CB-88CF-E5C97B31D2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982" y="476969"/>
            <a:ext cx="2159794" cy="1439863"/>
          </a:xfrm>
          <a:prstGeom prst="rect">
            <a:avLst/>
          </a:prstGeom>
          <a:effectLst>
            <a:softEdge rad="127000"/>
          </a:effectLst>
        </p:spPr>
      </p:pic>
    </p:spTree>
    <p:custDataLst>
      <p:tags r:id="rId1"/>
    </p:custDataLst>
    <p:extLst>
      <p:ext uri="{BB962C8B-B14F-4D97-AF65-F5344CB8AC3E}">
        <p14:creationId xmlns:p14="http://schemas.microsoft.com/office/powerpoint/2010/main" val="1205667076"/>
      </p:ext>
    </p:extLst>
  </p:cSld>
  <p:clrMapOvr>
    <a:masterClrMapping/>
  </p:clrMapOvr>
  <p:transition spd="slow">
    <p:wedge/>
    <p:sndAc>
      <p:stSnd>
        <p:snd r:embed="rId4" name="push.wav"/>
      </p:stSnd>
    </p:sndAc>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08406B1A-8620-4714-B333-7A5DAFA41D3D}"/>
              </a:ext>
            </a:extLst>
          </p:cNvPr>
          <p:cNvSpPr txBox="1">
            <a:spLocks noChangeArrowheads="1"/>
          </p:cNvSpPr>
          <p:nvPr/>
        </p:nvSpPr>
        <p:spPr bwMode="auto">
          <a:xfrm>
            <a:off x="717550" y="1844824"/>
            <a:ext cx="1281113"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800" b="1" dirty="0">
                <a:solidFill>
                  <a:srgbClr val="000000"/>
                </a:solidFill>
                <a:latin typeface="Calibri" pitchFamily="34" charset="0"/>
              </a:rPr>
              <a:t>Social:</a:t>
            </a:r>
          </a:p>
        </p:txBody>
      </p:sp>
      <p:sp>
        <p:nvSpPr>
          <p:cNvPr id="3" name="Text Box 6">
            <a:extLst>
              <a:ext uri="{FF2B5EF4-FFF2-40B4-BE49-F238E27FC236}">
                <a16:creationId xmlns:a16="http://schemas.microsoft.com/office/drawing/2014/main" id="{34EF6D0C-AA38-47F2-9ABF-C19329B9DB4C}"/>
              </a:ext>
            </a:extLst>
          </p:cNvPr>
          <p:cNvSpPr txBox="1">
            <a:spLocks noChangeArrowheads="1"/>
          </p:cNvSpPr>
          <p:nvPr/>
        </p:nvSpPr>
        <p:spPr bwMode="auto">
          <a:xfrm>
            <a:off x="1042988" y="2348880"/>
            <a:ext cx="6193308"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a:solidFill>
                  <a:srgbClr val="000000"/>
                </a:solidFill>
              </a:rPr>
              <a:t>Las </a:t>
            </a:r>
            <a:r>
              <a:rPr lang="en-US" altLang="es-PR" sz="2100" b="1" dirty="0" err="1">
                <a:solidFill>
                  <a:srgbClr val="000000"/>
                </a:solidFill>
              </a:rPr>
              <a:t>actividades</a:t>
            </a:r>
            <a:r>
              <a:rPr lang="en-US" altLang="es-PR" sz="2100" b="1" dirty="0">
                <a:solidFill>
                  <a:srgbClr val="000000"/>
                </a:solidFill>
              </a:rPr>
              <a:t> </a:t>
            </a:r>
            <a:r>
              <a:rPr lang="en-US" altLang="es-PR" sz="2100" b="1" dirty="0" err="1">
                <a:solidFill>
                  <a:srgbClr val="000000"/>
                </a:solidFill>
              </a:rPr>
              <a:t>físicas</a:t>
            </a:r>
            <a:r>
              <a:rPr lang="en-US" altLang="es-PR" sz="2100" dirty="0">
                <a:solidFill>
                  <a:srgbClr val="000000"/>
                </a:solidFill>
              </a:rPr>
              <a:t>:</a:t>
            </a:r>
          </a:p>
        </p:txBody>
      </p:sp>
      <p:pic>
        <p:nvPicPr>
          <p:cNvPr id="4" name="Picture 7" descr="Bullet_Round_Diamond_Maggenta_02">
            <a:extLst>
              <a:ext uri="{FF2B5EF4-FFF2-40B4-BE49-F238E27FC236}">
                <a16:creationId xmlns:a16="http://schemas.microsoft.com/office/drawing/2014/main" id="{F411DFF3-569B-4F14-906E-319EA86731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2420318"/>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ullets_Arrow_Blue1_Right_03">
            <a:extLst>
              <a:ext uri="{FF2B5EF4-FFF2-40B4-BE49-F238E27FC236}">
                <a16:creationId xmlns:a16="http://schemas.microsoft.com/office/drawing/2014/main" id="{3A32A3CB-3582-4605-9770-D56A51D6D6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1916261"/>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a:extLst>
              <a:ext uri="{FF2B5EF4-FFF2-40B4-BE49-F238E27FC236}">
                <a16:creationId xmlns:a16="http://schemas.microsoft.com/office/drawing/2014/main" id="{EA312395-063D-47BB-9DB9-BCD54FE60520}"/>
              </a:ext>
            </a:extLst>
          </p:cNvPr>
          <p:cNvSpPr txBox="1">
            <a:spLocks noChangeArrowheads="1"/>
          </p:cNvSpPr>
          <p:nvPr/>
        </p:nvSpPr>
        <p:spPr bwMode="auto">
          <a:xfrm>
            <a:off x="1077664" y="2782268"/>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Proveen oportunidades para conocer personas, así como para interaccionar efectivamente con las amistades y la familia</a:t>
            </a:r>
            <a:endParaRPr lang="en-US" altLang="es-PR" sz="2200" dirty="0">
              <a:solidFill>
                <a:srgbClr val="000000"/>
              </a:solidFill>
              <a:latin typeface="Arial" charset="0"/>
            </a:endParaRPr>
          </a:p>
        </p:txBody>
      </p:sp>
      <p:sp>
        <p:nvSpPr>
          <p:cNvPr id="7" name="Text Box 10">
            <a:extLst>
              <a:ext uri="{FF2B5EF4-FFF2-40B4-BE49-F238E27FC236}">
                <a16:creationId xmlns:a16="http://schemas.microsoft.com/office/drawing/2014/main" id="{14A21434-01F7-464B-9E7C-322222CABBBF}"/>
              </a:ext>
            </a:extLst>
          </p:cNvPr>
          <p:cNvSpPr txBox="1">
            <a:spLocks noChangeArrowheads="1"/>
          </p:cNvSpPr>
          <p:nvPr/>
        </p:nvSpPr>
        <p:spPr bwMode="auto">
          <a:xfrm>
            <a:off x="717550" y="3861048"/>
            <a:ext cx="8029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dirty="0" err="1">
                <a:solidFill>
                  <a:srgbClr val="000000"/>
                </a:solidFill>
                <a:latin typeface="Calibri" pitchFamily="34" charset="0"/>
              </a:rPr>
              <a:t>Intelectual</a:t>
            </a:r>
            <a:r>
              <a:rPr lang="en-US" altLang="es-PR" sz="2800" b="1" dirty="0">
                <a:solidFill>
                  <a:srgbClr val="000000"/>
                </a:solidFill>
                <a:latin typeface="Calibri" pitchFamily="34" charset="0"/>
              </a:rPr>
              <a:t>:</a:t>
            </a:r>
          </a:p>
        </p:txBody>
      </p:sp>
      <p:sp>
        <p:nvSpPr>
          <p:cNvPr id="8" name="Text Box 11">
            <a:extLst>
              <a:ext uri="{FF2B5EF4-FFF2-40B4-BE49-F238E27FC236}">
                <a16:creationId xmlns:a16="http://schemas.microsoft.com/office/drawing/2014/main" id="{4D0415FA-9594-428A-A889-13C20D2E792D}"/>
              </a:ext>
            </a:extLst>
          </p:cNvPr>
          <p:cNvSpPr txBox="1">
            <a:spLocks noChangeArrowheads="1"/>
          </p:cNvSpPr>
          <p:nvPr/>
        </p:nvSpPr>
        <p:spPr bwMode="auto">
          <a:xfrm>
            <a:off x="1042988" y="4396606"/>
            <a:ext cx="7561460"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err="1">
                <a:solidFill>
                  <a:srgbClr val="000000"/>
                </a:solidFill>
              </a:rPr>
              <a:t>Individuos</a:t>
            </a:r>
            <a:r>
              <a:rPr lang="en-US" altLang="es-PR" sz="2100" b="1" dirty="0">
                <a:solidFill>
                  <a:srgbClr val="000000"/>
                </a:solidFill>
              </a:rPr>
              <a:t> con </a:t>
            </a:r>
            <a:r>
              <a:rPr lang="en-US" altLang="es-PR" sz="2100" b="1" dirty="0" err="1">
                <a:solidFill>
                  <a:srgbClr val="000000"/>
                </a:solidFill>
              </a:rPr>
              <a:t>una</a:t>
            </a:r>
            <a:r>
              <a:rPr lang="en-US" altLang="es-PR" sz="2100" b="1" dirty="0">
                <a:solidFill>
                  <a:srgbClr val="000000"/>
                </a:solidFill>
              </a:rPr>
              <a:t> </a:t>
            </a:r>
            <a:r>
              <a:rPr lang="en-US" altLang="es-PR" sz="2100" b="1" dirty="0" err="1">
                <a:solidFill>
                  <a:srgbClr val="000000"/>
                </a:solidFill>
              </a:rPr>
              <a:t>elevada</a:t>
            </a:r>
            <a:r>
              <a:rPr lang="en-US" altLang="es-PR" sz="2100" b="1" dirty="0">
                <a:solidFill>
                  <a:srgbClr val="000000"/>
                </a:solidFill>
              </a:rPr>
              <a:t> aptitude </a:t>
            </a:r>
            <a:r>
              <a:rPr lang="en-US" altLang="es-PR" sz="2100" b="1" dirty="0" err="1">
                <a:solidFill>
                  <a:srgbClr val="000000"/>
                </a:solidFill>
              </a:rPr>
              <a:t>física</a:t>
            </a:r>
            <a:r>
              <a:rPr lang="en-US" altLang="es-PR" sz="2100" b="1" dirty="0">
                <a:solidFill>
                  <a:srgbClr val="000000"/>
                </a:solidFill>
              </a:rPr>
              <a:t>:</a:t>
            </a:r>
          </a:p>
        </p:txBody>
      </p:sp>
      <p:pic>
        <p:nvPicPr>
          <p:cNvPr id="9" name="Picture 12" descr="Bullet_Round_Diamond_Maggenta_02">
            <a:extLst>
              <a:ext uri="{FF2B5EF4-FFF2-40B4-BE49-F238E27FC236}">
                <a16:creationId xmlns:a16="http://schemas.microsoft.com/office/drawing/2014/main" id="{01689CA4-0839-4A81-BAAC-91F64FEE74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4468044"/>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Bullets_Arrow_Blue1_Right_03">
            <a:extLst>
              <a:ext uri="{FF2B5EF4-FFF2-40B4-BE49-F238E27FC236}">
                <a16:creationId xmlns:a16="http://schemas.microsoft.com/office/drawing/2014/main" id="{08B00967-9A0D-4360-8828-1A773ED862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3932486"/>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a:extLst>
              <a:ext uri="{FF2B5EF4-FFF2-40B4-BE49-F238E27FC236}">
                <a16:creationId xmlns:a16="http://schemas.microsoft.com/office/drawing/2014/main" id="{AC7EB6DC-920E-4831-952A-30D7B6ED0FC3}"/>
              </a:ext>
            </a:extLst>
          </p:cNvPr>
          <p:cNvSpPr txBox="1">
            <a:spLocks noChangeArrowheads="1"/>
          </p:cNvSpPr>
          <p:nvPr/>
        </p:nvSpPr>
        <p:spPr bwMode="auto">
          <a:xfrm>
            <a:off x="1077664" y="4870843"/>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Se caracterizan por estar mas alertas, poseen mejor concentración, son más creativos, y presentan estilos de vida/hábitos más apropiados, o saludables</a:t>
            </a:r>
            <a:endParaRPr lang="en-US" altLang="es-PR" sz="2200" dirty="0">
              <a:solidFill>
                <a:srgbClr val="000000"/>
              </a:solidFill>
              <a:latin typeface="Arial" charset="0"/>
            </a:endParaRPr>
          </a:p>
        </p:txBody>
      </p:sp>
      <p:sp>
        <p:nvSpPr>
          <p:cNvPr id="12" name="Text Box 6">
            <a:extLst>
              <a:ext uri="{FF2B5EF4-FFF2-40B4-BE49-F238E27FC236}">
                <a16:creationId xmlns:a16="http://schemas.microsoft.com/office/drawing/2014/main" id="{8FDBA311-1BB2-4FE7-A919-551C23CDE8C0}"/>
              </a:ext>
            </a:extLst>
          </p:cNvPr>
          <p:cNvSpPr txBox="1">
            <a:spLocks noChangeArrowheads="1"/>
          </p:cNvSpPr>
          <p:nvPr/>
        </p:nvSpPr>
        <p:spPr bwMode="auto">
          <a:xfrm>
            <a:off x="251966" y="6021288"/>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Reproducido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sp>
        <p:nvSpPr>
          <p:cNvPr id="13" name="Title 1">
            <a:extLst>
              <a:ext uri="{FF2B5EF4-FFF2-40B4-BE49-F238E27FC236}">
                <a16:creationId xmlns:a16="http://schemas.microsoft.com/office/drawing/2014/main" id="{3BEA0AAB-0D57-49F4-8623-2F5C1BC0087C}"/>
              </a:ext>
            </a:extLst>
          </p:cNvPr>
          <p:cNvSpPr>
            <a:spLocks/>
          </p:cNvSpPr>
          <p:nvPr/>
        </p:nvSpPr>
        <p:spPr bwMode="auto">
          <a:xfrm>
            <a:off x="2411760" y="787466"/>
            <a:ext cx="6120680" cy="83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APTITUD FÍSICA Y LAS</a:t>
            </a:r>
          </a:p>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pic>
        <p:nvPicPr>
          <p:cNvPr id="14" name="Picture 13">
            <a:extLst>
              <a:ext uri="{FF2B5EF4-FFF2-40B4-BE49-F238E27FC236}">
                <a16:creationId xmlns:a16="http://schemas.microsoft.com/office/drawing/2014/main" id="{3134ED6B-842F-403B-BB51-5DF4C62923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764" y="505588"/>
            <a:ext cx="2116012" cy="1410674"/>
          </a:xfrm>
          <a:prstGeom prst="rect">
            <a:avLst/>
          </a:prstGeom>
          <a:effectLst>
            <a:softEdge rad="127000"/>
          </a:effectLst>
        </p:spPr>
      </p:pic>
    </p:spTree>
    <p:custDataLst>
      <p:tags r:id="rId1"/>
    </p:custDataLst>
    <p:extLst>
      <p:ext uri="{BB962C8B-B14F-4D97-AF65-F5344CB8AC3E}">
        <p14:creationId xmlns:p14="http://schemas.microsoft.com/office/powerpoint/2010/main" val="2141250281"/>
      </p:ext>
    </p:extLst>
  </p:cSld>
  <p:clrMapOvr>
    <a:masterClrMapping/>
  </p:clrMapOvr>
  <p:transition spd="slow">
    <p:wedge/>
    <p:sndAc>
      <p:stSnd>
        <p:snd r:embed="rId4" name="push.wav"/>
      </p:stSnd>
    </p:sndAc>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32906051-ADDF-414E-883C-0016541FFEF4}"/>
              </a:ext>
            </a:extLst>
          </p:cNvPr>
          <p:cNvSpPr txBox="1">
            <a:spLocks noChangeArrowheads="1"/>
          </p:cNvSpPr>
          <p:nvPr/>
        </p:nvSpPr>
        <p:spPr bwMode="auto">
          <a:xfrm>
            <a:off x="717550" y="1916832"/>
            <a:ext cx="234228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800" b="1" dirty="0" err="1">
                <a:solidFill>
                  <a:srgbClr val="000000"/>
                </a:solidFill>
                <a:latin typeface="Calibri" pitchFamily="34" charset="0"/>
              </a:rPr>
              <a:t>Ocupacional</a:t>
            </a:r>
            <a:r>
              <a:rPr lang="en-US" altLang="es-PR" sz="2800" b="1" dirty="0">
                <a:solidFill>
                  <a:srgbClr val="000000"/>
                </a:solidFill>
                <a:latin typeface="Calibri" pitchFamily="34" charset="0"/>
              </a:rPr>
              <a:t>:</a:t>
            </a:r>
          </a:p>
        </p:txBody>
      </p:sp>
      <p:sp>
        <p:nvSpPr>
          <p:cNvPr id="3" name="Text Box 6">
            <a:extLst>
              <a:ext uri="{FF2B5EF4-FFF2-40B4-BE49-F238E27FC236}">
                <a16:creationId xmlns:a16="http://schemas.microsoft.com/office/drawing/2014/main" id="{133E775D-2891-41D0-9111-2490A421A455}"/>
              </a:ext>
            </a:extLst>
          </p:cNvPr>
          <p:cNvSpPr txBox="1">
            <a:spLocks noChangeArrowheads="1"/>
          </p:cNvSpPr>
          <p:nvPr/>
        </p:nvSpPr>
        <p:spPr bwMode="auto">
          <a:xfrm>
            <a:off x="1042987" y="2420888"/>
            <a:ext cx="7704137"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err="1">
                <a:solidFill>
                  <a:srgbClr val="000000"/>
                </a:solidFill>
              </a:rPr>
              <a:t>Empleados</a:t>
            </a:r>
            <a:r>
              <a:rPr lang="en-US" altLang="es-PR" sz="2100" b="1" dirty="0">
                <a:solidFill>
                  <a:srgbClr val="000000"/>
                </a:solidFill>
              </a:rPr>
              <a:t> que </a:t>
            </a:r>
            <a:r>
              <a:rPr lang="en-US" altLang="es-PR" sz="2100" b="1" dirty="0" err="1">
                <a:solidFill>
                  <a:srgbClr val="000000"/>
                </a:solidFill>
              </a:rPr>
              <a:t>poseen</a:t>
            </a:r>
            <a:r>
              <a:rPr lang="en-US" altLang="es-PR" sz="2100" b="1" dirty="0">
                <a:solidFill>
                  <a:srgbClr val="000000"/>
                </a:solidFill>
              </a:rPr>
              <a:t> </a:t>
            </a:r>
            <a:r>
              <a:rPr lang="en-US" altLang="es-PR" sz="2100" b="1" dirty="0" err="1">
                <a:solidFill>
                  <a:srgbClr val="000000"/>
                </a:solidFill>
              </a:rPr>
              <a:t>una</a:t>
            </a:r>
            <a:r>
              <a:rPr lang="en-US" altLang="es-PR" sz="2100" b="1" dirty="0">
                <a:solidFill>
                  <a:srgbClr val="000000"/>
                </a:solidFill>
              </a:rPr>
              <a:t> </a:t>
            </a:r>
            <a:r>
              <a:rPr lang="en-US" altLang="es-PR" sz="2100" b="1" dirty="0" err="1">
                <a:solidFill>
                  <a:srgbClr val="000000"/>
                </a:solidFill>
              </a:rPr>
              <a:t>apropiada</a:t>
            </a:r>
            <a:r>
              <a:rPr lang="en-US" altLang="es-PR" sz="2100" b="1" dirty="0">
                <a:solidFill>
                  <a:srgbClr val="000000"/>
                </a:solidFill>
              </a:rPr>
              <a:t> </a:t>
            </a:r>
            <a:r>
              <a:rPr lang="en-US" altLang="es-PR" sz="2100" b="1" dirty="0" err="1">
                <a:solidFill>
                  <a:srgbClr val="000000"/>
                </a:solidFill>
              </a:rPr>
              <a:t>aptitud</a:t>
            </a:r>
            <a:r>
              <a:rPr lang="en-US" altLang="es-PR" sz="2100" b="1" dirty="0">
                <a:solidFill>
                  <a:srgbClr val="000000"/>
                </a:solidFill>
              </a:rPr>
              <a:t> </a:t>
            </a:r>
            <a:r>
              <a:rPr lang="en-US" altLang="es-PR" sz="2100" b="1" dirty="0" err="1">
                <a:solidFill>
                  <a:srgbClr val="000000"/>
                </a:solidFill>
              </a:rPr>
              <a:t>física</a:t>
            </a:r>
            <a:r>
              <a:rPr lang="en-US" altLang="es-PR" sz="2100" b="1" dirty="0">
                <a:solidFill>
                  <a:srgbClr val="000000"/>
                </a:solidFill>
              </a:rPr>
              <a:t>:</a:t>
            </a:r>
            <a:endParaRPr lang="en-US" altLang="es-PR" sz="2100" dirty="0">
              <a:solidFill>
                <a:srgbClr val="000000"/>
              </a:solidFill>
            </a:endParaRPr>
          </a:p>
        </p:txBody>
      </p:sp>
      <p:pic>
        <p:nvPicPr>
          <p:cNvPr id="4" name="Picture 7" descr="Bullet_Round_Diamond_Maggenta_02">
            <a:extLst>
              <a:ext uri="{FF2B5EF4-FFF2-40B4-BE49-F238E27FC236}">
                <a16:creationId xmlns:a16="http://schemas.microsoft.com/office/drawing/2014/main" id="{7A42F989-6AF8-4641-88FC-4AE2A4F35A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2492326"/>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ullets_Arrow_Blue1_Right_03">
            <a:extLst>
              <a:ext uri="{FF2B5EF4-FFF2-40B4-BE49-F238E27FC236}">
                <a16:creationId xmlns:a16="http://schemas.microsoft.com/office/drawing/2014/main" id="{6A9D4D5B-5972-442F-9D00-042DCDC07C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1988269"/>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a:extLst>
              <a:ext uri="{FF2B5EF4-FFF2-40B4-BE49-F238E27FC236}">
                <a16:creationId xmlns:a16="http://schemas.microsoft.com/office/drawing/2014/main" id="{29227F43-A2C2-4587-B1D6-AD4472C41E95}"/>
              </a:ext>
            </a:extLst>
          </p:cNvPr>
          <p:cNvSpPr txBox="1">
            <a:spLocks noChangeArrowheads="1"/>
          </p:cNvSpPr>
          <p:nvPr/>
        </p:nvSpPr>
        <p:spPr bwMode="auto">
          <a:xfrm>
            <a:off x="1077664" y="2854276"/>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Se ausentan muy poco del trabajo, son más productivos, se relacionan mejor entre los </a:t>
            </a:r>
            <a:r>
              <a:rPr lang="es-ES" altLang="es-PR" sz="2200" dirty="0" err="1">
                <a:solidFill>
                  <a:srgbClr val="000000"/>
                </a:solidFill>
                <a:latin typeface="Arial" charset="0"/>
              </a:rPr>
              <a:t>comapañeros</a:t>
            </a:r>
            <a:r>
              <a:rPr lang="es-ES" altLang="es-PR" sz="2200" dirty="0">
                <a:solidFill>
                  <a:srgbClr val="000000"/>
                </a:solidFill>
                <a:latin typeface="Arial" charset="0"/>
              </a:rPr>
              <a:t> de trabajo y los con sus jefes, e incurren en menos costos médicos</a:t>
            </a:r>
            <a:endParaRPr lang="en-US" altLang="es-PR" sz="2200" dirty="0">
              <a:solidFill>
                <a:srgbClr val="000000"/>
              </a:solidFill>
              <a:latin typeface="Arial" charset="0"/>
            </a:endParaRPr>
          </a:p>
        </p:txBody>
      </p:sp>
      <p:sp>
        <p:nvSpPr>
          <p:cNvPr id="7" name="Text Box 10">
            <a:extLst>
              <a:ext uri="{FF2B5EF4-FFF2-40B4-BE49-F238E27FC236}">
                <a16:creationId xmlns:a16="http://schemas.microsoft.com/office/drawing/2014/main" id="{7A7B0B60-2BEF-4C30-A935-8A33D46058DB}"/>
              </a:ext>
            </a:extLst>
          </p:cNvPr>
          <p:cNvSpPr txBox="1">
            <a:spLocks noChangeArrowheads="1"/>
          </p:cNvSpPr>
          <p:nvPr/>
        </p:nvSpPr>
        <p:spPr bwMode="auto">
          <a:xfrm>
            <a:off x="717550" y="3933056"/>
            <a:ext cx="80295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dirty="0" err="1">
                <a:solidFill>
                  <a:srgbClr val="000000"/>
                </a:solidFill>
                <a:latin typeface="Calibri" pitchFamily="34" charset="0"/>
              </a:rPr>
              <a:t>Espiritual</a:t>
            </a:r>
            <a:r>
              <a:rPr lang="en-US" altLang="es-PR" sz="2800" b="1" dirty="0">
                <a:solidFill>
                  <a:srgbClr val="000000"/>
                </a:solidFill>
                <a:latin typeface="Calibri" pitchFamily="34" charset="0"/>
              </a:rPr>
              <a:t>:</a:t>
            </a:r>
          </a:p>
        </p:txBody>
      </p:sp>
      <p:sp>
        <p:nvSpPr>
          <p:cNvPr id="8" name="Text Box 11">
            <a:extLst>
              <a:ext uri="{FF2B5EF4-FFF2-40B4-BE49-F238E27FC236}">
                <a16:creationId xmlns:a16="http://schemas.microsoft.com/office/drawing/2014/main" id="{21EA5FAA-71FA-4FC5-8366-4A0938DADD36}"/>
              </a:ext>
            </a:extLst>
          </p:cNvPr>
          <p:cNvSpPr txBox="1">
            <a:spLocks noChangeArrowheads="1"/>
          </p:cNvSpPr>
          <p:nvPr/>
        </p:nvSpPr>
        <p:spPr bwMode="auto">
          <a:xfrm>
            <a:off x="1042988" y="4468614"/>
            <a:ext cx="7561460"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err="1">
                <a:solidFill>
                  <a:srgbClr val="000000"/>
                </a:solidFill>
              </a:rPr>
              <a:t>Una</a:t>
            </a:r>
            <a:r>
              <a:rPr lang="en-US" altLang="es-PR" sz="2100" b="1" dirty="0">
                <a:solidFill>
                  <a:srgbClr val="000000"/>
                </a:solidFill>
              </a:rPr>
              <a:t> </a:t>
            </a:r>
            <a:r>
              <a:rPr lang="en-US" altLang="es-PR" sz="2100" b="1" dirty="0" err="1">
                <a:solidFill>
                  <a:srgbClr val="000000"/>
                </a:solidFill>
              </a:rPr>
              <a:t>óptima</a:t>
            </a:r>
            <a:r>
              <a:rPr lang="en-US" altLang="es-PR" sz="2100" b="1" dirty="0">
                <a:solidFill>
                  <a:srgbClr val="000000"/>
                </a:solidFill>
              </a:rPr>
              <a:t> </a:t>
            </a:r>
            <a:r>
              <a:rPr lang="en-US" altLang="es-PR" sz="2100" b="1" dirty="0" err="1">
                <a:solidFill>
                  <a:srgbClr val="000000"/>
                </a:solidFill>
              </a:rPr>
              <a:t>aptitud</a:t>
            </a:r>
            <a:r>
              <a:rPr lang="en-US" altLang="es-PR" sz="2100" b="1" dirty="0">
                <a:solidFill>
                  <a:srgbClr val="000000"/>
                </a:solidFill>
              </a:rPr>
              <a:t> </a:t>
            </a:r>
            <a:r>
              <a:rPr lang="en-US" altLang="es-PR" sz="2100" b="1" dirty="0" err="1">
                <a:solidFill>
                  <a:srgbClr val="000000"/>
                </a:solidFill>
              </a:rPr>
              <a:t>física</a:t>
            </a:r>
            <a:r>
              <a:rPr lang="en-US" altLang="es-PR" sz="2100" b="1" dirty="0">
                <a:solidFill>
                  <a:srgbClr val="000000"/>
                </a:solidFill>
              </a:rPr>
              <a:t>:</a:t>
            </a:r>
          </a:p>
        </p:txBody>
      </p:sp>
      <p:pic>
        <p:nvPicPr>
          <p:cNvPr id="9" name="Picture 12" descr="Bullet_Round_Diamond_Maggenta_02">
            <a:extLst>
              <a:ext uri="{FF2B5EF4-FFF2-40B4-BE49-F238E27FC236}">
                <a16:creationId xmlns:a16="http://schemas.microsoft.com/office/drawing/2014/main" id="{E8C09C3C-F597-425D-91D1-5035FB2C76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4540052"/>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Bullets_Arrow_Blue1_Right_03">
            <a:extLst>
              <a:ext uri="{FF2B5EF4-FFF2-40B4-BE49-F238E27FC236}">
                <a16:creationId xmlns:a16="http://schemas.microsoft.com/office/drawing/2014/main" id="{A3DEB085-DD7F-4C26-B51E-62E1BC179C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4004494"/>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a:extLst>
              <a:ext uri="{FF2B5EF4-FFF2-40B4-BE49-F238E27FC236}">
                <a16:creationId xmlns:a16="http://schemas.microsoft.com/office/drawing/2014/main" id="{6880B661-8A47-4944-BB67-4337CA72995B}"/>
              </a:ext>
            </a:extLst>
          </p:cNvPr>
          <p:cNvSpPr txBox="1">
            <a:spLocks noChangeArrowheads="1"/>
          </p:cNvSpPr>
          <p:nvPr/>
        </p:nvSpPr>
        <p:spPr bwMode="auto">
          <a:xfrm>
            <a:off x="1077664" y="4942851"/>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Fomenta la apreciación para la relación que existe entre el cuerpo y la mente, y puede conducir hacia una mayor realización de las potencialidades inherentes en el individuo</a:t>
            </a:r>
            <a:endParaRPr lang="en-US" altLang="es-PR" sz="2200" dirty="0">
              <a:solidFill>
                <a:srgbClr val="000000"/>
              </a:solidFill>
              <a:latin typeface="Arial" charset="0"/>
            </a:endParaRPr>
          </a:p>
        </p:txBody>
      </p:sp>
      <p:sp>
        <p:nvSpPr>
          <p:cNvPr id="12" name="Text Box 6">
            <a:extLst>
              <a:ext uri="{FF2B5EF4-FFF2-40B4-BE49-F238E27FC236}">
                <a16:creationId xmlns:a16="http://schemas.microsoft.com/office/drawing/2014/main" id="{3A3B5B1A-E48A-4453-A7FA-0B2694C56235}"/>
              </a:ext>
            </a:extLst>
          </p:cNvPr>
          <p:cNvSpPr txBox="1">
            <a:spLocks noChangeArrowheads="1"/>
          </p:cNvSpPr>
          <p:nvPr/>
        </p:nvSpPr>
        <p:spPr bwMode="auto">
          <a:xfrm>
            <a:off x="251966" y="6021288"/>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Reproducido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13" name="Picture 12">
            <a:extLst>
              <a:ext uri="{FF2B5EF4-FFF2-40B4-BE49-F238E27FC236}">
                <a16:creationId xmlns:a16="http://schemas.microsoft.com/office/drawing/2014/main" id="{788F9387-1953-4917-B044-768F65E95A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264" y="394928"/>
            <a:ext cx="2385536" cy="1590357"/>
          </a:xfrm>
          <a:prstGeom prst="rect">
            <a:avLst/>
          </a:prstGeom>
          <a:effectLst>
            <a:softEdge rad="127000"/>
          </a:effectLst>
        </p:spPr>
      </p:pic>
      <p:sp>
        <p:nvSpPr>
          <p:cNvPr id="14" name="Title 1">
            <a:extLst>
              <a:ext uri="{FF2B5EF4-FFF2-40B4-BE49-F238E27FC236}">
                <a16:creationId xmlns:a16="http://schemas.microsoft.com/office/drawing/2014/main" id="{7D65135D-8414-4A53-B601-B98BEAB5282B}"/>
              </a:ext>
            </a:extLst>
          </p:cNvPr>
          <p:cNvSpPr>
            <a:spLocks/>
          </p:cNvSpPr>
          <p:nvPr/>
        </p:nvSpPr>
        <p:spPr bwMode="auto">
          <a:xfrm>
            <a:off x="2411760" y="869283"/>
            <a:ext cx="6120680" cy="83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APTITUD FÍSICA Y LAS</a:t>
            </a:r>
          </a:p>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spTree>
    <p:custDataLst>
      <p:tags r:id="rId1"/>
    </p:custDataLst>
    <p:extLst>
      <p:ext uri="{BB962C8B-B14F-4D97-AF65-F5344CB8AC3E}">
        <p14:creationId xmlns:p14="http://schemas.microsoft.com/office/powerpoint/2010/main" val="2832166899"/>
      </p:ext>
    </p:extLst>
  </p:cSld>
  <p:clrMapOvr>
    <a:masterClrMapping/>
  </p:clrMapOvr>
  <p:transition spd="slow">
    <p:wedge/>
    <p:sndAc>
      <p:stSnd>
        <p:snd r:embed="rId4" name="push.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AC4BFA2C-0CE2-4383-9291-5C48AD8E2420}"/>
              </a:ext>
            </a:extLst>
          </p:cNvPr>
          <p:cNvSpPr txBox="1">
            <a:spLocks noChangeArrowheads="1"/>
          </p:cNvSpPr>
          <p:nvPr/>
        </p:nvSpPr>
        <p:spPr bwMode="auto">
          <a:xfrm>
            <a:off x="717550" y="2853279"/>
            <a:ext cx="234228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ct val="20000"/>
              </a:spcBef>
            </a:pPr>
            <a:r>
              <a:rPr lang="en-US" altLang="es-PR" sz="2800" b="1" dirty="0" err="1">
                <a:solidFill>
                  <a:srgbClr val="000000"/>
                </a:solidFill>
                <a:latin typeface="Calibri" pitchFamily="34" charset="0"/>
              </a:rPr>
              <a:t>Ambiental</a:t>
            </a:r>
            <a:r>
              <a:rPr lang="en-US" altLang="es-PR" sz="2800" b="1" dirty="0">
                <a:solidFill>
                  <a:srgbClr val="000000"/>
                </a:solidFill>
                <a:latin typeface="Calibri" pitchFamily="34" charset="0"/>
              </a:rPr>
              <a:t>:</a:t>
            </a:r>
          </a:p>
        </p:txBody>
      </p:sp>
      <p:sp>
        <p:nvSpPr>
          <p:cNvPr id="3" name="Text Box 6">
            <a:extLst>
              <a:ext uri="{FF2B5EF4-FFF2-40B4-BE49-F238E27FC236}">
                <a16:creationId xmlns:a16="http://schemas.microsoft.com/office/drawing/2014/main" id="{6644B31B-2E4D-4B59-9F4C-13180F8ABF36}"/>
              </a:ext>
            </a:extLst>
          </p:cNvPr>
          <p:cNvSpPr txBox="1">
            <a:spLocks noChangeArrowheads="1"/>
          </p:cNvSpPr>
          <p:nvPr/>
        </p:nvSpPr>
        <p:spPr bwMode="auto">
          <a:xfrm>
            <a:off x="1042987" y="3357335"/>
            <a:ext cx="7704137"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n-US" altLang="es-PR" sz="2100" b="1" dirty="0">
                <a:solidFill>
                  <a:srgbClr val="000000"/>
                </a:solidFill>
              </a:rPr>
              <a:t>Los </a:t>
            </a:r>
            <a:r>
              <a:rPr lang="en-US" altLang="es-PR" sz="2100" b="1" dirty="0" err="1">
                <a:solidFill>
                  <a:srgbClr val="000000"/>
                </a:solidFill>
              </a:rPr>
              <a:t>individuos</a:t>
            </a:r>
            <a:r>
              <a:rPr lang="en-US" altLang="es-PR" sz="2100" b="1" dirty="0">
                <a:solidFill>
                  <a:srgbClr val="000000"/>
                </a:solidFill>
              </a:rPr>
              <a:t> con un </a:t>
            </a:r>
            <a:r>
              <a:rPr lang="en-US" altLang="es-PR" sz="2100" b="1" dirty="0" err="1">
                <a:solidFill>
                  <a:srgbClr val="000000"/>
                </a:solidFill>
              </a:rPr>
              <a:t>nivel</a:t>
            </a:r>
            <a:r>
              <a:rPr lang="en-US" altLang="es-PR" sz="2100" b="1" dirty="0">
                <a:solidFill>
                  <a:srgbClr val="000000"/>
                </a:solidFill>
              </a:rPr>
              <a:t> </a:t>
            </a:r>
            <a:r>
              <a:rPr lang="en-US" altLang="es-PR" sz="2100" b="1" dirty="0" err="1">
                <a:solidFill>
                  <a:srgbClr val="000000"/>
                </a:solidFill>
              </a:rPr>
              <a:t>elevado</a:t>
            </a:r>
            <a:r>
              <a:rPr lang="en-US" altLang="es-PR" sz="2100" b="1" dirty="0">
                <a:solidFill>
                  <a:srgbClr val="000000"/>
                </a:solidFill>
              </a:rPr>
              <a:t> de </a:t>
            </a:r>
            <a:r>
              <a:rPr lang="en-US" altLang="es-PR" sz="2100" b="1" dirty="0" err="1">
                <a:solidFill>
                  <a:srgbClr val="000000"/>
                </a:solidFill>
              </a:rPr>
              <a:t>aptitud</a:t>
            </a:r>
            <a:r>
              <a:rPr lang="en-US" altLang="es-PR" sz="2100" b="1" dirty="0">
                <a:solidFill>
                  <a:srgbClr val="000000"/>
                </a:solidFill>
              </a:rPr>
              <a:t> </a:t>
            </a:r>
            <a:r>
              <a:rPr lang="en-US" altLang="es-PR" sz="2100" b="1" dirty="0" err="1">
                <a:solidFill>
                  <a:srgbClr val="000000"/>
                </a:solidFill>
              </a:rPr>
              <a:t>física</a:t>
            </a:r>
            <a:r>
              <a:rPr lang="en-US" altLang="es-PR" sz="2100" b="1" dirty="0">
                <a:solidFill>
                  <a:srgbClr val="000000"/>
                </a:solidFill>
              </a:rPr>
              <a:t>:</a:t>
            </a:r>
            <a:endParaRPr lang="en-US" altLang="es-PR" sz="2100" dirty="0">
              <a:solidFill>
                <a:srgbClr val="000000"/>
              </a:solidFill>
            </a:endParaRPr>
          </a:p>
        </p:txBody>
      </p:sp>
      <p:pic>
        <p:nvPicPr>
          <p:cNvPr id="4" name="Picture 7" descr="Bullet_Round_Diamond_Maggenta_02">
            <a:extLst>
              <a:ext uri="{FF2B5EF4-FFF2-40B4-BE49-F238E27FC236}">
                <a16:creationId xmlns:a16="http://schemas.microsoft.com/office/drawing/2014/main" id="{7EDA7E08-9D67-46C5-BED1-B5F9C464C7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088" y="3428773"/>
            <a:ext cx="276225" cy="273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ullets_Arrow_Blue1_Right_03">
            <a:extLst>
              <a:ext uri="{FF2B5EF4-FFF2-40B4-BE49-F238E27FC236}">
                <a16:creationId xmlns:a16="http://schemas.microsoft.com/office/drawing/2014/main" id="{78389B0C-0678-4358-B41D-0E495E1AC3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650" y="2924716"/>
            <a:ext cx="271463" cy="266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a:extLst>
              <a:ext uri="{FF2B5EF4-FFF2-40B4-BE49-F238E27FC236}">
                <a16:creationId xmlns:a16="http://schemas.microsoft.com/office/drawing/2014/main" id="{E19FC13A-28CE-4B34-A7E2-EF7B95AF0005}"/>
              </a:ext>
            </a:extLst>
          </p:cNvPr>
          <p:cNvSpPr txBox="1">
            <a:spLocks noChangeArrowheads="1"/>
          </p:cNvSpPr>
          <p:nvPr/>
        </p:nvSpPr>
        <p:spPr bwMode="auto">
          <a:xfrm>
            <a:off x="1077664" y="3790723"/>
            <a:ext cx="76708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lnSpc>
                <a:spcPct val="90000"/>
              </a:lnSpc>
            </a:pPr>
            <a:r>
              <a:rPr lang="es-ES" altLang="es-PR" sz="2200" dirty="0">
                <a:solidFill>
                  <a:srgbClr val="000000"/>
                </a:solidFill>
                <a:latin typeface="Arial" charset="0"/>
              </a:rPr>
              <a:t>Se preocupan por la necesidad de aire y alimentación sana, y desarrollan un apreciación más profunda del universo físico en el cual se encuentran inmerso</a:t>
            </a:r>
            <a:endParaRPr lang="en-US" altLang="es-PR" sz="2200" dirty="0">
              <a:solidFill>
                <a:srgbClr val="000000"/>
              </a:solidFill>
              <a:latin typeface="Arial" charset="0"/>
            </a:endParaRPr>
          </a:p>
        </p:txBody>
      </p:sp>
      <p:sp>
        <p:nvSpPr>
          <p:cNvPr id="7" name="Text Box 6">
            <a:extLst>
              <a:ext uri="{FF2B5EF4-FFF2-40B4-BE49-F238E27FC236}">
                <a16:creationId xmlns:a16="http://schemas.microsoft.com/office/drawing/2014/main" id="{B7351E03-1ACA-448D-9550-C7CF6731DD4C}"/>
              </a:ext>
            </a:extLst>
          </p:cNvPr>
          <p:cNvSpPr txBox="1">
            <a:spLocks noChangeArrowheads="1"/>
          </p:cNvSpPr>
          <p:nvPr/>
        </p:nvSpPr>
        <p:spPr bwMode="auto">
          <a:xfrm>
            <a:off x="251966" y="6021288"/>
            <a:ext cx="8712522" cy="432048"/>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r>
              <a:rPr lang="en-US" altLang="es-PR" sz="1200" b="1" i="1" dirty="0">
                <a:latin typeface="Times New Roman" pitchFamily="18" charset="0"/>
                <a:cs typeface="Times New Roman" pitchFamily="18" charset="0"/>
              </a:rPr>
              <a:t>NOTA</a:t>
            </a:r>
            <a:r>
              <a:rPr lang="en-US" altLang="es-PR" sz="1200" b="1" dirty="0">
                <a:latin typeface="Times New Roman" pitchFamily="18" charset="0"/>
                <a:cs typeface="Times New Roman" pitchFamily="18" charset="0"/>
              </a:rPr>
              <a:t>.</a:t>
            </a:r>
            <a:r>
              <a:rPr lang="en-US" altLang="es-PR" sz="1200" dirty="0">
                <a:latin typeface="Times New Roman" pitchFamily="18" charset="0"/>
                <a:cs typeface="Times New Roman" pitchFamily="18" charset="0"/>
              </a:rPr>
              <a:t> </a:t>
            </a:r>
            <a:r>
              <a:rPr lang="en-US" altLang="es-PR" sz="1200" dirty="0" err="1">
                <a:latin typeface="Times New Roman" pitchFamily="18" charset="0"/>
                <a:cs typeface="Times New Roman" pitchFamily="18" charset="0"/>
              </a:rPr>
              <a:t>Reproducido</a:t>
            </a:r>
            <a:r>
              <a:rPr lang="en-US" altLang="es-PR" sz="1200" dirty="0">
                <a:latin typeface="Times New Roman" pitchFamily="18" charset="0"/>
                <a:cs typeface="Times New Roman" pitchFamily="18" charset="0"/>
              </a:rPr>
              <a:t> de: </a:t>
            </a:r>
            <a:r>
              <a:rPr lang="en-US" altLang="es-PR" sz="1200" b="1" i="1" dirty="0">
                <a:latin typeface="Times New Roman" pitchFamily="18" charset="0"/>
                <a:cs typeface="Times New Roman" pitchFamily="18" charset="0"/>
              </a:rPr>
              <a:t>An Invitation to Health: The Power of Now</a:t>
            </a:r>
            <a:r>
              <a:rPr lang="en-US" altLang="es-PR" sz="1200" dirty="0">
                <a:latin typeface="Times New Roman" pitchFamily="18" charset="0"/>
                <a:cs typeface="Times New Roman" pitchFamily="18" charset="0"/>
              </a:rPr>
              <a:t>. 17ma. ed.; (p. 207),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D. Hales, 2017, Boston, MA: Cengage Learning. Copyright 2017,  </a:t>
            </a:r>
            <a:r>
              <a:rPr lang="en-US" altLang="es-PR" sz="1200" dirty="0" err="1">
                <a:latin typeface="Times New Roman" pitchFamily="18" charset="0"/>
                <a:cs typeface="Times New Roman" pitchFamily="18" charset="0"/>
              </a:rPr>
              <a:t>por</a:t>
            </a:r>
            <a:r>
              <a:rPr lang="en-US" altLang="es-PR" sz="1200" dirty="0">
                <a:latin typeface="Times New Roman" pitchFamily="18" charset="0"/>
                <a:cs typeface="Times New Roman" pitchFamily="18" charset="0"/>
              </a:rPr>
              <a:t> Cengage Learning</a:t>
            </a:r>
          </a:p>
        </p:txBody>
      </p:sp>
      <p:pic>
        <p:nvPicPr>
          <p:cNvPr id="8" name="Picture 7">
            <a:extLst>
              <a:ext uri="{FF2B5EF4-FFF2-40B4-BE49-F238E27FC236}">
                <a16:creationId xmlns:a16="http://schemas.microsoft.com/office/drawing/2014/main" id="{F201F5BC-F354-4967-850F-1DE4011E1C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244" y="677260"/>
            <a:ext cx="2980604" cy="2161163"/>
          </a:xfrm>
          <a:prstGeom prst="rect">
            <a:avLst/>
          </a:prstGeom>
          <a:effectLst>
            <a:softEdge rad="317500"/>
          </a:effectLst>
        </p:spPr>
      </p:pic>
      <p:sp>
        <p:nvSpPr>
          <p:cNvPr id="9" name="Title 1">
            <a:extLst>
              <a:ext uri="{FF2B5EF4-FFF2-40B4-BE49-F238E27FC236}">
                <a16:creationId xmlns:a16="http://schemas.microsoft.com/office/drawing/2014/main" id="{415F0A44-989A-4BB0-969B-4D4039FE8249}"/>
              </a:ext>
            </a:extLst>
          </p:cNvPr>
          <p:cNvSpPr>
            <a:spLocks/>
          </p:cNvSpPr>
          <p:nvPr/>
        </p:nvSpPr>
        <p:spPr bwMode="auto">
          <a:xfrm>
            <a:off x="2989164" y="1229323"/>
            <a:ext cx="5903316" cy="83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APTITUD FÍSICA Y LAS</a:t>
            </a:r>
          </a:p>
          <a:p>
            <a:pPr>
              <a:lnSpc>
                <a:spcPts val="4300"/>
              </a:lnSpc>
            </a:pPr>
            <a:r>
              <a:rPr lang="es-PR" altLang="es-PR" sz="2800" b="0" dirty="0">
                <a:solidFill>
                  <a:srgbClr val="484876"/>
                </a:solidFill>
                <a:effectLst>
                  <a:outerShdw blurRad="38100" dist="38100" dir="2700000" algn="tl">
                    <a:srgbClr val="C0C0C0"/>
                  </a:outerShdw>
                </a:effectLst>
                <a:latin typeface="Arial Black" pitchFamily="34" charset="0"/>
                <a:cs typeface="Arial" charset="0"/>
              </a:rPr>
              <a:t>DIMENSIONES DE LA SALUD</a:t>
            </a:r>
          </a:p>
        </p:txBody>
      </p:sp>
    </p:spTree>
    <p:custDataLst>
      <p:tags r:id="rId1"/>
    </p:custDataLst>
    <p:extLst>
      <p:ext uri="{BB962C8B-B14F-4D97-AF65-F5344CB8AC3E}">
        <p14:creationId xmlns:p14="http://schemas.microsoft.com/office/powerpoint/2010/main" val="1674865547"/>
      </p:ext>
    </p:extLst>
  </p:cSld>
  <p:clrMapOvr>
    <a:masterClrMapping/>
  </p:clrMapOvr>
  <p:transition spd="slow">
    <p:wedge/>
    <p:sndAc>
      <p:stSnd>
        <p:snd r:embed="rId4" name="push.wav"/>
      </p:stSnd>
    </p:sndAc>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6">
            <a:extLst>
              <a:ext uri="{FF2B5EF4-FFF2-40B4-BE49-F238E27FC236}">
                <a16:creationId xmlns:a16="http://schemas.microsoft.com/office/drawing/2014/main" id="{4129BCAE-4BE9-44B1-97BF-3F3CB7FB1151}"/>
              </a:ext>
            </a:extLst>
          </p:cNvPr>
          <p:cNvSpPr txBox="1">
            <a:spLocks noChangeArrowheads="1"/>
          </p:cNvSpPr>
          <p:nvPr/>
        </p:nvSpPr>
        <p:spPr bwMode="auto">
          <a:xfrm>
            <a:off x="179388" y="5734050"/>
            <a:ext cx="87852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NOTA.  Adaptado de: "Niveles de Descripción del Comportamiento." por Centro de Salud Deportiva y Ciencias del Ejercicio [SADCE], 1988, En </a:t>
            </a:r>
            <a:r>
              <a:rPr lang="es-ES" altLang="en-US" sz="1200" b="1" i="1">
                <a:latin typeface="Times New Roman" panose="02020603050405020304" pitchFamily="18" charset="0"/>
              </a:rPr>
              <a:t>Center for Sports Health and Exercise Science</a:t>
            </a:r>
            <a:r>
              <a:rPr lang="es-ES" altLang="en-US" sz="1200">
                <a:latin typeface="Times New Roman" panose="02020603050405020304" pitchFamily="18" charset="0"/>
              </a:rPr>
              <a:t>, Puerto Rico, Salinas: Albergue Olímpico y Comité Olímpico de</a:t>
            </a:r>
          </a:p>
          <a:p>
            <a:pPr eaLnBrk="1" hangingPunct="1">
              <a:spcBef>
                <a:spcPct val="0"/>
              </a:spcBef>
              <a:buClrTx/>
              <a:buFontTx/>
              <a:buNone/>
            </a:pPr>
            <a:r>
              <a:rPr lang="es-ES" altLang="en-US" sz="1200">
                <a:latin typeface="Times New Roman" panose="02020603050405020304" pitchFamily="18" charset="0"/>
              </a:rPr>
              <a:t>Puerto Rico. Copyright 1988 por Centro de Salud Deportiva y Ciencias del Ejercicio; </a:t>
            </a:r>
            <a:r>
              <a:rPr lang="es-ES" altLang="en-US" sz="1200" b="1" i="1">
                <a:latin typeface="Times New Roman" panose="02020603050405020304" pitchFamily="18" charset="0"/>
              </a:rPr>
              <a:t>Ciencias de la Salud</a:t>
            </a:r>
            <a:r>
              <a:rPr lang="es-ES" altLang="en-US" sz="1200">
                <a:latin typeface="Times New Roman" panose="02020603050405020304" pitchFamily="18" charset="0"/>
              </a:rPr>
              <a:t>. 2da. ed.; p. 1, por B. Y. </a:t>
            </a:r>
          </a:p>
          <a:p>
            <a:pPr eaLnBrk="1" hangingPunct="1">
              <a:spcBef>
                <a:spcPct val="0"/>
              </a:spcBef>
              <a:buClrTx/>
              <a:buFontTx/>
              <a:buNone/>
            </a:pPr>
            <a:r>
              <a:rPr lang="es-ES" altLang="en-US" sz="1200">
                <a:latin typeface="Times New Roman" panose="02020603050405020304" pitchFamily="18" charset="0"/>
              </a:rPr>
              <a:t>Higashida Hirose, 1991, México: McGraw-Hill Interamericana. Copyright 1991 por: McGraw-Hill Interamericana de México, S.A., de C.V.</a:t>
            </a:r>
            <a:endParaRPr lang="en-US" altLang="en-US" sz="1200">
              <a:latin typeface="Times New Roman" panose="02020603050405020304" pitchFamily="18" charset="0"/>
            </a:endParaRPr>
          </a:p>
        </p:txBody>
      </p:sp>
      <p:pic>
        <p:nvPicPr>
          <p:cNvPr id="44035" name="Picture 6" descr="Ser_Humano_Biopsicosocial_05">
            <a:extLst>
              <a:ext uri="{FF2B5EF4-FFF2-40B4-BE49-F238E27FC236}">
                <a16:creationId xmlns:a16="http://schemas.microsoft.com/office/drawing/2014/main" id="{6E125FCC-0462-4CBA-BB5C-D65BA7163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620713"/>
            <a:ext cx="5903913"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3477949"/>
      </p:ext>
    </p:extLst>
  </p:cSld>
  <p:clrMapOvr>
    <a:masterClrMapping/>
  </p:clrMapOvr>
  <p:transition spd="slow">
    <p:zoom dir="in"/>
    <p:sndAc>
      <p:stSnd>
        <p:snd r:embed="rId4" name="push.wav"/>
      </p:stSnd>
    </p:sndAc>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GT3_Acciones_Salud_PPT">
            <a:extLst>
              <a:ext uri="{FF2B5EF4-FFF2-40B4-BE49-F238E27FC236}">
                <a16:creationId xmlns:a16="http://schemas.microsoft.com/office/drawing/2014/main" id="{E9F3948C-A48C-4731-A6E4-47651E991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836613"/>
            <a:ext cx="857885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p:sndAc>
      <p:stSnd>
        <p:snd r:embed="rId4" name="push.wav"/>
      </p:stSnd>
    </p:sndAc>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GT4_Prevencion_Salud_PPT">
            <a:extLst>
              <a:ext uri="{FF2B5EF4-FFF2-40B4-BE49-F238E27FC236}">
                <a16:creationId xmlns:a16="http://schemas.microsoft.com/office/drawing/2014/main" id="{A0574E80-1664-4CEB-B960-9DC6DCB9C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92150"/>
            <a:ext cx="67691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p:sndAc>
      <p:stSnd>
        <p:snd r:embed="rId4" name="push.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065B3F-FD06-4728-8B37-01DEB3300B5D}"/>
              </a:ext>
            </a:extLst>
          </p:cNvPr>
          <p:cNvSpPr>
            <a:spLocks/>
          </p:cNvSpPr>
          <p:nvPr/>
        </p:nvSpPr>
        <p:spPr bwMode="auto">
          <a:xfrm>
            <a:off x="251520" y="980728"/>
            <a:ext cx="8280920" cy="17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r>
              <a:rPr lang="es-PR" altLang="es-PR" sz="5000" b="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ACCESO A LA PRESENTACIÓN:</a:t>
            </a:r>
            <a:endParaRPr lang="es-PR" altLang="es-PR" sz="50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
        <p:nvSpPr>
          <p:cNvPr id="5" name="Text Box 2">
            <a:extLst>
              <a:ext uri="{FF2B5EF4-FFF2-40B4-BE49-F238E27FC236}">
                <a16:creationId xmlns:a16="http://schemas.microsoft.com/office/drawing/2014/main" id="{E073A18B-2801-4231-A1BF-17FD4233BE59}"/>
              </a:ext>
            </a:extLst>
          </p:cNvPr>
          <p:cNvSpPr txBox="1">
            <a:spLocks noChangeArrowheads="1"/>
          </p:cNvSpPr>
          <p:nvPr/>
        </p:nvSpPr>
        <p:spPr bwMode="auto">
          <a:xfrm>
            <a:off x="539552" y="3184613"/>
            <a:ext cx="79928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pP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http://saludmed.com/ejercicio/</a:t>
            </a:r>
          </a:p>
          <a:p>
            <a:pPr algn="ctr">
              <a:lnSpc>
                <a:spcPct val="90000"/>
              </a:lnSpc>
            </a:pP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presentaciones/</a:t>
            </a:r>
          </a:p>
          <a:p>
            <a:pPr algn="ctr">
              <a:lnSpc>
                <a:spcPct val="90000"/>
              </a:lnSpc>
            </a:pPr>
            <a:r>
              <a:rPr lang="es-PR" altLang="es-PR" sz="4000" b="1" dirty="0" err="1">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Diseno_Programas_de</a:t>
            </a: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a:p>
            <a:pPr algn="ctr">
              <a:lnSpc>
                <a:spcPct val="90000"/>
              </a:lnSpc>
            </a:pPr>
            <a:r>
              <a:rPr lang="es-PR" altLang="es-PR" sz="4000" b="1" dirty="0">
                <a:solidFill>
                  <a:srgbClr val="D2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Ejercicios_INTRO.pdf</a:t>
            </a:r>
          </a:p>
        </p:txBody>
      </p:sp>
    </p:spTree>
    <p:custDataLst>
      <p:tags r:id="rId1"/>
    </p:custDataLst>
    <p:extLst>
      <p:ext uri="{BB962C8B-B14F-4D97-AF65-F5344CB8AC3E}">
        <p14:creationId xmlns:p14="http://schemas.microsoft.com/office/powerpoint/2010/main" val="1449255461"/>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4" name="chimes.wav"/>
          </p:stSnd>
        </p:sndAc>
      </p:transition>
    </mc:Choice>
    <mc:Fallback xmlns="">
      <p:transition spd="slow">
        <p:fade/>
        <p:sndAc>
          <p:stSnd>
            <p:snd r:embed="rId5" name="chimes.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B693F-C02A-4CB8-84F2-64E1B45D7B01}"/>
              </a:ext>
            </a:extLst>
          </p:cNvPr>
          <p:cNvSpPr>
            <a:spLocks/>
          </p:cNvSpPr>
          <p:nvPr/>
        </p:nvSpPr>
        <p:spPr bwMode="auto">
          <a:xfrm>
            <a:off x="2484438" y="1125538"/>
            <a:ext cx="3887787" cy="12954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50000"/>
              </a:lnSpc>
              <a:defRPr/>
            </a:pP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MEDICINA</a:t>
            </a:r>
            <a:b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PREVENTIVA</a:t>
            </a:r>
            <a:endParaRPr lang="es-PR" altLang="en-US" sz="4800" baseline="30000">
              <a:effectLst>
                <a:outerShdw blurRad="38100" dist="38100" dir="2700000" algn="tl">
                  <a:srgbClr val="C0C0C0"/>
                </a:outerShdw>
              </a:effectLst>
            </a:endParaRPr>
          </a:p>
        </p:txBody>
      </p:sp>
      <p:sp>
        <p:nvSpPr>
          <p:cNvPr id="50179" name="Content Placeholder 2">
            <a:extLst>
              <a:ext uri="{FF2B5EF4-FFF2-40B4-BE49-F238E27FC236}">
                <a16:creationId xmlns:a16="http://schemas.microsoft.com/office/drawing/2014/main" id="{32B03656-4E91-4C2B-95AA-A62D8C087445}"/>
              </a:ext>
            </a:extLst>
          </p:cNvPr>
          <p:cNvSpPr>
            <a:spLocks/>
          </p:cNvSpPr>
          <p:nvPr/>
        </p:nvSpPr>
        <p:spPr bwMode="auto">
          <a:xfrm>
            <a:off x="395288" y="2708275"/>
            <a:ext cx="8424862"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n-US" sz="2400" b="1" dirty="0">
                <a:latin typeface="Calibri" panose="020F0502020204030204" pitchFamily="34" charset="0"/>
              </a:rPr>
              <a:t> Promoción de la actividad física y Ejercicio:</a:t>
            </a:r>
            <a:endParaRPr lang="es-PR" altLang="en-US" sz="2400" b="1" dirty="0">
              <a:solidFill>
                <a:srgbClr val="000000"/>
              </a:solidFill>
            </a:endParaRPr>
          </a:p>
          <a:p>
            <a:pPr lvl="1" eaLnBrk="1" hangingPunct="1">
              <a:buClr>
                <a:schemeClr val="tx1"/>
              </a:buClr>
              <a:buFont typeface="Wingdings" panose="05000000000000000000" pitchFamily="2" charset="2"/>
              <a:buChar char="Ø"/>
            </a:pPr>
            <a:r>
              <a:rPr lang="es-PR" altLang="en-US" sz="2000" b="1" dirty="0">
                <a:solidFill>
                  <a:srgbClr val="000000"/>
                </a:solidFill>
              </a:rPr>
              <a:t> Énfasis/enfoque principal:</a:t>
            </a:r>
            <a:endParaRPr lang="es-PR" altLang="en-US" sz="1900" b="1" dirty="0">
              <a:solidFill>
                <a:srgbClr val="000000"/>
              </a:solidFill>
              <a:latin typeface="Tahoma" panose="020B0604030504040204" pitchFamily="34" charset="0"/>
            </a:endParaRPr>
          </a:p>
          <a:p>
            <a:pPr lvl="2" eaLnBrk="1" hangingPunct="1">
              <a:buClr>
                <a:schemeClr val="tx1"/>
              </a:buClr>
              <a:buFontTx/>
              <a:buChar char="•"/>
            </a:pPr>
            <a:r>
              <a:rPr lang="es-PR" altLang="en-US" sz="1900" b="1" dirty="0">
                <a:solidFill>
                  <a:srgbClr val="000000"/>
                </a:solidFill>
                <a:latin typeface="Arial" panose="020B0604020202020204" pitchFamily="34" charset="0"/>
              </a:rPr>
              <a:t>Prevención primaria y secundaria:</a:t>
            </a:r>
            <a:endParaRPr lang="es-PR" altLang="en-US" sz="1700" b="1" dirty="0">
              <a:solidFill>
                <a:srgbClr val="000000"/>
              </a:solidFill>
              <a:latin typeface="Tahoma" panose="020B0604030504040204" pitchFamily="34" charset="0"/>
            </a:endParaRPr>
          </a:p>
          <a:p>
            <a:pPr lvl="2" eaLnBrk="1" hangingPunct="1">
              <a:buClr>
                <a:schemeClr val="tx1"/>
              </a:buClr>
              <a:buFontTx/>
              <a:buNone/>
            </a:pPr>
            <a:r>
              <a:rPr lang="es-PR" altLang="en-US" sz="1900" b="1" dirty="0">
                <a:solidFill>
                  <a:srgbClr val="000000"/>
                </a:solidFill>
                <a:latin typeface="Arial" panose="020B0604020202020204" pitchFamily="34" charset="0"/>
              </a:rPr>
              <a:t>   </a:t>
            </a:r>
            <a:r>
              <a:rPr lang="es-PR" altLang="en-US" sz="1900" b="1" i="1" dirty="0">
                <a:solidFill>
                  <a:srgbClr val="000000"/>
                </a:solidFill>
                <a:latin typeface="Arial" panose="020B0604020202020204" pitchFamily="34" charset="0"/>
              </a:rPr>
              <a:t>Promoción y educación de la salud</a:t>
            </a:r>
            <a:r>
              <a:rPr lang="es-PR" altLang="en-US" sz="2000" b="1" dirty="0">
                <a:latin typeface="Calibri" panose="020F0502020204030204" pitchFamily="34" charset="0"/>
              </a:rPr>
              <a:t>:</a:t>
            </a:r>
            <a:endParaRPr lang="es-PR" altLang="en-US" sz="2000" b="1" dirty="0">
              <a:solidFill>
                <a:srgbClr val="000000"/>
              </a:solidFill>
            </a:endParaRPr>
          </a:p>
          <a:p>
            <a:pPr lvl="1" eaLnBrk="1" hangingPunct="1">
              <a:buClr>
                <a:schemeClr val="tx1"/>
              </a:buClr>
              <a:buFont typeface="Wingdings" panose="05000000000000000000" pitchFamily="2" charset="2"/>
              <a:buChar char="Ø"/>
            </a:pPr>
            <a:r>
              <a:rPr lang="es-PR" altLang="en-US" sz="2000" b="1" dirty="0">
                <a:solidFill>
                  <a:srgbClr val="000000"/>
                </a:solidFill>
              </a:rPr>
              <a:t> Meta remediaría (no la primordial):</a:t>
            </a:r>
            <a:endParaRPr lang="es-PR" altLang="en-US" sz="1900" b="1" dirty="0">
              <a:solidFill>
                <a:srgbClr val="000000"/>
              </a:solidFill>
              <a:latin typeface="Tahoma" panose="020B0604030504040204" pitchFamily="34" charset="0"/>
            </a:endParaRPr>
          </a:p>
          <a:p>
            <a:pPr lvl="2" eaLnBrk="1" hangingPunct="1">
              <a:buClr>
                <a:schemeClr val="tx1"/>
              </a:buClr>
              <a:buFontTx/>
              <a:buChar char="•"/>
            </a:pPr>
            <a:r>
              <a:rPr lang="es-PR" altLang="en-US" sz="1900" b="1" dirty="0">
                <a:solidFill>
                  <a:srgbClr val="000000"/>
                </a:solidFill>
                <a:latin typeface="Arial" panose="020B0604020202020204" pitchFamily="34" charset="0"/>
              </a:rPr>
              <a:t>Prevención terciaria:</a:t>
            </a:r>
            <a:endParaRPr lang="es-PR" altLang="en-US" sz="1700" b="1" dirty="0">
              <a:solidFill>
                <a:srgbClr val="000000"/>
              </a:solidFill>
              <a:latin typeface="Tahoma" panose="020B0604030504040204" pitchFamily="34" charset="0"/>
            </a:endParaRPr>
          </a:p>
          <a:p>
            <a:pPr lvl="2" eaLnBrk="1" hangingPunct="1">
              <a:buClr>
                <a:schemeClr val="tx1"/>
              </a:buClr>
              <a:buFontTx/>
              <a:buNone/>
            </a:pPr>
            <a:r>
              <a:rPr lang="es-PR" altLang="en-US" sz="1900" b="1" dirty="0">
                <a:solidFill>
                  <a:srgbClr val="000000"/>
                </a:solidFill>
                <a:latin typeface="Arial" panose="020B0604020202020204" pitchFamily="34" charset="0"/>
              </a:rPr>
              <a:t>   </a:t>
            </a:r>
            <a:r>
              <a:rPr lang="es-PR" altLang="en-US" sz="1900" b="1" i="1" dirty="0">
                <a:solidFill>
                  <a:srgbClr val="000000"/>
                </a:solidFill>
                <a:latin typeface="Arial" panose="020B0604020202020204" pitchFamily="34" charset="0"/>
              </a:rPr>
              <a:t>Procesos terapéuticos (</a:t>
            </a:r>
            <a:r>
              <a:rPr lang="es-PR" altLang="en-US" sz="1900" b="1" i="1" dirty="0" err="1">
                <a:solidFill>
                  <a:srgbClr val="000000"/>
                </a:solidFill>
                <a:latin typeface="Arial" panose="020B0604020202020204" pitchFamily="34" charset="0"/>
              </a:rPr>
              <a:t>Ej</a:t>
            </a:r>
            <a:r>
              <a:rPr lang="es-PR" altLang="en-US" sz="1900" b="1" i="1" dirty="0">
                <a:solidFill>
                  <a:srgbClr val="000000"/>
                </a:solidFill>
                <a:latin typeface="Arial" panose="020B0604020202020204" pitchFamily="34" charset="0"/>
              </a:rPr>
              <a:t>: Prescripción de ejercicio para poblaciones con enfermedades crónico-degenerativas)</a:t>
            </a:r>
            <a:endParaRPr lang="es-PR" altLang="en-US" sz="2300" b="1" i="1" dirty="0">
              <a:solidFill>
                <a:srgbClr val="000000"/>
              </a:solidFill>
              <a:latin typeface="Calibri" panose="020F0502020204030204" pitchFamily="34" charset="0"/>
            </a:endParaRPr>
          </a:p>
          <a:p>
            <a:pPr lvl="2" eaLnBrk="1" hangingPunct="1">
              <a:buClr>
                <a:schemeClr val="tx1"/>
              </a:buClr>
              <a:buFontTx/>
              <a:buNone/>
            </a:pPr>
            <a:endParaRPr lang="es-PR" altLang="en-US" sz="2300" b="1" i="1" dirty="0">
              <a:solidFill>
                <a:srgbClr val="000000"/>
              </a:solidFill>
              <a:latin typeface="Calibri" panose="020F0502020204030204" pitchFamily="34" charset="0"/>
            </a:endParaRPr>
          </a:p>
        </p:txBody>
      </p:sp>
    </p:spTree>
    <p:custDataLst>
      <p:tags r:id="rId1"/>
    </p:custDataLst>
  </p:cSld>
  <p:clrMapOvr>
    <a:masterClrMapping/>
  </p:clrMapOvr>
  <p:transition spd="slow">
    <p:split dir="in"/>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a:extLst>
              <a:ext uri="{FF2B5EF4-FFF2-40B4-BE49-F238E27FC236}">
                <a16:creationId xmlns:a16="http://schemas.microsoft.com/office/drawing/2014/main" id="{5A376071-F65E-4472-A6AB-CC547EF9D971}"/>
              </a:ext>
            </a:extLst>
          </p:cNvPr>
          <p:cNvSpPr txBox="1">
            <a:spLocks noChangeArrowheads="1"/>
          </p:cNvSpPr>
          <p:nvPr/>
        </p:nvSpPr>
        <p:spPr bwMode="auto">
          <a:xfrm>
            <a:off x="358775" y="5876925"/>
            <a:ext cx="860583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Datos de: "The Case for more Active Policy Attention to Health Promotion," por M. J. McGinnis, P. Williams-Russo, y J. R. Knickman, 2002, </a:t>
            </a:r>
            <a:r>
              <a:rPr lang="en-US" altLang="en-US" sz="1200" b="1" i="1">
                <a:latin typeface="Times New Roman" panose="02020603050405020304" pitchFamily="18" charset="0"/>
              </a:rPr>
              <a:t>Health Affairs, 21</a:t>
            </a:r>
            <a:r>
              <a:rPr lang="en-US" altLang="en-US" sz="1200">
                <a:latin typeface="Times New Roman" panose="02020603050405020304" pitchFamily="18" charset="0"/>
              </a:rPr>
              <a:t>(2), p. 83. Copyright 2003 por Project HOPE - The People-to-People Health Foundation. </a:t>
            </a:r>
            <a:r>
              <a:rPr lang="pt-BR" altLang="en-US" sz="1200">
                <a:latin typeface="Times New Roman" panose="02020603050405020304" pitchFamily="18" charset="0"/>
              </a:rPr>
              <a:t>doi:10.1377/hlthaff.21.2.78. Recuperado de </a:t>
            </a:r>
            <a:r>
              <a:rPr lang="pt-BR" altLang="en-US" sz="1200" b="1" i="1">
                <a:latin typeface="Times New Roman" panose="02020603050405020304" pitchFamily="18" charset="0"/>
                <a:hlinkClick r:id="rId5"/>
              </a:rPr>
              <a:t>http://content.healthaffairs.org/content/21/2/78.full.html</a:t>
            </a:r>
            <a:endParaRPr lang="en-US" altLang="en-US" sz="1200" b="1" i="1">
              <a:latin typeface="Times New Roman" panose="02020603050405020304" pitchFamily="18" charset="0"/>
            </a:endParaRPr>
          </a:p>
        </p:txBody>
      </p:sp>
      <p:pic>
        <p:nvPicPr>
          <p:cNvPr id="52227" name="Picture 3" descr="GT2_Determinantes_Salud_PPT">
            <a:extLst>
              <a:ext uri="{FF2B5EF4-FFF2-40B4-BE49-F238E27FC236}">
                <a16:creationId xmlns:a16="http://schemas.microsoft.com/office/drawing/2014/main" id="{E260A109-35D6-4B22-9266-C51BEC155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765175"/>
            <a:ext cx="5976938"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diamond/>
    <p:sndAc>
      <p:stSnd>
        <p:snd r:embed="rId4" name="push.wav"/>
      </p:stSnd>
    </p:sndAc>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DF1EF-93D4-4B5A-8A46-E5752941DF1C}"/>
              </a:ext>
            </a:extLst>
          </p:cNvPr>
          <p:cNvSpPr>
            <a:spLocks/>
          </p:cNvSpPr>
          <p:nvPr/>
        </p:nvSpPr>
        <p:spPr bwMode="auto">
          <a:xfrm>
            <a:off x="179388" y="620713"/>
            <a:ext cx="8785225" cy="3603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a:cs typeface="Arial" panose="020B0604020202020204" pitchFamily="34" charset="0"/>
              </a:rPr>
              <a:t> </a:t>
            </a: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ESCALA CONTINUA: </a:t>
            </a:r>
            <a:r>
              <a:rPr lang="es-PR" altLang="en-US" sz="20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ENFERMEDAD A BIENESTAR</a:t>
            </a:r>
            <a:endParaRPr lang="es-PR" altLang="en-US" sz="2000" i="1">
              <a:cs typeface="Arial" panose="020B0604020202020204" pitchFamily="34" charset="0"/>
            </a:endParaRPr>
          </a:p>
        </p:txBody>
      </p:sp>
      <p:pic>
        <p:nvPicPr>
          <p:cNvPr id="54275" name="Picture 6" descr="GN16_Contunuum_Salud_PPT">
            <a:extLst>
              <a:ext uri="{FF2B5EF4-FFF2-40B4-BE49-F238E27FC236}">
                <a16:creationId xmlns:a16="http://schemas.microsoft.com/office/drawing/2014/main" id="{6FEB4549-8B27-4211-B635-06D98D64F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216025"/>
            <a:ext cx="72739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sh dir="d"/>
    <p:sndAc>
      <p:stSnd>
        <p:snd r:embed="rId4" name="push.wav"/>
      </p:stSnd>
    </p:sndAc>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Mortalidad_PR_2008_TABLA">
            <a:extLst>
              <a:ext uri="{FF2B5EF4-FFF2-40B4-BE49-F238E27FC236}">
                <a16:creationId xmlns:a16="http://schemas.microsoft.com/office/drawing/2014/main" id="{15A49A20-48EC-463E-80BA-A2A1A05F3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0313" y="676275"/>
            <a:ext cx="6510337"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sh dir="u"/>
    <p:sndAc>
      <p:stSnd>
        <p:snd r:embed="rId4" name="push.wav"/>
      </p:stSnd>
    </p:sndAc>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6">
            <a:extLst>
              <a:ext uri="{FF2B5EF4-FFF2-40B4-BE49-F238E27FC236}">
                <a16:creationId xmlns:a16="http://schemas.microsoft.com/office/drawing/2014/main" id="{F54F9AE8-3FCD-4C73-B071-0A6BD5F5C05F}"/>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Información de: </a:t>
            </a:r>
            <a:r>
              <a:rPr lang="en-US" altLang="en-US" sz="1200" b="1" i="1">
                <a:latin typeface="Times New Roman" panose="02020603050405020304" pitchFamily="18" charset="0"/>
              </a:rPr>
              <a:t>Exercise and Disease Management</a:t>
            </a:r>
            <a:r>
              <a:rPr lang="en-US" altLang="en-US" sz="1200">
                <a:latin typeface="Times New Roman" panose="02020603050405020304" pitchFamily="18" charset="0"/>
              </a:rPr>
              <a:t>  (p. 3), por B.C. Leutholtz, &amp; I. Ripoll, 1999, Boca Raton, FL: CRC Press. Copyright 1999 por: CRC Press LLC.</a:t>
            </a:r>
          </a:p>
        </p:txBody>
      </p:sp>
      <p:pic>
        <p:nvPicPr>
          <p:cNvPr id="58371" name="Picture 7" descr="Runners_Group_Race_Edge_GALL_01">
            <a:extLst>
              <a:ext uri="{FF2B5EF4-FFF2-40B4-BE49-F238E27FC236}">
                <a16:creationId xmlns:a16="http://schemas.microsoft.com/office/drawing/2014/main" id="{1F7614B3-2D9C-4DEC-9D47-6827CC274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9275"/>
            <a:ext cx="2592388"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B13BB7-2077-44DE-B71C-4F5E55CB7AA1}"/>
              </a:ext>
            </a:extLst>
          </p:cNvPr>
          <p:cNvSpPr>
            <a:spLocks/>
          </p:cNvSpPr>
          <p:nvPr/>
        </p:nvSpPr>
        <p:spPr bwMode="auto">
          <a:xfrm>
            <a:off x="2411413" y="908050"/>
            <a:ext cx="6624637" cy="115093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ENFOQUE TERAPÉUTICO PARA LAS ENFERMEDADES CRÓNICO-DEGENERATIVAS</a:t>
            </a:r>
            <a:b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Importancia del Ejercicio y</a:t>
            </a:r>
            <a:b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Actividad Física</a:t>
            </a:r>
          </a:p>
        </p:txBody>
      </p:sp>
      <p:pic>
        <p:nvPicPr>
          <p:cNvPr id="58373" name="Picture 10" descr="Runners_Group_Slow_Race_Edge_GALL_02">
            <a:extLst>
              <a:ext uri="{FF2B5EF4-FFF2-40B4-BE49-F238E27FC236}">
                <a16:creationId xmlns:a16="http://schemas.microsoft.com/office/drawing/2014/main" id="{337BBFCB-F73E-413F-81E6-0C26AA32D9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4381500"/>
            <a:ext cx="68421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Content Placeholder 2">
            <a:extLst>
              <a:ext uri="{FF2B5EF4-FFF2-40B4-BE49-F238E27FC236}">
                <a16:creationId xmlns:a16="http://schemas.microsoft.com/office/drawing/2014/main" id="{72E0DC52-D169-48F9-9AED-D76ED0C635A7}"/>
              </a:ext>
            </a:extLst>
          </p:cNvPr>
          <p:cNvSpPr>
            <a:spLocks/>
          </p:cNvSpPr>
          <p:nvPr/>
        </p:nvSpPr>
        <p:spPr bwMode="auto">
          <a:xfrm>
            <a:off x="71438" y="2133600"/>
            <a:ext cx="88931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40000"/>
              </a:lnSpc>
              <a:spcBef>
                <a:spcPct val="20000"/>
              </a:spcBef>
              <a:buClr>
                <a:schemeClr val="tx1"/>
              </a:buClr>
              <a:buSzPts val="2400"/>
              <a:buFont typeface="Wingdings" panose="05000000000000000000" pitchFamily="2" charset="2"/>
              <a:buChar char="q"/>
            </a:pPr>
            <a:r>
              <a:rPr lang="es-PR" altLang="en-US" sz="2400" b="1">
                <a:latin typeface="Calibri" panose="020F0502020204030204" pitchFamily="34" charset="0"/>
              </a:rPr>
              <a:t> Introducción:</a:t>
            </a:r>
            <a:endParaRPr lang="es-PR" altLang="en-US" sz="2400" b="1">
              <a:solidFill>
                <a:srgbClr val="000000"/>
              </a:solidFill>
            </a:endParaRPr>
          </a:p>
          <a:p>
            <a:pPr lvl="1" eaLnBrk="1" hangingPunct="1">
              <a:lnSpc>
                <a:spcPct val="140000"/>
              </a:lnSpc>
              <a:buClr>
                <a:schemeClr val="tx1"/>
              </a:buClr>
              <a:buFont typeface="Wingdings" panose="05000000000000000000" pitchFamily="2" charset="2"/>
              <a:buChar char="Ø"/>
            </a:pPr>
            <a:r>
              <a:rPr lang="es-PR" altLang="en-US" sz="2000" b="1">
                <a:solidFill>
                  <a:srgbClr val="000000"/>
                </a:solidFill>
              </a:rPr>
              <a:t> Enfermedades Crónico-Degenerativas: </a:t>
            </a:r>
            <a:endParaRPr lang="es-PR" altLang="en-US" sz="1900" b="1">
              <a:solidFill>
                <a:srgbClr val="000000"/>
              </a:solidFill>
              <a:latin typeface="Tahoma" panose="020B0604030504040204" pitchFamily="34" charset="0"/>
            </a:endParaRPr>
          </a:p>
          <a:p>
            <a:pPr lvl="2" eaLnBrk="1" hangingPunct="1">
              <a:lnSpc>
                <a:spcPct val="140000"/>
              </a:lnSpc>
              <a:buClr>
                <a:schemeClr val="tx1"/>
              </a:buClr>
              <a:buFontTx/>
              <a:buChar char="•"/>
            </a:pPr>
            <a:r>
              <a:rPr lang="es-PR" altLang="en-US" sz="1900" b="1">
                <a:solidFill>
                  <a:srgbClr val="000000"/>
                </a:solidFill>
                <a:latin typeface="Arial" panose="020B0604020202020204" pitchFamily="34" charset="0"/>
              </a:rPr>
              <a:t>Estadísticas: </a:t>
            </a:r>
            <a:r>
              <a:rPr lang="es-PR" altLang="en-US" sz="1900" b="1" i="1">
                <a:solidFill>
                  <a:srgbClr val="000000"/>
                </a:solidFill>
                <a:latin typeface="Arial" panose="020B0604020202020204" pitchFamily="34" charset="0"/>
              </a:rPr>
              <a:t>Estados Unidos Continentales</a:t>
            </a:r>
            <a:r>
              <a:rPr lang="es-PR" altLang="en-US" sz="1900" b="1">
                <a:solidFill>
                  <a:srgbClr val="000000"/>
                </a:solidFill>
                <a:latin typeface="Arial" panose="020B0604020202020204" pitchFamily="34" charset="0"/>
              </a:rPr>
              <a:t>:</a:t>
            </a:r>
            <a:endParaRPr lang="es-PR" altLang="en-US" sz="2100" b="1" i="1">
              <a:solidFill>
                <a:srgbClr val="000000"/>
              </a:solidFill>
              <a:latin typeface="Arial" panose="020B0604020202020204" pitchFamily="34" charset="0"/>
            </a:endParaRPr>
          </a:p>
          <a:p>
            <a:pPr lvl="3" eaLnBrk="1" hangingPunct="1">
              <a:lnSpc>
                <a:spcPct val="140000"/>
              </a:lnSpc>
              <a:buClr>
                <a:schemeClr val="tx1"/>
              </a:buClr>
              <a:buFont typeface="Wingdings" panose="05000000000000000000" pitchFamily="2" charset="2"/>
              <a:buChar char="ð"/>
            </a:pPr>
            <a:r>
              <a:rPr lang="es-PR" altLang="en-US" sz="2100" b="1">
                <a:solidFill>
                  <a:srgbClr val="000000"/>
                </a:solidFill>
                <a:latin typeface="Calibri" panose="020F0502020204030204" pitchFamily="34" charset="0"/>
              </a:rPr>
              <a:t> Representa el:</a:t>
            </a:r>
          </a:p>
          <a:p>
            <a:pPr lvl="3" eaLnBrk="1" hangingPunct="1">
              <a:lnSpc>
                <a:spcPct val="70000"/>
              </a:lnSpc>
              <a:buClr>
                <a:schemeClr val="tx1"/>
              </a:buClr>
              <a:buFont typeface="Wingdings" panose="05000000000000000000" pitchFamily="2" charset="2"/>
              <a:buNone/>
            </a:pPr>
            <a:r>
              <a:rPr lang="es-PR" altLang="en-US" sz="2100" b="1">
                <a:solidFill>
                  <a:srgbClr val="000000"/>
                </a:solidFill>
                <a:latin typeface="Calibri" panose="020F0502020204030204" pitchFamily="34" charset="0"/>
              </a:rPr>
              <a:t>     </a:t>
            </a:r>
            <a:r>
              <a:rPr lang="es-PR" altLang="en-US" sz="2100" b="1" i="1">
                <a:solidFill>
                  <a:srgbClr val="000000"/>
                </a:solidFill>
                <a:latin typeface="Calibri" panose="020F0502020204030204" pitchFamily="34" charset="0"/>
              </a:rPr>
              <a:t>75% del costo total invertido para el cuidado de la salud</a:t>
            </a:r>
            <a:endParaRPr lang="es-PR" altLang="en-US" sz="2300" b="1" i="1">
              <a:solidFill>
                <a:schemeClr val="tx1"/>
              </a:solidFill>
            </a:endParaRPr>
          </a:p>
        </p:txBody>
      </p:sp>
    </p:spTree>
    <p:custDataLst>
      <p:tags r:id="rId1"/>
    </p:custDataLst>
  </p:cSld>
  <p:clrMapOvr>
    <a:masterClrMapping/>
  </p:clrMapOvr>
  <p:transition spd="slow">
    <p:push/>
    <p:sndAc>
      <p:stSnd>
        <p:snd r:embed="rId4" name="push.wav"/>
      </p:stSnd>
    </p:sndAc>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6">
            <a:extLst>
              <a:ext uri="{FF2B5EF4-FFF2-40B4-BE49-F238E27FC236}">
                <a16:creationId xmlns:a16="http://schemas.microsoft.com/office/drawing/2014/main" id="{3CFC2969-953D-46E4-9071-5015BF72B701}"/>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Adaptado de: </a:t>
            </a:r>
            <a:r>
              <a:rPr lang="pt-BR" altLang="en-US" sz="1200" b="1" i="1">
                <a:latin typeface="Times New Roman" panose="02020603050405020304" pitchFamily="18" charset="0"/>
              </a:rPr>
              <a:t>Informe Anual de Estadísticas Vitales 2003</a:t>
            </a:r>
            <a:r>
              <a:rPr lang="es-ES" altLang="en-US" sz="1200">
                <a:latin typeface="Times New Roman" panose="02020603050405020304" pitchFamily="18" charset="0"/>
              </a:rPr>
              <a:t>. (pp. 227-228), por Departamento de Salud, Secretaría Auxiliar de Planificación y Desarrollo, 2004, San Juan, Puerto Rico: ELA, Copyright 2004 por Departamento de Salud. Recuperado de </a:t>
            </a:r>
            <a:r>
              <a:rPr lang="es-ES" altLang="en-US" sz="1200" b="1" i="1">
                <a:latin typeface="Times New Roman" panose="02020603050405020304" pitchFamily="18" charset="0"/>
                <a:hlinkClick r:id="rId5"/>
              </a:rPr>
              <a:t>http://www.estadisticas.gobierno.pr/iepr/LinkClick.aspx?fileticket=7ADJ6fSujrM%3D&amp;tabid=186</a:t>
            </a:r>
            <a:endParaRPr lang="en-US" altLang="en-US" sz="1200" b="1" i="1">
              <a:latin typeface="Times New Roman" panose="02020603050405020304" pitchFamily="18" charset="0"/>
            </a:endParaRPr>
          </a:p>
        </p:txBody>
      </p:sp>
      <p:pic>
        <p:nvPicPr>
          <p:cNvPr id="60419" name="Picture 3" descr="GT1_Expectativa_Vida_PPT">
            <a:extLst>
              <a:ext uri="{FF2B5EF4-FFF2-40B4-BE49-F238E27FC236}">
                <a16:creationId xmlns:a16="http://schemas.microsoft.com/office/drawing/2014/main" id="{B32D1F5A-825D-4FF2-B754-D3389B8686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765175"/>
            <a:ext cx="7589837"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sh dir="r"/>
    <p:sndAc>
      <p:stSnd>
        <p:snd r:embed="rId4" name="push.wav"/>
      </p:stSnd>
    </p:sndAc>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GT18_Enfermedad_Cronica_CPT_PPT-1">
            <a:extLst>
              <a:ext uri="{FF2B5EF4-FFF2-40B4-BE49-F238E27FC236}">
                <a16:creationId xmlns:a16="http://schemas.microsoft.com/office/drawing/2014/main" id="{302C561F-B286-44F7-A199-81DE64582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738188"/>
            <a:ext cx="86423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dir="d"/>
    <p:sndAc>
      <p:stSnd>
        <p:snd r:embed="rId4" name="push.wav"/>
      </p:stSnd>
    </p:sndAc>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a:extLst>
              <a:ext uri="{FF2B5EF4-FFF2-40B4-BE49-F238E27FC236}">
                <a16:creationId xmlns:a16="http://schemas.microsoft.com/office/drawing/2014/main" id="{E4E6BA95-2C6B-463B-A919-B557708D8F28}"/>
              </a:ext>
            </a:extLst>
          </p:cNvPr>
          <p:cNvSpPr>
            <a:spLocks/>
          </p:cNvSpPr>
          <p:nvPr/>
        </p:nvSpPr>
        <p:spPr bwMode="auto">
          <a:xfrm>
            <a:off x="395288" y="2060575"/>
            <a:ext cx="8640762"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n-US" b="1">
                <a:latin typeface="Calibri" panose="020F0502020204030204" pitchFamily="34" charset="0"/>
              </a:rPr>
              <a:t> Características:</a:t>
            </a:r>
            <a:endParaRPr lang="es-PR" altLang="en-US" b="1">
              <a:solidFill>
                <a:srgbClr val="000000"/>
              </a:solidFill>
            </a:endParaRPr>
          </a:p>
          <a:p>
            <a:pPr lvl="1" eaLnBrk="1" hangingPunct="1">
              <a:buClr>
                <a:schemeClr val="tx1"/>
              </a:buClr>
              <a:buFont typeface="Wingdings" panose="05000000000000000000" pitchFamily="2" charset="2"/>
              <a:buChar char="Ø"/>
            </a:pPr>
            <a:r>
              <a:rPr lang="es-PR" altLang="en-US" sz="2200" b="1">
                <a:solidFill>
                  <a:srgbClr val="000000"/>
                </a:solidFill>
              </a:rPr>
              <a:t> Tiempo prolongado para su desarrollo</a:t>
            </a:r>
          </a:p>
          <a:p>
            <a:pPr lvl="1" eaLnBrk="1" hangingPunct="1">
              <a:buClr>
                <a:schemeClr val="tx1"/>
              </a:buClr>
              <a:buFont typeface="Wingdings" panose="05000000000000000000" pitchFamily="2" charset="2"/>
              <a:buChar char="Ø"/>
            </a:pPr>
            <a:r>
              <a:rPr lang="es-PR" altLang="en-US" sz="2200" b="1">
                <a:solidFill>
                  <a:srgbClr val="000000"/>
                </a:solidFill>
              </a:rPr>
              <a:t> Destrucción progresiva de los tejidos</a:t>
            </a:r>
          </a:p>
          <a:p>
            <a:pPr lvl="1" eaLnBrk="1" hangingPunct="1">
              <a:buClr>
                <a:schemeClr val="tx1"/>
              </a:buClr>
              <a:buFont typeface="Wingdings" panose="05000000000000000000" pitchFamily="2" charset="2"/>
              <a:buChar char="Ø"/>
            </a:pPr>
            <a:r>
              <a:rPr lang="es-PR" altLang="en-US" sz="2200" b="1">
                <a:solidFill>
                  <a:srgbClr val="000000"/>
                </a:solidFill>
              </a:rPr>
              <a:t> Afecta la aptitud física funcional</a:t>
            </a:r>
          </a:p>
          <a:p>
            <a:pPr lvl="1" eaLnBrk="1" hangingPunct="1">
              <a:buClr>
                <a:schemeClr val="tx1"/>
              </a:buClr>
              <a:buFont typeface="Wingdings" panose="05000000000000000000" pitchFamily="2" charset="2"/>
              <a:buChar char="Ø"/>
            </a:pPr>
            <a:r>
              <a:rPr lang="es-PR" altLang="en-US" sz="2200" b="1">
                <a:solidFill>
                  <a:srgbClr val="000000"/>
                </a:solidFill>
              </a:rPr>
              <a:t> Causas - </a:t>
            </a:r>
            <a:r>
              <a:rPr lang="es-PR" altLang="en-US" sz="2200" b="1" i="1">
                <a:solidFill>
                  <a:srgbClr val="000000"/>
                </a:solidFill>
              </a:rPr>
              <a:t>Principal</a:t>
            </a:r>
            <a:r>
              <a:rPr lang="es-PR" altLang="en-US" sz="2200" b="1">
                <a:solidFill>
                  <a:srgbClr val="000000"/>
                </a:solidFill>
              </a:rPr>
              <a:t>:</a:t>
            </a:r>
            <a:endParaRPr lang="es-PR" altLang="en-US" sz="2100" b="1">
              <a:solidFill>
                <a:srgbClr val="000000"/>
              </a:solidFill>
              <a:latin typeface="Tahoma" panose="020B0604030504040204" pitchFamily="34" charset="0"/>
            </a:endParaRPr>
          </a:p>
          <a:p>
            <a:pPr lvl="2" eaLnBrk="1" hangingPunct="1">
              <a:buClr>
                <a:schemeClr val="tx1"/>
              </a:buClr>
              <a:buFontTx/>
              <a:buChar char="•"/>
            </a:pPr>
            <a:r>
              <a:rPr lang="es-PR" altLang="en-US" sz="2100" b="1">
                <a:solidFill>
                  <a:srgbClr val="000000"/>
                </a:solidFill>
                <a:latin typeface="Arial" panose="020B0604020202020204" pitchFamily="34" charset="0"/>
              </a:rPr>
              <a:t>Comportamientos de riesgo: </a:t>
            </a:r>
            <a:r>
              <a:rPr lang="es-PR" altLang="en-US" sz="2100" b="1" i="1">
                <a:solidFill>
                  <a:srgbClr val="000000"/>
                </a:solidFill>
                <a:latin typeface="Arial" panose="020B0604020202020204" pitchFamily="34" charset="0"/>
              </a:rPr>
              <a:t>Sedentario</a:t>
            </a:r>
            <a:endParaRPr lang="es-PR" altLang="en-US" sz="2000" b="1">
              <a:solidFill>
                <a:srgbClr val="000000"/>
              </a:solidFill>
            </a:endParaRPr>
          </a:p>
          <a:p>
            <a:pPr lvl="1" eaLnBrk="1" hangingPunct="1">
              <a:buClr>
                <a:schemeClr val="tx1"/>
              </a:buClr>
              <a:buFont typeface="Wingdings" panose="05000000000000000000" pitchFamily="2" charset="2"/>
              <a:buChar char="Ø"/>
            </a:pPr>
            <a:r>
              <a:rPr lang="es-PR" altLang="en-US" sz="2200" b="1">
                <a:solidFill>
                  <a:srgbClr val="000000"/>
                </a:solidFill>
              </a:rPr>
              <a:t> Prevención:</a:t>
            </a:r>
            <a:endParaRPr lang="es-PR" altLang="en-US" sz="2100" b="1">
              <a:solidFill>
                <a:srgbClr val="000000"/>
              </a:solidFill>
              <a:latin typeface="Tahoma" panose="020B0604030504040204" pitchFamily="34" charset="0"/>
            </a:endParaRPr>
          </a:p>
          <a:p>
            <a:pPr lvl="2" eaLnBrk="1" hangingPunct="1">
              <a:buClr>
                <a:schemeClr val="tx1"/>
              </a:buClr>
              <a:buFontTx/>
              <a:buChar char="•"/>
            </a:pPr>
            <a:r>
              <a:rPr lang="es-PR" altLang="en-US" sz="2100" b="1">
                <a:solidFill>
                  <a:srgbClr val="000000"/>
                </a:solidFill>
                <a:latin typeface="Arial" panose="020B0604020202020204" pitchFamily="34" charset="0"/>
              </a:rPr>
              <a:t>Minimizar efectos adversos a la salud:</a:t>
            </a:r>
          </a:p>
          <a:p>
            <a:pPr lvl="3" eaLnBrk="1" hangingPunct="1">
              <a:lnSpc>
                <a:spcPct val="90000"/>
              </a:lnSpc>
              <a:buClr>
                <a:schemeClr val="tx1"/>
              </a:buClr>
              <a:buFont typeface="Wingdings" panose="05000000000000000000" pitchFamily="2" charset="2"/>
              <a:buChar char="ð"/>
            </a:pPr>
            <a:r>
              <a:rPr lang="es-PR" altLang="en-US" sz="2100" b="1">
                <a:solidFill>
                  <a:srgbClr val="000000"/>
                </a:solidFill>
                <a:latin typeface="Calibri" panose="020F0502020204030204" pitchFamily="34" charset="0"/>
              </a:rPr>
              <a:t> Comportamientos saludables:</a:t>
            </a:r>
            <a:endParaRPr lang="es-PR" altLang="en-US" sz="2100" b="1">
              <a:solidFill>
                <a:schemeClr val="tx1"/>
              </a:solidFill>
            </a:endParaRPr>
          </a:p>
          <a:p>
            <a:pPr lvl="4" eaLnBrk="1" hangingPunct="1">
              <a:lnSpc>
                <a:spcPct val="110000"/>
              </a:lnSpc>
              <a:buClr>
                <a:schemeClr val="tx1"/>
              </a:buClr>
              <a:buFont typeface="Wingdings" panose="05000000000000000000" pitchFamily="2" charset="2"/>
              <a:buNone/>
            </a:pPr>
            <a:r>
              <a:rPr lang="en-US" altLang="en-US" sz="1800" b="1">
                <a:solidFill>
                  <a:schemeClr val="tx1"/>
                </a:solidFill>
                <a:sym typeface="Wingdings" panose="05000000000000000000" pitchFamily="2" charset="2"/>
              </a:rPr>
              <a:t> ◊ Interrumpir tiempo sentado</a:t>
            </a:r>
          </a:p>
          <a:p>
            <a:pPr lvl="4" eaLnBrk="1" hangingPunct="1">
              <a:lnSpc>
                <a:spcPct val="110000"/>
              </a:lnSpc>
              <a:buClr>
                <a:schemeClr val="tx1"/>
              </a:buClr>
              <a:buFont typeface="Wingdings" panose="05000000000000000000" pitchFamily="2" charset="2"/>
              <a:buNone/>
            </a:pPr>
            <a:r>
              <a:rPr lang="en-US" altLang="en-US" sz="1800" b="1">
                <a:solidFill>
                  <a:schemeClr val="tx1"/>
                </a:solidFill>
                <a:sym typeface="Wingdings" panose="05000000000000000000" pitchFamily="2" charset="2"/>
              </a:rPr>
              <a:t> ◊ Mayor incursión en actividades físicas</a:t>
            </a:r>
          </a:p>
          <a:p>
            <a:pPr lvl="4" eaLnBrk="1" hangingPunct="1">
              <a:lnSpc>
                <a:spcPct val="110000"/>
              </a:lnSpc>
              <a:buClr>
                <a:schemeClr val="tx1"/>
              </a:buClr>
              <a:buFont typeface="Wingdings" panose="05000000000000000000" pitchFamily="2" charset="2"/>
              <a:buNone/>
            </a:pPr>
            <a:r>
              <a:rPr lang="en-US" altLang="en-US" sz="1800" b="1">
                <a:solidFill>
                  <a:schemeClr val="tx1"/>
                </a:solidFill>
                <a:sym typeface="Wingdings" panose="05000000000000000000" pitchFamily="2" charset="2"/>
              </a:rPr>
              <a:t> ◊ Práctica regular de ejercicios y deportes</a:t>
            </a:r>
            <a:endParaRPr lang="es-PR" altLang="en-US" sz="1800" b="1">
              <a:solidFill>
                <a:schemeClr val="tx1"/>
              </a:solidFill>
              <a:sym typeface="Wingdings" panose="05000000000000000000" pitchFamily="2" charset="2"/>
            </a:endParaRPr>
          </a:p>
        </p:txBody>
      </p:sp>
      <p:pic>
        <p:nvPicPr>
          <p:cNvPr id="64515" name="Picture 4" descr="Radiologist_MD">
            <a:extLst>
              <a:ext uri="{FF2B5EF4-FFF2-40B4-BE49-F238E27FC236}">
                <a16:creationId xmlns:a16="http://schemas.microsoft.com/office/drawing/2014/main" id="{E76D8BE3-DE7A-46F2-A832-143FF0EB7E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20713"/>
            <a:ext cx="2087562"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96D306-EA06-4180-887A-72772D8DF053}"/>
              </a:ext>
            </a:extLst>
          </p:cNvPr>
          <p:cNvSpPr>
            <a:spLocks/>
          </p:cNvSpPr>
          <p:nvPr/>
        </p:nvSpPr>
        <p:spPr bwMode="auto">
          <a:xfrm>
            <a:off x="2627313" y="908050"/>
            <a:ext cx="6192837" cy="9366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ENFERMEDADES CRÓNICO-DEGENERATIVAS</a:t>
            </a:r>
          </a:p>
        </p:txBody>
      </p:sp>
    </p:spTree>
    <p:custDataLst>
      <p:tags r:id="rId1"/>
    </p:custDataLst>
  </p:cSld>
  <p:clrMapOvr>
    <a:masterClrMapping/>
  </p:clrMapOvr>
  <p:transition spd="slow">
    <p:wipe dir="u"/>
    <p:sndAc>
      <p:stSnd>
        <p:snd r:embed="rId4" name="push.wav"/>
      </p:stSnd>
    </p:sndAc>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6">
            <a:extLst>
              <a:ext uri="{FF2B5EF4-FFF2-40B4-BE49-F238E27FC236}">
                <a16:creationId xmlns:a16="http://schemas.microsoft.com/office/drawing/2014/main" id="{60E0E107-C47D-4700-9BF3-7549309C7839}"/>
              </a:ext>
            </a:extLst>
          </p:cNvPr>
          <p:cNvSpPr txBox="1">
            <a:spLocks noChangeArrowheads="1"/>
          </p:cNvSpPr>
          <p:nvPr/>
        </p:nvSpPr>
        <p:spPr bwMode="auto">
          <a:xfrm>
            <a:off x="179388" y="5876925"/>
            <a:ext cx="86423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Adaptado de: </a:t>
            </a:r>
            <a:r>
              <a:rPr lang="en-US" altLang="en-US" sz="1200" b="1" i="1">
                <a:latin typeface="Times New Roman" panose="02020603050405020304" pitchFamily="18" charset="0"/>
              </a:rPr>
              <a:t>The Exercise Professional’s Guide to Optimizing Health: Strategies for Preventing and Reducing Chronic Disease</a:t>
            </a:r>
            <a:r>
              <a:rPr lang="en-US" altLang="en-US" sz="1200">
                <a:latin typeface="Times New Roman" panose="02020603050405020304" pitchFamily="18" charset="0"/>
              </a:rPr>
              <a:t>. (p. 249), por J. L. Roitman, 2012, Philadelphia: Lippincott Williams &amp; Wilkins. Copyright 2012 por: Lippincott Williams &amp; Wilkins, a Wolters Kluwer business.</a:t>
            </a:r>
          </a:p>
        </p:txBody>
      </p:sp>
      <p:sp>
        <p:nvSpPr>
          <p:cNvPr id="2" name="Title 1">
            <a:extLst>
              <a:ext uri="{FF2B5EF4-FFF2-40B4-BE49-F238E27FC236}">
                <a16:creationId xmlns:a16="http://schemas.microsoft.com/office/drawing/2014/main" id="{8A312B3D-95DF-4990-9FEC-64119D16DF4C}"/>
              </a:ext>
            </a:extLst>
          </p:cNvPr>
          <p:cNvSpPr>
            <a:spLocks/>
          </p:cNvSpPr>
          <p:nvPr/>
        </p:nvSpPr>
        <p:spPr bwMode="auto">
          <a:xfrm>
            <a:off x="0" y="549275"/>
            <a:ext cx="8964613" cy="5762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3200">
                <a:cs typeface="Arial" panose="020B0604020202020204" pitchFamily="34" charset="0"/>
              </a:rPr>
              <a:t> </a:t>
            </a:r>
            <a:r>
              <a:rPr lang="es-PR" altLang="en-US"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FACTORES PATOFISIOLÓGICOS COMUNES:</a:t>
            </a:r>
            <a:br>
              <a:rPr lang="es-PR" altLang="en-US"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600" b="1"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ENFERMEDADES CRÓNICO-DEGENERATIVAS</a:t>
            </a:r>
          </a:p>
        </p:txBody>
      </p:sp>
      <p:pic>
        <p:nvPicPr>
          <p:cNvPr id="66564" name="Picture 5" descr="Patofisiologia_Comun_Enferm_Cronicas_04">
            <a:extLst>
              <a:ext uri="{FF2B5EF4-FFF2-40B4-BE49-F238E27FC236}">
                <a16:creationId xmlns:a16="http://schemas.microsoft.com/office/drawing/2014/main" id="{FB3A41D6-DA68-4DFB-9687-8BF0362A7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203325"/>
            <a:ext cx="648017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p:sndAc>
      <p:stSnd>
        <p:snd r:embed="rId4" name="push.wav"/>
      </p:stSnd>
    </p:sndAc>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GT19_Enfermedad_Cronica_CPT_PPT_02">
            <a:extLst>
              <a:ext uri="{FF2B5EF4-FFF2-40B4-BE49-F238E27FC236}">
                <a16:creationId xmlns:a16="http://schemas.microsoft.com/office/drawing/2014/main" id="{E98A9A47-94EB-4F55-B0CC-4640A78E5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692150"/>
            <a:ext cx="7489825"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p:sndAc>
      <p:stSnd>
        <p:snd r:embed="rId4" name="push.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CEA574-078E-4021-AE31-8963B5353D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889216"/>
            <a:ext cx="8001000" cy="5276088"/>
          </a:xfrm>
          <a:prstGeom prst="rect">
            <a:avLst/>
          </a:prstGeom>
        </p:spPr>
      </p:pic>
    </p:spTree>
    <p:custDataLst>
      <p:tags r:id="rId1"/>
    </p:custDataLst>
    <p:extLst>
      <p:ext uri="{BB962C8B-B14F-4D97-AF65-F5344CB8AC3E}">
        <p14:creationId xmlns:p14="http://schemas.microsoft.com/office/powerpoint/2010/main" val="1651382835"/>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4E4-6E14-4A87-BF7D-AB1CBC064D5B}"/>
              </a:ext>
            </a:extLst>
          </p:cNvPr>
          <p:cNvSpPr>
            <a:spLocks/>
          </p:cNvSpPr>
          <p:nvPr/>
        </p:nvSpPr>
        <p:spPr bwMode="auto">
          <a:xfrm>
            <a:off x="2627313" y="836613"/>
            <a:ext cx="6192837" cy="10080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3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TENDENCIAS: </a:t>
            </a:r>
            <a:r>
              <a:rPr lang="es-PR" altLang="en-US" sz="3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SALUD Y APTITUD FÍSICA</a:t>
            </a:r>
          </a:p>
        </p:txBody>
      </p:sp>
      <p:pic>
        <p:nvPicPr>
          <p:cNvPr id="70659" name="Picture 5" descr="Jogging_Couple_Magic_Edge_001">
            <a:extLst>
              <a:ext uri="{FF2B5EF4-FFF2-40B4-BE49-F238E27FC236}">
                <a16:creationId xmlns:a16="http://schemas.microsoft.com/office/drawing/2014/main" id="{58566881-3D68-45B3-8BC4-255E14519E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49275"/>
            <a:ext cx="2232025"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Content Placeholder 2">
            <a:extLst>
              <a:ext uri="{FF2B5EF4-FFF2-40B4-BE49-F238E27FC236}">
                <a16:creationId xmlns:a16="http://schemas.microsoft.com/office/drawing/2014/main" id="{64410EB6-76DD-4C98-9597-494C54256E45}"/>
              </a:ext>
            </a:extLst>
          </p:cNvPr>
          <p:cNvSpPr>
            <a:spLocks/>
          </p:cNvSpPr>
          <p:nvPr/>
        </p:nvSpPr>
        <p:spPr bwMode="auto">
          <a:xfrm>
            <a:off x="395288" y="1989138"/>
            <a:ext cx="85693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n-US" b="1">
                <a:latin typeface="Calibri" panose="020F0502020204030204" pitchFamily="34" charset="0"/>
              </a:rPr>
              <a:t> Evolución de la salud pública</a:t>
            </a:r>
          </a:p>
          <a:p>
            <a:pPr eaLnBrk="1" hangingPunct="1">
              <a:spcBef>
                <a:spcPct val="20000"/>
              </a:spcBef>
              <a:buClr>
                <a:schemeClr val="tx1"/>
              </a:buClr>
              <a:buSzPts val="2400"/>
              <a:buFont typeface="Wingdings" panose="05000000000000000000" pitchFamily="2" charset="2"/>
              <a:buChar char="q"/>
            </a:pPr>
            <a:r>
              <a:rPr lang="es-PR" altLang="en-US" b="1">
                <a:latin typeface="Calibri" panose="020F0502020204030204" pitchFamily="34" charset="0"/>
              </a:rPr>
              <a:t> Movimiento humano:</a:t>
            </a:r>
            <a:endParaRPr lang="es-PR" altLang="en-US" b="1">
              <a:solidFill>
                <a:srgbClr val="000000"/>
              </a:solidFill>
            </a:endParaRPr>
          </a:p>
          <a:p>
            <a:pPr lvl="1" eaLnBrk="1" hangingPunct="1">
              <a:buClr>
                <a:schemeClr val="tx1"/>
              </a:buClr>
              <a:buFont typeface="Wingdings" panose="05000000000000000000" pitchFamily="2" charset="2"/>
              <a:buChar char="Ø"/>
            </a:pPr>
            <a:r>
              <a:rPr lang="es-PR" altLang="en-US" sz="2200" b="1">
                <a:solidFill>
                  <a:srgbClr val="000000"/>
                </a:solidFill>
              </a:rPr>
              <a:t> Sedentarismo e inactividad física</a:t>
            </a:r>
          </a:p>
          <a:p>
            <a:pPr lvl="1" eaLnBrk="1" hangingPunct="1">
              <a:lnSpc>
                <a:spcPct val="110000"/>
              </a:lnSpc>
              <a:buClr>
                <a:schemeClr val="tx1"/>
              </a:buClr>
              <a:buFont typeface="Wingdings" panose="05000000000000000000" pitchFamily="2" charset="2"/>
              <a:buChar char="Ø"/>
            </a:pPr>
            <a:r>
              <a:rPr lang="es-PR" altLang="en-US" sz="2200" b="1">
                <a:solidFill>
                  <a:srgbClr val="000000"/>
                </a:solidFill>
              </a:rPr>
              <a:t> Comportamiento sentado</a:t>
            </a:r>
          </a:p>
          <a:p>
            <a:pPr lvl="1" eaLnBrk="1" hangingPunct="1">
              <a:lnSpc>
                <a:spcPct val="110000"/>
              </a:lnSpc>
              <a:buClr>
                <a:schemeClr val="tx1"/>
              </a:buClr>
              <a:buFont typeface="Wingdings" panose="05000000000000000000" pitchFamily="2" charset="2"/>
              <a:buChar char="Ø"/>
            </a:pPr>
            <a:r>
              <a:rPr lang="es-PR" altLang="en-US" sz="2200" b="1">
                <a:solidFill>
                  <a:srgbClr val="000000"/>
                </a:solidFill>
              </a:rPr>
              <a:t> Guías de actividad física</a:t>
            </a:r>
          </a:p>
          <a:p>
            <a:pPr lvl="1" eaLnBrk="1" hangingPunct="1">
              <a:lnSpc>
                <a:spcPct val="110000"/>
              </a:lnSpc>
              <a:buClr>
                <a:schemeClr val="tx1"/>
              </a:buClr>
              <a:buFont typeface="Wingdings" panose="05000000000000000000" pitchFamily="2" charset="2"/>
              <a:buChar char="Ø"/>
            </a:pPr>
            <a:r>
              <a:rPr lang="es-PR" altLang="en-US" sz="2200" b="1">
                <a:solidFill>
                  <a:schemeClr val="tx1"/>
                </a:solidFill>
              </a:rPr>
              <a:t> El Ejercicio es Medicina</a:t>
            </a:r>
            <a:r>
              <a:rPr lang="es-PR" altLang="en-US" sz="2200" b="1" baseline="30000">
                <a:solidFill>
                  <a:schemeClr val="tx1"/>
                </a:solidFill>
              </a:rPr>
              <a:t>®</a:t>
            </a:r>
          </a:p>
          <a:p>
            <a:pPr lvl="1" eaLnBrk="1" hangingPunct="1">
              <a:lnSpc>
                <a:spcPct val="110000"/>
              </a:lnSpc>
              <a:buClr>
                <a:schemeClr val="tx1"/>
              </a:buClr>
              <a:buFont typeface="Wingdings" panose="05000000000000000000" pitchFamily="2" charset="2"/>
              <a:buChar char="Ø"/>
            </a:pPr>
            <a:r>
              <a:rPr lang="es-PR" altLang="en-US" sz="2200" b="1">
                <a:solidFill>
                  <a:srgbClr val="000000"/>
                </a:solidFill>
              </a:rPr>
              <a:t> Fisiología del ejercicio clínico</a:t>
            </a:r>
          </a:p>
          <a:p>
            <a:pPr lvl="1" eaLnBrk="1" hangingPunct="1">
              <a:lnSpc>
                <a:spcPct val="110000"/>
              </a:lnSpc>
              <a:buClr>
                <a:schemeClr val="tx1"/>
              </a:buClr>
              <a:buFont typeface="Wingdings" panose="05000000000000000000" pitchFamily="2" charset="2"/>
              <a:buChar char="Ø"/>
            </a:pPr>
            <a:r>
              <a:rPr lang="es-PR" altLang="en-US" sz="2200" b="1">
                <a:solidFill>
                  <a:srgbClr val="000000"/>
                </a:solidFill>
              </a:rPr>
              <a:t> Salud y aptitud física corporativa</a:t>
            </a:r>
          </a:p>
          <a:p>
            <a:pPr lvl="1" eaLnBrk="1" hangingPunct="1">
              <a:lnSpc>
                <a:spcPct val="110000"/>
              </a:lnSpc>
              <a:buClr>
                <a:schemeClr val="tx1"/>
              </a:buClr>
              <a:buFont typeface="Wingdings" panose="05000000000000000000" pitchFamily="2" charset="2"/>
              <a:buChar char="Ø"/>
            </a:pPr>
            <a:r>
              <a:rPr lang="es-PR" altLang="en-US" sz="2200" b="1">
                <a:solidFill>
                  <a:srgbClr val="000000"/>
                </a:solidFill>
              </a:rPr>
              <a:t> Iniciativa: </a:t>
            </a:r>
            <a:r>
              <a:rPr lang="es-PR" altLang="en-US" sz="2200" b="1" i="1">
                <a:solidFill>
                  <a:srgbClr val="000000"/>
                </a:solidFill>
              </a:rPr>
              <a:t>Personas Saludables</a:t>
            </a:r>
            <a:r>
              <a:rPr lang="es-PR" altLang="en-US" sz="2200" b="1">
                <a:solidFill>
                  <a:srgbClr val="000000"/>
                </a:solidFill>
              </a:rPr>
              <a:t> (</a:t>
            </a:r>
            <a:r>
              <a:rPr lang="es-PR" altLang="en-US" sz="2200" b="1" i="1">
                <a:solidFill>
                  <a:srgbClr val="000000"/>
                </a:solidFill>
              </a:rPr>
              <a:t>Healthy People</a:t>
            </a:r>
            <a:r>
              <a:rPr lang="es-PR" altLang="en-US" sz="2200" b="1">
                <a:solidFill>
                  <a:srgbClr val="000000"/>
                </a:solidFill>
              </a:rPr>
              <a:t>)</a:t>
            </a:r>
            <a:endParaRPr lang="es-PR" altLang="en-US" sz="3000" i="1">
              <a:latin typeface="Arial" panose="020B0604020202020204" pitchFamily="34" charset="0"/>
            </a:endParaRPr>
          </a:p>
        </p:txBody>
      </p:sp>
    </p:spTree>
    <p:custDataLst>
      <p:tags r:id="rId1"/>
    </p:custDataLst>
  </p:cSld>
  <p:clrMapOvr>
    <a:masterClrMapping/>
  </p:clrMapOvr>
  <p:transition spd="slow">
    <p:split/>
    <p:sndAc>
      <p:stSnd>
        <p:snd r:embed="rId4" name="whoosh.wav"/>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0" descr="Tratamiento_Moderno_Enfermedades_Cronicas_01">
            <a:extLst>
              <a:ext uri="{FF2B5EF4-FFF2-40B4-BE49-F238E27FC236}">
                <a16:creationId xmlns:a16="http://schemas.microsoft.com/office/drawing/2014/main" id="{3292BEC2-4FAD-479B-9547-CC0D11722D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981075"/>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ircle/>
    <p:sndAc>
      <p:stSnd>
        <p:snd r:embed="rId4" name="breeze.wav"/>
      </p:stSnd>
    </p:sndAc>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Obese_Mountainbike_Edge_GALL_01">
            <a:extLst>
              <a:ext uri="{FF2B5EF4-FFF2-40B4-BE49-F238E27FC236}">
                <a16:creationId xmlns:a16="http://schemas.microsoft.com/office/drawing/2014/main" id="{8FB3FFA3-6FAD-492D-A16E-A631EF48D2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692150"/>
            <a:ext cx="227171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7E610F-9CAF-43F4-9B3F-06C751F24EC9}"/>
              </a:ext>
            </a:extLst>
          </p:cNvPr>
          <p:cNvSpPr>
            <a:spLocks/>
          </p:cNvSpPr>
          <p:nvPr/>
        </p:nvSpPr>
        <p:spPr bwMode="auto">
          <a:xfrm>
            <a:off x="2484438" y="908050"/>
            <a:ext cx="6624637" cy="115093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ENFOQUE TERAPÉUTICO PARA LAS ENFERMEDADES CRÓNICO-DEGENERATIVAS</a:t>
            </a:r>
            <a:b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Importancia del Ejercicio y</a:t>
            </a:r>
            <a:b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Actividad Física</a:t>
            </a:r>
          </a:p>
        </p:txBody>
      </p:sp>
      <p:sp>
        <p:nvSpPr>
          <p:cNvPr id="7" name="Content Placeholder 2">
            <a:extLst>
              <a:ext uri="{FF2B5EF4-FFF2-40B4-BE49-F238E27FC236}">
                <a16:creationId xmlns:a16="http://schemas.microsoft.com/office/drawing/2014/main" id="{329AC41F-75D9-4F1D-819D-6B690E28EBB1}"/>
              </a:ext>
            </a:extLst>
          </p:cNvPr>
          <p:cNvSpPr>
            <a:spLocks/>
          </p:cNvSpPr>
          <p:nvPr/>
        </p:nvSpPr>
        <p:spPr bwMode="auto">
          <a:xfrm>
            <a:off x="179388" y="2276475"/>
            <a:ext cx="8640762" cy="4176713"/>
          </a:xfrm>
          <a:prstGeom prst="rect">
            <a:avLst/>
          </a:prstGeom>
          <a:noFill/>
          <a:ln>
            <a:noFill/>
          </a:ln>
        </p:spPr>
        <p:txBody>
          <a:bodyPr/>
          <a:lstStyle>
            <a:lvl1pPr marL="365125" indent="-255588" algn="l">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lgn="l">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lgn="l">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lgn="l">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lgn="l">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SzPts val="2400"/>
              <a:buFont typeface="Wingdings" panose="05000000000000000000" pitchFamily="2" charset="2"/>
              <a:buChar char="q"/>
              <a:defRPr/>
            </a:pPr>
            <a:r>
              <a:rPr lang="es-PR" altLang="en-US" sz="2400" b="1">
                <a:latin typeface="Calibri" panose="020F0502020204030204" pitchFamily="34" charset="0"/>
              </a:rPr>
              <a:t> Evaluación de la salud, estilos de vida, y capacidad funcional</a:t>
            </a:r>
          </a:p>
          <a:p>
            <a:pPr eaLnBrk="1" hangingPunct="1">
              <a:lnSpc>
                <a:spcPct val="110000"/>
              </a:lnSpc>
              <a:spcBef>
                <a:spcPct val="20000"/>
              </a:spcBef>
              <a:buClr>
                <a:schemeClr val="tx1"/>
              </a:buClr>
              <a:buSzPts val="2400"/>
              <a:buFont typeface="Wingdings" panose="05000000000000000000" pitchFamily="2" charset="2"/>
              <a:buChar char="q"/>
              <a:defRPr/>
            </a:pPr>
            <a:r>
              <a:rPr lang="es-PR" altLang="en-US" sz="2400" b="1">
                <a:latin typeface="Calibri" panose="020F0502020204030204" pitchFamily="34" charset="0"/>
              </a:rPr>
              <a:t> Establecimiento de metas y objetivos del participante:</a:t>
            </a:r>
            <a:endParaRPr lang="es-PR" altLang="en-US" sz="2400" b="1" i="1">
              <a:solidFill>
                <a:srgbClr val="000000"/>
              </a:solidFill>
            </a:endParaRPr>
          </a:p>
          <a:p>
            <a:pPr lvl="1" eaLnBrk="1" hangingPunct="1">
              <a:lnSpc>
                <a:spcPct val="90000"/>
              </a:lnSpc>
              <a:buClr>
                <a:schemeClr val="tx1"/>
              </a:buClr>
              <a:buFont typeface="Wingdings" panose="05000000000000000000" pitchFamily="2" charset="2"/>
              <a:buChar char="Ø"/>
              <a:defRPr/>
            </a:pPr>
            <a:r>
              <a:rPr lang="es-PR" altLang="en-US" sz="2000" b="1">
                <a:solidFill>
                  <a:srgbClr val="000000"/>
                </a:solidFill>
              </a:rPr>
              <a:t> Considerar - </a:t>
            </a:r>
            <a:r>
              <a:rPr lang="es-PR" altLang="en-US" sz="2000" b="1" i="1">
                <a:solidFill>
                  <a:srgbClr val="000000"/>
                </a:solidFill>
                <a:effectLst>
                  <a:outerShdw blurRad="38100" dist="38100" dir="2700000" algn="tl">
                    <a:srgbClr val="C0C0C0"/>
                  </a:outerShdw>
                </a:effectLst>
              </a:rPr>
              <a:t>Enfoque Transdisciplinario</a:t>
            </a:r>
            <a:r>
              <a:rPr lang="es-PR" altLang="en-US" sz="2000" b="1">
                <a:solidFill>
                  <a:srgbClr val="000000"/>
                </a:solidFill>
              </a:rPr>
              <a:t>: </a:t>
            </a:r>
            <a:endParaRPr lang="es-PR" altLang="en-US" sz="19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Perspectiva: </a:t>
            </a:r>
            <a:r>
              <a:rPr lang="es-PR" altLang="en-US" sz="1900" b="1" i="1" u="sng">
                <a:solidFill>
                  <a:srgbClr val="000000"/>
                </a:solidFill>
                <a:effectLst>
                  <a:outerShdw blurRad="38100" dist="38100" dir="2700000" algn="tl">
                    <a:srgbClr val="C0C0C0"/>
                  </a:outerShdw>
                </a:effectLst>
                <a:latin typeface="Arial" panose="020B0604020202020204" pitchFamily="34" charset="0"/>
              </a:rPr>
              <a:t>Biopsicosocial</a:t>
            </a:r>
            <a:r>
              <a:rPr lang="es-PR" altLang="en-US" sz="1900" b="1" i="1">
                <a:solidFill>
                  <a:srgbClr val="000000"/>
                </a:solidFill>
                <a:latin typeface="Arial" panose="020B0604020202020204" pitchFamily="34" charset="0"/>
              </a:rPr>
              <a:t> del individuo</a:t>
            </a:r>
            <a:r>
              <a:rPr lang="es-PR" altLang="en-US" sz="1800" b="1">
                <a:solidFill>
                  <a:srgbClr val="000000"/>
                </a:solidFill>
              </a:rPr>
              <a:t> </a:t>
            </a:r>
            <a:endParaRPr lang="es-PR" altLang="en-US" sz="18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Contexto: </a:t>
            </a:r>
            <a:r>
              <a:rPr lang="es-PR" altLang="en-US" sz="1900" b="1" i="1" u="sng">
                <a:solidFill>
                  <a:srgbClr val="000000"/>
                </a:solidFill>
                <a:effectLst>
                  <a:outerShdw blurRad="38100" dist="38100" dir="2700000" algn="tl">
                    <a:srgbClr val="C0C0C0"/>
                  </a:outerShdw>
                </a:effectLst>
                <a:latin typeface="Arial" panose="020B0604020202020204" pitchFamily="34" charset="0"/>
              </a:rPr>
              <a:t>Socio-Económico</a:t>
            </a:r>
            <a:r>
              <a:rPr lang="es-PR" altLang="en-US" sz="1900" b="1">
                <a:solidFill>
                  <a:srgbClr val="000000"/>
                </a:solidFill>
                <a:latin typeface="Arial" panose="020B0604020202020204" pitchFamily="34" charset="0"/>
              </a:rPr>
              <a:t> del paciente y su familia</a:t>
            </a:r>
            <a:endParaRPr lang="es-PR" altLang="en-US" sz="18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Paciente con: </a:t>
            </a:r>
            <a:r>
              <a:rPr lang="es-PR" altLang="en-US" sz="1900" b="1" i="1">
                <a:solidFill>
                  <a:srgbClr val="000000"/>
                </a:solidFill>
                <a:effectLst>
                  <a:outerShdw blurRad="38100" dist="38100" dir="2700000" algn="tl">
                    <a:srgbClr val="C0C0C0"/>
                  </a:outerShdw>
                </a:effectLst>
                <a:latin typeface="Arial" panose="020B0604020202020204" pitchFamily="34" charset="0"/>
              </a:rPr>
              <a:t>Múltiples Patologías</a:t>
            </a:r>
            <a:endParaRPr lang="es-PR" altLang="en-US" sz="2000" b="1" i="1">
              <a:solidFill>
                <a:srgbClr val="000000"/>
              </a:solidFill>
            </a:endParaRPr>
          </a:p>
          <a:p>
            <a:pPr lvl="1" eaLnBrk="1" hangingPunct="1">
              <a:buClr>
                <a:schemeClr val="tx1"/>
              </a:buClr>
              <a:buFont typeface="Wingdings" panose="05000000000000000000" pitchFamily="2" charset="2"/>
              <a:buChar char="Ø"/>
              <a:defRPr/>
            </a:pPr>
            <a:r>
              <a:rPr lang="es-PR" altLang="en-US" sz="2000" b="1">
                <a:solidFill>
                  <a:srgbClr val="000000"/>
                </a:solidFill>
              </a:rPr>
              <a:t> Enfatizar - </a:t>
            </a:r>
            <a:r>
              <a:rPr lang="es-PR" altLang="en-US" sz="2000" b="1" i="1">
                <a:solidFill>
                  <a:srgbClr val="000000"/>
                </a:solidFill>
              </a:rPr>
              <a:t>La Salud como </a:t>
            </a:r>
            <a:r>
              <a:rPr lang="es-PR" altLang="en-US" sz="2000" b="1" i="1" u="sng">
                <a:solidFill>
                  <a:srgbClr val="000000"/>
                </a:solidFill>
                <a:effectLst>
                  <a:outerShdw blurRad="38100" dist="38100" dir="2700000" algn="tl">
                    <a:srgbClr val="C0C0C0"/>
                  </a:outerShdw>
                </a:effectLst>
              </a:rPr>
              <a:t>Responsabilidad del Cliente</a:t>
            </a:r>
            <a:r>
              <a:rPr lang="es-PR" altLang="en-US" sz="2000" b="1" i="1">
                <a:solidFill>
                  <a:srgbClr val="000000"/>
                </a:solidFill>
              </a:rPr>
              <a:t>:</a:t>
            </a:r>
            <a:r>
              <a:rPr lang="es-PR" altLang="en-US" sz="2000" b="1">
                <a:solidFill>
                  <a:srgbClr val="000000"/>
                </a:solidFill>
              </a:rPr>
              <a:t> </a:t>
            </a:r>
            <a:endParaRPr lang="es-PR" altLang="en-US" sz="1900" b="1">
              <a:solidFill>
                <a:srgbClr val="000000"/>
              </a:solidFill>
              <a:latin typeface="Tahoma" panose="020B0604030504040204" pitchFamily="34" charset="0"/>
            </a:endParaRPr>
          </a:p>
          <a:p>
            <a:pPr lvl="2" eaLnBrk="1" hangingPunct="1">
              <a:buClr>
                <a:schemeClr val="tx1"/>
              </a:buClr>
              <a:buFontTx/>
              <a:buNone/>
              <a:defRPr/>
            </a:pPr>
            <a:r>
              <a:rPr lang="es-PR" altLang="en-US" sz="1900" b="1">
                <a:solidFill>
                  <a:srgbClr val="000000"/>
                </a:solidFill>
                <a:latin typeface="Arial" panose="020B0604020202020204" pitchFamily="34" charset="0"/>
              </a:rPr>
              <a:t>RECALCAR: </a:t>
            </a:r>
            <a:r>
              <a:rPr lang="es-PR" altLang="en-US" sz="1900" b="1" i="1" u="sng">
                <a:solidFill>
                  <a:srgbClr val="000000"/>
                </a:solidFill>
                <a:effectLst>
                  <a:outerShdw blurRad="38100" dist="38100" dir="2700000" algn="tl">
                    <a:srgbClr val="C0C0C0"/>
                  </a:outerShdw>
                </a:effectLst>
                <a:latin typeface="Arial" panose="020B0604020202020204" pitchFamily="34" charset="0"/>
              </a:rPr>
              <a:t>Auto-Cuidado</a:t>
            </a:r>
            <a:r>
              <a:rPr lang="es-PR" altLang="en-US" sz="1900" b="1" i="1">
                <a:solidFill>
                  <a:srgbClr val="000000"/>
                </a:solidFill>
                <a:latin typeface="Arial" panose="020B0604020202020204" pitchFamily="34" charset="0"/>
              </a:rPr>
              <a:t> de la salud</a:t>
            </a:r>
            <a:r>
              <a:rPr lang="es-PR" altLang="en-US" sz="1800" b="1">
                <a:solidFill>
                  <a:srgbClr val="000000"/>
                </a:solidFill>
              </a:rPr>
              <a:t> </a:t>
            </a:r>
            <a:endParaRPr lang="es-PR" altLang="en-US" sz="2000" b="1" i="1">
              <a:solidFill>
                <a:srgbClr val="000000"/>
              </a:solidFill>
            </a:endParaRPr>
          </a:p>
          <a:p>
            <a:pPr lvl="1" eaLnBrk="1" hangingPunct="1">
              <a:buClr>
                <a:schemeClr val="tx1"/>
              </a:buClr>
              <a:buFont typeface="Wingdings" panose="05000000000000000000" pitchFamily="2" charset="2"/>
              <a:buChar char="Ø"/>
              <a:defRPr/>
            </a:pPr>
            <a:r>
              <a:rPr lang="es-PR" altLang="en-US" sz="2000" b="1">
                <a:solidFill>
                  <a:srgbClr val="000000"/>
                </a:solidFill>
              </a:rPr>
              <a:t> </a:t>
            </a:r>
            <a:r>
              <a:rPr lang="es-PR" altLang="en-US" sz="2000" b="1" u="sng">
                <a:solidFill>
                  <a:srgbClr val="000000"/>
                </a:solidFill>
              </a:rPr>
              <a:t>Importancia del</a:t>
            </a:r>
            <a:r>
              <a:rPr lang="es-PR" altLang="en-US" sz="2000" b="1">
                <a:solidFill>
                  <a:srgbClr val="000000"/>
                </a:solidFill>
              </a:rPr>
              <a:t>: </a:t>
            </a:r>
            <a:r>
              <a:rPr lang="es-PR" altLang="en-US" sz="2000" b="1" i="1">
                <a:solidFill>
                  <a:srgbClr val="000000"/>
                </a:solidFill>
              </a:rPr>
              <a:t>Manejador de Casos</a:t>
            </a:r>
            <a:r>
              <a:rPr lang="es-PR" altLang="en-US" sz="2000" b="1">
                <a:solidFill>
                  <a:srgbClr val="000000"/>
                </a:solidFill>
              </a:rPr>
              <a:t>: </a:t>
            </a:r>
            <a:endParaRPr lang="es-PR" altLang="en-US" sz="19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Consejería - </a:t>
            </a:r>
            <a:r>
              <a:rPr lang="es-PR" altLang="en-US" sz="1900" b="1" i="1">
                <a:solidFill>
                  <a:srgbClr val="000000"/>
                </a:solidFill>
                <a:latin typeface="Arial" panose="020B0604020202020204" pitchFamily="34" charset="0"/>
              </a:rPr>
              <a:t>Ajustar programa a necesidades del participante</a:t>
            </a:r>
            <a:r>
              <a:rPr lang="es-PR" altLang="en-US" sz="1900" b="1">
                <a:solidFill>
                  <a:srgbClr val="000000"/>
                </a:solidFill>
                <a:latin typeface="Arial" panose="020B0604020202020204" pitchFamily="34" charset="0"/>
              </a:rPr>
              <a:t>:</a:t>
            </a:r>
            <a:endParaRPr lang="es-PR" altLang="en-US" sz="2100" b="1">
              <a:solidFill>
                <a:srgbClr val="000000"/>
              </a:solidFill>
              <a:latin typeface="Arial" panose="020B0604020202020204" pitchFamily="34" charset="0"/>
            </a:endParaRPr>
          </a:p>
          <a:p>
            <a:pPr lvl="3" eaLnBrk="1" hangingPunct="1">
              <a:lnSpc>
                <a:spcPct val="90000"/>
              </a:lnSpc>
              <a:buClr>
                <a:schemeClr val="tx1"/>
              </a:buClr>
              <a:buFont typeface="Wingdings" panose="05000000000000000000" pitchFamily="2" charset="2"/>
              <a:buChar char="ð"/>
              <a:defRPr/>
            </a:pPr>
            <a:r>
              <a:rPr lang="es-PR" altLang="en-US" sz="2100" b="1">
                <a:solidFill>
                  <a:srgbClr val="000000"/>
                </a:solidFill>
                <a:latin typeface="Calibri" panose="020F0502020204030204" pitchFamily="34" charset="0"/>
              </a:rPr>
              <a:t> Estilos de vida que requieren modificarse</a:t>
            </a:r>
            <a:endParaRPr lang="es-PR" altLang="en-US" sz="2100" b="1">
              <a:solidFill>
                <a:srgbClr val="000000"/>
              </a:solidFill>
              <a:latin typeface="Arial" panose="020B0604020202020204" pitchFamily="34" charset="0"/>
            </a:endParaRPr>
          </a:p>
          <a:p>
            <a:pPr lvl="3" eaLnBrk="1" hangingPunct="1">
              <a:lnSpc>
                <a:spcPct val="80000"/>
              </a:lnSpc>
              <a:buClr>
                <a:schemeClr val="tx1"/>
              </a:buClr>
              <a:buFont typeface="Wingdings" panose="05000000000000000000" pitchFamily="2" charset="2"/>
              <a:buChar char="ð"/>
              <a:defRPr/>
            </a:pPr>
            <a:r>
              <a:rPr lang="es-PR" altLang="en-US" sz="2100" b="1">
                <a:solidFill>
                  <a:srgbClr val="000000"/>
                </a:solidFill>
                <a:latin typeface="Calibri" panose="020F0502020204030204" pitchFamily="34" charset="0"/>
              </a:rPr>
              <a:t> Disponer de apoyo emocional y social</a:t>
            </a:r>
            <a:r>
              <a:rPr lang="es-PR" altLang="en-US" sz="1800" b="1">
                <a:solidFill>
                  <a:srgbClr val="000000"/>
                </a:solidFill>
              </a:rPr>
              <a:t> </a:t>
            </a:r>
            <a:endParaRPr lang="es-PR" altLang="en-US" sz="2000" b="1">
              <a:latin typeface="Calibri" panose="020F0502020204030204" pitchFamily="34" charset="0"/>
            </a:endParaRPr>
          </a:p>
        </p:txBody>
      </p:sp>
    </p:spTree>
    <p:custDataLst>
      <p:tags r:id="rId1"/>
    </p:custDataLst>
  </p:cSld>
  <p:clrMapOvr>
    <a:masterClrMapping/>
  </p:clrMapOvr>
  <p:transition spd="slow">
    <p:pull dir="r"/>
    <p:sndAc>
      <p:stSnd>
        <p:snd r:embed="rId4" name="breeze.wav"/>
      </p:stSnd>
    </p:sndAc>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4C19B6C-A594-46A2-A111-06B5C456144B}"/>
              </a:ext>
            </a:extLst>
          </p:cNvPr>
          <p:cNvSpPr>
            <a:spLocks/>
          </p:cNvSpPr>
          <p:nvPr/>
        </p:nvSpPr>
        <p:spPr bwMode="auto">
          <a:xfrm>
            <a:off x="179388" y="2133600"/>
            <a:ext cx="8713787" cy="4392613"/>
          </a:xfrm>
          <a:prstGeom prst="rect">
            <a:avLst/>
          </a:prstGeom>
          <a:noFill/>
          <a:ln>
            <a:noFill/>
          </a:ln>
        </p:spPr>
        <p:txBody>
          <a:bodyPr/>
          <a:lstStyle>
            <a:lvl1pPr marL="365125" indent="-255588" algn="l">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lgn="l">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lgn="l">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lgn="l">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lgn="l">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10000"/>
              </a:lnSpc>
              <a:spcBef>
                <a:spcPct val="20000"/>
              </a:spcBef>
              <a:buClr>
                <a:schemeClr val="tx1"/>
              </a:buClr>
              <a:buFont typeface="Wingdings" panose="05000000000000000000" pitchFamily="2" charset="2"/>
              <a:buChar char="q"/>
              <a:defRPr/>
            </a:pPr>
            <a:r>
              <a:rPr lang="es-PR" altLang="en-US" sz="2400" b="1">
                <a:latin typeface="Calibri" panose="020F0502020204030204" pitchFamily="34" charset="0"/>
              </a:rPr>
              <a:t> Modificación de la Conducta - </a:t>
            </a:r>
            <a:r>
              <a:rPr lang="es-PR" altLang="en-US" sz="2400" b="1" i="1">
                <a:latin typeface="Calibri" panose="020F0502020204030204" pitchFamily="34" charset="0"/>
              </a:rPr>
              <a:t>Comportamientos Saludables</a:t>
            </a:r>
            <a:r>
              <a:rPr lang="es-PR" altLang="en-US" sz="2400" b="1">
                <a:latin typeface="Calibri" panose="020F0502020204030204" pitchFamily="34" charset="0"/>
              </a:rPr>
              <a:t>:</a:t>
            </a:r>
            <a:endParaRPr lang="es-PR" altLang="en-US" sz="2400" b="1" i="1">
              <a:solidFill>
                <a:srgbClr val="000000"/>
              </a:solidFill>
            </a:endParaRPr>
          </a:p>
          <a:p>
            <a:pPr lvl="1" eaLnBrk="1" hangingPunct="1">
              <a:lnSpc>
                <a:spcPct val="90000"/>
              </a:lnSpc>
              <a:buClr>
                <a:schemeClr val="tx1"/>
              </a:buClr>
              <a:buFont typeface="Wingdings" panose="05000000000000000000" pitchFamily="2" charset="2"/>
              <a:buChar char="Ø"/>
              <a:defRPr/>
            </a:pPr>
            <a:r>
              <a:rPr lang="es-PR" altLang="en-US" sz="2000" b="1">
                <a:solidFill>
                  <a:srgbClr val="000000"/>
                </a:solidFill>
              </a:rPr>
              <a:t> Cambio en diversos estilos de vida: </a:t>
            </a:r>
            <a:endParaRPr lang="es-PR" altLang="en-US" sz="19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Evitar uso de: </a:t>
            </a:r>
            <a:r>
              <a:rPr lang="es-PR" altLang="en-US" sz="1900" b="1" i="1">
                <a:solidFill>
                  <a:srgbClr val="000000"/>
                </a:solidFill>
                <a:latin typeface="Arial" panose="020B0604020202020204" pitchFamily="34" charset="0"/>
              </a:rPr>
              <a:t>Sustancias Nocivas a la Salud (Ej: tabaquismo)</a:t>
            </a:r>
            <a:r>
              <a:rPr lang="es-PR" altLang="en-US" sz="1800" b="1">
                <a:solidFill>
                  <a:srgbClr val="000000"/>
                </a:solidFill>
              </a:rPr>
              <a:t> </a:t>
            </a:r>
            <a:endParaRPr lang="es-PR" altLang="en-US" sz="18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Hábitos nutricionales adecuados: </a:t>
            </a:r>
            <a:r>
              <a:rPr lang="es-PR" altLang="en-US" sz="1900" b="1" i="1">
                <a:solidFill>
                  <a:srgbClr val="000000"/>
                </a:solidFill>
                <a:latin typeface="Arial" panose="020B0604020202020204" pitchFamily="34" charset="0"/>
              </a:rPr>
              <a:t>Incluye Control de MC (Peso)</a:t>
            </a:r>
            <a:endParaRPr lang="es-PR" altLang="en-US" sz="1800" b="1" i="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Técnicas para el manejo efectivo de circunstancias estresantes</a:t>
            </a:r>
            <a:endParaRPr lang="es-PR" altLang="en-US" sz="1800" b="1" i="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Tiempo dedicado a dormir: lo adecuado (Ej: 7-8 hoas)</a:t>
            </a:r>
            <a:endParaRPr lang="es-PR" altLang="en-US" sz="2000" b="1" i="1">
              <a:solidFill>
                <a:srgbClr val="000000"/>
              </a:solidFill>
            </a:endParaRPr>
          </a:p>
          <a:p>
            <a:pPr lvl="1" eaLnBrk="1" hangingPunct="1">
              <a:lnSpc>
                <a:spcPct val="90000"/>
              </a:lnSpc>
              <a:buClr>
                <a:schemeClr val="tx1"/>
              </a:buClr>
              <a:buFont typeface="Wingdings" panose="05000000000000000000" pitchFamily="2" charset="2"/>
              <a:buChar char="Ø"/>
              <a:defRPr/>
            </a:pPr>
            <a:r>
              <a:rPr lang="es-PR" altLang="en-US" sz="2000" b="1">
                <a:solidFill>
                  <a:srgbClr val="000000"/>
                </a:solidFill>
              </a:rPr>
              <a:t> Enfatizar en: </a:t>
            </a:r>
            <a:endParaRPr lang="es-PR" altLang="en-US" sz="19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Suprimir: </a:t>
            </a:r>
            <a:r>
              <a:rPr lang="es-PR" altLang="en-US" sz="1900" b="1" u="sng">
                <a:solidFill>
                  <a:srgbClr val="000000"/>
                </a:solidFill>
                <a:latin typeface="Arial" panose="020B0604020202020204" pitchFamily="34" charset="0"/>
              </a:rPr>
              <a:t>Comportamiento Sedentario</a:t>
            </a:r>
            <a:r>
              <a:rPr lang="es-PR" altLang="en-US" sz="1900" b="1">
                <a:solidFill>
                  <a:srgbClr val="000000"/>
                </a:solidFill>
                <a:latin typeface="Arial" panose="020B0604020202020204" pitchFamily="34" charset="0"/>
              </a:rPr>
              <a:t> - </a:t>
            </a:r>
            <a:r>
              <a:rPr lang="es-PR" altLang="en-US" sz="1900" b="1" i="1">
                <a:solidFill>
                  <a:srgbClr val="000000"/>
                </a:solidFill>
                <a:latin typeface="Arial" panose="020B0604020202020204" pitchFamily="34" charset="0"/>
              </a:rPr>
              <a:t>Tiempo Sentado</a:t>
            </a:r>
            <a:r>
              <a:rPr lang="es-PR" altLang="en-US" sz="1800" b="1">
                <a:solidFill>
                  <a:srgbClr val="000000"/>
                </a:solidFill>
              </a:rPr>
              <a:t> </a:t>
            </a:r>
            <a:endParaRPr lang="es-PR" altLang="en-US" sz="18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Incrementar: </a:t>
            </a:r>
            <a:r>
              <a:rPr lang="es-PR" altLang="en-US" sz="1900" b="1" i="1">
                <a:solidFill>
                  <a:srgbClr val="000000"/>
                </a:solidFill>
                <a:latin typeface="Arial" panose="020B0604020202020204" pitchFamily="34" charset="0"/>
              </a:rPr>
              <a:t>Nivel de</a:t>
            </a:r>
            <a:r>
              <a:rPr lang="es-PR" altLang="en-US" sz="1900" b="1">
                <a:solidFill>
                  <a:srgbClr val="000000"/>
                </a:solidFill>
                <a:latin typeface="Arial" panose="020B0604020202020204" pitchFamily="34" charset="0"/>
              </a:rPr>
              <a:t> </a:t>
            </a:r>
            <a:r>
              <a:rPr lang="es-PR" altLang="en-US" sz="1900" b="1" i="1" u="sng">
                <a:solidFill>
                  <a:srgbClr val="000000"/>
                </a:solidFill>
                <a:effectLst>
                  <a:outerShdw blurRad="38100" dist="38100" dir="2700000" algn="tl">
                    <a:srgbClr val="C0C0C0"/>
                  </a:outerShdw>
                </a:effectLst>
                <a:latin typeface="Arial" panose="020B0604020202020204" pitchFamily="34" charset="0"/>
              </a:rPr>
              <a:t>Actividad Física</a:t>
            </a:r>
            <a:r>
              <a:rPr lang="es-PR" altLang="en-US" sz="1900" b="1">
                <a:solidFill>
                  <a:srgbClr val="000000"/>
                </a:solidFill>
                <a:latin typeface="Arial" panose="020B0604020202020204" pitchFamily="34" charset="0"/>
              </a:rPr>
              <a:t> (USDDHHS, 2008)</a:t>
            </a:r>
            <a:endParaRPr lang="es-PR" altLang="en-US" sz="18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Diseñar un programa de entrenamiento físico:</a:t>
            </a:r>
            <a:endParaRPr lang="es-PR" altLang="en-US" sz="2100" b="1" i="1">
              <a:solidFill>
                <a:srgbClr val="000000"/>
              </a:solidFill>
              <a:latin typeface="Arial" panose="020B0604020202020204" pitchFamily="34" charset="0"/>
            </a:endParaRPr>
          </a:p>
          <a:p>
            <a:pPr lvl="2" eaLnBrk="1" hangingPunct="1">
              <a:lnSpc>
                <a:spcPct val="70000"/>
              </a:lnSpc>
              <a:buClr>
                <a:schemeClr val="tx1"/>
              </a:buClr>
              <a:buFontTx/>
              <a:buNone/>
              <a:defRPr/>
            </a:pPr>
            <a:r>
              <a:rPr lang="es-PR" altLang="en-US" sz="2300" b="1">
                <a:solidFill>
                  <a:srgbClr val="000000"/>
                </a:solidFill>
                <a:latin typeface="Calibri" panose="020F0502020204030204" pitchFamily="34" charset="0"/>
              </a:rPr>
              <a:t>   </a:t>
            </a:r>
            <a:r>
              <a:rPr lang="es-PR" altLang="en-US" sz="2100" b="1" i="1">
                <a:solidFill>
                  <a:srgbClr val="000000"/>
                </a:solidFill>
                <a:latin typeface="Calibri" panose="020F0502020204030204" pitchFamily="34" charset="0"/>
              </a:rPr>
              <a:t>Guías para la: </a:t>
            </a:r>
            <a:r>
              <a:rPr lang="es-PR" altLang="en-US" sz="2100" b="1" i="1" u="sng">
                <a:solidFill>
                  <a:srgbClr val="000000"/>
                </a:solidFill>
                <a:effectLst>
                  <a:outerShdw blurRad="38100" dist="38100" dir="2700000" algn="tl">
                    <a:srgbClr val="C0C0C0"/>
                  </a:outerShdw>
                </a:effectLst>
                <a:latin typeface="Calibri" panose="020F0502020204030204" pitchFamily="34" charset="0"/>
              </a:rPr>
              <a:t>Prescripción de Ejercicios</a:t>
            </a:r>
            <a:r>
              <a:rPr lang="es-PR" altLang="en-US" sz="2100" b="1" i="1">
                <a:solidFill>
                  <a:srgbClr val="000000"/>
                </a:solidFill>
                <a:latin typeface="Calibri" panose="020F0502020204030204" pitchFamily="34" charset="0"/>
              </a:rPr>
              <a:t> (ACSM, 2014)</a:t>
            </a:r>
            <a:endParaRPr lang="es-PR" altLang="en-US" sz="2000" b="1">
              <a:latin typeface="Calibri" panose="020F0502020204030204" pitchFamily="34" charset="0"/>
            </a:endParaRPr>
          </a:p>
          <a:p>
            <a:pPr eaLnBrk="1" hangingPunct="1">
              <a:lnSpc>
                <a:spcPct val="110000"/>
              </a:lnSpc>
              <a:spcBef>
                <a:spcPct val="0"/>
              </a:spcBef>
              <a:buClr>
                <a:schemeClr val="tx1"/>
              </a:buClr>
              <a:buSzPts val="2400"/>
              <a:buFont typeface="Wingdings" panose="05000000000000000000" pitchFamily="2" charset="2"/>
              <a:buChar char="q"/>
              <a:defRPr/>
            </a:pPr>
            <a:r>
              <a:rPr lang="es-PR" altLang="en-US" sz="2400" b="1">
                <a:latin typeface="Calibri" panose="020F0502020204030204" pitchFamily="34" charset="0"/>
              </a:rPr>
              <a:t> Evaluar la efectividad del programa</a:t>
            </a:r>
          </a:p>
          <a:p>
            <a:pPr eaLnBrk="1" hangingPunct="1">
              <a:lnSpc>
                <a:spcPct val="80000"/>
              </a:lnSpc>
              <a:spcBef>
                <a:spcPct val="20000"/>
              </a:spcBef>
              <a:buClr>
                <a:schemeClr val="tx1"/>
              </a:buClr>
              <a:buSzPts val="2400"/>
              <a:buFont typeface="Wingdings" panose="05000000000000000000" pitchFamily="2" charset="2"/>
              <a:buChar char="q"/>
              <a:defRPr/>
            </a:pPr>
            <a:r>
              <a:rPr lang="es-PR" altLang="en-US" sz="2400" b="1">
                <a:latin typeface="Calibri" panose="020F0502020204030204" pitchFamily="34" charset="0"/>
              </a:rPr>
              <a:t> Seguimiento a los participantes</a:t>
            </a:r>
          </a:p>
        </p:txBody>
      </p:sp>
      <p:sp>
        <p:nvSpPr>
          <p:cNvPr id="2" name="Title 1">
            <a:extLst>
              <a:ext uri="{FF2B5EF4-FFF2-40B4-BE49-F238E27FC236}">
                <a16:creationId xmlns:a16="http://schemas.microsoft.com/office/drawing/2014/main" id="{FCFF192C-B7C0-480B-8914-51B16A350327}"/>
              </a:ext>
            </a:extLst>
          </p:cNvPr>
          <p:cNvSpPr>
            <a:spLocks/>
          </p:cNvSpPr>
          <p:nvPr/>
        </p:nvSpPr>
        <p:spPr bwMode="auto">
          <a:xfrm>
            <a:off x="2411413" y="765175"/>
            <a:ext cx="6624637" cy="12239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10000"/>
              </a:lnSpc>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ENFOQUE TERAPÉUTICO PARA LAS ENFERMEDADES CRÓNICO-DEGENERATIVAS</a:t>
            </a:r>
            <a:b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Importancia del Ejercicio y</a:t>
            </a:r>
            <a:b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Actividad Física</a:t>
            </a:r>
          </a:p>
        </p:txBody>
      </p:sp>
      <p:pic>
        <p:nvPicPr>
          <p:cNvPr id="76804" name="Picture 4" descr="Pair_Mountainbike_Cycling_Effects_Belved_01">
            <a:extLst>
              <a:ext uri="{FF2B5EF4-FFF2-40B4-BE49-F238E27FC236}">
                <a16:creationId xmlns:a16="http://schemas.microsoft.com/office/drawing/2014/main" id="{C8B789AF-7877-437E-B5D0-1A19203B9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20713"/>
            <a:ext cx="20161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ll/>
    <p:sndAc>
      <p:stSnd>
        <p:snd r:embed="rId4" name="breeze.wav"/>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0" descr="Enfermedades_Cronicas_Responsabilidad_Individual_04">
            <a:extLst>
              <a:ext uri="{FF2B5EF4-FFF2-40B4-BE49-F238E27FC236}">
                <a16:creationId xmlns:a16="http://schemas.microsoft.com/office/drawing/2014/main" id="{EE54FE53-D70F-4AD8-9818-6BDAE065E1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622300"/>
            <a:ext cx="7921625"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edge/>
    <p:sndAc>
      <p:stSnd>
        <p:snd r:embed="rId4" name="push.wav"/>
      </p:stSnd>
    </p:sndAc>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Evaluacion_Prepart_Tabla_02">
            <a:extLst>
              <a:ext uri="{FF2B5EF4-FFF2-40B4-BE49-F238E27FC236}">
                <a16:creationId xmlns:a16="http://schemas.microsoft.com/office/drawing/2014/main" id="{F154A90D-FF70-4787-BB73-D61069D729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692150"/>
            <a:ext cx="712946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p:sndAc>
      <p:stSnd>
        <p:snd r:embed="rId4" name="breeze.wav"/>
      </p:stSnd>
    </p:sndAc>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345FC-A2D6-4376-B6BD-F264521DF6AB}"/>
              </a:ext>
            </a:extLst>
          </p:cNvPr>
          <p:cNvSpPr>
            <a:spLocks/>
          </p:cNvSpPr>
          <p:nvPr/>
        </p:nvSpPr>
        <p:spPr bwMode="auto">
          <a:xfrm>
            <a:off x="2268538" y="725488"/>
            <a:ext cx="6624637" cy="10795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30000"/>
              </a:lnSpc>
              <a:defRPr/>
            </a:pP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DISEÑO DE PROGRAMAS DE EJERCICIO Y ACTIVIDAD FÍSICA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Para:</a:t>
            </a:r>
            <a:b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Diversas Patologías y Poblaciones</a:t>
            </a:r>
          </a:p>
        </p:txBody>
      </p:sp>
      <p:sp>
        <p:nvSpPr>
          <p:cNvPr id="3" name="Title 1">
            <a:extLst>
              <a:ext uri="{FF2B5EF4-FFF2-40B4-BE49-F238E27FC236}">
                <a16:creationId xmlns:a16="http://schemas.microsoft.com/office/drawing/2014/main" id="{299F113F-AE1E-4301-AE0E-479CF5EB8876}"/>
              </a:ext>
            </a:extLst>
          </p:cNvPr>
          <p:cNvSpPr>
            <a:spLocks/>
          </p:cNvSpPr>
          <p:nvPr/>
        </p:nvSpPr>
        <p:spPr bwMode="auto">
          <a:xfrm>
            <a:off x="0" y="2060575"/>
            <a:ext cx="9144000" cy="5762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10000"/>
              </a:lnSpc>
              <a:defRPr/>
            </a:pPr>
            <a:r>
              <a:rPr lang="es-PR" altLang="en-US" sz="1700">
                <a:cs typeface="Arial" panose="020B0604020202020204" pitchFamily="34" charset="0"/>
              </a:rPr>
              <a:t> </a:t>
            </a: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PLANIFICACIÓN DE ESTRATEGIAS DE EJERCICIOS Y ACTIVIDAD FÍSICA:</a:t>
            </a:r>
            <a:b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INDIVIDUOS CON: </a:t>
            </a:r>
            <a:r>
              <a:rPr lang="es-PR" altLang="en-US" sz="1700" b="1"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MÚLTIPLES ENFERMEDADES CRÓNICAS</a:t>
            </a:r>
          </a:p>
        </p:txBody>
      </p:sp>
      <p:sp>
        <p:nvSpPr>
          <p:cNvPr id="7" name="Content Placeholder 2">
            <a:extLst>
              <a:ext uri="{FF2B5EF4-FFF2-40B4-BE49-F238E27FC236}">
                <a16:creationId xmlns:a16="http://schemas.microsoft.com/office/drawing/2014/main" id="{1296BE4F-6B48-497B-8851-91CB1534BC8C}"/>
              </a:ext>
            </a:extLst>
          </p:cNvPr>
          <p:cNvSpPr>
            <a:spLocks/>
          </p:cNvSpPr>
          <p:nvPr/>
        </p:nvSpPr>
        <p:spPr bwMode="auto">
          <a:xfrm>
            <a:off x="214313" y="2636838"/>
            <a:ext cx="8605837" cy="3024187"/>
          </a:xfrm>
          <a:prstGeom prst="rect">
            <a:avLst/>
          </a:prstGeom>
          <a:noFill/>
          <a:ln>
            <a:noFill/>
          </a:ln>
        </p:spPr>
        <p:txBody>
          <a:bodyPr/>
          <a:lstStyle>
            <a:lvl1pPr marL="365125" indent="-255588" algn="l">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lgn="l">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lgn="l">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lgn="l">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lgn="l">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0000"/>
              </a:lnSpc>
              <a:spcBef>
                <a:spcPct val="20000"/>
              </a:spcBef>
              <a:buClr>
                <a:schemeClr val="tx1"/>
              </a:buClr>
              <a:buSzPts val="2400"/>
              <a:buFont typeface="Wingdings" panose="05000000000000000000" pitchFamily="2" charset="2"/>
              <a:buChar char="q"/>
              <a:defRPr/>
            </a:pPr>
            <a:r>
              <a:rPr lang="es-PR" altLang="en-US" sz="2400" b="1">
                <a:latin typeface="Calibri" panose="020F0502020204030204" pitchFamily="34" charset="0"/>
              </a:rPr>
              <a:t> Pacientes con Múltiples Enfermedades Crónicas:</a:t>
            </a:r>
            <a:endParaRPr lang="es-PR" altLang="en-US" sz="2400" b="1" i="1">
              <a:solidFill>
                <a:srgbClr val="000000"/>
              </a:solidFill>
            </a:endParaRPr>
          </a:p>
          <a:p>
            <a:pPr lvl="1" eaLnBrk="1" hangingPunct="1">
              <a:lnSpc>
                <a:spcPct val="90000"/>
              </a:lnSpc>
              <a:buClr>
                <a:schemeClr val="tx1"/>
              </a:buClr>
              <a:buFont typeface="Wingdings" panose="05000000000000000000" pitchFamily="2" charset="2"/>
              <a:buChar char="Ø"/>
              <a:defRPr/>
            </a:pPr>
            <a:r>
              <a:rPr lang="es-PR" altLang="en-US" sz="2000" b="1">
                <a:solidFill>
                  <a:srgbClr val="000000"/>
                </a:solidFill>
              </a:rPr>
              <a:t> Establecer Metas Generales Alcanzables:</a:t>
            </a:r>
            <a:endParaRPr lang="es-PR" altLang="en-US" sz="20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El </a:t>
            </a:r>
            <a:r>
              <a:rPr lang="es-PR" altLang="en-US" sz="1900" b="1" i="1" u="sng">
                <a:solidFill>
                  <a:srgbClr val="000000"/>
                </a:solidFill>
                <a:effectLst>
                  <a:outerShdw blurRad="38100" dist="38100" dir="2700000" algn="tl">
                    <a:srgbClr val="C0C0C0"/>
                  </a:outerShdw>
                </a:effectLst>
                <a:latin typeface="Arial" panose="020B0604020202020204" pitchFamily="34" charset="0"/>
              </a:rPr>
              <a:t>Ejercicio</a:t>
            </a:r>
            <a:r>
              <a:rPr lang="es-PR" altLang="en-US" sz="1900" b="1">
                <a:solidFill>
                  <a:srgbClr val="000000"/>
                </a:solidFill>
                <a:latin typeface="Arial" panose="020B0604020202020204" pitchFamily="34" charset="0"/>
              </a:rPr>
              <a:t>, como un </a:t>
            </a:r>
            <a:r>
              <a:rPr lang="es-PR" altLang="en-US" sz="1900" b="1" i="1">
                <a:solidFill>
                  <a:srgbClr val="000000"/>
                </a:solidFill>
                <a:effectLst>
                  <a:outerShdw blurRad="38100" dist="38100" dir="2700000" algn="tl">
                    <a:srgbClr val="C0C0C0"/>
                  </a:outerShdw>
                </a:effectLst>
                <a:latin typeface="Arial" panose="020B0604020202020204" pitchFamily="34" charset="0"/>
              </a:rPr>
              <a:t>Estilo de Vida</a:t>
            </a:r>
            <a:r>
              <a:rPr lang="es-PR" altLang="en-US" sz="1900" b="1">
                <a:solidFill>
                  <a:srgbClr val="000000"/>
                </a:solidFill>
                <a:latin typeface="Arial" panose="020B0604020202020204" pitchFamily="34" charset="0"/>
              </a:rPr>
              <a:t>:</a:t>
            </a:r>
            <a:endParaRPr lang="es-PR" altLang="en-US" sz="2100" b="1" i="1">
              <a:solidFill>
                <a:srgbClr val="000000"/>
              </a:solidFill>
              <a:latin typeface="Arial" panose="020B0604020202020204" pitchFamily="34" charset="0"/>
            </a:endParaRPr>
          </a:p>
          <a:p>
            <a:pPr lvl="3" eaLnBrk="1" hangingPunct="1">
              <a:buClr>
                <a:schemeClr val="tx1"/>
              </a:buClr>
              <a:buFont typeface="Wingdings" panose="05000000000000000000" pitchFamily="2" charset="2"/>
              <a:buChar char="ð"/>
              <a:defRPr/>
            </a:pPr>
            <a:r>
              <a:rPr lang="es-PR" altLang="en-US" sz="2100" b="1">
                <a:solidFill>
                  <a:srgbClr val="000000"/>
                </a:solidFill>
                <a:latin typeface="Calibri" panose="020F0502020204030204" pitchFamily="34" charset="0"/>
              </a:rPr>
              <a:t> Insertado en el:</a:t>
            </a:r>
            <a:endParaRPr lang="es-PR" altLang="en-US" sz="2100" b="1" i="1">
              <a:solidFill>
                <a:schemeClr val="tx1"/>
              </a:solidFill>
            </a:endParaRPr>
          </a:p>
          <a:p>
            <a:pPr lvl="4" eaLnBrk="1" hangingPunct="1">
              <a:buClr>
                <a:schemeClr val="tx1"/>
              </a:buClr>
              <a:buFont typeface="Wingdings" panose="05000000000000000000" pitchFamily="2" charset="2"/>
              <a:buNone/>
              <a:defRPr/>
            </a:pPr>
            <a:r>
              <a:rPr lang="en-US" altLang="en-US" sz="1900" b="1">
                <a:solidFill>
                  <a:schemeClr val="tx1"/>
                </a:solidFill>
                <a:sym typeface="Wingdings" panose="05000000000000000000" pitchFamily="2" charset="2"/>
              </a:rPr>
              <a:t> </a:t>
            </a:r>
            <a:r>
              <a:rPr lang="en-US" altLang="en-US" sz="1800" b="1">
                <a:solidFill>
                  <a:schemeClr val="tx1"/>
                </a:solidFill>
                <a:sym typeface="Wingdings" panose="05000000000000000000" pitchFamily="2" charset="2"/>
              </a:rPr>
              <a:t>◊ Programa para la:</a:t>
            </a:r>
          </a:p>
          <a:p>
            <a:pPr lvl="4" eaLnBrk="1" hangingPunct="1">
              <a:lnSpc>
                <a:spcPct val="90000"/>
              </a:lnSpc>
              <a:buClr>
                <a:schemeClr val="tx1"/>
              </a:buClr>
              <a:buFont typeface="Wingdings" panose="05000000000000000000" pitchFamily="2" charset="2"/>
              <a:buNone/>
              <a:defRPr/>
            </a:pPr>
            <a:r>
              <a:rPr lang="en-US" altLang="en-US" sz="1800" b="1">
                <a:solidFill>
                  <a:schemeClr val="tx1"/>
                </a:solidFill>
                <a:sym typeface="Wingdings" panose="05000000000000000000" pitchFamily="2" charset="2"/>
              </a:rPr>
              <a:t>     </a:t>
            </a:r>
            <a:r>
              <a:rPr lang="en-US" altLang="en-US" sz="1800" b="1" i="1">
                <a:solidFill>
                  <a:schemeClr val="tx1"/>
                </a:solidFill>
                <a:effectLst>
                  <a:outerShdw blurRad="38100" dist="38100" dir="2700000" algn="tl">
                    <a:srgbClr val="C0C0C0"/>
                  </a:outerShdw>
                </a:effectLst>
                <a:sym typeface="Wingdings" panose="05000000000000000000" pitchFamily="2" charset="2"/>
              </a:rPr>
              <a:t>Modificación del Comportamiento</a:t>
            </a:r>
            <a:r>
              <a:rPr lang="es-PR" altLang="en-US" sz="1800" b="1">
                <a:latin typeface="Calibri" panose="020F0502020204030204" pitchFamily="34" charset="0"/>
              </a:rPr>
              <a:t>:</a:t>
            </a:r>
            <a:endParaRPr lang="es-PR" altLang="en-US" sz="1800" b="1" i="1">
              <a:solidFill>
                <a:srgbClr val="000000"/>
              </a:solidFill>
            </a:endParaRPr>
          </a:p>
          <a:p>
            <a:pPr lvl="1" eaLnBrk="1" hangingPunct="1">
              <a:lnSpc>
                <a:spcPct val="90000"/>
              </a:lnSpc>
              <a:buClr>
                <a:schemeClr val="tx1"/>
              </a:buClr>
              <a:buFont typeface="Wingdings" panose="05000000000000000000" pitchFamily="2" charset="2"/>
              <a:buChar char="Ø"/>
              <a:defRPr/>
            </a:pPr>
            <a:r>
              <a:rPr lang="es-PR" altLang="en-US" sz="2000" b="1">
                <a:solidFill>
                  <a:srgbClr val="000000"/>
                </a:solidFill>
              </a:rPr>
              <a:t> Un estilo de vida más activo- </a:t>
            </a:r>
            <a:r>
              <a:rPr lang="es-PR" altLang="en-US" sz="2000" b="1" i="1">
                <a:solidFill>
                  <a:srgbClr val="000000"/>
                </a:solidFill>
                <a:effectLst>
                  <a:outerShdw blurRad="38100" dist="38100" dir="2700000" algn="tl">
                    <a:srgbClr val="C0C0C0"/>
                  </a:outerShdw>
                </a:effectLst>
              </a:rPr>
              <a:t>Mayor Actividad Física</a:t>
            </a:r>
            <a:r>
              <a:rPr lang="es-PR" altLang="en-US" sz="2000" b="1">
                <a:solidFill>
                  <a:srgbClr val="000000"/>
                </a:solidFill>
              </a:rPr>
              <a:t>:</a:t>
            </a:r>
            <a:endParaRPr lang="es-PR" altLang="en-US" sz="20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Mejora el Manejo Médico - </a:t>
            </a:r>
            <a:r>
              <a:rPr lang="es-PR" altLang="en-US" sz="1900" b="1" i="1">
                <a:solidFill>
                  <a:srgbClr val="000000"/>
                </a:solidFill>
                <a:effectLst>
                  <a:outerShdw blurRad="38100" dist="38100" dir="2700000" algn="tl">
                    <a:srgbClr val="C0C0C0"/>
                  </a:outerShdw>
                </a:effectLst>
                <a:latin typeface="Arial" panose="020B0604020202020204" pitchFamily="34" charset="0"/>
              </a:rPr>
              <a:t>Tratamiente Clínico más Efectivo</a:t>
            </a:r>
            <a:r>
              <a:rPr lang="es-PR" altLang="en-US" sz="1900" b="1">
                <a:solidFill>
                  <a:srgbClr val="000000"/>
                </a:solidFill>
                <a:latin typeface="Arial" panose="020B0604020202020204" pitchFamily="34" charset="0"/>
              </a:rPr>
              <a:t>:</a:t>
            </a:r>
            <a:endParaRPr lang="es-PR" altLang="en-US" sz="2100" b="1" i="1">
              <a:solidFill>
                <a:srgbClr val="000000"/>
              </a:solidFill>
              <a:latin typeface="Arial" panose="020B0604020202020204" pitchFamily="34" charset="0"/>
            </a:endParaRPr>
          </a:p>
          <a:p>
            <a:pPr lvl="2" eaLnBrk="1" hangingPunct="1">
              <a:lnSpc>
                <a:spcPct val="90000"/>
              </a:lnSpc>
              <a:buClr>
                <a:schemeClr val="tx1"/>
              </a:buClr>
              <a:buFont typeface="Wingdings" panose="05000000000000000000" pitchFamily="2" charset="2"/>
              <a:buNone/>
              <a:defRPr/>
            </a:pPr>
            <a:r>
              <a:rPr lang="es-PR" altLang="en-US" sz="2300" b="1">
                <a:solidFill>
                  <a:srgbClr val="000000"/>
                </a:solidFill>
                <a:latin typeface="Calibri" panose="020F0502020204030204" pitchFamily="34" charset="0"/>
              </a:rPr>
              <a:t>   </a:t>
            </a:r>
            <a:r>
              <a:rPr lang="es-PR" altLang="en-US" sz="2200" b="1" u="sng">
                <a:solidFill>
                  <a:srgbClr val="000000"/>
                </a:solidFill>
                <a:latin typeface="Calibri" panose="020F0502020204030204" pitchFamily="34" charset="0"/>
              </a:rPr>
              <a:t>RESULTADO NETO</a:t>
            </a:r>
            <a:r>
              <a:rPr lang="es-PR" altLang="en-US" sz="2200" b="1">
                <a:solidFill>
                  <a:srgbClr val="000000"/>
                </a:solidFill>
                <a:latin typeface="Calibri" panose="020F0502020204030204" pitchFamily="34" charset="0"/>
              </a:rPr>
              <a:t>: </a:t>
            </a:r>
            <a:r>
              <a:rPr lang="es-PR" altLang="en-US" sz="2200" b="1" i="1">
                <a:solidFill>
                  <a:srgbClr val="000000"/>
                </a:solidFill>
                <a:effectLst>
                  <a:outerShdw blurRad="38100" dist="38100" dir="2700000" algn="tl">
                    <a:srgbClr val="C0C0C0"/>
                  </a:outerShdw>
                </a:effectLst>
                <a:latin typeface="Calibri" panose="020F0502020204030204" pitchFamily="34" charset="0"/>
              </a:rPr>
              <a:t>Mejor </a:t>
            </a:r>
            <a:r>
              <a:rPr lang="es-PR" altLang="en-US" sz="2200" b="1" i="1" u="sng">
                <a:solidFill>
                  <a:srgbClr val="000000"/>
                </a:solidFill>
                <a:effectLst>
                  <a:outerShdw blurRad="38100" dist="38100" dir="2700000" algn="tl">
                    <a:srgbClr val="C0C0C0"/>
                  </a:outerShdw>
                </a:effectLst>
                <a:latin typeface="Calibri" panose="020F0502020204030204" pitchFamily="34" charset="0"/>
              </a:rPr>
              <a:t>Salud</a:t>
            </a:r>
            <a:r>
              <a:rPr lang="es-PR" altLang="en-US" sz="2200" b="1" i="1">
                <a:solidFill>
                  <a:srgbClr val="000000"/>
                </a:solidFill>
                <a:effectLst>
                  <a:outerShdw blurRad="38100" dist="38100" dir="2700000" algn="tl">
                    <a:srgbClr val="C0C0C0"/>
                  </a:outerShdw>
                </a:effectLst>
                <a:latin typeface="Calibri" panose="020F0502020204030204" pitchFamily="34" charset="0"/>
              </a:rPr>
              <a:t> General</a:t>
            </a:r>
            <a:endParaRPr lang="es-PR" altLang="en-US" sz="1900" b="1">
              <a:solidFill>
                <a:srgbClr val="000000"/>
              </a:solidFill>
              <a:latin typeface="Arial" panose="020B0604020202020204" pitchFamily="34" charset="0"/>
            </a:endParaRPr>
          </a:p>
          <a:p>
            <a:pPr lvl="4" eaLnBrk="1" hangingPunct="1">
              <a:lnSpc>
                <a:spcPct val="90000"/>
              </a:lnSpc>
              <a:buClr>
                <a:schemeClr val="tx1"/>
              </a:buClr>
              <a:buFont typeface="Wingdings" panose="05000000000000000000" pitchFamily="2" charset="2"/>
              <a:buNone/>
              <a:defRPr/>
            </a:pPr>
            <a:endParaRPr lang="es-PR" altLang="en-US" sz="1700" b="1">
              <a:solidFill>
                <a:srgbClr val="000000"/>
              </a:solidFill>
              <a:latin typeface="Arial" panose="020B0604020202020204" pitchFamily="34" charset="0"/>
            </a:endParaRPr>
          </a:p>
        </p:txBody>
      </p:sp>
      <p:sp>
        <p:nvSpPr>
          <p:cNvPr id="82949" name="Text Box 6">
            <a:extLst>
              <a:ext uri="{FF2B5EF4-FFF2-40B4-BE49-F238E27FC236}">
                <a16:creationId xmlns:a16="http://schemas.microsoft.com/office/drawing/2014/main" id="{D4F293E1-E0D5-4F41-A7E8-0085CABC4707}"/>
              </a:ext>
            </a:extLst>
          </p:cNvPr>
          <p:cNvSpPr txBox="1">
            <a:spLocks noChangeArrowheads="1"/>
          </p:cNvSpPr>
          <p:nvPr/>
        </p:nvSpPr>
        <p:spPr bwMode="auto">
          <a:xfrm>
            <a:off x="179388" y="5734050"/>
            <a:ext cx="86407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Información de: “Managing Exercise in Persons with Multiple Chronic Conditions,” por G. E. Moore, P. L. Painter, G. W. Lyerly, &amp; L. L. Durstine. En </a:t>
            </a:r>
            <a:r>
              <a:rPr lang="en-US" altLang="en-US" sz="1200" b="1" i="1">
                <a:latin typeface="Times New Roman" panose="02020603050405020304" pitchFamily="18" charset="0"/>
              </a:rPr>
              <a:t>ACSM’s Exercise Management for Persons with Chronic Diseases and Disabilities</a:t>
            </a:r>
            <a:r>
              <a:rPr lang="en-US" altLang="en-US" sz="1200">
                <a:latin typeface="Times New Roman" panose="02020603050405020304" pitchFamily="18" charset="0"/>
              </a:rPr>
              <a:t>. 3ra. ed., (p. 36), por J. L. Durstine, G. E. Moore, P. L. Painter, &amp; S. O. Roberts (Eds.), 2009, Champaign, IL: Human Kinetics. Copyright 2009 por: the American College of Sports Medicine.</a:t>
            </a:r>
          </a:p>
        </p:txBody>
      </p:sp>
      <p:pic>
        <p:nvPicPr>
          <p:cNvPr id="82950" name="Picture 12" descr="Women_Bike_Gym_Belved_01">
            <a:extLst>
              <a:ext uri="{FF2B5EF4-FFF2-40B4-BE49-F238E27FC236}">
                <a16:creationId xmlns:a16="http://schemas.microsoft.com/office/drawing/2014/main" id="{4C513FAA-DDB3-4B16-ABC0-9400510191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19859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blinds dir="vert"/>
    <p:sndAc>
      <p:stSnd>
        <p:snd r:embed="rId4" name="push.wav"/>
      </p:stSnd>
    </p:sndAc>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a:extLst>
              <a:ext uri="{FF2B5EF4-FFF2-40B4-BE49-F238E27FC236}">
                <a16:creationId xmlns:a16="http://schemas.microsoft.com/office/drawing/2014/main" id="{7E29D361-FAE5-454C-828E-A30CB706B499}"/>
              </a:ext>
            </a:extLst>
          </p:cNvPr>
          <p:cNvSpPr>
            <a:spLocks/>
          </p:cNvSpPr>
          <p:nvPr/>
        </p:nvSpPr>
        <p:spPr bwMode="auto">
          <a:xfrm>
            <a:off x="0" y="2636838"/>
            <a:ext cx="88931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n-US" sz="2400" b="1">
                <a:latin typeface="Calibri" panose="020F0502020204030204" pitchFamily="34" charset="0"/>
              </a:rPr>
              <a:t> META - </a:t>
            </a:r>
            <a:r>
              <a:rPr lang="es-PR" altLang="en-US" sz="2400" b="1" i="1">
                <a:latin typeface="Calibri" panose="020F0502020204030204" pitchFamily="34" charset="0"/>
              </a:rPr>
              <a:t>Atender Interacciones Multifactoriales</a:t>
            </a:r>
            <a:r>
              <a:rPr lang="es-PR" altLang="en-US" sz="2400" b="1">
                <a:latin typeface="Calibri" panose="020F0502020204030204" pitchFamily="34" charset="0"/>
              </a:rPr>
              <a:t>:</a:t>
            </a:r>
            <a:endParaRPr lang="es-PR" altLang="en-US" sz="2400" b="1" i="1">
              <a:solidFill>
                <a:srgbClr val="000000"/>
              </a:solidFill>
            </a:endParaRPr>
          </a:p>
          <a:p>
            <a:pPr lvl="1" eaLnBrk="1" hangingPunct="1">
              <a:buClr>
                <a:schemeClr val="tx1"/>
              </a:buClr>
              <a:buFont typeface="Wingdings" panose="05000000000000000000" pitchFamily="2" charset="2"/>
              <a:buChar char="Ø"/>
            </a:pPr>
            <a:r>
              <a:rPr lang="es-PR" altLang="en-US" sz="2000" b="1">
                <a:solidFill>
                  <a:srgbClr val="000000"/>
                </a:solidFill>
              </a:rPr>
              <a:t> Ejemplos: </a:t>
            </a:r>
            <a:endParaRPr lang="es-PR" altLang="en-US" sz="19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Componente psicosocial - </a:t>
            </a:r>
            <a:r>
              <a:rPr lang="es-PR" altLang="en-US" sz="1900" b="1" i="1">
                <a:solidFill>
                  <a:srgbClr val="000000"/>
                </a:solidFill>
                <a:latin typeface="Arial" panose="020B0604020202020204" pitchFamily="34" charset="0"/>
              </a:rPr>
              <a:t>estrés</a:t>
            </a:r>
            <a:r>
              <a:rPr lang="es-PR" altLang="en-US" sz="1800" b="1">
                <a:solidFill>
                  <a:srgbClr val="000000"/>
                </a:solidFill>
              </a:rPr>
              <a:t> </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Ejercicio y actividad física</a:t>
            </a:r>
            <a:r>
              <a:rPr lang="es-PR" altLang="en-US" sz="1800" b="1">
                <a:solidFill>
                  <a:srgbClr val="000000"/>
                </a:solidFill>
              </a:rPr>
              <a:t> </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Dieta</a:t>
            </a:r>
            <a:r>
              <a:rPr lang="es-PR" altLang="en-US" sz="1800" b="1">
                <a:solidFill>
                  <a:srgbClr val="000000"/>
                </a:solidFill>
              </a:rPr>
              <a:t> </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Estrategias para cesar de fumar</a:t>
            </a:r>
            <a:r>
              <a:rPr lang="es-PR" altLang="en-US" sz="1800" b="1">
                <a:solidFill>
                  <a:srgbClr val="000000"/>
                </a:solidFill>
              </a:rPr>
              <a:t>: </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Otros</a:t>
            </a:r>
            <a:r>
              <a:rPr lang="es-PR" altLang="en-US" sz="2000" b="1">
                <a:latin typeface="Calibri" panose="020F0502020204030204" pitchFamily="34" charset="0"/>
              </a:rPr>
              <a:t>:</a:t>
            </a:r>
            <a:endParaRPr lang="es-PR" altLang="en-US" sz="2000" b="1" i="1">
              <a:solidFill>
                <a:srgbClr val="000000"/>
              </a:solidFill>
            </a:endParaRPr>
          </a:p>
          <a:p>
            <a:pPr lvl="1" eaLnBrk="1" hangingPunct="1">
              <a:buClr>
                <a:schemeClr val="tx1"/>
              </a:buClr>
              <a:buFont typeface="Wingdings" panose="05000000000000000000" pitchFamily="2" charset="2"/>
              <a:buChar char="Ø"/>
            </a:pPr>
            <a:r>
              <a:rPr lang="es-PR" altLang="en-US" sz="2000" b="1">
                <a:solidFill>
                  <a:srgbClr val="000000"/>
                </a:solidFill>
              </a:rPr>
              <a:t> Asuntos importantes: </a:t>
            </a:r>
            <a:endParaRPr lang="es-PR" altLang="en-US" sz="19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Sistema de apoyo para el participante</a:t>
            </a:r>
            <a:r>
              <a:rPr lang="es-PR" altLang="en-US" sz="1800" b="1">
                <a:solidFill>
                  <a:srgbClr val="000000"/>
                </a:solidFill>
              </a:rPr>
              <a:t> </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Motivación y adherencia al programa</a:t>
            </a:r>
            <a:r>
              <a:rPr lang="es-PR" altLang="en-US" sz="1800" b="1">
                <a:solidFill>
                  <a:srgbClr val="000000"/>
                </a:solidFill>
              </a:rPr>
              <a:t> </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Estrategias para lograr la meta</a:t>
            </a:r>
            <a:endParaRPr lang="es-PR" altLang="en-US" b="1">
              <a:solidFill>
                <a:schemeClr val="tx1"/>
              </a:solidFill>
              <a:latin typeface="Calibri" panose="020F0502020204030204" pitchFamily="34" charset="0"/>
              <a:sym typeface="Wingdings" panose="05000000000000000000" pitchFamily="2" charset="2"/>
            </a:endParaRPr>
          </a:p>
        </p:txBody>
      </p:sp>
      <p:pic>
        <p:nvPicPr>
          <p:cNvPr id="84995" name="Picture 9" descr="Jogger_Woman_Over_Grass_Edge_GALL_02">
            <a:extLst>
              <a:ext uri="{FF2B5EF4-FFF2-40B4-BE49-F238E27FC236}">
                <a16:creationId xmlns:a16="http://schemas.microsoft.com/office/drawing/2014/main" id="{0BFE13B9-FB28-4E26-A878-16DA181F1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8475"/>
            <a:ext cx="21955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0993AA-60BE-4ADB-86DE-2DF59B2B18FB}"/>
              </a:ext>
            </a:extLst>
          </p:cNvPr>
          <p:cNvSpPr>
            <a:spLocks/>
          </p:cNvSpPr>
          <p:nvPr/>
        </p:nvSpPr>
        <p:spPr bwMode="auto">
          <a:xfrm>
            <a:off x="2124075" y="765175"/>
            <a:ext cx="6624638" cy="10080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DISEÑO DE PROGRAMAS DE EJERCICIO Y ACTIVIDAD FÍSICA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Para:</a:t>
            </a:r>
            <a:b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Diversas Patologías y Poblaciones</a:t>
            </a:r>
          </a:p>
        </p:txBody>
      </p:sp>
      <p:sp>
        <p:nvSpPr>
          <p:cNvPr id="3" name="Title 1">
            <a:extLst>
              <a:ext uri="{FF2B5EF4-FFF2-40B4-BE49-F238E27FC236}">
                <a16:creationId xmlns:a16="http://schemas.microsoft.com/office/drawing/2014/main" id="{4E6BFD45-B189-4D33-AD1B-6C84DADCD1CB}"/>
              </a:ext>
            </a:extLst>
          </p:cNvPr>
          <p:cNvSpPr>
            <a:spLocks/>
          </p:cNvSpPr>
          <p:nvPr/>
        </p:nvSpPr>
        <p:spPr bwMode="auto">
          <a:xfrm>
            <a:off x="0" y="2060575"/>
            <a:ext cx="896461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10000"/>
              </a:lnSpc>
              <a:defRPr/>
            </a:pPr>
            <a:r>
              <a:rPr lang="es-PR" altLang="en-US" sz="1700">
                <a:cs typeface="Arial" panose="020B0604020202020204" pitchFamily="34" charset="0"/>
              </a:rPr>
              <a:t> </a:t>
            </a: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PLANIFICACIÓN DE ESTRATEGIAS DE EJERCICIOS Y ACTIVIDAD FÍSICA:</a:t>
            </a:r>
            <a:b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INDIVIDUOS CON: </a:t>
            </a:r>
            <a:r>
              <a:rPr lang="es-PR" altLang="en-US" sz="1700" b="1"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MÚLTIPLES ENFERMEDADES CRÓNICAS</a:t>
            </a:r>
          </a:p>
        </p:txBody>
      </p:sp>
      <p:pic>
        <p:nvPicPr>
          <p:cNvPr id="84998" name="Picture 12" descr="Walking_Shoes_Walker_Belved_01">
            <a:extLst>
              <a:ext uri="{FF2B5EF4-FFF2-40B4-BE49-F238E27FC236}">
                <a16:creationId xmlns:a16="http://schemas.microsoft.com/office/drawing/2014/main" id="{09F6ECF2-0E94-4C1A-AE99-5F5DC439C6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3284538"/>
            <a:ext cx="32400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push.wav"/>
      </p:stSnd>
    </p:sndAc>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Content Placeholder 2">
            <a:extLst>
              <a:ext uri="{FF2B5EF4-FFF2-40B4-BE49-F238E27FC236}">
                <a16:creationId xmlns:a16="http://schemas.microsoft.com/office/drawing/2014/main" id="{E91FDE9F-BF0E-4916-A5F1-D9FD68D4B3FC}"/>
              </a:ext>
            </a:extLst>
          </p:cNvPr>
          <p:cNvSpPr>
            <a:spLocks/>
          </p:cNvSpPr>
          <p:nvPr/>
        </p:nvSpPr>
        <p:spPr bwMode="auto">
          <a:xfrm>
            <a:off x="214313" y="2781300"/>
            <a:ext cx="86058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pPr>
            <a:r>
              <a:rPr lang="es-PR" altLang="en-US" sz="2400" b="1">
                <a:latin typeface="Calibri" panose="020F0502020204030204" pitchFamily="34" charset="0"/>
              </a:rPr>
              <a:t> Función del Programa de Ejercicio:</a:t>
            </a:r>
            <a:endParaRPr lang="es-PR" altLang="en-US" sz="2400" b="1" i="1">
              <a:solidFill>
                <a:srgbClr val="000000"/>
              </a:solidFill>
            </a:endParaRPr>
          </a:p>
          <a:p>
            <a:pPr lvl="1" eaLnBrk="1" hangingPunct="1">
              <a:buClr>
                <a:schemeClr val="tx1"/>
              </a:buClr>
              <a:buFont typeface="Wingdings" panose="05000000000000000000" pitchFamily="2" charset="2"/>
              <a:buChar char="Ø"/>
            </a:pPr>
            <a:r>
              <a:rPr lang="es-PR" altLang="en-US" sz="2000" b="1">
                <a:solidFill>
                  <a:srgbClr val="000000"/>
                </a:solidFill>
              </a:rPr>
              <a:t> Metas Medulares:</a:t>
            </a:r>
            <a:endParaRPr lang="es-PR" altLang="en-US" sz="19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Para mediar con los efectos de una enfermedad que limita la habilidad funcional</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Para aumentar la capacidad funcional general y la fortaleza muscular</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Para incrementar un estilo de vida activo y el gasto energético diario</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Para mejorar la efectividad del metabolismo de los hidratos de carbono y lípidos</a:t>
            </a:r>
            <a:endParaRPr lang="es-PR" altLang="en-US" sz="18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Para promover la normalización del la función cardiovascular</a:t>
            </a:r>
            <a:endParaRPr lang="es-PR" altLang="en-US" sz="1800" b="1">
              <a:solidFill>
                <a:srgbClr val="000000"/>
              </a:solidFill>
            </a:endParaRPr>
          </a:p>
        </p:txBody>
      </p:sp>
      <p:sp>
        <p:nvSpPr>
          <p:cNvPr id="2" name="Title 1">
            <a:extLst>
              <a:ext uri="{FF2B5EF4-FFF2-40B4-BE49-F238E27FC236}">
                <a16:creationId xmlns:a16="http://schemas.microsoft.com/office/drawing/2014/main" id="{EADDF714-886F-4D4E-884C-E854F39E2CE1}"/>
              </a:ext>
            </a:extLst>
          </p:cNvPr>
          <p:cNvSpPr>
            <a:spLocks/>
          </p:cNvSpPr>
          <p:nvPr/>
        </p:nvSpPr>
        <p:spPr bwMode="auto">
          <a:xfrm>
            <a:off x="2195513" y="763588"/>
            <a:ext cx="6624637" cy="10080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DISEÑO DE PROGRAMAS DE EJERCICIO Y ACTIVIDAD FÍSICA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Para:</a:t>
            </a:r>
            <a:b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Diversas Patologías y Poblaciones</a:t>
            </a:r>
          </a:p>
        </p:txBody>
      </p:sp>
      <p:sp>
        <p:nvSpPr>
          <p:cNvPr id="3" name="Title 1">
            <a:extLst>
              <a:ext uri="{FF2B5EF4-FFF2-40B4-BE49-F238E27FC236}">
                <a16:creationId xmlns:a16="http://schemas.microsoft.com/office/drawing/2014/main" id="{E94199EC-D1F4-4E98-86E6-009E83F56178}"/>
              </a:ext>
            </a:extLst>
          </p:cNvPr>
          <p:cNvSpPr>
            <a:spLocks/>
          </p:cNvSpPr>
          <p:nvPr/>
        </p:nvSpPr>
        <p:spPr bwMode="auto">
          <a:xfrm>
            <a:off x="0" y="2060575"/>
            <a:ext cx="9144000" cy="6477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1700">
                <a:cs typeface="Arial" panose="020B0604020202020204" pitchFamily="34" charset="0"/>
              </a:rPr>
              <a:t> </a:t>
            </a: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PLANIFICACIÓN DE ESTRATEGIAS DE EJERCICIOS Y ACTIVIDAD FÍSICA:</a:t>
            </a:r>
            <a:b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INDIVIDUOS CON: </a:t>
            </a:r>
            <a:r>
              <a:rPr lang="es-PR" altLang="en-US" sz="1700" b="1"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MÚLTIPLES ENFERMEDADES CRÓNICAS</a:t>
            </a:r>
          </a:p>
        </p:txBody>
      </p:sp>
      <p:pic>
        <p:nvPicPr>
          <p:cNvPr id="87045" name="Picture 6" descr="Walk_Hicking_Woods_Belved_001">
            <a:extLst>
              <a:ext uri="{FF2B5EF4-FFF2-40B4-BE49-F238E27FC236}">
                <a16:creationId xmlns:a16="http://schemas.microsoft.com/office/drawing/2014/main" id="{12322E0D-6CDE-4114-8A58-B52F7F396D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09600"/>
            <a:ext cx="1944688"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p:sndAc>
      <p:stSnd>
        <p:snd r:embed="rId4" name="push.wav"/>
      </p:stSnd>
    </p:sndAc>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2">
            <a:extLst>
              <a:ext uri="{FF2B5EF4-FFF2-40B4-BE49-F238E27FC236}">
                <a16:creationId xmlns:a16="http://schemas.microsoft.com/office/drawing/2014/main" id="{198DCA0F-3AB6-4FB3-901F-F368C1F709DD}"/>
              </a:ext>
            </a:extLst>
          </p:cNvPr>
          <p:cNvSpPr>
            <a:spLocks/>
          </p:cNvSpPr>
          <p:nvPr/>
        </p:nvSpPr>
        <p:spPr bwMode="auto">
          <a:xfrm>
            <a:off x="214313" y="2997200"/>
            <a:ext cx="86058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0000"/>
              </a:lnSpc>
              <a:spcBef>
                <a:spcPct val="20000"/>
              </a:spcBef>
              <a:buClr>
                <a:schemeClr val="tx1"/>
              </a:buClr>
              <a:buSzPts val="2400"/>
              <a:buFont typeface="Wingdings" panose="05000000000000000000" pitchFamily="2" charset="2"/>
              <a:buChar char="q"/>
            </a:pPr>
            <a:r>
              <a:rPr lang="es-PR" altLang="en-US" sz="2400" b="1">
                <a:latin typeface="Calibri" panose="020F0502020204030204" pitchFamily="34" charset="0"/>
              </a:rPr>
              <a:t> Función del Programa de Ejercicio:</a:t>
            </a:r>
            <a:endParaRPr lang="es-PR" altLang="en-US" sz="2400" b="1" i="1">
              <a:solidFill>
                <a:srgbClr val="000000"/>
              </a:solidFill>
            </a:endParaRPr>
          </a:p>
          <a:p>
            <a:pPr lvl="1" eaLnBrk="1" hangingPunct="1">
              <a:lnSpc>
                <a:spcPct val="90000"/>
              </a:lnSpc>
              <a:buClr>
                <a:schemeClr val="tx1"/>
              </a:buClr>
              <a:buFont typeface="Wingdings" panose="05000000000000000000" pitchFamily="2" charset="2"/>
              <a:buChar char="Ø"/>
            </a:pPr>
            <a:r>
              <a:rPr lang="es-PR" altLang="en-US" sz="2000" b="1">
                <a:solidFill>
                  <a:srgbClr val="000000"/>
                </a:solidFill>
              </a:rPr>
              <a:t> Metas Medulares:</a:t>
            </a:r>
            <a:endParaRPr lang="es-PR" altLang="en-US" sz="2000" b="1">
              <a:solidFill>
                <a:srgbClr val="000000"/>
              </a:solidFill>
              <a:latin typeface="Tahoma" panose="020B0604030504040204" pitchFamily="34" charset="0"/>
            </a:endParaRPr>
          </a:p>
          <a:p>
            <a:pPr lvl="2" eaLnBrk="1" hangingPunct="1">
              <a:lnSpc>
                <a:spcPct val="90000"/>
              </a:lnSpc>
              <a:buClr>
                <a:schemeClr val="tx1"/>
              </a:buClr>
              <a:buFontTx/>
              <a:buChar char="•"/>
            </a:pPr>
            <a:r>
              <a:rPr lang="es-PR" altLang="en-US" sz="1900" b="1">
                <a:solidFill>
                  <a:srgbClr val="000000"/>
                </a:solidFill>
                <a:latin typeface="Arial" panose="020B0604020202020204" pitchFamily="34" charset="0"/>
              </a:rPr>
              <a:t>Para promover la normalización del la función cardiovascular:</a:t>
            </a:r>
            <a:endParaRPr lang="es-PR" altLang="en-US" sz="2100" b="1" i="1">
              <a:solidFill>
                <a:srgbClr val="000000"/>
              </a:solidFill>
              <a:latin typeface="Arial" panose="020B0604020202020204" pitchFamily="34" charset="0"/>
            </a:endParaRPr>
          </a:p>
          <a:p>
            <a:pPr lvl="3" eaLnBrk="1" hangingPunct="1">
              <a:buClr>
                <a:schemeClr val="tx1"/>
              </a:buClr>
              <a:buFont typeface="Wingdings" panose="05000000000000000000" pitchFamily="2" charset="2"/>
              <a:buChar char="ð"/>
            </a:pPr>
            <a:r>
              <a:rPr lang="es-PR" altLang="en-US" b="1">
                <a:solidFill>
                  <a:srgbClr val="000000"/>
                </a:solidFill>
                <a:latin typeface="Calibri" panose="020F0502020204030204" pitchFamily="34" charset="0"/>
              </a:rPr>
              <a:t> Tres principales metas:</a:t>
            </a:r>
            <a:endParaRPr lang="es-PR" altLang="en-US" b="1" i="1">
              <a:solidFill>
                <a:schemeClr val="tx1"/>
              </a:solidFill>
            </a:endParaRPr>
          </a:p>
          <a:p>
            <a:pPr lvl="4" eaLnBrk="1" hangingPunct="1">
              <a:buClr>
                <a:schemeClr val="tx1"/>
              </a:buClr>
              <a:buFont typeface="Wingdings" panose="05000000000000000000" pitchFamily="2" charset="2"/>
              <a:buNone/>
            </a:pPr>
            <a:r>
              <a:rPr lang="en-US" altLang="en-US" sz="1900" b="1">
                <a:solidFill>
                  <a:schemeClr val="tx1"/>
                </a:solidFill>
                <a:sym typeface="Wingdings" panose="05000000000000000000" pitchFamily="2" charset="2"/>
              </a:rPr>
              <a:t> </a:t>
            </a:r>
            <a:r>
              <a:rPr lang="en-US" altLang="en-US" sz="1800" b="1">
                <a:solidFill>
                  <a:schemeClr val="tx1"/>
                </a:solidFill>
                <a:sym typeface="Wingdings" panose="05000000000000000000" pitchFamily="2" charset="2"/>
              </a:rPr>
              <a:t>◊ Para incrementar la aptitud aeróbica</a:t>
            </a:r>
            <a:endParaRPr lang="es-PR" altLang="en-US" sz="1900" b="1" i="1">
              <a:solidFill>
                <a:schemeClr val="tx1"/>
              </a:solidFill>
            </a:endParaRPr>
          </a:p>
          <a:p>
            <a:pPr lvl="4" eaLnBrk="1" hangingPunct="1">
              <a:buClr>
                <a:schemeClr val="tx1"/>
              </a:buClr>
              <a:buFont typeface="Wingdings" panose="05000000000000000000" pitchFamily="2" charset="2"/>
              <a:buNone/>
            </a:pPr>
            <a:r>
              <a:rPr lang="en-US" altLang="en-US" sz="1900" b="1">
                <a:solidFill>
                  <a:schemeClr val="tx1"/>
                </a:solidFill>
                <a:sym typeface="Wingdings" panose="05000000000000000000" pitchFamily="2" charset="2"/>
              </a:rPr>
              <a:t> </a:t>
            </a:r>
            <a:r>
              <a:rPr lang="en-US" altLang="en-US" sz="1800" b="1">
                <a:solidFill>
                  <a:schemeClr val="tx1"/>
                </a:solidFill>
                <a:sym typeface="Wingdings" panose="05000000000000000000" pitchFamily="2" charset="2"/>
              </a:rPr>
              <a:t>◊ Para mejorar el control nervioso de la función vascular:</a:t>
            </a:r>
          </a:p>
          <a:p>
            <a:pPr lvl="4" eaLnBrk="1" hangingPunct="1">
              <a:lnSpc>
                <a:spcPct val="90000"/>
              </a:lnSpc>
              <a:buClr>
                <a:schemeClr val="tx1"/>
              </a:buClr>
              <a:buFont typeface="Wingdings" panose="05000000000000000000" pitchFamily="2" charset="2"/>
              <a:buNone/>
            </a:pPr>
            <a:r>
              <a:rPr lang="en-US" altLang="en-US" sz="1800" b="1">
                <a:solidFill>
                  <a:schemeClr val="tx1"/>
                </a:solidFill>
                <a:sym typeface="Wingdings" panose="05000000000000000000" pitchFamily="2" charset="2"/>
              </a:rPr>
              <a:t>     </a:t>
            </a:r>
            <a:r>
              <a:rPr lang="en-US" altLang="en-US" sz="1800" b="1" i="1">
                <a:solidFill>
                  <a:schemeClr val="tx1"/>
                </a:solidFill>
                <a:sym typeface="Wingdings" panose="05000000000000000000" pitchFamily="2" charset="2"/>
              </a:rPr>
              <a:t>Especialmente, la resistencia en los vasos sanguíneos </a:t>
            </a:r>
          </a:p>
          <a:p>
            <a:pPr lvl="4" eaLnBrk="1" hangingPunct="1">
              <a:lnSpc>
                <a:spcPct val="70000"/>
              </a:lnSpc>
              <a:buClr>
                <a:schemeClr val="tx1"/>
              </a:buClr>
              <a:buFont typeface="Wingdings" panose="05000000000000000000" pitchFamily="2" charset="2"/>
              <a:buNone/>
            </a:pPr>
            <a:r>
              <a:rPr lang="en-US" altLang="en-US" sz="1800" b="1" i="1">
                <a:solidFill>
                  <a:schemeClr val="tx1"/>
                </a:solidFill>
                <a:sym typeface="Wingdings" panose="05000000000000000000" pitchFamily="2" charset="2"/>
              </a:rPr>
              <a:t>     de los músculos</a:t>
            </a:r>
            <a:r>
              <a:rPr lang="en-US" altLang="en-US" sz="1800" b="1">
                <a:solidFill>
                  <a:schemeClr val="tx1"/>
                </a:solidFill>
                <a:sym typeface="Wingdings" panose="05000000000000000000" pitchFamily="2" charset="2"/>
              </a:rPr>
              <a:t>  </a:t>
            </a:r>
            <a:r>
              <a:rPr lang="en-US" altLang="en-US" sz="1800" b="1" i="1">
                <a:solidFill>
                  <a:schemeClr val="tx1"/>
                </a:solidFill>
                <a:sym typeface="Wingdings" panose="05000000000000000000" pitchFamily="2" charset="2"/>
              </a:rPr>
              <a:t>esqueléticos</a:t>
            </a:r>
            <a:endParaRPr lang="es-PR" altLang="en-US" sz="1900" b="1" i="1">
              <a:solidFill>
                <a:schemeClr val="tx1"/>
              </a:solidFill>
            </a:endParaRPr>
          </a:p>
          <a:p>
            <a:pPr lvl="4" eaLnBrk="1" hangingPunct="1">
              <a:lnSpc>
                <a:spcPct val="120000"/>
              </a:lnSpc>
              <a:buClr>
                <a:schemeClr val="tx1"/>
              </a:buClr>
              <a:buFont typeface="Wingdings" panose="05000000000000000000" pitchFamily="2" charset="2"/>
              <a:buNone/>
            </a:pPr>
            <a:r>
              <a:rPr lang="en-US" altLang="en-US" sz="1900" b="1">
                <a:solidFill>
                  <a:schemeClr val="tx1"/>
                </a:solidFill>
                <a:sym typeface="Wingdings" panose="05000000000000000000" pitchFamily="2" charset="2"/>
              </a:rPr>
              <a:t> </a:t>
            </a:r>
            <a:r>
              <a:rPr lang="en-US" altLang="en-US" sz="1800" b="1">
                <a:solidFill>
                  <a:schemeClr val="tx1"/>
                </a:solidFill>
                <a:sym typeface="Wingdings" panose="05000000000000000000" pitchFamily="2" charset="2"/>
              </a:rPr>
              <a:t>◊ Para mejorar la función endoteliar:</a:t>
            </a:r>
          </a:p>
          <a:p>
            <a:pPr lvl="4" eaLnBrk="1" hangingPunct="1">
              <a:lnSpc>
                <a:spcPct val="90000"/>
              </a:lnSpc>
              <a:buClr>
                <a:schemeClr val="tx1"/>
              </a:buClr>
              <a:buFont typeface="Wingdings" panose="05000000000000000000" pitchFamily="2" charset="2"/>
              <a:buNone/>
            </a:pPr>
            <a:r>
              <a:rPr lang="en-US" altLang="en-US" sz="1800" b="1">
                <a:solidFill>
                  <a:schemeClr val="tx1"/>
                </a:solidFill>
                <a:sym typeface="Wingdings" panose="05000000000000000000" pitchFamily="2" charset="2"/>
              </a:rPr>
              <a:t>     </a:t>
            </a:r>
            <a:r>
              <a:rPr lang="en-US" altLang="en-US" sz="1800" b="1" i="1">
                <a:solidFill>
                  <a:schemeClr val="tx1"/>
                </a:solidFill>
                <a:sym typeface="Wingdings" panose="05000000000000000000" pitchFamily="2" charset="2"/>
              </a:rPr>
              <a:t>Principalmente en las arterias coronarias</a:t>
            </a:r>
            <a:endParaRPr lang="es-PR" altLang="en-US" sz="1700" b="1" i="1">
              <a:solidFill>
                <a:srgbClr val="000000"/>
              </a:solidFill>
              <a:latin typeface="Arial" panose="020B0604020202020204" pitchFamily="34" charset="0"/>
            </a:endParaRPr>
          </a:p>
        </p:txBody>
      </p:sp>
      <p:pic>
        <p:nvPicPr>
          <p:cNvPr id="89091" name="Picture 6" descr="Runner_Man_Torso_Green_Edge_GALL_002">
            <a:extLst>
              <a:ext uri="{FF2B5EF4-FFF2-40B4-BE49-F238E27FC236}">
                <a16:creationId xmlns:a16="http://schemas.microsoft.com/office/drawing/2014/main" id="{7E35B1ED-5D11-4621-89C7-35E8C40AB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300"/>
            <a:ext cx="2268538"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5A565E0-D232-4E42-8730-6A1EA338859C}"/>
              </a:ext>
            </a:extLst>
          </p:cNvPr>
          <p:cNvSpPr>
            <a:spLocks/>
          </p:cNvSpPr>
          <p:nvPr/>
        </p:nvSpPr>
        <p:spPr bwMode="auto">
          <a:xfrm>
            <a:off x="2124075" y="836613"/>
            <a:ext cx="6624638" cy="10080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lnSpc>
                <a:spcPct val="120000"/>
              </a:lnSpc>
              <a:defRPr/>
            </a:pP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DISEÑO DE PROGRAMAS DE EJERCICIO Y ACTIVIDAD FÍSICA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Para:</a:t>
            </a:r>
            <a:b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Diversas Patologías y Poblaciones</a:t>
            </a:r>
          </a:p>
        </p:txBody>
      </p:sp>
      <p:sp>
        <p:nvSpPr>
          <p:cNvPr id="3" name="Title 1">
            <a:extLst>
              <a:ext uri="{FF2B5EF4-FFF2-40B4-BE49-F238E27FC236}">
                <a16:creationId xmlns:a16="http://schemas.microsoft.com/office/drawing/2014/main" id="{B72B74C1-FB70-4FD8-8EA2-F7B45CCB8DFD}"/>
              </a:ext>
            </a:extLst>
          </p:cNvPr>
          <p:cNvSpPr>
            <a:spLocks/>
          </p:cNvSpPr>
          <p:nvPr/>
        </p:nvSpPr>
        <p:spPr bwMode="auto">
          <a:xfrm>
            <a:off x="0" y="2278063"/>
            <a:ext cx="9144000" cy="6477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1700">
                <a:cs typeface="Arial" panose="020B0604020202020204" pitchFamily="34" charset="0"/>
              </a:rPr>
              <a:t> </a:t>
            </a: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PLANIFICACIÓN DE ESTRATEGIAS DE EJERCICIOS Y ACTIVIDAD FÍSICA:</a:t>
            </a:r>
            <a:b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INDIVIDUOS CON: </a:t>
            </a:r>
            <a:r>
              <a:rPr lang="es-PR" altLang="en-US" sz="1700" b="1"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MÚLTIPLES ENFERMEDADES CRÓNICAS</a:t>
            </a:r>
          </a:p>
        </p:txBody>
      </p:sp>
    </p:spTree>
    <p:custDataLst>
      <p:tags r:id="rId1"/>
    </p:custDataLst>
  </p:cSld>
  <p:clrMapOvr>
    <a:masterClrMapping/>
  </p:clrMapOvr>
  <p:transition spd="slow">
    <p:strips dir="rd"/>
    <p:sndAc>
      <p:stSnd>
        <p:snd r:embed="rId4" name="push.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0B1C8B1-28E5-482D-B1AB-989B0958A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701" y="1527968"/>
            <a:ext cx="2260869" cy="5109564"/>
          </a:xfrm>
          <a:prstGeom prst="rect">
            <a:avLst/>
          </a:prstGeom>
        </p:spPr>
      </p:pic>
      <p:sp>
        <p:nvSpPr>
          <p:cNvPr id="21" name="Title 1">
            <a:extLst>
              <a:ext uri="{FF2B5EF4-FFF2-40B4-BE49-F238E27FC236}">
                <a16:creationId xmlns:a16="http://schemas.microsoft.com/office/drawing/2014/main" id="{BE811831-FF51-42B8-A01B-3FEA8FBE2715}"/>
              </a:ext>
            </a:extLst>
          </p:cNvPr>
          <p:cNvSpPr>
            <a:spLocks/>
          </p:cNvSpPr>
          <p:nvPr/>
        </p:nvSpPr>
        <p:spPr bwMode="auto">
          <a:xfrm>
            <a:off x="0" y="622201"/>
            <a:ext cx="91440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lnSpc>
                <a:spcPct val="120000"/>
              </a:lnSpc>
              <a:defRPr/>
            </a:pPr>
            <a:r>
              <a:rPr lang="es-PR" altLang="es-PR" sz="2300"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DISEÑO DE PROGRAMAS DE EJERCICIOS: </a:t>
            </a:r>
            <a:r>
              <a:rPr lang="es-PR" altLang="es-PR" sz="23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INTRO</a:t>
            </a:r>
            <a:br>
              <a:rPr lang="es-PR" altLang="es-PR" sz="16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9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 Vínculo de la Temática de </a:t>
            </a:r>
            <a:r>
              <a:rPr lang="es-PR" altLang="es-PR" sz="190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otros </a:t>
            </a:r>
            <a:r>
              <a:rPr lang="es-PR" altLang="es-PR" sz="1900" b="0" i="1" dirty="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Cursos Previos con la de Hoy *</a:t>
            </a:r>
          </a:p>
        </p:txBody>
      </p:sp>
      <p:sp>
        <p:nvSpPr>
          <p:cNvPr id="22" name="Text Box 9">
            <a:extLst>
              <a:ext uri="{FF2B5EF4-FFF2-40B4-BE49-F238E27FC236}">
                <a16:creationId xmlns:a16="http://schemas.microsoft.com/office/drawing/2014/main" id="{FA96557D-ACAB-48B8-8FC4-8B318DC95035}"/>
              </a:ext>
            </a:extLst>
          </p:cNvPr>
          <p:cNvSpPr txBox="1">
            <a:spLocks noChangeArrowheads="1"/>
          </p:cNvSpPr>
          <p:nvPr/>
        </p:nvSpPr>
        <p:spPr bwMode="auto">
          <a:xfrm>
            <a:off x="764335" y="5102994"/>
            <a:ext cx="5103809"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a:latin typeface="Arial" charset="0"/>
              </a:rPr>
              <a:t>La </a:t>
            </a:r>
            <a:r>
              <a:rPr lang="en-US" altLang="es-PR" sz="2600" b="1" dirty="0" err="1">
                <a:latin typeface="Arial" charset="0"/>
              </a:rPr>
              <a:t>ciencia</a:t>
            </a:r>
            <a:r>
              <a:rPr lang="en-US" altLang="es-PR" sz="2600" b="1" dirty="0">
                <a:latin typeface="Arial" charset="0"/>
              </a:rPr>
              <a:t> de la </a:t>
            </a:r>
            <a:r>
              <a:rPr lang="en-US" altLang="es-PR" sz="2600" b="1" i="1" dirty="0" err="1">
                <a:solidFill>
                  <a:srgbClr val="FF0000"/>
                </a:solidFill>
                <a:effectLst>
                  <a:outerShdw blurRad="38100" dist="38100" dir="2700000" algn="tl">
                    <a:srgbClr val="000000">
                      <a:alpha val="43137"/>
                    </a:srgbClr>
                  </a:outerShdw>
                </a:effectLst>
                <a:latin typeface="Arial" charset="0"/>
              </a:rPr>
              <a:t>kinesiología</a:t>
            </a:r>
            <a:r>
              <a:rPr lang="en-US" altLang="es-PR" sz="2600" b="1" dirty="0">
                <a:latin typeface="Arial" charset="0"/>
              </a:rPr>
              <a:t> …</a:t>
            </a:r>
            <a:endParaRPr lang="en-US" altLang="es-PR" sz="2600" b="1" i="1" dirty="0">
              <a:latin typeface="Arial" charset="0"/>
            </a:endParaRPr>
          </a:p>
        </p:txBody>
      </p:sp>
      <p:pic>
        <p:nvPicPr>
          <p:cNvPr id="23" name="Picture 10" descr="PntBlue1">
            <a:extLst>
              <a:ext uri="{FF2B5EF4-FFF2-40B4-BE49-F238E27FC236}">
                <a16:creationId xmlns:a16="http://schemas.microsoft.com/office/drawing/2014/main" id="{C3E35B2A-BCD5-4058-B3B4-A4EC7FFD1F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508518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26AECEA4-4240-4FF9-902E-58DC74F6E372}"/>
              </a:ext>
            </a:extLst>
          </p:cNvPr>
          <p:cNvSpPr txBox="1">
            <a:spLocks noChangeArrowheads="1"/>
          </p:cNvSpPr>
          <p:nvPr/>
        </p:nvSpPr>
        <p:spPr bwMode="auto">
          <a:xfrm>
            <a:off x="764335" y="5589240"/>
            <a:ext cx="5849447"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a:latin typeface="Arial" charset="0"/>
              </a:rPr>
              <a:t>Se </a:t>
            </a:r>
            <a:r>
              <a:rPr lang="en-US" altLang="es-PR" sz="2600" b="1" dirty="0" err="1">
                <a:latin typeface="Arial" charset="0"/>
              </a:rPr>
              <a:t>considera</a:t>
            </a:r>
            <a:r>
              <a:rPr lang="en-US" altLang="es-PR" sz="2600" b="1" dirty="0">
                <a:latin typeface="Arial" charset="0"/>
              </a:rPr>
              <a:t> a la </a:t>
            </a:r>
            <a:r>
              <a:rPr lang="en-US" altLang="es-PR" sz="2600" b="1" i="1" dirty="0" err="1">
                <a:solidFill>
                  <a:srgbClr val="FF0000"/>
                </a:solidFill>
                <a:effectLst>
                  <a:outerShdw blurRad="38100" dist="38100" dir="2700000" algn="tl">
                    <a:srgbClr val="000000">
                      <a:alpha val="43137"/>
                    </a:srgbClr>
                  </a:outerShdw>
                </a:effectLst>
                <a:latin typeface="Arial" charset="0"/>
              </a:rPr>
              <a:t>habilidad</a:t>
            </a:r>
            <a:r>
              <a:rPr lang="en-US" altLang="es-PR" sz="2600" b="1" dirty="0">
                <a:latin typeface="Arial" charset="0"/>
              </a:rPr>
              <a:t> </a:t>
            </a:r>
            <a:r>
              <a:rPr lang="en-US" altLang="es-PR" sz="2600" b="1" dirty="0" err="1">
                <a:latin typeface="Arial" charset="0"/>
              </a:rPr>
              <a:t>como</a:t>
            </a:r>
            <a:r>
              <a:rPr lang="en-US" altLang="es-PR" sz="2600" b="1" dirty="0">
                <a:latin typeface="Arial" charset="0"/>
              </a:rPr>
              <a:t> …</a:t>
            </a:r>
          </a:p>
        </p:txBody>
      </p:sp>
      <p:pic>
        <p:nvPicPr>
          <p:cNvPr id="25" name="Picture 3" descr="PntBlue1">
            <a:extLst>
              <a:ext uri="{FF2B5EF4-FFF2-40B4-BE49-F238E27FC236}">
                <a16:creationId xmlns:a16="http://schemas.microsoft.com/office/drawing/2014/main" id="{3EF26990-92A7-403B-A588-0CCC4F93E1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558924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9">
            <a:extLst>
              <a:ext uri="{FF2B5EF4-FFF2-40B4-BE49-F238E27FC236}">
                <a16:creationId xmlns:a16="http://schemas.microsoft.com/office/drawing/2014/main" id="{E05C23F5-2DAE-4102-A6AD-A416FB631842}"/>
              </a:ext>
            </a:extLst>
          </p:cNvPr>
          <p:cNvSpPr txBox="1">
            <a:spLocks noChangeArrowheads="1"/>
          </p:cNvSpPr>
          <p:nvPr/>
        </p:nvSpPr>
        <p:spPr bwMode="auto">
          <a:xfrm>
            <a:off x="764335" y="6111106"/>
            <a:ext cx="3591641"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En</a:t>
            </a:r>
            <a:r>
              <a:rPr lang="en-US" altLang="es-PR" sz="2600" b="1" dirty="0">
                <a:latin typeface="Arial" charset="0"/>
              </a:rPr>
              <a:t> </a:t>
            </a:r>
            <a:r>
              <a:rPr lang="en-US" altLang="es-PR" sz="2600" b="1" dirty="0" err="1">
                <a:latin typeface="Arial" charset="0"/>
              </a:rPr>
              <a:t>toda</a:t>
            </a:r>
            <a:r>
              <a:rPr lang="en-US" altLang="es-PR" sz="2600" b="1" dirty="0">
                <a:latin typeface="Arial" charset="0"/>
              </a:rPr>
              <a:t> </a:t>
            </a:r>
            <a:r>
              <a:rPr lang="en-US" altLang="es-PR" sz="2600" b="1" i="1" dirty="0" err="1">
                <a:solidFill>
                  <a:srgbClr val="FF0000"/>
                </a:solidFill>
                <a:effectLst>
                  <a:outerShdw blurRad="38100" dist="38100" dir="2700000" algn="tl">
                    <a:srgbClr val="000000">
                      <a:alpha val="43137"/>
                    </a:srgbClr>
                  </a:outerShdw>
                </a:effectLst>
                <a:latin typeface="Arial" charset="0"/>
              </a:rPr>
              <a:t>mecánica</a:t>
            </a:r>
            <a:r>
              <a:rPr lang="en-US" altLang="es-PR" sz="2600" b="1" dirty="0">
                <a:latin typeface="Arial" charset="0"/>
              </a:rPr>
              <a:t> …</a:t>
            </a:r>
            <a:endParaRPr lang="es-PR" altLang="es-PR" sz="2600" b="1" i="1" dirty="0">
              <a:latin typeface="Arial" panose="020B0604020202020204" pitchFamily="34" charset="0"/>
              <a:cs typeface="Arial" panose="020B0604020202020204" pitchFamily="34" charset="0"/>
            </a:endParaRPr>
          </a:p>
        </p:txBody>
      </p:sp>
      <p:pic>
        <p:nvPicPr>
          <p:cNvPr id="27" name="Picture 10" descr="PntBlue1">
            <a:extLst>
              <a:ext uri="{FF2B5EF4-FFF2-40B4-BE49-F238E27FC236}">
                <a16:creationId xmlns:a16="http://schemas.microsoft.com/office/drawing/2014/main" id="{BF83BC82-8AA2-4468-9C35-6918DEF747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609329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4">
            <a:extLst>
              <a:ext uri="{FF2B5EF4-FFF2-40B4-BE49-F238E27FC236}">
                <a16:creationId xmlns:a16="http://schemas.microsoft.com/office/drawing/2014/main" id="{AC4A698C-B92E-4F15-BC67-55317923A7F7}"/>
              </a:ext>
            </a:extLst>
          </p:cNvPr>
          <p:cNvSpPr txBox="1">
            <a:spLocks noChangeArrowheads="1"/>
          </p:cNvSpPr>
          <p:nvPr/>
        </p:nvSpPr>
        <p:spPr bwMode="auto">
          <a:xfrm>
            <a:off x="764336" y="4624312"/>
            <a:ext cx="459975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a:latin typeface="Arial" charset="0"/>
              </a:rPr>
              <a:t>La </a:t>
            </a:r>
            <a:r>
              <a:rPr lang="en-US" altLang="es-PR" sz="2600" b="1" i="1" dirty="0" err="1">
                <a:solidFill>
                  <a:srgbClr val="FF0000"/>
                </a:solidFill>
                <a:effectLst>
                  <a:outerShdw blurRad="38100" dist="38100" dir="2700000" algn="tl">
                    <a:srgbClr val="000000">
                      <a:alpha val="43137"/>
                    </a:srgbClr>
                  </a:outerShdw>
                </a:effectLst>
                <a:latin typeface="Arial" charset="0"/>
              </a:rPr>
              <a:t>agilidad</a:t>
            </a:r>
            <a:r>
              <a:rPr lang="en-US" altLang="es-PR" sz="2600" b="1" dirty="0">
                <a:latin typeface="Arial" charset="0"/>
              </a:rPr>
              <a:t> se </a:t>
            </a:r>
            <a:r>
              <a:rPr lang="en-US" altLang="es-PR" sz="2600" b="1" dirty="0" err="1">
                <a:latin typeface="Arial" charset="0"/>
              </a:rPr>
              <a:t>considera</a:t>
            </a:r>
            <a:r>
              <a:rPr lang="en-US" altLang="es-PR" sz="2600" b="1" dirty="0">
                <a:latin typeface="Arial" charset="0"/>
              </a:rPr>
              <a:t> ...</a:t>
            </a:r>
            <a:endParaRPr lang="en-US" altLang="es-PR" sz="2600" b="1" i="1" dirty="0">
              <a:latin typeface="Arial" charset="0"/>
            </a:endParaRPr>
          </a:p>
        </p:txBody>
      </p:sp>
      <p:pic>
        <p:nvPicPr>
          <p:cNvPr id="29" name="Picture 5" descr="PntBlue1">
            <a:extLst>
              <a:ext uri="{FF2B5EF4-FFF2-40B4-BE49-F238E27FC236}">
                <a16:creationId xmlns:a16="http://schemas.microsoft.com/office/drawing/2014/main" id="{5E430595-B496-4BD2-B739-B2DAC5A2B5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4581128"/>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9">
            <a:extLst>
              <a:ext uri="{FF2B5EF4-FFF2-40B4-BE49-F238E27FC236}">
                <a16:creationId xmlns:a16="http://schemas.microsoft.com/office/drawing/2014/main" id="{0A133614-2C50-4DD1-8C16-681D62C0E4B4}"/>
              </a:ext>
            </a:extLst>
          </p:cNvPr>
          <p:cNvSpPr txBox="1">
            <a:spLocks noChangeArrowheads="1"/>
          </p:cNvSpPr>
          <p:nvPr/>
        </p:nvSpPr>
        <p:spPr bwMode="auto">
          <a:xfrm>
            <a:off x="764335" y="2006650"/>
            <a:ext cx="6065471"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a:latin typeface="Arial" charset="0"/>
              </a:rPr>
              <a:t>La </a:t>
            </a:r>
            <a:r>
              <a:rPr lang="en-US" altLang="es-PR" sz="2600" b="1" dirty="0" err="1">
                <a:latin typeface="Arial" charset="0"/>
              </a:rPr>
              <a:t>acción</a:t>
            </a:r>
            <a:r>
              <a:rPr lang="en-US" altLang="es-PR" sz="2600" b="1" dirty="0">
                <a:latin typeface="Arial" charset="0"/>
              </a:rPr>
              <a:t> de </a:t>
            </a:r>
            <a:r>
              <a:rPr lang="en-US" altLang="es-PR" sz="2600" b="1" i="1" dirty="0" err="1">
                <a:solidFill>
                  <a:srgbClr val="FF0000"/>
                </a:solidFill>
                <a:effectLst>
                  <a:outerShdw blurRad="38100" dist="38100" dir="2700000" algn="tl">
                    <a:srgbClr val="000000">
                      <a:alpha val="43137"/>
                    </a:srgbClr>
                  </a:outerShdw>
                </a:effectLst>
                <a:latin typeface="Arial" charset="0"/>
              </a:rPr>
              <a:t>correr</a:t>
            </a:r>
            <a:r>
              <a:rPr lang="en-US" altLang="es-PR" sz="2600" b="1" dirty="0">
                <a:latin typeface="Arial" charset="0"/>
              </a:rPr>
              <a:t> es un </a:t>
            </a:r>
            <a:r>
              <a:rPr lang="en-US" altLang="es-PR" sz="2600" b="1" dirty="0" err="1">
                <a:latin typeface="Arial" charset="0"/>
              </a:rPr>
              <a:t>ejemplo</a:t>
            </a:r>
            <a:r>
              <a:rPr lang="en-US" altLang="es-PR" sz="2600" b="1" dirty="0">
                <a:latin typeface="Arial" charset="0"/>
              </a:rPr>
              <a:t> …</a:t>
            </a:r>
            <a:endParaRPr lang="en-US" altLang="es-PR" sz="2600" b="1" i="1" dirty="0">
              <a:latin typeface="Arial" charset="0"/>
            </a:endParaRPr>
          </a:p>
        </p:txBody>
      </p:sp>
      <p:pic>
        <p:nvPicPr>
          <p:cNvPr id="31" name="Picture 10" descr="PntBlue1">
            <a:extLst>
              <a:ext uri="{FF2B5EF4-FFF2-40B4-BE49-F238E27FC236}">
                <a16:creationId xmlns:a16="http://schemas.microsoft.com/office/drawing/2014/main" id="{D48F248A-0962-4110-AE16-ABD3783AF6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198884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2">
            <a:extLst>
              <a:ext uri="{FF2B5EF4-FFF2-40B4-BE49-F238E27FC236}">
                <a16:creationId xmlns:a16="http://schemas.microsoft.com/office/drawing/2014/main" id="{38A58D09-548F-424F-9B7F-5762A06B61F5}"/>
              </a:ext>
            </a:extLst>
          </p:cNvPr>
          <p:cNvSpPr txBox="1">
            <a:spLocks noChangeArrowheads="1"/>
          </p:cNvSpPr>
          <p:nvPr/>
        </p:nvSpPr>
        <p:spPr bwMode="auto">
          <a:xfrm>
            <a:off x="764335" y="2492896"/>
            <a:ext cx="4409287" cy="45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altLang="es-PR" sz="2600" b="1" dirty="0">
                <a:latin typeface="Arial" charset="0"/>
              </a:rPr>
              <a:t>Las </a:t>
            </a:r>
            <a:r>
              <a:rPr lang="en-US" altLang="es-PR" sz="2600" b="1" i="1" dirty="0" err="1">
                <a:solidFill>
                  <a:srgbClr val="FF0000"/>
                </a:solidFill>
                <a:effectLst>
                  <a:outerShdw blurRad="38100" dist="38100" dir="2700000" algn="tl">
                    <a:srgbClr val="000000">
                      <a:alpha val="43137"/>
                    </a:srgbClr>
                  </a:outerShdw>
                </a:effectLst>
                <a:latin typeface="Arial" charset="0"/>
              </a:rPr>
              <a:t>actividades</a:t>
            </a:r>
            <a:r>
              <a:rPr lang="en-US" altLang="es-PR" sz="2600" b="1" i="1" dirty="0">
                <a:solidFill>
                  <a:srgbClr val="FF0000"/>
                </a:solidFill>
                <a:effectLst>
                  <a:outerShdw blurRad="38100" dist="38100" dir="2700000" algn="tl">
                    <a:srgbClr val="000000">
                      <a:alpha val="43137"/>
                    </a:srgbClr>
                  </a:outerShdw>
                </a:effectLst>
                <a:latin typeface="Arial" charset="0"/>
              </a:rPr>
              <a:t> </a:t>
            </a:r>
            <a:r>
              <a:rPr lang="en-US" altLang="es-PR" sz="2600" b="1" i="1" dirty="0" err="1">
                <a:solidFill>
                  <a:srgbClr val="FF0000"/>
                </a:solidFill>
                <a:effectLst>
                  <a:outerShdw blurRad="38100" dist="38100" dir="2700000" algn="tl">
                    <a:srgbClr val="000000">
                      <a:alpha val="43137"/>
                    </a:srgbClr>
                  </a:outerShdw>
                </a:effectLst>
                <a:latin typeface="Arial" charset="0"/>
              </a:rPr>
              <a:t>físicas</a:t>
            </a:r>
            <a:r>
              <a:rPr lang="en-US" altLang="es-PR" sz="2600" b="1" dirty="0">
                <a:latin typeface="Arial" charset="0"/>
              </a:rPr>
              <a:t> …</a:t>
            </a:r>
          </a:p>
        </p:txBody>
      </p:sp>
      <p:pic>
        <p:nvPicPr>
          <p:cNvPr id="33" name="Picture 3" descr="PntBlue1">
            <a:extLst>
              <a:ext uri="{FF2B5EF4-FFF2-40B4-BE49-F238E27FC236}">
                <a16:creationId xmlns:a16="http://schemas.microsoft.com/office/drawing/2014/main" id="{BB81A7B1-41AE-49BA-B1D5-AC80F1DFC7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49289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4">
            <a:extLst>
              <a:ext uri="{FF2B5EF4-FFF2-40B4-BE49-F238E27FC236}">
                <a16:creationId xmlns:a16="http://schemas.microsoft.com/office/drawing/2014/main" id="{EF136041-7A43-452F-BD04-0B6EEC9F87A2}"/>
              </a:ext>
            </a:extLst>
          </p:cNvPr>
          <p:cNvSpPr txBox="1">
            <a:spLocks noChangeArrowheads="1"/>
          </p:cNvSpPr>
          <p:nvPr/>
        </p:nvSpPr>
        <p:spPr bwMode="auto">
          <a:xfrm>
            <a:off x="764336" y="3616200"/>
            <a:ext cx="3159592"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Entrenar</a:t>
            </a:r>
            <a:r>
              <a:rPr lang="es-PR" altLang="es-PR" sz="2600" b="1" dirty="0">
                <a:latin typeface="Arial" panose="020B0604020202020204" pitchFamily="34" charset="0"/>
                <a:cs typeface="Arial" panose="020B0604020202020204" pitchFamily="34" charset="0"/>
              </a:rPr>
              <a:t> implica…</a:t>
            </a:r>
            <a:endParaRPr lang="es-PR" altLang="es-PR" sz="2600" b="1" i="1" dirty="0">
              <a:latin typeface="Arial" panose="020B0604020202020204" pitchFamily="34" charset="0"/>
              <a:cs typeface="Arial" panose="020B0604020202020204" pitchFamily="34" charset="0"/>
            </a:endParaRPr>
          </a:p>
        </p:txBody>
      </p:sp>
      <p:pic>
        <p:nvPicPr>
          <p:cNvPr id="35" name="Picture 5" descr="PntBlue1">
            <a:extLst>
              <a:ext uri="{FF2B5EF4-FFF2-40B4-BE49-F238E27FC236}">
                <a16:creationId xmlns:a16="http://schemas.microsoft.com/office/drawing/2014/main" id="{210E882E-4F56-4C02-9184-B57ADB969E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3573016"/>
            <a:ext cx="442395" cy="403224"/>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9">
            <a:extLst>
              <a:ext uri="{FF2B5EF4-FFF2-40B4-BE49-F238E27FC236}">
                <a16:creationId xmlns:a16="http://schemas.microsoft.com/office/drawing/2014/main" id="{DC0E7F77-2D26-4EFA-865D-C83C059C50F7}"/>
              </a:ext>
            </a:extLst>
          </p:cNvPr>
          <p:cNvSpPr txBox="1">
            <a:spLocks noChangeArrowheads="1"/>
          </p:cNvSpPr>
          <p:nvPr/>
        </p:nvSpPr>
        <p:spPr bwMode="auto">
          <a:xfrm>
            <a:off x="764335" y="4094882"/>
            <a:ext cx="491334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latin typeface="Arial" panose="020B0604020202020204" pitchFamily="34" charset="0"/>
                <a:cs typeface="Arial" panose="020B0604020202020204" pitchFamily="34" charset="0"/>
              </a:rPr>
              <a:t>Un </a:t>
            </a:r>
            <a:r>
              <a:rPr lang="es-PR" altLang="es-PR" sz="2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atleta exitoso</a:t>
            </a:r>
            <a:r>
              <a:rPr lang="es-PR" altLang="es-PR" sz="2600" b="1" dirty="0">
                <a:latin typeface="Arial" panose="020B0604020202020204" pitchFamily="34" charset="0"/>
                <a:cs typeface="Arial" panose="020B0604020202020204" pitchFamily="34" charset="0"/>
              </a:rPr>
              <a:t> requiere …</a:t>
            </a:r>
            <a:endParaRPr lang="es-PR" altLang="es-PR" sz="2600" b="1" i="1" dirty="0">
              <a:latin typeface="Arial" panose="020B0604020202020204" pitchFamily="34" charset="0"/>
              <a:cs typeface="Arial" panose="020B0604020202020204" pitchFamily="34" charset="0"/>
            </a:endParaRPr>
          </a:p>
        </p:txBody>
      </p:sp>
      <p:pic>
        <p:nvPicPr>
          <p:cNvPr id="37" name="Picture 10" descr="PntBlue1">
            <a:extLst>
              <a:ext uri="{FF2B5EF4-FFF2-40B4-BE49-F238E27FC236}">
                <a16:creationId xmlns:a16="http://schemas.microsoft.com/office/drawing/2014/main" id="{42454850-5B3D-4521-A9B1-5F50B1F5A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407707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9">
            <a:extLst>
              <a:ext uri="{FF2B5EF4-FFF2-40B4-BE49-F238E27FC236}">
                <a16:creationId xmlns:a16="http://schemas.microsoft.com/office/drawing/2014/main" id="{E5E0F955-3947-49B6-8AF9-27AE65CFCE7C}"/>
              </a:ext>
            </a:extLst>
          </p:cNvPr>
          <p:cNvSpPr txBox="1">
            <a:spLocks noChangeArrowheads="1"/>
          </p:cNvSpPr>
          <p:nvPr/>
        </p:nvSpPr>
        <p:spPr bwMode="auto">
          <a:xfrm>
            <a:off x="764335" y="3086770"/>
            <a:ext cx="584944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err="1">
                <a:latin typeface="Arial" charset="0"/>
              </a:rPr>
              <a:t>En</a:t>
            </a:r>
            <a:r>
              <a:rPr lang="en-US" altLang="es-PR" sz="2600" b="1" dirty="0">
                <a:latin typeface="Arial" charset="0"/>
              </a:rPr>
              <a:t> el </a:t>
            </a:r>
            <a:r>
              <a:rPr lang="en-US" altLang="es-PR" sz="2600" b="1" dirty="0" err="1">
                <a:latin typeface="Arial" charset="0"/>
              </a:rPr>
              <a:t>tenis</a:t>
            </a:r>
            <a:r>
              <a:rPr lang="en-US" altLang="es-PR" sz="2600" b="1" dirty="0">
                <a:latin typeface="Arial" charset="0"/>
              </a:rPr>
              <a:t> de campo, el </a:t>
            </a:r>
            <a:r>
              <a:rPr lang="en-US" altLang="es-PR" sz="2600" b="1" i="1" dirty="0" err="1">
                <a:solidFill>
                  <a:srgbClr val="FF0000"/>
                </a:solidFill>
                <a:effectLst>
                  <a:outerShdw blurRad="38100" dist="38100" dir="2700000" algn="tl">
                    <a:srgbClr val="000000">
                      <a:alpha val="43137"/>
                    </a:srgbClr>
                  </a:outerShdw>
                </a:effectLst>
                <a:latin typeface="Arial" charset="0"/>
              </a:rPr>
              <a:t>servicio</a:t>
            </a:r>
            <a:r>
              <a:rPr lang="en-US" altLang="es-PR" sz="2600" b="1" dirty="0">
                <a:latin typeface="Arial" charset="0"/>
              </a:rPr>
              <a:t> …</a:t>
            </a:r>
            <a:endParaRPr lang="es-PR" altLang="es-PR" sz="2600" b="1" i="1" dirty="0">
              <a:latin typeface="Arial" panose="020B0604020202020204" pitchFamily="34" charset="0"/>
              <a:cs typeface="Arial" panose="020B0604020202020204" pitchFamily="34" charset="0"/>
            </a:endParaRPr>
          </a:p>
        </p:txBody>
      </p:sp>
      <p:pic>
        <p:nvPicPr>
          <p:cNvPr id="39" name="Picture 10" descr="PntBlue1">
            <a:extLst>
              <a:ext uri="{FF2B5EF4-FFF2-40B4-BE49-F238E27FC236}">
                <a16:creationId xmlns:a16="http://schemas.microsoft.com/office/drawing/2014/main" id="{83BE0B8D-76B7-4FBA-9673-685B274D8A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306896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4">
            <a:extLst>
              <a:ext uri="{FF2B5EF4-FFF2-40B4-BE49-F238E27FC236}">
                <a16:creationId xmlns:a16="http://schemas.microsoft.com/office/drawing/2014/main" id="{B43B7518-1052-4381-8A8E-81773283A557}"/>
              </a:ext>
            </a:extLst>
          </p:cNvPr>
          <p:cNvSpPr txBox="1">
            <a:spLocks noChangeArrowheads="1"/>
          </p:cNvSpPr>
          <p:nvPr/>
        </p:nvSpPr>
        <p:spPr bwMode="auto">
          <a:xfrm>
            <a:off x="764336" y="1527968"/>
            <a:ext cx="440928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n-US" altLang="es-PR" sz="2600" b="1" dirty="0">
                <a:latin typeface="Arial" charset="0"/>
              </a:rPr>
              <a:t>El </a:t>
            </a:r>
            <a:r>
              <a:rPr lang="en-US" altLang="es-PR" sz="2600" b="1" i="1" dirty="0" err="1">
                <a:solidFill>
                  <a:srgbClr val="FF0000"/>
                </a:solidFill>
                <a:effectLst>
                  <a:outerShdw blurRad="38100" dist="38100" dir="2700000" algn="tl">
                    <a:srgbClr val="000000">
                      <a:alpha val="43137"/>
                    </a:srgbClr>
                  </a:outerShdw>
                </a:effectLst>
                <a:latin typeface="Arial" charset="0"/>
              </a:rPr>
              <a:t>movimiento</a:t>
            </a:r>
            <a:r>
              <a:rPr lang="en-US" altLang="es-PR" sz="2600" b="1" dirty="0">
                <a:latin typeface="Arial" charset="0"/>
              </a:rPr>
              <a:t> </a:t>
            </a:r>
            <a:r>
              <a:rPr lang="en-US" altLang="es-PR" sz="2600" b="1" dirty="0" err="1">
                <a:latin typeface="Arial" charset="0"/>
              </a:rPr>
              <a:t>humano</a:t>
            </a:r>
            <a:r>
              <a:rPr lang="en-US" altLang="es-PR" sz="2600" b="1" dirty="0">
                <a:latin typeface="Arial" charset="0"/>
              </a:rPr>
              <a:t> …</a:t>
            </a:r>
            <a:endParaRPr lang="en-US" altLang="es-PR" sz="2600" b="1" i="1" dirty="0">
              <a:latin typeface="Arial" charset="0"/>
            </a:endParaRPr>
          </a:p>
        </p:txBody>
      </p:sp>
      <p:pic>
        <p:nvPicPr>
          <p:cNvPr id="41" name="Picture 5" descr="PntBlue1">
            <a:extLst>
              <a:ext uri="{FF2B5EF4-FFF2-40B4-BE49-F238E27FC236}">
                <a16:creationId xmlns:a16="http://schemas.microsoft.com/office/drawing/2014/main" id="{0793CCF6-1F1C-45BD-B2CF-ED24D1E052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1484784"/>
            <a:ext cx="442395" cy="4032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05543046"/>
      </p:ext>
    </p:ext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4" name="chimes.wav"/>
          </p:stSnd>
        </p:sndAc>
      </p:transition>
    </mc:Choice>
    <mc:Fallback xmlns="">
      <p:transition spd="slow">
        <p:fade/>
        <p:sndAc>
          <p:stSnd>
            <p:snd r:embed="rId7" name="chimes.wav"/>
          </p:stSnd>
        </p:sndAc>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6">
            <a:extLst>
              <a:ext uri="{FF2B5EF4-FFF2-40B4-BE49-F238E27FC236}">
                <a16:creationId xmlns:a16="http://schemas.microsoft.com/office/drawing/2014/main" id="{7F016E14-94F7-41CE-93F7-F8185AC4A639}"/>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Información de: </a:t>
            </a:r>
            <a:r>
              <a:rPr lang="en-US" altLang="en-US" sz="1200" b="1" i="1">
                <a:latin typeface="Times New Roman" panose="02020603050405020304" pitchFamily="18" charset="0"/>
              </a:rPr>
              <a:t>Exercise and Disease Management</a:t>
            </a:r>
            <a:r>
              <a:rPr lang="en-US" altLang="en-US" sz="1200">
                <a:latin typeface="Times New Roman" panose="02020603050405020304" pitchFamily="18" charset="0"/>
              </a:rPr>
              <a:t>  (p. 3), por B.C. Leutholtz, &amp; I. Ripoll, 1999, Boca Raton, FL: CRC Press. Copyright 1999 por: CRC Press LLC.</a:t>
            </a:r>
          </a:p>
        </p:txBody>
      </p:sp>
      <p:pic>
        <p:nvPicPr>
          <p:cNvPr id="91139" name="Picture 7" descr="Running_Feets_Edge_GALL_002">
            <a:extLst>
              <a:ext uri="{FF2B5EF4-FFF2-40B4-BE49-F238E27FC236}">
                <a16:creationId xmlns:a16="http://schemas.microsoft.com/office/drawing/2014/main" id="{26E9C134-7E8F-43B5-AC74-7C86AA659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49275"/>
            <a:ext cx="230505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4C8AFC-026D-47B2-98B2-E3FD6CF60754}"/>
              </a:ext>
            </a:extLst>
          </p:cNvPr>
          <p:cNvSpPr>
            <a:spLocks/>
          </p:cNvSpPr>
          <p:nvPr/>
        </p:nvSpPr>
        <p:spPr bwMode="auto">
          <a:xfrm>
            <a:off x="2484438" y="765175"/>
            <a:ext cx="6624637" cy="115093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ENFOQUE TERAPÉUTICO PARA LAS ENFERMEDADES CRÓNICO-DEGENERATIVAS</a:t>
            </a:r>
            <a:b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Importancia del Ejercicio y</a:t>
            </a:r>
            <a:b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Actividad Física</a:t>
            </a:r>
          </a:p>
        </p:txBody>
      </p:sp>
      <p:sp>
        <p:nvSpPr>
          <p:cNvPr id="91141" name="Content Placeholder 2">
            <a:extLst>
              <a:ext uri="{FF2B5EF4-FFF2-40B4-BE49-F238E27FC236}">
                <a16:creationId xmlns:a16="http://schemas.microsoft.com/office/drawing/2014/main" id="{6BF8D410-53C3-402D-B46F-B2268D9996D7}"/>
              </a:ext>
            </a:extLst>
          </p:cNvPr>
          <p:cNvSpPr>
            <a:spLocks/>
          </p:cNvSpPr>
          <p:nvPr/>
        </p:nvSpPr>
        <p:spPr bwMode="auto">
          <a:xfrm>
            <a:off x="142875" y="1916113"/>
            <a:ext cx="8893175"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20000"/>
              </a:lnSpc>
              <a:spcBef>
                <a:spcPct val="20000"/>
              </a:spcBef>
              <a:buClr>
                <a:schemeClr val="tx1"/>
              </a:buClr>
              <a:buSzPts val="2400"/>
              <a:buFont typeface="Wingdings" panose="05000000000000000000" pitchFamily="2" charset="2"/>
              <a:buChar char="q"/>
            </a:pPr>
            <a:r>
              <a:rPr lang="es-PR" altLang="en-US" sz="2400" b="1">
                <a:latin typeface="Calibri" panose="020F0502020204030204" pitchFamily="34" charset="0"/>
              </a:rPr>
              <a:t> Enfoque Terapéutico Moderno de la Medicina:</a:t>
            </a:r>
            <a:endParaRPr lang="es-PR" altLang="en-US" sz="2400" b="1">
              <a:solidFill>
                <a:srgbClr val="000000"/>
              </a:solidFill>
            </a:endParaRPr>
          </a:p>
          <a:p>
            <a:pPr lvl="1" eaLnBrk="1" hangingPunct="1">
              <a:lnSpc>
                <a:spcPct val="90000"/>
              </a:lnSpc>
              <a:buClr>
                <a:schemeClr val="tx1"/>
              </a:buClr>
              <a:buFont typeface="Wingdings" panose="05000000000000000000" pitchFamily="2" charset="2"/>
              <a:buChar char="Ø"/>
            </a:pPr>
            <a:r>
              <a:rPr lang="es-PR" altLang="en-US" sz="2000" b="1">
                <a:solidFill>
                  <a:srgbClr val="000000"/>
                </a:solidFill>
              </a:rPr>
              <a:t> Educar al Paciente: </a:t>
            </a:r>
            <a:endParaRPr lang="es-PR" altLang="en-US" sz="1900" b="1">
              <a:solidFill>
                <a:srgbClr val="000000"/>
              </a:solidFill>
              <a:latin typeface="Tahoma" panose="020B0604030504040204" pitchFamily="34" charset="0"/>
            </a:endParaRPr>
          </a:p>
          <a:p>
            <a:pPr lvl="2" eaLnBrk="1" hangingPunct="1">
              <a:buClr>
                <a:schemeClr val="tx1"/>
              </a:buClr>
              <a:buFontTx/>
              <a:buChar char="•"/>
            </a:pPr>
            <a:r>
              <a:rPr lang="es-PR" altLang="en-US" sz="1900" b="1">
                <a:solidFill>
                  <a:srgbClr val="000000"/>
                </a:solidFill>
                <a:latin typeface="Arial" panose="020B0604020202020204" pitchFamily="34" charset="0"/>
              </a:rPr>
              <a:t>Responsabilidad individual de la salud:</a:t>
            </a:r>
            <a:endParaRPr lang="es-PR" altLang="en-US" sz="2100" b="1" i="1">
              <a:solidFill>
                <a:srgbClr val="000000"/>
              </a:solidFill>
              <a:latin typeface="Arial" panose="020B0604020202020204" pitchFamily="34" charset="0"/>
            </a:endParaRPr>
          </a:p>
          <a:p>
            <a:pPr lvl="3" eaLnBrk="1" hangingPunct="1">
              <a:buClr>
                <a:schemeClr val="tx1"/>
              </a:buClr>
              <a:buFont typeface="Wingdings" panose="05000000000000000000" pitchFamily="2" charset="2"/>
              <a:buChar char="ð"/>
            </a:pPr>
            <a:r>
              <a:rPr lang="es-PR" altLang="en-US" sz="2100" b="1">
                <a:solidFill>
                  <a:srgbClr val="000000"/>
                </a:solidFill>
                <a:latin typeface="Calibri" panose="020F0502020204030204" pitchFamily="34" charset="0"/>
              </a:rPr>
              <a:t> Auto-Cuidado del bienestar:</a:t>
            </a:r>
          </a:p>
          <a:p>
            <a:pPr lvl="3" eaLnBrk="1" hangingPunct="1">
              <a:lnSpc>
                <a:spcPct val="70000"/>
              </a:lnSpc>
              <a:buClr>
                <a:schemeClr val="tx1"/>
              </a:buClr>
              <a:buFont typeface="Wingdings" panose="05000000000000000000" pitchFamily="2" charset="2"/>
              <a:buNone/>
            </a:pPr>
            <a:r>
              <a:rPr lang="es-PR" altLang="en-US" sz="2100" b="1">
                <a:solidFill>
                  <a:srgbClr val="000000"/>
                </a:solidFill>
                <a:latin typeface="Calibri" panose="020F0502020204030204" pitchFamily="34" charset="0"/>
              </a:rPr>
              <a:t>     </a:t>
            </a:r>
            <a:r>
              <a:rPr lang="es-PR" altLang="en-US" sz="2100" b="1" i="1">
                <a:solidFill>
                  <a:srgbClr val="000000"/>
                </a:solidFill>
                <a:latin typeface="Calibri" panose="020F0502020204030204" pitchFamily="34" charset="0"/>
              </a:rPr>
              <a:t>Representa un sistema efectivo para el cuidado de la salud</a:t>
            </a:r>
            <a:r>
              <a:rPr lang="es-PR" altLang="en-US" sz="1800" b="1">
                <a:solidFill>
                  <a:srgbClr val="000000"/>
                </a:solidFill>
              </a:rPr>
              <a:t> </a:t>
            </a:r>
            <a:endParaRPr lang="es-PR" altLang="en-US" sz="1700" b="1">
              <a:solidFill>
                <a:srgbClr val="000000"/>
              </a:solidFill>
              <a:latin typeface="Tahoma" panose="020B0604030504040204" pitchFamily="34" charset="0"/>
            </a:endParaRPr>
          </a:p>
          <a:p>
            <a:pPr lvl="2" eaLnBrk="1" hangingPunct="1">
              <a:lnSpc>
                <a:spcPct val="120000"/>
              </a:lnSpc>
              <a:buClr>
                <a:schemeClr val="tx1"/>
              </a:buClr>
              <a:buFontTx/>
              <a:buChar char="•"/>
            </a:pPr>
            <a:r>
              <a:rPr lang="es-PR" altLang="en-US" sz="1900" b="1">
                <a:solidFill>
                  <a:srgbClr val="000000"/>
                </a:solidFill>
                <a:latin typeface="Arial" panose="020B0604020202020204" pitchFamily="34" charset="0"/>
              </a:rPr>
              <a:t>Implementar el Tratamiento Médico Convencional:</a:t>
            </a:r>
          </a:p>
          <a:p>
            <a:pPr lvl="2" eaLnBrk="1" hangingPunct="1">
              <a:lnSpc>
                <a:spcPct val="70000"/>
              </a:lnSpc>
              <a:buClr>
                <a:schemeClr val="tx1"/>
              </a:buClr>
              <a:buFontTx/>
              <a:buNone/>
            </a:pPr>
            <a:r>
              <a:rPr lang="es-PR" altLang="en-US" sz="1900" b="1">
                <a:solidFill>
                  <a:srgbClr val="000000"/>
                </a:solidFill>
                <a:latin typeface="Arial" panose="020B0604020202020204" pitchFamily="34" charset="0"/>
              </a:rPr>
              <a:t>   </a:t>
            </a:r>
            <a:r>
              <a:rPr lang="es-PR" altLang="en-US" sz="1900" b="1" i="1">
                <a:solidFill>
                  <a:srgbClr val="000000"/>
                </a:solidFill>
                <a:latin typeface="Arial" panose="020B0604020202020204" pitchFamily="34" charset="0"/>
              </a:rPr>
              <a:t>(Diagnóstico, Terapia y Cumplimiento dentro de tal Terapia)</a:t>
            </a:r>
            <a:endParaRPr lang="es-PR" altLang="en-US" sz="2100" b="1" i="1">
              <a:solidFill>
                <a:srgbClr val="000000"/>
              </a:solidFill>
              <a:latin typeface="Arial" panose="020B0604020202020204" pitchFamily="34" charset="0"/>
            </a:endParaRPr>
          </a:p>
          <a:p>
            <a:pPr lvl="3" eaLnBrk="1" hangingPunct="1">
              <a:lnSpc>
                <a:spcPct val="110000"/>
              </a:lnSpc>
              <a:buClr>
                <a:schemeClr val="tx1"/>
              </a:buClr>
              <a:buFont typeface="Wingdings" panose="05000000000000000000" pitchFamily="2" charset="2"/>
              <a:buChar char="ð"/>
            </a:pPr>
            <a:r>
              <a:rPr lang="es-PR" altLang="en-US" sz="2100" b="1">
                <a:solidFill>
                  <a:srgbClr val="000000"/>
                </a:solidFill>
                <a:latin typeface="Calibri" panose="020F0502020204030204" pitchFamily="34" charset="0"/>
              </a:rPr>
              <a:t> Dentro del contexto de las:</a:t>
            </a:r>
            <a:endParaRPr lang="es-PR" altLang="en-US" sz="2100" b="1">
              <a:solidFill>
                <a:schemeClr val="tx1"/>
              </a:solidFill>
            </a:endParaRPr>
          </a:p>
          <a:p>
            <a:pPr lvl="4" eaLnBrk="1" hangingPunct="1">
              <a:buClr>
                <a:schemeClr val="tx1"/>
              </a:buClr>
              <a:buFont typeface="Wingdings" panose="05000000000000000000" pitchFamily="2" charset="2"/>
              <a:buNone/>
            </a:pPr>
            <a:r>
              <a:rPr lang="en-US" altLang="en-US" sz="1900" b="1">
                <a:solidFill>
                  <a:schemeClr val="tx1"/>
                </a:solidFill>
                <a:sym typeface="Wingdings" panose="05000000000000000000" pitchFamily="2" charset="2"/>
              </a:rPr>
              <a:t> </a:t>
            </a:r>
            <a:r>
              <a:rPr lang="en-US" altLang="en-US" sz="1800" b="1">
                <a:solidFill>
                  <a:schemeClr val="tx1"/>
                </a:solidFill>
                <a:sym typeface="Wingdings" panose="05000000000000000000" pitchFamily="2" charset="2"/>
              </a:rPr>
              <a:t>◊ Circunstancias Psicosociales y Económicas</a:t>
            </a:r>
          </a:p>
          <a:p>
            <a:pPr lvl="4" eaLnBrk="1" hangingPunct="1">
              <a:lnSpc>
                <a:spcPct val="90000"/>
              </a:lnSpc>
              <a:buClr>
                <a:schemeClr val="tx1"/>
              </a:buClr>
              <a:buFont typeface="Wingdings" panose="05000000000000000000" pitchFamily="2" charset="2"/>
              <a:buNone/>
            </a:pPr>
            <a:r>
              <a:rPr lang="en-US" altLang="en-US" sz="1800" b="1">
                <a:solidFill>
                  <a:schemeClr val="tx1"/>
                </a:solidFill>
                <a:sym typeface="Wingdings" panose="05000000000000000000" pitchFamily="2" charset="2"/>
              </a:rPr>
              <a:t>     </a:t>
            </a:r>
            <a:r>
              <a:rPr lang="en-US" altLang="en-US" sz="1800" b="1" i="1">
                <a:solidFill>
                  <a:schemeClr val="tx1"/>
                </a:solidFill>
                <a:sym typeface="Wingdings" panose="05000000000000000000" pitchFamily="2" charset="2"/>
              </a:rPr>
              <a:t>del paciente y la familia:</a:t>
            </a:r>
            <a:endParaRPr lang="es-PR" altLang="en-US" sz="1900" b="1">
              <a:solidFill>
                <a:srgbClr val="000000"/>
              </a:solidFill>
              <a:latin typeface="Calibri" panose="020F0502020204030204" pitchFamily="34" charset="0"/>
            </a:endParaRPr>
          </a:p>
          <a:p>
            <a:pPr lvl="3" eaLnBrk="1" hangingPunct="1">
              <a:lnSpc>
                <a:spcPct val="120000"/>
              </a:lnSpc>
              <a:buClr>
                <a:schemeClr val="tx1"/>
              </a:buClr>
              <a:buFont typeface="Wingdings" panose="05000000000000000000" pitchFamily="2" charset="2"/>
              <a:buNone/>
            </a:pPr>
            <a:r>
              <a:rPr lang="es-PR" altLang="en-US" sz="2100" b="1">
                <a:solidFill>
                  <a:srgbClr val="000000"/>
                </a:solidFill>
                <a:latin typeface="Calibri" panose="020F0502020204030204" pitchFamily="34" charset="0"/>
              </a:rPr>
              <a:t>        </a:t>
            </a:r>
            <a:r>
              <a:rPr lang="es-PR" altLang="en-US" sz="2100" b="1" i="1">
                <a:solidFill>
                  <a:srgbClr val="000000"/>
                </a:solidFill>
                <a:latin typeface="Calibri" panose="020F0502020204030204" pitchFamily="34" charset="0"/>
              </a:rPr>
              <a:t>Dolor, sufrimiento, alteración familiar, vida social y ocupacional,</a:t>
            </a:r>
          </a:p>
          <a:p>
            <a:pPr lvl="3" eaLnBrk="1" hangingPunct="1">
              <a:lnSpc>
                <a:spcPct val="50000"/>
              </a:lnSpc>
              <a:buClr>
                <a:schemeClr val="tx1"/>
              </a:buClr>
              <a:buFont typeface="Wingdings" panose="05000000000000000000" pitchFamily="2" charset="2"/>
              <a:buNone/>
            </a:pPr>
            <a:r>
              <a:rPr lang="es-PR" altLang="en-US" sz="2100" b="1" i="1">
                <a:solidFill>
                  <a:srgbClr val="000000"/>
                </a:solidFill>
                <a:latin typeface="Calibri" panose="020F0502020204030204" pitchFamily="34" charset="0"/>
              </a:rPr>
              <a:t>        consecuencias económicas, e impacto emocional</a:t>
            </a:r>
          </a:p>
        </p:txBody>
      </p:sp>
    </p:spTree>
    <p:custDataLst>
      <p:tags r:id="rId1"/>
    </p:custDataLst>
  </p:cSld>
  <p:clrMapOvr>
    <a:masterClrMapping/>
  </p:clrMapOvr>
  <p:transition spd="slow">
    <p:wipe dir="d"/>
    <p:sndAc>
      <p:stSnd>
        <p:snd r:embed="rId4" name="push.wav"/>
      </p:stSnd>
    </p:sndAc>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6">
            <a:extLst>
              <a:ext uri="{FF2B5EF4-FFF2-40B4-BE49-F238E27FC236}">
                <a16:creationId xmlns:a16="http://schemas.microsoft.com/office/drawing/2014/main" id="{24496E71-57D9-4AB0-A9A1-3DAA59145AC1}"/>
              </a:ext>
            </a:extLst>
          </p:cNvPr>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Información de: </a:t>
            </a:r>
            <a:r>
              <a:rPr lang="en-US" altLang="en-US" sz="1200" b="1" i="1">
                <a:latin typeface="Times New Roman" panose="02020603050405020304" pitchFamily="18" charset="0"/>
              </a:rPr>
              <a:t>Exercise and Disease Management</a:t>
            </a:r>
            <a:r>
              <a:rPr lang="en-US" altLang="en-US" sz="1200">
                <a:latin typeface="Times New Roman" panose="02020603050405020304" pitchFamily="18" charset="0"/>
              </a:rPr>
              <a:t>  (p. 3), por B.C. Leutholtz, &amp; I. Ripoll, 1999, Boca Raton, FL: CRC Press. Copyright 1999 por: CRC Press LLC.</a:t>
            </a:r>
          </a:p>
        </p:txBody>
      </p:sp>
      <p:pic>
        <p:nvPicPr>
          <p:cNvPr id="93187" name="Picture 6" descr="Cycllits_Competition_Edge_Frame_Blurr_01">
            <a:extLst>
              <a:ext uri="{FF2B5EF4-FFF2-40B4-BE49-F238E27FC236}">
                <a16:creationId xmlns:a16="http://schemas.microsoft.com/office/drawing/2014/main" id="{739174BA-F48D-4C74-98D7-EC6A991357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571500"/>
            <a:ext cx="230505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39F9825-D368-43DA-AA03-28457E9F263F}"/>
              </a:ext>
            </a:extLst>
          </p:cNvPr>
          <p:cNvSpPr>
            <a:spLocks/>
          </p:cNvSpPr>
          <p:nvPr/>
        </p:nvSpPr>
        <p:spPr bwMode="auto">
          <a:xfrm>
            <a:off x="2484438" y="765175"/>
            <a:ext cx="6624637" cy="1150938"/>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ENFOQUE TERAPÉUTICO PARA LAS ENFERMEDADES CRÓNICO-DEGENERATIVAS</a:t>
            </a:r>
            <a:b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Importancia del Ejercicio y</a:t>
            </a:r>
            <a:b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0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la Actividad Física</a:t>
            </a:r>
          </a:p>
        </p:txBody>
      </p:sp>
      <p:sp>
        <p:nvSpPr>
          <p:cNvPr id="93189" name="Content Placeholder 2">
            <a:extLst>
              <a:ext uri="{FF2B5EF4-FFF2-40B4-BE49-F238E27FC236}">
                <a16:creationId xmlns:a16="http://schemas.microsoft.com/office/drawing/2014/main" id="{EF84ACC0-9211-4229-86C8-54F413AD3177}"/>
              </a:ext>
            </a:extLst>
          </p:cNvPr>
          <p:cNvSpPr>
            <a:spLocks/>
          </p:cNvSpPr>
          <p:nvPr/>
        </p:nvSpPr>
        <p:spPr bwMode="auto">
          <a:xfrm>
            <a:off x="142875" y="1916113"/>
            <a:ext cx="889317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30000"/>
              </a:lnSpc>
              <a:spcBef>
                <a:spcPct val="20000"/>
              </a:spcBef>
              <a:buClr>
                <a:schemeClr val="tx1"/>
              </a:buClr>
              <a:buSzPts val="2400"/>
              <a:buFont typeface="Wingdings" panose="05000000000000000000" pitchFamily="2" charset="2"/>
              <a:buChar char="q"/>
            </a:pPr>
            <a:r>
              <a:rPr lang="es-PR" altLang="en-US" sz="2400" b="1">
                <a:latin typeface="Calibri" panose="020F0502020204030204" pitchFamily="34" charset="0"/>
              </a:rPr>
              <a:t> Responsabilizando al Paciente de su Salud:</a:t>
            </a:r>
            <a:endParaRPr lang="es-PR" altLang="en-US" sz="2400" b="1">
              <a:solidFill>
                <a:srgbClr val="000000"/>
              </a:solidFill>
            </a:endParaRPr>
          </a:p>
          <a:p>
            <a:pPr lvl="1" eaLnBrk="1" hangingPunct="1">
              <a:lnSpc>
                <a:spcPct val="130000"/>
              </a:lnSpc>
              <a:buClr>
                <a:schemeClr val="tx1"/>
              </a:buClr>
              <a:buFont typeface="Wingdings" panose="05000000000000000000" pitchFamily="2" charset="2"/>
              <a:buChar char="Ø"/>
            </a:pPr>
            <a:r>
              <a:rPr lang="es-PR" altLang="en-US" sz="2000" b="1">
                <a:solidFill>
                  <a:srgbClr val="000000"/>
                </a:solidFill>
              </a:rPr>
              <a:t> Requisito para un Auto-Cuidado de la Salud Efectivo: </a:t>
            </a:r>
            <a:endParaRPr lang="es-PR" altLang="en-US" sz="1900" b="1">
              <a:solidFill>
                <a:srgbClr val="000000"/>
              </a:solidFill>
              <a:latin typeface="Tahoma" panose="020B0604030504040204" pitchFamily="34" charset="0"/>
            </a:endParaRPr>
          </a:p>
          <a:p>
            <a:pPr lvl="2" eaLnBrk="1" hangingPunct="1">
              <a:lnSpc>
                <a:spcPct val="130000"/>
              </a:lnSpc>
              <a:buClr>
                <a:schemeClr val="tx1"/>
              </a:buClr>
              <a:buFontTx/>
              <a:buChar char="•"/>
            </a:pPr>
            <a:r>
              <a:rPr lang="es-PR" altLang="en-US" sz="1900" b="1">
                <a:solidFill>
                  <a:srgbClr val="000000"/>
                </a:solidFill>
                <a:latin typeface="Arial" panose="020B0604020202020204" pitchFamily="34" charset="0"/>
              </a:rPr>
              <a:t>Conocimiento de la enfermedad y su tratamiento</a:t>
            </a:r>
            <a:r>
              <a:rPr lang="es-PR" altLang="en-US" sz="1800" b="1">
                <a:solidFill>
                  <a:srgbClr val="000000"/>
                </a:solidFill>
              </a:rPr>
              <a:t> </a:t>
            </a:r>
            <a:endParaRPr lang="es-PR" altLang="en-US" sz="1800" b="1">
              <a:solidFill>
                <a:srgbClr val="000000"/>
              </a:solidFill>
              <a:latin typeface="Tahoma" panose="020B0604030504040204" pitchFamily="34" charset="0"/>
            </a:endParaRPr>
          </a:p>
          <a:p>
            <a:pPr lvl="2" eaLnBrk="1" hangingPunct="1">
              <a:lnSpc>
                <a:spcPct val="130000"/>
              </a:lnSpc>
              <a:buClr>
                <a:schemeClr val="tx1"/>
              </a:buClr>
              <a:buFontTx/>
              <a:buChar char="•"/>
            </a:pPr>
            <a:r>
              <a:rPr lang="es-PR" altLang="en-US" sz="1900" b="1">
                <a:solidFill>
                  <a:srgbClr val="000000"/>
                </a:solidFill>
                <a:latin typeface="Arial" panose="020B0604020202020204" pitchFamily="34" charset="0"/>
              </a:rPr>
              <a:t>Acciones para promocionar la salud:</a:t>
            </a:r>
            <a:endParaRPr lang="es-PR" altLang="en-US" sz="2100" b="1" i="1">
              <a:solidFill>
                <a:srgbClr val="000000"/>
              </a:solidFill>
              <a:latin typeface="Arial" panose="020B0604020202020204" pitchFamily="34" charset="0"/>
            </a:endParaRPr>
          </a:p>
          <a:p>
            <a:pPr lvl="3" eaLnBrk="1" hangingPunct="1">
              <a:lnSpc>
                <a:spcPct val="130000"/>
              </a:lnSpc>
              <a:buClr>
                <a:schemeClr val="tx1"/>
              </a:buClr>
              <a:buFont typeface="Wingdings" panose="05000000000000000000" pitchFamily="2" charset="2"/>
              <a:buChar char="ð"/>
            </a:pPr>
            <a:r>
              <a:rPr lang="es-PR" altLang="en-US" sz="2100" b="1">
                <a:solidFill>
                  <a:srgbClr val="000000"/>
                </a:solidFill>
                <a:latin typeface="Calibri" panose="020F0502020204030204" pitchFamily="34" charset="0"/>
              </a:rPr>
              <a:t> Incluye:</a:t>
            </a:r>
            <a:endParaRPr lang="es-PR" altLang="en-US" sz="2100" b="1">
              <a:solidFill>
                <a:schemeClr val="tx1"/>
              </a:solidFill>
            </a:endParaRPr>
          </a:p>
          <a:p>
            <a:pPr lvl="4" eaLnBrk="1" hangingPunct="1">
              <a:lnSpc>
                <a:spcPct val="130000"/>
              </a:lnSpc>
              <a:buClr>
                <a:schemeClr val="tx1"/>
              </a:buClr>
              <a:buFont typeface="Wingdings" panose="05000000000000000000" pitchFamily="2" charset="2"/>
              <a:buNone/>
            </a:pPr>
            <a:r>
              <a:rPr lang="en-US" altLang="en-US" sz="1900" b="1">
                <a:solidFill>
                  <a:schemeClr val="tx1"/>
                </a:solidFill>
                <a:sym typeface="Wingdings" panose="05000000000000000000" pitchFamily="2" charset="2"/>
              </a:rPr>
              <a:t> </a:t>
            </a:r>
            <a:r>
              <a:rPr lang="en-US" altLang="en-US" sz="1800" b="1">
                <a:solidFill>
                  <a:schemeClr val="tx1"/>
                </a:solidFill>
                <a:sym typeface="Wingdings" panose="05000000000000000000" pitchFamily="2" charset="2"/>
              </a:rPr>
              <a:t>◊ Modificación del comportamiento</a:t>
            </a:r>
            <a:endParaRPr lang="es-PR" altLang="en-US" sz="1900" b="1">
              <a:solidFill>
                <a:schemeClr val="tx1"/>
              </a:solidFill>
            </a:endParaRPr>
          </a:p>
          <a:p>
            <a:pPr lvl="4" eaLnBrk="1" hangingPunct="1">
              <a:lnSpc>
                <a:spcPct val="130000"/>
              </a:lnSpc>
              <a:buClr>
                <a:schemeClr val="tx1"/>
              </a:buClr>
              <a:buFont typeface="Wingdings" panose="05000000000000000000" pitchFamily="2" charset="2"/>
              <a:buNone/>
            </a:pPr>
            <a:r>
              <a:rPr lang="en-US" altLang="en-US" sz="1900" b="1">
                <a:solidFill>
                  <a:schemeClr val="tx1"/>
                </a:solidFill>
                <a:sym typeface="Wingdings" panose="05000000000000000000" pitchFamily="2" charset="2"/>
              </a:rPr>
              <a:t> </a:t>
            </a:r>
            <a:r>
              <a:rPr lang="en-US" altLang="en-US" sz="1800" b="1">
                <a:solidFill>
                  <a:schemeClr val="tx1"/>
                </a:solidFill>
                <a:sym typeface="Wingdings" panose="05000000000000000000" pitchFamily="2" charset="2"/>
              </a:rPr>
              <a:t>◊ Monitoreo efectivo</a:t>
            </a:r>
            <a:r>
              <a:rPr lang="es-PR" altLang="en-US" sz="1600" b="1">
                <a:solidFill>
                  <a:srgbClr val="000000"/>
                </a:solidFill>
              </a:rPr>
              <a:t> </a:t>
            </a:r>
            <a:endParaRPr lang="es-PR" altLang="en-US" sz="1600" b="1">
              <a:solidFill>
                <a:srgbClr val="000000"/>
              </a:solidFill>
              <a:latin typeface="Tahoma" panose="020B0604030504040204" pitchFamily="34" charset="0"/>
            </a:endParaRPr>
          </a:p>
          <a:p>
            <a:pPr lvl="2" eaLnBrk="1" hangingPunct="1">
              <a:lnSpc>
                <a:spcPct val="130000"/>
              </a:lnSpc>
              <a:buClr>
                <a:schemeClr val="tx1"/>
              </a:buClr>
              <a:buFontTx/>
              <a:buChar char="•"/>
            </a:pPr>
            <a:r>
              <a:rPr lang="es-PR" altLang="en-US" sz="1900" b="1">
                <a:solidFill>
                  <a:srgbClr val="000000"/>
                </a:solidFill>
                <a:latin typeface="Arial" panose="020B0604020202020204" pitchFamily="34" charset="0"/>
              </a:rPr>
              <a:t>Establecimiento de las metas</a:t>
            </a:r>
            <a:endParaRPr lang="es-PR" altLang="en-US" sz="1800" b="1">
              <a:solidFill>
                <a:srgbClr val="000000"/>
              </a:solidFill>
              <a:latin typeface="Tahoma" panose="020B0604030504040204" pitchFamily="34" charset="0"/>
            </a:endParaRPr>
          </a:p>
          <a:p>
            <a:pPr lvl="2" eaLnBrk="1" hangingPunct="1">
              <a:lnSpc>
                <a:spcPct val="130000"/>
              </a:lnSpc>
              <a:buClr>
                <a:schemeClr val="tx1"/>
              </a:buClr>
              <a:buFontTx/>
              <a:buChar char="•"/>
            </a:pPr>
            <a:r>
              <a:rPr lang="es-PR" altLang="en-US" sz="1900" b="1">
                <a:solidFill>
                  <a:srgbClr val="000000"/>
                </a:solidFill>
                <a:latin typeface="Arial" panose="020B0604020202020204" pitchFamily="34" charset="0"/>
              </a:rPr>
              <a:t>Apoyo emocional y social</a:t>
            </a:r>
            <a:endParaRPr lang="es-PR" altLang="en-US" sz="2100" b="1" i="1">
              <a:solidFill>
                <a:srgbClr val="000000"/>
              </a:solidFill>
              <a:latin typeface="Calibri" panose="020F0502020204030204" pitchFamily="34" charset="0"/>
            </a:endParaRPr>
          </a:p>
        </p:txBody>
      </p:sp>
    </p:spTree>
    <p:custDataLst>
      <p:tags r:id="rId1"/>
    </p:custDataLst>
  </p:cSld>
  <p:clrMapOvr>
    <a:masterClrMapping/>
  </p:clrMapOvr>
  <p:transition spd="slow">
    <p:wipe dir="u"/>
    <p:sndAc>
      <p:stSnd>
        <p:snd r:embed="rId4" name="push.wav"/>
      </p:stSnd>
    </p:sndAc>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05DFBC5-C414-4ADF-8A89-78256B52CCE7}"/>
              </a:ext>
            </a:extLst>
          </p:cNvPr>
          <p:cNvSpPr>
            <a:spLocks/>
          </p:cNvSpPr>
          <p:nvPr/>
        </p:nvSpPr>
        <p:spPr bwMode="auto">
          <a:xfrm>
            <a:off x="71438" y="2709863"/>
            <a:ext cx="8893175" cy="3024187"/>
          </a:xfrm>
          <a:prstGeom prst="rect">
            <a:avLst/>
          </a:prstGeom>
          <a:noFill/>
          <a:ln>
            <a:noFill/>
          </a:ln>
        </p:spPr>
        <p:txBody>
          <a:bodyPr/>
          <a:lstStyle>
            <a:lvl1pPr marL="365125" indent="-255588" algn="l">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lgn="l">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lgn="l">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lgn="l">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lgn="l">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140000"/>
              </a:lnSpc>
              <a:spcBef>
                <a:spcPct val="20000"/>
              </a:spcBef>
              <a:buClr>
                <a:schemeClr val="tx1"/>
              </a:buClr>
              <a:buSzPts val="2400"/>
              <a:buFont typeface="Wingdings" panose="05000000000000000000" pitchFamily="2" charset="2"/>
              <a:buChar char="q"/>
              <a:defRPr/>
            </a:pPr>
            <a:r>
              <a:rPr lang="es-PR" altLang="en-US" sz="2400" b="1">
                <a:latin typeface="Calibri" panose="020F0502020204030204" pitchFamily="34" charset="0"/>
              </a:rPr>
              <a:t> Enfoque del Programa - </a:t>
            </a:r>
            <a:r>
              <a:rPr lang="es-PR" altLang="en-US" sz="2400" b="1" i="1" u="sng">
                <a:effectLst>
                  <a:outerShdw blurRad="38100" dist="38100" dir="2700000" algn="tl">
                    <a:srgbClr val="C0C0C0"/>
                  </a:outerShdw>
                </a:effectLst>
                <a:latin typeface="Calibri" panose="020F0502020204030204" pitchFamily="34" charset="0"/>
              </a:rPr>
              <a:t>Transdisciplinario</a:t>
            </a:r>
            <a:r>
              <a:rPr lang="es-PR" altLang="en-US" sz="2400" b="1">
                <a:latin typeface="Calibri" panose="020F0502020204030204" pitchFamily="34" charset="0"/>
              </a:rPr>
              <a:t>: TRABAJO DE EQUIPO:</a:t>
            </a:r>
            <a:endParaRPr lang="es-PR" altLang="en-US" sz="2400" b="1">
              <a:solidFill>
                <a:srgbClr val="000000"/>
              </a:solidFill>
            </a:endParaRPr>
          </a:p>
          <a:p>
            <a:pPr lvl="1" eaLnBrk="1" hangingPunct="1">
              <a:lnSpc>
                <a:spcPct val="140000"/>
              </a:lnSpc>
              <a:buClr>
                <a:schemeClr val="tx1"/>
              </a:buClr>
              <a:buFont typeface="Wingdings" panose="05000000000000000000" pitchFamily="2" charset="2"/>
              <a:buChar char="Ø"/>
              <a:defRPr/>
            </a:pPr>
            <a:r>
              <a:rPr lang="es-PR" altLang="en-US" sz="2000" b="1">
                <a:solidFill>
                  <a:srgbClr val="000000"/>
                </a:solidFill>
              </a:rPr>
              <a:t> Justificación:</a:t>
            </a:r>
          </a:p>
          <a:p>
            <a:pPr lvl="1" eaLnBrk="1" hangingPunct="1">
              <a:lnSpc>
                <a:spcPct val="70000"/>
              </a:lnSpc>
              <a:buClr>
                <a:schemeClr val="tx1"/>
              </a:buClr>
              <a:buFont typeface="Wingdings" panose="05000000000000000000" pitchFamily="2" charset="2"/>
              <a:buNone/>
              <a:defRPr/>
            </a:pPr>
            <a:r>
              <a:rPr lang="es-PR" altLang="en-US" sz="2000" b="1" i="1">
                <a:solidFill>
                  <a:srgbClr val="000000"/>
                </a:solidFill>
                <a:latin typeface="Calibri" panose="020F0502020204030204" pitchFamily="34" charset="0"/>
              </a:rPr>
              <a:t>     Enfoque de equipo interdisciplinario para el cuidado total de participante</a:t>
            </a:r>
            <a:r>
              <a:rPr lang="es-PR" altLang="en-US" sz="2000" b="1">
                <a:solidFill>
                  <a:srgbClr val="000000"/>
                </a:solidFill>
              </a:rPr>
              <a:t> </a:t>
            </a:r>
            <a:endParaRPr lang="es-PR" altLang="en-US" sz="1900" b="1">
              <a:solidFill>
                <a:srgbClr val="000000"/>
              </a:solidFill>
              <a:latin typeface="Tahoma" panose="020B0604030504040204" pitchFamily="34" charset="0"/>
            </a:endParaRPr>
          </a:p>
          <a:p>
            <a:pPr lvl="2" eaLnBrk="1" hangingPunct="1">
              <a:lnSpc>
                <a:spcPct val="140000"/>
              </a:lnSpc>
              <a:buClr>
                <a:schemeClr val="tx1"/>
              </a:buClr>
              <a:buFontTx/>
              <a:buChar char="•"/>
              <a:defRPr/>
            </a:pPr>
            <a:r>
              <a:rPr lang="es-PR" altLang="en-US" sz="1900" b="1">
                <a:solidFill>
                  <a:srgbClr val="000000"/>
                </a:solidFill>
                <a:latin typeface="Arial" panose="020B0604020202020204" pitchFamily="34" charset="0"/>
              </a:rPr>
              <a:t>Atender una diversidad de necesidades - ENTE BIOPSICOSOCIAL:</a:t>
            </a:r>
            <a:endParaRPr lang="es-PR" altLang="en-US" sz="2100" b="1" i="1">
              <a:solidFill>
                <a:srgbClr val="000000"/>
              </a:solidFill>
              <a:latin typeface="Arial" panose="020B0604020202020204" pitchFamily="34" charset="0"/>
            </a:endParaRPr>
          </a:p>
          <a:p>
            <a:pPr lvl="3" eaLnBrk="1" hangingPunct="1">
              <a:lnSpc>
                <a:spcPct val="140000"/>
              </a:lnSpc>
              <a:buClr>
                <a:schemeClr val="tx1"/>
              </a:buClr>
              <a:buFont typeface="Wingdings" panose="05000000000000000000" pitchFamily="2" charset="2"/>
              <a:buChar char="ð"/>
              <a:defRPr/>
            </a:pPr>
            <a:r>
              <a:rPr lang="es-PR" altLang="en-US" sz="2100" b="1">
                <a:solidFill>
                  <a:srgbClr val="000000"/>
                </a:solidFill>
                <a:latin typeface="Calibri" panose="020F0502020204030204" pitchFamily="34" charset="0"/>
              </a:rPr>
              <a:t> Pacientes Médicamente Complejos:</a:t>
            </a:r>
            <a:endParaRPr lang="es-PR" altLang="en-US" sz="2100" b="1">
              <a:solidFill>
                <a:schemeClr val="tx1"/>
              </a:solidFill>
            </a:endParaRPr>
          </a:p>
          <a:p>
            <a:pPr lvl="4" eaLnBrk="1" hangingPunct="1">
              <a:lnSpc>
                <a:spcPct val="140000"/>
              </a:lnSpc>
              <a:buClr>
                <a:schemeClr val="tx1"/>
              </a:buClr>
              <a:buFont typeface="Wingdings" panose="05000000000000000000" pitchFamily="2" charset="2"/>
              <a:buNone/>
              <a:defRPr/>
            </a:pPr>
            <a:r>
              <a:rPr lang="en-US" altLang="en-US" sz="1900" b="1">
                <a:solidFill>
                  <a:schemeClr val="tx1"/>
                </a:solidFill>
                <a:sym typeface="Wingdings" panose="05000000000000000000" pitchFamily="2" charset="2"/>
              </a:rPr>
              <a:t> </a:t>
            </a:r>
            <a:r>
              <a:rPr lang="en-US" altLang="en-US" sz="1800" b="1">
                <a:solidFill>
                  <a:schemeClr val="tx1"/>
                </a:solidFill>
                <a:sym typeface="Wingdings" panose="05000000000000000000" pitchFamily="2" charset="2"/>
              </a:rPr>
              <a:t>◊ REQUIERE: Tratamiento Multifactorial</a:t>
            </a:r>
          </a:p>
          <a:p>
            <a:pPr lvl="4" eaLnBrk="1" hangingPunct="1">
              <a:lnSpc>
                <a:spcPct val="90000"/>
              </a:lnSpc>
              <a:buClr>
                <a:schemeClr val="tx1"/>
              </a:buClr>
              <a:buFont typeface="Wingdings" panose="05000000000000000000" pitchFamily="2" charset="2"/>
              <a:buNone/>
              <a:defRPr/>
            </a:pPr>
            <a:r>
              <a:rPr lang="en-US" altLang="en-US" sz="1800" b="1">
                <a:solidFill>
                  <a:schemeClr val="tx1"/>
                </a:solidFill>
                <a:sym typeface="Wingdings" panose="05000000000000000000" pitchFamily="2" charset="2"/>
              </a:rPr>
              <a:t>     </a:t>
            </a:r>
            <a:r>
              <a:rPr lang="en-US" altLang="en-US" sz="1800" b="1" i="1">
                <a:solidFill>
                  <a:schemeClr val="tx1"/>
                </a:solidFill>
                <a:sym typeface="Wingdings" panose="05000000000000000000" pitchFamily="2" charset="2"/>
              </a:rPr>
              <a:t>Modificación integrada de la conducta</a:t>
            </a:r>
            <a:endParaRPr lang="es-PR" altLang="en-US" sz="2100" b="1" i="1">
              <a:solidFill>
                <a:schemeClr val="tx1"/>
              </a:solidFill>
            </a:endParaRPr>
          </a:p>
        </p:txBody>
      </p:sp>
      <p:sp>
        <p:nvSpPr>
          <p:cNvPr id="2" name="Title 1">
            <a:extLst>
              <a:ext uri="{FF2B5EF4-FFF2-40B4-BE49-F238E27FC236}">
                <a16:creationId xmlns:a16="http://schemas.microsoft.com/office/drawing/2014/main" id="{BC3A9D13-1E8A-4819-82C2-AFACB5ED483F}"/>
              </a:ext>
            </a:extLst>
          </p:cNvPr>
          <p:cNvSpPr>
            <a:spLocks/>
          </p:cNvSpPr>
          <p:nvPr/>
        </p:nvSpPr>
        <p:spPr bwMode="auto">
          <a:xfrm>
            <a:off x="2124075" y="765175"/>
            <a:ext cx="6624638" cy="10080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DISEÑO DE PROGRAMAS DE EJERCICIO Y ACTIVIDAD FÍSICA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Para:</a:t>
            </a:r>
            <a:b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Diversas Patologías y Poblaciones</a:t>
            </a:r>
          </a:p>
        </p:txBody>
      </p:sp>
      <p:pic>
        <p:nvPicPr>
          <p:cNvPr id="95236" name="Picture 4" descr="Jogger_Woman_Race_Belved_001">
            <a:extLst>
              <a:ext uri="{FF2B5EF4-FFF2-40B4-BE49-F238E27FC236}">
                <a16:creationId xmlns:a16="http://schemas.microsoft.com/office/drawing/2014/main" id="{DDE45100-FC95-4697-BFF6-6E15E9F750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582613"/>
            <a:ext cx="172878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6">
            <a:extLst>
              <a:ext uri="{FF2B5EF4-FFF2-40B4-BE49-F238E27FC236}">
                <a16:creationId xmlns:a16="http://schemas.microsoft.com/office/drawing/2014/main" id="{34DDC305-B7CF-4F62-9C8E-B754D4285A6C}"/>
              </a:ext>
            </a:extLst>
          </p:cNvPr>
          <p:cNvSpPr txBox="1">
            <a:spLocks noChangeArrowheads="1"/>
          </p:cNvSpPr>
          <p:nvPr/>
        </p:nvSpPr>
        <p:spPr bwMode="auto">
          <a:xfrm>
            <a:off x="179388" y="5734050"/>
            <a:ext cx="86407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Información de: “Managing Exercise in Persons with Multiple Chronic Conditions,” por G. E. Moore, P. L. Painter, G. W. Lyerly, &amp; L. L. Durstine. En </a:t>
            </a:r>
            <a:r>
              <a:rPr lang="en-US" altLang="en-US" sz="1200" b="1" i="1">
                <a:latin typeface="Times New Roman" panose="02020603050405020304" pitchFamily="18" charset="0"/>
              </a:rPr>
              <a:t>ACSM’s Exercise Management for Persons with Chronic Diseases and Disabilities</a:t>
            </a:r>
            <a:r>
              <a:rPr lang="en-US" altLang="en-US" sz="1200">
                <a:latin typeface="Times New Roman" panose="02020603050405020304" pitchFamily="18" charset="0"/>
              </a:rPr>
              <a:t>. 3ra. ed., (pp. 32-33), por J. L. Durstine, G. E. Moore, P. L. Painter, &amp; S. O. Roberts (Eds.), 2009, Champaign, IL: Human Kinetics. Copyright 2009 por: the American College of Sports Medicine.</a:t>
            </a:r>
          </a:p>
        </p:txBody>
      </p:sp>
      <p:sp>
        <p:nvSpPr>
          <p:cNvPr id="3" name="Title 1">
            <a:extLst>
              <a:ext uri="{FF2B5EF4-FFF2-40B4-BE49-F238E27FC236}">
                <a16:creationId xmlns:a16="http://schemas.microsoft.com/office/drawing/2014/main" id="{CC92F638-27E2-452E-914E-B3AC219F0122}"/>
              </a:ext>
            </a:extLst>
          </p:cNvPr>
          <p:cNvSpPr>
            <a:spLocks/>
          </p:cNvSpPr>
          <p:nvPr/>
        </p:nvSpPr>
        <p:spPr bwMode="auto">
          <a:xfrm>
            <a:off x="0" y="2060575"/>
            <a:ext cx="8964613" cy="6477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40000"/>
              </a:lnSpc>
              <a:defRPr/>
            </a:pPr>
            <a:r>
              <a:rPr lang="es-PR" altLang="en-US" sz="1700">
                <a:cs typeface="Arial" panose="020B0604020202020204" pitchFamily="34" charset="0"/>
              </a:rPr>
              <a:t> </a:t>
            </a: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PLANIFICACIÓN DE ESTRATEGIAS DE EJERCICIOS Y ACTIVIDAD FÍSICA:</a:t>
            </a:r>
            <a:b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INDIVIDUOS CON: </a:t>
            </a:r>
            <a:r>
              <a:rPr lang="es-PR" altLang="en-US" sz="1700" b="1"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MÚLTIPLES ENFERMEDADES CRÓNICAS</a:t>
            </a:r>
          </a:p>
        </p:txBody>
      </p:sp>
    </p:spTree>
    <p:custDataLst>
      <p:tags r:id="rId1"/>
    </p:custDataLst>
  </p:cSld>
  <p:clrMapOvr>
    <a:masterClrMapping/>
  </p:clrMapOvr>
  <p:transition spd="slow">
    <p:wipe/>
    <p:sndAc>
      <p:stSnd>
        <p:snd r:embed="rId4" name="push.wav"/>
      </p:stSnd>
    </p:sndAc>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34637D3-2788-4409-86FB-E3F46412EB00}"/>
              </a:ext>
            </a:extLst>
          </p:cNvPr>
          <p:cNvSpPr>
            <a:spLocks/>
          </p:cNvSpPr>
          <p:nvPr/>
        </p:nvSpPr>
        <p:spPr bwMode="auto">
          <a:xfrm>
            <a:off x="0" y="2565400"/>
            <a:ext cx="8893175" cy="3887788"/>
          </a:xfrm>
          <a:prstGeom prst="rect">
            <a:avLst/>
          </a:prstGeom>
          <a:noFill/>
          <a:ln>
            <a:noFill/>
          </a:ln>
        </p:spPr>
        <p:txBody>
          <a:bodyPr/>
          <a:lstStyle>
            <a:lvl1pPr marL="365125" indent="-255588" algn="l">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lgn="l">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lgn="l">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lgn="l">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lgn="l">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spcBef>
                <a:spcPct val="20000"/>
              </a:spcBef>
              <a:buClr>
                <a:schemeClr val="tx1"/>
              </a:buClr>
              <a:buSzPts val="2400"/>
              <a:buFont typeface="Wingdings" panose="05000000000000000000" pitchFamily="2" charset="2"/>
              <a:buChar char="q"/>
              <a:defRPr/>
            </a:pPr>
            <a:r>
              <a:rPr lang="es-PR" altLang="en-US" sz="2400" b="1">
                <a:latin typeface="Calibri" panose="020F0502020204030204" pitchFamily="34" charset="0"/>
              </a:rPr>
              <a:t> Intervenciones - Modificaciones hacia: </a:t>
            </a:r>
            <a:r>
              <a:rPr lang="es-PR" altLang="en-US" sz="2400" b="1" i="1">
                <a:latin typeface="Calibri" panose="020F0502020204030204" pitchFamily="34" charset="0"/>
              </a:rPr>
              <a:t>Estilos de Vida Saludables</a:t>
            </a:r>
            <a:endParaRPr lang="es-PR" altLang="en-US" sz="2400" b="1" i="1">
              <a:solidFill>
                <a:srgbClr val="000000"/>
              </a:solidFill>
            </a:endParaRPr>
          </a:p>
          <a:p>
            <a:pPr lvl="1" eaLnBrk="1" hangingPunct="1">
              <a:buClr>
                <a:schemeClr val="tx1"/>
              </a:buClr>
              <a:buFont typeface="Wingdings" panose="05000000000000000000" pitchFamily="2" charset="2"/>
              <a:buChar char="Ø"/>
              <a:defRPr/>
            </a:pPr>
            <a:r>
              <a:rPr lang="es-PR" altLang="en-US" sz="2000" b="1">
                <a:solidFill>
                  <a:srgbClr val="000000"/>
                </a:solidFill>
              </a:rPr>
              <a:t> Énfasis - </a:t>
            </a:r>
            <a:r>
              <a:rPr lang="es-PR" altLang="en-US" sz="2000" b="1" i="1">
                <a:solidFill>
                  <a:srgbClr val="000000"/>
                </a:solidFill>
              </a:rPr>
              <a:t>Considerar Múltiples Variables</a:t>
            </a:r>
            <a:r>
              <a:rPr lang="es-PR" altLang="en-US" sz="2000" b="1">
                <a:solidFill>
                  <a:srgbClr val="000000"/>
                </a:solidFill>
              </a:rPr>
              <a:t>: </a:t>
            </a:r>
            <a:endParaRPr lang="es-PR" altLang="en-US" sz="19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Función </a:t>
            </a:r>
            <a:r>
              <a:rPr lang="es-PR" altLang="en-US" sz="1900" i="1" u="sng">
                <a:solidFill>
                  <a:srgbClr val="000000"/>
                </a:solidFill>
                <a:latin typeface="Arial" panose="020B0604020202020204" pitchFamily="34" charset="0"/>
              </a:rPr>
              <a:t>Vital</a:t>
            </a:r>
            <a:r>
              <a:rPr lang="es-PR" altLang="en-US" sz="1900" b="1">
                <a:solidFill>
                  <a:srgbClr val="000000"/>
                </a:solidFill>
                <a:latin typeface="Arial" panose="020B0604020202020204" pitchFamily="34" charset="0"/>
              </a:rPr>
              <a:t> del:</a:t>
            </a:r>
            <a:endParaRPr lang="es-PR" altLang="en-US" sz="2100" b="1" i="1">
              <a:solidFill>
                <a:srgbClr val="000000"/>
              </a:solidFill>
              <a:latin typeface="Arial" panose="020B0604020202020204" pitchFamily="34" charset="0"/>
            </a:endParaRPr>
          </a:p>
          <a:p>
            <a:pPr lvl="3" eaLnBrk="1" hangingPunct="1">
              <a:buClr>
                <a:schemeClr val="tx1"/>
              </a:buClr>
              <a:buFont typeface="Wingdings" panose="05000000000000000000" pitchFamily="2" charset="2"/>
              <a:buChar char="ð"/>
              <a:defRPr/>
            </a:pPr>
            <a:r>
              <a:rPr lang="es-PR" altLang="en-US" sz="2100" b="1">
                <a:solidFill>
                  <a:srgbClr val="000000"/>
                </a:solidFill>
                <a:latin typeface="Calibri" panose="020F0502020204030204" pitchFamily="34" charset="0"/>
              </a:rPr>
              <a:t> Coordinador para la: </a:t>
            </a:r>
            <a:r>
              <a:rPr lang="es-PR" altLang="en-US" sz="2100" b="1" u="sng">
                <a:solidFill>
                  <a:srgbClr val="000000"/>
                </a:solidFill>
                <a:effectLst>
                  <a:outerShdw blurRad="38100" dist="38100" dir="2700000" algn="tl">
                    <a:srgbClr val="C0C0C0"/>
                  </a:outerShdw>
                </a:effectLst>
                <a:latin typeface="Calibri" panose="020F0502020204030204" pitchFamily="34" charset="0"/>
              </a:rPr>
              <a:t>Modificación del Comportamiento</a:t>
            </a:r>
          </a:p>
          <a:p>
            <a:pPr lvl="3" eaLnBrk="1" hangingPunct="1">
              <a:lnSpc>
                <a:spcPct val="70000"/>
              </a:lnSpc>
              <a:buClr>
                <a:schemeClr val="tx1"/>
              </a:buClr>
              <a:buFont typeface="Wingdings" panose="05000000000000000000" pitchFamily="2" charset="2"/>
              <a:buNone/>
              <a:defRPr/>
            </a:pPr>
            <a:r>
              <a:rPr lang="es-PR" altLang="en-US" sz="2100" b="1">
                <a:solidFill>
                  <a:srgbClr val="000000"/>
                </a:solidFill>
                <a:latin typeface="Calibri" panose="020F0502020204030204" pitchFamily="34" charset="0"/>
              </a:rPr>
              <a:t>     </a:t>
            </a:r>
            <a:r>
              <a:rPr lang="es-PR" altLang="en-US" sz="2100" b="1" i="1">
                <a:solidFill>
                  <a:srgbClr val="000000"/>
                </a:solidFill>
                <a:latin typeface="Calibri" panose="020F0502020204030204" pitchFamily="34" charset="0"/>
              </a:rPr>
              <a:t>de los participantes del programa</a:t>
            </a:r>
            <a:endParaRPr lang="es-PR" altLang="en-US" sz="2100" b="1" i="1">
              <a:solidFill>
                <a:schemeClr val="tx1"/>
              </a:solidFill>
            </a:endParaRPr>
          </a:p>
          <a:p>
            <a:pPr lvl="4" eaLnBrk="1" hangingPunct="1">
              <a:buClr>
                <a:schemeClr val="tx1"/>
              </a:buClr>
              <a:buFont typeface="Wingdings" panose="05000000000000000000" pitchFamily="2" charset="2"/>
              <a:buNone/>
              <a:defRPr/>
            </a:pPr>
            <a:r>
              <a:rPr lang="en-US" altLang="en-US" sz="1900" b="1">
                <a:solidFill>
                  <a:schemeClr val="tx1"/>
                </a:solidFill>
                <a:sym typeface="Wingdings" panose="05000000000000000000" pitchFamily="2" charset="2"/>
              </a:rPr>
              <a:t> </a:t>
            </a:r>
            <a:r>
              <a:rPr lang="en-US" altLang="en-US" sz="1800" b="1">
                <a:solidFill>
                  <a:schemeClr val="tx1"/>
                </a:solidFill>
                <a:sym typeface="Wingdings" panose="05000000000000000000" pitchFamily="2" charset="2"/>
              </a:rPr>
              <a:t>◊ </a:t>
            </a:r>
            <a:r>
              <a:rPr lang="en-US" altLang="en-US" sz="1800" b="1" u="sng">
                <a:solidFill>
                  <a:schemeClr val="tx1"/>
                </a:solidFill>
                <a:effectLst>
                  <a:outerShdw blurRad="38100" dist="38100" dir="2700000" algn="tl">
                    <a:srgbClr val="C0C0C0"/>
                  </a:outerShdw>
                </a:effectLst>
                <a:sym typeface="Wingdings" panose="05000000000000000000" pitchFamily="2" charset="2"/>
              </a:rPr>
              <a:t>Responsabilidad</a:t>
            </a:r>
            <a:r>
              <a:rPr lang="en-US" altLang="en-US" sz="1800" b="1">
                <a:solidFill>
                  <a:schemeClr val="tx1"/>
                </a:solidFill>
                <a:sym typeface="Wingdings" panose="05000000000000000000" pitchFamily="2" charset="2"/>
              </a:rPr>
              <a:t> - Guiar/orientar cliente: Para que el</a:t>
            </a:r>
          </a:p>
          <a:p>
            <a:pPr lvl="4" eaLnBrk="1" hangingPunct="1">
              <a:lnSpc>
                <a:spcPct val="80000"/>
              </a:lnSpc>
              <a:buClr>
                <a:schemeClr val="tx1"/>
              </a:buClr>
              <a:buFont typeface="Wingdings" panose="05000000000000000000" pitchFamily="2" charset="2"/>
              <a:buNone/>
              <a:defRPr/>
            </a:pPr>
            <a:r>
              <a:rPr lang="en-US" altLang="en-US" sz="1800" b="1">
                <a:solidFill>
                  <a:schemeClr val="tx1"/>
                </a:solidFill>
                <a:sym typeface="Wingdings" panose="05000000000000000000" pitchFamily="2" charset="2"/>
              </a:rPr>
              <a:t>     </a:t>
            </a:r>
            <a:r>
              <a:rPr lang="en-US" altLang="en-US" sz="1800" b="1" i="1">
                <a:solidFill>
                  <a:schemeClr val="tx1"/>
                </a:solidFill>
                <a:sym typeface="Wingdings" panose="05000000000000000000" pitchFamily="2" charset="2"/>
              </a:rPr>
              <a:t>Programa de ejercicios se ajuste a sus necesidades</a:t>
            </a:r>
            <a:r>
              <a:rPr lang="en-US" altLang="en-US" sz="1800" b="1">
                <a:solidFill>
                  <a:schemeClr val="tx1"/>
                </a:solidFill>
                <a:sym typeface="Wingdings" panose="05000000000000000000" pitchFamily="2" charset="2"/>
              </a:rPr>
              <a:t>:</a:t>
            </a:r>
            <a:endParaRPr lang="es-PR" altLang="en-US" sz="2100" b="1">
              <a:solidFill>
                <a:schemeClr val="tx1"/>
              </a:solidFill>
            </a:endParaRPr>
          </a:p>
          <a:p>
            <a:pPr lvl="4" eaLnBrk="1" hangingPunct="1">
              <a:buClr>
                <a:schemeClr val="tx1"/>
              </a:buClr>
              <a:buFont typeface="Wingdings" panose="05000000000000000000" pitchFamily="2" charset="2"/>
              <a:buNone/>
              <a:defRPr/>
            </a:pPr>
            <a:r>
              <a:rPr lang="en-US" altLang="en-US" sz="1800" b="1">
                <a:solidFill>
                  <a:schemeClr val="tx1"/>
                </a:solidFill>
                <a:sym typeface="Wingdings" panose="05000000000000000000" pitchFamily="2" charset="2"/>
              </a:rPr>
              <a:t>     </a:t>
            </a:r>
            <a:r>
              <a:rPr lang="pt-BR" altLang="en-US" b="1">
                <a:solidFill>
                  <a:srgbClr val="000000"/>
                </a:solidFill>
                <a:sym typeface="Wingdings" panose="05000000000000000000" pitchFamily="2" charset="2"/>
              </a:rPr>
              <a:t>◘</a:t>
            </a:r>
            <a:r>
              <a:rPr lang="en-US" altLang="en-US">
                <a:solidFill>
                  <a:schemeClr val="tx1"/>
                </a:solidFill>
                <a:sym typeface="Wingdings" panose="05000000000000000000" pitchFamily="2" charset="2"/>
              </a:rPr>
              <a:t> </a:t>
            </a:r>
            <a:r>
              <a:rPr lang="en-US" altLang="en-US" b="1">
                <a:solidFill>
                  <a:schemeClr val="tx1"/>
                </a:solidFill>
                <a:latin typeface="Calibri" panose="020F0502020204030204" pitchFamily="34" charset="0"/>
                <a:sym typeface="Wingdings" panose="05000000000000000000" pitchFamily="2" charset="2"/>
              </a:rPr>
              <a:t>Consejería: </a:t>
            </a:r>
            <a:r>
              <a:rPr lang="en-US" altLang="en-US" b="1" i="1">
                <a:solidFill>
                  <a:schemeClr val="tx1"/>
                </a:solidFill>
                <a:latin typeface="Calibri" panose="020F0502020204030204" pitchFamily="34" charset="0"/>
                <a:sym typeface="Wingdings" panose="05000000000000000000" pitchFamily="2" charset="2"/>
              </a:rPr>
              <a:t>Selección de estilos de vida apropiados</a:t>
            </a:r>
            <a:endParaRPr lang="es-PR" altLang="en-US" sz="1900" b="1" i="1">
              <a:solidFill>
                <a:schemeClr val="tx1"/>
              </a:solidFill>
            </a:endParaRPr>
          </a:p>
          <a:p>
            <a:pPr lvl="4" eaLnBrk="1" hangingPunct="1">
              <a:buClr>
                <a:schemeClr val="tx1"/>
              </a:buClr>
              <a:buFont typeface="Wingdings" panose="05000000000000000000" pitchFamily="2" charset="2"/>
              <a:buNone/>
              <a:defRPr/>
            </a:pPr>
            <a:r>
              <a:rPr lang="en-US" altLang="en-US" sz="1900" b="1">
                <a:solidFill>
                  <a:schemeClr val="tx1"/>
                </a:solidFill>
                <a:sym typeface="Wingdings" panose="05000000000000000000" pitchFamily="2" charset="2"/>
              </a:rPr>
              <a:t> </a:t>
            </a:r>
            <a:r>
              <a:rPr lang="en-US" altLang="en-US" sz="1800" b="1">
                <a:solidFill>
                  <a:schemeClr val="tx1"/>
                </a:solidFill>
                <a:sym typeface="Wingdings" panose="05000000000000000000" pitchFamily="2" charset="2"/>
              </a:rPr>
              <a:t>◊ Ejemplo - Fisiólogo del Ejercicio Clínico:</a:t>
            </a:r>
            <a:endParaRPr lang="es-PR" altLang="en-US" sz="2100" b="1">
              <a:solidFill>
                <a:schemeClr val="tx1"/>
              </a:solidFill>
            </a:endParaRPr>
          </a:p>
          <a:p>
            <a:pPr lvl="4" eaLnBrk="1" hangingPunct="1">
              <a:buClr>
                <a:schemeClr val="tx1"/>
              </a:buClr>
              <a:buFont typeface="Wingdings" panose="05000000000000000000" pitchFamily="2" charset="2"/>
              <a:buNone/>
              <a:defRPr/>
            </a:pPr>
            <a:r>
              <a:rPr lang="en-US" altLang="en-US" sz="1800" b="1">
                <a:solidFill>
                  <a:schemeClr val="tx1"/>
                </a:solidFill>
                <a:sym typeface="Wingdings" panose="05000000000000000000" pitchFamily="2" charset="2"/>
              </a:rPr>
              <a:t>     </a:t>
            </a:r>
            <a:r>
              <a:rPr lang="pt-BR" altLang="en-US" b="1">
                <a:solidFill>
                  <a:srgbClr val="000000"/>
                </a:solidFill>
                <a:sym typeface="Wingdings" panose="05000000000000000000" pitchFamily="2" charset="2"/>
              </a:rPr>
              <a:t>◘</a:t>
            </a:r>
            <a:r>
              <a:rPr lang="en-US" altLang="en-US">
                <a:solidFill>
                  <a:schemeClr val="tx1"/>
                </a:solidFill>
                <a:sym typeface="Wingdings" panose="05000000000000000000" pitchFamily="2" charset="2"/>
              </a:rPr>
              <a:t> </a:t>
            </a:r>
            <a:r>
              <a:rPr lang="en-US" altLang="en-US" b="1">
                <a:solidFill>
                  <a:schemeClr val="tx1"/>
                </a:solidFill>
                <a:latin typeface="Calibri" panose="020F0502020204030204" pitchFamily="34" charset="0"/>
                <a:sym typeface="Wingdings" panose="05000000000000000000" pitchFamily="2" charset="2"/>
              </a:rPr>
              <a:t>Requiere la ayuda de:</a:t>
            </a:r>
            <a:endParaRPr lang="es-PR" altLang="en-US" sz="2100" b="1" i="1">
              <a:solidFill>
                <a:schemeClr val="tx1"/>
              </a:solidFill>
            </a:endParaRPr>
          </a:p>
          <a:p>
            <a:pPr lvl="4" eaLnBrk="1" hangingPunct="1">
              <a:buClr>
                <a:schemeClr val="tx1"/>
              </a:buClr>
              <a:buFont typeface="Wingdings" panose="05000000000000000000" pitchFamily="2" charset="2"/>
              <a:buNone/>
              <a:defRPr/>
            </a:pPr>
            <a:r>
              <a:rPr lang="en-US" altLang="en-US" sz="1800" b="1">
                <a:solidFill>
                  <a:schemeClr val="tx1"/>
                </a:solidFill>
                <a:sym typeface="Wingdings" panose="05000000000000000000" pitchFamily="2" charset="2"/>
              </a:rPr>
              <a:t>         </a:t>
            </a:r>
            <a:r>
              <a:rPr lang="pt-BR" altLang="en-US" sz="1800" b="1">
                <a:solidFill>
                  <a:schemeClr val="tx1"/>
                </a:solidFill>
                <a:sym typeface="Wingdings" panose="05000000000000000000" pitchFamily="2" charset="2"/>
              </a:rPr>
              <a:t>►</a:t>
            </a:r>
            <a:r>
              <a:rPr lang="en-US" altLang="en-US" sz="1800">
                <a:solidFill>
                  <a:schemeClr val="tx1"/>
                </a:solidFill>
                <a:sym typeface="Wingdings" panose="05000000000000000000" pitchFamily="2" charset="2"/>
              </a:rPr>
              <a:t> </a:t>
            </a:r>
            <a:r>
              <a:rPr lang="en-US" altLang="en-US" b="1">
                <a:solidFill>
                  <a:schemeClr val="tx1"/>
                </a:solidFill>
                <a:latin typeface="Calibri" panose="020F0502020204030204" pitchFamily="34" charset="0"/>
                <a:sym typeface="Wingdings" panose="05000000000000000000" pitchFamily="2" charset="2"/>
              </a:rPr>
              <a:t>Enfermeras prácticas, o</a:t>
            </a:r>
          </a:p>
          <a:p>
            <a:pPr lvl="4" eaLnBrk="1" hangingPunct="1">
              <a:lnSpc>
                <a:spcPct val="70000"/>
              </a:lnSpc>
              <a:buClr>
                <a:schemeClr val="tx1"/>
              </a:buClr>
              <a:buFont typeface="Wingdings" panose="05000000000000000000" pitchFamily="2" charset="2"/>
              <a:buNone/>
              <a:defRPr/>
            </a:pPr>
            <a:r>
              <a:rPr lang="pt-BR" altLang="en-US" sz="1800" b="1">
                <a:solidFill>
                  <a:schemeClr val="tx1"/>
                </a:solidFill>
                <a:sym typeface="Wingdings" panose="05000000000000000000" pitchFamily="2" charset="2"/>
              </a:rPr>
              <a:t>         ►</a:t>
            </a:r>
            <a:r>
              <a:rPr lang="en-US" altLang="en-US" sz="1800">
                <a:solidFill>
                  <a:schemeClr val="tx1"/>
                </a:solidFill>
                <a:sym typeface="Wingdings" panose="05000000000000000000" pitchFamily="2" charset="2"/>
              </a:rPr>
              <a:t> </a:t>
            </a:r>
            <a:r>
              <a:rPr lang="en-US" altLang="en-US" b="1">
                <a:solidFill>
                  <a:schemeClr val="tx1"/>
                </a:solidFill>
                <a:latin typeface="Calibri" panose="020F0502020204030204" pitchFamily="34" charset="0"/>
                <a:sym typeface="Wingdings" panose="05000000000000000000" pitchFamily="2" charset="2"/>
              </a:rPr>
              <a:t>Asistente de médico</a:t>
            </a:r>
            <a:endParaRPr lang="es-PR" altLang="en-US" sz="2100" b="1" i="1">
              <a:solidFill>
                <a:schemeClr val="tx1"/>
              </a:solidFill>
            </a:endParaRPr>
          </a:p>
        </p:txBody>
      </p:sp>
      <p:sp>
        <p:nvSpPr>
          <p:cNvPr id="2" name="Title 1">
            <a:extLst>
              <a:ext uri="{FF2B5EF4-FFF2-40B4-BE49-F238E27FC236}">
                <a16:creationId xmlns:a16="http://schemas.microsoft.com/office/drawing/2014/main" id="{50E22B38-6624-4225-A882-E6A21F73CEB6}"/>
              </a:ext>
            </a:extLst>
          </p:cNvPr>
          <p:cNvSpPr>
            <a:spLocks/>
          </p:cNvSpPr>
          <p:nvPr/>
        </p:nvSpPr>
        <p:spPr bwMode="auto">
          <a:xfrm>
            <a:off x="2124075" y="765175"/>
            <a:ext cx="6624638" cy="1008063"/>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DISEÑO DE PROGRAMAS DE EJERCICIO Y ACTIVIDAD FÍSICA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Para:</a:t>
            </a:r>
            <a:b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Diversas Patologías y Poblaciones</a:t>
            </a:r>
          </a:p>
        </p:txBody>
      </p:sp>
      <p:pic>
        <p:nvPicPr>
          <p:cNvPr id="97284" name="Picture 7" descr="Jogger_Race_Man_Belved_001">
            <a:extLst>
              <a:ext uri="{FF2B5EF4-FFF2-40B4-BE49-F238E27FC236}">
                <a16:creationId xmlns:a16="http://schemas.microsoft.com/office/drawing/2014/main" id="{21D8896B-26B5-4081-9981-4045C5B0D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1854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443FF508-7443-4E02-A39E-B5BC766791D7}"/>
              </a:ext>
            </a:extLst>
          </p:cNvPr>
          <p:cNvSpPr>
            <a:spLocks/>
          </p:cNvSpPr>
          <p:nvPr/>
        </p:nvSpPr>
        <p:spPr bwMode="auto">
          <a:xfrm>
            <a:off x="0" y="2060575"/>
            <a:ext cx="8964613"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10000"/>
              </a:lnSpc>
              <a:defRPr/>
            </a:pPr>
            <a:r>
              <a:rPr lang="es-PR" altLang="en-US" sz="1700">
                <a:cs typeface="Arial" panose="020B0604020202020204" pitchFamily="34" charset="0"/>
              </a:rPr>
              <a:t> </a:t>
            </a: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PLANIFICACIÓN DE ESTRATEGIAS DE EJERCICIOS Y ACTIVIDAD FÍSICA:</a:t>
            </a:r>
            <a:b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INDIVIDUOS CON: </a:t>
            </a:r>
            <a:r>
              <a:rPr lang="es-PR" altLang="en-US" sz="1700" b="1"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MÚLTIPLES ENFERMEDADES CRÓNICAS</a:t>
            </a:r>
          </a:p>
        </p:txBody>
      </p:sp>
    </p:spTree>
    <p:custDataLst>
      <p:tags r:id="rId1"/>
    </p:custDataLst>
  </p:cSld>
  <p:clrMapOvr>
    <a:masterClrMapping/>
  </p:clrMapOvr>
  <p:transition spd="slow">
    <p:wipe dir="r"/>
    <p:sndAc>
      <p:stSnd>
        <p:snd r:embed="rId4" name="push.wav"/>
      </p:stSnd>
    </p:sndAc>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117B23F-2C97-4D73-BD03-B01E04FB8BA5}"/>
              </a:ext>
            </a:extLst>
          </p:cNvPr>
          <p:cNvSpPr>
            <a:spLocks/>
          </p:cNvSpPr>
          <p:nvPr/>
        </p:nvSpPr>
        <p:spPr bwMode="auto">
          <a:xfrm>
            <a:off x="214313" y="2781300"/>
            <a:ext cx="8605837" cy="3600450"/>
          </a:xfrm>
          <a:prstGeom prst="rect">
            <a:avLst/>
          </a:prstGeom>
          <a:noFill/>
          <a:ln>
            <a:noFill/>
          </a:ln>
        </p:spPr>
        <p:txBody>
          <a:bodyPr/>
          <a:lstStyle>
            <a:lvl1pPr marL="365125" indent="-255588" algn="l">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lgn="l">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lgn="l">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lgn="l">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lgn="l">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fontAlgn="base">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eaLnBrk="1" hangingPunct="1">
              <a:lnSpc>
                <a:spcPct val="90000"/>
              </a:lnSpc>
              <a:spcBef>
                <a:spcPct val="20000"/>
              </a:spcBef>
              <a:buClr>
                <a:schemeClr val="tx1"/>
              </a:buClr>
              <a:buSzPts val="2400"/>
              <a:buFont typeface="Wingdings" panose="05000000000000000000" pitchFamily="2" charset="2"/>
              <a:buChar char="q"/>
              <a:defRPr/>
            </a:pPr>
            <a:r>
              <a:rPr lang="es-PR" altLang="en-US" sz="2400" b="1">
                <a:latin typeface="Calibri" panose="020F0502020204030204" pitchFamily="34" charset="0"/>
              </a:rPr>
              <a:t> Recursos Humanos - </a:t>
            </a:r>
            <a:r>
              <a:rPr lang="es-PR" altLang="en-US" sz="2400" b="1" i="1">
                <a:latin typeface="Calibri" panose="020F0502020204030204" pitchFamily="34" charset="0"/>
              </a:rPr>
              <a:t>Profesionales de la Salud</a:t>
            </a:r>
            <a:r>
              <a:rPr lang="es-PR" altLang="en-US" sz="2400" b="1">
                <a:latin typeface="Calibri" panose="020F0502020204030204" pitchFamily="34" charset="0"/>
              </a:rPr>
              <a:t>:</a:t>
            </a:r>
            <a:endParaRPr lang="es-PR" altLang="en-US" sz="2400" b="1" i="1">
              <a:solidFill>
                <a:srgbClr val="000000"/>
              </a:solidFill>
            </a:endParaRPr>
          </a:p>
          <a:p>
            <a:pPr lvl="1" eaLnBrk="1" hangingPunct="1">
              <a:lnSpc>
                <a:spcPct val="90000"/>
              </a:lnSpc>
              <a:buClr>
                <a:schemeClr val="tx1"/>
              </a:buClr>
              <a:buFont typeface="Wingdings" panose="05000000000000000000" pitchFamily="2" charset="2"/>
              <a:buChar char="Ø"/>
              <a:defRPr/>
            </a:pPr>
            <a:r>
              <a:rPr lang="es-PR" altLang="en-US" sz="2000" b="1">
                <a:solidFill>
                  <a:srgbClr val="000000"/>
                </a:solidFill>
              </a:rPr>
              <a:t> Posible Personal:</a:t>
            </a:r>
            <a:endParaRPr lang="es-PR" altLang="en-US" sz="1900" b="1">
              <a:solidFill>
                <a:srgbClr val="000000"/>
              </a:solidFill>
              <a:latin typeface="Tahoma" panose="020B0604030504040204" pitchFamily="34" charset="0"/>
            </a:endParaRPr>
          </a:p>
          <a:p>
            <a:pPr lvl="2" eaLnBrk="1" hangingPunct="1">
              <a:lnSpc>
                <a:spcPct val="90000"/>
              </a:lnSpc>
              <a:buClr>
                <a:schemeClr val="tx1"/>
              </a:buClr>
              <a:buFontTx/>
              <a:buChar char="•"/>
              <a:defRPr/>
            </a:pPr>
            <a:r>
              <a:rPr lang="es-PR" altLang="en-US" sz="1900" b="1">
                <a:solidFill>
                  <a:srgbClr val="000000"/>
                </a:solidFill>
                <a:latin typeface="Arial" panose="020B0604020202020204" pitchFamily="34" charset="0"/>
              </a:rPr>
              <a:t>Especialistas del ejercicio:</a:t>
            </a:r>
            <a:endParaRPr lang="es-PR" altLang="en-US" sz="2100" b="1" i="1">
              <a:solidFill>
                <a:srgbClr val="000000"/>
              </a:solidFill>
              <a:latin typeface="Arial" panose="020B0604020202020204" pitchFamily="34" charset="0"/>
            </a:endParaRPr>
          </a:p>
          <a:p>
            <a:pPr lvl="3" eaLnBrk="1" hangingPunct="1">
              <a:buClr>
                <a:schemeClr val="tx1"/>
              </a:buClr>
              <a:buFont typeface="Wingdings" panose="05000000000000000000" pitchFamily="2" charset="2"/>
              <a:buChar char="ð"/>
              <a:defRPr/>
            </a:pPr>
            <a:r>
              <a:rPr lang="es-PR" altLang="en-US" sz="2100" b="1">
                <a:solidFill>
                  <a:srgbClr val="000000"/>
                </a:solidFill>
                <a:latin typeface="Calibri" panose="020F0502020204030204" pitchFamily="34" charset="0"/>
              </a:rPr>
              <a:t> Fisiólogo del ejercicio clínico</a:t>
            </a:r>
            <a:endParaRPr lang="es-PR" altLang="en-US" sz="2100" b="1" i="1">
              <a:solidFill>
                <a:srgbClr val="000000"/>
              </a:solidFill>
              <a:latin typeface="Arial" panose="020B0604020202020204" pitchFamily="34" charset="0"/>
            </a:endParaRPr>
          </a:p>
          <a:p>
            <a:pPr lvl="3" eaLnBrk="1" hangingPunct="1">
              <a:lnSpc>
                <a:spcPct val="90000"/>
              </a:lnSpc>
              <a:buClr>
                <a:schemeClr val="tx1"/>
              </a:buClr>
              <a:buFont typeface="Wingdings" panose="05000000000000000000" pitchFamily="2" charset="2"/>
              <a:buChar char="ð"/>
              <a:defRPr/>
            </a:pPr>
            <a:r>
              <a:rPr lang="es-PR" altLang="en-US" sz="2100" b="1">
                <a:solidFill>
                  <a:srgbClr val="000000"/>
                </a:solidFill>
                <a:latin typeface="Calibri" panose="020F0502020204030204" pitchFamily="34" charset="0"/>
              </a:rPr>
              <a:t> Entrenadores personales</a:t>
            </a:r>
            <a:endParaRPr lang="es-PR" altLang="en-US" sz="2100" b="1" i="1">
              <a:solidFill>
                <a:srgbClr val="000000"/>
              </a:solidFill>
              <a:latin typeface="Arial" panose="020B0604020202020204" pitchFamily="34" charset="0"/>
            </a:endParaRPr>
          </a:p>
          <a:p>
            <a:pPr lvl="3" eaLnBrk="1" hangingPunct="1">
              <a:lnSpc>
                <a:spcPct val="90000"/>
              </a:lnSpc>
              <a:buClr>
                <a:schemeClr val="tx1"/>
              </a:buClr>
              <a:buFont typeface="Wingdings" panose="05000000000000000000" pitchFamily="2" charset="2"/>
              <a:buChar char="ð"/>
              <a:defRPr/>
            </a:pPr>
            <a:r>
              <a:rPr lang="es-PR" altLang="en-US" sz="2100" b="1">
                <a:solidFill>
                  <a:srgbClr val="000000"/>
                </a:solidFill>
                <a:latin typeface="Calibri" panose="020F0502020204030204" pitchFamily="34" charset="0"/>
              </a:rPr>
              <a:t> Instructores de aeróbicos y actividades grupales</a:t>
            </a:r>
            <a:endParaRPr lang="es-PR" altLang="en-US" sz="2100" b="1" i="1">
              <a:solidFill>
                <a:srgbClr val="000000"/>
              </a:solidFill>
              <a:latin typeface="Arial" panose="020B0604020202020204" pitchFamily="34" charset="0"/>
            </a:endParaRPr>
          </a:p>
          <a:p>
            <a:pPr lvl="3" eaLnBrk="1" hangingPunct="1">
              <a:lnSpc>
                <a:spcPct val="90000"/>
              </a:lnSpc>
              <a:buClr>
                <a:schemeClr val="tx1"/>
              </a:buClr>
              <a:buFont typeface="Wingdings" panose="05000000000000000000" pitchFamily="2" charset="2"/>
              <a:buChar char="ð"/>
              <a:defRPr/>
            </a:pPr>
            <a:r>
              <a:rPr lang="es-PR" altLang="en-US" sz="2100" b="1">
                <a:solidFill>
                  <a:srgbClr val="000000"/>
                </a:solidFill>
                <a:latin typeface="Calibri" panose="020F0502020204030204" pitchFamily="34" charset="0"/>
              </a:rPr>
              <a:t> Otros</a:t>
            </a:r>
            <a:endParaRPr lang="es-PR" altLang="en-US" sz="1800" b="1">
              <a:solidFill>
                <a:srgbClr val="000000"/>
              </a:solidFill>
              <a:latin typeface="Tahoma" panose="020B0604030504040204" pitchFamily="34" charset="0"/>
            </a:endParaRPr>
          </a:p>
          <a:p>
            <a:pPr lvl="2" eaLnBrk="1" hangingPunct="1">
              <a:lnSpc>
                <a:spcPct val="90000"/>
              </a:lnSpc>
              <a:buClr>
                <a:schemeClr val="tx1"/>
              </a:buClr>
              <a:buFontTx/>
              <a:buChar char="•"/>
              <a:defRPr/>
            </a:pPr>
            <a:r>
              <a:rPr lang="es-PR" altLang="en-US" sz="1900" b="1">
                <a:solidFill>
                  <a:srgbClr val="000000"/>
                </a:solidFill>
                <a:latin typeface="Arial" panose="020B0604020202020204" pitchFamily="34" charset="0"/>
              </a:rPr>
              <a:t>Médicos</a:t>
            </a:r>
            <a:endParaRPr lang="es-PR" altLang="en-US" sz="18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Enfermeros</a:t>
            </a:r>
            <a:endParaRPr lang="es-PR" altLang="en-US" sz="18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Terapistas físicos</a:t>
            </a:r>
            <a:endParaRPr lang="es-PR" altLang="en-US" sz="1800" b="1">
              <a:solidFill>
                <a:srgbClr val="000000"/>
              </a:solidFill>
              <a:latin typeface="Tahoma" panose="020B0604030504040204" pitchFamily="34" charset="0"/>
            </a:endParaRPr>
          </a:p>
          <a:p>
            <a:pPr lvl="2" eaLnBrk="1" hangingPunct="1">
              <a:buClr>
                <a:schemeClr val="tx1"/>
              </a:buClr>
              <a:buFontTx/>
              <a:buChar char="•"/>
              <a:defRPr/>
            </a:pPr>
            <a:r>
              <a:rPr lang="es-PR" altLang="en-US" sz="1900" b="1">
                <a:solidFill>
                  <a:srgbClr val="000000"/>
                </a:solidFill>
                <a:latin typeface="Arial" panose="020B0604020202020204" pitchFamily="34" charset="0"/>
              </a:rPr>
              <a:t>Nutricionistas</a:t>
            </a:r>
            <a:endParaRPr lang="es-PR" altLang="en-US" sz="2000" b="1" i="1">
              <a:solidFill>
                <a:srgbClr val="000000"/>
              </a:solidFill>
              <a:effectLst>
                <a:outerShdw blurRad="38100" dist="38100" dir="2700000" algn="tl">
                  <a:srgbClr val="C0C0C0"/>
                </a:outerShdw>
              </a:effectLst>
              <a:latin typeface="Calibri" panose="020F0502020204030204" pitchFamily="34" charset="0"/>
            </a:endParaRPr>
          </a:p>
        </p:txBody>
      </p:sp>
      <p:sp>
        <p:nvSpPr>
          <p:cNvPr id="2" name="Title 1">
            <a:extLst>
              <a:ext uri="{FF2B5EF4-FFF2-40B4-BE49-F238E27FC236}">
                <a16:creationId xmlns:a16="http://schemas.microsoft.com/office/drawing/2014/main" id="{A67C4D67-EDA1-45A2-A368-A6F93D92771A}"/>
              </a:ext>
            </a:extLst>
          </p:cNvPr>
          <p:cNvSpPr>
            <a:spLocks/>
          </p:cNvSpPr>
          <p:nvPr/>
        </p:nvSpPr>
        <p:spPr bwMode="auto">
          <a:xfrm>
            <a:off x="2124075" y="763588"/>
            <a:ext cx="6624638" cy="1008062"/>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eaLnBrk="1" hangingPunct="1">
              <a:defRPr/>
            </a:pP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DISEÑO DE PROGRAMAS DE EJERCICIO Y ACTIVIDAD FÍSICA - </a:t>
            </a:r>
            <a:r>
              <a:rPr lang="es-PR" altLang="en-US" sz="22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Para:</a:t>
            </a:r>
            <a:b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2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Diversas Patologías y Poblaciones</a:t>
            </a:r>
          </a:p>
        </p:txBody>
      </p:sp>
      <p:sp>
        <p:nvSpPr>
          <p:cNvPr id="3" name="Title 1">
            <a:extLst>
              <a:ext uri="{FF2B5EF4-FFF2-40B4-BE49-F238E27FC236}">
                <a16:creationId xmlns:a16="http://schemas.microsoft.com/office/drawing/2014/main" id="{34E2F8FF-4DD8-4533-BCFB-BEDD60677CBE}"/>
              </a:ext>
            </a:extLst>
          </p:cNvPr>
          <p:cNvSpPr>
            <a:spLocks/>
          </p:cNvSpPr>
          <p:nvPr/>
        </p:nvSpPr>
        <p:spPr bwMode="auto">
          <a:xfrm>
            <a:off x="0" y="2060575"/>
            <a:ext cx="9144000" cy="64770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120000"/>
              </a:lnSpc>
              <a:defRPr/>
            </a:pPr>
            <a:r>
              <a:rPr lang="es-PR" altLang="en-US" sz="1700">
                <a:cs typeface="Arial" panose="020B0604020202020204" pitchFamily="34" charset="0"/>
              </a:rPr>
              <a:t> </a:t>
            </a: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PLANIFICACIÓN DE ESTRATEGIAS DE EJERCICIOS Y ACTIVIDAD FÍSICA:</a:t>
            </a:r>
            <a:b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7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INDIVIDUOS CON: </a:t>
            </a:r>
            <a:r>
              <a:rPr lang="es-PR" altLang="en-US" sz="1700" b="1"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MÚLTIPLES ENFERMEDADES CRÓNICAS</a:t>
            </a:r>
          </a:p>
        </p:txBody>
      </p:sp>
      <p:pic>
        <p:nvPicPr>
          <p:cNvPr id="99333" name="Picture 9" descr="Street_Runners_Feets_Belved_002">
            <a:extLst>
              <a:ext uri="{FF2B5EF4-FFF2-40B4-BE49-F238E27FC236}">
                <a16:creationId xmlns:a16="http://schemas.microsoft.com/office/drawing/2014/main" id="{22F56B1E-04AD-42C9-A549-0FFE03F25F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18732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r"/>
    <p:sndAc>
      <p:stSnd>
        <p:snd r:embed="rId4" name="push.wav"/>
      </p:stSnd>
    </p:sndAc>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Artistic_Gymnastic-3">
            <a:extLst>
              <a:ext uri="{FF2B5EF4-FFF2-40B4-BE49-F238E27FC236}">
                <a16:creationId xmlns:a16="http://schemas.microsoft.com/office/drawing/2014/main" id="{81D7FE85-EC44-4D7A-B653-DA756BD386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5" y="1054100"/>
            <a:ext cx="4098925" cy="5111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9">
            <a:extLst>
              <a:ext uri="{FF2B5EF4-FFF2-40B4-BE49-F238E27FC236}">
                <a16:creationId xmlns:a16="http://schemas.microsoft.com/office/drawing/2014/main" id="{EBBE9075-5466-4ED9-82B0-7ADD371B142E}"/>
              </a:ext>
            </a:extLst>
          </p:cNvPr>
          <p:cNvSpPr>
            <a:spLocks noChangeArrowheads="1"/>
          </p:cNvSpPr>
          <p:nvPr/>
        </p:nvSpPr>
        <p:spPr bwMode="auto">
          <a:xfrm>
            <a:off x="4283075" y="908050"/>
            <a:ext cx="4787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200">
                <a:solidFill>
                  <a:srgbClr val="484876"/>
                </a:solidFill>
                <a:effectLst>
                  <a:outerShdw blurRad="38100" dist="38100" dir="2700000" algn="tl">
                    <a:srgbClr val="C0C0C0"/>
                  </a:outerShdw>
                </a:effectLst>
                <a:latin typeface="Arial Black" pitchFamily="34" charset="0"/>
              </a:rPr>
              <a:t>MOVIMIENTO</a:t>
            </a:r>
          </a:p>
          <a:p>
            <a:pPr eaLnBrk="0" hangingPunct="0"/>
            <a:r>
              <a:rPr lang="en-US" altLang="es-PR" sz="4200">
                <a:solidFill>
                  <a:srgbClr val="484876"/>
                </a:solidFill>
                <a:effectLst>
                  <a:outerShdw blurRad="38100" dist="38100" dir="2700000" algn="tl">
                    <a:srgbClr val="C0C0C0"/>
                  </a:outerShdw>
                </a:effectLst>
                <a:latin typeface="Arial Black" pitchFamily="34" charset="0"/>
              </a:rPr>
              <a:t>HUMANO</a:t>
            </a:r>
          </a:p>
        </p:txBody>
      </p:sp>
      <p:sp>
        <p:nvSpPr>
          <p:cNvPr id="4" name="Rectangle 10">
            <a:extLst>
              <a:ext uri="{FF2B5EF4-FFF2-40B4-BE49-F238E27FC236}">
                <a16:creationId xmlns:a16="http://schemas.microsoft.com/office/drawing/2014/main" id="{7F33B52B-895E-4A24-9744-2C90A7D86A08}"/>
              </a:ext>
            </a:extLst>
          </p:cNvPr>
          <p:cNvSpPr>
            <a:spLocks noChangeArrowheads="1"/>
          </p:cNvSpPr>
          <p:nvPr/>
        </p:nvSpPr>
        <p:spPr bwMode="auto">
          <a:xfrm>
            <a:off x="4319588" y="2133600"/>
            <a:ext cx="48244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2900" b="1">
                <a:latin typeface="Arial" charset="0"/>
                <a:cs typeface="Arial" charset="0"/>
              </a:rPr>
              <a:t>Cambio de posición, o</a:t>
            </a:r>
          </a:p>
          <a:p>
            <a:pPr eaLnBrk="0" hangingPunct="0">
              <a:spcBef>
                <a:spcPct val="20000"/>
              </a:spcBef>
            </a:pPr>
            <a:r>
              <a:rPr lang="en-US" altLang="es-PR" sz="2900" b="1">
                <a:latin typeface="Arial" charset="0"/>
                <a:cs typeface="Arial" charset="0"/>
              </a:rPr>
              <a:t>postura, del cuerpo como</a:t>
            </a:r>
          </a:p>
          <a:p>
            <a:pPr eaLnBrk="0" hangingPunct="0">
              <a:spcBef>
                <a:spcPct val="20000"/>
              </a:spcBef>
            </a:pPr>
            <a:r>
              <a:rPr lang="en-US" altLang="es-PR" sz="2900" b="1">
                <a:latin typeface="Arial" charset="0"/>
                <a:cs typeface="Arial" charset="0"/>
              </a:rPr>
              <a:t>un todo, o de sus</a:t>
            </a:r>
          </a:p>
          <a:p>
            <a:pPr eaLnBrk="0" hangingPunct="0">
              <a:spcBef>
                <a:spcPct val="20000"/>
              </a:spcBef>
            </a:pPr>
            <a:r>
              <a:rPr lang="en-US" altLang="es-PR" sz="2900" b="1">
                <a:latin typeface="Arial" charset="0"/>
                <a:cs typeface="Arial" charset="0"/>
              </a:rPr>
              <a:t>segmentos, en relación a</a:t>
            </a:r>
          </a:p>
          <a:p>
            <a:pPr eaLnBrk="0" hangingPunct="0">
              <a:spcBef>
                <a:spcPct val="20000"/>
              </a:spcBef>
            </a:pPr>
            <a:r>
              <a:rPr lang="en-US" altLang="es-PR" sz="2900" b="1">
                <a:latin typeface="Arial" charset="0"/>
                <a:cs typeface="Arial" charset="0"/>
              </a:rPr>
              <a:t>un sistema de referencia</a:t>
            </a:r>
          </a:p>
          <a:p>
            <a:pPr eaLnBrk="0" hangingPunct="0">
              <a:spcBef>
                <a:spcPct val="20000"/>
              </a:spcBef>
            </a:pPr>
            <a:r>
              <a:rPr lang="en-US" altLang="es-PR" sz="2900" b="1">
                <a:latin typeface="Arial" charset="0"/>
                <a:cs typeface="Arial" charset="0"/>
              </a:rPr>
              <a:t>en el ambiente físico, y</a:t>
            </a:r>
          </a:p>
          <a:p>
            <a:pPr eaLnBrk="0" hangingPunct="0">
              <a:spcBef>
                <a:spcPct val="20000"/>
              </a:spcBef>
            </a:pPr>
            <a:r>
              <a:rPr lang="en-US" altLang="es-PR" sz="2900" b="1">
                <a:latin typeface="Arial" charset="0"/>
                <a:cs typeface="Arial" charset="0"/>
              </a:rPr>
              <a:t>dentro de un marco de</a:t>
            </a:r>
          </a:p>
          <a:p>
            <a:pPr eaLnBrk="0" hangingPunct="0">
              <a:spcBef>
                <a:spcPct val="20000"/>
              </a:spcBef>
            </a:pPr>
            <a:r>
              <a:rPr lang="en-US" altLang="es-PR" sz="2900" b="1">
                <a:latin typeface="Arial" charset="0"/>
                <a:cs typeface="Arial" charset="0"/>
              </a:rPr>
              <a:t>tiempo y espacio</a:t>
            </a:r>
            <a:endParaRPr lang="en-US" altLang="es-PR" sz="2900" b="1" i="1">
              <a:solidFill>
                <a:srgbClr val="660033"/>
              </a:solidFill>
              <a:effectLst>
                <a:outerShdw blurRad="38100" dist="38100" dir="2700000" algn="tl">
                  <a:srgbClr val="C0C0C0"/>
                </a:outerShdw>
              </a:effectLst>
              <a:latin typeface="Arial Black" pitchFamily="34" charset="0"/>
              <a:cs typeface="Arial" charset="0"/>
            </a:endParaRPr>
          </a:p>
        </p:txBody>
      </p:sp>
    </p:spTree>
    <p:custDataLst>
      <p:tags r:id="rId1"/>
    </p:custDataLst>
    <p:extLst>
      <p:ext uri="{BB962C8B-B14F-4D97-AF65-F5344CB8AC3E}">
        <p14:creationId xmlns:p14="http://schemas.microsoft.com/office/powerpoint/2010/main" val="1062102177"/>
      </p:ext>
    </p:extLst>
  </p:cSld>
  <p:clrMapOvr>
    <a:masterClrMapping/>
  </p:clrMapOvr>
  <p:transition spd="slow">
    <p:wedge/>
    <p:sndAc>
      <p:stSnd>
        <p:snd r:embed="rId4" name="push.wav"/>
      </p:stSnd>
    </p:sndAc>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EA5EE70-2D4C-4043-B1FD-80B01882826A}"/>
              </a:ext>
            </a:extLst>
          </p:cNvPr>
          <p:cNvSpPr>
            <a:spLocks noChangeArrowheads="1"/>
          </p:cNvSpPr>
          <p:nvPr/>
        </p:nvSpPr>
        <p:spPr bwMode="auto">
          <a:xfrm>
            <a:off x="5364163" y="620713"/>
            <a:ext cx="36004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ct val="120000"/>
              </a:lnSpc>
            </a:pPr>
            <a:r>
              <a:rPr lang="en-US" altLang="es-PR" sz="3500">
                <a:solidFill>
                  <a:srgbClr val="484876"/>
                </a:solidFill>
                <a:effectLst>
                  <a:outerShdw blurRad="38100" dist="38100" dir="2700000" algn="tl">
                    <a:srgbClr val="C0C0C0"/>
                  </a:outerShdw>
                </a:effectLst>
                <a:latin typeface="Arial Black" pitchFamily="34" charset="0"/>
              </a:rPr>
              <a:t>TIPOS DE:</a:t>
            </a:r>
          </a:p>
          <a:p>
            <a:pPr eaLnBrk="0" hangingPunct="0">
              <a:lnSpc>
                <a:spcPct val="120000"/>
              </a:lnSpc>
            </a:pPr>
            <a:r>
              <a:rPr lang="en-US" altLang="es-PR" sz="3500" i="1">
                <a:solidFill>
                  <a:srgbClr val="484876"/>
                </a:solidFill>
                <a:effectLst>
                  <a:outerShdw blurRad="38100" dist="38100" dir="2700000" algn="tl">
                    <a:srgbClr val="C0C0C0"/>
                  </a:outerShdw>
                </a:effectLst>
                <a:latin typeface="Arial Black" pitchFamily="34" charset="0"/>
              </a:rPr>
              <a:t>MOVIMIENTO HUMANO</a:t>
            </a:r>
          </a:p>
        </p:txBody>
      </p:sp>
      <p:pic>
        <p:nvPicPr>
          <p:cNvPr id="3" name="Picture 6" descr="POINTERR">
            <a:extLst>
              <a:ext uri="{FF2B5EF4-FFF2-40B4-BE49-F238E27FC236}">
                <a16:creationId xmlns:a16="http://schemas.microsoft.com/office/drawing/2014/main" id="{852485F4-02D5-4F9D-BEB0-CA731640FB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2211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a:extLst>
              <a:ext uri="{FF2B5EF4-FFF2-40B4-BE49-F238E27FC236}">
                <a16:creationId xmlns:a16="http://schemas.microsoft.com/office/drawing/2014/main" id="{49D81918-9561-46B9-A085-3B8EF2A8CF43}"/>
              </a:ext>
            </a:extLst>
          </p:cNvPr>
          <p:cNvSpPr txBox="1">
            <a:spLocks noChangeArrowheads="1"/>
          </p:cNvSpPr>
          <p:nvPr/>
        </p:nvSpPr>
        <p:spPr bwMode="auto">
          <a:xfrm>
            <a:off x="6011863" y="4148138"/>
            <a:ext cx="2592387"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b="1">
                <a:latin typeface="Arial" charset="0"/>
              </a:rPr>
              <a:t>Deportes</a:t>
            </a:r>
          </a:p>
        </p:txBody>
      </p:sp>
      <p:pic>
        <p:nvPicPr>
          <p:cNvPr id="5" name="Picture 9" descr="POINTERR">
            <a:extLst>
              <a:ext uri="{FF2B5EF4-FFF2-40B4-BE49-F238E27FC236}">
                <a16:creationId xmlns:a16="http://schemas.microsoft.com/office/drawing/2014/main" id="{57D01DE9-7C12-45E4-B45E-88DEA2B7D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8704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0">
            <a:extLst>
              <a:ext uri="{FF2B5EF4-FFF2-40B4-BE49-F238E27FC236}">
                <a16:creationId xmlns:a16="http://schemas.microsoft.com/office/drawing/2014/main" id="{96E59CD2-3B9D-419D-9F92-BAF5DF6DE0DF}"/>
              </a:ext>
            </a:extLst>
          </p:cNvPr>
          <p:cNvSpPr txBox="1">
            <a:spLocks noChangeArrowheads="1"/>
          </p:cNvSpPr>
          <p:nvPr/>
        </p:nvSpPr>
        <p:spPr bwMode="auto">
          <a:xfrm>
            <a:off x="6011863" y="4797425"/>
            <a:ext cx="25209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3100" b="1">
                <a:latin typeface="Arial" charset="0"/>
              </a:rPr>
              <a:t>Actividades</a:t>
            </a:r>
          </a:p>
          <a:p>
            <a:pPr algn="l" eaLnBrk="0" hangingPunct="0"/>
            <a:r>
              <a:rPr lang="en-US" altLang="es-PR" sz="3100" b="1">
                <a:latin typeface="Arial" charset="0"/>
              </a:rPr>
              <a:t>recreativas</a:t>
            </a:r>
          </a:p>
          <a:p>
            <a:pPr algn="l" eaLnBrk="0" hangingPunct="0"/>
            <a:r>
              <a:rPr lang="en-US" altLang="es-PR" sz="3100" b="1">
                <a:latin typeface="Arial" charset="0"/>
              </a:rPr>
              <a:t>activas</a:t>
            </a:r>
          </a:p>
        </p:txBody>
      </p:sp>
      <p:pic>
        <p:nvPicPr>
          <p:cNvPr id="7" name="Picture 12" descr="POINTERR">
            <a:extLst>
              <a:ext uri="{FF2B5EF4-FFF2-40B4-BE49-F238E27FC236}">
                <a16:creationId xmlns:a16="http://schemas.microsoft.com/office/drawing/2014/main" id="{DEC7E06D-D798-45C8-9246-E01AC2174F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35718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3">
            <a:extLst>
              <a:ext uri="{FF2B5EF4-FFF2-40B4-BE49-F238E27FC236}">
                <a16:creationId xmlns:a16="http://schemas.microsoft.com/office/drawing/2014/main" id="{6E40349A-E7CF-47EA-9381-D198FD10F8FC}"/>
              </a:ext>
            </a:extLst>
          </p:cNvPr>
          <p:cNvSpPr txBox="1">
            <a:spLocks noChangeArrowheads="1"/>
          </p:cNvSpPr>
          <p:nvPr/>
        </p:nvSpPr>
        <p:spPr bwMode="auto">
          <a:xfrm>
            <a:off x="6011863" y="3571875"/>
            <a:ext cx="25923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b="1">
                <a:latin typeface="Arial" charset="0"/>
              </a:rPr>
              <a:t>Ejercicio</a:t>
            </a:r>
          </a:p>
        </p:txBody>
      </p:sp>
      <p:pic>
        <p:nvPicPr>
          <p:cNvPr id="9" name="Picture 15" descr="POINTERR">
            <a:extLst>
              <a:ext uri="{FF2B5EF4-FFF2-40B4-BE49-F238E27FC236}">
                <a16:creationId xmlns:a16="http://schemas.microsoft.com/office/drawing/2014/main" id="{E6AE3605-58D1-4F46-B285-04C3F3F8E4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29432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6">
            <a:extLst>
              <a:ext uri="{FF2B5EF4-FFF2-40B4-BE49-F238E27FC236}">
                <a16:creationId xmlns:a16="http://schemas.microsoft.com/office/drawing/2014/main" id="{2C2C6BD9-7D9C-412B-832C-A3AC61049192}"/>
              </a:ext>
            </a:extLst>
          </p:cNvPr>
          <p:cNvSpPr txBox="1">
            <a:spLocks noChangeArrowheads="1"/>
          </p:cNvSpPr>
          <p:nvPr/>
        </p:nvSpPr>
        <p:spPr bwMode="auto">
          <a:xfrm>
            <a:off x="6011863" y="2924175"/>
            <a:ext cx="30972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80000"/>
              </a:lnSpc>
            </a:pPr>
            <a:r>
              <a:rPr lang="en-US" altLang="es-PR" sz="3100" b="1">
                <a:latin typeface="Arial" charset="0"/>
              </a:rPr>
              <a:t>Actividad física</a:t>
            </a:r>
          </a:p>
        </p:txBody>
      </p:sp>
      <p:pic>
        <p:nvPicPr>
          <p:cNvPr id="11" name="Picture 17" descr="People_Walking_in_Forest_3">
            <a:extLst>
              <a:ext uri="{FF2B5EF4-FFF2-40B4-BE49-F238E27FC236}">
                <a16:creationId xmlns:a16="http://schemas.microsoft.com/office/drawing/2014/main" id="{F8720ED0-2465-4E83-A4D2-D227B1E7F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8" y="692150"/>
            <a:ext cx="5270500" cy="5689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98812162"/>
      </p:ext>
    </p:extLst>
  </p:cSld>
  <p:clrMapOvr>
    <a:masterClrMapping/>
  </p:clrMapOvr>
  <p:transition spd="slow">
    <p:wedge/>
    <p:sndAc>
      <p:stSnd>
        <p:snd r:embed="rId4" name="push.wav"/>
      </p:stSnd>
    </p:sndAc>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nergia_01">
            <a:extLst>
              <a:ext uri="{FF2B5EF4-FFF2-40B4-BE49-F238E27FC236}">
                <a16:creationId xmlns:a16="http://schemas.microsoft.com/office/drawing/2014/main" id="{A4BA9965-7510-4B14-B86E-F1F73F13AD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9193" y="692150"/>
            <a:ext cx="4767263" cy="579278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A27380BC-D1B1-4E2A-BB09-FB357062469F}"/>
              </a:ext>
            </a:extLst>
          </p:cNvPr>
          <p:cNvSpPr txBox="1">
            <a:spLocks noChangeArrowheads="1"/>
          </p:cNvSpPr>
          <p:nvPr/>
        </p:nvSpPr>
        <p:spPr bwMode="auto">
          <a:xfrm>
            <a:off x="453206" y="692150"/>
            <a:ext cx="3024187" cy="5616575"/>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 altLang="es-PR" sz="1600" i="1" dirty="0">
                <a:latin typeface="Times New Roman" panose="02020603050405020304" pitchFamily="18" charset="0"/>
              </a:rPr>
              <a:t>NOTA</a:t>
            </a:r>
            <a:r>
              <a:rPr lang="es-ES" altLang="es-PR" sz="1600" dirty="0">
                <a:latin typeface="Times New Roman" panose="02020603050405020304" pitchFamily="18" charset="0"/>
              </a:rPr>
              <a:t>.</a:t>
            </a:r>
            <a:r>
              <a:rPr lang="es-ES" altLang="es-PR" sz="1600" b="0" dirty="0">
                <a:latin typeface="Times New Roman" panose="02020603050405020304" pitchFamily="18" charset="0"/>
              </a:rPr>
              <a:t> Adaptado de: </a:t>
            </a:r>
            <a:r>
              <a:rPr lang="en-US" altLang="es-PR" sz="1600" b="1" i="1" dirty="0">
                <a:latin typeface="Times New Roman" panose="02020603050405020304" pitchFamily="18" charset="0"/>
              </a:rPr>
              <a:t>Sports and Exercise Nutrition</a:t>
            </a:r>
            <a:r>
              <a:rPr lang="en-US" altLang="es-PR" sz="1600" b="0" dirty="0">
                <a:latin typeface="Times New Roman" panose="02020603050405020304" pitchFamily="18" charset="0"/>
              </a:rPr>
              <a:t>. 5ta. ed.; (pp. 134, 184-185, 186, 190),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W. D. </a:t>
            </a:r>
            <a:r>
              <a:rPr lang="en-US" altLang="es-PR" sz="1600" b="0" dirty="0" err="1">
                <a:latin typeface="Times New Roman" panose="02020603050405020304" pitchFamily="18" charset="0"/>
              </a:rPr>
              <a:t>McArdle</a:t>
            </a:r>
            <a:r>
              <a:rPr lang="en-US" altLang="es-PR" sz="1600" b="0" dirty="0">
                <a:latin typeface="Times New Roman" panose="02020603050405020304" pitchFamily="18" charset="0"/>
              </a:rPr>
              <a:t>, F.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&amp; V.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2013, Philadelphia: Lippincott Williams &amp; Wilkins. Copyright 2013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Lippincott Williams &amp; Wilkins, a Wolters Kluwer business; </a:t>
            </a:r>
            <a:r>
              <a:rPr lang="en-US" altLang="es-PR" sz="1600" b="1" i="1" dirty="0" err="1">
                <a:latin typeface="Times New Roman" panose="02020603050405020304" pitchFamily="18" charset="0"/>
              </a:rPr>
              <a:t>Fisiología</a:t>
            </a:r>
            <a:r>
              <a:rPr lang="en-US" altLang="es-PR" sz="1600" b="1" i="1" dirty="0">
                <a:latin typeface="Times New Roman" panose="02020603050405020304" pitchFamily="18" charset="0"/>
              </a:rPr>
              <a:t> del </a:t>
            </a:r>
            <a:r>
              <a:rPr lang="en-US" altLang="es-PR" sz="1600" b="1" i="1" dirty="0" err="1">
                <a:latin typeface="Times New Roman" panose="02020603050405020304" pitchFamily="18" charset="0"/>
              </a:rPr>
              <a:t>Esfuerzo</a:t>
            </a:r>
            <a:r>
              <a:rPr lang="en-US" altLang="es-PR" sz="1600" b="1" i="1" dirty="0">
                <a:latin typeface="Times New Roman" panose="02020603050405020304" pitchFamily="18" charset="0"/>
              </a:rPr>
              <a:t> y del </a:t>
            </a:r>
            <a:r>
              <a:rPr lang="en-US" altLang="es-PR" sz="1600" b="1" i="1" dirty="0" err="1">
                <a:latin typeface="Times New Roman" panose="02020603050405020304" pitchFamily="18" charset="0"/>
              </a:rPr>
              <a:t>Deporte</a:t>
            </a:r>
            <a:r>
              <a:rPr lang="en-US" altLang="es-PR" sz="1600" b="0" dirty="0">
                <a:latin typeface="Times New Roman" panose="02020603050405020304" pitchFamily="18" charset="0"/>
              </a:rPr>
              <a:t>. 5ta. ed.; (pp. 116, 130),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 H. Wilmore, &amp; 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 2004, Barcelona, </a:t>
            </a:r>
            <a:r>
              <a:rPr lang="en-US" altLang="es-PR" sz="1600" b="0" dirty="0" err="1">
                <a:latin typeface="Times New Roman" panose="02020603050405020304" pitchFamily="18" charset="0"/>
              </a:rPr>
              <a:t>España</a:t>
            </a:r>
            <a:r>
              <a:rPr lang="en-US" altLang="es-PR" sz="1600" b="0" dirty="0">
                <a:latin typeface="Times New Roman" panose="02020603050405020304" pitchFamily="18" charset="0"/>
              </a:rPr>
              <a:t>: Editorial </a:t>
            </a:r>
            <a:r>
              <a:rPr lang="en-US" altLang="es-PR" sz="1600" b="0" dirty="0" err="1">
                <a:latin typeface="Times New Roman" panose="02020603050405020304" pitchFamily="18" charset="0"/>
              </a:rPr>
              <a:t>Paidotribo</a:t>
            </a:r>
            <a:r>
              <a:rPr lang="en-US" altLang="es-PR" sz="1600" b="0" dirty="0">
                <a:latin typeface="Times New Roman" panose="02020603050405020304" pitchFamily="18" charset="0"/>
              </a:rPr>
              <a:t>. Copyright 2004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Jack H. Wilmore y David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 </a:t>
            </a:r>
            <a:r>
              <a:rPr lang="en-US" altLang="es-PR" sz="1600" b="1" i="1" dirty="0">
                <a:latin typeface="Times New Roman" panose="02020603050405020304" pitchFamily="18" charset="0"/>
              </a:rPr>
              <a:t>Exercise Physiology: Human </a:t>
            </a:r>
            <a:r>
              <a:rPr lang="en-US" altLang="es-PR" sz="1600" b="1" i="1" dirty="0" err="1">
                <a:latin typeface="Times New Roman" panose="02020603050405020304" pitchFamily="18" charset="0"/>
              </a:rPr>
              <a:t>Bionergetics</a:t>
            </a:r>
            <a:r>
              <a:rPr lang="en-US" altLang="es-PR" sz="1600" b="1" i="1" dirty="0">
                <a:latin typeface="Times New Roman" panose="02020603050405020304" pitchFamily="18" charset="0"/>
              </a:rPr>
              <a:t> and its Applications</a:t>
            </a:r>
            <a:r>
              <a:rPr lang="en-US" altLang="es-PR" sz="1600" b="0" dirty="0">
                <a:latin typeface="Times New Roman" panose="02020603050405020304" pitchFamily="18" charset="0"/>
              </a:rPr>
              <a:t>. 2da. ed.; (pp. 16, 38-39, 46),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G. A. Brooks, T. D. Fahey, &amp; T. P. White, 1996, Mountain View, CA: Mayfield Publishing Company. Copyright 1996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Mayfield Publishing Company.</a:t>
            </a:r>
          </a:p>
          <a:p>
            <a:pPr algn="l" eaLnBrk="1" hangingPunct="1">
              <a:spcBef>
                <a:spcPct val="50000"/>
              </a:spcBef>
            </a:pPr>
            <a:endParaRPr lang="en-US" altLang="es-PR" sz="1600" b="0"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84355616"/>
      </p:ext>
    </p:extLst>
  </p:cSld>
  <p:clrMapOvr>
    <a:masterClrMapping/>
  </p:clrMapOvr>
  <p:transition spd="slow">
    <p:wedge/>
    <p:sndAc>
      <p:stSnd>
        <p:snd r:embed="rId4" name="push.wav"/>
      </p:stSnd>
    </p:sndAc>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AF51C34-64CE-4AAB-9EFE-55984A8DDC08}"/>
              </a:ext>
            </a:extLst>
          </p:cNvPr>
          <p:cNvSpPr>
            <a:spLocks noChangeArrowheads="1"/>
          </p:cNvSpPr>
          <p:nvPr/>
        </p:nvSpPr>
        <p:spPr bwMode="auto">
          <a:xfrm>
            <a:off x="3779838" y="908050"/>
            <a:ext cx="51466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600">
                <a:solidFill>
                  <a:srgbClr val="484876"/>
                </a:solidFill>
                <a:effectLst>
                  <a:outerShdw blurRad="38100" dist="38100" dir="2700000" algn="tl">
                    <a:srgbClr val="C0C0C0"/>
                  </a:outerShdw>
                </a:effectLst>
                <a:latin typeface="Arial Black" pitchFamily="34" charset="0"/>
              </a:rPr>
              <a:t>ACTIVIDAD FÍSICA</a:t>
            </a:r>
          </a:p>
        </p:txBody>
      </p:sp>
      <p:sp>
        <p:nvSpPr>
          <p:cNvPr id="3" name="Rectangle 4">
            <a:extLst>
              <a:ext uri="{FF2B5EF4-FFF2-40B4-BE49-F238E27FC236}">
                <a16:creationId xmlns:a16="http://schemas.microsoft.com/office/drawing/2014/main" id="{BB7045AE-C8CB-4D1E-B525-AB2A208A6D9D}"/>
              </a:ext>
            </a:extLst>
          </p:cNvPr>
          <p:cNvSpPr>
            <a:spLocks noChangeArrowheads="1"/>
          </p:cNvSpPr>
          <p:nvPr/>
        </p:nvSpPr>
        <p:spPr bwMode="auto">
          <a:xfrm>
            <a:off x="3779838" y="2279650"/>
            <a:ext cx="5256212" cy="410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spcBef>
                <a:spcPct val="20000"/>
              </a:spcBef>
            </a:pPr>
            <a:r>
              <a:rPr lang="en-US" altLang="es-PR" sz="3700" b="1">
                <a:latin typeface="Arial" charset="0"/>
                <a:cs typeface="Arial" charset="0"/>
              </a:rPr>
              <a:t>Cualquier </a:t>
            </a:r>
            <a:r>
              <a:rPr lang="en-US" altLang="es-PR" sz="3700" b="1" i="1">
                <a:solidFill>
                  <a:srgbClr val="484876"/>
                </a:solidFill>
                <a:effectLst>
                  <a:outerShdw blurRad="38100" dist="38100" dir="2700000" algn="tl">
                    <a:srgbClr val="C0C0C0"/>
                  </a:outerShdw>
                </a:effectLst>
                <a:latin typeface="Arial" charset="0"/>
                <a:cs typeface="Arial" charset="0"/>
              </a:rPr>
              <a:t>movimiento</a:t>
            </a:r>
          </a:p>
          <a:p>
            <a:pPr eaLnBrk="0" hangingPunct="0">
              <a:spcBef>
                <a:spcPct val="20000"/>
              </a:spcBef>
            </a:pPr>
            <a:r>
              <a:rPr lang="en-US" altLang="es-PR" sz="3700" b="1" i="1">
                <a:solidFill>
                  <a:srgbClr val="484876"/>
                </a:solidFill>
                <a:effectLst>
                  <a:outerShdw blurRad="38100" dist="38100" dir="2700000" algn="tl">
                    <a:srgbClr val="C0C0C0"/>
                  </a:outerShdw>
                </a:effectLst>
                <a:latin typeface="Arial" charset="0"/>
                <a:cs typeface="Arial" charset="0"/>
              </a:rPr>
              <a:t>humano</a:t>
            </a:r>
            <a:r>
              <a:rPr lang="en-US" altLang="es-PR" sz="3700" b="1">
                <a:latin typeface="Arial" charset="0"/>
                <a:cs typeface="Arial" charset="0"/>
              </a:rPr>
              <a:t> producido</a:t>
            </a:r>
          </a:p>
          <a:p>
            <a:pPr eaLnBrk="0" hangingPunct="0">
              <a:spcBef>
                <a:spcPct val="20000"/>
              </a:spcBef>
            </a:pPr>
            <a:r>
              <a:rPr lang="en-US" altLang="es-PR" sz="3700" b="1">
                <a:latin typeface="Arial" charset="0"/>
                <a:cs typeface="Arial" charset="0"/>
              </a:rPr>
              <a:t>por los músculos</a:t>
            </a:r>
          </a:p>
          <a:p>
            <a:pPr eaLnBrk="0" hangingPunct="0">
              <a:spcBef>
                <a:spcPct val="20000"/>
              </a:spcBef>
            </a:pPr>
            <a:r>
              <a:rPr lang="en-US" altLang="es-PR" sz="3700" b="1">
                <a:latin typeface="Arial" charset="0"/>
                <a:cs typeface="Arial" charset="0"/>
              </a:rPr>
              <a:t>esqueléticos, lo cual</a:t>
            </a:r>
          </a:p>
          <a:p>
            <a:pPr eaLnBrk="0" hangingPunct="0">
              <a:spcBef>
                <a:spcPct val="20000"/>
              </a:spcBef>
            </a:pPr>
            <a:r>
              <a:rPr lang="en-US" altLang="es-PR" sz="3700" b="1">
                <a:latin typeface="Arial" charset="0"/>
                <a:cs typeface="Arial" charset="0"/>
              </a:rPr>
              <a:t>resulta en </a:t>
            </a:r>
            <a:r>
              <a:rPr lang="en-US" altLang="es-PR" sz="3700" b="1" i="1">
                <a:solidFill>
                  <a:srgbClr val="484876"/>
                </a:solidFill>
                <a:effectLst>
                  <a:outerShdw blurRad="38100" dist="38100" dir="2700000" algn="tl">
                    <a:srgbClr val="C0C0C0"/>
                  </a:outerShdw>
                </a:effectLst>
                <a:latin typeface="Arial" charset="0"/>
                <a:cs typeface="Arial" charset="0"/>
              </a:rPr>
              <a:t>gasto</a:t>
            </a:r>
          </a:p>
          <a:p>
            <a:pPr eaLnBrk="0" hangingPunct="0">
              <a:spcBef>
                <a:spcPct val="20000"/>
              </a:spcBef>
            </a:pPr>
            <a:r>
              <a:rPr lang="en-US" altLang="es-PR" sz="3700" b="1" i="1">
                <a:solidFill>
                  <a:srgbClr val="484876"/>
                </a:solidFill>
                <a:effectLst>
                  <a:outerShdw blurRad="38100" dist="38100" dir="2700000" algn="tl">
                    <a:srgbClr val="C0C0C0"/>
                  </a:outerShdw>
                </a:effectLst>
                <a:latin typeface="Arial" charset="0"/>
                <a:cs typeface="Arial" charset="0"/>
              </a:rPr>
              <a:t>energético</a:t>
            </a:r>
            <a:endParaRPr lang="en-US" altLang="es-PR" sz="37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4" name="Picture 5" descr="Family_Taking_Walk">
            <a:extLst>
              <a:ext uri="{FF2B5EF4-FFF2-40B4-BE49-F238E27FC236}">
                <a16:creationId xmlns:a16="http://schemas.microsoft.com/office/drawing/2014/main" id="{F3C9E75D-8E9A-4C33-B035-95AFE0B88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3517900" cy="58531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6896730"/>
      </p:ext>
    </p:extLst>
  </p:cSld>
  <p:clrMapOvr>
    <a:masterClrMapping/>
  </p:clrMapOvr>
  <p:transition spd="slow">
    <p:wedge/>
    <p:sndAc>
      <p:stSnd>
        <p:snd r:embed="rId4" name="push.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5" descr="GT13_Actividad_Fisica_DEF_PPT">
            <a:extLst>
              <a:ext uri="{FF2B5EF4-FFF2-40B4-BE49-F238E27FC236}">
                <a16:creationId xmlns:a16="http://schemas.microsoft.com/office/drawing/2014/main" id="{4FA6DFB0-06A8-4567-8C8B-126C68A9F0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709613"/>
            <a:ext cx="6624637"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6">
            <a:extLst>
              <a:ext uri="{FF2B5EF4-FFF2-40B4-BE49-F238E27FC236}">
                <a16:creationId xmlns:a16="http://schemas.microsoft.com/office/drawing/2014/main" id="{AA674D15-E7D6-4AA5-AC01-6406A78B1A66}"/>
              </a:ext>
            </a:extLst>
          </p:cNvPr>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n-US" sz="1200" b="1" i="1">
                <a:latin typeface="Times New Roman" panose="02020603050405020304" pitchFamily="18" charset="0"/>
              </a:rPr>
              <a:t>Public Health Reports, 100</a:t>
            </a:r>
            <a:r>
              <a:rPr lang="en-US" altLang="en-US" sz="1200">
                <a:latin typeface="Times New Roman" panose="02020603050405020304" pitchFamily="18" charset="0"/>
              </a:rPr>
              <a:t>(2), p. 126. Recuperado de </a:t>
            </a:r>
            <a:r>
              <a:rPr lang="en-US" altLang="en-US" sz="1200" b="1" i="1">
                <a:latin typeface="Times New Roman" panose="02020603050405020304" pitchFamily="18" charset="0"/>
                <a:hlinkClick r:id="rId6"/>
              </a:rPr>
              <a:t>http://pubmedcentralcanada.ca/pmcc/articles/PMC1424733/pdf/pubhealthrep00100-0016.pdf</a:t>
            </a:r>
            <a:endParaRPr lang="en-US" altLang="en-US" sz="1200" b="1" i="1">
              <a:latin typeface="Times New Roman" panose="02020603050405020304" pitchFamily="18" charset="0"/>
            </a:endParaRPr>
          </a:p>
        </p:txBody>
      </p:sp>
    </p:spTree>
    <p:custDataLst>
      <p:tags r:id="rId1"/>
    </p:custDataLst>
  </p:cSld>
  <p:clrMapOvr>
    <a:masterClrMapping/>
  </p:clrMapOvr>
  <p:transition spd="slow">
    <p:strips dir="ru"/>
    <p:sndAc>
      <p:stSnd>
        <p:snd r:embed="rId4" name="breeze.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76DD7-943C-4122-9FCB-2774F1EE5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 y="961224"/>
            <a:ext cx="8001000" cy="5276088"/>
          </a:xfrm>
          <a:prstGeom prst="rect">
            <a:avLst/>
          </a:prstGeom>
        </p:spPr>
      </p:pic>
    </p:spTree>
    <p:custDataLst>
      <p:tags r:id="rId1"/>
    </p:custDataLst>
    <p:extLst>
      <p:ext uri="{BB962C8B-B14F-4D97-AF65-F5344CB8AC3E}">
        <p14:creationId xmlns:p14="http://schemas.microsoft.com/office/powerpoint/2010/main" val="735635125"/>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4" name="breeze.wav"/>
          </p:stSnd>
        </p:sndAc>
      </p:transition>
    </mc:Choice>
    <mc:Fallback xmlns="">
      <p:transition spd="slow">
        <p:fade/>
        <p:sndAc>
          <p:stSnd>
            <p:snd r:embed="rId6" name="breeze.wav"/>
          </p:stSnd>
        </p:sndAc>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59875D7-28BD-429F-9D06-B2B7D445CB69}"/>
              </a:ext>
            </a:extLst>
          </p:cNvPr>
          <p:cNvSpPr>
            <a:spLocks noChangeArrowheads="1"/>
          </p:cNvSpPr>
          <p:nvPr/>
        </p:nvSpPr>
        <p:spPr bwMode="auto">
          <a:xfrm>
            <a:off x="3131715" y="908720"/>
            <a:ext cx="576076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200" dirty="0">
                <a:solidFill>
                  <a:srgbClr val="484876"/>
                </a:solidFill>
                <a:effectLst>
                  <a:outerShdw blurRad="38100" dist="38100" dir="2700000" algn="tl">
                    <a:srgbClr val="C0C0C0"/>
                  </a:outerShdw>
                </a:effectLst>
                <a:latin typeface="Arial Black" pitchFamily="34" charset="0"/>
              </a:rPr>
              <a:t>ACTIVIDAD FÍSICA</a:t>
            </a:r>
          </a:p>
        </p:txBody>
      </p:sp>
      <p:sp>
        <p:nvSpPr>
          <p:cNvPr id="6" name="Rectangle 3">
            <a:extLst>
              <a:ext uri="{FF2B5EF4-FFF2-40B4-BE49-F238E27FC236}">
                <a16:creationId xmlns:a16="http://schemas.microsoft.com/office/drawing/2014/main" id="{EFB58A54-994E-426A-88D9-30230DE18219}"/>
              </a:ext>
            </a:extLst>
          </p:cNvPr>
          <p:cNvSpPr>
            <a:spLocks noChangeArrowheads="1"/>
          </p:cNvSpPr>
          <p:nvPr/>
        </p:nvSpPr>
        <p:spPr bwMode="auto">
          <a:xfrm>
            <a:off x="3178840" y="1772816"/>
            <a:ext cx="5544295" cy="403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400" b="1" dirty="0">
                <a:latin typeface="Arial" charset="0"/>
                <a:cs typeface="Arial" charset="0"/>
              </a:rPr>
              <a:t>La </a:t>
            </a: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energía</a:t>
            </a:r>
            <a:r>
              <a:rPr lang="es-ES" altLang="es-PR" sz="3400" b="1" dirty="0">
                <a:latin typeface="Arial" charset="0"/>
                <a:cs typeface="Arial" charset="0"/>
              </a:rPr>
              <a:t> requerida para</a:t>
            </a:r>
          </a:p>
          <a:p>
            <a:pPr eaLnBrk="0" hangingPunct="0">
              <a:lnSpc>
                <a:spcPct val="90000"/>
              </a:lnSpc>
              <a:spcBef>
                <a:spcPct val="20000"/>
              </a:spcBef>
            </a:pPr>
            <a:r>
              <a:rPr lang="es-ES" altLang="es-PR" sz="3400" b="1" dirty="0">
                <a:latin typeface="Arial" charset="0"/>
                <a:cs typeface="Arial" charset="0"/>
              </a:rPr>
              <a:t>ejecutar cualquier tipo de</a:t>
            </a:r>
          </a:p>
          <a:p>
            <a:pPr eaLnBrk="0" hangingPunct="0">
              <a:lnSpc>
                <a:spcPct val="90000"/>
              </a:lnSpc>
              <a:spcBef>
                <a:spcPct val="20000"/>
              </a:spcBef>
            </a:pP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movimiento</a:t>
            </a:r>
            <a:r>
              <a:rPr lang="es-ES" altLang="es-PR" sz="3400" b="1" dirty="0">
                <a:latin typeface="Arial" charset="0"/>
                <a:cs typeface="Arial" charset="0"/>
              </a:rPr>
              <a:t> físico,</a:t>
            </a:r>
          </a:p>
          <a:p>
            <a:pPr eaLnBrk="0" hangingPunct="0">
              <a:lnSpc>
                <a:spcPct val="90000"/>
              </a:lnSpc>
              <a:spcBef>
                <a:spcPct val="20000"/>
              </a:spcBef>
            </a:pPr>
            <a:r>
              <a:rPr lang="es-ES" altLang="es-PR" sz="3400" b="1" dirty="0">
                <a:latin typeface="Arial" charset="0"/>
                <a:cs typeface="Arial" charset="0"/>
              </a:rPr>
              <a:t>específicamente cuando</a:t>
            </a:r>
          </a:p>
          <a:p>
            <a:pPr eaLnBrk="0" hangingPunct="0">
              <a:lnSpc>
                <a:spcPct val="90000"/>
              </a:lnSpc>
              <a:spcBef>
                <a:spcPct val="20000"/>
              </a:spcBef>
            </a:pPr>
            <a:r>
              <a:rPr lang="es-ES" altLang="es-PR" sz="3400" b="1" dirty="0">
                <a:latin typeface="Arial" charset="0"/>
                <a:cs typeface="Arial" charset="0"/>
              </a:rPr>
              <a:t>el organismo human no</a:t>
            </a:r>
          </a:p>
          <a:p>
            <a:pPr eaLnBrk="0" hangingPunct="0">
              <a:lnSpc>
                <a:spcPct val="90000"/>
              </a:lnSpc>
              <a:spcBef>
                <a:spcPct val="20000"/>
              </a:spcBef>
            </a:pPr>
            <a:r>
              <a:rPr lang="es-ES" altLang="es-PR" sz="3400" b="1" dirty="0">
                <a:latin typeface="Arial" charset="0"/>
                <a:cs typeface="Arial" charset="0"/>
              </a:rPr>
              <a:t>se encuentra sentado o</a:t>
            </a:r>
          </a:p>
          <a:p>
            <a:pPr eaLnBrk="0" hangingPunct="0">
              <a:lnSpc>
                <a:spcPct val="90000"/>
              </a:lnSpc>
              <a:spcBef>
                <a:spcPct val="20000"/>
              </a:spcBef>
            </a:pPr>
            <a:r>
              <a:rPr lang="es-ES" altLang="es-PR" sz="3400" b="1" dirty="0">
                <a:latin typeface="Arial" charset="0"/>
                <a:cs typeface="Arial" charset="0"/>
              </a:rPr>
              <a:t>o recostado</a:t>
            </a:r>
            <a:endParaRPr lang="en-US" altLang="es-PR" sz="3400" b="1" i="1" dirty="0">
              <a:solidFill>
                <a:srgbClr val="484876"/>
              </a:solidFill>
              <a:effectLst>
                <a:outerShdw blurRad="38100" dist="38100" dir="2700000" algn="tl">
                  <a:srgbClr val="C0C0C0"/>
                </a:outerShdw>
              </a:effectLst>
              <a:latin typeface="Arial" charset="0"/>
              <a:cs typeface="Arial" charset="0"/>
            </a:endParaRPr>
          </a:p>
        </p:txBody>
      </p:sp>
      <p:sp>
        <p:nvSpPr>
          <p:cNvPr id="7" name="Text Box 6">
            <a:extLst>
              <a:ext uri="{FF2B5EF4-FFF2-40B4-BE49-F238E27FC236}">
                <a16:creationId xmlns:a16="http://schemas.microsoft.com/office/drawing/2014/main" id="{392B52F6-A879-4580-9454-6604E059E1D8}"/>
              </a:ext>
            </a:extLst>
          </p:cNvPr>
          <p:cNvSpPr txBox="1">
            <a:spLocks noChangeArrowheads="1"/>
          </p:cNvSpPr>
          <p:nvPr/>
        </p:nvSpPr>
        <p:spPr bwMode="auto">
          <a:xfrm>
            <a:off x="25171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Adaptado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 151),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8" name="Picture 7">
            <a:extLst>
              <a:ext uri="{FF2B5EF4-FFF2-40B4-BE49-F238E27FC236}">
                <a16:creationId xmlns:a16="http://schemas.microsoft.com/office/drawing/2014/main" id="{75C8A1A3-C411-44A9-A40D-4C9A4C226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27" y="633337"/>
            <a:ext cx="2761187" cy="5243935"/>
          </a:xfrm>
          <a:prstGeom prst="rect">
            <a:avLst/>
          </a:prstGeom>
        </p:spPr>
      </p:pic>
    </p:spTree>
    <p:custDataLst>
      <p:tags r:id="rId1"/>
    </p:custDataLst>
    <p:extLst>
      <p:ext uri="{BB962C8B-B14F-4D97-AF65-F5344CB8AC3E}">
        <p14:creationId xmlns:p14="http://schemas.microsoft.com/office/powerpoint/2010/main" val="3436823410"/>
      </p:ext>
    </p:extLst>
  </p:cSld>
  <p:clrMapOvr>
    <a:masterClrMapping/>
  </p:clrMapOvr>
  <p:transition spd="slow">
    <p:wedge/>
    <p:sndAc>
      <p:stSnd>
        <p:snd r:embed="rId4" name="push.wav"/>
      </p:stSnd>
    </p:sndAc>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TAB-3_Cronologia_Actividdaes_Fisicas_01">
            <a:extLst>
              <a:ext uri="{FF2B5EF4-FFF2-40B4-BE49-F238E27FC236}">
                <a16:creationId xmlns:a16="http://schemas.microsoft.com/office/drawing/2014/main" id="{864DFF90-267B-4154-A791-3E8F833D5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765175"/>
            <a:ext cx="89281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d"/>
    <p:sndAc>
      <p:stSnd>
        <p:snd r:embed="rId4" name="breeze.wav"/>
      </p:stSnd>
    </p:sndAc>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E6D8-36CB-4028-8426-AD12CEE7DECD}"/>
              </a:ext>
            </a:extLst>
          </p:cNvPr>
          <p:cNvSpPr>
            <a:spLocks/>
          </p:cNvSpPr>
          <p:nvPr/>
        </p:nvSpPr>
        <p:spPr bwMode="auto">
          <a:xfrm>
            <a:off x="0" y="906463"/>
            <a:ext cx="9144000" cy="361950"/>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90000"/>
              </a:lnSpc>
              <a:defRPr/>
            </a:pPr>
            <a:r>
              <a:rPr lang="es-PR" altLang="en-US"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RECOMENDACIONES ACTUALES DE:</a:t>
            </a:r>
            <a:br>
              <a:rPr lang="es-PR" altLang="en-US"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ACTIVIDAD FÍSICA PARA ADULTOS</a:t>
            </a:r>
            <a:br>
              <a:rPr lang="es-PR" altLang="en-US" sz="21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endParaRPr lang="es-PR" altLang="en-US" sz="21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pic>
        <p:nvPicPr>
          <p:cNvPr id="121859" name="Picture 4" descr="GT10_Guias_Act-Fis2008_PPT">
            <a:extLst>
              <a:ext uri="{FF2B5EF4-FFF2-40B4-BE49-F238E27FC236}">
                <a16:creationId xmlns:a16="http://schemas.microsoft.com/office/drawing/2014/main" id="{78E1103F-2171-447F-979F-B18093ED8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268413"/>
            <a:ext cx="80645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diamond/>
    <p:sndAc>
      <p:stSnd>
        <p:snd r:embed="rId4" name="wind.wav"/>
      </p:stSnd>
    </p:sndAc>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GN19_Piramide_AF_PPT">
            <a:extLst>
              <a:ext uri="{FF2B5EF4-FFF2-40B4-BE49-F238E27FC236}">
                <a16:creationId xmlns:a16="http://schemas.microsoft.com/office/drawing/2014/main" id="{41BEF906-6C04-4EFE-83BB-E8DF5EC67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76250"/>
            <a:ext cx="79375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6">
            <a:extLst>
              <a:ext uri="{FF2B5EF4-FFF2-40B4-BE49-F238E27FC236}">
                <a16:creationId xmlns:a16="http://schemas.microsoft.com/office/drawing/2014/main" id="{1FDBD5F2-09A0-49BA-B0A2-7E3E428D62A0}"/>
              </a:ext>
            </a:extLst>
          </p:cNvPr>
          <p:cNvSpPr txBox="1">
            <a:spLocks noChangeArrowheads="1"/>
          </p:cNvSpPr>
          <p:nvPr/>
        </p:nvSpPr>
        <p:spPr bwMode="auto">
          <a:xfrm>
            <a:off x="0" y="6381750"/>
            <a:ext cx="91440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n-US" sz="1200" b="1" i="1">
                <a:latin typeface="Times New Roman" panose="02020603050405020304" pitchFamily="18" charset="0"/>
              </a:rPr>
              <a:t>NOTA</a:t>
            </a:r>
            <a:r>
              <a:rPr lang="es-ES" altLang="en-US" sz="1200" b="1">
                <a:latin typeface="Times New Roman" panose="02020603050405020304" pitchFamily="18" charset="0"/>
              </a:rPr>
              <a:t>.</a:t>
            </a:r>
            <a:r>
              <a:rPr lang="es-ES" altLang="en-US" sz="1200">
                <a:latin typeface="Times New Roman" panose="02020603050405020304" pitchFamily="18" charset="0"/>
              </a:rPr>
              <a:t> </a:t>
            </a:r>
            <a:r>
              <a:rPr lang="en-US" altLang="en-US" sz="1200">
                <a:latin typeface="Times New Roman" panose="02020603050405020304" pitchFamily="18" charset="0"/>
              </a:rPr>
              <a:t>Adaptado de: "The Activity Pyramid: A New Easy-to-Follow Physical Activity Guide to Help you get Fit &amp; Stay Healthy", [Brochure]. Copyright 1996 por Institute for Research and Education HealthSystem Minnesota.</a:t>
            </a:r>
          </a:p>
        </p:txBody>
      </p:sp>
    </p:spTree>
    <p:custDataLst>
      <p:tags r:id="rId1"/>
    </p:custDataLst>
  </p:cSld>
  <p:clrMapOvr>
    <a:masterClrMapping/>
  </p:clrMapOvr>
  <p:transition spd="slow">
    <p:strips dir="ld"/>
    <p:sndAc>
      <p:stSnd>
        <p:snd r:embed="rId4" name="breeze.wav"/>
      </p:stSnd>
    </p:sndAc>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1642-5AF6-45E2-A4DA-584C98E68EAB}"/>
              </a:ext>
            </a:extLst>
          </p:cNvPr>
          <p:cNvSpPr>
            <a:spLocks/>
          </p:cNvSpPr>
          <p:nvPr/>
        </p:nvSpPr>
        <p:spPr bwMode="auto">
          <a:xfrm>
            <a:off x="-107950" y="620713"/>
            <a:ext cx="9144000" cy="433387"/>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lnSpc>
                <a:spcPct val="80000"/>
              </a:lnSpc>
              <a:defRPr/>
            </a:pPr>
            <a:r>
              <a:rPr lang="es-PR" altLang="en-US" sz="2800">
                <a:cs typeface="Arial" panose="020B0604020202020204" pitchFamily="34" charset="0"/>
              </a:rPr>
              <a:t> </a:t>
            </a:r>
            <a:r>
              <a:rPr lang="es-PR" altLang="en-US" sz="1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SALUD PÚBLICA Y RECOMENDACIONES DE ACTIVIDAD FÍSICA:</a:t>
            </a:r>
            <a:br>
              <a:rPr lang="es-PR" altLang="en-US" sz="14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4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EJEMPLOS DE ACTIVIDADES FÍSICAS DE INTENSIDAD MODERADA</a:t>
            </a:r>
            <a:endParaRPr lang="es-PR" altLang="en-US" sz="1400" i="1">
              <a:cs typeface="Arial" panose="020B0604020202020204" pitchFamily="34" charset="0"/>
            </a:endParaRPr>
          </a:p>
        </p:txBody>
      </p:sp>
      <p:pic>
        <p:nvPicPr>
          <p:cNvPr id="123907" name="Picture 7" descr="TABLE-7_Examples_PA">
            <a:extLst>
              <a:ext uri="{FF2B5EF4-FFF2-40B4-BE49-F238E27FC236}">
                <a16:creationId xmlns:a16="http://schemas.microsoft.com/office/drawing/2014/main" id="{AF32C149-333B-4BF8-880C-5EC13C16E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25" y="1146175"/>
            <a:ext cx="7705725"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breeze.wav"/>
      </p:stSnd>
    </p:sndAc>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0CA86-0D1F-44BA-8614-CBF4BCAD11AD}"/>
              </a:ext>
            </a:extLst>
          </p:cNvPr>
          <p:cNvSpPr>
            <a:spLocks/>
          </p:cNvSpPr>
          <p:nvPr/>
        </p:nvSpPr>
        <p:spPr bwMode="auto">
          <a:xfrm>
            <a:off x="-107950" y="700088"/>
            <a:ext cx="9144000" cy="504825"/>
          </a:xfrm>
          <a:prstGeom prst="rect">
            <a:avLst/>
          </a:prstGeom>
          <a:noFill/>
          <a:ln>
            <a:noFill/>
          </a:ln>
        </p:spPr>
        <p:txBody>
          <a:bodyPr anchor="ctr"/>
          <a:lstStyle>
            <a:lvl1pPr algn="l">
              <a:defRPr sz="4000">
                <a:solidFill>
                  <a:schemeClr val="tx2"/>
                </a:solidFill>
                <a:latin typeface="Trebuchet MS" panose="020B0603020202020204" pitchFamily="34" charset="0"/>
              </a:defRPr>
            </a:lvl1pPr>
            <a:lvl2pPr algn="l">
              <a:defRPr sz="4000">
                <a:solidFill>
                  <a:schemeClr val="tx2"/>
                </a:solidFill>
                <a:latin typeface="Trebuchet MS" panose="020B0603020202020204" pitchFamily="34" charset="0"/>
              </a:defRPr>
            </a:lvl2pPr>
            <a:lvl3pPr algn="l">
              <a:defRPr sz="4000">
                <a:solidFill>
                  <a:schemeClr val="tx2"/>
                </a:solidFill>
                <a:latin typeface="Trebuchet MS" panose="020B0603020202020204" pitchFamily="34" charset="0"/>
              </a:defRPr>
            </a:lvl3pPr>
            <a:lvl4pPr algn="l">
              <a:defRPr sz="4000">
                <a:solidFill>
                  <a:schemeClr val="tx2"/>
                </a:solidFill>
                <a:latin typeface="Trebuchet MS" panose="020B0603020202020204" pitchFamily="34" charset="0"/>
              </a:defRPr>
            </a:lvl4pPr>
            <a:lvl5pPr algn="l">
              <a:defRPr sz="4000">
                <a:solidFill>
                  <a:schemeClr val="tx2"/>
                </a:solidFill>
                <a:latin typeface="Trebuchet MS" panose="020B0603020202020204" pitchFamily="34" charset="0"/>
              </a:defRPr>
            </a:lvl5pPr>
            <a:lvl6pPr marL="457200" fontAlgn="base">
              <a:spcBef>
                <a:spcPct val="0"/>
              </a:spcBef>
              <a:spcAft>
                <a:spcPct val="0"/>
              </a:spcAft>
              <a:defRPr sz="4000">
                <a:solidFill>
                  <a:schemeClr val="tx2"/>
                </a:solidFill>
                <a:latin typeface="Trebuchet MS" panose="020B0603020202020204" pitchFamily="34" charset="0"/>
              </a:defRPr>
            </a:lvl6pPr>
            <a:lvl7pPr marL="914400" fontAlgn="base">
              <a:spcBef>
                <a:spcPct val="0"/>
              </a:spcBef>
              <a:spcAft>
                <a:spcPct val="0"/>
              </a:spcAft>
              <a:defRPr sz="4000">
                <a:solidFill>
                  <a:schemeClr val="tx2"/>
                </a:solidFill>
                <a:latin typeface="Trebuchet MS" panose="020B0603020202020204" pitchFamily="34" charset="0"/>
              </a:defRPr>
            </a:lvl7pPr>
            <a:lvl8pPr marL="1371600" fontAlgn="base">
              <a:spcBef>
                <a:spcPct val="0"/>
              </a:spcBef>
              <a:spcAft>
                <a:spcPct val="0"/>
              </a:spcAft>
              <a:defRPr sz="4000">
                <a:solidFill>
                  <a:schemeClr val="tx2"/>
                </a:solidFill>
                <a:latin typeface="Trebuchet MS" panose="020B0603020202020204" pitchFamily="34" charset="0"/>
              </a:defRPr>
            </a:lvl8pPr>
            <a:lvl9pPr marL="1828800" fontAlgn="base">
              <a:spcBef>
                <a:spcPct val="0"/>
              </a:spcBef>
              <a:spcAft>
                <a:spcPct val="0"/>
              </a:spcAft>
              <a:defRPr sz="4000">
                <a:solidFill>
                  <a:schemeClr val="tx2"/>
                </a:solidFill>
                <a:latin typeface="Trebuchet MS" panose="020B0603020202020204" pitchFamily="34" charset="0"/>
              </a:defRPr>
            </a:lvl9pPr>
          </a:lstStyle>
          <a:p>
            <a:pPr algn="ctr" eaLnBrk="1" hangingPunct="1">
              <a:defRPr/>
            </a:pPr>
            <a:r>
              <a:rPr lang="es-PR" altLang="en-US" sz="3200">
                <a:cs typeface="Arial" panose="020B0604020202020204" pitchFamily="34" charset="0"/>
              </a:rPr>
              <a:t> </a:t>
            </a:r>
            <a:r>
              <a:rPr lang="es-PR" altLang="en-US"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SALUD PÚBLICA Y RECOMENDACIONES DE ACTIVIDAD FÍSICA:</a:t>
            </a:r>
            <a:br>
              <a:rPr lang="es-PR" altLang="en-US" sz="16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n-US" sz="16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EJEMPLOS DE ACTIVIDADES FÍSICAS DE INTENSIDAD MODERADA</a:t>
            </a:r>
            <a:endParaRPr lang="es-PR" altLang="en-US" sz="1600" i="1">
              <a:cs typeface="Arial" panose="020B0604020202020204" pitchFamily="34" charset="0"/>
            </a:endParaRPr>
          </a:p>
        </p:txBody>
      </p:sp>
      <p:pic>
        <p:nvPicPr>
          <p:cNvPr id="125955" name="Picture 3" descr="TABLE-8_Examples_PA_Moderada_Hogar">
            <a:extLst>
              <a:ext uri="{FF2B5EF4-FFF2-40B4-BE49-F238E27FC236}">
                <a16:creationId xmlns:a16="http://schemas.microsoft.com/office/drawing/2014/main" id="{45C5059A-D032-4014-87B4-B4C7D4313B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492250"/>
            <a:ext cx="8785225"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trips dir="ld"/>
    <p:sndAc>
      <p:stSnd>
        <p:snd r:embed="rId4" name="breeze.wav"/>
      </p:stSnd>
    </p:sndAc>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59684A3C-A166-4D8B-885D-62E524BF898F}"/>
              </a:ext>
            </a:extLst>
          </p:cNvPr>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 151),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3" name="Picture 2">
            <a:extLst>
              <a:ext uri="{FF2B5EF4-FFF2-40B4-BE49-F238E27FC236}">
                <a16:creationId xmlns:a16="http://schemas.microsoft.com/office/drawing/2014/main" id="{2E77C708-1FB5-4F70-8310-3DC7003C9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184" y="579379"/>
            <a:ext cx="1551430" cy="1260082"/>
          </a:xfrm>
          <a:prstGeom prst="rect">
            <a:avLst/>
          </a:prstGeom>
        </p:spPr>
      </p:pic>
      <p:sp>
        <p:nvSpPr>
          <p:cNvPr id="4" name="Rectangle 2">
            <a:extLst>
              <a:ext uri="{FF2B5EF4-FFF2-40B4-BE49-F238E27FC236}">
                <a16:creationId xmlns:a16="http://schemas.microsoft.com/office/drawing/2014/main" id="{5238E4F6-6947-4C93-AEB2-462F015DC9A7}"/>
              </a:ext>
            </a:extLst>
          </p:cNvPr>
          <p:cNvSpPr>
            <a:spLocks noChangeArrowheads="1"/>
          </p:cNvSpPr>
          <p:nvPr/>
        </p:nvSpPr>
        <p:spPr bwMode="auto">
          <a:xfrm>
            <a:off x="2009978" y="919564"/>
            <a:ext cx="6480720" cy="70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ts val="3700"/>
              </a:lnSpc>
            </a:pPr>
            <a:r>
              <a:rPr lang="en-US" altLang="es-PR" sz="2400" dirty="0">
                <a:solidFill>
                  <a:srgbClr val="484876"/>
                </a:solidFill>
                <a:effectLst>
                  <a:outerShdw blurRad="38100" dist="38100" dir="2700000" algn="tl">
                    <a:srgbClr val="C0C0C0"/>
                  </a:outerShdw>
                </a:effectLst>
                <a:latin typeface="Arial Black" pitchFamily="34" charset="0"/>
              </a:rPr>
              <a:t>LA ACTIVIDAD FÍSICA OCURRE BAJO</a:t>
            </a:r>
          </a:p>
          <a:p>
            <a:pPr eaLnBrk="0" hangingPunct="0">
              <a:lnSpc>
                <a:spcPts val="3700"/>
              </a:lnSpc>
            </a:pPr>
            <a:r>
              <a:rPr lang="en-US" altLang="es-PR" sz="2400" dirty="0">
                <a:solidFill>
                  <a:srgbClr val="484876"/>
                </a:solidFill>
                <a:effectLst>
                  <a:outerShdw blurRad="38100" dist="38100" dir="2700000" algn="tl">
                    <a:srgbClr val="C0C0C0"/>
                  </a:outerShdw>
                </a:effectLst>
                <a:latin typeface="Arial Black" pitchFamily="34" charset="0"/>
              </a:rPr>
              <a:t>LOS SIGUIENTES CONTEXTOS:</a:t>
            </a:r>
          </a:p>
        </p:txBody>
      </p:sp>
      <p:sp>
        <p:nvSpPr>
          <p:cNvPr id="5" name="Text Box 9">
            <a:extLst>
              <a:ext uri="{FF2B5EF4-FFF2-40B4-BE49-F238E27FC236}">
                <a16:creationId xmlns:a16="http://schemas.microsoft.com/office/drawing/2014/main" id="{CC3B5302-E225-43A3-AF8A-E61366C92422}"/>
              </a:ext>
            </a:extLst>
          </p:cNvPr>
          <p:cNvSpPr txBox="1">
            <a:spLocks noChangeArrowheads="1"/>
          </p:cNvSpPr>
          <p:nvPr/>
        </p:nvSpPr>
        <p:spPr bwMode="auto">
          <a:xfrm>
            <a:off x="844728" y="2123234"/>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Tareas regulares en el hogar:</a:t>
            </a:r>
          </a:p>
          <a:p>
            <a:pPr algn="l">
              <a:lnSpc>
                <a:spcPct val="80000"/>
              </a:lnSpc>
            </a:pPr>
            <a:r>
              <a:rPr lang="en-US" altLang="es-PR" sz="2600" b="1" dirty="0" err="1">
                <a:latin typeface="Arial" panose="020B0604020202020204" pitchFamily="34" charset="0"/>
                <a:cs typeface="Arial" panose="020B0604020202020204" pitchFamily="34" charset="0"/>
              </a:rPr>
              <a:t>Lavando</a:t>
            </a:r>
            <a:r>
              <a:rPr lang="en-US" altLang="es-PR" sz="2600" b="1" dirty="0">
                <a:latin typeface="Arial" panose="020B0604020202020204" pitchFamily="34" charset="0"/>
                <a:cs typeface="Arial" panose="020B0604020202020204" pitchFamily="34" charset="0"/>
              </a:rPr>
              <a:t> el </a:t>
            </a:r>
            <a:r>
              <a:rPr lang="en-US" altLang="es-PR" sz="2600" b="1" dirty="0" err="1">
                <a:latin typeface="Arial" panose="020B0604020202020204" pitchFamily="34" charset="0"/>
                <a:cs typeface="Arial" panose="020B0604020202020204" pitchFamily="34" charset="0"/>
              </a:rPr>
              <a:t>piso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jardinería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cuidando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los</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niños</a:t>
            </a:r>
            <a:r>
              <a:rPr lang="en-US" altLang="es-PR" sz="2600" b="1" dirty="0">
                <a:latin typeface="Arial" panose="020B0604020202020204" pitchFamily="34" charset="0"/>
                <a:cs typeface="Arial" panose="020B0604020202020204" pitchFamily="34" charset="0"/>
              </a:rPr>
              <a:t> </a:t>
            </a:r>
            <a:endParaRPr lang="es-PR" altLang="es-PR" sz="2600" b="1" dirty="0">
              <a:latin typeface="Arial" panose="020B0604020202020204" pitchFamily="34" charset="0"/>
              <a:cs typeface="Arial" panose="020B0604020202020204" pitchFamily="34" charset="0"/>
            </a:endParaRPr>
          </a:p>
        </p:txBody>
      </p:sp>
      <p:pic>
        <p:nvPicPr>
          <p:cNvPr id="6" name="Picture 10" descr="PntBlue1">
            <a:extLst>
              <a:ext uri="{FF2B5EF4-FFF2-40B4-BE49-F238E27FC236}">
                <a16:creationId xmlns:a16="http://schemas.microsoft.com/office/drawing/2014/main" id="{B4CF94B6-D620-495C-B4BD-A5D07939E4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920" y="208504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a:extLst>
              <a:ext uri="{FF2B5EF4-FFF2-40B4-BE49-F238E27FC236}">
                <a16:creationId xmlns:a16="http://schemas.microsoft.com/office/drawing/2014/main" id="{D2585C2D-205E-4DF3-9CB8-3A222B8CE480}"/>
              </a:ext>
            </a:extLst>
          </p:cNvPr>
          <p:cNvSpPr txBox="1">
            <a:spLocks noChangeArrowheads="1"/>
          </p:cNvSpPr>
          <p:nvPr/>
        </p:nvSpPr>
        <p:spPr bwMode="auto">
          <a:xfrm>
            <a:off x="844728" y="3044008"/>
            <a:ext cx="797542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Movimientos realizados en el trabajo:</a:t>
            </a:r>
          </a:p>
          <a:p>
            <a:pPr algn="l">
              <a:lnSpc>
                <a:spcPct val="80000"/>
              </a:lnSpc>
            </a:pPr>
            <a:r>
              <a:rPr lang="en-US" altLang="es-PR" sz="2600" b="1" dirty="0" err="1">
                <a:latin typeface="Arial" panose="020B0604020202020204" pitchFamily="34" charset="0"/>
                <a:cs typeface="Arial" panose="020B0604020202020204" pitchFamily="34" charset="0"/>
              </a:rPr>
              <a:t>Caminar</a:t>
            </a:r>
            <a:r>
              <a:rPr lang="en-US" altLang="es-PR" sz="2600" b="1" dirty="0">
                <a:latin typeface="Arial" panose="020B0604020202020204" pitchFamily="34" charset="0"/>
                <a:cs typeface="Arial" panose="020B0604020202020204" pitchFamily="34" charset="0"/>
              </a:rPr>
              <a:t> del </a:t>
            </a:r>
            <a:r>
              <a:rPr lang="en-US" altLang="es-PR" sz="2600" b="1" dirty="0" err="1">
                <a:latin typeface="Arial" panose="020B0604020202020204" pitchFamily="34" charset="0"/>
                <a:cs typeface="Arial" panose="020B0604020202020204" pitchFamily="34" charset="0"/>
              </a:rPr>
              <a:t>escritorio</a:t>
            </a:r>
            <a:r>
              <a:rPr lang="en-US" altLang="es-PR" sz="2600" b="1" dirty="0">
                <a:latin typeface="Arial" panose="020B0604020202020204" pitchFamily="34" charset="0"/>
                <a:cs typeface="Arial" panose="020B0604020202020204" pitchFamily="34" charset="0"/>
              </a:rPr>
              <a:t> al </a:t>
            </a:r>
            <a:r>
              <a:rPr lang="en-US" altLang="es-PR" sz="2600" b="1" dirty="0" err="1">
                <a:latin typeface="Arial" panose="020B0604020202020204" pitchFamily="34" charset="0"/>
                <a:cs typeface="Arial" panose="020B0604020202020204" pitchFamily="34" charset="0"/>
              </a:rPr>
              <a:t>elevador</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como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mozo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en</a:t>
            </a:r>
            <a:r>
              <a:rPr lang="en-US" altLang="es-PR" sz="2600" b="1" dirty="0">
                <a:latin typeface="Arial" panose="020B0604020202020204" pitchFamily="34" charset="0"/>
                <a:cs typeface="Arial" panose="020B0604020202020204" pitchFamily="34" charset="0"/>
              </a:rPr>
              <a:t> un restaurant, </a:t>
            </a:r>
            <a:r>
              <a:rPr lang="en-US" altLang="es-PR" sz="2600" b="1" dirty="0" err="1">
                <a:latin typeface="Arial" panose="020B0604020202020204" pitchFamily="34" charset="0"/>
                <a:cs typeface="Arial" panose="020B0604020202020204" pitchFamily="34" charset="0"/>
              </a:rPr>
              <a:t>trabajo</a:t>
            </a:r>
            <a:r>
              <a:rPr lang="en-US" altLang="es-PR" sz="2600" b="1" dirty="0">
                <a:latin typeface="Arial" panose="020B0604020202020204" pitchFamily="34" charset="0"/>
                <a:cs typeface="Arial" panose="020B0604020202020204" pitchFamily="34" charset="0"/>
              </a:rPr>
              <a:t> de </a:t>
            </a:r>
            <a:r>
              <a:rPr lang="en-US" altLang="es-PR" sz="2600" b="1" dirty="0" err="1">
                <a:latin typeface="Arial" panose="020B0604020202020204" pitchFamily="34" charset="0"/>
                <a:cs typeface="Arial" panose="020B0604020202020204" pitchFamily="34" charset="0"/>
              </a:rPr>
              <a:t>construcción</a:t>
            </a:r>
            <a:r>
              <a:rPr lang="en-US" altLang="es-PR" sz="2600" b="1" dirty="0">
                <a:latin typeface="Arial" panose="020B0604020202020204" pitchFamily="34" charset="0"/>
                <a:cs typeface="Arial" panose="020B0604020202020204" pitchFamily="34" charset="0"/>
              </a:rPr>
              <a:t> y </a:t>
            </a:r>
            <a:r>
              <a:rPr lang="en-US" altLang="es-PR" sz="2600" b="1" dirty="0" err="1">
                <a:latin typeface="Arial" panose="020B0604020202020204" pitchFamily="34" charset="0"/>
                <a:cs typeface="Arial" panose="020B0604020202020204" pitchFamily="34" charset="0"/>
              </a:rPr>
              <a:t>otros</a:t>
            </a:r>
            <a:endParaRPr lang="es-PR" altLang="es-PR" sz="2800" b="1" dirty="0">
              <a:solidFill>
                <a:srgbClr val="26263E"/>
              </a:solidFill>
              <a:latin typeface="Arial" panose="020B0604020202020204" pitchFamily="34" charset="0"/>
              <a:cs typeface="Arial" panose="020B0604020202020204" pitchFamily="34" charset="0"/>
            </a:endParaRPr>
          </a:p>
        </p:txBody>
      </p:sp>
      <p:pic>
        <p:nvPicPr>
          <p:cNvPr id="8" name="Picture 10" descr="PntBlue1">
            <a:extLst>
              <a:ext uri="{FF2B5EF4-FFF2-40B4-BE49-F238E27FC236}">
                <a16:creationId xmlns:a16="http://schemas.microsoft.com/office/drawing/2014/main" id="{3DB08249-F13A-48E8-80FD-4A53FE79C1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920" y="300581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a:extLst>
              <a:ext uri="{FF2B5EF4-FFF2-40B4-BE49-F238E27FC236}">
                <a16:creationId xmlns:a16="http://schemas.microsoft.com/office/drawing/2014/main" id="{0C97755F-FCBF-4F3C-AD9E-5F4524B1DD0E}"/>
              </a:ext>
            </a:extLst>
          </p:cNvPr>
          <p:cNvSpPr txBox="1">
            <a:spLocks noChangeArrowheads="1"/>
          </p:cNvSpPr>
          <p:nvPr/>
        </p:nvSpPr>
        <p:spPr bwMode="auto">
          <a:xfrm>
            <a:off x="844728" y="4159416"/>
            <a:ext cx="775972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Actividades recreativas:</a:t>
            </a:r>
          </a:p>
          <a:p>
            <a:pPr algn="l">
              <a:lnSpc>
                <a:spcPct val="80000"/>
              </a:lnSpc>
            </a:pPr>
            <a:r>
              <a:rPr lang="en-US" altLang="es-PR" sz="2600" b="1" dirty="0" err="1">
                <a:latin typeface="Arial" panose="020B0604020202020204" pitchFamily="34" charset="0"/>
                <a:cs typeface="Arial" panose="020B0604020202020204" pitchFamily="34" charset="0"/>
              </a:rPr>
              <a:t>Bailar</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caminando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jugando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tenis</a:t>
            </a:r>
            <a:r>
              <a:rPr lang="en-US" altLang="es-PR" sz="2600" b="1" dirty="0">
                <a:latin typeface="Arial" panose="020B0604020202020204" pitchFamily="34" charset="0"/>
                <a:cs typeface="Arial" panose="020B0604020202020204" pitchFamily="34" charset="0"/>
              </a:rPr>
              <a:t> de campo</a:t>
            </a:r>
            <a:endParaRPr lang="es-PR" altLang="es-PR" sz="2600" b="1" dirty="0">
              <a:solidFill>
                <a:srgbClr val="26263E"/>
              </a:solidFill>
              <a:latin typeface="Arial" panose="020B0604020202020204" pitchFamily="34" charset="0"/>
              <a:cs typeface="Arial" panose="020B0604020202020204" pitchFamily="34" charset="0"/>
            </a:endParaRPr>
          </a:p>
        </p:txBody>
      </p:sp>
      <p:pic>
        <p:nvPicPr>
          <p:cNvPr id="10" name="Picture 10" descr="PntBlue1">
            <a:extLst>
              <a:ext uri="{FF2B5EF4-FFF2-40B4-BE49-F238E27FC236}">
                <a16:creationId xmlns:a16="http://schemas.microsoft.com/office/drawing/2014/main" id="{CADA7DDC-66D8-46EC-B10D-FAA679437A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920" y="412122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a:extLst>
              <a:ext uri="{FF2B5EF4-FFF2-40B4-BE49-F238E27FC236}">
                <a16:creationId xmlns:a16="http://schemas.microsoft.com/office/drawing/2014/main" id="{D502F10F-8D2A-4F81-B808-725F7C2DFF61}"/>
              </a:ext>
            </a:extLst>
          </p:cNvPr>
          <p:cNvSpPr txBox="1">
            <a:spLocks noChangeArrowheads="1"/>
          </p:cNvSpPr>
          <p:nvPr/>
        </p:nvSpPr>
        <p:spPr bwMode="auto">
          <a:xfrm>
            <a:off x="844728" y="5095520"/>
            <a:ext cx="7615704"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Ejecutorias basadas en destrezas:</a:t>
            </a:r>
          </a:p>
          <a:p>
            <a:pPr algn="l">
              <a:lnSpc>
                <a:spcPct val="80000"/>
              </a:lnSpc>
            </a:pPr>
            <a:r>
              <a:rPr lang="en-US" altLang="es-PR" sz="2600" b="1" dirty="0" err="1">
                <a:latin typeface="Arial" panose="020B0604020202020204" pitchFamily="34" charset="0"/>
                <a:cs typeface="Arial" panose="020B0604020202020204" pitchFamily="34" charset="0"/>
              </a:rPr>
              <a:t>Entrenamiento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físico-deportivo</a:t>
            </a:r>
            <a:endParaRPr lang="es-PR" altLang="es-PR" sz="2800" b="1" dirty="0">
              <a:solidFill>
                <a:srgbClr val="26263E"/>
              </a:solidFill>
              <a:latin typeface="Arial" panose="020B0604020202020204" pitchFamily="34" charset="0"/>
              <a:cs typeface="Arial" panose="020B0604020202020204" pitchFamily="34" charset="0"/>
            </a:endParaRPr>
          </a:p>
        </p:txBody>
      </p:sp>
      <p:pic>
        <p:nvPicPr>
          <p:cNvPr id="12" name="Picture 10" descr="PntBlue1">
            <a:extLst>
              <a:ext uri="{FF2B5EF4-FFF2-40B4-BE49-F238E27FC236}">
                <a16:creationId xmlns:a16="http://schemas.microsoft.com/office/drawing/2014/main" id="{0B423ACA-F8B9-4570-A16B-ED32A7387B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920" y="5057330"/>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2604539"/>
      </p:ext>
    </p:extLst>
  </p:cSld>
  <p:clrMapOvr>
    <a:masterClrMapping/>
  </p:clrMapOvr>
  <p:transition spd="slow">
    <p:wedge/>
    <p:sndAc>
      <p:stSnd>
        <p:snd r:embed="rId4" name="push.wav"/>
      </p:stSnd>
    </p:sndAc>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A1BCE00E-D6F3-4744-8A51-92305F9901FC}"/>
              </a:ext>
            </a:extLst>
          </p:cNvPr>
          <p:cNvSpPr txBox="1">
            <a:spLocks noChangeArrowheads="1"/>
          </p:cNvSpPr>
          <p:nvPr/>
        </p:nvSpPr>
        <p:spPr bwMode="auto">
          <a:xfrm>
            <a:off x="179388" y="6093544"/>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 151),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3" name="Picture 2">
            <a:extLst>
              <a:ext uri="{FF2B5EF4-FFF2-40B4-BE49-F238E27FC236}">
                <a16:creationId xmlns:a16="http://schemas.microsoft.com/office/drawing/2014/main" id="{5F37A37A-1E52-4A87-9A70-3B42D30217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419" y="687388"/>
            <a:ext cx="7886700" cy="5334000"/>
          </a:xfrm>
          <a:prstGeom prst="rect">
            <a:avLst/>
          </a:prstGeom>
        </p:spPr>
      </p:pic>
    </p:spTree>
    <p:custDataLst>
      <p:tags r:id="rId1"/>
    </p:custDataLst>
    <p:extLst>
      <p:ext uri="{BB962C8B-B14F-4D97-AF65-F5344CB8AC3E}">
        <p14:creationId xmlns:p14="http://schemas.microsoft.com/office/powerpoint/2010/main" val="54308602"/>
      </p:ext>
    </p:extLst>
  </p:cSld>
  <p:clrMapOvr>
    <a:masterClrMapping/>
  </p:clrMapOvr>
  <p:transition spd="slow">
    <p:wedge/>
    <p:sndAc>
      <p:stSnd>
        <p:snd r:embed="rId4" name="push.wav"/>
      </p:stSnd>
    </p:sndAc>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25FD92-FC8D-40E5-BA2E-947B93247D72}"/>
              </a:ext>
            </a:extLst>
          </p:cNvPr>
          <p:cNvSpPr>
            <a:spLocks noChangeArrowheads="1"/>
          </p:cNvSpPr>
          <p:nvPr/>
        </p:nvSpPr>
        <p:spPr bwMode="auto">
          <a:xfrm>
            <a:off x="2277911" y="985265"/>
            <a:ext cx="6758585" cy="86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ts val="3900"/>
              </a:lnSpc>
            </a:pPr>
            <a:r>
              <a:rPr lang="en-US" altLang="es-PR" sz="2800" dirty="0">
                <a:solidFill>
                  <a:srgbClr val="484876"/>
                </a:solidFill>
                <a:effectLst>
                  <a:outerShdw blurRad="38100" dist="38100" dir="2700000" algn="tl">
                    <a:srgbClr val="C0C0C0"/>
                  </a:outerShdw>
                </a:effectLst>
                <a:latin typeface="Arial Black" pitchFamily="34" charset="0"/>
              </a:rPr>
              <a:t>LA ACTIVIDAD FÍSICA SE PUEDE MEDIR EN TÉRMINOS DE:</a:t>
            </a:r>
          </a:p>
        </p:txBody>
      </p:sp>
      <p:sp>
        <p:nvSpPr>
          <p:cNvPr id="3" name="Text Box 6">
            <a:extLst>
              <a:ext uri="{FF2B5EF4-FFF2-40B4-BE49-F238E27FC236}">
                <a16:creationId xmlns:a16="http://schemas.microsoft.com/office/drawing/2014/main" id="{94689BE2-FE5F-4160-A7FE-9C5DE4B691CF}"/>
              </a:ext>
            </a:extLst>
          </p:cNvPr>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(pp. 152, 574),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sp>
        <p:nvSpPr>
          <p:cNvPr id="4" name="Text Box 9">
            <a:extLst>
              <a:ext uri="{FF2B5EF4-FFF2-40B4-BE49-F238E27FC236}">
                <a16:creationId xmlns:a16="http://schemas.microsoft.com/office/drawing/2014/main" id="{422989BC-047F-4A53-93CD-7E40B5DEFFE2}"/>
              </a:ext>
            </a:extLst>
          </p:cNvPr>
          <p:cNvSpPr txBox="1">
            <a:spLocks noChangeArrowheads="1"/>
          </p:cNvSpPr>
          <p:nvPr/>
        </p:nvSpPr>
        <p:spPr bwMode="auto">
          <a:xfrm>
            <a:off x="844728" y="2279774"/>
            <a:ext cx="76157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Calorías usadas por minuto:</a:t>
            </a:r>
          </a:p>
          <a:p>
            <a:pPr algn="l">
              <a:lnSpc>
                <a:spcPct val="80000"/>
              </a:lnSpc>
            </a:pPr>
            <a:r>
              <a:rPr lang="en-US" altLang="es-PR" sz="2600" b="1" dirty="0" err="1">
                <a:latin typeface="Arial" panose="020B0604020202020204" pitchFamily="34" charset="0"/>
                <a:cs typeface="Arial" panose="020B0604020202020204" pitchFamily="34" charset="0"/>
              </a:rPr>
              <a:t>Una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caloría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puede</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proveer</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energía</a:t>
            </a:r>
            <a:r>
              <a:rPr lang="en-US" altLang="es-PR" sz="2600" b="1" dirty="0">
                <a:latin typeface="Arial" panose="020B0604020202020204" pitchFamily="34" charset="0"/>
                <a:cs typeface="Arial" panose="020B0604020202020204" pitchFamily="34" charset="0"/>
              </a:rPr>
              <a:t> hasta </a:t>
            </a:r>
            <a:r>
              <a:rPr lang="en-US" altLang="es-PR" sz="2600" b="1" dirty="0" err="1">
                <a:latin typeface="Arial" panose="020B0604020202020204" pitchFamily="34" charset="0"/>
                <a:cs typeface="Arial" panose="020B0604020202020204" pitchFamily="34" charset="0"/>
              </a:rPr>
              <a:t>aproximadamente</a:t>
            </a:r>
            <a:r>
              <a:rPr lang="en-US" altLang="es-PR" sz="2600" b="1" dirty="0">
                <a:latin typeface="Arial" panose="020B0604020202020204" pitchFamily="34" charset="0"/>
                <a:cs typeface="Arial" panose="020B0604020202020204" pitchFamily="34" charset="0"/>
              </a:rPr>
              <a:t> 25 </a:t>
            </a:r>
            <a:r>
              <a:rPr lang="en-US" altLang="es-PR" sz="2600" b="1" dirty="0" err="1">
                <a:latin typeface="Arial" panose="020B0604020202020204" pitchFamily="34" charset="0"/>
                <a:cs typeface="Arial" panose="020B0604020202020204" pitchFamily="34" charset="0"/>
              </a:rPr>
              <a:t>pasos</a:t>
            </a:r>
            <a:r>
              <a:rPr lang="en-US" altLang="es-PR" sz="2600" b="1" dirty="0">
                <a:latin typeface="Arial" panose="020B0604020202020204" pitchFamily="34" charset="0"/>
                <a:cs typeface="Arial" panose="020B0604020202020204" pitchFamily="34" charset="0"/>
              </a:rPr>
              <a:t> de </a:t>
            </a:r>
            <a:r>
              <a:rPr lang="en-US" altLang="es-PR" sz="2600" b="1" dirty="0" err="1">
                <a:latin typeface="Arial" panose="020B0604020202020204" pitchFamily="34" charset="0"/>
                <a:cs typeface="Arial" panose="020B0604020202020204" pitchFamily="34" charset="0"/>
              </a:rPr>
              <a:t>caminata</a:t>
            </a:r>
            <a:endParaRPr lang="es-PR" altLang="es-PR" sz="2600" b="1" dirty="0">
              <a:latin typeface="Arial" panose="020B0604020202020204" pitchFamily="34" charset="0"/>
              <a:cs typeface="Arial" panose="020B0604020202020204" pitchFamily="34" charset="0"/>
            </a:endParaRPr>
          </a:p>
        </p:txBody>
      </p:sp>
      <p:pic>
        <p:nvPicPr>
          <p:cNvPr id="5" name="Picture 10" descr="PntBlue1">
            <a:extLst>
              <a:ext uri="{FF2B5EF4-FFF2-40B4-BE49-F238E27FC236}">
                <a16:creationId xmlns:a16="http://schemas.microsoft.com/office/drawing/2014/main" id="{EF56B6F7-6E63-4C04-80E7-1EBE0F07B9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2241584"/>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a:extLst>
              <a:ext uri="{FF2B5EF4-FFF2-40B4-BE49-F238E27FC236}">
                <a16:creationId xmlns:a16="http://schemas.microsoft.com/office/drawing/2014/main" id="{989D5D77-E91C-40CE-9D54-4C8751354068}"/>
              </a:ext>
            </a:extLst>
          </p:cNvPr>
          <p:cNvSpPr txBox="1">
            <a:spLocks noChangeArrowheads="1"/>
          </p:cNvSpPr>
          <p:nvPr/>
        </p:nvSpPr>
        <p:spPr bwMode="auto">
          <a:xfrm>
            <a:off x="844728" y="3535966"/>
            <a:ext cx="7975422"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Equivalencias metabólicas (</a:t>
            </a:r>
            <a:r>
              <a:rPr lang="es-PR" altLang="es-PR" sz="2800" b="1" dirty="0" err="1">
                <a:solidFill>
                  <a:srgbClr val="26263E"/>
                </a:solidFill>
                <a:latin typeface="Arial" panose="020B0604020202020204" pitchFamily="34" charset="0"/>
                <a:cs typeface="Arial" panose="020B0604020202020204" pitchFamily="34" charset="0"/>
              </a:rPr>
              <a:t>METs</a:t>
            </a:r>
            <a:r>
              <a:rPr lang="es-PR" altLang="es-PR" sz="2800" b="1" dirty="0">
                <a:solidFill>
                  <a:srgbClr val="26263E"/>
                </a:solidFill>
                <a:latin typeface="Arial" panose="020B0604020202020204" pitchFamily="34" charset="0"/>
                <a:cs typeface="Arial" panose="020B0604020202020204" pitchFamily="34" charset="0"/>
              </a:rPr>
              <a:t>) :</a:t>
            </a:r>
          </a:p>
          <a:p>
            <a:pPr algn="l">
              <a:lnSpc>
                <a:spcPct val="80000"/>
              </a:lnSpc>
            </a:pPr>
            <a:r>
              <a:rPr lang="en-US" altLang="es-PR" sz="2600" b="1" dirty="0" err="1">
                <a:latin typeface="Arial" panose="020B0604020202020204" pitchFamily="34" charset="0"/>
                <a:cs typeface="Arial" panose="020B0604020202020204" pitchFamily="34" charset="0"/>
              </a:rPr>
              <a:t>Aproximadamente</a:t>
            </a:r>
            <a:r>
              <a:rPr lang="en-US" altLang="es-PR" sz="2600" b="1" dirty="0">
                <a:latin typeface="Arial" panose="020B0604020202020204" pitchFamily="34" charset="0"/>
                <a:cs typeface="Arial" panose="020B0604020202020204" pitchFamily="34" charset="0"/>
              </a:rPr>
              <a:t>, 1 MET </a:t>
            </a:r>
            <a:r>
              <a:rPr lang="en-US" altLang="es-PR" sz="2600" b="1" dirty="0" err="1">
                <a:latin typeface="Arial" panose="020B0604020202020204" pitchFamily="34" charset="0"/>
                <a:cs typeface="Arial" panose="020B0604020202020204" pitchFamily="34" charset="0"/>
              </a:rPr>
              <a:t>equivale</a:t>
            </a:r>
            <a:r>
              <a:rPr lang="en-US" altLang="es-PR" sz="2600" b="1" dirty="0">
                <a:latin typeface="Arial" panose="020B0604020202020204" pitchFamily="34" charset="0"/>
                <a:cs typeface="Arial" panose="020B0604020202020204" pitchFamily="34" charset="0"/>
              </a:rPr>
              <a:t> a 1.2 </a:t>
            </a:r>
            <a:r>
              <a:rPr lang="en-US" altLang="es-PR" sz="2600" b="1" dirty="0" err="1">
                <a:latin typeface="Arial" panose="020B0604020202020204" pitchFamily="34" charset="0"/>
                <a:cs typeface="Arial" panose="020B0604020202020204" pitchFamily="34" charset="0"/>
              </a:rPr>
              <a:t>calorías</a:t>
            </a:r>
            <a:endParaRPr lang="es-PR" altLang="es-PR" sz="2800" b="1" dirty="0">
              <a:solidFill>
                <a:srgbClr val="26263E"/>
              </a:solidFill>
              <a:latin typeface="Arial" panose="020B0604020202020204" pitchFamily="34" charset="0"/>
              <a:cs typeface="Arial" panose="020B0604020202020204" pitchFamily="34" charset="0"/>
            </a:endParaRPr>
          </a:p>
        </p:txBody>
      </p:sp>
      <p:pic>
        <p:nvPicPr>
          <p:cNvPr id="7" name="Picture 10" descr="PntBlue1">
            <a:extLst>
              <a:ext uri="{FF2B5EF4-FFF2-40B4-BE49-F238E27FC236}">
                <a16:creationId xmlns:a16="http://schemas.microsoft.com/office/drawing/2014/main" id="{2B340AAE-A7FB-47C2-8923-E5B0B64D71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349777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a:extLst>
              <a:ext uri="{FF2B5EF4-FFF2-40B4-BE49-F238E27FC236}">
                <a16:creationId xmlns:a16="http://schemas.microsoft.com/office/drawing/2014/main" id="{93E00DB2-FEBB-4AE7-B38B-9A5D425CAF0D}"/>
              </a:ext>
            </a:extLst>
          </p:cNvPr>
          <p:cNvSpPr txBox="1">
            <a:spLocks noChangeArrowheads="1"/>
          </p:cNvSpPr>
          <p:nvPr/>
        </p:nvSpPr>
        <p:spPr bwMode="auto">
          <a:xfrm>
            <a:off x="844728" y="4479966"/>
            <a:ext cx="7759720" cy="139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Nivel de actividad física (PAL) :</a:t>
            </a:r>
          </a:p>
          <a:p>
            <a:pPr algn="l">
              <a:lnSpc>
                <a:spcPct val="80000"/>
              </a:lnSpc>
            </a:pPr>
            <a:r>
              <a:rPr lang="en-US" altLang="es-PR" sz="2600" b="1" dirty="0" err="1">
                <a:latin typeface="Arial" panose="020B0604020202020204" pitchFamily="34" charset="0"/>
                <a:cs typeface="Arial" panose="020B0604020202020204" pitchFamily="34" charset="0"/>
              </a:rPr>
              <a:t>Es</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una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medida</a:t>
            </a:r>
            <a:r>
              <a:rPr lang="en-US" altLang="es-PR" sz="2600" b="1" dirty="0">
                <a:latin typeface="Arial" panose="020B0604020202020204" pitchFamily="34" charset="0"/>
                <a:cs typeface="Arial" panose="020B0604020202020204" pitchFamily="34" charset="0"/>
              </a:rPr>
              <a:t> de la </a:t>
            </a:r>
            <a:r>
              <a:rPr lang="en-US" altLang="es-PR" sz="2600" b="1" dirty="0" err="1">
                <a:latin typeface="Arial" panose="020B0604020202020204" pitchFamily="34" charset="0"/>
                <a:cs typeface="Arial" panose="020B0604020202020204" pitchFamily="34" charset="0"/>
              </a:rPr>
              <a:t>cantidad</a:t>
            </a:r>
            <a:r>
              <a:rPr lang="en-US" altLang="es-PR" sz="2600" b="1" dirty="0">
                <a:latin typeface="Arial" panose="020B0604020202020204" pitchFamily="34" charset="0"/>
                <a:cs typeface="Arial" panose="020B0604020202020204" pitchFamily="34" charset="0"/>
              </a:rPr>
              <a:t> de </a:t>
            </a:r>
            <a:r>
              <a:rPr lang="en-US" altLang="es-PR" sz="2600" b="1" dirty="0" err="1">
                <a:latin typeface="Arial" panose="020B0604020202020204" pitchFamily="34" charset="0"/>
                <a:cs typeface="Arial" panose="020B0604020202020204" pitchFamily="34" charset="0"/>
              </a:rPr>
              <a:t>energía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gastada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por</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día</a:t>
            </a:r>
            <a:r>
              <a:rPr lang="en-US" altLang="es-PR" sz="2600" b="1" dirty="0">
                <a:latin typeface="Arial" panose="020B0604020202020204" pitchFamily="34" charset="0"/>
                <a:cs typeface="Arial" panose="020B0604020202020204" pitchFamily="34" charset="0"/>
              </a:rPr>
              <a:t> y </a:t>
            </a:r>
            <a:r>
              <a:rPr lang="en-US" altLang="es-PR" sz="2600" b="1" dirty="0" err="1">
                <a:latin typeface="Arial" panose="020B0604020202020204" pitchFamily="34" charset="0"/>
                <a:cs typeface="Arial" panose="020B0604020202020204" pitchFamily="34" charset="0"/>
              </a:rPr>
              <a:t>sobre</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aquella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requerida</a:t>
            </a:r>
            <a:r>
              <a:rPr lang="en-US" altLang="es-PR" sz="2600" b="1" dirty="0">
                <a:latin typeface="Arial" panose="020B0604020202020204" pitchFamily="34" charset="0"/>
                <a:cs typeface="Arial" panose="020B0604020202020204" pitchFamily="34" charset="0"/>
              </a:rPr>
              <a:t> para el </a:t>
            </a:r>
            <a:r>
              <a:rPr lang="en-US" altLang="es-PR" sz="2600" b="1" dirty="0" err="1">
                <a:latin typeface="Arial" panose="020B0604020202020204" pitchFamily="34" charset="0"/>
                <a:cs typeface="Arial" panose="020B0604020202020204" pitchFamily="34" charset="0"/>
              </a:rPr>
              <a:t>metabolismo</a:t>
            </a:r>
            <a:r>
              <a:rPr lang="en-US" altLang="es-PR" sz="2600" b="1" dirty="0">
                <a:latin typeface="Arial" panose="020B0604020202020204" pitchFamily="34" charset="0"/>
                <a:cs typeface="Arial" panose="020B0604020202020204" pitchFamily="34" charset="0"/>
              </a:rPr>
              <a:t> basal o </a:t>
            </a:r>
            <a:r>
              <a:rPr lang="en-US" altLang="es-PR" sz="2600" b="1" dirty="0" err="1">
                <a:latin typeface="Arial" panose="020B0604020202020204" pitchFamily="34" charset="0"/>
                <a:cs typeface="Arial" panose="020B0604020202020204" pitchFamily="34" charset="0"/>
              </a:rPr>
              <a:t>en</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reposo</a:t>
            </a:r>
            <a:endParaRPr lang="es-PR" altLang="es-PR" sz="2600" b="1" dirty="0">
              <a:solidFill>
                <a:srgbClr val="26263E"/>
              </a:solidFill>
              <a:latin typeface="Arial" panose="020B0604020202020204" pitchFamily="34" charset="0"/>
              <a:cs typeface="Arial" panose="020B0604020202020204" pitchFamily="34" charset="0"/>
            </a:endParaRPr>
          </a:p>
        </p:txBody>
      </p:sp>
      <p:pic>
        <p:nvPicPr>
          <p:cNvPr id="9" name="Picture 10" descr="PntBlue1">
            <a:extLst>
              <a:ext uri="{FF2B5EF4-FFF2-40B4-BE49-F238E27FC236}">
                <a16:creationId xmlns:a16="http://schemas.microsoft.com/office/drawing/2014/main" id="{32BAAF55-1853-4BA3-AF97-B517237A9C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4441776"/>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3490603-50C0-45C3-A611-90793CABAF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657" y="719475"/>
            <a:ext cx="2060254" cy="1373503"/>
          </a:xfrm>
          <a:prstGeom prst="rect">
            <a:avLst/>
          </a:prstGeom>
          <a:effectLst>
            <a:softEdge rad="127000"/>
          </a:effectLst>
        </p:spPr>
      </p:pic>
    </p:spTree>
    <p:custDataLst>
      <p:tags r:id="rId1"/>
    </p:custDataLst>
    <p:extLst>
      <p:ext uri="{BB962C8B-B14F-4D97-AF65-F5344CB8AC3E}">
        <p14:creationId xmlns:p14="http://schemas.microsoft.com/office/powerpoint/2010/main" val="2095870795"/>
      </p:ext>
    </p:extLst>
  </p:cSld>
  <p:clrMapOvr>
    <a:masterClrMapping/>
  </p:clrMapOvr>
  <p:transition spd="slow">
    <p:wedge/>
    <p:sndAc>
      <p:stSnd>
        <p:snd r:embed="rId4" name="push.wav"/>
      </p:stSnd>
    </p:sndAc>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56D310A0-585F-4823-831D-5A5A5B81DBD4}"/>
              </a:ext>
            </a:extLst>
          </p:cNvPr>
          <p:cNvSpPr txBox="1">
            <a:spLocks noChangeArrowheads="1"/>
          </p:cNvSpPr>
          <p:nvPr/>
        </p:nvSpPr>
        <p:spPr bwMode="auto">
          <a:xfrm>
            <a:off x="468313" y="765175"/>
            <a:ext cx="3167062" cy="5543550"/>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 altLang="es-PR" sz="1600" i="1" dirty="0">
                <a:latin typeface="Times New Roman" panose="02020603050405020304" pitchFamily="18" charset="0"/>
              </a:rPr>
              <a:t>NOTA</a:t>
            </a:r>
            <a:r>
              <a:rPr lang="es-ES" altLang="es-PR" sz="1600" dirty="0">
                <a:latin typeface="Times New Roman" panose="02020603050405020304" pitchFamily="18" charset="0"/>
              </a:rPr>
              <a:t>.</a:t>
            </a:r>
            <a:r>
              <a:rPr lang="es-ES" altLang="es-PR" sz="1600" b="0" dirty="0">
                <a:latin typeface="Times New Roman" panose="02020603050405020304" pitchFamily="18" charset="0"/>
              </a:rPr>
              <a:t> Adaptado de: </a:t>
            </a:r>
            <a:r>
              <a:rPr lang="en-US" altLang="es-PR" sz="1600" b="1" i="1" dirty="0">
                <a:latin typeface="Times New Roman" panose="02020603050405020304" pitchFamily="18" charset="0"/>
              </a:rPr>
              <a:t>Exercise Physiology Integrating Theory and Application</a:t>
            </a:r>
            <a:r>
              <a:rPr lang="en-US" altLang="es-PR" sz="1600" b="0" dirty="0">
                <a:latin typeface="Times New Roman" panose="02020603050405020304" pitchFamily="18" charset="0"/>
              </a:rPr>
              <a:t>. (p. 54),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W. J. Kraemer, S. J. Fleck, y M. R. </a:t>
            </a:r>
            <a:r>
              <a:rPr lang="en-US" altLang="es-PR" sz="1600" b="0" dirty="0" err="1">
                <a:latin typeface="Times New Roman" panose="02020603050405020304" pitchFamily="18" charset="0"/>
              </a:rPr>
              <a:t>Deschenes</a:t>
            </a:r>
            <a:r>
              <a:rPr lang="en-US" altLang="es-PR" sz="1600" b="0" dirty="0">
                <a:latin typeface="Times New Roman" panose="02020603050405020304" pitchFamily="18" charset="0"/>
              </a:rPr>
              <a:t>, 2012, Philadelphia: Lippincott Williams &amp; Wilkins. Copyright 2012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Lippincott Williams &amp; Wilkins, a </a:t>
            </a:r>
            <a:r>
              <a:rPr lang="en-US" altLang="es-PR" sz="1600" b="0" dirty="0" err="1">
                <a:latin typeface="Times New Roman" panose="02020603050405020304" pitchFamily="18" charset="0"/>
              </a:rPr>
              <a:t>Wolte</a:t>
            </a:r>
            <a:r>
              <a:rPr lang="en-US" altLang="es-PR" sz="1600" b="0" dirty="0">
                <a:latin typeface="Times New Roman" panose="02020603050405020304" pitchFamily="18" charset="0"/>
              </a:rPr>
              <a:t> Kluwer business.</a:t>
            </a:r>
            <a:r>
              <a:rPr lang="es-ES" altLang="es-PR" sz="1600" b="0" dirty="0">
                <a:latin typeface="Times New Roman" panose="02020603050405020304" pitchFamily="18" charset="0"/>
              </a:rPr>
              <a:t> </a:t>
            </a:r>
            <a:r>
              <a:rPr lang="en-US" altLang="es-PR" sz="1600" b="1" i="1" dirty="0">
                <a:latin typeface="Times New Roman" panose="02020603050405020304" pitchFamily="18" charset="0"/>
              </a:rPr>
              <a:t>Sports and Exercise Nutrition</a:t>
            </a:r>
            <a:r>
              <a:rPr lang="en-US" altLang="es-PR" sz="1600" b="0" dirty="0">
                <a:latin typeface="Times New Roman" panose="02020603050405020304" pitchFamily="18" charset="0"/>
              </a:rPr>
              <a:t>. 4ta.. ed.; (p. 184),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W. D. </a:t>
            </a:r>
            <a:r>
              <a:rPr lang="en-US" altLang="es-PR" sz="1600" b="0" dirty="0" err="1">
                <a:latin typeface="Times New Roman" panose="02020603050405020304" pitchFamily="18" charset="0"/>
              </a:rPr>
              <a:t>McArdle</a:t>
            </a:r>
            <a:r>
              <a:rPr lang="en-US" altLang="es-PR" sz="1600" b="0" dirty="0">
                <a:latin typeface="Times New Roman" panose="02020603050405020304" pitchFamily="18" charset="0"/>
              </a:rPr>
              <a:t>, F.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&amp; V.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2013, Philadelphia: Lippincott Williams &amp; Wilkins. Copyright 2013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Lippincott Williams &amp; Wilkins, a Wolters Kluwer business; </a:t>
            </a:r>
            <a:r>
              <a:rPr lang="en-US" altLang="es-PR" sz="1600" b="1" i="1" dirty="0" err="1">
                <a:latin typeface="Times New Roman" panose="02020603050405020304" pitchFamily="18" charset="0"/>
              </a:rPr>
              <a:t>Fisiología</a:t>
            </a:r>
            <a:r>
              <a:rPr lang="en-US" altLang="es-PR" sz="1600" b="1" i="1" dirty="0">
                <a:latin typeface="Times New Roman" panose="02020603050405020304" pitchFamily="18" charset="0"/>
              </a:rPr>
              <a:t> del </a:t>
            </a:r>
            <a:r>
              <a:rPr lang="en-US" altLang="es-PR" sz="1600" b="1" i="1" dirty="0" err="1">
                <a:latin typeface="Times New Roman" panose="02020603050405020304" pitchFamily="18" charset="0"/>
              </a:rPr>
              <a:t>Esfuerzo</a:t>
            </a:r>
            <a:r>
              <a:rPr lang="en-US" altLang="es-PR" sz="1600" b="1" i="1" dirty="0">
                <a:latin typeface="Times New Roman" panose="02020603050405020304" pitchFamily="18" charset="0"/>
              </a:rPr>
              <a:t> y del </a:t>
            </a:r>
            <a:r>
              <a:rPr lang="en-US" altLang="es-PR" sz="1600" b="1" i="1" dirty="0" err="1">
                <a:latin typeface="Times New Roman" panose="02020603050405020304" pitchFamily="18" charset="0"/>
              </a:rPr>
              <a:t>Deporte</a:t>
            </a:r>
            <a:r>
              <a:rPr lang="en-US" altLang="es-PR" sz="1600" b="0" dirty="0">
                <a:latin typeface="Times New Roman" panose="02020603050405020304" pitchFamily="18" charset="0"/>
              </a:rPr>
              <a:t>. 5ta. ed.; (p. 116,),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 H. Wilmore, &amp; 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 2004, Barcelona, </a:t>
            </a:r>
            <a:r>
              <a:rPr lang="en-US" altLang="es-PR" sz="1600" b="0" dirty="0" err="1">
                <a:latin typeface="Times New Roman" panose="02020603050405020304" pitchFamily="18" charset="0"/>
              </a:rPr>
              <a:t>España</a:t>
            </a:r>
            <a:r>
              <a:rPr lang="en-US" altLang="es-PR" sz="1600" b="0" dirty="0">
                <a:latin typeface="Times New Roman" panose="02020603050405020304" pitchFamily="18" charset="0"/>
              </a:rPr>
              <a:t>: Editorial </a:t>
            </a:r>
            <a:r>
              <a:rPr lang="en-US" altLang="es-PR" sz="1600" b="0" dirty="0" err="1">
                <a:latin typeface="Times New Roman" panose="02020603050405020304" pitchFamily="18" charset="0"/>
              </a:rPr>
              <a:t>Paidotribo</a:t>
            </a:r>
            <a:r>
              <a:rPr lang="en-US" altLang="es-PR" sz="1600" b="0" dirty="0">
                <a:latin typeface="Times New Roman" panose="02020603050405020304" pitchFamily="18" charset="0"/>
              </a:rPr>
              <a:t>. Copyright 2004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Jack H. Wilmore y David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a:t>
            </a:r>
          </a:p>
        </p:txBody>
      </p:sp>
      <p:pic>
        <p:nvPicPr>
          <p:cNvPr id="3" name="Picture 2" descr="Caloria_DEF_FlujoD_01">
            <a:extLst>
              <a:ext uri="{FF2B5EF4-FFF2-40B4-BE49-F238E27FC236}">
                <a16:creationId xmlns:a16="http://schemas.microsoft.com/office/drawing/2014/main" id="{4D569195-AAFF-4AB6-A1D2-B79D35E580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2275" y="833438"/>
            <a:ext cx="3724275" cy="55483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3689371"/>
      </p:ext>
    </p:extLst>
  </p:cSld>
  <p:clrMapOvr>
    <a:masterClrMapping/>
  </p:clrMapOvr>
  <p:transition spd="slow">
    <p:wedge/>
    <p:sndAc>
      <p:stSnd>
        <p:snd r:embed="rId4" name="push.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DC482C-C359-4B09-AFD9-B314883915B7}"/>
              </a:ext>
            </a:extLst>
          </p:cNvPr>
          <p:cNvSpPr>
            <a:spLocks/>
          </p:cNvSpPr>
          <p:nvPr/>
        </p:nvSpPr>
        <p:spPr bwMode="auto">
          <a:xfrm>
            <a:off x="2051720" y="836712"/>
            <a:ext cx="687471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2400" b="0" dirty="0">
                <a:solidFill>
                  <a:srgbClr val="484876"/>
                </a:solidFill>
                <a:effectLst>
                  <a:outerShdw blurRad="38100" dist="38100" dir="2700000" algn="tl">
                    <a:srgbClr val="C0C0C0"/>
                  </a:outerShdw>
                </a:effectLst>
                <a:latin typeface="Arial Black" pitchFamily="34" charset="0"/>
                <a:cs typeface="Arial" charset="0"/>
              </a:rPr>
              <a:t>DEFINICIONES – </a:t>
            </a:r>
            <a:r>
              <a:rPr lang="es-PR" altLang="es-PR" sz="2400" dirty="0">
                <a:solidFill>
                  <a:srgbClr val="484876"/>
                </a:solidFill>
                <a:effectLst>
                  <a:outerShdw blurRad="38100" dist="38100" dir="2700000" algn="tl">
                    <a:srgbClr val="C0C0C0"/>
                  </a:outerShdw>
                </a:effectLst>
                <a:latin typeface="Arial Black" pitchFamily="34" charset="0"/>
                <a:cs typeface="Arial" charset="0"/>
              </a:rPr>
              <a:t>CONCEPTOS BÁSICOS</a:t>
            </a:r>
            <a:r>
              <a:rPr lang="es-PR" altLang="es-PR" sz="2400" b="0" dirty="0">
                <a:solidFill>
                  <a:srgbClr val="484876"/>
                </a:solidFill>
                <a:effectLst>
                  <a:outerShdw blurRad="38100" dist="38100" dir="2700000" algn="tl">
                    <a:srgbClr val="C0C0C0"/>
                  </a:outerShdw>
                </a:effectLst>
                <a:latin typeface="Arial Black" pitchFamily="34" charset="0"/>
                <a:cs typeface="Arial" charset="0"/>
              </a:rPr>
              <a:t>:</a:t>
            </a:r>
            <a:br>
              <a:rPr lang="es-PR" altLang="es-PR" sz="2400" b="0" dirty="0">
                <a:solidFill>
                  <a:srgbClr val="484876"/>
                </a:solidFill>
                <a:effectLst>
                  <a:outerShdw blurRad="38100" dist="38100" dir="2700000" algn="tl">
                    <a:srgbClr val="C0C0C0"/>
                  </a:outerShdw>
                </a:effectLst>
                <a:latin typeface="Arial Black" pitchFamily="34" charset="0"/>
                <a:cs typeface="Arial" charset="0"/>
              </a:rPr>
            </a:b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TERMINOLOGÍA FUNDAMENTAL</a:t>
            </a:r>
          </a:p>
        </p:txBody>
      </p:sp>
      <p:sp>
        <p:nvSpPr>
          <p:cNvPr id="5" name="Title 1">
            <a:extLst>
              <a:ext uri="{FF2B5EF4-FFF2-40B4-BE49-F238E27FC236}">
                <a16:creationId xmlns:a16="http://schemas.microsoft.com/office/drawing/2014/main" id="{A5049CDD-B5C5-4F0D-A5E7-8E437F4F2F1B}"/>
              </a:ext>
            </a:extLst>
          </p:cNvPr>
          <p:cNvSpPr>
            <a:spLocks/>
          </p:cNvSpPr>
          <p:nvPr/>
        </p:nvSpPr>
        <p:spPr bwMode="auto">
          <a:xfrm>
            <a:off x="2051721" y="2002532"/>
            <a:ext cx="547107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r>
              <a:rPr lang="es-PR" altLang="es-PR" sz="3200" b="0" dirty="0">
                <a:solidFill>
                  <a:srgbClr val="484876"/>
                </a:solidFill>
                <a:effectLst>
                  <a:outerShdw blurRad="38100" dist="38100" dir="2700000" algn="tl">
                    <a:srgbClr val="C0C0C0"/>
                  </a:outerShdw>
                </a:effectLst>
                <a:latin typeface="Arial Black" pitchFamily="34" charset="0"/>
                <a:cs typeface="Arial" charset="0"/>
              </a:rPr>
              <a:t>EXPECTATIVA</a:t>
            </a:r>
            <a:endParaRPr lang="es-PR" altLang="es-PR" sz="3200" b="0" i="1" dirty="0">
              <a:solidFill>
                <a:srgbClr val="484876"/>
              </a:solidFill>
              <a:effectLst>
                <a:outerShdw blurRad="38100" dist="38100" dir="2700000" algn="tl">
                  <a:srgbClr val="C0C0C0"/>
                </a:outerShdw>
              </a:effectLst>
              <a:latin typeface="Arial Black" pitchFamily="34" charset="0"/>
              <a:cs typeface="Arial" charset="0"/>
            </a:endParaRPr>
          </a:p>
        </p:txBody>
      </p:sp>
      <p:pic>
        <p:nvPicPr>
          <p:cNvPr id="6" name="Picture 59" descr="CURVHEAD">
            <a:extLst>
              <a:ext uri="{FF2B5EF4-FFF2-40B4-BE49-F238E27FC236}">
                <a16:creationId xmlns:a16="http://schemas.microsoft.com/office/drawing/2014/main" id="{6AB89D24-113F-49DD-8855-7904150CF2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2852936"/>
            <a:ext cx="7848872" cy="791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ADAF1ADF-1E4D-487A-B695-91973B610156}"/>
              </a:ext>
            </a:extLst>
          </p:cNvPr>
          <p:cNvSpPr>
            <a:spLocks/>
          </p:cNvSpPr>
          <p:nvPr/>
        </p:nvSpPr>
        <p:spPr bwMode="auto">
          <a:xfrm>
            <a:off x="827584" y="2924373"/>
            <a:ext cx="7200800" cy="5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20000"/>
              </a:lnSpc>
            </a:pPr>
            <a:r>
              <a:rPr lang="es-PR" altLang="es-PR" sz="2800" b="0" i="1" dirty="0">
                <a:solidFill>
                  <a:srgbClr val="484876"/>
                </a:solidFill>
                <a:effectLst>
                  <a:outerShdw blurRad="38100" dist="38100" dir="2700000" algn="tl">
                    <a:srgbClr val="C0C0C0"/>
                  </a:outerShdw>
                </a:effectLst>
                <a:latin typeface="Arial Black" pitchFamily="34" charset="0"/>
                <a:cs typeface="Arial" charset="0"/>
              </a:rPr>
              <a:t> PROPÓSITO DE LA PRESENTACIÓN</a:t>
            </a:r>
          </a:p>
        </p:txBody>
      </p:sp>
      <p:sp>
        <p:nvSpPr>
          <p:cNvPr id="8" name="Rectangle 7">
            <a:extLst>
              <a:ext uri="{FF2B5EF4-FFF2-40B4-BE49-F238E27FC236}">
                <a16:creationId xmlns:a16="http://schemas.microsoft.com/office/drawing/2014/main" id="{69DAF474-E632-475A-AAE9-794355465DC7}"/>
              </a:ext>
            </a:extLst>
          </p:cNvPr>
          <p:cNvSpPr>
            <a:spLocks noChangeArrowheads="1"/>
          </p:cNvSpPr>
          <p:nvPr/>
        </p:nvSpPr>
        <p:spPr bwMode="auto">
          <a:xfrm>
            <a:off x="251520" y="3861048"/>
            <a:ext cx="8569647"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eaLnBrk="0" hangingPunct="0">
              <a:spcBef>
                <a:spcPct val="20000"/>
              </a:spcBef>
            </a:pPr>
            <a:r>
              <a:rPr lang="es-PR" altLang="es-PR" sz="3400" b="1" dirty="0">
                <a:latin typeface="Arial" charset="0"/>
                <a:cs typeface="Arial" charset="0"/>
              </a:rPr>
              <a:t>Discutir las diversas terminologías</a:t>
            </a:r>
          </a:p>
          <a:p>
            <a:pPr algn="ctr" eaLnBrk="0" hangingPunct="0">
              <a:spcBef>
                <a:spcPct val="20000"/>
              </a:spcBef>
            </a:pPr>
            <a:r>
              <a:rPr lang="es-PR" altLang="es-PR" sz="3400" b="1" dirty="0">
                <a:latin typeface="Arial" charset="0"/>
                <a:cs typeface="Arial" charset="0"/>
              </a:rPr>
              <a:t> asociadas al campo de las ciencias del</a:t>
            </a:r>
          </a:p>
          <a:p>
            <a:pPr algn="ctr" eaLnBrk="0" hangingPunct="0">
              <a:spcBef>
                <a:spcPct val="20000"/>
              </a:spcBef>
            </a:pPr>
            <a:r>
              <a:rPr lang="es-PR" altLang="es-PR" sz="3400" b="1" dirty="0">
                <a:latin typeface="Arial" charset="0"/>
                <a:cs typeface="Arial" charset="0"/>
              </a:rPr>
              <a:t> movimiento humano y</a:t>
            </a:r>
          </a:p>
          <a:p>
            <a:pPr algn="ctr" eaLnBrk="0" hangingPunct="0">
              <a:spcBef>
                <a:spcPct val="20000"/>
              </a:spcBef>
            </a:pPr>
            <a:r>
              <a:rPr lang="es-PR" altLang="es-PR" sz="3400" b="1" dirty="0">
                <a:latin typeface="Arial" charset="0"/>
                <a:cs typeface="Arial" charset="0"/>
              </a:rPr>
              <a:t>medicina del deporte</a:t>
            </a:r>
            <a:endParaRPr lang="en-US" altLang="es-PR" sz="3400" dirty="0">
              <a:latin typeface="Arial" charset="0"/>
              <a:cs typeface="Arial" charset="0"/>
            </a:endParaRPr>
          </a:p>
        </p:txBody>
      </p:sp>
      <p:pic>
        <p:nvPicPr>
          <p:cNvPr id="9" name="Picture 8">
            <a:extLst>
              <a:ext uri="{FF2B5EF4-FFF2-40B4-BE49-F238E27FC236}">
                <a16:creationId xmlns:a16="http://schemas.microsoft.com/office/drawing/2014/main" id="{7849E04C-67A3-4E3F-A302-7F1C98F0F7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16" y="640480"/>
            <a:ext cx="2051720" cy="2068961"/>
          </a:xfrm>
          <a:prstGeom prst="rect">
            <a:avLst/>
          </a:prstGeom>
          <a:effectLst>
            <a:softEdge rad="317500"/>
          </a:effectLst>
        </p:spPr>
      </p:pic>
    </p:spTree>
    <p:custDataLst>
      <p:tags r:id="rId1"/>
    </p:custDataLst>
    <p:extLst>
      <p:ext uri="{BB962C8B-B14F-4D97-AF65-F5344CB8AC3E}">
        <p14:creationId xmlns:p14="http://schemas.microsoft.com/office/powerpoint/2010/main" val="2162309340"/>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4" name="breeze.wav"/>
          </p:stSnd>
        </p:sndAc>
      </p:transition>
    </mc:Choice>
    <mc:Fallback xmlns="">
      <p:transition spd="slow">
        <p:fade/>
        <p:sndAc>
          <p:stSnd>
            <p:snd r:embed="rId7" name="breeze.wav"/>
          </p:stSnd>
        </p:sndAc>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loria_01">
            <a:extLst>
              <a:ext uri="{FF2B5EF4-FFF2-40B4-BE49-F238E27FC236}">
                <a16:creationId xmlns:a16="http://schemas.microsoft.com/office/drawing/2014/main" id="{476D11B4-F418-4FA1-BBC3-F7E2B14AB1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0200" y="703263"/>
            <a:ext cx="4276725" cy="5821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F84621DC-A646-4425-80A3-C34800439C90}"/>
              </a:ext>
            </a:extLst>
          </p:cNvPr>
          <p:cNvSpPr txBox="1">
            <a:spLocks noChangeArrowheads="1"/>
          </p:cNvSpPr>
          <p:nvPr/>
        </p:nvSpPr>
        <p:spPr bwMode="auto">
          <a:xfrm>
            <a:off x="468313" y="765175"/>
            <a:ext cx="3167062" cy="5543550"/>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 altLang="es-PR" sz="1600" i="1" dirty="0">
                <a:latin typeface="Times New Roman" panose="02020603050405020304" pitchFamily="18" charset="0"/>
              </a:rPr>
              <a:t>NOTA</a:t>
            </a:r>
            <a:r>
              <a:rPr lang="es-ES" altLang="es-PR" sz="1600" dirty="0">
                <a:latin typeface="Times New Roman" panose="02020603050405020304" pitchFamily="18" charset="0"/>
              </a:rPr>
              <a:t>.</a:t>
            </a:r>
            <a:r>
              <a:rPr lang="es-ES" altLang="es-PR" sz="1600" b="0" dirty="0">
                <a:latin typeface="Times New Roman" panose="02020603050405020304" pitchFamily="18" charset="0"/>
              </a:rPr>
              <a:t> Adaptado de: </a:t>
            </a:r>
            <a:r>
              <a:rPr lang="en-US" altLang="es-PR" sz="1600" i="1" dirty="0">
                <a:latin typeface="Times New Roman" panose="02020603050405020304" pitchFamily="18" charset="0"/>
              </a:rPr>
              <a:t>Exercise </a:t>
            </a:r>
            <a:r>
              <a:rPr lang="en-US" altLang="es-PR" sz="1600" b="1" i="1" dirty="0">
                <a:latin typeface="Times New Roman" panose="02020603050405020304" pitchFamily="18" charset="0"/>
              </a:rPr>
              <a:t>Physiology Integrating Theory and Application</a:t>
            </a:r>
            <a:r>
              <a:rPr lang="en-US" altLang="es-PR" sz="1600" b="0" dirty="0">
                <a:latin typeface="Times New Roman" panose="02020603050405020304" pitchFamily="18" charset="0"/>
              </a:rPr>
              <a:t>. (p. 54),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W. J. Kraemer, S. J. Fleck, y M. R. </a:t>
            </a:r>
            <a:r>
              <a:rPr lang="en-US" altLang="es-PR" sz="1600" b="0" dirty="0" err="1">
                <a:latin typeface="Times New Roman" panose="02020603050405020304" pitchFamily="18" charset="0"/>
              </a:rPr>
              <a:t>Deschenes</a:t>
            </a:r>
            <a:r>
              <a:rPr lang="en-US" altLang="es-PR" sz="1600" b="0" dirty="0">
                <a:latin typeface="Times New Roman" panose="02020603050405020304" pitchFamily="18" charset="0"/>
              </a:rPr>
              <a:t>, 2012, Philadelphia: Lippincott Williams &amp; Wilkins. Copyright 2012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Lippincott Williams &amp; Wilkins, a </a:t>
            </a:r>
            <a:r>
              <a:rPr lang="en-US" altLang="es-PR" sz="1600" b="0" dirty="0" err="1">
                <a:latin typeface="Times New Roman" panose="02020603050405020304" pitchFamily="18" charset="0"/>
              </a:rPr>
              <a:t>Wolte</a:t>
            </a:r>
            <a:r>
              <a:rPr lang="en-US" altLang="es-PR" sz="1600" b="0" dirty="0">
                <a:latin typeface="Times New Roman" panose="02020603050405020304" pitchFamily="18" charset="0"/>
              </a:rPr>
              <a:t> Kluwer business.</a:t>
            </a:r>
            <a:r>
              <a:rPr lang="es-ES" altLang="es-PR" sz="1600" b="0" dirty="0">
                <a:latin typeface="Times New Roman" panose="02020603050405020304" pitchFamily="18" charset="0"/>
              </a:rPr>
              <a:t> </a:t>
            </a:r>
            <a:r>
              <a:rPr lang="en-US" altLang="es-PR" sz="1600" b="1" i="1" dirty="0">
                <a:latin typeface="Times New Roman" panose="02020603050405020304" pitchFamily="18" charset="0"/>
              </a:rPr>
              <a:t>Sports and Exercise Nutrition</a:t>
            </a:r>
            <a:r>
              <a:rPr lang="en-US" altLang="es-PR" sz="1600" b="0" dirty="0">
                <a:latin typeface="Times New Roman" panose="02020603050405020304" pitchFamily="18" charset="0"/>
              </a:rPr>
              <a:t>. 4ta.. ed.; (p. 184),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W. D. </a:t>
            </a:r>
            <a:r>
              <a:rPr lang="en-US" altLang="es-PR" sz="1600" b="0" dirty="0" err="1">
                <a:latin typeface="Times New Roman" panose="02020603050405020304" pitchFamily="18" charset="0"/>
              </a:rPr>
              <a:t>McArdle</a:t>
            </a:r>
            <a:r>
              <a:rPr lang="en-US" altLang="es-PR" sz="1600" b="0" dirty="0">
                <a:latin typeface="Times New Roman" panose="02020603050405020304" pitchFamily="18" charset="0"/>
              </a:rPr>
              <a:t>, F.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&amp; V. I. </a:t>
            </a:r>
            <a:r>
              <a:rPr lang="en-US" altLang="es-PR" sz="1600" b="0" dirty="0" err="1">
                <a:latin typeface="Times New Roman" panose="02020603050405020304" pitchFamily="18" charset="0"/>
              </a:rPr>
              <a:t>Katch</a:t>
            </a:r>
            <a:r>
              <a:rPr lang="en-US" altLang="es-PR" sz="1600" b="0" dirty="0">
                <a:latin typeface="Times New Roman" panose="02020603050405020304" pitchFamily="18" charset="0"/>
              </a:rPr>
              <a:t>, 2013, Philadelphia: Lippincott Williams &amp; Wilkins. Copyright 2013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Lippincott Williams &amp; Wilkins, a Wolters Kluwer business; </a:t>
            </a:r>
            <a:r>
              <a:rPr lang="en-US" altLang="es-PR" sz="1600" b="1" i="1" dirty="0" err="1">
                <a:latin typeface="Times New Roman" panose="02020603050405020304" pitchFamily="18" charset="0"/>
              </a:rPr>
              <a:t>Fisiología</a:t>
            </a:r>
            <a:r>
              <a:rPr lang="en-US" altLang="es-PR" sz="1600" b="1" i="1" dirty="0">
                <a:latin typeface="Times New Roman" panose="02020603050405020304" pitchFamily="18" charset="0"/>
              </a:rPr>
              <a:t> del </a:t>
            </a:r>
            <a:r>
              <a:rPr lang="en-US" altLang="es-PR" sz="1600" b="1" i="1" dirty="0" err="1">
                <a:latin typeface="Times New Roman" panose="02020603050405020304" pitchFamily="18" charset="0"/>
              </a:rPr>
              <a:t>Esfuerzo</a:t>
            </a:r>
            <a:r>
              <a:rPr lang="en-US" altLang="es-PR" sz="1600" b="1" i="1" dirty="0">
                <a:latin typeface="Times New Roman" panose="02020603050405020304" pitchFamily="18" charset="0"/>
              </a:rPr>
              <a:t> y del </a:t>
            </a:r>
            <a:r>
              <a:rPr lang="en-US" altLang="es-PR" sz="1600" b="1" i="1" dirty="0" err="1">
                <a:latin typeface="Times New Roman" panose="02020603050405020304" pitchFamily="18" charset="0"/>
              </a:rPr>
              <a:t>Deporte</a:t>
            </a:r>
            <a:r>
              <a:rPr lang="en-US" altLang="es-PR" sz="1600" b="0" dirty="0">
                <a:latin typeface="Times New Roman" panose="02020603050405020304" pitchFamily="18" charset="0"/>
              </a:rPr>
              <a:t>. 5ta. ed.; (p. 116,),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 H. Wilmore, &amp; 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 2004, Barcelona, </a:t>
            </a:r>
            <a:r>
              <a:rPr lang="en-US" altLang="es-PR" sz="1600" b="0" dirty="0" err="1">
                <a:latin typeface="Times New Roman" panose="02020603050405020304" pitchFamily="18" charset="0"/>
              </a:rPr>
              <a:t>España</a:t>
            </a:r>
            <a:r>
              <a:rPr lang="en-US" altLang="es-PR" sz="1600" b="0" dirty="0">
                <a:latin typeface="Times New Roman" panose="02020603050405020304" pitchFamily="18" charset="0"/>
              </a:rPr>
              <a:t>: Editorial </a:t>
            </a:r>
            <a:r>
              <a:rPr lang="en-US" altLang="es-PR" sz="1600" b="0" dirty="0" err="1">
                <a:latin typeface="Times New Roman" panose="02020603050405020304" pitchFamily="18" charset="0"/>
              </a:rPr>
              <a:t>Paidotribo</a:t>
            </a:r>
            <a:r>
              <a:rPr lang="en-US" altLang="es-PR" sz="1600" b="0" dirty="0">
                <a:latin typeface="Times New Roman" panose="02020603050405020304" pitchFamily="18" charset="0"/>
              </a:rPr>
              <a:t>. Copyright 2004 </a:t>
            </a:r>
            <a:r>
              <a:rPr lang="en-US" altLang="es-PR" sz="1600" b="0" dirty="0" err="1">
                <a:latin typeface="Times New Roman" panose="02020603050405020304" pitchFamily="18" charset="0"/>
              </a:rPr>
              <a:t>por</a:t>
            </a:r>
            <a:r>
              <a:rPr lang="en-US" altLang="es-PR" sz="1600" b="0" dirty="0">
                <a:latin typeface="Times New Roman" panose="02020603050405020304" pitchFamily="18" charset="0"/>
              </a:rPr>
              <a:t> Jack H. Wilmore y David L. </a:t>
            </a:r>
            <a:r>
              <a:rPr lang="en-US" altLang="es-PR" sz="1600" b="0" dirty="0" err="1">
                <a:latin typeface="Times New Roman" panose="02020603050405020304" pitchFamily="18" charset="0"/>
              </a:rPr>
              <a:t>Costill</a:t>
            </a:r>
            <a:r>
              <a:rPr lang="en-US" altLang="es-PR" sz="1600" b="0" dirty="0">
                <a:latin typeface="Times New Roman" panose="02020603050405020304" pitchFamily="18" charset="0"/>
              </a:rPr>
              <a:t>.</a:t>
            </a:r>
          </a:p>
        </p:txBody>
      </p:sp>
    </p:spTree>
    <p:custDataLst>
      <p:tags r:id="rId1"/>
    </p:custDataLst>
    <p:extLst>
      <p:ext uri="{BB962C8B-B14F-4D97-AF65-F5344CB8AC3E}">
        <p14:creationId xmlns:p14="http://schemas.microsoft.com/office/powerpoint/2010/main" val="3883198440"/>
      </p:ext>
    </p:extLst>
  </p:cSld>
  <p:clrMapOvr>
    <a:masterClrMapping/>
  </p:clrMapOvr>
  <p:transition spd="slow">
    <p:wedge/>
    <p:sndAc>
      <p:stSnd>
        <p:snd r:embed="rId4" name="push.wav"/>
      </p:stSnd>
    </p:sndAc>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N5_MET_PPT-1">
            <a:extLst>
              <a:ext uri="{FF2B5EF4-FFF2-40B4-BE49-F238E27FC236}">
                <a16:creationId xmlns:a16="http://schemas.microsoft.com/office/drawing/2014/main" id="{6B47F151-5E44-4934-BFD5-20D4B22E1C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692150"/>
            <a:ext cx="7848600" cy="58308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54197884"/>
      </p:ext>
    </p:extLst>
  </p:cSld>
  <p:clrMapOvr>
    <a:masterClrMapping/>
  </p:clrMapOvr>
  <p:transition spd="slow">
    <p:wedge/>
    <p:sndAc>
      <p:stSnd>
        <p:snd r:embed="rId4" name="push.wav"/>
      </p:stSnd>
    </p:sndAc>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3E2B94-65B7-4D6E-9795-6368BA788051}"/>
              </a:ext>
            </a:extLst>
          </p:cNvPr>
          <p:cNvSpPr>
            <a:spLocks noChangeArrowheads="1"/>
          </p:cNvSpPr>
          <p:nvPr/>
        </p:nvSpPr>
        <p:spPr bwMode="auto">
          <a:xfrm>
            <a:off x="2987824" y="764704"/>
            <a:ext cx="5832326"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dirty="0">
                <a:solidFill>
                  <a:srgbClr val="484876"/>
                </a:solidFill>
                <a:effectLst>
                  <a:outerShdw blurRad="38100" dist="38100" dir="2700000" algn="tl">
                    <a:srgbClr val="C0C0C0"/>
                  </a:outerShdw>
                </a:effectLst>
                <a:latin typeface="Arial Black" pitchFamily="34" charset="0"/>
              </a:rPr>
              <a:t>NIVEL DE</a:t>
            </a:r>
          </a:p>
          <a:p>
            <a:pPr eaLnBrk="0" hangingPunct="0"/>
            <a:r>
              <a:rPr lang="en-US" altLang="es-PR" dirty="0">
                <a:solidFill>
                  <a:srgbClr val="484876"/>
                </a:solidFill>
                <a:effectLst>
                  <a:outerShdw blurRad="38100" dist="38100" dir="2700000" algn="tl">
                    <a:srgbClr val="C0C0C0"/>
                  </a:outerShdw>
                </a:effectLst>
                <a:latin typeface="Arial Black" pitchFamily="34" charset="0"/>
              </a:rPr>
              <a:t>ACTIVIDAD FÍSICA (PAL)</a:t>
            </a:r>
          </a:p>
        </p:txBody>
      </p:sp>
      <p:sp>
        <p:nvSpPr>
          <p:cNvPr id="3" name="Rectangle 3">
            <a:extLst>
              <a:ext uri="{FF2B5EF4-FFF2-40B4-BE49-F238E27FC236}">
                <a16:creationId xmlns:a16="http://schemas.microsoft.com/office/drawing/2014/main" id="{FCAC49D4-ED59-4C3B-B75F-111569885C1C}"/>
              </a:ext>
            </a:extLst>
          </p:cNvPr>
          <p:cNvSpPr>
            <a:spLocks noChangeArrowheads="1"/>
          </p:cNvSpPr>
          <p:nvPr/>
        </p:nvSpPr>
        <p:spPr bwMode="auto">
          <a:xfrm>
            <a:off x="2987824" y="1701751"/>
            <a:ext cx="5904655" cy="424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600" b="1" dirty="0">
                <a:latin typeface="Arial" charset="0"/>
                <a:cs typeface="Arial" charset="0"/>
              </a:rPr>
              <a:t>Representa la cantidad de</a:t>
            </a:r>
          </a:p>
          <a:p>
            <a:pPr eaLnBrk="0" hangingPunct="0">
              <a:lnSpc>
                <a:spcPct val="90000"/>
              </a:lnSpc>
              <a:spcBef>
                <a:spcPct val="20000"/>
              </a:spcBef>
            </a:pPr>
            <a:r>
              <a:rPr lang="es-ES" altLang="es-PR" sz="3600" b="1" dirty="0">
                <a:latin typeface="Arial" charset="0"/>
                <a:cs typeface="Arial" charset="0"/>
              </a:rPr>
              <a:t>expendio energético por</a:t>
            </a:r>
          </a:p>
          <a:p>
            <a:pPr eaLnBrk="0" hangingPunct="0">
              <a:lnSpc>
                <a:spcPct val="90000"/>
              </a:lnSpc>
              <a:spcBef>
                <a:spcPct val="20000"/>
              </a:spcBef>
            </a:pPr>
            <a:r>
              <a:rPr lang="es-ES" altLang="es-PR" sz="3600" b="1" dirty="0">
                <a:latin typeface="Arial" charset="0"/>
                <a:cs typeface="Arial" charset="0"/>
              </a:rPr>
              <a:t>día, sobre aquella energía</a:t>
            </a:r>
          </a:p>
          <a:p>
            <a:pPr eaLnBrk="0" hangingPunct="0">
              <a:lnSpc>
                <a:spcPct val="90000"/>
              </a:lnSpc>
              <a:spcBef>
                <a:spcPct val="20000"/>
              </a:spcBef>
            </a:pPr>
            <a:r>
              <a:rPr lang="es-ES" altLang="es-PR" sz="3600" b="1" dirty="0">
                <a:latin typeface="Arial" charset="0"/>
                <a:cs typeface="Arial" charset="0"/>
              </a:rPr>
              <a:t>requerida para mantener</a:t>
            </a:r>
          </a:p>
          <a:p>
            <a:pPr eaLnBrk="0" hangingPunct="0">
              <a:lnSpc>
                <a:spcPct val="90000"/>
              </a:lnSpc>
              <a:spcBef>
                <a:spcPct val="20000"/>
              </a:spcBef>
            </a:pPr>
            <a:r>
              <a:rPr lang="es-ES" altLang="es-PR" sz="3600" b="1" dirty="0">
                <a:latin typeface="Arial" charset="0"/>
                <a:cs typeface="Arial" charset="0"/>
              </a:rPr>
              <a:t>la actividad de la </a:t>
            </a: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tasa</a:t>
            </a:r>
          </a:p>
          <a:p>
            <a:pPr eaLnBrk="0" hangingPunct="0">
              <a:lnSpc>
                <a:spcPct val="90000"/>
              </a:lnSpc>
              <a:spcBef>
                <a:spcPct val="20000"/>
              </a:spcBef>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metabólica basal</a:t>
            </a:r>
            <a:r>
              <a:rPr lang="es-ES" altLang="es-PR" sz="3600" b="1" dirty="0">
                <a:latin typeface="Arial" charset="0"/>
                <a:cs typeface="Arial" charset="0"/>
              </a:rPr>
              <a:t> (en</a:t>
            </a:r>
          </a:p>
          <a:p>
            <a:pPr eaLnBrk="0" hangingPunct="0">
              <a:lnSpc>
                <a:spcPct val="90000"/>
              </a:lnSpc>
              <a:spcBef>
                <a:spcPct val="20000"/>
              </a:spcBef>
            </a:pPr>
            <a:r>
              <a:rPr lang="es-ES" altLang="es-PR" sz="3600" b="1" dirty="0">
                <a:latin typeface="Arial" charset="0"/>
                <a:cs typeface="Arial" charset="0"/>
              </a:rPr>
              <a:t>reposo)</a:t>
            </a:r>
          </a:p>
        </p:txBody>
      </p:sp>
      <p:sp>
        <p:nvSpPr>
          <p:cNvPr id="4" name="Text Box 6">
            <a:extLst>
              <a:ext uri="{FF2B5EF4-FFF2-40B4-BE49-F238E27FC236}">
                <a16:creationId xmlns:a16="http://schemas.microsoft.com/office/drawing/2014/main" id="{CF831532-7E7F-406C-9A36-5A072053C27D}"/>
              </a:ext>
            </a:extLst>
          </p:cNvPr>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Adaptado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(pp. 152, 574),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5" name="Picture 4">
            <a:extLst>
              <a:ext uri="{FF2B5EF4-FFF2-40B4-BE49-F238E27FC236}">
                <a16:creationId xmlns:a16="http://schemas.microsoft.com/office/drawing/2014/main" id="{15DD5E01-6823-4DFB-822F-7BFB4C619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620688"/>
            <a:ext cx="2044591" cy="5190116"/>
          </a:xfrm>
          <a:prstGeom prst="rect">
            <a:avLst/>
          </a:prstGeom>
        </p:spPr>
      </p:pic>
    </p:spTree>
    <p:custDataLst>
      <p:tags r:id="rId1"/>
    </p:custDataLst>
    <p:extLst>
      <p:ext uri="{BB962C8B-B14F-4D97-AF65-F5344CB8AC3E}">
        <p14:creationId xmlns:p14="http://schemas.microsoft.com/office/powerpoint/2010/main" val="1928288609"/>
      </p:ext>
    </p:extLst>
  </p:cSld>
  <p:clrMapOvr>
    <a:masterClrMapping/>
  </p:clrMapOvr>
  <p:transition spd="slow">
    <p:wedge/>
    <p:sndAc>
      <p:stSnd>
        <p:snd r:embed="rId4" name="push.wav"/>
      </p:stSnd>
    </p:sndAc>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sa_Metabolica_Basal_01">
            <a:extLst>
              <a:ext uri="{FF2B5EF4-FFF2-40B4-BE49-F238E27FC236}">
                <a16:creationId xmlns:a16="http://schemas.microsoft.com/office/drawing/2014/main" id="{CE496E69-F4EA-40C8-9D6E-E25DF1DA59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4650" y="692150"/>
            <a:ext cx="5976938" cy="58483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3EA40FA2-5BDC-4FDA-9537-8E64CC80947F}"/>
              </a:ext>
            </a:extLst>
          </p:cNvPr>
          <p:cNvSpPr txBox="1">
            <a:spLocks noChangeArrowheads="1"/>
          </p:cNvSpPr>
          <p:nvPr/>
        </p:nvSpPr>
        <p:spPr bwMode="auto">
          <a:xfrm>
            <a:off x="250825" y="838200"/>
            <a:ext cx="2447925" cy="5470525"/>
          </a:xfrm>
          <a:prstGeom prst="rect">
            <a:avLst/>
          </a:prstGeom>
          <a:noFill/>
          <a:ln w="9525">
            <a:noFill/>
            <a:miter lim="800000"/>
            <a:headEnd/>
            <a:tailEnd/>
          </a:ln>
          <a:effectLst/>
        </p:spPr>
        <p:txBody>
          <a:bodyPr/>
          <a:lstStyle>
            <a:lvl1pPr eaLnBrk="0" hangingPunct="0">
              <a:tabLst>
                <a:tab pos="7485063" algn="l"/>
              </a:tabLst>
              <a:defRPr sz="2000">
                <a:solidFill>
                  <a:schemeClr val="tx1"/>
                </a:solidFill>
                <a:latin typeface="Georgia" panose="02040502050405020303" pitchFamily="18" charset="0"/>
              </a:defRPr>
            </a:lvl1pPr>
            <a:lvl2pPr marL="742950" indent="-285750" eaLnBrk="0" hangingPunct="0">
              <a:tabLst>
                <a:tab pos="7485063" algn="l"/>
              </a:tabLst>
              <a:defRPr sz="2000">
                <a:solidFill>
                  <a:schemeClr val="tx1"/>
                </a:solidFill>
                <a:latin typeface="Georgia" panose="02040502050405020303" pitchFamily="18" charset="0"/>
              </a:defRPr>
            </a:lvl2pPr>
            <a:lvl3pPr marL="1143000" indent="-228600" eaLnBrk="0" hangingPunct="0">
              <a:tabLst>
                <a:tab pos="7485063" algn="l"/>
              </a:tabLst>
              <a:defRPr sz="2000">
                <a:solidFill>
                  <a:schemeClr val="tx1"/>
                </a:solidFill>
                <a:latin typeface="Georgia" panose="02040502050405020303" pitchFamily="18" charset="0"/>
              </a:defRPr>
            </a:lvl3pPr>
            <a:lvl4pPr marL="1600200" indent="-228600" eaLnBrk="0" hangingPunct="0">
              <a:tabLst>
                <a:tab pos="7485063" algn="l"/>
              </a:tabLst>
              <a:defRPr sz="2000">
                <a:solidFill>
                  <a:schemeClr val="tx1"/>
                </a:solidFill>
                <a:latin typeface="Georgia" panose="02040502050405020303" pitchFamily="18" charset="0"/>
              </a:defRPr>
            </a:lvl4pPr>
            <a:lvl5pPr marL="2057400" indent="-228600" eaLnBrk="0" hangingPunct="0">
              <a:tabLst>
                <a:tab pos="7485063" algn="l"/>
              </a:tabLst>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tabLst>
                <a:tab pos="7485063" algn="l"/>
              </a:tabLst>
              <a:defRPr sz="2000">
                <a:solidFill>
                  <a:schemeClr val="tx1"/>
                </a:solidFill>
                <a:latin typeface="Georgia" panose="02040502050405020303" pitchFamily="18" charset="0"/>
              </a:defRPr>
            </a:lvl9pPr>
          </a:lstStyle>
          <a:p>
            <a:pPr algn="l" eaLnBrk="1" hangingPunct="1">
              <a:spcBef>
                <a:spcPct val="50000"/>
              </a:spcBef>
            </a:pPr>
            <a:r>
              <a:rPr lang="es-ES" altLang="es-PR" sz="1400" i="1" dirty="0">
                <a:latin typeface="Times New Roman" panose="02020603050405020304" pitchFamily="18" charset="0"/>
              </a:rPr>
              <a:t>NOTA</a:t>
            </a:r>
            <a:r>
              <a:rPr lang="es-ES" altLang="es-PR" sz="1400" dirty="0">
                <a:latin typeface="Times New Roman" panose="02020603050405020304" pitchFamily="18" charset="0"/>
              </a:rPr>
              <a:t>.</a:t>
            </a:r>
            <a:r>
              <a:rPr lang="es-ES" altLang="es-PR" sz="1400" b="0" dirty="0">
                <a:latin typeface="Times New Roman" panose="02020603050405020304" pitchFamily="18" charset="0"/>
              </a:rPr>
              <a:t> Adaptado de: </a:t>
            </a:r>
            <a:r>
              <a:rPr lang="en-US" altLang="es-PR" sz="1400" b="1" i="1" dirty="0">
                <a:latin typeface="Times New Roman" panose="02020603050405020304" pitchFamily="18" charset="0"/>
              </a:rPr>
              <a:t>Exercise Physiology Integrating Theory and Application</a:t>
            </a:r>
            <a:r>
              <a:rPr lang="en-US" altLang="es-PR" sz="1400" b="0" dirty="0">
                <a:latin typeface="Times New Roman" panose="02020603050405020304" pitchFamily="18" charset="0"/>
              </a:rPr>
              <a:t>. (pp. 56, 341),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W. J. Kraemer, S. J. Fleck, y M. R. </a:t>
            </a:r>
            <a:r>
              <a:rPr lang="en-US" altLang="es-PR" sz="1400" b="0" dirty="0" err="1">
                <a:latin typeface="Times New Roman" panose="02020603050405020304" pitchFamily="18" charset="0"/>
              </a:rPr>
              <a:t>Deschenes</a:t>
            </a:r>
            <a:r>
              <a:rPr lang="en-US" altLang="es-PR" sz="1400" b="0" dirty="0">
                <a:latin typeface="Times New Roman" panose="02020603050405020304" pitchFamily="18" charset="0"/>
              </a:rPr>
              <a:t>, 2012, Philadelphia: Lippincott Williams &amp; Wilkins. Copyright 2012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Lippincott Williams &amp; Wilkins, a </a:t>
            </a:r>
            <a:r>
              <a:rPr lang="en-US" altLang="es-PR" sz="1400" b="0" dirty="0" err="1">
                <a:latin typeface="Times New Roman" panose="02020603050405020304" pitchFamily="18" charset="0"/>
              </a:rPr>
              <a:t>Wolte</a:t>
            </a:r>
            <a:r>
              <a:rPr lang="en-US" altLang="es-PR" sz="1400" b="0" dirty="0">
                <a:latin typeface="Times New Roman" panose="02020603050405020304" pitchFamily="18" charset="0"/>
              </a:rPr>
              <a:t> Kluwer business.</a:t>
            </a:r>
            <a:r>
              <a:rPr lang="es-ES" altLang="es-PR" sz="1400" b="0" dirty="0">
                <a:latin typeface="Times New Roman" panose="02020603050405020304" pitchFamily="18" charset="0"/>
              </a:rPr>
              <a:t> </a:t>
            </a:r>
            <a:r>
              <a:rPr lang="en-US" altLang="es-PR" sz="1400" b="1" i="1" dirty="0">
                <a:latin typeface="Times New Roman" panose="02020603050405020304" pitchFamily="18" charset="0"/>
              </a:rPr>
              <a:t>Sports and Exercise Nutrition</a:t>
            </a:r>
            <a:r>
              <a:rPr lang="en-US" altLang="es-PR" sz="1400" b="0" dirty="0">
                <a:latin typeface="Times New Roman" panose="02020603050405020304" pitchFamily="18" charset="0"/>
              </a:rPr>
              <a:t>. 4ta.. ed.; (pp. 199-201),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W. D. </a:t>
            </a:r>
            <a:r>
              <a:rPr lang="en-US" altLang="es-PR" sz="1400" b="0" dirty="0" err="1">
                <a:latin typeface="Times New Roman" panose="02020603050405020304" pitchFamily="18" charset="0"/>
              </a:rPr>
              <a:t>McArdle</a:t>
            </a:r>
            <a:r>
              <a:rPr lang="en-US" altLang="es-PR" sz="1400" b="0" dirty="0">
                <a:latin typeface="Times New Roman" panose="02020603050405020304" pitchFamily="18" charset="0"/>
              </a:rPr>
              <a:t>, F. I. </a:t>
            </a:r>
            <a:r>
              <a:rPr lang="en-US" altLang="es-PR" sz="1400" b="0" dirty="0" err="1">
                <a:latin typeface="Times New Roman" panose="02020603050405020304" pitchFamily="18" charset="0"/>
              </a:rPr>
              <a:t>Katch</a:t>
            </a:r>
            <a:r>
              <a:rPr lang="en-US" altLang="es-PR" sz="1400" b="0" dirty="0">
                <a:latin typeface="Times New Roman" panose="02020603050405020304" pitchFamily="18" charset="0"/>
              </a:rPr>
              <a:t>, &amp; V. I. </a:t>
            </a:r>
            <a:r>
              <a:rPr lang="en-US" altLang="es-PR" sz="1400" b="0" dirty="0" err="1">
                <a:latin typeface="Times New Roman" panose="02020603050405020304" pitchFamily="18" charset="0"/>
              </a:rPr>
              <a:t>Katch</a:t>
            </a:r>
            <a:r>
              <a:rPr lang="en-US" altLang="es-PR" sz="1400" b="0" dirty="0">
                <a:latin typeface="Times New Roman" panose="02020603050405020304" pitchFamily="18" charset="0"/>
              </a:rPr>
              <a:t>, 2013, Philadelphia: Lippincott Williams &amp; Wilkins. Copyright 2013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Lippincott Williams &amp; Wilkins, a Wolters Kluwer business; </a:t>
            </a:r>
            <a:r>
              <a:rPr lang="en-US" altLang="es-PR" sz="1400" b="1" i="1" dirty="0" err="1">
                <a:latin typeface="Times New Roman" panose="02020603050405020304" pitchFamily="18" charset="0"/>
              </a:rPr>
              <a:t>Fisiología</a:t>
            </a:r>
            <a:r>
              <a:rPr lang="en-US" altLang="es-PR" sz="1400" b="1" i="1" dirty="0">
                <a:latin typeface="Times New Roman" panose="02020603050405020304" pitchFamily="18" charset="0"/>
              </a:rPr>
              <a:t> del </a:t>
            </a:r>
            <a:r>
              <a:rPr lang="en-US" altLang="es-PR" sz="1400" b="1" i="1" dirty="0" err="1">
                <a:latin typeface="Times New Roman" panose="02020603050405020304" pitchFamily="18" charset="0"/>
              </a:rPr>
              <a:t>Esfuerzo</a:t>
            </a:r>
            <a:r>
              <a:rPr lang="en-US" altLang="es-PR" sz="1400" b="1" i="1" dirty="0">
                <a:latin typeface="Times New Roman" panose="02020603050405020304" pitchFamily="18" charset="0"/>
              </a:rPr>
              <a:t> y del </a:t>
            </a:r>
            <a:r>
              <a:rPr lang="en-US" altLang="es-PR" sz="1400" b="1" i="1" dirty="0" err="1">
                <a:latin typeface="Times New Roman" panose="02020603050405020304" pitchFamily="18" charset="0"/>
              </a:rPr>
              <a:t>Deporte</a:t>
            </a:r>
            <a:r>
              <a:rPr lang="en-US" altLang="es-PR" sz="1400" b="0" dirty="0">
                <a:latin typeface="Times New Roman" panose="02020603050405020304" pitchFamily="18" charset="0"/>
              </a:rPr>
              <a:t>. 5ta. ed.; (p. 138,),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J. H. Wilmore, &amp; D. L. </a:t>
            </a:r>
            <a:r>
              <a:rPr lang="en-US" altLang="es-PR" sz="1400" b="0" dirty="0" err="1">
                <a:latin typeface="Times New Roman" panose="02020603050405020304" pitchFamily="18" charset="0"/>
              </a:rPr>
              <a:t>Costill</a:t>
            </a:r>
            <a:r>
              <a:rPr lang="en-US" altLang="es-PR" sz="1400" b="0" dirty="0">
                <a:latin typeface="Times New Roman" panose="02020603050405020304" pitchFamily="18" charset="0"/>
              </a:rPr>
              <a:t>, 2004, Barcelona, </a:t>
            </a:r>
            <a:r>
              <a:rPr lang="en-US" altLang="es-PR" sz="1400" b="0" dirty="0" err="1">
                <a:latin typeface="Times New Roman" panose="02020603050405020304" pitchFamily="18" charset="0"/>
              </a:rPr>
              <a:t>España</a:t>
            </a:r>
            <a:r>
              <a:rPr lang="en-US" altLang="es-PR" sz="1400" b="0" dirty="0">
                <a:latin typeface="Times New Roman" panose="02020603050405020304" pitchFamily="18" charset="0"/>
              </a:rPr>
              <a:t>: Editorial </a:t>
            </a:r>
            <a:r>
              <a:rPr lang="en-US" altLang="es-PR" sz="1400" b="0" dirty="0" err="1">
                <a:latin typeface="Times New Roman" panose="02020603050405020304" pitchFamily="18" charset="0"/>
              </a:rPr>
              <a:t>Paidotribo</a:t>
            </a:r>
            <a:r>
              <a:rPr lang="en-US" altLang="es-PR" sz="1400" b="0" dirty="0">
                <a:latin typeface="Times New Roman" panose="02020603050405020304" pitchFamily="18" charset="0"/>
              </a:rPr>
              <a:t>. Copyright 2004 </a:t>
            </a:r>
            <a:r>
              <a:rPr lang="en-US" altLang="es-PR" sz="1400" b="0" dirty="0" err="1">
                <a:latin typeface="Times New Roman" panose="02020603050405020304" pitchFamily="18" charset="0"/>
              </a:rPr>
              <a:t>por</a:t>
            </a:r>
            <a:r>
              <a:rPr lang="en-US" altLang="es-PR" sz="1400" b="0" dirty="0">
                <a:latin typeface="Times New Roman" panose="02020603050405020304" pitchFamily="18" charset="0"/>
              </a:rPr>
              <a:t> Jack H. Wilmore y David L. </a:t>
            </a:r>
            <a:r>
              <a:rPr lang="en-US" altLang="es-PR" sz="1400" b="0" dirty="0" err="1">
                <a:latin typeface="Times New Roman" panose="02020603050405020304" pitchFamily="18" charset="0"/>
              </a:rPr>
              <a:t>Costill</a:t>
            </a:r>
            <a:r>
              <a:rPr lang="en-US" altLang="es-PR" sz="1400" b="0" dirty="0">
                <a:latin typeface="Times New Roman" panose="02020603050405020304" pitchFamily="18" charset="0"/>
              </a:rPr>
              <a:t>.</a:t>
            </a:r>
          </a:p>
        </p:txBody>
      </p:sp>
    </p:spTree>
    <p:custDataLst>
      <p:tags r:id="rId1"/>
    </p:custDataLst>
    <p:extLst>
      <p:ext uri="{BB962C8B-B14F-4D97-AF65-F5344CB8AC3E}">
        <p14:creationId xmlns:p14="http://schemas.microsoft.com/office/powerpoint/2010/main" val="1777511698"/>
      </p:ext>
    </p:extLst>
  </p:cSld>
  <p:clrMapOvr>
    <a:masterClrMapping/>
  </p:clrMapOvr>
  <p:transition spd="slow">
    <p:wedge/>
    <p:sndAc>
      <p:stSnd>
        <p:snd r:embed="rId4" name="push.wav"/>
      </p:stSnd>
    </p:sndAc>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5C944F6-403D-4374-A656-A98C54C7DCD9}"/>
              </a:ext>
            </a:extLst>
          </p:cNvPr>
          <p:cNvSpPr>
            <a:spLocks noChangeArrowheads="1"/>
          </p:cNvSpPr>
          <p:nvPr/>
        </p:nvSpPr>
        <p:spPr bwMode="auto">
          <a:xfrm>
            <a:off x="3779838" y="692150"/>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600">
                <a:solidFill>
                  <a:srgbClr val="484876"/>
                </a:solidFill>
                <a:effectLst>
                  <a:outerShdw blurRad="38100" dist="38100" dir="2700000" algn="tl">
                    <a:srgbClr val="C0C0C0"/>
                  </a:outerShdw>
                </a:effectLst>
                <a:latin typeface="Arial Black" pitchFamily="34" charset="0"/>
              </a:rPr>
              <a:t>NEAT</a:t>
            </a:r>
          </a:p>
        </p:txBody>
      </p:sp>
      <p:sp>
        <p:nvSpPr>
          <p:cNvPr id="3" name="Rectangle 3">
            <a:extLst>
              <a:ext uri="{FF2B5EF4-FFF2-40B4-BE49-F238E27FC236}">
                <a16:creationId xmlns:a16="http://schemas.microsoft.com/office/drawing/2014/main" id="{CEAD0F3D-98F7-4261-A19A-A381AEE45B75}"/>
              </a:ext>
            </a:extLst>
          </p:cNvPr>
          <p:cNvSpPr>
            <a:spLocks noChangeArrowheads="1"/>
          </p:cNvSpPr>
          <p:nvPr/>
        </p:nvSpPr>
        <p:spPr bwMode="auto">
          <a:xfrm>
            <a:off x="3779838" y="1341438"/>
            <a:ext cx="5256212"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n-US" altLang="es-PR" sz="3400" b="1">
                <a:latin typeface="Arial" charset="0"/>
                <a:cs typeface="Arial" charset="0"/>
              </a:rPr>
              <a:t>Las siglas, del ingles,</a:t>
            </a:r>
          </a:p>
          <a:p>
            <a:pPr eaLnBrk="0" hangingPunct="0">
              <a:lnSpc>
                <a:spcPct val="90000"/>
              </a:lnSpc>
              <a:spcBef>
                <a:spcPct val="20000"/>
              </a:spcBef>
            </a:pPr>
            <a:r>
              <a:rPr lang="en-US" altLang="es-PR" sz="3400" b="1">
                <a:latin typeface="Arial" charset="0"/>
                <a:cs typeface="Arial" charset="0"/>
              </a:rPr>
              <a:t>significan:</a:t>
            </a:r>
          </a:p>
          <a:p>
            <a:pPr eaLnBrk="0" hangingPunct="0">
              <a:lnSpc>
                <a:spcPct val="90000"/>
              </a:lnSpc>
              <a:spcBef>
                <a:spcPct val="20000"/>
              </a:spcBef>
            </a:pPr>
            <a:r>
              <a:rPr lang="en-US" altLang="es-PR" sz="3400" b="1" i="1">
                <a:solidFill>
                  <a:srgbClr val="484876"/>
                </a:solidFill>
                <a:effectLst>
                  <a:outerShdw blurRad="38100" dist="38100" dir="2700000" algn="tl">
                    <a:srgbClr val="C0C0C0"/>
                  </a:outerShdw>
                </a:effectLst>
                <a:latin typeface="Arial" charset="0"/>
                <a:cs typeface="Arial" charset="0"/>
              </a:rPr>
              <a:t>Nonexercise Activity</a:t>
            </a:r>
          </a:p>
          <a:p>
            <a:pPr eaLnBrk="0" hangingPunct="0">
              <a:lnSpc>
                <a:spcPct val="90000"/>
              </a:lnSpc>
              <a:spcBef>
                <a:spcPct val="20000"/>
              </a:spcBef>
            </a:pPr>
            <a:r>
              <a:rPr lang="en-US" altLang="es-PR" sz="3400" b="1" i="1">
                <a:solidFill>
                  <a:srgbClr val="484876"/>
                </a:solidFill>
                <a:effectLst>
                  <a:outerShdw blurRad="38100" dist="38100" dir="2700000" algn="tl">
                    <a:srgbClr val="C0C0C0"/>
                  </a:outerShdw>
                </a:effectLst>
                <a:latin typeface="Arial" charset="0"/>
                <a:cs typeface="Arial" charset="0"/>
              </a:rPr>
              <a:t>Thermogenesis</a:t>
            </a:r>
            <a:r>
              <a:rPr lang="en-US" altLang="es-PR" sz="3400" b="1">
                <a:latin typeface="Arial" charset="0"/>
                <a:cs typeface="Arial" charset="0"/>
              </a:rPr>
              <a:t>, que</a:t>
            </a:r>
          </a:p>
          <a:p>
            <a:pPr eaLnBrk="0" hangingPunct="0">
              <a:lnSpc>
                <a:spcPct val="90000"/>
              </a:lnSpc>
              <a:spcBef>
                <a:spcPct val="20000"/>
              </a:spcBef>
            </a:pPr>
            <a:r>
              <a:rPr lang="en-US" altLang="es-PR" sz="3400" b="1">
                <a:latin typeface="Arial" charset="0"/>
                <a:cs typeface="Arial" charset="0"/>
              </a:rPr>
              <a:t>en español sería:</a:t>
            </a:r>
          </a:p>
          <a:p>
            <a:pPr eaLnBrk="0" hangingPunct="0">
              <a:lnSpc>
                <a:spcPct val="90000"/>
              </a:lnSpc>
              <a:spcBef>
                <a:spcPct val="20000"/>
              </a:spcBef>
            </a:pPr>
            <a:r>
              <a:rPr lang="en-US" altLang="es-PR" sz="3400" b="1" i="1">
                <a:solidFill>
                  <a:srgbClr val="484876"/>
                </a:solidFill>
                <a:effectLst>
                  <a:outerShdw blurRad="38100" dist="38100" dir="2700000" algn="tl">
                    <a:srgbClr val="C0C0C0"/>
                  </a:outerShdw>
                </a:effectLst>
                <a:latin typeface="Arial" charset="0"/>
                <a:cs typeface="Arial" charset="0"/>
              </a:rPr>
              <a:t>Termogénesis de las</a:t>
            </a:r>
          </a:p>
          <a:p>
            <a:pPr eaLnBrk="0" hangingPunct="0">
              <a:lnSpc>
                <a:spcPct val="90000"/>
              </a:lnSpc>
              <a:spcBef>
                <a:spcPct val="20000"/>
              </a:spcBef>
            </a:pPr>
            <a:r>
              <a:rPr lang="en-US" altLang="es-PR" sz="3400" b="1" i="1">
                <a:solidFill>
                  <a:srgbClr val="484876"/>
                </a:solidFill>
                <a:effectLst>
                  <a:outerShdw blurRad="38100" dist="38100" dir="2700000" algn="tl">
                    <a:srgbClr val="C0C0C0"/>
                  </a:outerShdw>
                </a:effectLst>
                <a:latin typeface="Arial" charset="0"/>
                <a:cs typeface="Arial" charset="0"/>
              </a:rPr>
              <a:t>Actividades No</a:t>
            </a:r>
          </a:p>
          <a:p>
            <a:pPr eaLnBrk="0" hangingPunct="0">
              <a:lnSpc>
                <a:spcPct val="90000"/>
              </a:lnSpc>
              <a:spcBef>
                <a:spcPct val="20000"/>
              </a:spcBef>
            </a:pPr>
            <a:r>
              <a:rPr lang="en-US" altLang="es-PR" sz="3400" b="1" i="1">
                <a:solidFill>
                  <a:srgbClr val="484876"/>
                </a:solidFill>
                <a:effectLst>
                  <a:outerShdw blurRad="38100" dist="38100" dir="2700000" algn="tl">
                    <a:srgbClr val="C0C0C0"/>
                  </a:outerShdw>
                </a:effectLst>
                <a:latin typeface="Arial" charset="0"/>
                <a:cs typeface="Arial" charset="0"/>
              </a:rPr>
              <a:t>Asociadas al Ejercicio</a:t>
            </a:r>
            <a:endParaRPr lang="en-US" altLang="es-PR" sz="34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4" name="Picture 5" descr="Man_Chopping_Wood">
            <a:extLst>
              <a:ext uri="{FF2B5EF4-FFF2-40B4-BE49-F238E27FC236}">
                <a16:creationId xmlns:a16="http://schemas.microsoft.com/office/drawing/2014/main" id="{7F5143CB-2CDE-497C-96BE-A528A2CD8A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836613"/>
            <a:ext cx="2606675" cy="4846637"/>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a:extLst>
              <a:ext uri="{FF2B5EF4-FFF2-40B4-BE49-F238E27FC236}">
                <a16:creationId xmlns:a16="http://schemas.microsoft.com/office/drawing/2014/main" id="{E6A41108-5BC9-40C3-A3E3-517B9502E40B}"/>
              </a:ext>
            </a:extLst>
          </p:cNvPr>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cs typeface="Times New Roman" pitchFamily="18" charset="0"/>
              </a:rPr>
              <a:t>NOTA</a:t>
            </a:r>
            <a:r>
              <a:rPr lang="es-ES" altLang="es-PR" sz="1200" b="1">
                <a:latin typeface="Times New Roman" pitchFamily="18" charset="0"/>
                <a:cs typeface="Times New Roman" pitchFamily="18" charset="0"/>
              </a:rPr>
              <a:t>.</a:t>
            </a:r>
            <a:r>
              <a:rPr lang="es-ES" altLang="es-PR" sz="1200">
                <a:latin typeface="Times New Roman" pitchFamily="18" charset="0"/>
                <a:cs typeface="Times New Roman" pitchFamily="18" charset="0"/>
              </a:rPr>
              <a:t> </a:t>
            </a:r>
            <a:r>
              <a:rPr lang="en-US" altLang="es-PR" sz="1200">
                <a:latin typeface="Times New Roman" pitchFamily="18" charset="0"/>
                <a:cs typeface="Times New Roman" pitchFamily="18" charset="0"/>
              </a:rPr>
              <a:t>Información de: "NEAT – non-exercise activity thermogenesis – egocentric &amp; geocentric environmental factors vs. biological regulation", por: </a:t>
            </a:r>
            <a:r>
              <a:rPr lang="fi-FI" altLang="es-PR" sz="1200">
                <a:latin typeface="Times New Roman" pitchFamily="18" charset="0"/>
                <a:cs typeface="Times New Roman" pitchFamily="18" charset="0"/>
              </a:rPr>
              <a:t>J. A. Levine, &amp; C. M. Kotz,</a:t>
            </a:r>
            <a:r>
              <a:rPr lang="en-US" altLang="es-PR" sz="1200">
                <a:latin typeface="Times New Roman" pitchFamily="18" charset="0"/>
                <a:cs typeface="Times New Roman" pitchFamily="18" charset="0"/>
              </a:rPr>
              <a:t> 2005, </a:t>
            </a:r>
            <a:r>
              <a:rPr lang="es-ES" altLang="es-PR" sz="1200" b="1" i="1">
                <a:latin typeface="Times New Roman" pitchFamily="18" charset="0"/>
                <a:cs typeface="Times New Roman" pitchFamily="18" charset="0"/>
              </a:rPr>
              <a:t>Acta Physiologica Scandinavica, 184</a:t>
            </a:r>
            <a:r>
              <a:rPr lang="es-ES" altLang="es-PR" sz="1200">
                <a:latin typeface="Times New Roman" pitchFamily="18" charset="0"/>
                <a:cs typeface="Times New Roman" pitchFamily="18" charset="0"/>
              </a:rPr>
              <a:t>(4), 309-318. Recuperado de la base de datos de EBSCOhost (Academic Search Premier)</a:t>
            </a:r>
            <a:endParaRPr lang="en-US" altLang="es-PR" sz="12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838201666"/>
      </p:ext>
    </p:extLst>
  </p:cSld>
  <p:clrMapOvr>
    <a:masterClrMapping/>
  </p:clrMapOvr>
  <p:transition spd="slow">
    <p:wedge/>
    <p:sndAc>
      <p:stSnd>
        <p:snd r:embed="rId4" name="push.wav"/>
      </p:stSnd>
    </p:sndAc>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2B730A3-2B73-4D36-8305-7F586297D0E8}"/>
              </a:ext>
            </a:extLst>
          </p:cNvPr>
          <p:cNvSpPr>
            <a:spLocks noChangeArrowheads="1"/>
          </p:cNvSpPr>
          <p:nvPr/>
        </p:nvSpPr>
        <p:spPr bwMode="auto">
          <a:xfrm>
            <a:off x="3779838" y="765175"/>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5000">
                <a:solidFill>
                  <a:srgbClr val="484876"/>
                </a:solidFill>
                <a:effectLst>
                  <a:outerShdw blurRad="38100" dist="38100" dir="2700000" algn="tl">
                    <a:srgbClr val="C0C0C0"/>
                  </a:outerShdw>
                </a:effectLst>
                <a:latin typeface="Arial Black" pitchFamily="34" charset="0"/>
              </a:rPr>
              <a:t>NEAT</a:t>
            </a:r>
          </a:p>
        </p:txBody>
      </p:sp>
      <p:sp>
        <p:nvSpPr>
          <p:cNvPr id="3" name="Rectangle 3">
            <a:extLst>
              <a:ext uri="{FF2B5EF4-FFF2-40B4-BE49-F238E27FC236}">
                <a16:creationId xmlns:a16="http://schemas.microsoft.com/office/drawing/2014/main" id="{F0584619-26C6-4F55-9A6E-308C7931F7CB}"/>
              </a:ext>
            </a:extLst>
          </p:cNvPr>
          <p:cNvSpPr>
            <a:spLocks noChangeArrowheads="1"/>
          </p:cNvSpPr>
          <p:nvPr/>
        </p:nvSpPr>
        <p:spPr bwMode="auto">
          <a:xfrm>
            <a:off x="3779838" y="1485900"/>
            <a:ext cx="52562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n-US" altLang="es-PR" sz="4200" b="1">
                <a:latin typeface="Arial" charset="0"/>
                <a:cs typeface="Arial" charset="0"/>
              </a:rPr>
              <a:t>Aquellas</a:t>
            </a:r>
          </a:p>
          <a:p>
            <a:pPr eaLnBrk="0" hangingPunct="0">
              <a:lnSpc>
                <a:spcPct val="90000"/>
              </a:lnSpc>
              <a:spcBef>
                <a:spcPct val="20000"/>
              </a:spcBef>
            </a:pPr>
            <a:r>
              <a:rPr lang="en-US" altLang="es-PR" sz="4200" b="1">
                <a:latin typeface="Arial" charset="0"/>
                <a:cs typeface="Arial" charset="0"/>
              </a:rPr>
              <a:t>actividades</a:t>
            </a:r>
          </a:p>
          <a:p>
            <a:pPr eaLnBrk="0" hangingPunct="0">
              <a:lnSpc>
                <a:spcPct val="90000"/>
              </a:lnSpc>
              <a:spcBef>
                <a:spcPct val="20000"/>
              </a:spcBef>
            </a:pPr>
            <a:r>
              <a:rPr lang="en-US" altLang="es-PR" sz="4200" b="1">
                <a:latin typeface="Arial" charset="0"/>
                <a:cs typeface="Arial" charset="0"/>
              </a:rPr>
              <a:t>que no pertenecen</a:t>
            </a:r>
          </a:p>
          <a:p>
            <a:pPr eaLnBrk="0" hangingPunct="0">
              <a:lnSpc>
                <a:spcPct val="90000"/>
              </a:lnSpc>
              <a:spcBef>
                <a:spcPct val="20000"/>
              </a:spcBef>
            </a:pPr>
            <a:r>
              <a:rPr lang="en-US" altLang="es-PR" sz="4200" b="1">
                <a:latin typeface="Arial" charset="0"/>
                <a:cs typeface="Arial" charset="0"/>
              </a:rPr>
              <a:t>al grupo de</a:t>
            </a:r>
          </a:p>
          <a:p>
            <a:pPr eaLnBrk="0" hangingPunct="0">
              <a:lnSpc>
                <a:spcPct val="90000"/>
              </a:lnSpc>
              <a:spcBef>
                <a:spcPct val="20000"/>
              </a:spcBef>
            </a:pPr>
            <a:r>
              <a:rPr lang="en-US" altLang="es-PR" sz="4200" b="1">
                <a:latin typeface="Arial" charset="0"/>
                <a:cs typeface="Arial" charset="0"/>
              </a:rPr>
              <a:t>ejercicios o físicos</a:t>
            </a:r>
          </a:p>
          <a:p>
            <a:pPr eaLnBrk="0" hangingPunct="0">
              <a:lnSpc>
                <a:spcPct val="90000"/>
              </a:lnSpc>
              <a:spcBef>
                <a:spcPct val="20000"/>
              </a:spcBef>
            </a:pPr>
            <a:r>
              <a:rPr lang="en-US" altLang="es-PR" sz="4200" b="1">
                <a:latin typeface="Arial" charset="0"/>
                <a:cs typeface="Arial" charset="0"/>
              </a:rPr>
              <a:t>o deportes</a:t>
            </a:r>
            <a:endParaRPr lang="en-US" altLang="es-PR" sz="4200" b="1" i="1">
              <a:solidFill>
                <a:srgbClr val="484876"/>
              </a:solidFill>
              <a:effectLst>
                <a:outerShdw blurRad="38100" dist="38100" dir="2700000" algn="tl">
                  <a:srgbClr val="C0C0C0"/>
                </a:outerShdw>
              </a:effectLst>
              <a:latin typeface="Arial Black" pitchFamily="34" charset="0"/>
              <a:cs typeface="Arial" charset="0"/>
            </a:endParaRPr>
          </a:p>
        </p:txBody>
      </p:sp>
      <p:sp>
        <p:nvSpPr>
          <p:cNvPr id="4" name="Text Box 6">
            <a:extLst>
              <a:ext uri="{FF2B5EF4-FFF2-40B4-BE49-F238E27FC236}">
                <a16:creationId xmlns:a16="http://schemas.microsoft.com/office/drawing/2014/main" id="{8BD5F1F2-6FA8-47F5-922E-2284AEF83896}"/>
              </a:ext>
            </a:extLst>
          </p:cNvPr>
          <p:cNvSpPr txBox="1">
            <a:spLocks noChangeArrowheads="1"/>
          </p:cNvSpPr>
          <p:nvPr/>
        </p:nvSpPr>
        <p:spPr bwMode="auto">
          <a:xfrm>
            <a:off x="179388" y="5876925"/>
            <a:ext cx="8964612" cy="576263"/>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cs typeface="Times New Roman" pitchFamily="18" charset="0"/>
              </a:rPr>
              <a:t>NOTA</a:t>
            </a:r>
            <a:r>
              <a:rPr lang="es-ES" altLang="es-PR" sz="1200" b="1">
                <a:latin typeface="Times New Roman" pitchFamily="18" charset="0"/>
                <a:cs typeface="Times New Roman" pitchFamily="18" charset="0"/>
              </a:rPr>
              <a:t>.</a:t>
            </a:r>
            <a:r>
              <a:rPr lang="es-ES" altLang="es-PR" sz="1200">
                <a:latin typeface="Times New Roman" pitchFamily="18" charset="0"/>
                <a:cs typeface="Times New Roman" pitchFamily="18" charset="0"/>
              </a:rPr>
              <a:t> </a:t>
            </a:r>
            <a:r>
              <a:rPr lang="en-US" altLang="es-PR" sz="1200">
                <a:latin typeface="Times New Roman" pitchFamily="18" charset="0"/>
                <a:cs typeface="Times New Roman" pitchFamily="18" charset="0"/>
              </a:rPr>
              <a:t>Información de: "NEAT – non-exercise activity thermogenesis – egocentric &amp; geocentric environmental factors vs. biological regulation", por: </a:t>
            </a:r>
            <a:r>
              <a:rPr lang="fi-FI" altLang="es-PR" sz="1200">
                <a:latin typeface="Times New Roman" pitchFamily="18" charset="0"/>
                <a:cs typeface="Times New Roman" pitchFamily="18" charset="0"/>
              </a:rPr>
              <a:t>J. A. Levine, &amp; C. M. Kotz,</a:t>
            </a:r>
            <a:r>
              <a:rPr lang="en-US" altLang="es-PR" sz="1200">
                <a:latin typeface="Times New Roman" pitchFamily="18" charset="0"/>
                <a:cs typeface="Times New Roman" pitchFamily="18" charset="0"/>
              </a:rPr>
              <a:t> 2005, </a:t>
            </a:r>
            <a:r>
              <a:rPr lang="es-ES" altLang="es-PR" sz="1200" b="1" i="1">
                <a:latin typeface="Times New Roman" pitchFamily="18" charset="0"/>
                <a:cs typeface="Times New Roman" pitchFamily="18" charset="0"/>
              </a:rPr>
              <a:t>Acta Physiologica Scandinavica, 184</a:t>
            </a:r>
            <a:r>
              <a:rPr lang="es-ES" altLang="es-PR" sz="1200">
                <a:latin typeface="Times New Roman" pitchFamily="18" charset="0"/>
                <a:cs typeface="Times New Roman" pitchFamily="18" charset="0"/>
              </a:rPr>
              <a:t>(4), 309-318. Recuperado de la base de datos de EBSCOhost (Academic Search Premier)</a:t>
            </a:r>
            <a:endParaRPr lang="en-US" altLang="es-PR" sz="1200">
              <a:latin typeface="Times New Roman" pitchFamily="18" charset="0"/>
              <a:cs typeface="Times New Roman" pitchFamily="18" charset="0"/>
            </a:endParaRPr>
          </a:p>
        </p:txBody>
      </p:sp>
      <p:pic>
        <p:nvPicPr>
          <p:cNvPr id="5" name="Picture 7" descr="Man_Mowing_the_Grass">
            <a:extLst>
              <a:ext uri="{FF2B5EF4-FFF2-40B4-BE49-F238E27FC236}">
                <a16:creationId xmlns:a16="http://schemas.microsoft.com/office/drawing/2014/main" id="{750849E0-A0E0-4DDA-A7DB-DA1B71578A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49275"/>
            <a:ext cx="2986088" cy="51847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3005594"/>
      </p:ext>
    </p:extLst>
  </p:cSld>
  <p:clrMapOvr>
    <a:masterClrMapping/>
  </p:clrMapOvr>
  <p:transition spd="slow">
    <p:wedge/>
    <p:sndAc>
      <p:stSnd>
        <p:snd r:embed="rId4" name="push.wav"/>
      </p:stSnd>
    </p:sndAc>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E5E2-290A-4C1C-8CB3-741523340D6C}"/>
              </a:ext>
            </a:extLst>
          </p:cNvPr>
          <p:cNvSpPr>
            <a:spLocks/>
          </p:cNvSpPr>
          <p:nvPr/>
        </p:nvSpPr>
        <p:spPr bwMode="auto">
          <a:xfrm>
            <a:off x="1690688" y="1052513"/>
            <a:ext cx="70564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pPr>
            <a:r>
              <a:rPr lang="es-PR" altLang="es-PR" sz="2600">
                <a:solidFill>
                  <a:srgbClr val="484876"/>
                </a:solidFill>
                <a:effectLst>
                  <a:outerShdw blurRad="38100" dist="38100" dir="2700000" algn="tl">
                    <a:srgbClr val="C0C0C0"/>
                  </a:outerShdw>
                </a:effectLst>
                <a:latin typeface="Arial Black" pitchFamily="34" charset="0"/>
                <a:cs typeface="Arial" charset="0"/>
              </a:rPr>
              <a:t>Nonexercise Activity Thermogenesis:</a:t>
            </a:r>
            <a:r>
              <a:rPr lang="es-PR" altLang="es-PR" sz="2800">
                <a:solidFill>
                  <a:srgbClr val="484876"/>
                </a:solidFill>
                <a:effectLst>
                  <a:outerShdw blurRad="38100" dist="38100" dir="2700000" algn="tl">
                    <a:srgbClr val="C0C0C0"/>
                  </a:outerShdw>
                </a:effectLst>
                <a:latin typeface="Arial Black" pitchFamily="34" charset="0"/>
                <a:cs typeface="Arial" charset="0"/>
              </a:rPr>
              <a:t> </a:t>
            </a:r>
            <a:r>
              <a:rPr lang="es-PR" altLang="es-PR" sz="3000" i="1">
                <a:solidFill>
                  <a:srgbClr val="484876"/>
                </a:solidFill>
                <a:effectLst>
                  <a:outerShdw blurRad="38100" dist="38100" dir="2700000" algn="tl">
                    <a:srgbClr val="C0C0C0"/>
                  </a:outerShdw>
                </a:effectLst>
                <a:latin typeface="Arial Black" pitchFamily="34" charset="0"/>
                <a:cs typeface="Arial" charset="0"/>
              </a:rPr>
              <a:t>NEAT</a:t>
            </a:r>
          </a:p>
        </p:txBody>
      </p:sp>
      <p:sp>
        <p:nvSpPr>
          <p:cNvPr id="3" name="Text Box 7">
            <a:extLst>
              <a:ext uri="{FF2B5EF4-FFF2-40B4-BE49-F238E27FC236}">
                <a16:creationId xmlns:a16="http://schemas.microsoft.com/office/drawing/2014/main" id="{67CCD8AC-252E-4674-9D4D-1227D2D05CE9}"/>
              </a:ext>
            </a:extLst>
          </p:cNvPr>
          <p:cNvSpPr txBox="1">
            <a:spLocks noChangeArrowheads="1"/>
          </p:cNvSpPr>
          <p:nvPr/>
        </p:nvSpPr>
        <p:spPr bwMode="auto">
          <a:xfrm>
            <a:off x="646113" y="28654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90000"/>
              </a:lnSpc>
              <a:spcBef>
                <a:spcPct val="20000"/>
              </a:spcBef>
            </a:pPr>
            <a:r>
              <a:rPr lang="en-US" altLang="es-PR" sz="2800" b="1">
                <a:solidFill>
                  <a:srgbClr val="484876"/>
                </a:solidFill>
                <a:effectLst>
                  <a:outerShdw blurRad="38100" dist="38100" dir="2700000" algn="tl">
                    <a:srgbClr val="C0C0C0"/>
                  </a:outerShdw>
                </a:effectLst>
                <a:latin typeface="Calibri" pitchFamily="34" charset="0"/>
              </a:rPr>
              <a:t>Termogénesis de las Actividades no Asociadas con el Ejercicio Físico:</a:t>
            </a:r>
            <a:endParaRPr lang="en-US" altLang="es-PR" sz="2500" i="1">
              <a:solidFill>
                <a:srgbClr val="FF0000"/>
              </a:solidFill>
              <a:latin typeface="Arial Black" pitchFamily="34" charset="0"/>
            </a:endParaRPr>
          </a:p>
        </p:txBody>
      </p:sp>
      <p:pic>
        <p:nvPicPr>
          <p:cNvPr id="4" name="Picture 8" descr="Bullets_Arrow_Blue1_Right_03">
            <a:extLst>
              <a:ext uri="{FF2B5EF4-FFF2-40B4-BE49-F238E27FC236}">
                <a16:creationId xmlns:a16="http://schemas.microsoft.com/office/drawing/2014/main" id="{4881D6E7-2894-44EA-A0A3-8C8BCBD2B8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13" y="2936875"/>
            <a:ext cx="271462" cy="266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9">
            <a:extLst>
              <a:ext uri="{FF2B5EF4-FFF2-40B4-BE49-F238E27FC236}">
                <a16:creationId xmlns:a16="http://schemas.microsoft.com/office/drawing/2014/main" id="{61C9F786-FDD5-4875-8424-AF79133EA80B}"/>
              </a:ext>
            </a:extLst>
          </p:cNvPr>
          <p:cNvSpPr txBox="1">
            <a:spLocks noChangeArrowheads="1"/>
          </p:cNvSpPr>
          <p:nvPr/>
        </p:nvSpPr>
        <p:spPr bwMode="auto">
          <a:xfrm>
            <a:off x="1006475" y="377507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altLang="es-PR" sz="2100" b="1">
                <a:effectLst>
                  <a:outerShdw blurRad="38100" dist="38100" dir="2700000" algn="tl">
                    <a:srgbClr val="C0C0C0"/>
                  </a:outerShdw>
                </a:effectLst>
              </a:rPr>
              <a:t>Importancia</a:t>
            </a:r>
            <a:r>
              <a:rPr lang="en-US" altLang="es-PR" sz="2100" b="1"/>
              <a:t>: </a:t>
            </a:r>
            <a:endParaRPr lang="en-US" altLang="es-PR" sz="2100">
              <a:effectLst>
                <a:outerShdw blurRad="38100" dist="38100" dir="2700000" algn="tl">
                  <a:srgbClr val="C0C0C0"/>
                </a:outerShdw>
              </a:effectLst>
              <a:latin typeface="Arial Black" pitchFamily="34" charset="0"/>
            </a:endParaRPr>
          </a:p>
        </p:txBody>
      </p:sp>
      <p:pic>
        <p:nvPicPr>
          <p:cNvPr id="6" name="Picture 10" descr="Bullet_Round_Diamond_Maggenta_02">
            <a:extLst>
              <a:ext uri="{FF2B5EF4-FFF2-40B4-BE49-F238E27FC236}">
                <a16:creationId xmlns:a16="http://schemas.microsoft.com/office/drawing/2014/main" id="{127D70A4-45A3-47CE-B6CB-6ADE119115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575" y="3846513"/>
            <a:ext cx="276225" cy="273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1">
            <a:extLst>
              <a:ext uri="{FF2B5EF4-FFF2-40B4-BE49-F238E27FC236}">
                <a16:creationId xmlns:a16="http://schemas.microsoft.com/office/drawing/2014/main" id="{04C73C51-D916-4F5F-AD86-5544419668B5}"/>
              </a:ext>
            </a:extLst>
          </p:cNvPr>
          <p:cNvSpPr txBox="1">
            <a:spLocks noChangeArrowheads="1"/>
          </p:cNvSpPr>
          <p:nvPr/>
        </p:nvSpPr>
        <p:spPr bwMode="auto">
          <a:xfrm>
            <a:off x="1406525" y="4318000"/>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b="1">
                <a:solidFill>
                  <a:srgbClr val="000000"/>
                </a:solidFill>
                <a:latin typeface="Arial" charset="0"/>
              </a:rPr>
              <a:t>Costo metabólico de algunas actividades NEAT:</a:t>
            </a:r>
            <a:endParaRPr lang="en-US" altLang="es-PR" sz="2200" i="1">
              <a:solidFill>
                <a:srgbClr val="FF0000"/>
              </a:solidFill>
              <a:effectLst>
                <a:outerShdw blurRad="38100" dist="38100" dir="2700000" algn="tl">
                  <a:srgbClr val="C0C0C0"/>
                </a:outerShdw>
              </a:effectLst>
              <a:latin typeface="Arial Black" pitchFamily="34" charset="0"/>
            </a:endParaRPr>
          </a:p>
        </p:txBody>
      </p:sp>
      <p:pic>
        <p:nvPicPr>
          <p:cNvPr id="8" name="Picture 12" descr="Bullets_Arrow-Thin_Green_Right_02">
            <a:extLst>
              <a:ext uri="{FF2B5EF4-FFF2-40B4-BE49-F238E27FC236}">
                <a16:creationId xmlns:a16="http://schemas.microsoft.com/office/drawing/2014/main" id="{C8C36FA8-77E7-44F3-9FDD-79C8C0F222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4351338"/>
            <a:ext cx="284163" cy="2889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3">
            <a:extLst>
              <a:ext uri="{FF2B5EF4-FFF2-40B4-BE49-F238E27FC236}">
                <a16:creationId xmlns:a16="http://schemas.microsoft.com/office/drawing/2014/main" id="{393928F4-C1A5-4297-BF4A-4BD2F4F92161}"/>
              </a:ext>
            </a:extLst>
          </p:cNvPr>
          <p:cNvSpPr txBox="1">
            <a:spLocks noChangeArrowheads="1"/>
          </p:cNvSpPr>
          <p:nvPr/>
        </p:nvSpPr>
        <p:spPr bwMode="auto">
          <a:xfrm>
            <a:off x="1403350" y="4724400"/>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lnSpc>
                <a:spcPct val="90000"/>
              </a:lnSpc>
            </a:pPr>
            <a:r>
              <a:rPr lang="es-ES" altLang="es-PR" sz="2200" b="1" i="1">
                <a:solidFill>
                  <a:srgbClr val="000000"/>
                </a:solidFill>
                <a:latin typeface="Calibri" pitchFamily="34" charset="0"/>
              </a:rPr>
              <a:t>Son suficientes para asistir en las medidas preventivas, y terapéuticas, para el problema de la obesidad:</a:t>
            </a:r>
            <a:endParaRPr lang="en-US" altLang="es-PR" sz="2200" i="1" u="sng">
              <a:solidFill>
                <a:srgbClr val="FF0000"/>
              </a:solidFill>
              <a:effectLst>
                <a:outerShdw blurRad="38100" dist="38100" dir="2700000" algn="tl">
                  <a:srgbClr val="C0C0C0"/>
                </a:outerShdw>
              </a:effectLst>
              <a:latin typeface="Arial Black" pitchFamily="34" charset="0"/>
            </a:endParaRPr>
          </a:p>
        </p:txBody>
      </p:sp>
      <p:sp>
        <p:nvSpPr>
          <p:cNvPr id="10" name="Text Box 6">
            <a:extLst>
              <a:ext uri="{FF2B5EF4-FFF2-40B4-BE49-F238E27FC236}">
                <a16:creationId xmlns:a16="http://schemas.microsoft.com/office/drawing/2014/main" id="{2E57EADD-A87F-4C70-BB92-83EDDAE15F57}"/>
              </a:ext>
            </a:extLst>
          </p:cNvPr>
          <p:cNvSpPr txBox="1">
            <a:spLocks noChangeArrowheads="1"/>
          </p:cNvSpPr>
          <p:nvPr/>
        </p:nvSpPr>
        <p:spPr bwMode="auto">
          <a:xfrm>
            <a:off x="179388" y="5732463"/>
            <a:ext cx="8820150" cy="792162"/>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Información de: " Compendium of physical activities: an update of activity codes and MET intensities ", por: B. E. Ainsworth,, W. L.Haskell,, M. C.Whitt,, M. L. Irwin,, A. M. Swartz,, S. J.,  Strath, W. L.,  O'Brien, D. R. Jr,  Bassett, K. H. Schmitz,, P. O. Emplaincourt,, D. R. Jr, Jacobs, &amp; A. S. Leon, 2000, </a:t>
            </a:r>
            <a:r>
              <a:rPr lang="en-US" altLang="es-PR" sz="1200" b="1" i="1">
                <a:latin typeface="Times New Roman" pitchFamily="18" charset="0"/>
              </a:rPr>
              <a:t>Medicine &amp; Science in Sports &amp; Exercise, 32</a:t>
            </a:r>
            <a:r>
              <a:rPr lang="en-US" altLang="es-PR" sz="1200">
                <a:latin typeface="Times New Roman" pitchFamily="18" charset="0"/>
              </a:rPr>
              <a:t>(9 Suppl), S498-S504. Recuperado de </a:t>
            </a:r>
            <a:r>
              <a:rPr lang="en-US" altLang="es-PR" sz="1200" b="1" i="1">
                <a:latin typeface="Times New Roman" pitchFamily="18" charset="0"/>
                <a:hlinkClick r:id="rId8"/>
              </a:rPr>
              <a:t>http://ocw.um.es/cc.-de-la-salud/alimentacion-y-nutricion-actuales/otros-recursos-1/or-f-003.pdf</a:t>
            </a:r>
            <a:endParaRPr lang="en-US" altLang="es-PR" sz="1200" b="1" i="1">
              <a:latin typeface="Times New Roman" pitchFamily="18" charset="0"/>
            </a:endParaRPr>
          </a:p>
        </p:txBody>
      </p:sp>
      <p:pic>
        <p:nvPicPr>
          <p:cNvPr id="11" name="Picture 15" descr="girl_with_packsack">
            <a:extLst>
              <a:ext uri="{FF2B5EF4-FFF2-40B4-BE49-F238E27FC236}">
                <a16:creationId xmlns:a16="http://schemas.microsoft.com/office/drawing/2014/main" id="{E3B99621-ED80-497A-9F15-9B50D3A0E03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188" y="669925"/>
            <a:ext cx="973137" cy="20383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46898892"/>
      </p:ext>
    </p:extLst>
  </p:cSld>
  <p:clrMapOvr>
    <a:masterClrMapping/>
  </p:clrMapOvr>
  <p:transition spd="slow">
    <p:wedge/>
    <p:sndAc>
      <p:stSnd>
        <p:snd r:embed="rId4" name="push.wav"/>
      </p:stSnd>
    </p:sndAc>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38E52ED-D655-4B9B-8CF2-F6F2350A7881}"/>
              </a:ext>
            </a:extLst>
          </p:cNvPr>
          <p:cNvSpPr>
            <a:spLocks noChangeArrowheads="1"/>
          </p:cNvSpPr>
          <p:nvPr/>
        </p:nvSpPr>
        <p:spPr bwMode="auto">
          <a:xfrm>
            <a:off x="3106511" y="1074379"/>
            <a:ext cx="5497937" cy="120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lnSpc>
                <a:spcPts val="6200"/>
              </a:lnSpc>
            </a:pPr>
            <a:r>
              <a:rPr lang="en-US" altLang="es-PR" sz="4000" dirty="0">
                <a:solidFill>
                  <a:srgbClr val="484876"/>
                </a:solidFill>
                <a:effectLst>
                  <a:outerShdw blurRad="38100" dist="38100" dir="2700000" algn="tl">
                    <a:srgbClr val="C0C0C0"/>
                  </a:outerShdw>
                </a:effectLst>
                <a:latin typeface="Arial Black" pitchFamily="34" charset="0"/>
              </a:rPr>
              <a:t>NIVELES DE</a:t>
            </a:r>
          </a:p>
          <a:p>
            <a:pPr eaLnBrk="0" hangingPunct="0">
              <a:lnSpc>
                <a:spcPts val="6200"/>
              </a:lnSpc>
            </a:pPr>
            <a:r>
              <a:rPr lang="en-US" altLang="es-PR" sz="4000" dirty="0">
                <a:solidFill>
                  <a:srgbClr val="484876"/>
                </a:solidFill>
                <a:effectLst>
                  <a:outerShdw blurRad="38100" dist="38100" dir="2700000" algn="tl">
                    <a:srgbClr val="C0C0C0"/>
                  </a:outerShdw>
                </a:effectLst>
                <a:latin typeface="Arial Black" pitchFamily="34" charset="0"/>
              </a:rPr>
              <a:t>ACTIVIDAD FÍSICA</a:t>
            </a:r>
          </a:p>
        </p:txBody>
      </p:sp>
      <p:sp>
        <p:nvSpPr>
          <p:cNvPr id="3" name="Text Box 6">
            <a:extLst>
              <a:ext uri="{FF2B5EF4-FFF2-40B4-BE49-F238E27FC236}">
                <a16:creationId xmlns:a16="http://schemas.microsoft.com/office/drawing/2014/main" id="{8B549DE5-91B1-4B6F-AC6D-B42C76536C99}"/>
              </a:ext>
            </a:extLst>
          </p:cNvPr>
          <p:cNvSpPr txBox="1">
            <a:spLocks noChangeArrowheads="1"/>
          </p:cNvSpPr>
          <p:nvPr/>
        </p:nvSpPr>
        <p:spPr bwMode="auto">
          <a:xfrm>
            <a:off x="179388" y="6021388"/>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 152),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sp>
        <p:nvSpPr>
          <p:cNvPr id="4" name="Text Box 9">
            <a:extLst>
              <a:ext uri="{FF2B5EF4-FFF2-40B4-BE49-F238E27FC236}">
                <a16:creationId xmlns:a16="http://schemas.microsoft.com/office/drawing/2014/main" id="{4BE8C395-6F4D-4F08-9535-063483E0ECCC}"/>
              </a:ext>
            </a:extLst>
          </p:cNvPr>
          <p:cNvSpPr txBox="1">
            <a:spLocks noChangeArrowheads="1"/>
          </p:cNvSpPr>
          <p:nvPr/>
        </p:nvSpPr>
        <p:spPr bwMode="auto">
          <a:xfrm>
            <a:off x="844728" y="3094121"/>
            <a:ext cx="7615704" cy="171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Sedentario – </a:t>
            </a:r>
            <a:r>
              <a:rPr lang="es-PR" altLang="es-PR" sz="2800" b="1" i="1" dirty="0">
                <a:solidFill>
                  <a:srgbClr val="26263E"/>
                </a:solidFill>
                <a:latin typeface="Arial" panose="020B0604020202020204" pitchFamily="34" charset="0"/>
                <a:cs typeface="Arial" panose="020B0604020202020204" pitchFamily="34" charset="0"/>
              </a:rPr>
              <a:t>PAL menor que 1.4</a:t>
            </a:r>
            <a:r>
              <a:rPr lang="es-PR" altLang="es-PR" sz="2800" b="1" dirty="0">
                <a:solidFill>
                  <a:srgbClr val="26263E"/>
                </a:solidFill>
                <a:latin typeface="Arial" panose="020B0604020202020204" pitchFamily="34" charset="0"/>
                <a:cs typeface="Arial" panose="020B0604020202020204" pitchFamily="34" charset="0"/>
              </a:rPr>
              <a:t>:</a:t>
            </a:r>
          </a:p>
          <a:p>
            <a:pPr algn="l">
              <a:lnSpc>
                <a:spcPct val="80000"/>
              </a:lnSpc>
            </a:pPr>
            <a:r>
              <a:rPr lang="en-US" altLang="es-PR" sz="2600" b="1" dirty="0">
                <a:latin typeface="Arial" panose="020B0604020202020204" pitchFamily="34" charset="0"/>
                <a:cs typeface="Arial" panose="020B0604020202020204" pitchFamily="34" charset="0"/>
              </a:rPr>
              <a:t>La </a:t>
            </a:r>
            <a:r>
              <a:rPr lang="en-US" altLang="es-PR" sz="2600" b="1" dirty="0" err="1">
                <a:latin typeface="Arial" panose="020B0604020202020204" pitchFamily="34" charset="0"/>
                <a:cs typeface="Arial" panose="020B0604020202020204" pitchFamily="34" charset="0"/>
              </a:rPr>
              <a:t>cantidad</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diaria</a:t>
            </a:r>
            <a:r>
              <a:rPr lang="en-US" altLang="es-PR" sz="2600" b="1" dirty="0">
                <a:latin typeface="Arial" panose="020B0604020202020204" pitchFamily="34" charset="0"/>
                <a:cs typeface="Arial" panose="020B0604020202020204" pitchFamily="34" charset="0"/>
              </a:rPr>
              <a:t> de </a:t>
            </a:r>
            <a:r>
              <a:rPr lang="en-US" altLang="es-PR" sz="2600" b="1" dirty="0" err="1">
                <a:latin typeface="Arial" panose="020B0604020202020204" pitchFamily="34" charset="0"/>
                <a:cs typeface="Arial" panose="020B0604020202020204" pitchFamily="34" charset="0"/>
              </a:rPr>
              <a:t>energía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generada</a:t>
            </a:r>
            <a:r>
              <a:rPr lang="en-US" altLang="es-PR" sz="2600" b="1" dirty="0">
                <a:latin typeface="Arial" panose="020B0604020202020204" pitchFamily="34" charset="0"/>
                <a:cs typeface="Arial" panose="020B0604020202020204" pitchFamily="34" charset="0"/>
              </a:rPr>
              <a:t> para el </a:t>
            </a:r>
            <a:r>
              <a:rPr lang="en-US" altLang="es-PR" sz="2600" b="1" dirty="0" err="1">
                <a:latin typeface="Arial" panose="020B0604020202020204" pitchFamily="34" charset="0"/>
                <a:cs typeface="Arial" panose="020B0604020202020204" pitchFamily="34" charset="0"/>
              </a:rPr>
              <a:t>mantenimiento</a:t>
            </a:r>
            <a:r>
              <a:rPr lang="en-US" altLang="es-PR" sz="2600" b="1" dirty="0">
                <a:latin typeface="Arial" panose="020B0604020202020204" pitchFamily="34" charset="0"/>
                <a:cs typeface="Arial" panose="020B0604020202020204" pitchFamily="34" charset="0"/>
              </a:rPr>
              <a:t> de </a:t>
            </a:r>
            <a:r>
              <a:rPr lang="en-US" altLang="es-PR" sz="2600" b="1" dirty="0" err="1">
                <a:latin typeface="Arial" panose="020B0604020202020204" pitchFamily="34" charset="0"/>
                <a:cs typeface="Arial" panose="020B0604020202020204" pitchFamily="34" charset="0"/>
              </a:rPr>
              <a:t>toda</a:t>
            </a:r>
            <a:r>
              <a:rPr lang="en-US" altLang="es-PR" sz="2600" b="1" dirty="0">
                <a:latin typeface="Arial" panose="020B0604020202020204" pitchFamily="34" charset="0"/>
                <a:cs typeface="Arial" panose="020B0604020202020204" pitchFamily="34" charset="0"/>
              </a:rPr>
              <a:t> forma de </a:t>
            </a:r>
            <a:r>
              <a:rPr lang="en-US" altLang="es-PR" sz="2600" b="1" dirty="0" err="1">
                <a:latin typeface="Arial" panose="020B0604020202020204" pitchFamily="34" charset="0"/>
                <a:cs typeface="Arial" panose="020B0604020202020204" pitchFamily="34" charset="0"/>
              </a:rPr>
              <a:t>movimiento</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es</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menos</a:t>
            </a:r>
            <a:r>
              <a:rPr lang="en-US" altLang="es-PR" sz="2600" b="1" dirty="0">
                <a:latin typeface="Arial" panose="020B0604020202020204" pitchFamily="34" charset="0"/>
                <a:cs typeface="Arial" panose="020B0604020202020204" pitchFamily="34" charset="0"/>
              </a:rPr>
              <a:t> de 1.4 </a:t>
            </a:r>
            <a:r>
              <a:rPr lang="en-US" altLang="es-PR" sz="2600" b="1" dirty="0" err="1">
                <a:latin typeface="Arial" panose="020B0604020202020204" pitchFamily="34" charset="0"/>
                <a:cs typeface="Arial" panose="020B0604020202020204" pitchFamily="34" charset="0"/>
              </a:rPr>
              <a:t>veces</a:t>
            </a:r>
            <a:r>
              <a:rPr lang="en-US" altLang="es-PR" sz="2600" b="1" dirty="0">
                <a:latin typeface="Arial" panose="020B0604020202020204" pitchFamily="34" charset="0"/>
                <a:cs typeface="Arial" panose="020B0604020202020204" pitchFamily="34" charset="0"/>
              </a:rPr>
              <a:t> la </a:t>
            </a:r>
            <a:r>
              <a:rPr lang="en-US" altLang="es-PR" sz="2600" b="1" dirty="0" err="1">
                <a:latin typeface="Arial" panose="020B0604020202020204" pitchFamily="34" charset="0"/>
                <a:cs typeface="Arial" panose="020B0604020202020204" pitchFamily="34" charset="0"/>
              </a:rPr>
              <a:t>energía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generada</a:t>
            </a:r>
            <a:r>
              <a:rPr lang="en-US" altLang="es-PR" sz="2600" b="1" dirty="0">
                <a:latin typeface="Arial" panose="020B0604020202020204" pitchFamily="34" charset="0"/>
                <a:cs typeface="Arial" panose="020B0604020202020204" pitchFamily="34" charset="0"/>
              </a:rPr>
              <a:t> </a:t>
            </a:r>
            <a:r>
              <a:rPr lang="en-US" altLang="es-PR" sz="2600" b="1" dirty="0" err="1">
                <a:latin typeface="Arial" panose="020B0604020202020204" pitchFamily="34" charset="0"/>
                <a:cs typeface="Arial" panose="020B0604020202020204" pitchFamily="34" charset="0"/>
              </a:rPr>
              <a:t>por</a:t>
            </a:r>
            <a:r>
              <a:rPr lang="en-US" altLang="es-PR" sz="2600" b="1" dirty="0">
                <a:latin typeface="Arial" panose="020B0604020202020204" pitchFamily="34" charset="0"/>
                <a:cs typeface="Arial" panose="020B0604020202020204" pitchFamily="34" charset="0"/>
              </a:rPr>
              <a:t> el metabolism basal</a:t>
            </a:r>
            <a:endParaRPr lang="es-PR" altLang="es-PR" sz="2600" b="1" dirty="0">
              <a:latin typeface="Arial" panose="020B0604020202020204" pitchFamily="34" charset="0"/>
              <a:cs typeface="Arial" panose="020B0604020202020204" pitchFamily="34" charset="0"/>
            </a:endParaRPr>
          </a:p>
        </p:txBody>
      </p:sp>
      <p:pic>
        <p:nvPicPr>
          <p:cNvPr id="5" name="Picture 10" descr="PntBlue1">
            <a:extLst>
              <a:ext uri="{FF2B5EF4-FFF2-40B4-BE49-F238E27FC236}">
                <a16:creationId xmlns:a16="http://schemas.microsoft.com/office/drawing/2014/main" id="{990942CC-FB71-4D66-AE43-801CA64560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3055931"/>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9">
            <a:extLst>
              <a:ext uri="{FF2B5EF4-FFF2-40B4-BE49-F238E27FC236}">
                <a16:creationId xmlns:a16="http://schemas.microsoft.com/office/drawing/2014/main" id="{93E70F02-DEAE-45EF-96AB-DE866ED93B21}"/>
              </a:ext>
            </a:extLst>
          </p:cNvPr>
          <p:cNvSpPr txBox="1">
            <a:spLocks noChangeArrowheads="1"/>
          </p:cNvSpPr>
          <p:nvPr/>
        </p:nvSpPr>
        <p:spPr bwMode="auto">
          <a:xfrm>
            <a:off x="844728" y="4864165"/>
            <a:ext cx="7975422"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Moderado – </a:t>
            </a:r>
            <a:r>
              <a:rPr lang="es-PR" altLang="es-PR" sz="2800" b="1" i="1" dirty="0">
                <a:solidFill>
                  <a:srgbClr val="26263E"/>
                </a:solidFill>
                <a:latin typeface="Arial" panose="020B0604020202020204" pitchFamily="34" charset="0"/>
                <a:cs typeface="Arial" panose="020B0604020202020204" pitchFamily="34" charset="0"/>
              </a:rPr>
              <a:t>PAL entre 1.4 y 1.7</a:t>
            </a:r>
            <a:r>
              <a:rPr lang="es-PR" altLang="es-PR" sz="2800" b="1" dirty="0">
                <a:solidFill>
                  <a:srgbClr val="26263E"/>
                </a:solidFill>
                <a:latin typeface="Arial" panose="020B0604020202020204" pitchFamily="34" charset="0"/>
                <a:cs typeface="Arial" panose="020B0604020202020204" pitchFamily="34" charset="0"/>
              </a:rPr>
              <a:t>:</a:t>
            </a:r>
          </a:p>
        </p:txBody>
      </p:sp>
      <p:pic>
        <p:nvPicPr>
          <p:cNvPr id="7" name="Picture 10" descr="PntBlue1">
            <a:extLst>
              <a:ext uri="{FF2B5EF4-FFF2-40B4-BE49-F238E27FC236}">
                <a16:creationId xmlns:a16="http://schemas.microsoft.com/office/drawing/2014/main" id="{B95DB8AF-9C13-461E-B14B-5217D4F050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4825975"/>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a:extLst>
              <a:ext uri="{FF2B5EF4-FFF2-40B4-BE49-F238E27FC236}">
                <a16:creationId xmlns:a16="http://schemas.microsoft.com/office/drawing/2014/main" id="{6B4AF9DD-534D-4100-B775-3B47A41474A7}"/>
              </a:ext>
            </a:extLst>
          </p:cNvPr>
          <p:cNvSpPr txBox="1">
            <a:spLocks noChangeArrowheads="1"/>
          </p:cNvSpPr>
          <p:nvPr/>
        </p:nvSpPr>
        <p:spPr bwMode="auto">
          <a:xfrm>
            <a:off x="844728" y="5440229"/>
            <a:ext cx="7759720"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800" b="1" dirty="0">
                <a:solidFill>
                  <a:srgbClr val="26263E"/>
                </a:solidFill>
                <a:latin typeface="Arial" panose="020B0604020202020204" pitchFamily="34" charset="0"/>
                <a:cs typeface="Arial" panose="020B0604020202020204" pitchFamily="34" charset="0"/>
              </a:rPr>
              <a:t>Vigoroso – </a:t>
            </a:r>
            <a:r>
              <a:rPr lang="es-PR" altLang="es-PR" sz="2800" b="1" i="1" dirty="0">
                <a:solidFill>
                  <a:srgbClr val="26263E"/>
                </a:solidFill>
                <a:latin typeface="Arial" panose="020B0604020202020204" pitchFamily="34" charset="0"/>
                <a:cs typeface="Arial" panose="020B0604020202020204" pitchFamily="34" charset="0"/>
              </a:rPr>
              <a:t>PAL mayor que 1.7</a:t>
            </a:r>
            <a:r>
              <a:rPr lang="es-PR" altLang="es-PR" sz="2800" b="1" dirty="0">
                <a:solidFill>
                  <a:srgbClr val="26263E"/>
                </a:solidFill>
                <a:latin typeface="Arial" panose="020B0604020202020204" pitchFamily="34" charset="0"/>
                <a:cs typeface="Arial" panose="020B0604020202020204" pitchFamily="34" charset="0"/>
              </a:rPr>
              <a:t>:</a:t>
            </a:r>
          </a:p>
        </p:txBody>
      </p:sp>
      <p:pic>
        <p:nvPicPr>
          <p:cNvPr id="9" name="Picture 10" descr="PntBlue1">
            <a:extLst>
              <a:ext uri="{FF2B5EF4-FFF2-40B4-BE49-F238E27FC236}">
                <a16:creationId xmlns:a16="http://schemas.microsoft.com/office/drawing/2014/main" id="{1C538CF6-94FD-4106-B39C-57BF4D1D2F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920" y="5402039"/>
            <a:ext cx="442395" cy="4032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0403F57-A0C4-4509-8951-7E4F785632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117" y="145913"/>
            <a:ext cx="2362200" cy="30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1776271100"/>
      </p:ext>
    </p:extLst>
  </p:cSld>
  <p:clrMapOvr>
    <a:masterClrMapping/>
  </p:clrMapOvr>
  <p:transition spd="slow">
    <p:wedge/>
    <p:sndAc>
      <p:stSnd>
        <p:snd r:embed="rId4" name="push.wav"/>
      </p:stSnd>
    </p:sndAc>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E7B9CCE2-8CD9-4248-8897-19C298820743}"/>
              </a:ext>
            </a:extLst>
          </p:cNvPr>
          <p:cNvSpPr txBox="1">
            <a:spLocks noChangeArrowheads="1"/>
          </p:cNvSpPr>
          <p:nvPr/>
        </p:nvSpPr>
        <p:spPr bwMode="auto">
          <a:xfrm>
            <a:off x="179388" y="6093544"/>
            <a:ext cx="8640762" cy="4318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dirty="0">
                <a:latin typeface="Times New Roman" pitchFamily="18" charset="0"/>
              </a:rPr>
              <a:t>NOTA</a:t>
            </a:r>
            <a:r>
              <a:rPr lang="es-ES" altLang="es-PR" sz="1200" b="1" dirty="0">
                <a:latin typeface="Times New Roman" pitchFamily="18" charset="0"/>
              </a:rPr>
              <a:t>.</a:t>
            </a:r>
            <a:r>
              <a:rPr lang="es-ES" altLang="es-PR" sz="1200" dirty="0">
                <a:latin typeface="Times New Roman" pitchFamily="18" charset="0"/>
              </a:rPr>
              <a:t> Reproducido de</a:t>
            </a:r>
            <a:r>
              <a:rPr lang="en-US" altLang="es-PR" sz="1200" dirty="0">
                <a:latin typeface="Times New Roman" pitchFamily="18" charset="0"/>
              </a:rPr>
              <a:t>: </a:t>
            </a:r>
            <a:r>
              <a:rPr lang="en-US" altLang="es-PR" sz="1200" b="1" i="1" dirty="0">
                <a:latin typeface="Times New Roman" pitchFamily="18" charset="0"/>
              </a:rPr>
              <a:t>Health &amp; </a:t>
            </a:r>
            <a:r>
              <a:rPr lang="en-US" altLang="es-PR" sz="1200" b="1" i="1" dirty="0" err="1">
                <a:latin typeface="Times New Roman" pitchFamily="18" charset="0"/>
              </a:rPr>
              <a:t>Welness</a:t>
            </a:r>
            <a:r>
              <a:rPr lang="en-US" altLang="es-PR" sz="1200" i="1" dirty="0">
                <a:latin typeface="Times New Roman" pitchFamily="18" charset="0"/>
              </a:rPr>
              <a:t>. </a:t>
            </a:r>
            <a:r>
              <a:rPr lang="en-US" altLang="es-PR" sz="1200" dirty="0">
                <a:latin typeface="Times New Roman" pitchFamily="18" charset="0"/>
              </a:rPr>
              <a:t>12</a:t>
            </a:r>
            <a:r>
              <a:rPr lang="en-US" altLang="es-PR" sz="1200" baseline="30000" dirty="0">
                <a:latin typeface="Times New Roman" pitchFamily="18" charset="0"/>
              </a:rPr>
              <a:t>th</a:t>
            </a:r>
            <a:r>
              <a:rPr lang="en-US" altLang="es-PR" sz="1200" dirty="0">
                <a:latin typeface="Times New Roman" pitchFamily="18" charset="0"/>
              </a:rPr>
              <a:t> ed., (pp. 152, 574), </a:t>
            </a:r>
            <a:r>
              <a:rPr lang="en-US" altLang="es-PR" sz="1200" dirty="0" err="1">
                <a:latin typeface="Times New Roman" pitchFamily="18" charset="0"/>
              </a:rPr>
              <a:t>por</a:t>
            </a:r>
            <a:r>
              <a:rPr lang="en-US" altLang="es-PR" sz="1200" dirty="0">
                <a:latin typeface="Times New Roman" pitchFamily="18" charset="0"/>
              </a:rPr>
              <a:t> G. E. Gordon &amp; E. </a:t>
            </a:r>
            <a:r>
              <a:rPr lang="en-US" altLang="es-PR" sz="1200" dirty="0" err="1">
                <a:latin typeface="Times New Roman" pitchFamily="18" charset="0"/>
              </a:rPr>
              <a:t>Golanty</a:t>
            </a:r>
            <a:r>
              <a:rPr lang="en-US" altLang="es-PR" sz="1200" dirty="0">
                <a:latin typeface="Times New Roman" pitchFamily="18" charset="0"/>
              </a:rPr>
              <a:t>, 2016, Burlington, MA: Jones &amp; Bartlett Learning. Copyright 2016 </a:t>
            </a:r>
            <a:r>
              <a:rPr lang="en-US" altLang="es-PR" sz="1200" dirty="0" err="1">
                <a:latin typeface="Times New Roman" pitchFamily="18" charset="0"/>
              </a:rPr>
              <a:t>por</a:t>
            </a:r>
            <a:r>
              <a:rPr lang="en-US" altLang="es-PR" sz="1200" dirty="0">
                <a:latin typeface="Times New Roman" pitchFamily="18" charset="0"/>
              </a:rPr>
              <a:t>: Jones &amp; Bartlett Learning, LLC, an Ascend Learning Company</a:t>
            </a:r>
          </a:p>
        </p:txBody>
      </p:sp>
      <p:pic>
        <p:nvPicPr>
          <p:cNvPr id="3" name="Picture 2">
            <a:extLst>
              <a:ext uri="{FF2B5EF4-FFF2-40B4-BE49-F238E27FC236}">
                <a16:creationId xmlns:a16="http://schemas.microsoft.com/office/drawing/2014/main" id="{8D60F688-240B-4776-BB90-5BF778114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721" y="754161"/>
            <a:ext cx="5671567" cy="5267127"/>
          </a:xfrm>
          <a:prstGeom prst="rect">
            <a:avLst/>
          </a:prstGeom>
        </p:spPr>
      </p:pic>
    </p:spTree>
    <p:custDataLst>
      <p:tags r:id="rId1"/>
    </p:custDataLst>
    <p:extLst>
      <p:ext uri="{BB962C8B-B14F-4D97-AF65-F5344CB8AC3E}">
        <p14:creationId xmlns:p14="http://schemas.microsoft.com/office/powerpoint/2010/main" val="1731048716"/>
      </p:ext>
    </p:extLst>
  </p:cSld>
  <p:clrMapOvr>
    <a:masterClrMapping/>
  </p:clrMapOvr>
  <p:transition spd="slow">
    <p:wedge/>
    <p:sndAc>
      <p:stSnd>
        <p:snd r:embed="rId4" name="push.wav"/>
      </p:stSnd>
    </p:sndAc>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64C0D42-72E2-439D-B7F1-D7CFAE14423D}"/>
              </a:ext>
            </a:extLst>
          </p:cNvPr>
          <p:cNvSpPr>
            <a:spLocks noChangeArrowheads="1"/>
          </p:cNvSpPr>
          <p:nvPr/>
        </p:nvSpPr>
        <p:spPr bwMode="auto">
          <a:xfrm>
            <a:off x="3817938" y="692150"/>
            <a:ext cx="51466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eaLnBrk="0" hangingPunct="0"/>
            <a:r>
              <a:rPr lang="en-US" altLang="es-PR" sz="4200">
                <a:solidFill>
                  <a:srgbClr val="484876"/>
                </a:solidFill>
                <a:effectLst>
                  <a:outerShdw blurRad="38100" dist="38100" dir="2700000" algn="tl">
                    <a:srgbClr val="C0C0C0"/>
                  </a:outerShdw>
                </a:effectLst>
                <a:latin typeface="Arial Black" pitchFamily="34" charset="0"/>
              </a:rPr>
              <a:t>EJERCICIO</a:t>
            </a:r>
          </a:p>
        </p:txBody>
      </p:sp>
      <p:sp>
        <p:nvSpPr>
          <p:cNvPr id="3" name="Rectangle 3">
            <a:extLst>
              <a:ext uri="{FF2B5EF4-FFF2-40B4-BE49-F238E27FC236}">
                <a16:creationId xmlns:a16="http://schemas.microsoft.com/office/drawing/2014/main" id="{4647994D-69B5-4539-B663-6020C8A0DA3C}"/>
              </a:ext>
            </a:extLst>
          </p:cNvPr>
          <p:cNvSpPr>
            <a:spLocks noChangeArrowheads="1"/>
          </p:cNvSpPr>
          <p:nvPr/>
        </p:nvSpPr>
        <p:spPr bwMode="auto">
          <a:xfrm>
            <a:off x="3851275" y="1412875"/>
            <a:ext cx="5113338" cy="475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0" hangingPunct="0">
              <a:lnSpc>
                <a:spcPct val="90000"/>
              </a:lnSpc>
              <a:spcBef>
                <a:spcPct val="20000"/>
              </a:spcBef>
            </a:pPr>
            <a:r>
              <a:rPr lang="es-ES" altLang="es-PR" sz="3100" b="1">
                <a:latin typeface="Arial" charset="0"/>
                <a:cs typeface="Arial" charset="0"/>
              </a:rPr>
              <a:t>Cualquier </a:t>
            </a:r>
            <a:r>
              <a:rPr lang="es-ES" altLang="es-PR" sz="3100" b="1" i="1">
                <a:solidFill>
                  <a:srgbClr val="484876"/>
                </a:solidFill>
                <a:effectLst>
                  <a:outerShdw blurRad="38100" dist="38100" dir="2700000" algn="tl">
                    <a:srgbClr val="C0C0C0"/>
                  </a:outerShdw>
                </a:effectLst>
                <a:latin typeface="Arial" charset="0"/>
                <a:cs typeface="Arial" charset="0"/>
              </a:rPr>
              <a:t>movimiento</a:t>
            </a:r>
          </a:p>
          <a:p>
            <a:pPr eaLnBrk="0" hangingPunct="0">
              <a:lnSpc>
                <a:spcPct val="90000"/>
              </a:lnSpc>
              <a:spcBef>
                <a:spcPct val="20000"/>
              </a:spcBef>
            </a:pPr>
            <a:r>
              <a:rPr lang="es-ES" altLang="es-PR" sz="3100" b="1" i="1">
                <a:solidFill>
                  <a:srgbClr val="484876"/>
                </a:solidFill>
                <a:effectLst>
                  <a:outerShdw blurRad="38100" dist="38100" dir="2700000" algn="tl">
                    <a:srgbClr val="C0C0C0"/>
                  </a:outerShdw>
                </a:effectLst>
                <a:latin typeface="Arial" charset="0"/>
                <a:cs typeface="Arial" charset="0"/>
              </a:rPr>
              <a:t>humano</a:t>
            </a:r>
            <a:r>
              <a:rPr lang="es-ES" altLang="es-PR" sz="3100" b="1">
                <a:latin typeface="Arial" charset="0"/>
                <a:cs typeface="Arial" charset="0"/>
              </a:rPr>
              <a:t> previamente</a:t>
            </a:r>
          </a:p>
          <a:p>
            <a:pPr eaLnBrk="0" hangingPunct="0">
              <a:lnSpc>
                <a:spcPct val="90000"/>
              </a:lnSpc>
              <a:spcBef>
                <a:spcPct val="20000"/>
              </a:spcBef>
            </a:pPr>
            <a:r>
              <a:rPr lang="es-ES" altLang="es-PR" sz="3100" b="1">
                <a:latin typeface="Arial" charset="0"/>
                <a:cs typeface="Arial" charset="0"/>
              </a:rPr>
              <a:t>organizado y planificado</a:t>
            </a:r>
          </a:p>
          <a:p>
            <a:pPr eaLnBrk="0" hangingPunct="0">
              <a:lnSpc>
                <a:spcPct val="90000"/>
              </a:lnSpc>
              <a:spcBef>
                <a:spcPct val="20000"/>
              </a:spcBef>
            </a:pPr>
            <a:r>
              <a:rPr lang="es-ES" altLang="es-PR" sz="3100" b="1">
                <a:latin typeface="Arial" charset="0"/>
                <a:cs typeface="Arial" charset="0"/>
              </a:rPr>
              <a:t>que involucre grandes o</a:t>
            </a:r>
          </a:p>
          <a:p>
            <a:pPr eaLnBrk="0" hangingPunct="0">
              <a:lnSpc>
                <a:spcPct val="90000"/>
              </a:lnSpc>
              <a:spcBef>
                <a:spcPct val="20000"/>
              </a:spcBef>
            </a:pPr>
            <a:r>
              <a:rPr lang="es-ES" altLang="es-PR" sz="3100" b="1">
                <a:latin typeface="Arial" charset="0"/>
                <a:cs typeface="Arial" charset="0"/>
              </a:rPr>
              <a:t>pequeños grupos</a:t>
            </a:r>
          </a:p>
          <a:p>
            <a:pPr eaLnBrk="0" hangingPunct="0">
              <a:lnSpc>
                <a:spcPct val="90000"/>
              </a:lnSpc>
              <a:spcBef>
                <a:spcPct val="20000"/>
              </a:spcBef>
            </a:pPr>
            <a:r>
              <a:rPr lang="es-ES" altLang="es-PR" sz="3100" b="1">
                <a:latin typeface="Arial" charset="0"/>
                <a:cs typeface="Arial" charset="0"/>
              </a:rPr>
              <a:t>musculares e impliquen</a:t>
            </a:r>
          </a:p>
          <a:p>
            <a:pPr eaLnBrk="0" hangingPunct="0">
              <a:lnSpc>
                <a:spcPct val="90000"/>
              </a:lnSpc>
              <a:spcBef>
                <a:spcPct val="20000"/>
              </a:spcBef>
            </a:pPr>
            <a:r>
              <a:rPr lang="es-ES" altLang="es-PR" sz="3100" b="1">
                <a:latin typeface="Arial" charset="0"/>
                <a:cs typeface="Arial" charset="0"/>
              </a:rPr>
              <a:t>un </a:t>
            </a:r>
            <a:r>
              <a:rPr lang="es-ES" altLang="es-PR" sz="3100" b="1" i="1">
                <a:solidFill>
                  <a:srgbClr val="484876"/>
                </a:solidFill>
                <a:effectLst>
                  <a:outerShdw blurRad="38100" dist="38100" dir="2700000" algn="tl">
                    <a:srgbClr val="C0C0C0"/>
                  </a:outerShdw>
                </a:effectLst>
                <a:latin typeface="Arial" charset="0"/>
                <a:cs typeface="Arial" charset="0"/>
              </a:rPr>
              <a:t>gasto energético</a:t>
            </a:r>
          </a:p>
          <a:p>
            <a:pPr eaLnBrk="0" hangingPunct="0">
              <a:lnSpc>
                <a:spcPct val="90000"/>
              </a:lnSpc>
              <a:spcBef>
                <a:spcPct val="20000"/>
              </a:spcBef>
            </a:pPr>
            <a:r>
              <a:rPr lang="es-ES" altLang="es-PR" sz="3100" b="1">
                <a:latin typeface="Arial" charset="0"/>
                <a:cs typeface="Arial" charset="0"/>
              </a:rPr>
              <a:t>dirigido a unos</a:t>
            </a:r>
          </a:p>
          <a:p>
            <a:pPr eaLnBrk="0" hangingPunct="0">
              <a:lnSpc>
                <a:spcPct val="90000"/>
              </a:lnSpc>
              <a:spcBef>
                <a:spcPct val="20000"/>
              </a:spcBef>
            </a:pPr>
            <a:r>
              <a:rPr lang="es-ES" altLang="es-PR" sz="3100" b="1">
                <a:latin typeface="Arial" charset="0"/>
                <a:cs typeface="Arial" charset="0"/>
              </a:rPr>
              <a:t>propósitos especiales</a:t>
            </a:r>
            <a:endParaRPr lang="en-US" altLang="es-PR" sz="3100" b="1" i="1">
              <a:solidFill>
                <a:srgbClr val="484876"/>
              </a:solidFill>
              <a:effectLst>
                <a:outerShdw blurRad="38100" dist="38100" dir="2700000" algn="tl">
                  <a:srgbClr val="C0C0C0"/>
                </a:outerShdw>
              </a:effectLst>
              <a:latin typeface="Arial" charset="0"/>
              <a:cs typeface="Arial" charset="0"/>
            </a:endParaRPr>
          </a:p>
        </p:txBody>
      </p:sp>
      <p:pic>
        <p:nvPicPr>
          <p:cNvPr id="4" name="Picture 5" descr="Couple_Sports-02">
            <a:extLst>
              <a:ext uri="{FF2B5EF4-FFF2-40B4-BE49-F238E27FC236}">
                <a16:creationId xmlns:a16="http://schemas.microsoft.com/office/drawing/2014/main" id="{E3781D96-8FCE-49E6-8DBB-257DC45CEA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49275"/>
            <a:ext cx="3130550" cy="554513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a:extLst>
              <a:ext uri="{FF2B5EF4-FFF2-40B4-BE49-F238E27FC236}">
                <a16:creationId xmlns:a16="http://schemas.microsoft.com/office/drawing/2014/main" id="{EE159C4D-1AD9-440F-90D1-E2313A886809}"/>
              </a:ext>
            </a:extLst>
          </p:cNvPr>
          <p:cNvSpPr txBox="1">
            <a:spLocks noChangeArrowheads="1"/>
          </p:cNvSpPr>
          <p:nvPr/>
        </p:nvSpPr>
        <p:spPr bwMode="auto">
          <a:xfrm>
            <a:off x="179388" y="6237288"/>
            <a:ext cx="8964612" cy="215900"/>
          </a:xfrm>
          <a:prstGeom prst="rect">
            <a:avLst/>
          </a:prstGeom>
          <a:noFill/>
          <a:ln w="9525">
            <a:noFill/>
            <a:miter lim="800000"/>
            <a:headEnd/>
            <a:tailEnd/>
          </a:ln>
          <a:effec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spcBef>
                <a:spcPct val="50000"/>
              </a:spcBef>
            </a:pPr>
            <a:r>
              <a:rPr lang="es-ES" altLang="es-PR" sz="1200" b="1" i="1">
                <a:latin typeface="Times New Roman" pitchFamily="18" charset="0"/>
              </a:rPr>
              <a:t>NOTA</a:t>
            </a:r>
            <a:r>
              <a:rPr lang="es-ES" altLang="es-PR" sz="1200" b="1">
                <a:latin typeface="Times New Roman" pitchFamily="18" charset="0"/>
              </a:rPr>
              <a:t>.</a:t>
            </a:r>
            <a:r>
              <a:rPr lang="es-ES" altLang="es-PR" sz="1200">
                <a:latin typeface="Times New Roman" pitchFamily="18" charset="0"/>
              </a:rPr>
              <a:t> </a:t>
            </a:r>
            <a:r>
              <a:rPr lang="en-US" altLang="es-PR" sz="1200">
                <a:latin typeface="Times New Roman" pitchFamily="18" charset="0"/>
              </a:rPr>
              <a:t>Adaptado de: ACSM, 2006, p. 3; Caspersen, Powel &amp; Christensen, 1985; Kent, 1998, pp. 176-177.</a:t>
            </a:r>
            <a:endParaRPr lang="en-US" altLang="es-PR" sz="1200" b="1" i="1">
              <a:latin typeface="Times New Roman" pitchFamily="18" charset="0"/>
            </a:endParaRPr>
          </a:p>
        </p:txBody>
      </p:sp>
    </p:spTree>
    <p:custDataLst>
      <p:tags r:id="rId1"/>
    </p:custDataLst>
    <p:extLst>
      <p:ext uri="{BB962C8B-B14F-4D97-AF65-F5344CB8AC3E}">
        <p14:creationId xmlns:p14="http://schemas.microsoft.com/office/powerpoint/2010/main" val="1520927225"/>
      </p:ext>
    </p:extLst>
  </p:cSld>
  <p:clrMapOvr>
    <a:masterClrMapping/>
  </p:clrMapOvr>
  <p:transition spd="slow">
    <p:wedge/>
    <p:sndAc>
      <p:stSnd>
        <p:snd r:embed="rId4" name="push.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00.xml><?xml version="1.0" encoding="utf-8"?>
<p:tagLst xmlns:a="http://schemas.openxmlformats.org/drawingml/2006/main" xmlns:r="http://schemas.openxmlformats.org/officeDocument/2006/relationships" xmlns:p="http://schemas.openxmlformats.org/presentationml/2006/main">
  <p:tag name="NOPREFERENCE" val="False"/>
</p:tagLst>
</file>

<file path=ppt/tags/tag101.xml><?xml version="1.0" encoding="utf-8"?>
<p:tagLst xmlns:a="http://schemas.openxmlformats.org/drawingml/2006/main" xmlns:r="http://schemas.openxmlformats.org/officeDocument/2006/relationships" xmlns:p="http://schemas.openxmlformats.org/presentationml/2006/main">
  <p:tag name="NOPREFERENCE" val="False"/>
</p:tagLst>
</file>

<file path=ppt/tags/tag102.xml><?xml version="1.0" encoding="utf-8"?>
<p:tagLst xmlns:a="http://schemas.openxmlformats.org/drawingml/2006/main" xmlns:r="http://schemas.openxmlformats.org/officeDocument/2006/relationships" xmlns:p="http://schemas.openxmlformats.org/presentationml/2006/main">
  <p:tag name="NOPREFERENCE" val="False"/>
</p:tagLst>
</file>

<file path=ppt/tags/tag103.xml><?xml version="1.0" encoding="utf-8"?>
<p:tagLst xmlns:a="http://schemas.openxmlformats.org/drawingml/2006/main" xmlns:r="http://schemas.openxmlformats.org/officeDocument/2006/relationships" xmlns:p="http://schemas.openxmlformats.org/presentationml/2006/main">
  <p:tag name="NOPREFERENCE" val="False"/>
</p:tagLst>
</file>

<file path=ppt/tags/tag104.xml><?xml version="1.0" encoding="utf-8"?>
<p:tagLst xmlns:a="http://schemas.openxmlformats.org/drawingml/2006/main" xmlns:r="http://schemas.openxmlformats.org/officeDocument/2006/relationships" xmlns:p="http://schemas.openxmlformats.org/presentationml/2006/main">
  <p:tag name="NOPREFERENCE" val="False"/>
</p:tagLst>
</file>

<file path=ppt/tags/tag105.xml><?xml version="1.0" encoding="utf-8"?>
<p:tagLst xmlns:a="http://schemas.openxmlformats.org/drawingml/2006/main" xmlns:r="http://schemas.openxmlformats.org/officeDocument/2006/relationships" xmlns:p="http://schemas.openxmlformats.org/presentationml/2006/main">
  <p:tag name="NOPREFERENCE" val="False"/>
</p:tagLst>
</file>

<file path=ppt/tags/tag106.xml><?xml version="1.0" encoding="utf-8"?>
<p:tagLst xmlns:a="http://schemas.openxmlformats.org/drawingml/2006/main" xmlns:r="http://schemas.openxmlformats.org/officeDocument/2006/relationships" xmlns:p="http://schemas.openxmlformats.org/presentationml/2006/main">
  <p:tag name="NOPREFERENCE" val="False"/>
</p:tagLst>
</file>

<file path=ppt/tags/tag107.xml><?xml version="1.0" encoding="utf-8"?>
<p:tagLst xmlns:a="http://schemas.openxmlformats.org/drawingml/2006/main" xmlns:r="http://schemas.openxmlformats.org/officeDocument/2006/relationships" xmlns:p="http://schemas.openxmlformats.org/presentationml/2006/main">
  <p:tag name="NOPREFERENCE" val="False"/>
</p:tagLst>
</file>

<file path=ppt/tags/tag108.xml><?xml version="1.0" encoding="utf-8"?>
<p:tagLst xmlns:a="http://schemas.openxmlformats.org/drawingml/2006/main" xmlns:r="http://schemas.openxmlformats.org/officeDocument/2006/relationships" xmlns:p="http://schemas.openxmlformats.org/presentationml/2006/main">
  <p:tag name="NOPREFERENCE" val="False"/>
</p:tagLst>
</file>

<file path=ppt/tags/tag109.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1.xml><?xml version="1.0" encoding="utf-8"?>
<p:tagLst xmlns:a="http://schemas.openxmlformats.org/drawingml/2006/main" xmlns:r="http://schemas.openxmlformats.org/officeDocument/2006/relationships" xmlns:p="http://schemas.openxmlformats.org/presentationml/2006/main">
  <p:tag name="NOPREFERENCE" val="False"/>
</p:tagLst>
</file>

<file path=ppt/tags/tag112.xml><?xml version="1.0" encoding="utf-8"?>
<p:tagLst xmlns:a="http://schemas.openxmlformats.org/drawingml/2006/main" xmlns:r="http://schemas.openxmlformats.org/officeDocument/2006/relationships" xmlns:p="http://schemas.openxmlformats.org/presentationml/2006/main">
  <p:tag name="NOPREFERENCE" val="False"/>
</p:tagLst>
</file>

<file path=ppt/tags/tag113.xml><?xml version="1.0" encoding="utf-8"?>
<p:tagLst xmlns:a="http://schemas.openxmlformats.org/drawingml/2006/main" xmlns:r="http://schemas.openxmlformats.org/officeDocument/2006/relationships" xmlns:p="http://schemas.openxmlformats.org/presentationml/2006/main">
  <p:tag name="NOPREFERENCE" val="False"/>
</p:tagLst>
</file>

<file path=ppt/tags/tag114.xml><?xml version="1.0" encoding="utf-8"?>
<p:tagLst xmlns:a="http://schemas.openxmlformats.org/drawingml/2006/main" xmlns:r="http://schemas.openxmlformats.org/officeDocument/2006/relationships" xmlns:p="http://schemas.openxmlformats.org/presentationml/2006/main">
  <p:tag name="NOPREFERENCE" val="False"/>
</p:tagLst>
</file>

<file path=ppt/tags/tag115.xml><?xml version="1.0" encoding="utf-8"?>
<p:tagLst xmlns:a="http://schemas.openxmlformats.org/drawingml/2006/main" xmlns:r="http://schemas.openxmlformats.org/officeDocument/2006/relationships" xmlns:p="http://schemas.openxmlformats.org/presentationml/2006/main">
  <p:tag name="NOPREFERENCE" val="False"/>
</p:tagLst>
</file>

<file path=ppt/tags/tag116.xml><?xml version="1.0" encoding="utf-8"?>
<p:tagLst xmlns:a="http://schemas.openxmlformats.org/drawingml/2006/main" xmlns:r="http://schemas.openxmlformats.org/officeDocument/2006/relationships" xmlns:p="http://schemas.openxmlformats.org/presentationml/2006/main">
  <p:tag name="NOPREFERENCE" val="False"/>
</p:tagLst>
</file>

<file path=ppt/tags/tag117.xml><?xml version="1.0" encoding="utf-8"?>
<p:tagLst xmlns:a="http://schemas.openxmlformats.org/drawingml/2006/main" xmlns:r="http://schemas.openxmlformats.org/officeDocument/2006/relationships" xmlns:p="http://schemas.openxmlformats.org/presentationml/2006/main">
  <p:tag name="NOPREFERENCE" val="False"/>
</p:tagLst>
</file>

<file path=ppt/tags/tag118.xml><?xml version="1.0" encoding="utf-8"?>
<p:tagLst xmlns:a="http://schemas.openxmlformats.org/drawingml/2006/main" xmlns:r="http://schemas.openxmlformats.org/officeDocument/2006/relationships" xmlns:p="http://schemas.openxmlformats.org/presentationml/2006/main">
  <p:tag name="NOPREFERENCE" val="False"/>
</p:tagLst>
</file>

<file path=ppt/tags/tag119.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20.xml><?xml version="1.0" encoding="utf-8"?>
<p:tagLst xmlns:a="http://schemas.openxmlformats.org/drawingml/2006/main" xmlns:r="http://schemas.openxmlformats.org/officeDocument/2006/relationships" xmlns:p="http://schemas.openxmlformats.org/presentationml/2006/main">
  <p:tag name="NOPREFERENCE" val="False"/>
</p:tagLst>
</file>

<file path=ppt/tags/tag121.xml><?xml version="1.0" encoding="utf-8"?>
<p:tagLst xmlns:a="http://schemas.openxmlformats.org/drawingml/2006/main" xmlns:r="http://schemas.openxmlformats.org/officeDocument/2006/relationships" xmlns:p="http://schemas.openxmlformats.org/presentationml/2006/main">
  <p:tag name="NOPREFERENCE" val="False"/>
</p:tagLst>
</file>

<file path=ppt/tags/tag122.xml><?xml version="1.0" encoding="utf-8"?>
<p:tagLst xmlns:a="http://schemas.openxmlformats.org/drawingml/2006/main" xmlns:r="http://schemas.openxmlformats.org/officeDocument/2006/relationships" xmlns:p="http://schemas.openxmlformats.org/presentationml/2006/main">
  <p:tag name="NOPREFERENCE" val="False"/>
</p:tagLst>
</file>

<file path=ppt/tags/tag123.xml><?xml version="1.0" encoding="utf-8"?>
<p:tagLst xmlns:a="http://schemas.openxmlformats.org/drawingml/2006/main" xmlns:r="http://schemas.openxmlformats.org/officeDocument/2006/relationships" xmlns:p="http://schemas.openxmlformats.org/presentationml/2006/main">
  <p:tag name="NOPREFERENCE" val="False"/>
</p:tagLst>
</file>

<file path=ppt/tags/tag124.xml><?xml version="1.0" encoding="utf-8"?>
<p:tagLst xmlns:a="http://schemas.openxmlformats.org/drawingml/2006/main" xmlns:r="http://schemas.openxmlformats.org/officeDocument/2006/relationships" xmlns:p="http://schemas.openxmlformats.org/presentationml/2006/main">
  <p:tag name="NOPREFERENCE" val="False"/>
</p:tagLst>
</file>

<file path=ppt/tags/tag125.xml><?xml version="1.0" encoding="utf-8"?>
<p:tagLst xmlns:a="http://schemas.openxmlformats.org/drawingml/2006/main" xmlns:r="http://schemas.openxmlformats.org/officeDocument/2006/relationships" xmlns:p="http://schemas.openxmlformats.org/presentationml/2006/main">
  <p:tag name="NOPREFERENCE" val="False"/>
</p:tagLst>
</file>

<file path=ppt/tags/tag126.xml><?xml version="1.0" encoding="utf-8"?>
<p:tagLst xmlns:a="http://schemas.openxmlformats.org/drawingml/2006/main" xmlns:r="http://schemas.openxmlformats.org/officeDocument/2006/relationships" xmlns:p="http://schemas.openxmlformats.org/presentationml/2006/main">
  <p:tag name="NOPREFERENCE" val="False"/>
</p:tagLst>
</file>

<file path=ppt/tags/tag127.xml><?xml version="1.0" encoding="utf-8"?>
<p:tagLst xmlns:a="http://schemas.openxmlformats.org/drawingml/2006/main" xmlns:r="http://schemas.openxmlformats.org/officeDocument/2006/relationships" xmlns:p="http://schemas.openxmlformats.org/presentationml/2006/main">
  <p:tag name="NOPREFERENCE" val="False"/>
</p:tagLst>
</file>

<file path=ppt/tags/tag128.xml><?xml version="1.0" encoding="utf-8"?>
<p:tagLst xmlns:a="http://schemas.openxmlformats.org/drawingml/2006/main" xmlns:r="http://schemas.openxmlformats.org/officeDocument/2006/relationships" xmlns:p="http://schemas.openxmlformats.org/presentationml/2006/main">
  <p:tag name="NOPREFERENCE" val="False"/>
</p:tagLst>
</file>

<file path=ppt/tags/tag129.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30.xml><?xml version="1.0" encoding="utf-8"?>
<p:tagLst xmlns:a="http://schemas.openxmlformats.org/drawingml/2006/main" xmlns:r="http://schemas.openxmlformats.org/officeDocument/2006/relationships" xmlns:p="http://schemas.openxmlformats.org/presentationml/2006/main">
  <p:tag name="NOPREFERENCE" val="False"/>
</p:tagLst>
</file>

<file path=ppt/tags/tag131.xml><?xml version="1.0" encoding="utf-8"?>
<p:tagLst xmlns:a="http://schemas.openxmlformats.org/drawingml/2006/main" xmlns:r="http://schemas.openxmlformats.org/officeDocument/2006/relationships" xmlns:p="http://schemas.openxmlformats.org/presentationml/2006/main">
  <p:tag name="NOPREFERENCE" val="False"/>
</p:tagLst>
</file>

<file path=ppt/tags/tag132.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Lst>
</file>

<file path=ppt/tags/tag73.xml><?xml version="1.0" encoding="utf-8"?>
<p:tagLst xmlns:a="http://schemas.openxmlformats.org/drawingml/2006/main" xmlns:r="http://schemas.openxmlformats.org/officeDocument/2006/relationships" xmlns:p="http://schemas.openxmlformats.org/presentationml/2006/main">
  <p:tag name="NOPREFERENCE" val="False"/>
</p:tagLst>
</file>

<file path=ppt/tags/tag74.xml><?xml version="1.0" encoding="utf-8"?>
<p:tagLst xmlns:a="http://schemas.openxmlformats.org/drawingml/2006/main" xmlns:r="http://schemas.openxmlformats.org/officeDocument/2006/relationships" xmlns:p="http://schemas.openxmlformats.org/presentationml/2006/main">
  <p:tag name="NOPREFERENCE" val="False"/>
</p:tagLst>
</file>

<file path=ppt/tags/tag75.xml><?xml version="1.0" encoding="utf-8"?>
<p:tagLst xmlns:a="http://schemas.openxmlformats.org/drawingml/2006/main" xmlns:r="http://schemas.openxmlformats.org/officeDocument/2006/relationships" xmlns:p="http://schemas.openxmlformats.org/presentationml/2006/main">
  <p:tag name="NOPREFERENCE" val="False"/>
</p:tagLst>
</file>

<file path=ppt/tags/tag76.xml><?xml version="1.0" encoding="utf-8"?>
<p:tagLst xmlns:a="http://schemas.openxmlformats.org/drawingml/2006/main" xmlns:r="http://schemas.openxmlformats.org/officeDocument/2006/relationships" xmlns:p="http://schemas.openxmlformats.org/presentationml/2006/main">
  <p:tag name="NOPREFERENCE" val="False"/>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Lst>
</file>

<file path=ppt/tags/tag78.xml><?xml version="1.0" encoding="utf-8"?>
<p:tagLst xmlns:a="http://schemas.openxmlformats.org/drawingml/2006/main" xmlns:r="http://schemas.openxmlformats.org/officeDocument/2006/relationships" xmlns:p="http://schemas.openxmlformats.org/presentationml/2006/main">
  <p:tag name="NOPREFERENCE" val="False"/>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80.xml><?xml version="1.0" encoding="utf-8"?>
<p:tagLst xmlns:a="http://schemas.openxmlformats.org/drawingml/2006/main" xmlns:r="http://schemas.openxmlformats.org/officeDocument/2006/relationships" xmlns:p="http://schemas.openxmlformats.org/presentationml/2006/main">
  <p:tag name="NOPREFERENCE" val="False"/>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Lst>
</file>

<file path=ppt/tags/tag82.xml><?xml version="1.0" encoding="utf-8"?>
<p:tagLst xmlns:a="http://schemas.openxmlformats.org/drawingml/2006/main" xmlns:r="http://schemas.openxmlformats.org/officeDocument/2006/relationships" xmlns:p="http://schemas.openxmlformats.org/presentationml/2006/main">
  <p:tag name="NOPREFERENCE" val="False"/>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Lst>
</file>

<file path=ppt/tags/tag84.xml><?xml version="1.0" encoding="utf-8"?>
<p:tagLst xmlns:a="http://schemas.openxmlformats.org/drawingml/2006/main" xmlns:r="http://schemas.openxmlformats.org/officeDocument/2006/relationships" xmlns:p="http://schemas.openxmlformats.org/presentationml/2006/main">
  <p:tag name="NOPREFERENCE" val="False"/>
</p:tagLst>
</file>

<file path=ppt/tags/tag85.xml><?xml version="1.0" encoding="utf-8"?>
<p:tagLst xmlns:a="http://schemas.openxmlformats.org/drawingml/2006/main" xmlns:r="http://schemas.openxmlformats.org/officeDocument/2006/relationships" xmlns:p="http://schemas.openxmlformats.org/presentationml/2006/main">
  <p:tag name="NOPREFERENCE" val="False"/>
</p:tagLst>
</file>

<file path=ppt/tags/tag86.xml><?xml version="1.0" encoding="utf-8"?>
<p:tagLst xmlns:a="http://schemas.openxmlformats.org/drawingml/2006/main" xmlns:r="http://schemas.openxmlformats.org/officeDocument/2006/relationships" xmlns:p="http://schemas.openxmlformats.org/presentationml/2006/main">
  <p:tag name="NOPREFERENCE" val="False"/>
</p:tagLst>
</file>

<file path=ppt/tags/tag87.xml><?xml version="1.0" encoding="utf-8"?>
<p:tagLst xmlns:a="http://schemas.openxmlformats.org/drawingml/2006/main" xmlns:r="http://schemas.openxmlformats.org/officeDocument/2006/relationships" xmlns:p="http://schemas.openxmlformats.org/presentationml/2006/main">
  <p:tag name="NOPREFERENCE" val="False"/>
</p:tagLst>
</file>

<file path=ppt/tags/tag88.xml><?xml version="1.0" encoding="utf-8"?>
<p:tagLst xmlns:a="http://schemas.openxmlformats.org/drawingml/2006/main" xmlns:r="http://schemas.openxmlformats.org/officeDocument/2006/relationships" xmlns:p="http://schemas.openxmlformats.org/presentationml/2006/main">
  <p:tag name="NOPREFERENCE" val="False"/>
</p:tagLst>
</file>

<file path=ppt/tags/tag89.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ags/tag90.xml><?xml version="1.0" encoding="utf-8"?>
<p:tagLst xmlns:a="http://schemas.openxmlformats.org/drawingml/2006/main" xmlns:r="http://schemas.openxmlformats.org/officeDocument/2006/relationships" xmlns:p="http://schemas.openxmlformats.org/presentationml/2006/main">
  <p:tag name="NOPREFERENCE" val="False"/>
</p:tagLst>
</file>

<file path=ppt/tags/tag91.xml><?xml version="1.0" encoding="utf-8"?>
<p:tagLst xmlns:a="http://schemas.openxmlformats.org/drawingml/2006/main" xmlns:r="http://schemas.openxmlformats.org/officeDocument/2006/relationships" xmlns:p="http://schemas.openxmlformats.org/presentationml/2006/main">
  <p:tag name="NOPREFERENCE" val="False"/>
</p:tagLst>
</file>

<file path=ppt/tags/tag92.xml><?xml version="1.0" encoding="utf-8"?>
<p:tagLst xmlns:a="http://schemas.openxmlformats.org/drawingml/2006/main" xmlns:r="http://schemas.openxmlformats.org/officeDocument/2006/relationships" xmlns:p="http://schemas.openxmlformats.org/presentationml/2006/main">
  <p:tag name="NOPREFERENCE" val="False"/>
</p:tagLst>
</file>

<file path=ppt/tags/tag93.xml><?xml version="1.0" encoding="utf-8"?>
<p:tagLst xmlns:a="http://schemas.openxmlformats.org/drawingml/2006/main" xmlns:r="http://schemas.openxmlformats.org/officeDocument/2006/relationships" xmlns:p="http://schemas.openxmlformats.org/presentationml/2006/main">
  <p:tag name="NOPREFERENCE" val="False"/>
</p:tagLst>
</file>

<file path=ppt/tags/tag94.xml><?xml version="1.0" encoding="utf-8"?>
<p:tagLst xmlns:a="http://schemas.openxmlformats.org/drawingml/2006/main" xmlns:r="http://schemas.openxmlformats.org/officeDocument/2006/relationships" xmlns:p="http://schemas.openxmlformats.org/presentationml/2006/main">
  <p:tag name="NOPREFERENCE" val="False"/>
</p:tagLst>
</file>

<file path=ppt/tags/tag95.xml><?xml version="1.0" encoding="utf-8"?>
<p:tagLst xmlns:a="http://schemas.openxmlformats.org/drawingml/2006/main" xmlns:r="http://schemas.openxmlformats.org/officeDocument/2006/relationships" xmlns:p="http://schemas.openxmlformats.org/presentationml/2006/main">
  <p:tag name="NOPREFERENCE" val="False"/>
</p:tagLst>
</file>

<file path=ppt/tags/tag96.xml><?xml version="1.0" encoding="utf-8"?>
<p:tagLst xmlns:a="http://schemas.openxmlformats.org/drawingml/2006/main" xmlns:r="http://schemas.openxmlformats.org/officeDocument/2006/relationships" xmlns:p="http://schemas.openxmlformats.org/presentationml/2006/main">
  <p:tag name="NOPREFERENCE" val="False"/>
</p:tagLst>
</file>

<file path=ppt/tags/tag97.xml><?xml version="1.0" encoding="utf-8"?>
<p:tagLst xmlns:a="http://schemas.openxmlformats.org/drawingml/2006/main" xmlns:r="http://schemas.openxmlformats.org/officeDocument/2006/relationships" xmlns:p="http://schemas.openxmlformats.org/presentationml/2006/main">
  <p:tag name="NOPREFERENCE" val="False"/>
</p:tagLst>
</file>

<file path=ppt/tags/tag98.xml><?xml version="1.0" encoding="utf-8"?>
<p:tagLst xmlns:a="http://schemas.openxmlformats.org/drawingml/2006/main" xmlns:r="http://schemas.openxmlformats.org/officeDocument/2006/relationships" xmlns:p="http://schemas.openxmlformats.org/presentationml/2006/main">
  <p:tag name="NOPREFERENCE" val="False"/>
</p:tagLst>
</file>

<file path=ppt/tags/tag9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27307</TotalTime>
  <Words>6608</Words>
  <Application>Microsoft Office PowerPoint</Application>
  <PresentationFormat>On-screen Show (4:3)</PresentationFormat>
  <Paragraphs>721</Paragraphs>
  <Slides>131</Slides>
  <Notes>131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131</vt:i4>
      </vt:variant>
    </vt:vector>
  </HeadingPairs>
  <TitlesOfParts>
    <vt:vector size="141" baseType="lpstr">
      <vt:lpstr>Arial</vt:lpstr>
      <vt:lpstr>Arial Black</vt:lpstr>
      <vt:lpstr>Calibri</vt:lpstr>
      <vt:lpstr>Georgia</vt:lpstr>
      <vt:lpstr>Tahoma</vt:lpstr>
      <vt:lpstr>Times New Roman</vt:lpstr>
      <vt:lpstr>Trebuchet MS</vt:lpstr>
      <vt:lpstr>Wingdings</vt:lpstr>
      <vt:lpstr>Wingdings 2</vt:lpstr>
      <vt:lpstr>Urban</vt:lpstr>
      <vt:lpstr>DISEÑO DE PROGRAMAS DE EJERCICIOS: Introducción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Potencia Vertical</dc:title>
  <dc:creator>Valued Acer Customer</dc:creator>
  <cp:lastModifiedBy>Edgar Lopategui Corsino</cp:lastModifiedBy>
  <cp:revision>2956</cp:revision>
  <cp:lastPrinted>2012-03-26T19:37:01Z</cp:lastPrinted>
  <dcterms:created xsi:type="dcterms:W3CDTF">2012-03-25T21:01:47Z</dcterms:created>
  <dcterms:modified xsi:type="dcterms:W3CDTF">2023-03-06T16:22:42Z</dcterms:modified>
</cp:coreProperties>
</file>