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9"/>
  </p:notesMasterIdLst>
  <p:handoutMasterIdLst>
    <p:handoutMasterId r:id="rId110"/>
  </p:handoutMasterIdLst>
  <p:sldIdLst>
    <p:sldId id="256" r:id="rId2"/>
    <p:sldId id="1098" r:id="rId3"/>
    <p:sldId id="1317" r:id="rId4"/>
    <p:sldId id="1316" r:id="rId5"/>
    <p:sldId id="1308" r:id="rId6"/>
    <p:sldId id="1214" r:id="rId7"/>
    <p:sldId id="1306" r:id="rId8"/>
    <p:sldId id="859" r:id="rId9"/>
    <p:sldId id="995" r:id="rId10"/>
    <p:sldId id="1034" r:id="rId11"/>
    <p:sldId id="1033" r:id="rId12"/>
    <p:sldId id="1286" r:id="rId13"/>
    <p:sldId id="1099" r:id="rId14"/>
    <p:sldId id="960" r:id="rId15"/>
    <p:sldId id="997" r:id="rId16"/>
    <p:sldId id="1277" r:id="rId17"/>
    <p:sldId id="1278" r:id="rId18"/>
    <p:sldId id="993" r:id="rId19"/>
    <p:sldId id="1074" r:id="rId20"/>
    <p:sldId id="1251" r:id="rId21"/>
    <p:sldId id="1075" r:id="rId22"/>
    <p:sldId id="1005" r:id="rId23"/>
    <p:sldId id="1253" r:id="rId24"/>
    <p:sldId id="1255" r:id="rId25"/>
    <p:sldId id="1216" r:id="rId26"/>
    <p:sldId id="1217" r:id="rId27"/>
    <p:sldId id="1218" r:id="rId28"/>
    <p:sldId id="1215" r:id="rId29"/>
    <p:sldId id="1001" r:id="rId30"/>
    <p:sldId id="1195" r:id="rId31"/>
    <p:sldId id="1155" r:id="rId32"/>
    <p:sldId id="988" r:id="rId33"/>
    <p:sldId id="1104" r:id="rId34"/>
    <p:sldId id="1107" r:id="rId35"/>
    <p:sldId id="1196" r:id="rId36"/>
    <p:sldId id="1203" r:id="rId37"/>
    <p:sldId id="1165" r:id="rId38"/>
    <p:sldId id="1204" r:id="rId39"/>
    <p:sldId id="1206" r:id="rId40"/>
    <p:sldId id="1223" r:id="rId41"/>
    <p:sldId id="1128" r:id="rId42"/>
    <p:sldId id="1136" r:id="rId43"/>
    <p:sldId id="1258" r:id="rId44"/>
    <p:sldId id="1256" r:id="rId45"/>
    <p:sldId id="1257" r:id="rId46"/>
    <p:sldId id="1259" r:id="rId47"/>
    <p:sldId id="1261" r:id="rId48"/>
    <p:sldId id="1260" r:id="rId49"/>
    <p:sldId id="1298" r:id="rId50"/>
    <p:sldId id="1262" r:id="rId51"/>
    <p:sldId id="1231" r:id="rId52"/>
    <p:sldId id="1263" r:id="rId53"/>
    <p:sldId id="1301" r:id="rId54"/>
    <p:sldId id="1305" r:id="rId55"/>
    <p:sldId id="1299" r:id="rId56"/>
    <p:sldId id="1300" r:id="rId57"/>
    <p:sldId id="1265" r:id="rId58"/>
    <p:sldId id="1307" r:id="rId59"/>
    <p:sldId id="1295" r:id="rId60"/>
    <p:sldId id="1311" r:id="rId61"/>
    <p:sldId id="1272" r:id="rId62"/>
    <p:sldId id="1281" r:id="rId63"/>
    <p:sldId id="1290" r:id="rId64"/>
    <p:sldId id="1289" r:id="rId65"/>
    <p:sldId id="1292" r:id="rId66"/>
    <p:sldId id="1291" r:id="rId67"/>
    <p:sldId id="1293" r:id="rId68"/>
    <p:sldId id="1294" r:id="rId69"/>
    <p:sldId id="1310" r:id="rId70"/>
    <p:sldId id="1264" r:id="rId71"/>
    <p:sldId id="1271" r:id="rId72"/>
    <p:sldId id="1268" r:id="rId73"/>
    <p:sldId id="1267" r:id="rId74"/>
    <p:sldId id="1273" r:id="rId75"/>
    <p:sldId id="1269" r:id="rId76"/>
    <p:sldId id="1315" r:id="rId77"/>
    <p:sldId id="1313" r:id="rId78"/>
    <p:sldId id="1314" r:id="rId79"/>
    <p:sldId id="1270" r:id="rId80"/>
    <p:sldId id="1304" r:id="rId81"/>
    <p:sldId id="1303" r:id="rId82"/>
    <p:sldId id="1302" r:id="rId83"/>
    <p:sldId id="1274" r:id="rId84"/>
    <p:sldId id="1296" r:id="rId85"/>
    <p:sldId id="1276" r:id="rId86"/>
    <p:sldId id="1275" r:id="rId87"/>
    <p:sldId id="1312" r:id="rId88"/>
    <p:sldId id="1297" r:id="rId89"/>
    <p:sldId id="1205" r:id="rId90"/>
    <p:sldId id="1112" r:id="rId91"/>
    <p:sldId id="1279" r:id="rId92"/>
    <p:sldId id="1280" r:id="rId93"/>
    <p:sldId id="1207" r:id="rId94"/>
    <p:sldId id="1309" r:id="rId95"/>
    <p:sldId id="1282" r:id="rId96"/>
    <p:sldId id="1283" r:id="rId97"/>
    <p:sldId id="1288" r:id="rId98"/>
    <p:sldId id="1287" r:id="rId99"/>
    <p:sldId id="1168" r:id="rId100"/>
    <p:sldId id="1178" r:id="rId101"/>
    <p:sldId id="1285" r:id="rId102"/>
    <p:sldId id="1284" r:id="rId103"/>
    <p:sldId id="1121" r:id="rId104"/>
    <p:sldId id="1123" r:id="rId105"/>
    <p:sldId id="857" r:id="rId106"/>
    <p:sldId id="1219" r:id="rId107"/>
    <p:sldId id="961" r:id="rId108"/>
  </p:sldIdLst>
  <p:sldSz cx="9144000" cy="6858000" type="screen4x3"/>
  <p:notesSz cx="7010400" cy="9296400"/>
  <p:custDataLst>
    <p:tags r:id="rId111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308E"/>
    <a:srgbClr val="000076"/>
    <a:srgbClr val="000082"/>
    <a:srgbClr val="00008A"/>
    <a:srgbClr val="002AB0"/>
    <a:srgbClr val="007E00"/>
    <a:srgbClr val="006600"/>
    <a:srgbClr val="A20051"/>
    <a:srgbClr val="740074"/>
    <a:srgbClr val="AE1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2" autoAdjust="0"/>
    <p:restoredTop sz="94291" autoAdjust="0"/>
  </p:normalViewPr>
  <p:slideViewPr>
    <p:cSldViewPr>
      <p:cViewPr varScale="1">
        <p:scale>
          <a:sx n="70" d="100"/>
          <a:sy n="70" d="100"/>
        </p:scale>
        <p:origin x="132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9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handoutMaster" Target="handoutMasters/handoutMaster1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7FDE497C-9DE5-4538-B247-049F32EE14C8}" type="datetimeFigureOut">
              <a:rPr lang="en-US" altLang="es-PR"/>
              <a:pPr/>
              <a:t>3/6/2023</a:t>
            </a:fld>
            <a:endParaRPr lang="en-US" alt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E2E9A458-7200-4815-8001-1DB553D11D4F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427145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46D5318-CDF0-4BFE-82F4-0BF79184B57A}" type="datetimeFigureOut">
              <a:rPr lang="es-PR" altLang="es-PR"/>
              <a:pPr/>
              <a:t>03/06/2023</a:t>
            </a:fld>
            <a:endParaRPr lang="es-PR" alt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84EB71D1-5EFF-4EE0-A202-A3B1D5BBFCE5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17825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38BE2C05-E779-4E35-A33B-A29D1073C845}" type="slidenum">
              <a:rPr lang="es-PR" altLang="es-PR">
                <a:latin typeface="Calibri" pitchFamily="34" charset="0"/>
              </a:rPr>
              <a:pPr algn="r"/>
              <a:t>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0864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9751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9169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68840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2923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43106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60CA7A4-C6F1-41EB-8916-6E225B893EE2}" type="slidenum">
              <a:rPr lang="es-PR" altLang="es-PR" sz="1200">
                <a:latin typeface="Calibri" pitchFamily="34" charset="0"/>
              </a:rPr>
              <a:pPr algn="r"/>
              <a:t>105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60CA7A4-C6F1-41EB-8916-6E225B893EE2}" type="slidenum">
              <a:rPr lang="es-PR" altLang="es-PR" sz="1200">
                <a:latin typeface="Calibri" pitchFamily="34" charset="0"/>
              </a:rPr>
              <a:pPr algn="r"/>
              <a:t>106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75793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87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87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003E2EC-B81B-4957-9C15-68B6D3BBC4C7}" type="slidenum">
              <a:rPr lang="es-PR" altLang="es-PR" sz="1200">
                <a:latin typeface="Calibri" pitchFamily="34" charset="0"/>
              </a:rPr>
              <a:pPr algn="r"/>
              <a:t>107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26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32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213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94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38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58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526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966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00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00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07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536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65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08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352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928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235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99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502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094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51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1042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963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0152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32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9025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0937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815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079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36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8699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37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904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38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677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39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9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3798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486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3158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676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165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8646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8075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7048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1005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5644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25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601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451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8909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5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9001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6662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9057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5048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5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0251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908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5888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7647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1001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1770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5228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3481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1024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2349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4560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00080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77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64941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47152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527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1176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79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4378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74352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233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81210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07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94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0493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99187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93293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85606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21382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30952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2786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9024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78177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89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34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57255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2382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91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86426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49620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3883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747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51459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8318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97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93494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06539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65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hyperlink" Target="http://creativecommons.org/licenses/by-nc-nd/3.0/pr/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saludmed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7E008F4-276E-40F4-9E4A-AA2A740AED0C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pic>
        <p:nvPicPr>
          <p:cNvPr id="10" name="Picture 9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D02FE132-1399-4CC4-744E-5C98B22FC7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153" y="4121188"/>
            <a:ext cx="1730986" cy="21304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4" name="Picture 63" descr="A person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502AB515-83BB-8EB8-87EE-874A3B608A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4060825"/>
            <a:ext cx="2628685" cy="236798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1B96BF71-692A-A03A-690F-F13A57FF1FE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E48C3F4-6B45-92C5-8455-09A0423A9A10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57A733D-C566-CC0A-699F-C9D6D32285E7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8392B23-DCD2-AA2E-C21E-B32AD1B6611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34F4AA5-4A51-F936-E6D1-DB29D4C75A87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70" name="Rounded Rectangle 16">
            <a:extLst>
              <a:ext uri="{FF2B5EF4-FFF2-40B4-BE49-F238E27FC236}">
                <a16:creationId xmlns:a16="http://schemas.microsoft.com/office/drawing/2014/main" id="{F0B9D17F-C1EA-588D-B931-F36CE274E38A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71" name="Rounded Rectangle 17">
            <a:extLst>
              <a:ext uri="{FF2B5EF4-FFF2-40B4-BE49-F238E27FC236}">
                <a16:creationId xmlns:a16="http://schemas.microsoft.com/office/drawing/2014/main" id="{C96848CA-4C60-3CB0-C74D-8FCB18856338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F8FEED2-C32C-8C92-5F53-A1E732B2D320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3" name="Date Placeholder 27">
            <a:extLst>
              <a:ext uri="{FF2B5EF4-FFF2-40B4-BE49-F238E27FC236}">
                <a16:creationId xmlns:a16="http://schemas.microsoft.com/office/drawing/2014/main" id="{ED884ABA-274B-0A51-C172-BB2481D6161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6A6EF-0438-4207-BCD2-FA4792A9B717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74" name="Footer Placeholder 16">
            <a:extLst>
              <a:ext uri="{FF2B5EF4-FFF2-40B4-BE49-F238E27FC236}">
                <a16:creationId xmlns:a16="http://schemas.microsoft.com/office/drawing/2014/main" id="{20F4E1C8-7E92-D3FC-AC66-636A32FB03D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75" name="Picture 1">
            <a:extLst>
              <a:ext uri="{FF2B5EF4-FFF2-40B4-BE49-F238E27FC236}">
                <a16:creationId xmlns:a16="http://schemas.microsoft.com/office/drawing/2014/main" id="{626E571A-7F45-52A5-7026-1F7DBA3561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Box 2">
            <a:extLst>
              <a:ext uri="{FF2B5EF4-FFF2-40B4-BE49-F238E27FC236}">
                <a16:creationId xmlns:a16="http://schemas.microsoft.com/office/drawing/2014/main" id="{048EF6C3-A5D4-513F-9267-722B44C5459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1200" dirty="0" err="1">
                <a:latin typeface="Arial" charset="0"/>
              </a:rPr>
              <a:t>Saludmed</a:t>
            </a:r>
            <a:r>
              <a:rPr lang="es-PR" altLang="es-PR" sz="1200" dirty="0">
                <a:latin typeface="Arial" charset="0"/>
              </a:rPr>
              <a:t> 2023, por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Edgar Lopategui Corsino</a:t>
            </a:r>
            <a:r>
              <a:rPr lang="es-PR" altLang="es-PR" sz="1200" dirty="0">
                <a:latin typeface="Arial" charset="0"/>
              </a:rPr>
              <a:t>, se encuentra bajo una licencia </a:t>
            </a:r>
            <a:r>
              <a:rPr lang="es-PR" altLang="es-PR" sz="1200" i="1" dirty="0">
                <a:solidFill>
                  <a:srgbClr val="00B0F0"/>
                </a:solidFill>
                <a:latin typeface="Arial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"Creative </a:t>
            </a:r>
            <a:r>
              <a:rPr lang="es-PR" altLang="es-PR" sz="1200" i="1" dirty="0" err="1">
                <a:solidFill>
                  <a:srgbClr val="00B0F0"/>
                </a:solidFill>
                <a:latin typeface="Arial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Commons</a:t>
            </a:r>
            <a:r>
              <a:rPr lang="es-PR" altLang="es-PR" sz="1200" i="1" dirty="0">
                <a:solidFill>
                  <a:srgbClr val="00B0F0"/>
                </a:solidFill>
                <a:latin typeface="Arial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</a:t>
            </a:r>
            <a:r>
              <a:rPr lang="es-PR" altLang="es-PR" sz="1200" dirty="0">
                <a:latin typeface="Arial" charset="0"/>
              </a:rPr>
              <a:t>, </a:t>
            </a:r>
          </a:p>
          <a:p>
            <a:r>
              <a:rPr lang="es-PR" altLang="es-PR" sz="1200" dirty="0">
                <a:latin typeface="Arial" charset="0"/>
              </a:rPr>
              <a:t>de tipo: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Reconocimiento-</a:t>
            </a:r>
            <a:r>
              <a:rPr lang="es-PR" altLang="es-PR" sz="1200" b="1" i="1" dirty="0" err="1">
                <a:solidFill>
                  <a:srgbClr val="00B0F0"/>
                </a:solidFill>
                <a:latin typeface="Arial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NoComercial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-Sin Obras Derivadas 3.0.  Licencia de Puerto Rico</a:t>
            </a:r>
            <a:r>
              <a:rPr lang="es-PR" altLang="es-PR" sz="1200" dirty="0">
                <a:latin typeface="Arial" charset="0"/>
              </a:rPr>
              <a:t>.  </a:t>
            </a:r>
          </a:p>
          <a:p>
            <a:r>
              <a:rPr lang="es-PR" altLang="es-PR" sz="1200" dirty="0">
                <a:latin typeface="Arial" charset="0"/>
              </a:rPr>
              <a:t>Basado en las páginas publicadas para el sitio Web: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www.saludmed.com</a:t>
            </a:r>
            <a:r>
              <a:rPr lang="es-PR" altLang="es-PR" sz="1200" dirty="0">
                <a:latin typeface="Arial" charset="0"/>
              </a:rPr>
              <a:t>.</a:t>
            </a:r>
            <a:endParaRPr lang="es-PR" altLang="es-PR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12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BE465-EE2A-4FF9-9223-1AF0F3DF98E8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94BE7-C1CC-455F-BA6C-68097D69233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515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886BA-19B2-4B24-A6E8-95F6E13F1CBF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FB2B-A716-46C7-8CC9-0CD971DE0A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11616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251C-514E-462D-8D04-8D6329D4DCCF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FF47-CD25-4126-BF03-789B7B2B476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5057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79D06-3BC2-4648-860D-F15FBB58BF00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A3A89-FE4B-43AF-B7F3-74C4AE6FE085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20168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70F40-C075-418C-BC34-12939BDB452F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0EC99-CE28-4B1B-BF7C-55C21D6C330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0798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CB15D6D-0B72-4DEC-8659-D14798CB1094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5DFC698-A635-438C-BFEF-9847F22D9B03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1224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CFA9-E0F4-4CA5-817E-AF97ABC46EF1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A0A34-65EB-44A3-8BCE-D0A57471AB6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2456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21616-CFD0-466F-9DDE-4716BCC9A625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E9623-524F-46ED-9478-56A7062C789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28085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4B90-3EC6-4EF0-9337-A055305147E0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3D3D-D186-4785-B66F-CBE1412A9E1D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2234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F118-3164-4764-A8B7-9EA7E3E4E258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9705F-1DED-4DF3-A4A7-00733E1440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7666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E41DA4D1-7184-4904-952E-5B07FB1F9471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7D49CF2-3A25-4004-BAAB-507FDC05EAA1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latin typeface="Arial" charset="0"/>
              </a:rPr>
              <a:t>Copyright © 2023 Edgar Lopategui Corsino | </a:t>
            </a:r>
            <a:r>
              <a:rPr lang="en-US" altLang="es-PR" sz="1000" dirty="0" err="1">
                <a:latin typeface="Arial" charset="0"/>
              </a:rPr>
              <a:t>Saludmed</a:t>
            </a:r>
            <a:r>
              <a:rPr lang="en-US" altLang="es-PR" sz="1000" dirty="0">
                <a:latin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88" r:id="rId3"/>
    <p:sldLayoutId id="2147483689" r:id="rId4"/>
    <p:sldLayoutId id="2147483696" r:id="rId5"/>
    <p:sldLayoutId id="2147483697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5" Type="http://schemas.openxmlformats.org/officeDocument/2006/relationships/image" Target="../media/image31.jpeg"/><Relationship Id="rId4" Type="http://schemas.openxmlformats.org/officeDocument/2006/relationships/audio" Target="../media/audio2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5" Type="http://schemas.openxmlformats.org/officeDocument/2006/relationships/image" Target="../media/image128.jpg"/><Relationship Id="rId4" Type="http://schemas.openxmlformats.org/officeDocument/2006/relationships/audio" Target="../media/audio2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5" Type="http://schemas.openxmlformats.org/officeDocument/2006/relationships/image" Target="../media/image129.jpg"/><Relationship Id="rId4" Type="http://schemas.openxmlformats.org/officeDocument/2006/relationships/audio" Target="../media/audio2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audio" Target="../media/audio2.wav"/><Relationship Id="rId5" Type="http://schemas.openxmlformats.org/officeDocument/2006/relationships/image" Target="../media/image130.jpg"/><Relationship Id="rId4" Type="http://schemas.openxmlformats.org/officeDocument/2006/relationships/audio" Target="../media/audio2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6" Type="http://schemas.openxmlformats.org/officeDocument/2006/relationships/audio" Target="../media/audio2.wav"/><Relationship Id="rId5" Type="http://schemas.openxmlformats.org/officeDocument/2006/relationships/image" Target="../media/image131.jpg"/><Relationship Id="rId4" Type="http://schemas.openxmlformats.org/officeDocument/2006/relationships/audio" Target="../media/audio2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6" Type="http://schemas.openxmlformats.org/officeDocument/2006/relationships/audio" Target="../media/audio2.wav"/><Relationship Id="rId5" Type="http://schemas.openxmlformats.org/officeDocument/2006/relationships/image" Target="../media/image132.jpg"/><Relationship Id="rId4" Type="http://schemas.openxmlformats.org/officeDocument/2006/relationships/audio" Target="../media/audio2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6" Type="http://schemas.openxmlformats.org/officeDocument/2006/relationships/audio" Target="../media/audio1.wav"/><Relationship Id="rId5" Type="http://schemas.openxmlformats.org/officeDocument/2006/relationships/image" Target="../media/image133.jpe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6" Type="http://schemas.openxmlformats.org/officeDocument/2006/relationships/audio" Target="../media/audio1.wav"/><Relationship Id="rId5" Type="http://schemas.openxmlformats.org/officeDocument/2006/relationships/image" Target="../media/image134.jpe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notesSlide" Target="../notesSlides/notesSlide107.xml"/><Relationship Id="rId7" Type="http://schemas.openxmlformats.org/officeDocument/2006/relationships/image" Target="../media/image1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6" Type="http://schemas.openxmlformats.org/officeDocument/2006/relationships/image" Target="../media/image135.jpeg"/><Relationship Id="rId5" Type="http://schemas.openxmlformats.org/officeDocument/2006/relationships/image" Target="../media/image25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5" Type="http://schemas.openxmlformats.org/officeDocument/2006/relationships/image" Target="../media/image34.jpe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5.wmf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5" Type="http://schemas.openxmlformats.org/officeDocument/2006/relationships/image" Target="../media/image36.jpe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5.wmf"/><Relationship Id="rId5" Type="http://schemas.openxmlformats.org/officeDocument/2006/relationships/image" Target="../media/image37.wmf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2.wav"/><Relationship Id="rId5" Type="http://schemas.openxmlformats.org/officeDocument/2006/relationships/image" Target="../media/image39.jpe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40.jpg"/><Relationship Id="rId5" Type="http://schemas.openxmlformats.org/officeDocument/2006/relationships/image" Target="../media/image37.wmf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41.jpg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42.jpg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43.jpg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audio" Target="../media/audio2.wav"/><Relationship Id="rId5" Type="http://schemas.openxmlformats.org/officeDocument/2006/relationships/image" Target="../media/image44.jpe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audio" Target="../media/audio2.wav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audio" Target="../media/audio2.wav"/><Relationship Id="rId5" Type="http://schemas.openxmlformats.org/officeDocument/2006/relationships/image" Target="../media/image45.jpe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46.jpeg"/><Relationship Id="rId5" Type="http://schemas.openxmlformats.org/officeDocument/2006/relationships/hyperlink" Target="https://www.ncbi.nlm.nih.gov/pmc/articles/PMC1424733/pdf/pubhealthrep00100-0016.pdf" TargetMode="External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47.jpeg"/><Relationship Id="rId5" Type="http://schemas.openxmlformats.org/officeDocument/2006/relationships/hyperlink" Target="https://www.ncbi.nlm.nih.gov/pmc/articles/PMC1424733/pdf/pubhealthrep00100-0016.pdf" TargetMode="External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audio" Target="../media/audio2.wav"/><Relationship Id="rId5" Type="http://schemas.openxmlformats.org/officeDocument/2006/relationships/image" Target="../media/image48.jpe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49.jpg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audio" Target="../media/audio2.wav"/><Relationship Id="rId5" Type="http://schemas.openxmlformats.org/officeDocument/2006/relationships/image" Target="../media/image50.jpe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5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37.wmf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audio" Target="../media/audio2.wav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audio" Target="../media/audio2.wav"/><Relationship Id="rId5" Type="http://schemas.openxmlformats.org/officeDocument/2006/relationships/image" Target="../media/image52.jpe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25.wmf"/><Relationship Id="rId5" Type="http://schemas.openxmlformats.org/officeDocument/2006/relationships/image" Target="../media/image53.jp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audio" Target="../media/audio2.wav"/><Relationship Id="rId5" Type="http://schemas.openxmlformats.org/officeDocument/2006/relationships/image" Target="../media/image55.jpe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56.jpg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audio" Target="../media/audio2.wav"/><Relationship Id="rId5" Type="http://schemas.openxmlformats.org/officeDocument/2006/relationships/image" Target="../media/image57.jpeg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58.jpg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25.wmf"/><Relationship Id="rId5" Type="http://schemas.openxmlformats.org/officeDocument/2006/relationships/image" Target="../media/image59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audio" Target="../media/audio1.wav"/><Relationship Id="rId9" Type="http://schemas.openxmlformats.org/officeDocument/2006/relationships/image" Target="../media/image20.jpg"/><Relationship Id="rId1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audio" Target="../media/audio2.wav"/><Relationship Id="rId5" Type="http://schemas.openxmlformats.org/officeDocument/2006/relationships/image" Target="../media/image60.jpe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audio" Target="../media/audio2.wav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audio" Target="../media/audio2.wav"/><Relationship Id="rId5" Type="http://schemas.openxmlformats.org/officeDocument/2006/relationships/image" Target="../media/image65.jpeg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6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25.wmf"/><Relationship Id="rId5" Type="http://schemas.openxmlformats.org/officeDocument/2006/relationships/image" Target="../media/image37.wmf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25.wmf"/><Relationship Id="rId5" Type="http://schemas.openxmlformats.org/officeDocument/2006/relationships/image" Target="../media/image37.wm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69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7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25.wmf"/><Relationship Id="rId5" Type="http://schemas.openxmlformats.org/officeDocument/2006/relationships/image" Target="../media/image37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audio" Target="../media/audio2.wav"/><Relationship Id="rId5" Type="http://schemas.openxmlformats.org/officeDocument/2006/relationships/image" Target="../media/image72.jpeg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25.wmf"/><Relationship Id="rId5" Type="http://schemas.openxmlformats.org/officeDocument/2006/relationships/image" Target="../media/image73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7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37.wmf"/><Relationship Id="rId5" Type="http://schemas.openxmlformats.org/officeDocument/2006/relationships/image" Target="../media/image25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6.jpg"/><Relationship Id="rId5" Type="http://schemas.openxmlformats.org/officeDocument/2006/relationships/image" Target="../media/image25.wmf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7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37.wmf"/><Relationship Id="rId5" Type="http://schemas.openxmlformats.org/officeDocument/2006/relationships/image" Target="../media/image25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audio" Target="../media/audio2.wav"/><Relationship Id="rId5" Type="http://schemas.openxmlformats.org/officeDocument/2006/relationships/image" Target="../media/image78.jpeg"/><Relationship Id="rId4" Type="http://schemas.openxmlformats.org/officeDocument/2006/relationships/audio" Target="../media/audio2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7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openxmlformats.org/officeDocument/2006/relationships/image" Target="../media/image37.wmf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8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image" Target="../media/image37.wmf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image" Target="../media/image81.jpg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audio" Target="../media/audio2.wav"/><Relationship Id="rId5" Type="http://schemas.openxmlformats.org/officeDocument/2006/relationships/image" Target="../media/image82.jpeg"/><Relationship Id="rId4" Type="http://schemas.openxmlformats.org/officeDocument/2006/relationships/audio" Target="../media/audio2.wav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8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image" Target="../media/image37.wmf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8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image" Target="../media/image37.wmf"/><Relationship Id="rId5" Type="http://schemas.openxmlformats.org/officeDocument/2006/relationships/image" Target="../media/image25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audio" Target="../media/audio2.wav"/><Relationship Id="rId5" Type="http://schemas.openxmlformats.org/officeDocument/2006/relationships/image" Target="../media/image86.jpeg"/><Relationship Id="rId4" Type="http://schemas.openxmlformats.org/officeDocument/2006/relationships/audio" Target="../media/audio2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8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37.wmf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5.wmf"/><Relationship Id="rId5" Type="http://schemas.openxmlformats.org/officeDocument/2006/relationships/image" Target="../media/image27.jpg"/><Relationship Id="rId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6" Type="http://schemas.openxmlformats.org/officeDocument/2006/relationships/image" Target="../media/image88.jpg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image" Target="../media/image37.wmf"/><Relationship Id="rId5" Type="http://schemas.openxmlformats.org/officeDocument/2006/relationships/image" Target="../media/image25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9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6" Type="http://schemas.openxmlformats.org/officeDocument/2006/relationships/image" Target="../media/image25.wmf"/><Relationship Id="rId5" Type="http://schemas.openxmlformats.org/officeDocument/2006/relationships/image" Target="../media/image37.wmf"/><Relationship Id="rId4" Type="http://schemas.openxmlformats.org/officeDocument/2006/relationships/audio" Target="../media/audio2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audio" Target="../media/audio2.wav"/><Relationship Id="rId5" Type="http://schemas.openxmlformats.org/officeDocument/2006/relationships/image" Target="../media/image91.jpeg"/><Relationship Id="rId4" Type="http://schemas.openxmlformats.org/officeDocument/2006/relationships/audio" Target="../media/audio2.wav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9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25.wmf"/><Relationship Id="rId5" Type="http://schemas.openxmlformats.org/officeDocument/2006/relationships/image" Target="../media/image37.wmf"/><Relationship Id="rId4" Type="http://schemas.openxmlformats.org/officeDocument/2006/relationships/audio" Target="../media/audio2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audio" Target="../media/audio2.wav"/><Relationship Id="rId5" Type="http://schemas.openxmlformats.org/officeDocument/2006/relationships/image" Target="../media/image93.jpeg"/><Relationship Id="rId4" Type="http://schemas.openxmlformats.org/officeDocument/2006/relationships/audio" Target="../media/audio2.wav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9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image" Target="../media/image25.wmf"/><Relationship Id="rId5" Type="http://schemas.openxmlformats.org/officeDocument/2006/relationships/image" Target="../media/image37.wmf"/><Relationship Id="rId4" Type="http://schemas.openxmlformats.org/officeDocument/2006/relationships/audio" Target="../media/audio2.wav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9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25.wmf"/><Relationship Id="rId5" Type="http://schemas.openxmlformats.org/officeDocument/2006/relationships/image" Target="../media/image37.wmf"/><Relationship Id="rId4" Type="http://schemas.openxmlformats.org/officeDocument/2006/relationships/audio" Target="../media/audio2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audio" Target="../media/audio2.wav"/><Relationship Id="rId5" Type="http://schemas.openxmlformats.org/officeDocument/2006/relationships/image" Target="../media/image96.jpeg"/><Relationship Id="rId4" Type="http://schemas.openxmlformats.org/officeDocument/2006/relationships/audio" Target="../media/audio2.wav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9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6" Type="http://schemas.openxmlformats.org/officeDocument/2006/relationships/image" Target="../media/image37.wmf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8.jpg"/><Relationship Id="rId5" Type="http://schemas.openxmlformats.org/officeDocument/2006/relationships/image" Target="../media/image25.wmf"/><Relationship Id="rId4" Type="http://schemas.openxmlformats.org/officeDocument/2006/relationships/audio" Target="../media/audio1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audio" Target="../media/audio2.wav"/><Relationship Id="rId5" Type="http://schemas.openxmlformats.org/officeDocument/2006/relationships/image" Target="../media/image98.jpeg"/><Relationship Id="rId4" Type="http://schemas.openxmlformats.org/officeDocument/2006/relationships/audio" Target="../media/audio2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audio" Target="../media/audio2.wav"/><Relationship Id="rId5" Type="http://schemas.openxmlformats.org/officeDocument/2006/relationships/image" Target="../media/image99.jpeg"/><Relationship Id="rId4" Type="http://schemas.openxmlformats.org/officeDocument/2006/relationships/audio" Target="../media/audio2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6" Type="http://schemas.openxmlformats.org/officeDocument/2006/relationships/audio" Target="../media/audio2.wav"/><Relationship Id="rId5" Type="http://schemas.openxmlformats.org/officeDocument/2006/relationships/image" Target="../media/image100.jpg"/><Relationship Id="rId4" Type="http://schemas.openxmlformats.org/officeDocument/2006/relationships/audio" Target="../media/audio2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6" Type="http://schemas.openxmlformats.org/officeDocument/2006/relationships/audio" Target="../media/audio2.wav"/><Relationship Id="rId5" Type="http://schemas.openxmlformats.org/officeDocument/2006/relationships/image" Target="../media/image101.jpg"/><Relationship Id="rId4" Type="http://schemas.openxmlformats.org/officeDocument/2006/relationships/audio" Target="../media/audio2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6" Type="http://schemas.openxmlformats.org/officeDocument/2006/relationships/audio" Target="../media/audio2.wav"/><Relationship Id="rId5" Type="http://schemas.openxmlformats.org/officeDocument/2006/relationships/image" Target="../media/image102.jpeg"/><Relationship Id="rId4" Type="http://schemas.openxmlformats.org/officeDocument/2006/relationships/audio" Target="../media/audio2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6" Type="http://schemas.openxmlformats.org/officeDocument/2006/relationships/audio" Target="../media/audio2.wav"/><Relationship Id="rId5" Type="http://schemas.openxmlformats.org/officeDocument/2006/relationships/image" Target="../media/image103.jpg"/><Relationship Id="rId4" Type="http://schemas.openxmlformats.org/officeDocument/2006/relationships/audio" Target="../media/audio2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audio" Target="../media/audio2.wav"/><Relationship Id="rId5" Type="http://schemas.openxmlformats.org/officeDocument/2006/relationships/image" Target="../media/image104.jpg"/><Relationship Id="rId4" Type="http://schemas.openxmlformats.org/officeDocument/2006/relationships/audio" Target="../media/audio2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audio" Target="../media/audio2.wav"/><Relationship Id="rId5" Type="http://schemas.openxmlformats.org/officeDocument/2006/relationships/image" Target="../media/image105.jpeg"/><Relationship Id="rId4" Type="http://schemas.openxmlformats.org/officeDocument/2006/relationships/audio" Target="../media/audio2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audio" Target="../media/audio2.wav"/><Relationship Id="rId5" Type="http://schemas.openxmlformats.org/officeDocument/2006/relationships/image" Target="../media/image106.jpg"/><Relationship Id="rId4" Type="http://schemas.openxmlformats.org/officeDocument/2006/relationships/audio" Target="../media/audio2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6" Type="http://schemas.openxmlformats.org/officeDocument/2006/relationships/audio" Target="../media/audio2.wav"/><Relationship Id="rId5" Type="http://schemas.openxmlformats.org/officeDocument/2006/relationships/image" Target="../media/image107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image" Target="../media/image30.jpeg"/><Relationship Id="rId4" Type="http://schemas.openxmlformats.org/officeDocument/2006/relationships/audio" Target="../media/audio2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audio" Target="../media/audio2.wav"/><Relationship Id="rId5" Type="http://schemas.openxmlformats.org/officeDocument/2006/relationships/image" Target="../media/image108.jpeg"/><Relationship Id="rId4" Type="http://schemas.openxmlformats.org/officeDocument/2006/relationships/audio" Target="../media/audio2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audio" Target="../media/audio2.wav"/><Relationship Id="rId5" Type="http://schemas.openxmlformats.org/officeDocument/2006/relationships/image" Target="../media/image109.jpg"/><Relationship Id="rId4" Type="http://schemas.openxmlformats.org/officeDocument/2006/relationships/audio" Target="../media/audio2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6" Type="http://schemas.openxmlformats.org/officeDocument/2006/relationships/audio" Target="../media/audio2.wav"/><Relationship Id="rId5" Type="http://schemas.openxmlformats.org/officeDocument/2006/relationships/image" Target="../media/image110.jpeg"/><Relationship Id="rId4" Type="http://schemas.openxmlformats.org/officeDocument/2006/relationships/audio" Target="../media/audio2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audio" Target="../media/audio2.wav"/><Relationship Id="rId5" Type="http://schemas.openxmlformats.org/officeDocument/2006/relationships/image" Target="../media/image111.jpg"/><Relationship Id="rId4" Type="http://schemas.openxmlformats.org/officeDocument/2006/relationships/audio" Target="../media/audio2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audio" Target="../media/audio2.wav"/><Relationship Id="rId5" Type="http://schemas.openxmlformats.org/officeDocument/2006/relationships/image" Target="../media/image112.jpeg"/><Relationship Id="rId4" Type="http://schemas.openxmlformats.org/officeDocument/2006/relationships/audio" Target="../media/audio2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audio" Target="../media/audio2.wav"/><Relationship Id="rId5" Type="http://schemas.openxmlformats.org/officeDocument/2006/relationships/image" Target="../media/image113.jpg"/><Relationship Id="rId4" Type="http://schemas.openxmlformats.org/officeDocument/2006/relationships/audio" Target="../media/audio2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audio" Target="../media/audio2.wav"/><Relationship Id="rId5" Type="http://schemas.openxmlformats.org/officeDocument/2006/relationships/image" Target="../media/image114.jpeg"/><Relationship Id="rId4" Type="http://schemas.openxmlformats.org/officeDocument/2006/relationships/audio" Target="../media/audio2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image" Target="../media/image115.jpg"/><Relationship Id="rId5" Type="http://schemas.openxmlformats.org/officeDocument/2006/relationships/hyperlink" Target="https://www.getoxfordshireactive.org/uploads/active-travel-full-report-evidence-review.pdf" TargetMode="External"/><Relationship Id="rId4" Type="http://schemas.openxmlformats.org/officeDocument/2006/relationships/audio" Target="../media/audio2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5" Type="http://schemas.openxmlformats.org/officeDocument/2006/relationships/image" Target="../media/image116.jpg"/><Relationship Id="rId4" Type="http://schemas.openxmlformats.org/officeDocument/2006/relationships/audio" Target="../media/audio2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audio" Target="../media/audio2.wav"/><Relationship Id="rId5" Type="http://schemas.openxmlformats.org/officeDocument/2006/relationships/image" Target="../media/image117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5" Type="http://schemas.openxmlformats.org/officeDocument/2006/relationships/image" Target="../media/image118.jpg"/><Relationship Id="rId4" Type="http://schemas.openxmlformats.org/officeDocument/2006/relationships/audio" Target="../media/audio2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audio" Target="../media/audio2.wav"/><Relationship Id="rId5" Type="http://schemas.openxmlformats.org/officeDocument/2006/relationships/image" Target="../media/image119.jpeg"/><Relationship Id="rId4" Type="http://schemas.openxmlformats.org/officeDocument/2006/relationships/audio" Target="../media/audio2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6" Type="http://schemas.openxmlformats.org/officeDocument/2006/relationships/image" Target="../media/image120.jpg"/><Relationship Id="rId5" Type="http://schemas.openxmlformats.org/officeDocument/2006/relationships/hyperlink" Target="https://health.gov/sites/default/files/2019-09/Physical_Activity_Guidelines_2nd_edition.pdf" TargetMode="External"/><Relationship Id="rId4" Type="http://schemas.openxmlformats.org/officeDocument/2006/relationships/audio" Target="../media/audio2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6" Type="http://schemas.openxmlformats.org/officeDocument/2006/relationships/image" Target="../media/image121.jpg"/><Relationship Id="rId5" Type="http://schemas.openxmlformats.org/officeDocument/2006/relationships/hyperlink" Target="https://apps.who.int/iris/rest/bitstreams/1315866/retrieve" TargetMode="External"/><Relationship Id="rId4" Type="http://schemas.openxmlformats.org/officeDocument/2006/relationships/audio" Target="../media/audio2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audio" Target="../media/audio2.wav"/><Relationship Id="rId5" Type="http://schemas.openxmlformats.org/officeDocument/2006/relationships/image" Target="../media/image122.jpg"/><Relationship Id="rId4" Type="http://schemas.openxmlformats.org/officeDocument/2006/relationships/audio" Target="../media/audio2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6" Type="http://schemas.openxmlformats.org/officeDocument/2006/relationships/audio" Target="../media/audio2.wav"/><Relationship Id="rId5" Type="http://schemas.openxmlformats.org/officeDocument/2006/relationships/image" Target="../media/image123.jpg"/><Relationship Id="rId4" Type="http://schemas.openxmlformats.org/officeDocument/2006/relationships/audio" Target="../media/audio2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6" Type="http://schemas.openxmlformats.org/officeDocument/2006/relationships/audio" Target="../media/audio2.wav"/><Relationship Id="rId5" Type="http://schemas.openxmlformats.org/officeDocument/2006/relationships/image" Target="../media/image124.jpg"/><Relationship Id="rId4" Type="http://schemas.openxmlformats.org/officeDocument/2006/relationships/audio" Target="../media/audio2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6" Type="http://schemas.openxmlformats.org/officeDocument/2006/relationships/audio" Target="../media/audio2.wav"/><Relationship Id="rId5" Type="http://schemas.openxmlformats.org/officeDocument/2006/relationships/image" Target="../media/image125.jpeg"/><Relationship Id="rId4" Type="http://schemas.openxmlformats.org/officeDocument/2006/relationships/audio" Target="../media/audio2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audio" Target="../media/audio2.wav"/><Relationship Id="rId5" Type="http://schemas.openxmlformats.org/officeDocument/2006/relationships/image" Target="../media/image126.jpg"/><Relationship Id="rId4" Type="http://schemas.openxmlformats.org/officeDocument/2006/relationships/audio" Target="../media/audio2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6" Type="http://schemas.openxmlformats.org/officeDocument/2006/relationships/audio" Target="../media/audio2.wav"/><Relationship Id="rId5" Type="http://schemas.openxmlformats.org/officeDocument/2006/relationships/image" Target="../media/image127.jpe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/>
          </p:cNvSpPr>
          <p:nvPr/>
        </p:nvSpPr>
        <p:spPr bwMode="auto">
          <a:xfrm>
            <a:off x="179512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Lopategui Corsino</a:t>
            </a: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5130" name="Picture 10" descr="RSEAUX~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0" y="5158358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538287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Web:        </a:t>
            </a:r>
            <a:r>
              <a:rPr lang="es-PR" altLang="es-PR" sz="1800" b="1" i="1" dirty="0">
                <a:solidFill>
                  <a:srgbClr val="484876"/>
                </a:solidFill>
              </a:rPr>
              <a:t>http://www.saludmed.com/</a:t>
            </a:r>
            <a:endParaRPr lang="es-PR" altLang="es-PR" sz="2800" i="1" dirty="0">
              <a:solidFill>
                <a:srgbClr val="484876"/>
              </a:solidFill>
            </a:endParaRPr>
          </a:p>
        </p:txBody>
      </p:sp>
      <p:pic>
        <p:nvPicPr>
          <p:cNvPr id="5138" name="Picture 18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0" y="472598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538287" y="5158358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E-Mail:</a:t>
            </a:r>
            <a:r>
              <a:rPr lang="es-PR" altLang="es-PR" sz="1800" b="1" i="1" dirty="0">
                <a:solidFill>
                  <a:srgbClr val="484876"/>
                </a:solidFill>
              </a:rPr>
              <a:t>     elopategui@intermetro.edu</a:t>
            </a:r>
          </a:p>
        </p:txBody>
      </p:sp>
      <p:pic>
        <p:nvPicPr>
          <p:cNvPr id="5143" name="Picture 23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0" y="5589240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539875" y="5565059"/>
            <a:ext cx="4967907" cy="5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s-PR" sz="1700" b="1" dirty="0" err="1">
                <a:solidFill>
                  <a:srgbClr val="484876"/>
                </a:solidFill>
              </a:rPr>
              <a:t>Press</a:t>
            </a:r>
            <a:r>
              <a:rPr lang="es-PR" altLang="es-PR" sz="1700" b="1" dirty="0">
                <a:solidFill>
                  <a:srgbClr val="484876"/>
                </a:solidFill>
              </a:rPr>
              <a:t> PPTX:  </a:t>
            </a:r>
            <a:r>
              <a:rPr lang="es-PR" altLang="es-PR" sz="1700" b="1" i="1" dirty="0">
                <a:solidFill>
                  <a:srgbClr val="484876"/>
                </a:solidFill>
              </a:rPr>
              <a:t>http://www.saludmed.com/es/</a:t>
            </a:r>
          </a:p>
          <a:p>
            <a:pPr>
              <a:lnSpc>
                <a:spcPct val="85000"/>
              </a:lnSpc>
            </a:pPr>
            <a:r>
              <a:rPr lang="es-PR" altLang="es-PR" sz="1700" b="1" i="1" dirty="0">
                <a:solidFill>
                  <a:srgbClr val="484876"/>
                </a:solidFill>
              </a:rPr>
              <a:t>                    pa-sb-promo.pptx</a:t>
            </a: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6800BE75-F42F-459E-8D66-E36BE4DA4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84661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s-PR" altLang="es-PR" sz="1700" i="1" dirty="0">
                <a:solidFill>
                  <a:schemeClr val="bg1">
                    <a:lumMod val="95000"/>
                  </a:schemeClr>
                </a:solidFill>
              </a:rPr>
              <a:t>http://saludmed.com/es/pa-sb-promo.html</a:t>
            </a:r>
          </a:p>
        </p:txBody>
      </p:sp>
      <p:pic>
        <p:nvPicPr>
          <p:cNvPr id="7" name="Picture 6" descr="A person and person running&#10;&#10;Description automatically generated with low confidence">
            <a:extLst>
              <a:ext uri="{FF2B5EF4-FFF2-40B4-BE49-F238E27FC236}">
                <a16:creationId xmlns:a16="http://schemas.microsoft.com/office/drawing/2014/main" id="{6D358FED-3862-4241-7EA1-F8F576B2F6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2633263" cy="230410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Picture 10" descr="A group of people walking on a path&#10;&#10;Description automatically generated with low confidence">
            <a:extLst>
              <a:ext uri="{FF2B5EF4-FFF2-40B4-BE49-F238E27FC236}">
                <a16:creationId xmlns:a16="http://schemas.microsoft.com/office/drawing/2014/main" id="{FEE7E2BE-87E3-DC04-4E40-D9782B3D62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45" y="1007781"/>
            <a:ext cx="4327979" cy="288531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Picture 12" descr="A picture containing person, outdoor, suit, walking&#10;&#10;Description automatically generated">
            <a:extLst>
              <a:ext uri="{FF2B5EF4-FFF2-40B4-BE49-F238E27FC236}">
                <a16:creationId xmlns:a16="http://schemas.microsoft.com/office/drawing/2014/main" id="{C6FAA896-6AAB-9796-8667-7ABE085028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36" y="1340768"/>
            <a:ext cx="3435789" cy="23162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CAD6B7-9764-760D-0E2B-5D7602F49420}"/>
              </a:ext>
            </a:extLst>
          </p:cNvPr>
          <p:cNvSpPr>
            <a:spLocks/>
          </p:cNvSpPr>
          <p:nvPr/>
        </p:nvSpPr>
        <p:spPr bwMode="auto">
          <a:xfrm>
            <a:off x="0" y="260648"/>
            <a:ext cx="9144000" cy="117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ES" altLang="es-PR" sz="23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PROMOCIÓN DE UNA VIDA ACTIVA: INFLUENCIA DEL AMBIENTE CONSTRUIDO Y LAS POLÍTICAS PÚBLICAS:</a:t>
            </a:r>
          </a:p>
          <a:p>
            <a:pPr algn="ctr">
              <a:lnSpc>
                <a:spcPct val="90000"/>
              </a:lnSpc>
            </a:pPr>
            <a:r>
              <a:rPr lang="es-ES" altLang="es-PR" sz="2300" b="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ESTRATEGIAS Y MODELOS</a:t>
            </a:r>
            <a:endParaRPr lang="es-PR" altLang="es-PR" sz="2300" b="0" i="1" dirty="0">
              <a:solidFill>
                <a:srgbClr val="E6E6E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BBD16D-C4B0-49E3-94B1-7BCA36ED2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CA963-1D75-8D24-3D61-90A51BE8131A}"/>
              </a:ext>
            </a:extLst>
          </p:cNvPr>
          <p:cNvSpPr>
            <a:spLocks/>
          </p:cNvSpPr>
          <p:nvPr/>
        </p:nvSpPr>
        <p:spPr bwMode="auto">
          <a:xfrm>
            <a:off x="1836192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6A420075-8C7B-8B7B-DD9A-E1CABC440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724" y="1628800"/>
            <a:ext cx="4392488" cy="388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Moore, G. E., </a:t>
            </a:r>
            <a:r>
              <a:rPr lang="en-US" altLang="es-PR" dirty="0" err="1"/>
              <a:t>Durstine</a:t>
            </a:r>
            <a:r>
              <a:rPr lang="en-US" altLang="es-PR" dirty="0"/>
              <a:t>, J. L., &amp; Painter, P. L. (Eds.). (2016). </a:t>
            </a:r>
            <a:r>
              <a:rPr lang="en-US" altLang="es-PR" b="1" i="1" dirty="0"/>
              <a:t>ACSM’s exercise management for persons with chronic diseases and disabilities</a:t>
            </a:r>
            <a:r>
              <a:rPr lang="en-US" altLang="es-PR" dirty="0"/>
              <a:t> (4ta ed.). Champaign, IL: Human Kinetics. </a:t>
            </a:r>
            <a:endParaRPr lang="en-US" altLang="es-PR" b="1" i="1" dirty="0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0159ECF-4EC4-4731-486F-9D9E8BCDB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3" y="836711"/>
            <a:ext cx="4392488" cy="5697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08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A67778-49CD-EF73-020D-76DDD500DDD6}"/>
              </a:ext>
            </a:extLst>
          </p:cNvPr>
          <p:cNvSpPr>
            <a:spLocks/>
          </p:cNvSpPr>
          <p:nvPr/>
        </p:nvSpPr>
        <p:spPr bwMode="auto">
          <a:xfrm>
            <a:off x="1938758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4FBFD23-6E54-7FE0-317B-1819494CA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2060848"/>
            <a:ext cx="4176464" cy="311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 err="1"/>
              <a:t>Ehrman</a:t>
            </a:r>
            <a:r>
              <a:rPr lang="en-US" altLang="es-PR" dirty="0"/>
              <a:t>, J. K., Gordon, P. M., </a:t>
            </a:r>
            <a:r>
              <a:rPr lang="en-US" altLang="es-PR" dirty="0" err="1"/>
              <a:t>Visich</a:t>
            </a:r>
            <a:r>
              <a:rPr lang="en-US" altLang="es-PR" dirty="0"/>
              <a:t>, P. S., &amp; </a:t>
            </a:r>
            <a:r>
              <a:rPr lang="en-US" altLang="es-PR" dirty="0" err="1"/>
              <a:t>Keteyian</a:t>
            </a:r>
            <a:r>
              <a:rPr lang="en-US" altLang="es-PR" dirty="0"/>
              <a:t>, S. J. (Eds.). (2023). </a:t>
            </a:r>
            <a:r>
              <a:rPr lang="en-US" altLang="es-PR" b="1" i="1" dirty="0"/>
              <a:t>Clinical exercise physiology</a:t>
            </a:r>
            <a:r>
              <a:rPr lang="en-US" altLang="es-PR" dirty="0"/>
              <a:t> (5ta ed.). Champaign, IL: Human Kinetics.</a:t>
            </a:r>
            <a:endParaRPr lang="en-US" altLang="es-PR" b="1" i="1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CD4DAED-4525-DA92-FD4C-D03BF9B34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3" y="870709"/>
            <a:ext cx="4318425" cy="55826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2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2093666" y="476672"/>
            <a:ext cx="863600" cy="3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474" y="836711"/>
            <a:ext cx="3990998" cy="56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Gordon, B. T., Chambliss, H., </a:t>
            </a:r>
            <a:r>
              <a:rPr lang="en-US" altLang="es-PR" dirty="0" err="1"/>
              <a:t>Durstine</a:t>
            </a:r>
            <a:r>
              <a:rPr lang="en-US" altLang="es-PR" dirty="0"/>
              <a:t>, J. L., Jett, D. M., &amp; Ross, L. M. (Eds.). (2021). </a:t>
            </a:r>
            <a:r>
              <a:rPr lang="en-US" altLang="es-PR" b="1" i="1" dirty="0"/>
              <a:t>ACSM’s resources for the exercise physiologist: A practical guide for health fitness professional</a:t>
            </a:r>
            <a:r>
              <a:rPr lang="en-US" altLang="es-PR" dirty="0"/>
              <a:t>. (3ra ed.). Philadelphia, PA: Wolters Kluwer Health.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endParaRPr lang="en-US" altLang="es-PR" dirty="0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4D0FCB1-412B-47C0-B70C-AC1333C28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3546"/>
            <a:ext cx="4433938" cy="56872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575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08200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008" y="1556792"/>
            <a:ext cx="439248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American Association of Cardiovascular &amp; Pulmonary Rehabilitation (2020). </a:t>
            </a:r>
            <a:r>
              <a:rPr lang="en-US" altLang="es-PR" b="1" i="1" dirty="0"/>
              <a:t>Guidelines for cardiac rehabilitation and secondary prevention</a:t>
            </a:r>
            <a:r>
              <a:rPr lang="en-US" altLang="es-PR" dirty="0"/>
              <a:t> programs (6ta ed.). Champaign, IL: Human Kinetics</a:t>
            </a:r>
          </a:p>
        </p:txBody>
      </p:sp>
      <p:pic>
        <p:nvPicPr>
          <p:cNvPr id="6" name="Picture 5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E7CFA9AA-1B7C-454A-8F39-D13F4386F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0" y="764704"/>
            <a:ext cx="4410071" cy="5688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13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764184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722" y="1520788"/>
            <a:ext cx="439248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American Association of Cardiovascular &amp; Pulmonary Rehabilitation (2019). </a:t>
            </a:r>
            <a:r>
              <a:rPr lang="en-US" altLang="es-PR" b="1" i="1" dirty="0"/>
              <a:t>Guidelines for pulmonary rehabilitation programs</a:t>
            </a:r>
            <a:r>
              <a:rPr lang="en-US" altLang="es-PR" dirty="0"/>
              <a:t> (5ta ed.). Champaign, IL: Human Kinetics.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F4CBE55-FB27-4EA8-8C93-F7FF6238D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4" y="880773"/>
            <a:ext cx="4304156" cy="5561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2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LC_10K_Llegada_PPT_02">
            <a:extLst>
              <a:ext uri="{FF2B5EF4-FFF2-40B4-BE49-F238E27FC236}">
                <a16:creationId xmlns:a16="http://schemas.microsoft.com/office/drawing/2014/main" id="{0F680CD8-E0B4-4BF4-9F37-28DB860F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6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4C7BB8B-315F-4004-BABE-0A64CE65EFBB}"/>
              </a:ext>
            </a:extLst>
          </p:cNvPr>
          <p:cNvSpPr>
            <a:spLocks/>
          </p:cNvSpPr>
          <p:nvPr/>
        </p:nvSpPr>
        <p:spPr bwMode="auto">
          <a:xfrm>
            <a:off x="1258888" y="3284538"/>
            <a:ext cx="76676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C51F14-744E-420D-B33C-43E1681F8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268" y="-171400"/>
            <a:ext cx="11107452" cy="70353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C4473E-BB79-460D-BFD4-0E1E09D19913}"/>
              </a:ext>
            </a:extLst>
          </p:cNvPr>
          <p:cNvSpPr>
            <a:spLocks/>
          </p:cNvSpPr>
          <p:nvPr/>
        </p:nvSpPr>
        <p:spPr bwMode="auto">
          <a:xfrm>
            <a:off x="-91225" y="2636912"/>
            <a:ext cx="9540551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¿PREGUNTAS?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23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6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b="1" i="1" dirty="0">
                <a:latin typeface="Calibri" panose="020F0502020204030204" pitchFamily="34" charset="0"/>
              </a:rPr>
              <a:t>Universidad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5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138B636E-7656-CDAC-4F18-21FA18B8E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36712"/>
            <a:ext cx="5616624" cy="561662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65E619-CCEE-25B3-7F2D-2F378E86FE1D}"/>
              </a:ext>
            </a:extLst>
          </p:cNvPr>
          <p:cNvSpPr>
            <a:spLocks/>
          </p:cNvSpPr>
          <p:nvPr/>
        </p:nvSpPr>
        <p:spPr bwMode="auto">
          <a:xfrm>
            <a:off x="611560" y="620688"/>
            <a:ext cx="7920880" cy="60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89D9CD91-B425-4D7D-BF58-A7E7F60D9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045213"/>
            <a:ext cx="91440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28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http://www.saludmed.com/es/pa-sb-promopptx.pdf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8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Qr code&#10;&#10;Description automatically generated">
            <a:extLst>
              <a:ext uri="{FF2B5EF4-FFF2-40B4-BE49-F238E27FC236}">
                <a16:creationId xmlns:a16="http://schemas.microsoft.com/office/drawing/2014/main" id="{C7025787-0A3B-3796-3A3B-EE7B0DF795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08720"/>
            <a:ext cx="5400600" cy="54006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B468CE-F7E8-A6C3-27BA-3F5EA7BA5C41}"/>
              </a:ext>
            </a:extLst>
          </p:cNvPr>
          <p:cNvSpPr>
            <a:spLocks/>
          </p:cNvSpPr>
          <p:nvPr/>
        </p:nvSpPr>
        <p:spPr bwMode="auto">
          <a:xfrm>
            <a:off x="611560" y="666072"/>
            <a:ext cx="7920880" cy="53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PONENCIA: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6B518DD2-8A4A-8B2F-FFB0-CF4D74F7D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496" y="5973205"/>
            <a:ext cx="91440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28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http://www.saludmed.com/es/pa-sb-promo.pdf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719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0" descr="Agradecimiento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0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7" descr="Business_Handshake">
            <a:extLst>
              <a:ext uri="{FF2B5EF4-FFF2-40B4-BE49-F238E27FC236}">
                <a16:creationId xmlns:a16="http://schemas.microsoft.com/office/drawing/2014/main" id="{0FE0209E-AD83-434E-B2F3-74F147B49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89378"/>
            <a:ext cx="4118562" cy="216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E6366D30-8332-473B-B090-F2DAABF1CBFE}"/>
              </a:ext>
            </a:extLst>
          </p:cNvPr>
          <p:cNvSpPr>
            <a:spLocks/>
          </p:cNvSpPr>
          <p:nvPr/>
        </p:nvSpPr>
        <p:spPr bwMode="auto">
          <a:xfrm>
            <a:off x="395536" y="978303"/>
            <a:ext cx="864096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AGRADECIMIENTOS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E316694B-1E2C-449A-8BA0-F5EB10FE5BD0}"/>
              </a:ext>
            </a:extLst>
          </p:cNvPr>
          <p:cNvSpPr>
            <a:spLocks/>
          </p:cNvSpPr>
          <p:nvPr/>
        </p:nvSpPr>
        <p:spPr bwMode="auto">
          <a:xfrm>
            <a:off x="-35496" y="29956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DEPARTAMENTO DE RECREACIÓN Y DEPORTES</a:t>
            </a:r>
            <a:endParaRPr lang="es-PR" altLang="es-PR" sz="2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8" name="Text Box 5">
            <a:extLst>
              <a:ext uri="{FF2B5EF4-FFF2-40B4-BE49-F238E27FC236}">
                <a16:creationId xmlns:a16="http://schemas.microsoft.com/office/drawing/2014/main" id="{F07DD687-74C6-4722-BB25-ED0B8388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6" y="3573016"/>
            <a:ext cx="70142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>
                <a:latin typeface="Arial" charset="0"/>
              </a:rPr>
              <a:t>Rubén Ortiz Laureano: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49" name="Picture 3" descr="PntBlue1">
            <a:extLst>
              <a:ext uri="{FF2B5EF4-FFF2-40B4-BE49-F238E27FC236}">
                <a16:creationId xmlns:a16="http://schemas.microsoft.com/office/drawing/2014/main" id="{5E9B1DC1-09A0-43E7-AE70-D0D1F52DD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39556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5">
            <a:extLst>
              <a:ext uri="{FF2B5EF4-FFF2-40B4-BE49-F238E27FC236}">
                <a16:creationId xmlns:a16="http://schemas.microsoft.com/office/drawing/2014/main" id="{8F1449B9-ECD1-4272-BEFB-F51F55C3A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6" y="4057908"/>
            <a:ext cx="8382372" cy="11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Gerente</a:t>
            </a:r>
            <a:r>
              <a:rPr lang="en-US" altLang="es-PR" sz="2400" b="1" i="1" dirty="0">
                <a:latin typeface="Calibri" panose="020F0502020204030204" pitchFamily="34" charset="0"/>
              </a:rPr>
              <a:t> Auxiliar de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Educación</a:t>
            </a:r>
            <a:endParaRPr lang="en-US" altLang="es-PR" sz="24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Departamento</a:t>
            </a:r>
            <a:r>
              <a:rPr lang="en-US" altLang="es-PR" sz="2400" b="1" i="1" dirty="0">
                <a:latin typeface="Calibri" panose="020F0502020204030204" pitchFamily="34" charset="0"/>
              </a:rPr>
              <a:t> de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Recreación</a:t>
            </a:r>
            <a:r>
              <a:rPr lang="en-US" altLang="es-PR" sz="2400" b="1" i="1" dirty="0">
                <a:latin typeface="Calibri" panose="020F0502020204030204" pitchFamily="34" charset="0"/>
              </a:rPr>
              <a:t> y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Deportes</a:t>
            </a:r>
            <a:endParaRPr lang="en-US" altLang="es-PR" sz="24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200" b="1" i="1" dirty="0">
                <a:latin typeface="Calibri" panose="020F0502020204030204" pitchFamily="34" charset="0"/>
              </a:rPr>
              <a:t>Instituto </a:t>
            </a:r>
            <a:r>
              <a:rPr lang="en-US" altLang="es-PR" sz="2200" b="1" i="1" dirty="0" err="1">
                <a:latin typeface="Calibri" panose="020F0502020204030204" pitchFamily="34" charset="0"/>
              </a:rPr>
              <a:t>Puertorrique</a:t>
            </a:r>
            <a:r>
              <a:rPr lang="es-ES" altLang="es-PR" sz="2200" b="1" i="1" dirty="0" err="1">
                <a:latin typeface="Calibri" panose="020F0502020204030204" pitchFamily="34" charset="0"/>
              </a:rPr>
              <a:t>ño</a:t>
            </a:r>
            <a:r>
              <a:rPr lang="es-ES" altLang="es-PR" sz="2200" b="1" i="1" dirty="0">
                <a:latin typeface="Calibri" panose="020F0502020204030204" pitchFamily="34" charset="0"/>
              </a:rPr>
              <a:t> para el Desarrollo del Deporte y la Recreación</a:t>
            </a:r>
            <a:endParaRPr lang="en-US" altLang="es-PR" sz="2200" b="1" i="1" dirty="0">
              <a:latin typeface="Calibri" panose="020F0502020204030204" pitchFamily="34" charset="0"/>
            </a:endParaRPr>
          </a:p>
        </p:txBody>
      </p:sp>
      <p:sp>
        <p:nvSpPr>
          <p:cNvPr id="58" name="Text Box 5">
            <a:extLst>
              <a:ext uri="{FF2B5EF4-FFF2-40B4-BE49-F238E27FC236}">
                <a16:creationId xmlns:a16="http://schemas.microsoft.com/office/drawing/2014/main" id="{D1F0C206-7330-4B52-8AC8-FF2A5EF2B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6" y="5224972"/>
            <a:ext cx="74037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>
                <a:latin typeface="Arial" charset="0"/>
              </a:rPr>
              <a:t>Brenda L. Figueroa Medina: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59" name="Picture 3" descr="PntBlue1">
            <a:extLst>
              <a:ext uri="{FF2B5EF4-FFF2-40B4-BE49-F238E27FC236}">
                <a16:creationId xmlns:a16="http://schemas.microsoft.com/office/drawing/2014/main" id="{E40A7B3A-8EC5-426E-A990-EDD0BF088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91512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5">
            <a:extLst>
              <a:ext uri="{FF2B5EF4-FFF2-40B4-BE49-F238E27FC236}">
                <a16:creationId xmlns:a16="http://schemas.microsoft.com/office/drawing/2014/main" id="{2E4D5321-C745-4F53-B8E9-F318C102B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6" y="5709864"/>
            <a:ext cx="7266756" cy="81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Ayudante</a:t>
            </a:r>
            <a:r>
              <a:rPr lang="en-US" altLang="es-PR" sz="2400" b="1" i="1" dirty="0">
                <a:latin typeface="Calibri" panose="020F0502020204030204" pitchFamily="34" charset="0"/>
              </a:rPr>
              <a:t> Especial II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Departamento</a:t>
            </a:r>
            <a:r>
              <a:rPr lang="en-US" altLang="es-PR" sz="2400" b="1" i="1" dirty="0">
                <a:latin typeface="Calibri" panose="020F0502020204030204" pitchFamily="34" charset="0"/>
              </a:rPr>
              <a:t> de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Recreación</a:t>
            </a:r>
            <a:r>
              <a:rPr lang="en-US" altLang="es-PR" sz="2400" b="1" i="1" dirty="0">
                <a:latin typeface="Calibri" panose="020F0502020204030204" pitchFamily="34" charset="0"/>
              </a:rPr>
              <a:t> y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Deportes</a:t>
            </a:r>
            <a:endParaRPr lang="en-US" altLang="es-PR" sz="2400" b="1" i="1" dirty="0"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76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50A114A-4449-2674-33CC-A1D8AF217B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1720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6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CURVHEAD">
            <a:extLst>
              <a:ext uri="{FF2B5EF4-FFF2-40B4-BE49-F238E27FC236}">
                <a16:creationId xmlns:a16="http://schemas.microsoft.com/office/drawing/2014/main" id="{38E4CAD8-71D8-4EB8-B886-D478F6F0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8" y="2708400"/>
            <a:ext cx="7514307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E0113C-BFB1-46A6-8093-A45D84395C0B}"/>
              </a:ext>
            </a:extLst>
          </p:cNvPr>
          <p:cNvSpPr>
            <a:spLocks/>
          </p:cNvSpPr>
          <p:nvPr/>
        </p:nvSpPr>
        <p:spPr bwMode="auto">
          <a:xfrm>
            <a:off x="1043608" y="2779837"/>
            <a:ext cx="684076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PERSPECTIVAS DE LA PONENCIA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3274466" y="851222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 Física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3274467" y="1771477"/>
            <a:ext cx="504194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CONTEXTO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3274466" y="1283270"/>
            <a:ext cx="5257974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Y MODELOS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EBF172-BE4A-7126-4118-15641A58333C}"/>
              </a:ext>
            </a:extLst>
          </p:cNvPr>
          <p:cNvSpPr>
            <a:spLocks/>
          </p:cNvSpPr>
          <p:nvPr/>
        </p:nvSpPr>
        <p:spPr bwMode="auto">
          <a:xfrm>
            <a:off x="323528" y="3643685"/>
            <a:ext cx="842493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ÁREAS PARA IMPACTAR</a:t>
            </a:r>
            <a:endParaRPr lang="es-PR" altLang="es-PR" sz="3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2FBADF30-F97E-680B-1030-DD521B910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4829973"/>
            <a:ext cx="738435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Calidad de Vida</a:t>
            </a:r>
            <a:r>
              <a:rPr lang="es-PR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Población de Puerto Rico</a:t>
            </a:r>
          </a:p>
        </p:txBody>
      </p:sp>
      <p:pic>
        <p:nvPicPr>
          <p:cNvPr id="17" name="Picture 5" descr="PntBlue1">
            <a:extLst>
              <a:ext uri="{FF2B5EF4-FFF2-40B4-BE49-F238E27FC236}">
                <a16:creationId xmlns:a16="http://schemas.microsoft.com/office/drawing/2014/main" id="{974BF169-4678-96FD-3983-7440F6D7D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78678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1">
            <a:extLst>
              <a:ext uri="{FF2B5EF4-FFF2-40B4-BE49-F238E27FC236}">
                <a16:creationId xmlns:a16="http://schemas.microsoft.com/office/drawing/2014/main" id="{34248C29-B3D7-A895-1C91-5D2F37D24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4261636"/>
            <a:ext cx="558415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r>
              <a:rPr lang="es-PR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Física, Mental y Social</a:t>
            </a:r>
            <a:endParaRPr lang="es-PR" altLang="es-PR" sz="26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2" descr="PntBlue1">
            <a:extLst>
              <a:ext uri="{FF2B5EF4-FFF2-40B4-BE49-F238E27FC236}">
                <a16:creationId xmlns:a16="http://schemas.microsoft.com/office/drawing/2014/main" id="{89AA0709-0E5A-40F5-9FE3-3D4D81871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22793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id="{33F31916-A250-83A6-655B-83CA89535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108" y="6000904"/>
            <a:ext cx="79463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Economía</a:t>
            </a:r>
            <a:r>
              <a:rPr lang="en-U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Beneficio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financiero</a:t>
            </a:r>
            <a:r>
              <a:rPr lang="en-US" altLang="es-PR" sz="2600" b="1" i="1" dirty="0">
                <a:latin typeface="Arial" charset="0"/>
              </a:rPr>
              <a:t> a largo </a:t>
            </a:r>
            <a:r>
              <a:rPr lang="en-US" altLang="es-PR" sz="2600" b="1" i="1" dirty="0" err="1">
                <a:latin typeface="Arial" charset="0"/>
              </a:rPr>
              <a:t>plazo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1" name="Picture 3" descr="PntBlue1">
            <a:extLst>
              <a:ext uri="{FF2B5EF4-FFF2-40B4-BE49-F238E27FC236}">
                <a16:creationId xmlns:a16="http://schemas.microsoft.com/office/drawing/2014/main" id="{CB0A4B5E-B7ED-FC5A-966F-2DD0DDEC7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97868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">
            <a:extLst>
              <a:ext uri="{FF2B5EF4-FFF2-40B4-BE49-F238E27FC236}">
                <a16:creationId xmlns:a16="http://schemas.microsoft.com/office/drawing/2014/main" id="{9742D687-8ECF-AB2D-64E3-502A7FED1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65" y="5373216"/>
            <a:ext cx="738435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Espacios</a:t>
            </a:r>
            <a:r>
              <a:rPr lang="en-U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Abiertos</a:t>
            </a:r>
            <a:r>
              <a:rPr lang="en-U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Públicos</a:t>
            </a:r>
            <a:r>
              <a:rPr lang="en-U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Recreativos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3" name="Picture 3" descr="PntBlue1">
            <a:extLst>
              <a:ext uri="{FF2B5EF4-FFF2-40B4-BE49-F238E27FC236}">
                <a16:creationId xmlns:a16="http://schemas.microsoft.com/office/drawing/2014/main" id="{E33D57CB-5CB1-0E6A-526C-0CDF424B0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9" y="53732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Two people running on a track&#10;&#10;Description automatically generated">
            <a:extLst>
              <a:ext uri="{FF2B5EF4-FFF2-40B4-BE49-F238E27FC236}">
                <a16:creationId xmlns:a16="http://schemas.microsoft.com/office/drawing/2014/main" id="{9D3FD317-7F1D-C145-78DA-E463CBADA7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66" y="487721"/>
            <a:ext cx="3104918" cy="223107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457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890D7F8-CBCB-4760-AC8C-910B0A604A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65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CURVHEAD">
            <a:extLst>
              <a:ext uri="{FF2B5EF4-FFF2-40B4-BE49-F238E27FC236}">
                <a16:creationId xmlns:a16="http://schemas.microsoft.com/office/drawing/2014/main" id="{38E4CAD8-71D8-4EB8-B886-D478F6F0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3715"/>
            <a:ext cx="784887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E0113C-BFB1-46A6-8093-A45D84395C0B}"/>
              </a:ext>
            </a:extLst>
          </p:cNvPr>
          <p:cNvSpPr>
            <a:spLocks/>
          </p:cNvSpPr>
          <p:nvPr/>
        </p:nvSpPr>
        <p:spPr bwMode="auto">
          <a:xfrm>
            <a:off x="827584" y="2565152"/>
            <a:ext cx="720080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PROPÓSITO DE LA PRESENTACIÓN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448CC75-23E5-4B5E-B1D6-370CD9AD0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149080"/>
            <a:ext cx="8928992" cy="230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4300"/>
              </a:lnSpc>
              <a:spcBef>
                <a:spcPts val="300"/>
              </a:spcBef>
            </a:pPr>
            <a:r>
              <a:rPr lang="es-PR" altLang="es-PR" b="1" dirty="0">
                <a:latin typeface="Arial" charset="0"/>
                <a:cs typeface="Arial" charset="0"/>
              </a:rPr>
              <a:t>Presentar un modelo sostenible de alianzas</a:t>
            </a:r>
          </a:p>
          <a:p>
            <a:pPr algn="ctr" eaLnBrk="0" hangingPunct="0">
              <a:lnSpc>
                <a:spcPts val="4300"/>
              </a:lnSpc>
              <a:spcBef>
                <a:spcPts val="300"/>
              </a:spcBef>
            </a:pPr>
            <a:r>
              <a:rPr lang="es-PR" altLang="es-PR" b="1" dirty="0">
                <a:latin typeface="Arial" charset="0"/>
                <a:cs typeface="Arial" charset="0"/>
              </a:rPr>
              <a:t>para la promoción de actividad física en el</a:t>
            </a:r>
          </a:p>
          <a:p>
            <a:pPr algn="ctr" eaLnBrk="0" hangingPunct="0">
              <a:lnSpc>
                <a:spcPts val="4300"/>
              </a:lnSpc>
              <a:spcBef>
                <a:spcPts val="300"/>
              </a:spcBef>
            </a:pPr>
            <a:r>
              <a:rPr lang="es-PR" altLang="es-PR" b="1" dirty="0">
                <a:latin typeface="Arial" charset="0"/>
                <a:cs typeface="Arial" charset="0"/>
              </a:rPr>
              <a:t>gobierno estatal, municipal y comunitario</a:t>
            </a:r>
          </a:p>
          <a:p>
            <a:pPr algn="ctr" eaLnBrk="0" hangingPunct="0">
              <a:lnSpc>
                <a:spcPts val="4300"/>
              </a:lnSpc>
              <a:spcBef>
                <a:spcPts val="300"/>
              </a:spcBef>
            </a:pPr>
            <a:r>
              <a:rPr lang="es-PR" altLang="es-PR" b="1" dirty="0">
                <a:latin typeface="Arial" charset="0"/>
                <a:cs typeface="Arial" charset="0"/>
              </a:rPr>
              <a:t>de Puerto Rico</a:t>
            </a:r>
            <a:endParaRPr lang="en-US" altLang="es-PR" dirty="0">
              <a:latin typeface="Arial" charset="0"/>
              <a:cs typeface="Arial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3274466" y="851222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 Física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3274467" y="1771477"/>
            <a:ext cx="504194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EXPECTATIVA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3274466" y="1283270"/>
            <a:ext cx="5257974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Y MODELOS</a:t>
            </a:r>
          </a:p>
        </p:txBody>
      </p:sp>
      <p:pic>
        <p:nvPicPr>
          <p:cNvPr id="7" name="Picture 6" descr="A person and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8DCF1EC6-BFE5-1F41-4D8A-F27B82916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3752"/>
            <a:ext cx="3240360" cy="182128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EBF172-BE4A-7126-4118-15641A58333C}"/>
              </a:ext>
            </a:extLst>
          </p:cNvPr>
          <p:cNvSpPr>
            <a:spLocks/>
          </p:cNvSpPr>
          <p:nvPr/>
        </p:nvSpPr>
        <p:spPr bwMode="auto">
          <a:xfrm>
            <a:off x="2304256" y="3573017"/>
            <a:ext cx="424745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OBJETIVO 5:</a:t>
            </a:r>
            <a:endParaRPr lang="es-PR" altLang="es-PR" sz="3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4993662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A6BB8F-5CE5-41E8-BF67-7F90BBFABDFC}"/>
              </a:ext>
            </a:extLst>
          </p:cNvPr>
          <p:cNvSpPr>
            <a:spLocks/>
          </p:cNvSpPr>
          <p:nvPr/>
        </p:nvSpPr>
        <p:spPr bwMode="auto">
          <a:xfrm>
            <a:off x="2123728" y="1162486"/>
            <a:ext cx="7056784" cy="65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 APRENDIZAJE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E07360-52AE-44DF-8D18-802DE5C84285}"/>
              </a:ext>
            </a:extLst>
          </p:cNvPr>
          <p:cNvSpPr>
            <a:spLocks/>
          </p:cNvSpPr>
          <p:nvPr/>
        </p:nvSpPr>
        <p:spPr bwMode="auto">
          <a:xfrm>
            <a:off x="2124744" y="2275533"/>
            <a:ext cx="424745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CONOCIMIENTOS:</a:t>
            </a:r>
            <a:endParaRPr lang="es-PR" altLang="es-PR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D97FA6C-45D8-4207-8C7B-D860EDD0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31" y="4473114"/>
            <a:ext cx="80223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Distinguir</a:t>
            </a:r>
            <a:r>
              <a:rPr lang="en-US" altLang="es-PR" sz="2800" b="1" dirty="0">
                <a:latin typeface="Arial" charset="0"/>
              </a:rPr>
              <a:t> entre </a:t>
            </a:r>
            <a:r>
              <a:rPr lang="en-US" altLang="es-PR" sz="2800" b="1" dirty="0" err="1">
                <a:latin typeface="Arial" charset="0"/>
              </a:rPr>
              <a:t>actividad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física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ejercicio</a:t>
            </a:r>
            <a:r>
              <a:rPr lang="en-US" altLang="es-PR" sz="2800" b="1" dirty="0">
                <a:latin typeface="Arial" charset="0"/>
              </a:rPr>
              <a:t>, con </a:t>
            </a:r>
            <a:r>
              <a:rPr lang="en-US" altLang="es-PR" sz="2800" b="1" dirty="0" err="1">
                <a:latin typeface="Arial" charset="0"/>
              </a:rPr>
              <a:t>precisión</a:t>
            </a:r>
            <a:endParaRPr lang="en-US" altLang="es-PR" sz="2800" b="1" dirty="0">
              <a:latin typeface="Arial" charset="0"/>
            </a:endParaRPr>
          </a:p>
        </p:txBody>
      </p:sp>
      <p:pic>
        <p:nvPicPr>
          <p:cNvPr id="10" name="Picture 3" descr="PntBlue1">
            <a:extLst>
              <a:ext uri="{FF2B5EF4-FFF2-40B4-BE49-F238E27FC236}">
                <a16:creationId xmlns:a16="http://schemas.microsoft.com/office/drawing/2014/main" id="{D867CE19-E59B-4E38-B8B2-391FD31B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39654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DB5C2A9B-DDC6-4890-B209-77FB8E353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249558"/>
            <a:ext cx="835292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i="1" dirty="0">
                <a:latin typeface="Calibri" panose="020F0502020204030204" pitchFamily="34" charset="0"/>
              </a:rPr>
              <a:t>Una </a:t>
            </a:r>
            <a:r>
              <a:rPr lang="en-US" altLang="es-PR" sz="2400" i="1" dirty="0" err="1">
                <a:latin typeface="Calibri" panose="020F0502020204030204" pitchFamily="34" charset="0"/>
              </a:rPr>
              <a:t>vez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terminada</a:t>
            </a:r>
            <a:r>
              <a:rPr lang="en-US" altLang="es-PR" sz="2400" i="1" dirty="0">
                <a:latin typeface="Calibri" panose="020F0502020204030204" pitchFamily="34" charset="0"/>
              </a:rPr>
              <a:t> la </a:t>
            </a:r>
            <a:r>
              <a:rPr lang="en-US" altLang="es-PR" sz="2400" i="1" dirty="0" err="1">
                <a:latin typeface="Calibri" panose="020F0502020204030204" pitchFamily="34" charset="0"/>
              </a:rPr>
              <a:t>presentación</a:t>
            </a:r>
            <a:r>
              <a:rPr lang="en-US" altLang="es-PR" sz="2400" i="1" dirty="0">
                <a:latin typeface="Calibri" panose="020F0502020204030204" pitchFamily="34" charset="0"/>
              </a:rPr>
              <a:t> que </a:t>
            </a:r>
            <a:r>
              <a:rPr lang="en-US" altLang="es-PR" sz="2400" i="1" dirty="0" err="1">
                <a:latin typeface="Calibri" panose="020F0502020204030204" pitchFamily="34" charset="0"/>
              </a:rPr>
              <a:t>concierne</a:t>
            </a:r>
            <a:r>
              <a:rPr lang="en-US" altLang="es-PR" sz="2400" i="1" dirty="0">
                <a:latin typeface="Calibri" panose="020F0502020204030204" pitchFamily="34" charset="0"/>
              </a:rPr>
              <a:t> a la </a:t>
            </a:r>
            <a:r>
              <a:rPr lang="en-US" altLang="es-PR" sz="2400" i="1" dirty="0" err="1">
                <a:latin typeface="Calibri" panose="020F0502020204030204" pitchFamily="34" charset="0"/>
              </a:rPr>
              <a:t>exposición</a:t>
            </a:r>
            <a:r>
              <a:rPr lang="en-US" altLang="es-PR" sz="2400" i="1" dirty="0">
                <a:latin typeface="Calibri" panose="020F0502020204030204" pitchFamily="34" charset="0"/>
              </a:rPr>
              <a:t> de un </a:t>
            </a:r>
            <a:r>
              <a:rPr lang="en-US" altLang="es-PR" sz="2400" i="1" dirty="0" err="1">
                <a:latin typeface="Calibri" panose="020F0502020204030204" pitchFamily="34" charset="0"/>
              </a:rPr>
              <a:t>modelo</a:t>
            </a:r>
            <a:r>
              <a:rPr lang="en-US" altLang="es-PR" sz="2400" i="1" dirty="0">
                <a:latin typeface="Calibri" panose="020F0502020204030204" pitchFamily="34" charset="0"/>
              </a:rPr>
              <a:t> de </a:t>
            </a:r>
            <a:r>
              <a:rPr lang="en-US" altLang="es-PR" sz="2400" i="1" dirty="0" err="1">
                <a:latin typeface="Calibri" panose="020F0502020204030204" pitchFamily="34" charset="0"/>
              </a:rPr>
              <a:t>actividad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física</a:t>
            </a:r>
            <a:r>
              <a:rPr lang="en-US" altLang="es-PR" sz="2400" i="1" dirty="0">
                <a:latin typeface="Calibri" panose="020F0502020204030204" pitchFamily="34" charset="0"/>
              </a:rPr>
              <a:t> para Puerto Rico, la audiencia </a:t>
            </a:r>
            <a:r>
              <a:rPr lang="en-US" altLang="es-PR" sz="2400" i="1" dirty="0" err="1">
                <a:latin typeface="Calibri" panose="020F0502020204030204" pitchFamily="34" charset="0"/>
              </a:rPr>
              <a:t>estará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capacitada</a:t>
            </a:r>
            <a:r>
              <a:rPr lang="en-US" altLang="es-PR" sz="2400" i="1" dirty="0">
                <a:latin typeface="Calibri" panose="020F0502020204030204" pitchFamily="34" charset="0"/>
              </a:rPr>
              <a:t> para: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9DE6055-A1DF-4B73-AF94-4D28F3B1F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50" y="5571237"/>
            <a:ext cx="78037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s-E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Explicar</a:t>
            </a:r>
            <a:r>
              <a:rPr lang="es-ES" altLang="es-PR" sz="2800" b="1" dirty="0">
                <a:latin typeface="Arial" charset="0"/>
              </a:rPr>
              <a:t> el concepto de comportamiento sedentario, efectivamente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5" name="Picture 3" descr="PntBlue1">
            <a:extLst>
              <a:ext uri="{FF2B5EF4-FFF2-40B4-BE49-F238E27FC236}">
                <a16:creationId xmlns:a16="http://schemas.microsoft.com/office/drawing/2014/main" id="{F531132C-D191-42A9-A591-8A0739E5F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4" y="563777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wo women walking on a sidewalk&#10;&#10;Description automatically generated with low confidence">
            <a:extLst>
              <a:ext uri="{FF2B5EF4-FFF2-40B4-BE49-F238E27FC236}">
                <a16:creationId xmlns:a16="http://schemas.microsoft.com/office/drawing/2014/main" id="{5BA775BE-B593-9297-0BD4-E93118B50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2" y="764704"/>
            <a:ext cx="2088164" cy="241444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6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7EABC4-26C0-2E1E-CAAD-88FAC4A0E99C}"/>
              </a:ext>
            </a:extLst>
          </p:cNvPr>
          <p:cNvSpPr>
            <a:spLocks/>
          </p:cNvSpPr>
          <p:nvPr/>
        </p:nvSpPr>
        <p:spPr bwMode="auto">
          <a:xfrm>
            <a:off x="1084499" y="836712"/>
            <a:ext cx="7087901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https://metro.inter.edu/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C03ED2FC-D13D-D597-FC4C-3ECB32603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2420095"/>
            <a:ext cx="2857500" cy="2857500"/>
          </a:xfrm>
          <a:prstGeom prst="rect">
            <a:avLst/>
          </a:prstGeom>
        </p:spPr>
      </p:pic>
      <p:pic>
        <p:nvPicPr>
          <p:cNvPr id="14" name="Picture 13" descr="A building with tree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0EFFA7D6-84C8-8652-B639-27FA9E977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63"/>
            <a:ext cx="6624736" cy="5136181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93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>
            <a:extLst>
              <a:ext uri="{FF2B5EF4-FFF2-40B4-BE49-F238E27FC236}">
                <a16:creationId xmlns:a16="http://schemas.microsoft.com/office/drawing/2014/main" id="{BD97FA6C-45D8-4207-8C7B-D860EDD0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4" y="5355213"/>
            <a:ext cx="823835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Formular</a:t>
            </a:r>
            <a:r>
              <a:rPr lang="en-US" altLang="es-PR" sz="2800" b="1" dirty="0">
                <a:latin typeface="Arial" charset="0"/>
              </a:rPr>
              <a:t> las </a:t>
            </a:r>
            <a:r>
              <a:rPr lang="en-US" altLang="es-PR" sz="2800" b="1" dirty="0" err="1">
                <a:latin typeface="Arial" charset="0"/>
              </a:rPr>
              <a:t>guías</a:t>
            </a:r>
            <a:r>
              <a:rPr lang="en-US" altLang="es-PR" sz="2800" b="1" dirty="0">
                <a:latin typeface="Arial" charset="0"/>
              </a:rPr>
              <a:t> de </a:t>
            </a:r>
            <a:r>
              <a:rPr lang="en-US" altLang="es-PR" sz="2800" b="1" dirty="0" err="1">
                <a:latin typeface="Arial" charset="0"/>
              </a:rPr>
              <a:t>actividad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física</a:t>
            </a:r>
            <a:r>
              <a:rPr lang="en-US" altLang="es-PR" sz="2800" b="1" dirty="0">
                <a:latin typeface="Arial" charset="0"/>
              </a:rPr>
              <a:t>, </a:t>
            </a:r>
            <a:r>
              <a:rPr lang="en-US" altLang="es-PR" sz="2800" b="1" dirty="0" err="1">
                <a:latin typeface="Arial" charset="0"/>
              </a:rPr>
              <a:t>correctamente</a:t>
            </a:r>
            <a:endParaRPr lang="en-US" altLang="es-PR" sz="2800" b="1" dirty="0">
              <a:latin typeface="Arial" charset="0"/>
            </a:endParaRPr>
          </a:p>
        </p:txBody>
      </p:sp>
      <p:pic>
        <p:nvPicPr>
          <p:cNvPr id="10" name="Picture 3" descr="PntBlue1">
            <a:extLst>
              <a:ext uri="{FF2B5EF4-FFF2-40B4-BE49-F238E27FC236}">
                <a16:creationId xmlns:a16="http://schemas.microsoft.com/office/drawing/2014/main" id="{D867CE19-E59B-4E38-B8B2-391FD31B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21753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2C41CFAC-D54B-4683-B859-0B32DB5C8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34" y="3771037"/>
            <a:ext cx="835041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s-E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Identificar</a:t>
            </a:r>
            <a:r>
              <a:rPr lang="es-ES" altLang="es-PR" sz="2800" b="1" dirty="0">
                <a:latin typeface="Arial" charset="0"/>
              </a:rPr>
              <a:t> las tendencias y campañas relacionadas con las ciencias del movimiento humano, detalladamente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3" name="Picture 3" descr="PntBlue1">
            <a:extLst>
              <a:ext uri="{FF2B5EF4-FFF2-40B4-BE49-F238E27FC236}">
                <a16:creationId xmlns:a16="http://schemas.microsoft.com/office/drawing/2014/main" id="{0E08CC67-18DA-4DA0-986B-761FAD83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8" y="3836238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3CA0B4D3-C6B5-45ED-8138-99F4C4395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34" y="2618909"/>
            <a:ext cx="81638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s-E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Describir</a:t>
            </a:r>
            <a:r>
              <a:rPr lang="es-ES" altLang="es-PR" sz="2800" b="1" dirty="0">
                <a:latin typeface="Arial" charset="0"/>
              </a:rPr>
              <a:t> las guías y estándares de las organizaciones profesionales, en su totalidad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8" name="Picture 3" descr="PntBlue1">
            <a:extLst>
              <a:ext uri="{FF2B5EF4-FFF2-40B4-BE49-F238E27FC236}">
                <a16:creationId xmlns:a16="http://schemas.microsoft.com/office/drawing/2014/main" id="{A24C5694-50D2-4687-9625-3796A8D4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8" y="268544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FA815D3-CA33-478D-8AE6-9DE3BB36AF66}"/>
              </a:ext>
            </a:extLst>
          </p:cNvPr>
          <p:cNvSpPr>
            <a:spLocks/>
          </p:cNvSpPr>
          <p:nvPr/>
        </p:nvSpPr>
        <p:spPr bwMode="auto">
          <a:xfrm>
            <a:off x="2123728" y="953919"/>
            <a:ext cx="7056784" cy="65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 APRENDIZAJE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6DB6BB1-21DB-48F6-8216-331C5BEF7AD3}"/>
              </a:ext>
            </a:extLst>
          </p:cNvPr>
          <p:cNvSpPr>
            <a:spLocks/>
          </p:cNvSpPr>
          <p:nvPr/>
        </p:nvSpPr>
        <p:spPr bwMode="auto">
          <a:xfrm>
            <a:off x="2051720" y="1673999"/>
            <a:ext cx="3024336" cy="45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1200"/>
              </a:lnSpc>
              <a:defRPr/>
            </a:pPr>
            <a:b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Continuación *</a:t>
            </a:r>
          </a:p>
        </p:txBody>
      </p:sp>
      <p:pic>
        <p:nvPicPr>
          <p:cNvPr id="8" name="Picture 7" descr="A group of women walking&#10;&#10;Description automatically generated with medium confidence">
            <a:extLst>
              <a:ext uri="{FF2B5EF4-FFF2-40B4-BE49-F238E27FC236}">
                <a16:creationId xmlns:a16="http://schemas.microsoft.com/office/drawing/2014/main" id="{20EA55A7-B7C6-8FD5-49CA-F538FBE744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" y="764704"/>
            <a:ext cx="2241136" cy="174896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70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>
            <a:extLst>
              <a:ext uri="{FF2B5EF4-FFF2-40B4-BE49-F238E27FC236}">
                <a16:creationId xmlns:a16="http://schemas.microsoft.com/office/drawing/2014/main" id="{BD97FA6C-45D8-4207-8C7B-D860EDD0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4" y="5427221"/>
            <a:ext cx="823835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Evaluar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modelo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propuesto</a:t>
            </a:r>
            <a:r>
              <a:rPr lang="en-US" altLang="es-PR" sz="2800" b="1" dirty="0">
                <a:latin typeface="Arial" charset="0"/>
              </a:rPr>
              <a:t> de </a:t>
            </a:r>
            <a:r>
              <a:rPr lang="en-US" altLang="es-PR" sz="2800" b="1" dirty="0" err="1">
                <a:latin typeface="Arial" charset="0"/>
              </a:rPr>
              <a:t>actividad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física</a:t>
            </a:r>
            <a:r>
              <a:rPr lang="en-US" altLang="es-PR" sz="2800" b="1" dirty="0">
                <a:latin typeface="Arial" charset="0"/>
              </a:rPr>
              <a:t> para Puerto Rico, con </a:t>
            </a:r>
            <a:r>
              <a:rPr lang="en-US" altLang="es-PR" sz="2800" b="1" dirty="0" err="1">
                <a:latin typeface="Arial" charset="0"/>
              </a:rPr>
              <a:t>originalidad</a:t>
            </a:r>
            <a:endParaRPr lang="en-US" altLang="es-PR" sz="2800" b="1" dirty="0">
              <a:latin typeface="Arial" charset="0"/>
            </a:endParaRPr>
          </a:p>
        </p:txBody>
      </p:sp>
      <p:pic>
        <p:nvPicPr>
          <p:cNvPr id="10" name="Picture 3" descr="PntBlue1">
            <a:extLst>
              <a:ext uri="{FF2B5EF4-FFF2-40B4-BE49-F238E27FC236}">
                <a16:creationId xmlns:a16="http://schemas.microsoft.com/office/drawing/2014/main" id="{D867CE19-E59B-4E38-B8B2-391FD31B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93761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3CA0B4D3-C6B5-45ED-8138-99F4C4395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33" y="3771037"/>
            <a:ext cx="830532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s-E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Reflexionar</a:t>
            </a:r>
            <a:r>
              <a:rPr lang="es-ES" altLang="es-PR" sz="2800" b="1" dirty="0">
                <a:latin typeface="Arial" charset="0"/>
              </a:rPr>
              <a:t> sobre los modelos para la</a:t>
            </a:r>
          </a:p>
          <a:p>
            <a:pPr algn="l" eaLnBrk="0" hangingPunct="0"/>
            <a:r>
              <a:rPr lang="es-ES" altLang="es-PR" sz="2800" b="1" dirty="0">
                <a:latin typeface="Arial" charset="0"/>
              </a:rPr>
              <a:t>promoción de actividad física,</a:t>
            </a:r>
          </a:p>
          <a:p>
            <a:pPr algn="l" eaLnBrk="0" hangingPunct="0"/>
            <a:r>
              <a:rPr lang="es-ES" altLang="es-PR" sz="2800" b="1" dirty="0">
                <a:latin typeface="Arial" charset="0"/>
              </a:rPr>
              <a:t>satisfactoriamente</a:t>
            </a:r>
            <a:endParaRPr lang="en-US" altLang="es-PR" sz="2800" b="1" dirty="0">
              <a:latin typeface="Arial" charset="0"/>
            </a:endParaRPr>
          </a:p>
        </p:txBody>
      </p:sp>
      <p:pic>
        <p:nvPicPr>
          <p:cNvPr id="18" name="Picture 3" descr="PntBlue1">
            <a:extLst>
              <a:ext uri="{FF2B5EF4-FFF2-40B4-BE49-F238E27FC236}">
                <a16:creationId xmlns:a16="http://schemas.microsoft.com/office/drawing/2014/main" id="{A24C5694-50D2-4687-9625-3796A8D4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8" y="383757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FA815D3-CA33-478D-8AE6-9DE3BB36AF66}"/>
              </a:ext>
            </a:extLst>
          </p:cNvPr>
          <p:cNvSpPr>
            <a:spLocks/>
          </p:cNvSpPr>
          <p:nvPr/>
        </p:nvSpPr>
        <p:spPr bwMode="auto">
          <a:xfrm>
            <a:off x="2123728" y="962725"/>
            <a:ext cx="7056784" cy="65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 APRENDIZAJE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6DB6BB1-21DB-48F6-8216-331C5BEF7AD3}"/>
              </a:ext>
            </a:extLst>
          </p:cNvPr>
          <p:cNvSpPr>
            <a:spLocks/>
          </p:cNvSpPr>
          <p:nvPr/>
        </p:nvSpPr>
        <p:spPr bwMode="auto">
          <a:xfrm>
            <a:off x="2051720" y="1700808"/>
            <a:ext cx="3024336" cy="45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1200"/>
              </a:lnSpc>
              <a:defRPr/>
            </a:pPr>
            <a:b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Continuación *</a:t>
            </a:r>
          </a:p>
        </p:txBody>
      </p:sp>
      <p:pic>
        <p:nvPicPr>
          <p:cNvPr id="6" name="Picture 5" descr="A group of people walking on a path&#10;&#10;Description automatically generated with medium confidence">
            <a:extLst>
              <a:ext uri="{FF2B5EF4-FFF2-40B4-BE49-F238E27FC236}">
                <a16:creationId xmlns:a16="http://schemas.microsoft.com/office/drawing/2014/main" id="{6E253F08-FA19-6A1B-4B94-CC3DB4A88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28006"/>
            <a:ext cx="2232248" cy="17738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9D00BAD0-EC5D-C280-5D6E-89C480B59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6" y="2564904"/>
            <a:ext cx="816634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s-E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Analizar</a:t>
            </a:r>
            <a:r>
              <a:rPr lang="es-ES" altLang="es-PR" sz="2800" b="1" dirty="0">
                <a:latin typeface="Arial" charset="0"/>
              </a:rPr>
              <a:t> las estrategias para la promoción de las actividades físicas, con seguridad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8" name="Picture 3" descr="PntBlue1">
            <a:extLst>
              <a:ext uri="{FF2B5EF4-FFF2-40B4-BE49-F238E27FC236}">
                <a16:creationId xmlns:a16="http://schemas.microsoft.com/office/drawing/2014/main" id="{F0957DF9-B464-0E19-5B49-31DEDA4CA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1444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434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832431A-C7A4-4A8C-9E50-6F83C2187C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56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38DA40C6-3734-4557-AB7B-721C14853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57" y="5489658"/>
            <a:ext cx="807871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Ambiente</a:t>
            </a:r>
            <a:r>
              <a:rPr lang="en-U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Construido</a:t>
            </a:r>
            <a:r>
              <a:rPr lang="en-U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Creación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humana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AD8B283B-93EE-46D8-BEF3-9133EA963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51" y="548965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D522C050-075C-4671-8F4A-17FA517F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33" y="2014813"/>
            <a:ext cx="814095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Ambientes de Vida Activa</a:t>
            </a:r>
            <a:r>
              <a:rPr lang="es-PR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Facilitan las AF</a:t>
            </a:r>
          </a:p>
        </p:txBody>
      </p:sp>
      <p:pic>
        <p:nvPicPr>
          <p:cNvPr id="5" name="Picture 5" descr="PntBlue1">
            <a:extLst>
              <a:ext uri="{FF2B5EF4-FFF2-40B4-BE49-F238E27FC236}">
                <a16:creationId xmlns:a16="http://schemas.microsoft.com/office/drawing/2014/main" id="{4DBE055F-5676-479A-A31A-96E4BDF7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5" y="197162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FE73F6E1-F498-4D6E-91B3-5E13AD525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33" y="1446476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Vida Activa</a:t>
            </a:r>
            <a:r>
              <a:rPr lang="es-PR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Actividades físicas regulares</a:t>
            </a:r>
            <a:endParaRPr lang="es-PR" altLang="es-PR" sz="26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 descr="PntBlue1">
            <a:extLst>
              <a:ext uri="{FF2B5EF4-FFF2-40B4-BE49-F238E27FC236}">
                <a16:creationId xmlns:a16="http://schemas.microsoft.com/office/drawing/2014/main" id="{335E1F4B-02F5-4395-9F63-817AA32F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5" y="141277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34BBDF2D-BE98-4926-B35A-5962FFADF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31" y="4347893"/>
            <a:ext cx="814095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Planificación Urbana</a:t>
            </a:r>
            <a:r>
              <a:rPr lang="es-E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s-ES" altLang="es-PR" sz="2600" b="1" dirty="0">
                <a:latin typeface="Arial" charset="0"/>
              </a:rPr>
              <a:t> </a:t>
            </a:r>
            <a:r>
              <a:rPr lang="es-ES" altLang="es-PR" sz="2600" b="1" i="1" dirty="0">
                <a:latin typeface="Arial" charset="0"/>
              </a:rPr>
              <a:t>Creación ambiente idóneo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3" name="Picture 3" descr="PntBlue1">
            <a:extLst>
              <a:ext uri="{FF2B5EF4-FFF2-40B4-BE49-F238E27FC236}">
                <a16:creationId xmlns:a16="http://schemas.microsoft.com/office/drawing/2014/main" id="{BE36B8BF-1BEB-4F43-AD74-E8F752DE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5" y="43478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2B419F5E-4FFB-427F-A307-90D1973E2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32" y="3805529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Diseño Urbano</a:t>
            </a:r>
            <a:r>
              <a:rPr lang="es-PR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Apariencia externa</a:t>
            </a:r>
          </a:p>
        </p:txBody>
      </p:sp>
      <p:pic>
        <p:nvPicPr>
          <p:cNvPr id="15" name="Picture 12" descr="PntBlue1">
            <a:extLst>
              <a:ext uri="{FF2B5EF4-FFF2-40B4-BE49-F238E27FC236}">
                <a16:creationId xmlns:a16="http://schemas.microsoft.com/office/drawing/2014/main" id="{89E3942D-5141-4948-B9C3-0C10B2E0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5" y="377182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9DB6B625-83D2-4BC8-926C-F41E038F4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33" y="611292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Espacios</a:t>
            </a:r>
            <a:r>
              <a:rPr lang="en-U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Públicos</a:t>
            </a:r>
            <a:r>
              <a:rPr lang="en-U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Abiertos</a:t>
            </a:r>
            <a:r>
              <a:rPr lang="en-US" altLang="es-PR" sz="2600" b="1" i="1" dirty="0">
                <a:latin typeface="Arial" charset="0"/>
              </a:rPr>
              <a:t> y </a:t>
            </a:r>
            <a:r>
              <a:rPr lang="en-US" altLang="es-PR" sz="2600" b="1" i="1" dirty="0" err="1">
                <a:latin typeface="Arial" charset="0"/>
              </a:rPr>
              <a:t>accesibles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7" name="Picture 5" descr="PntBlue1">
            <a:extLst>
              <a:ext uri="{FF2B5EF4-FFF2-40B4-BE49-F238E27FC236}">
                <a16:creationId xmlns:a16="http://schemas.microsoft.com/office/drawing/2014/main" id="{0BD2585C-B57F-46BF-832B-2AEC8F136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5" y="60697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F379A89B-59C8-4172-A56C-2F0B3B59D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100" y="3185744"/>
            <a:ext cx="792366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Ecología</a:t>
            </a:r>
            <a:r>
              <a:rPr lang="en-U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Urbana</a:t>
            </a:r>
            <a:r>
              <a:rPr lang="en-U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>
                <a:latin typeface="Arial" charset="0"/>
              </a:rPr>
              <a:t>Natural, </a:t>
            </a:r>
            <a:r>
              <a:rPr lang="en-US" altLang="es-PR" sz="2600" b="1" i="1" dirty="0" err="1">
                <a:latin typeface="Arial" charset="0"/>
              </a:rPr>
              <a:t>construido</a:t>
            </a:r>
            <a:r>
              <a:rPr lang="en-US" altLang="es-PR" sz="2600" b="1" i="1" dirty="0">
                <a:latin typeface="Arial" charset="0"/>
              </a:rPr>
              <a:t> y social</a:t>
            </a: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6221D60-53E1-4103-8654-04AE74461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5" y="316352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B8D5E88-65DD-496E-80DD-575D82C2FFCA}"/>
              </a:ext>
            </a:extLst>
          </p:cNvPr>
          <p:cNvSpPr>
            <a:spLocks/>
          </p:cNvSpPr>
          <p:nvPr/>
        </p:nvSpPr>
        <p:spPr bwMode="auto">
          <a:xfrm>
            <a:off x="-36512" y="476672"/>
            <a:ext cx="918051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DEFINICIONES MEDULARES</a:t>
            </a:r>
            <a:endParaRPr lang="es-PR" altLang="es-PR" sz="44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002C5EE9-5882-1FA0-064A-8C8CDE427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57" y="2558056"/>
            <a:ext cx="830639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Modelo</a:t>
            </a:r>
            <a:r>
              <a:rPr lang="en-U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Ecológico</a:t>
            </a:r>
            <a:r>
              <a:rPr lang="en-U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Intraperson</a:t>
            </a:r>
            <a:r>
              <a:rPr lang="en-US" altLang="es-PR" sz="2600" b="1" i="1" dirty="0">
                <a:latin typeface="Arial" charset="0"/>
              </a:rPr>
              <a:t>, </a:t>
            </a:r>
            <a:r>
              <a:rPr lang="en-US" altLang="es-PR" sz="2600" b="1" i="1" dirty="0" err="1">
                <a:latin typeface="Arial" charset="0"/>
              </a:rPr>
              <a:t>ambiente</a:t>
            </a:r>
            <a:r>
              <a:rPr lang="en-US" altLang="es-PR" sz="2600" b="1" i="1" dirty="0">
                <a:latin typeface="Arial" charset="0"/>
              </a:rPr>
              <a:t>, </a:t>
            </a:r>
            <a:r>
              <a:rPr lang="en-US" altLang="es-PR" sz="2600" b="1" i="1" dirty="0" err="1">
                <a:latin typeface="Arial" charset="0"/>
              </a:rPr>
              <a:t>políticas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2" name="Picture 3" descr="PntBlue1">
            <a:extLst>
              <a:ext uri="{FF2B5EF4-FFF2-40B4-BE49-F238E27FC236}">
                <a16:creationId xmlns:a16="http://schemas.microsoft.com/office/drawing/2014/main" id="{FCE860E4-A808-3EB8-AA67-04CD50B3E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51" y="25580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B185D6EF-5338-DEB0-763C-395173A20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5" y="4920784"/>
            <a:ext cx="832032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Planificación Espacial</a:t>
            </a:r>
            <a:r>
              <a:rPr lang="es-E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s-ES" altLang="es-PR" sz="2600" b="1" dirty="0">
                <a:latin typeface="Arial" charset="0"/>
              </a:rPr>
              <a:t> </a:t>
            </a:r>
            <a:r>
              <a:rPr lang="es-ES" altLang="es-PR" sz="2600" b="1" i="1" dirty="0">
                <a:latin typeface="Arial" charset="0"/>
              </a:rPr>
              <a:t>Diseño ambiente construido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7" name="Picture 3" descr="PntBlue1">
            <a:extLst>
              <a:ext uri="{FF2B5EF4-FFF2-40B4-BE49-F238E27FC236}">
                <a16:creationId xmlns:a16="http://schemas.microsoft.com/office/drawing/2014/main" id="{F43531E2-77A5-FFAA-26E4-B51513491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207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319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D522C050-075C-4671-8F4A-17FA517F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4442666"/>
            <a:ext cx="814095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Comportamento</a:t>
            </a:r>
            <a:r>
              <a:rPr lang="es-PR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Peatonal</a:t>
            </a:r>
            <a:r>
              <a:rPr lang="es-PR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Afectado por ambiente</a:t>
            </a:r>
          </a:p>
        </p:txBody>
      </p:sp>
      <p:pic>
        <p:nvPicPr>
          <p:cNvPr id="5" name="Picture 5" descr="PntBlue1">
            <a:extLst>
              <a:ext uri="{FF2B5EF4-FFF2-40B4-BE49-F238E27FC236}">
                <a16:creationId xmlns:a16="http://schemas.microsoft.com/office/drawing/2014/main" id="{4DBE055F-5676-479A-A31A-96E4BDF7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39948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FE73F6E1-F498-4D6E-91B3-5E13AD525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785110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Caminabilidad</a:t>
            </a:r>
            <a:r>
              <a:rPr lang="es-PR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Nivel para la inclusión peatonal</a:t>
            </a:r>
            <a:endParaRPr lang="es-PR" altLang="es-PR" sz="26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 descr="PntBlue1">
            <a:extLst>
              <a:ext uri="{FF2B5EF4-FFF2-40B4-BE49-F238E27FC236}">
                <a16:creationId xmlns:a16="http://schemas.microsoft.com/office/drawing/2014/main" id="{335E1F4B-02F5-4395-9F63-817AA32F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75141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34BBDF2D-BE98-4926-B35A-5962FFADF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39" y="3075271"/>
            <a:ext cx="814095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Transportación Activa</a:t>
            </a:r>
            <a:r>
              <a:rPr lang="es-E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s-ES" altLang="es-PR" sz="2600" b="1" dirty="0">
                <a:latin typeface="Arial" charset="0"/>
              </a:rPr>
              <a:t> </a:t>
            </a:r>
            <a:r>
              <a:rPr lang="es-ES" altLang="es-PR" sz="2600" b="1" i="1" dirty="0">
                <a:latin typeface="Arial" charset="0"/>
              </a:rPr>
              <a:t>Genera propio ser humano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3" name="Picture 3" descr="PntBlue1">
            <a:extLst>
              <a:ext uri="{FF2B5EF4-FFF2-40B4-BE49-F238E27FC236}">
                <a16:creationId xmlns:a16="http://schemas.microsoft.com/office/drawing/2014/main" id="{BE36B8BF-1BEB-4F43-AD74-E8F752DE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07527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2B419F5E-4FFB-427F-A307-90D1973E2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5824891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Peatonalización</a:t>
            </a:r>
            <a:r>
              <a:rPr lang="es-PR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Facilidad para el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mov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peatonal</a:t>
            </a:r>
          </a:p>
        </p:txBody>
      </p:sp>
      <p:pic>
        <p:nvPicPr>
          <p:cNvPr id="15" name="Picture 12" descr="PntBlue1">
            <a:extLst>
              <a:ext uri="{FF2B5EF4-FFF2-40B4-BE49-F238E27FC236}">
                <a16:creationId xmlns:a16="http://schemas.microsoft.com/office/drawing/2014/main" id="{89E3942D-5141-4948-B9C3-0C10B2E0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79119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F379A89B-59C8-4172-A56C-2F0B3B59D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108" y="5093328"/>
            <a:ext cx="830639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Movimiento</a:t>
            </a:r>
            <a:r>
              <a:rPr lang="en-U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Peatonal</a:t>
            </a:r>
            <a:r>
              <a:rPr lang="en-U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Depende</a:t>
            </a:r>
            <a:r>
              <a:rPr lang="en-US" altLang="es-PR" sz="2600" b="1" i="1" dirty="0">
                <a:latin typeface="Arial" charset="0"/>
              </a:rPr>
              <a:t> del </a:t>
            </a:r>
            <a:r>
              <a:rPr lang="en-US" altLang="es-PR" sz="2600" b="1" i="1" dirty="0" err="1">
                <a:latin typeface="Arial" charset="0"/>
              </a:rPr>
              <a:t>ambiente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físico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6221D60-53E1-4103-8654-04AE74461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07111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B8D5E88-65DD-496E-80DD-575D82C2FFCA}"/>
              </a:ext>
            </a:extLst>
          </p:cNvPr>
          <p:cNvSpPr>
            <a:spLocks/>
          </p:cNvSpPr>
          <p:nvPr/>
        </p:nvSpPr>
        <p:spPr bwMode="auto">
          <a:xfrm>
            <a:off x="-36512" y="620688"/>
            <a:ext cx="918051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DEFINICIONES MEDULARES</a:t>
            </a:r>
            <a:endParaRPr lang="es-PR" altLang="es-PR" sz="44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5CC30D16-51FD-86ED-929A-DE894C130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2387074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Acceso Mejorado</a:t>
            </a:r>
            <a:r>
              <a:rPr lang="es-PR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Propician las actividades físicas</a:t>
            </a:r>
          </a:p>
        </p:txBody>
      </p:sp>
      <p:pic>
        <p:nvPicPr>
          <p:cNvPr id="22" name="Picture 10" descr="PntBlue1">
            <a:extLst>
              <a:ext uri="{FF2B5EF4-FFF2-40B4-BE49-F238E27FC236}">
                <a16:creationId xmlns:a16="http://schemas.microsoft.com/office/drawing/2014/main" id="{46FC4501-477B-328B-3132-194511ED6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23692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4">
            <a:extLst>
              <a:ext uri="{FF2B5EF4-FFF2-40B4-BE49-F238E27FC236}">
                <a16:creationId xmlns:a16="http://schemas.microsoft.com/office/drawing/2014/main" id="{741CAF82-FDD7-8799-BCB1-8F49797F3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1743992"/>
            <a:ext cx="806894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Movilidad</a:t>
            </a:r>
            <a:r>
              <a:rPr lang="en-U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Urbana</a:t>
            </a:r>
            <a:r>
              <a:rPr lang="en-U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>
                <a:latin typeface="Arial" charset="0"/>
              </a:rPr>
              <a:t>Calidad del </a:t>
            </a:r>
            <a:r>
              <a:rPr lang="en-US" altLang="es-PR" sz="2600" b="1" i="1" dirty="0" err="1">
                <a:latin typeface="Arial" charset="0"/>
              </a:rPr>
              <a:t>acceso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urbano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4" name="Picture 5" descr="PntBlue1">
            <a:extLst>
              <a:ext uri="{FF2B5EF4-FFF2-40B4-BE49-F238E27FC236}">
                <a16:creationId xmlns:a16="http://schemas.microsoft.com/office/drawing/2014/main" id="{04B84730-4FC3-02D9-9D07-997ACDD0F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17008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1306508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sabled man playing basketball">
            <a:extLst>
              <a:ext uri="{FF2B5EF4-FFF2-40B4-BE49-F238E27FC236}">
                <a16:creationId xmlns:a16="http://schemas.microsoft.com/office/drawing/2014/main" id="{8D122713-F6A3-4EC1-99CF-0EB9C0965F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3" r="28374"/>
          <a:stretch/>
        </p:blipFill>
        <p:spPr>
          <a:xfrm>
            <a:off x="2441744" y="498319"/>
            <a:ext cx="2562304" cy="60990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7EC49E81-DDA7-4E07-9986-79023F251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554" y="836712"/>
            <a:ext cx="43149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300"/>
              </a:lnSpc>
            </a:pPr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MOVIMIENTO</a:t>
            </a:r>
          </a:p>
          <a:p>
            <a:pPr eaLnBrk="0" hangingPunct="0">
              <a:lnSpc>
                <a:spcPts val="4300"/>
              </a:lnSpc>
            </a:pPr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HUMANO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67728C4B-A168-4C8A-87B9-D0981F685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032" y="1988839"/>
            <a:ext cx="4208464" cy="453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Cualquier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cambio</a:t>
            </a:r>
            <a:r>
              <a:rPr lang="en-U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posición</a:t>
            </a:r>
            <a:r>
              <a:rPr lang="en-US" altLang="es-PR" b="1" dirty="0">
                <a:latin typeface="Arial" charset="0"/>
                <a:cs typeface="Arial" charset="0"/>
              </a:rPr>
              <a:t> del </a:t>
            </a:r>
            <a:r>
              <a:rPr lang="en-US" altLang="es-PR" b="1" dirty="0" err="1">
                <a:latin typeface="Arial" charset="0"/>
                <a:cs typeface="Arial" charset="0"/>
              </a:rPr>
              <a:t>cuerpo</a:t>
            </a:r>
            <a:r>
              <a:rPr lang="en-U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como</a:t>
            </a:r>
            <a:r>
              <a:rPr lang="en-US" altLang="es-PR" b="1" dirty="0">
                <a:latin typeface="Arial" charset="0"/>
                <a:cs typeface="Arial" charset="0"/>
              </a:rPr>
              <a:t> un </a:t>
            </a:r>
            <a:r>
              <a:rPr lang="en-US" altLang="es-PR" b="1" dirty="0" err="1">
                <a:latin typeface="Arial" charset="0"/>
                <a:cs typeface="Arial" charset="0"/>
              </a:rPr>
              <a:t>todo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o de sus </a:t>
            </a:r>
            <a:r>
              <a:rPr lang="en-US" altLang="es-PR" b="1" dirty="0" err="1">
                <a:latin typeface="Arial" charset="0"/>
                <a:cs typeface="Arial" charset="0"/>
              </a:rPr>
              <a:t>segmentos</a:t>
            </a:r>
            <a:r>
              <a:rPr lang="en-U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relativo</a:t>
            </a:r>
            <a:r>
              <a:rPr lang="en-US" altLang="es-PR" b="1" dirty="0">
                <a:latin typeface="Arial" charset="0"/>
                <a:cs typeface="Arial" charset="0"/>
              </a:rPr>
              <a:t> a un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marco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referencia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en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el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ambiente</a:t>
            </a:r>
            <a:r>
              <a:rPr lang="en-US" altLang="es-PR" b="1" dirty="0">
                <a:latin typeface="Arial" charset="0"/>
                <a:cs typeface="Arial" charset="0"/>
              </a:rPr>
              <a:t> o a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las </a:t>
            </a:r>
            <a:r>
              <a:rPr lang="en-US" altLang="es-PR" b="1" dirty="0" err="1">
                <a:latin typeface="Arial" charset="0"/>
                <a:cs typeface="Arial" charset="0"/>
              </a:rPr>
              <a:t>partes</a:t>
            </a:r>
            <a:r>
              <a:rPr lang="en-US" altLang="es-PR" b="1" dirty="0">
                <a:latin typeface="Arial" charset="0"/>
                <a:cs typeface="Arial" charset="0"/>
              </a:rPr>
              <a:t> del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organismo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humano</a:t>
            </a:r>
            <a:endParaRPr lang="en-US" altLang="es-PR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FF1344BA-A861-4985-8547-98D4FD39B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87" y="457200"/>
            <a:ext cx="2562305" cy="621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6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Adaptado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de: “Introduction to Kinesiology”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D. V. Knudson y S. J. Hoffman, 2018.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S. J. Hoffman &amp; D. V. Knudson (Eds.),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Introduction to kinesiology: Studying physical activity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(5ta ed., pp. 19-48). Champaign, IL: Human Kinetics. Copyright 2018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Duane V. Knudson;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Biomechanical Basis of Human Movement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,. 4ta ed.; (pp. 4, 6),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J. </a:t>
            </a:r>
            <a:r>
              <a:rPr lang="de-DE" altLang="es-PR" sz="1600" dirty="0">
                <a:latin typeface="Times New Roman" pitchFamily="18" charset="0"/>
                <a:cs typeface="Times New Roman" pitchFamily="18" charset="0"/>
              </a:rPr>
              <a:t>Hamill, K. M. Knutzen, &amp; T. R. Derrick, 2015, 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Philadelphia, PA: Lippincott Williams &amp; Wilkins, a Wolters Kluwer business.</a:t>
            </a:r>
            <a:r>
              <a:rPr lang="de-DE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Copyright 2015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Cengage Learning. Copyright 2015,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Lippincott Williams &amp; Wilkins, a Wolters Kluwer business.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5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A538B5C0-BB78-4417-B0ED-4AD45CACC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" y="5755418"/>
            <a:ext cx="9036496" cy="76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500" b="1" i="1" dirty="0">
                <a:latin typeface="Times New Roman" pitchFamily="18" charset="0"/>
              </a:rPr>
              <a:t>NOTA</a:t>
            </a:r>
            <a:r>
              <a:rPr lang="es-ES" altLang="es-PR" sz="1500" b="1" dirty="0">
                <a:latin typeface="Times New Roman" pitchFamily="18" charset="0"/>
              </a:rPr>
              <a:t>.</a:t>
            </a:r>
            <a:r>
              <a:rPr lang="es-ES" altLang="es-PR" sz="1500" dirty="0">
                <a:latin typeface="Times New Roman" pitchFamily="18" charset="0"/>
              </a:rPr>
              <a:t> </a:t>
            </a:r>
            <a:r>
              <a:rPr lang="en-US" altLang="es-PR" sz="1500" dirty="0" err="1">
                <a:latin typeface="Times New Roman" pitchFamily="18" charset="0"/>
              </a:rPr>
              <a:t>Tomado</a:t>
            </a:r>
            <a:r>
              <a:rPr lang="en-US" altLang="es-PR" sz="1500" dirty="0">
                <a:latin typeface="Times New Roman" pitchFamily="18" charset="0"/>
              </a:rPr>
              <a:t> de: "Physical Activity, Exercise, and Physical Fitness: Definitions and Distinctions for Health-Related Research", </a:t>
            </a:r>
            <a:r>
              <a:rPr lang="en-US" altLang="es-PR" sz="1500" dirty="0" err="1">
                <a:latin typeface="Times New Roman" pitchFamily="18" charset="0"/>
              </a:rPr>
              <a:t>por</a:t>
            </a:r>
            <a:r>
              <a:rPr lang="en-US" altLang="es-PR" sz="1500" dirty="0">
                <a:latin typeface="Times New Roman" pitchFamily="18" charset="0"/>
              </a:rPr>
              <a:t>: C. J. Caspersen, K. E. Powell, y G. M. Christensen, 1985, </a:t>
            </a:r>
            <a:r>
              <a:rPr lang="en-US" altLang="es-PR" sz="1500" b="1" i="1" dirty="0">
                <a:latin typeface="Times New Roman" pitchFamily="18" charset="0"/>
              </a:rPr>
              <a:t>Public Health Reports, 100</a:t>
            </a:r>
            <a:r>
              <a:rPr lang="en-US" altLang="es-PR" sz="1500" dirty="0">
                <a:latin typeface="Times New Roman" pitchFamily="18" charset="0"/>
              </a:rPr>
              <a:t>(2), p. 126. </a:t>
            </a:r>
            <a:r>
              <a:rPr lang="en-US" altLang="es-PR" sz="1500" dirty="0" err="1">
                <a:latin typeface="Times New Roman" pitchFamily="18" charset="0"/>
              </a:rPr>
              <a:t>Recuperado</a:t>
            </a:r>
            <a:r>
              <a:rPr lang="en-US" altLang="es-PR" sz="1500" dirty="0">
                <a:latin typeface="Times New Roman" pitchFamily="18" charset="0"/>
              </a:rPr>
              <a:t> de </a:t>
            </a:r>
            <a:r>
              <a:rPr lang="en-US" altLang="es-PR" sz="1500" b="1" i="1" dirty="0">
                <a:latin typeface="Times New Roman" pitchFamily="18" charset="0"/>
                <a:hlinkClick r:id="rId5"/>
              </a:rPr>
              <a:t>https://www.ncbi.nlm.nih.gov/pmc/articles/PMC1424733/pdf/pubhealthrep00100-0016.pdf</a:t>
            </a:r>
            <a:endParaRPr lang="en-US" altLang="es-PR" sz="1500" b="1" i="1" dirty="0">
              <a:latin typeface="Times New Roman" pitchFamily="18" charset="0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E2E4AC70-02CD-414A-80A1-D525B55CE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979" y="764704"/>
            <a:ext cx="4314950" cy="129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6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ACTIVIDAD FÍSICA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50A63DFB-8BAF-4962-B77E-AAE0C0C57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2060848"/>
            <a:ext cx="453650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Cualquier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movimiento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humano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producido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por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los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músculos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esqueléticos</a:t>
            </a:r>
            <a:r>
              <a:rPr lang="en-U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lo </a:t>
            </a:r>
            <a:r>
              <a:rPr lang="en-US" altLang="es-PR" b="1" dirty="0" err="1">
                <a:latin typeface="Arial" charset="0"/>
                <a:cs typeface="Arial" charset="0"/>
              </a:rPr>
              <a:t>cual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resulta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en</a:t>
            </a:r>
            <a:r>
              <a:rPr lang="en-US" altLang="es-PR" b="1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gasto</a:t>
            </a:r>
            <a:r>
              <a:rPr lang="en-U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energético</a:t>
            </a:r>
            <a:endParaRPr lang="en-US" altLang="es-PR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 descr="Child wearing mask">
            <a:extLst>
              <a:ext uri="{FF2B5EF4-FFF2-40B4-BE49-F238E27FC236}">
                <a16:creationId xmlns:a16="http://schemas.microsoft.com/office/drawing/2014/main" id="{C647FB0B-D079-4C96-8F7F-C2093A4574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r="40062" b="5489"/>
          <a:stretch/>
        </p:blipFill>
        <p:spPr>
          <a:xfrm>
            <a:off x="233473" y="620688"/>
            <a:ext cx="4256953" cy="526408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94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EA44B6B3-E7D9-4606-834C-305983B9C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" y="5755418"/>
            <a:ext cx="9036496" cy="76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500" b="1" i="1" dirty="0">
                <a:latin typeface="Times New Roman" pitchFamily="18" charset="0"/>
              </a:rPr>
              <a:t>NOTA</a:t>
            </a:r>
            <a:r>
              <a:rPr lang="es-ES" altLang="es-PR" sz="1500" b="1" dirty="0">
                <a:latin typeface="Times New Roman" pitchFamily="18" charset="0"/>
              </a:rPr>
              <a:t>.</a:t>
            </a:r>
            <a:r>
              <a:rPr lang="es-ES" altLang="es-PR" sz="1500" dirty="0">
                <a:latin typeface="Times New Roman" pitchFamily="18" charset="0"/>
              </a:rPr>
              <a:t> </a:t>
            </a:r>
            <a:r>
              <a:rPr lang="en-US" altLang="es-PR" sz="1500" dirty="0" err="1">
                <a:latin typeface="Times New Roman" pitchFamily="18" charset="0"/>
              </a:rPr>
              <a:t>Adaptado</a:t>
            </a:r>
            <a:r>
              <a:rPr lang="en-US" altLang="es-PR" sz="1500" dirty="0">
                <a:latin typeface="Times New Roman" pitchFamily="18" charset="0"/>
              </a:rPr>
              <a:t> de: "Physical Activity, Exercise, and Physical Fitness: Definitions and Distinctions for Health-Related Research", </a:t>
            </a:r>
            <a:r>
              <a:rPr lang="en-US" altLang="es-PR" sz="1500" dirty="0" err="1">
                <a:latin typeface="Times New Roman" pitchFamily="18" charset="0"/>
              </a:rPr>
              <a:t>por</a:t>
            </a:r>
            <a:r>
              <a:rPr lang="en-US" altLang="es-PR" sz="1500" dirty="0">
                <a:latin typeface="Times New Roman" pitchFamily="18" charset="0"/>
              </a:rPr>
              <a:t>: C. J. Caspersen, K. E. Powell, y G. M. Christensen, 1985, </a:t>
            </a:r>
            <a:r>
              <a:rPr lang="en-US" altLang="es-PR" sz="1500" b="1" i="1" dirty="0">
                <a:latin typeface="Times New Roman" pitchFamily="18" charset="0"/>
              </a:rPr>
              <a:t>Public Health Reports, 100</a:t>
            </a:r>
            <a:r>
              <a:rPr lang="en-US" altLang="es-PR" sz="1500" dirty="0">
                <a:latin typeface="Times New Roman" pitchFamily="18" charset="0"/>
              </a:rPr>
              <a:t>(2), p. 126. </a:t>
            </a:r>
            <a:r>
              <a:rPr lang="en-US" altLang="es-PR" sz="1500" dirty="0" err="1">
                <a:latin typeface="Times New Roman" pitchFamily="18" charset="0"/>
              </a:rPr>
              <a:t>Recuperado</a:t>
            </a:r>
            <a:r>
              <a:rPr lang="en-US" altLang="es-PR" sz="1500" dirty="0">
                <a:latin typeface="Times New Roman" pitchFamily="18" charset="0"/>
              </a:rPr>
              <a:t> de </a:t>
            </a:r>
            <a:r>
              <a:rPr lang="en-US" altLang="es-PR" sz="1500" b="1" i="1" dirty="0">
                <a:latin typeface="Times New Roman" pitchFamily="18" charset="0"/>
                <a:hlinkClick r:id="rId5"/>
              </a:rPr>
              <a:t>https://www.ncbi.nlm.nih.gov/pmc/articles/PMC1424733/pdf/pubhealthrep00100-0016.pdf</a:t>
            </a:r>
            <a:endParaRPr lang="en-US" altLang="es-PR" sz="1500" b="1" i="1" dirty="0">
              <a:latin typeface="Times New Roman" pitchFamily="18" charset="0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3994C361-3E0F-4F57-AC52-81D937C4F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1546" y="764704"/>
            <a:ext cx="431495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6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EJERCICIO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B1C9CD7-BED1-444B-89E7-38BEC17E4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559" y="1340768"/>
            <a:ext cx="417646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Una </a:t>
            </a:r>
            <a:r>
              <a:rPr lang="en-US" altLang="es-P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forma</a:t>
            </a:r>
            <a:r>
              <a:rPr lang="en-US" altLang="es-PR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actividad</a:t>
            </a:r>
            <a:r>
              <a:rPr lang="en-U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física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previamente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planificada</a:t>
            </a:r>
            <a:r>
              <a:rPr lang="en-US" altLang="es-PR" b="1" dirty="0">
                <a:latin typeface="Arial" charset="0"/>
                <a:cs typeface="Arial" charset="0"/>
              </a:rPr>
              <a:t>, con </a:t>
            </a:r>
            <a:r>
              <a:rPr lang="en-US" altLang="es-PR" b="1" dirty="0" err="1">
                <a:latin typeface="Arial" charset="0"/>
                <a:cs typeface="Arial" charset="0"/>
              </a:rPr>
              <a:t>una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estructura</a:t>
            </a:r>
            <a:r>
              <a:rPr lang="en-US" altLang="es-PR" b="1" dirty="0">
                <a:latin typeface="Arial" charset="0"/>
                <a:cs typeface="Arial" charset="0"/>
              </a:rPr>
              <a:t> y de </a:t>
            </a:r>
            <a:r>
              <a:rPr lang="en-US" altLang="es-PR" b="1" dirty="0" err="1">
                <a:latin typeface="Arial" charset="0"/>
                <a:cs typeface="Arial" charset="0"/>
              </a:rPr>
              <a:t>tipo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repetitivo</a:t>
            </a:r>
            <a:r>
              <a:rPr lang="en-US" altLang="es-PR" b="1" dirty="0">
                <a:latin typeface="Arial" charset="0"/>
                <a:cs typeface="Arial" charset="0"/>
              </a:rPr>
              <a:t>, </a:t>
            </a:r>
            <a:r>
              <a:rPr lang="en-US" altLang="es-PR" b="1" dirty="0" err="1">
                <a:latin typeface="Arial" charset="0"/>
                <a:cs typeface="Arial" charset="0"/>
              </a:rPr>
              <a:t>dirigido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hacia</a:t>
            </a:r>
            <a:r>
              <a:rPr lang="en-US" altLang="es-PR" b="1" dirty="0">
                <a:latin typeface="Arial" charset="0"/>
                <a:cs typeface="Arial" charset="0"/>
              </a:rPr>
              <a:t>  </a:t>
            </a:r>
            <a:r>
              <a:rPr lang="en-US" altLang="es-PR" b="1" dirty="0" err="1">
                <a:latin typeface="Arial" charset="0"/>
                <a:cs typeface="Arial" charset="0"/>
              </a:rPr>
              <a:t>el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mejoramiento</a:t>
            </a:r>
            <a:r>
              <a:rPr lang="en-US" altLang="es-PR" b="1" dirty="0">
                <a:latin typeface="Arial" charset="0"/>
                <a:cs typeface="Arial" charset="0"/>
              </a:rPr>
              <a:t> de la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aptitud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física</a:t>
            </a:r>
            <a:endParaRPr lang="en-US" altLang="es-PR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 descr="Woman jogging in park">
            <a:extLst>
              <a:ext uri="{FF2B5EF4-FFF2-40B4-BE49-F238E27FC236}">
                <a16:creationId xmlns:a16="http://schemas.microsoft.com/office/drawing/2014/main" id="{FA527604-A552-4AE7-9767-878E13BE91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r="36731"/>
          <a:stretch/>
        </p:blipFill>
        <p:spPr>
          <a:xfrm>
            <a:off x="72008" y="476672"/>
            <a:ext cx="4708551" cy="5544616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10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46F3760-5EC3-446C-806E-F3BF89FDFF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069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9">
            <a:extLst>
              <a:ext uri="{FF2B5EF4-FFF2-40B4-BE49-F238E27FC236}">
                <a16:creationId xmlns:a16="http://schemas.microsoft.com/office/drawing/2014/main" id="{8298521B-D46C-4D2A-93FC-758C2C8CF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4257323"/>
            <a:ext cx="77681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Estándares (</a:t>
            </a:r>
            <a:r>
              <a:rPr lang="es-ES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0" descr="PntBlue1">
            <a:extLst>
              <a:ext uri="{FF2B5EF4-FFF2-40B4-BE49-F238E27FC236}">
                <a16:creationId xmlns:a16="http://schemas.microsoft.com/office/drawing/2014/main" id="{D0237F03-D468-4A26-BB66-F7C05634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395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9">
            <a:extLst>
              <a:ext uri="{FF2B5EF4-FFF2-40B4-BE49-F238E27FC236}">
                <a16:creationId xmlns:a16="http://schemas.microsoft.com/office/drawing/2014/main" id="{F0D9C37B-66DE-44E4-83CF-160B49B90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3664651"/>
            <a:ext cx="77681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Guías (</a:t>
            </a:r>
            <a:r>
              <a:rPr lang="es-PR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6" name="Picture 10" descr="PntBlue1">
            <a:extLst>
              <a:ext uri="{FF2B5EF4-FFF2-40B4-BE49-F238E27FC236}">
                <a16:creationId xmlns:a16="http://schemas.microsoft.com/office/drawing/2014/main" id="{B0F612F1-A094-401B-AB1B-46BA6A6E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684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61A17191-4ED9-4759-B57C-6D475F832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4763196"/>
            <a:ext cx="70480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de Posturas (</a:t>
            </a:r>
            <a:r>
              <a:rPr lang="es-ES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Stands</a:t>
            </a: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>
            <a:extLst>
              <a:ext uri="{FF2B5EF4-FFF2-40B4-BE49-F238E27FC236}">
                <a16:creationId xmlns:a16="http://schemas.microsoft.com/office/drawing/2014/main" id="{5AB63937-C6A1-4FE9-93D1-902F4079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453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8A59F950-3210-470D-88A9-51C289304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5319018"/>
            <a:ext cx="748007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 del Comité de Expertos (</a:t>
            </a:r>
            <a:r>
              <a:rPr lang="es-ES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r>
              <a:rPr lang="es-ES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Opinion</a:t>
            </a: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de las Organizaciones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92985EF7-0CF1-445F-8116-8D415C15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012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983E3FD5-0B19-432E-8AB1-459B63D33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6112923"/>
            <a:ext cx="51038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Competencias Educativas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88B6CF55-ABD6-4466-BE16-E731D9A98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0951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6C4B1C84-8498-49AE-A679-D5021CF1D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7" y="462937"/>
            <a:ext cx="1700217" cy="21704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F1FFEB2-F86E-4AFC-BDFF-C3A448A80CC0}"/>
              </a:ext>
            </a:extLst>
          </p:cNvPr>
          <p:cNvSpPr>
            <a:spLocks/>
          </p:cNvSpPr>
          <p:nvPr/>
        </p:nvSpPr>
        <p:spPr bwMode="auto">
          <a:xfrm>
            <a:off x="1763688" y="641160"/>
            <a:ext cx="7128792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PRÁCTICAS DESEABLES:</a:t>
            </a:r>
            <a: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PROFESIÓN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EF35486-30D2-43A1-9DDB-6FE3463F5DC8}"/>
              </a:ext>
            </a:extLst>
          </p:cNvPr>
          <p:cNvSpPr>
            <a:spLocks/>
          </p:cNvSpPr>
          <p:nvPr/>
        </p:nvSpPr>
        <p:spPr bwMode="auto">
          <a:xfrm>
            <a:off x="1763688" y="1509332"/>
            <a:ext cx="6480720" cy="3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5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PAUTAS A SEGUIR</a:t>
            </a:r>
            <a:r>
              <a:rPr lang="es-PR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 </a:t>
            </a:r>
            <a:r>
              <a:rPr lang="es-PR" altLang="es-PR" sz="25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 LAS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790A78-925D-4DA7-86B1-BB9F7B4E0033}"/>
              </a:ext>
            </a:extLst>
          </p:cNvPr>
          <p:cNvSpPr/>
          <p:nvPr/>
        </p:nvSpPr>
        <p:spPr>
          <a:xfrm>
            <a:off x="1763688" y="1023701"/>
            <a:ext cx="669674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ESPECIALISTA DEL EJERCICIO</a:t>
            </a:r>
          </a:p>
        </p:txBody>
      </p:sp>
      <p:sp>
        <p:nvSpPr>
          <p:cNvPr id="24" name="Title 5">
            <a:extLst>
              <a:ext uri="{FF2B5EF4-FFF2-40B4-BE49-F238E27FC236}">
                <a16:creationId xmlns:a16="http://schemas.microsoft.com/office/drawing/2014/main" id="{C8E11672-64E5-4ED1-80B9-80B9BC96A9BB}"/>
              </a:ext>
            </a:extLst>
          </p:cNvPr>
          <p:cNvSpPr txBox="1">
            <a:spLocks/>
          </p:cNvSpPr>
          <p:nvPr/>
        </p:nvSpPr>
        <p:spPr bwMode="auto">
          <a:xfrm>
            <a:off x="1547664" y="2020148"/>
            <a:ext cx="7344816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ORGANIZACIONES PROFESIONALES*</a:t>
            </a:r>
          </a:p>
        </p:txBody>
      </p:sp>
      <p:pic>
        <p:nvPicPr>
          <p:cNvPr id="25" name="Picture 24" descr="CURVHEAD">
            <a:extLst>
              <a:ext uri="{FF2B5EF4-FFF2-40B4-BE49-F238E27FC236}">
                <a16:creationId xmlns:a16="http://schemas.microsoft.com/office/drawing/2014/main" id="{3D08860A-4100-48F6-8FAB-928A5AD0B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2437"/>
            <a:ext cx="8784976" cy="9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381082D1-C7D3-43A4-9DD8-278854FFD112}"/>
              </a:ext>
            </a:extLst>
          </p:cNvPr>
          <p:cNvSpPr>
            <a:spLocks/>
          </p:cNvSpPr>
          <p:nvPr/>
        </p:nvSpPr>
        <p:spPr bwMode="auto">
          <a:xfrm>
            <a:off x="539552" y="2666653"/>
            <a:ext cx="8003947" cy="76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1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ACSM, CEPA, AACVPR, ASEP, CSEP, NSCA</a:t>
            </a:r>
            <a:r>
              <a:rPr lang="es-PR" altLang="es-PR" sz="21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,</a:t>
            </a:r>
            <a:r>
              <a:rPr lang="es-PR" altLang="es-PR" sz="21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NASM, ACE, IDEA, AFAA, IAWHP, FIMS, BASES, ESSA, SHAPE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3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542BE69-C1E3-6F59-4574-679D9074B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60313"/>
            <a:ext cx="8673702" cy="472044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5D1336D-07C8-3870-1A5E-190A7472FCA6}"/>
              </a:ext>
            </a:extLst>
          </p:cNvPr>
          <p:cNvSpPr>
            <a:spLocks/>
          </p:cNvSpPr>
          <p:nvPr/>
        </p:nvSpPr>
        <p:spPr bwMode="auto">
          <a:xfrm>
            <a:off x="1044420" y="830584"/>
            <a:ext cx="7087901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http://saludmed.com/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4C802B18-F6BA-39A0-59A0-51167CAC78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10" y="2587724"/>
            <a:ext cx="2857500" cy="285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48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DC5CEC8-9559-44B4-BAFD-32E1A1608C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41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9">
            <a:extLst>
              <a:ext uri="{FF2B5EF4-FFF2-40B4-BE49-F238E27FC236}">
                <a16:creationId xmlns:a16="http://schemas.microsoft.com/office/drawing/2014/main" id="{8298521B-D46C-4D2A-93FC-758C2C8CF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257323"/>
            <a:ext cx="77681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 la seguridad de la praxis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0" descr="PntBlue1">
            <a:extLst>
              <a:ext uri="{FF2B5EF4-FFF2-40B4-BE49-F238E27FC236}">
                <a16:creationId xmlns:a16="http://schemas.microsoft.com/office/drawing/2014/main" id="{D0237F03-D468-4A26-BB66-F7C05634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395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9">
            <a:extLst>
              <a:ext uri="{FF2B5EF4-FFF2-40B4-BE49-F238E27FC236}">
                <a16:creationId xmlns:a16="http://schemas.microsoft.com/office/drawing/2014/main" id="{F0D9C37B-66DE-44E4-83CF-160B49B90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3664651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 basadas en evidencias científicas</a:t>
            </a:r>
          </a:p>
        </p:txBody>
      </p:sp>
      <p:pic>
        <p:nvPicPr>
          <p:cNvPr id="66" name="Picture 10" descr="PntBlue1">
            <a:extLst>
              <a:ext uri="{FF2B5EF4-FFF2-40B4-BE49-F238E27FC236}">
                <a16:creationId xmlns:a16="http://schemas.microsoft.com/office/drawing/2014/main" id="{B0F612F1-A094-401B-AB1B-46BA6A6E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684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0ED5A89E-4869-41E8-95D9-8A7931BAEE43}"/>
              </a:ext>
            </a:extLst>
          </p:cNvPr>
          <p:cNvSpPr>
            <a:spLocks/>
          </p:cNvSpPr>
          <p:nvPr/>
        </p:nvSpPr>
        <p:spPr bwMode="auto">
          <a:xfrm>
            <a:off x="1763688" y="670195"/>
            <a:ext cx="7056784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BENEFICIOS: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81D5C7BC-D9B9-4411-B914-47159134498F}"/>
              </a:ext>
            </a:extLst>
          </p:cNvPr>
          <p:cNvSpPr>
            <a:spLocks/>
          </p:cNvSpPr>
          <p:nvPr/>
        </p:nvSpPr>
        <p:spPr bwMode="auto">
          <a:xfrm>
            <a:off x="3532264" y="1643499"/>
            <a:ext cx="2520280" cy="3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5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</a:t>
            </a:r>
            <a:r>
              <a:rPr lang="es-ES" altLang="es-PR" sz="24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LAS</a:t>
            </a:r>
            <a:endParaRPr lang="es-PR" altLang="es-PR" sz="2000" b="0" i="1" u="sng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CA69011-1BB3-49AC-9A04-101C87015765}"/>
              </a:ext>
            </a:extLst>
          </p:cNvPr>
          <p:cNvSpPr/>
          <p:nvPr/>
        </p:nvSpPr>
        <p:spPr>
          <a:xfrm>
            <a:off x="1763687" y="1159760"/>
            <a:ext cx="7107719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GUÍAS/ESTÁNDARES/POSTURAS/OPINIONES</a:t>
            </a:r>
          </a:p>
        </p:txBody>
      </p:sp>
      <p:pic>
        <p:nvPicPr>
          <p:cNvPr id="70" name="Picture 69" descr="CURVHEAD">
            <a:extLst>
              <a:ext uri="{FF2B5EF4-FFF2-40B4-BE49-F238E27FC236}">
                <a16:creationId xmlns:a16="http://schemas.microsoft.com/office/drawing/2014/main" id="{0EE370F9-CBCA-4027-AA9B-40A0B8E0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2437"/>
            <a:ext cx="8784976" cy="9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A24E965E-5C09-4C25-98E8-BA4E5A738B56}"/>
              </a:ext>
            </a:extLst>
          </p:cNvPr>
          <p:cNvSpPr>
            <a:spLocks/>
          </p:cNvSpPr>
          <p:nvPr/>
        </p:nvSpPr>
        <p:spPr bwMode="auto">
          <a:xfrm>
            <a:off x="539552" y="2666653"/>
            <a:ext cx="8064896" cy="76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1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ACSM, NSCA, CEPA, AACVPR, NASM, ASEP, CSEP, ACE, IDEA, AFAA, IAWHP, FIMS, BASES, SHAPE, MFA</a:t>
            </a:r>
          </a:p>
        </p:txBody>
      </p:sp>
      <p:sp>
        <p:nvSpPr>
          <p:cNvPr id="73" name="Title 5">
            <a:extLst>
              <a:ext uri="{FF2B5EF4-FFF2-40B4-BE49-F238E27FC236}">
                <a16:creationId xmlns:a16="http://schemas.microsoft.com/office/drawing/2014/main" id="{423E8C67-8EC4-47EB-93A6-F82EC31F8767}"/>
              </a:ext>
            </a:extLst>
          </p:cNvPr>
          <p:cNvSpPr txBox="1">
            <a:spLocks/>
          </p:cNvSpPr>
          <p:nvPr/>
        </p:nvSpPr>
        <p:spPr bwMode="auto">
          <a:xfrm>
            <a:off x="1547664" y="2060848"/>
            <a:ext cx="7344816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ORGANIZACIONES PROFESIONALES*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61A17191-4ED9-4759-B57C-6D475F832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763196"/>
            <a:ext cx="805613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Disminuye las lesiones o eventos clínicos mortales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>
            <a:extLst>
              <a:ext uri="{FF2B5EF4-FFF2-40B4-BE49-F238E27FC236}">
                <a16:creationId xmlns:a16="http://schemas.microsoft.com/office/drawing/2014/main" id="{5AB63937-C6A1-4FE9-93D1-902F4079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453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8A59F950-3210-470D-88A9-51C289304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5535810"/>
            <a:ext cx="762408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Previene los litigios legales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92985EF7-0CF1-445F-8116-8D415C15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18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983E3FD5-0B19-432E-8AB1-459B63D33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6040915"/>
            <a:ext cx="719204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Asegura prácticas de inclusión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88B6CF55-ABD6-4466-BE16-E731D9A98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2310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038120A-8875-42A4-A4A7-BCA1F27883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3" y="536099"/>
            <a:ext cx="1527099" cy="201375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98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>
            <a:extLst>
              <a:ext uri="{FF2B5EF4-FFF2-40B4-BE49-F238E27FC236}">
                <a16:creationId xmlns:a16="http://schemas.microsoft.com/office/drawing/2014/main" id="{B2A02201-6DE8-4D75-A783-1CF86C9FA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79956"/>
            <a:ext cx="700157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Disponer un servicio de alta calidad</a:t>
            </a:r>
          </a:p>
        </p:txBody>
      </p:sp>
      <p:pic>
        <p:nvPicPr>
          <p:cNvPr id="15" name="Picture 3" descr="PntBlue1">
            <a:extLst>
              <a:ext uri="{FF2B5EF4-FFF2-40B4-BE49-F238E27FC236}">
                <a16:creationId xmlns:a16="http://schemas.microsoft.com/office/drawing/2014/main" id="{828D509B-CE78-4CA2-8C65-77B76EB7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8799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B6BEEC5E-B2DF-4302-9C62-2132E0233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643220"/>
            <a:ext cx="78192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Proveer seguridad al participante </a:t>
            </a:r>
          </a:p>
        </p:txBody>
      </p:sp>
      <p:pic>
        <p:nvPicPr>
          <p:cNvPr id="17" name="Picture 5" descr="PntBlue1">
            <a:extLst>
              <a:ext uri="{FF2B5EF4-FFF2-40B4-BE49-F238E27FC236}">
                <a16:creationId xmlns:a16="http://schemas.microsoft.com/office/drawing/2014/main" id="{F0EFD119-F5A5-4EF3-8C39-948ECD70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60003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EA9B2EE3-1FB9-4F1E-BBC7-3CC6CF7D9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4382914"/>
            <a:ext cx="79376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Evitar operar bajo acciones negligentes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>
            <a:extLst>
              <a:ext uri="{FF2B5EF4-FFF2-40B4-BE49-F238E27FC236}">
                <a16:creationId xmlns:a16="http://schemas.microsoft.com/office/drawing/2014/main" id="{C359B103-A984-4806-98B4-824DAB73F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43651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1">
            <a:extLst>
              <a:ext uri="{FF2B5EF4-FFF2-40B4-BE49-F238E27FC236}">
                <a16:creationId xmlns:a16="http://schemas.microsoft.com/office/drawing/2014/main" id="{C1E4EB2D-C569-408B-8700-482AAE43F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5118884"/>
            <a:ext cx="793768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Practicar la profesión basada en las evidencias de investigaciones científicas/empíricas</a:t>
            </a:r>
          </a:p>
        </p:txBody>
      </p:sp>
      <p:pic>
        <p:nvPicPr>
          <p:cNvPr id="21" name="Picture 12" descr="PntBlue1">
            <a:extLst>
              <a:ext uri="{FF2B5EF4-FFF2-40B4-BE49-F238E27FC236}">
                <a16:creationId xmlns:a16="http://schemas.microsoft.com/office/drawing/2014/main" id="{5B398B6D-D291-4A9D-B371-F9355FDA9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508518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">
            <a:extLst>
              <a:ext uri="{FF2B5EF4-FFF2-40B4-BE49-F238E27FC236}">
                <a16:creationId xmlns:a16="http://schemas.microsoft.com/office/drawing/2014/main" id="{249396C2-0A3B-486E-B48A-E84747907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6021288"/>
            <a:ext cx="764964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Cumplir con las expectativas de la profesión</a:t>
            </a:r>
          </a:p>
        </p:txBody>
      </p:sp>
      <p:pic>
        <p:nvPicPr>
          <p:cNvPr id="23" name="Picture 3" descr="PntBlue1">
            <a:extLst>
              <a:ext uri="{FF2B5EF4-FFF2-40B4-BE49-F238E27FC236}">
                <a16:creationId xmlns:a16="http://schemas.microsoft.com/office/drawing/2014/main" id="{E13FEAA0-ECD0-4645-A89F-3555FA30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60212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5F488A6B-7053-4E65-B9A3-8A204BCB4C90}"/>
              </a:ext>
            </a:extLst>
          </p:cNvPr>
          <p:cNvSpPr>
            <a:spLocks/>
          </p:cNvSpPr>
          <p:nvPr/>
        </p:nvSpPr>
        <p:spPr bwMode="auto">
          <a:xfrm>
            <a:off x="1228008" y="692696"/>
            <a:ext cx="665636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PROFESIONALES DEL EJERCICIO: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CBE5412-00BB-4B1B-ADDD-4FBC93229BDB}"/>
              </a:ext>
            </a:extLst>
          </p:cNvPr>
          <p:cNvSpPr>
            <a:spLocks/>
          </p:cNvSpPr>
          <p:nvPr/>
        </p:nvSpPr>
        <p:spPr bwMode="auto">
          <a:xfrm>
            <a:off x="0" y="1775403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44BCA67-14C0-4D0D-B0D2-B2C1F595E83C}"/>
              </a:ext>
            </a:extLst>
          </p:cNvPr>
          <p:cNvSpPr>
            <a:spLocks/>
          </p:cNvSpPr>
          <p:nvPr/>
        </p:nvSpPr>
        <p:spPr bwMode="auto">
          <a:xfrm>
            <a:off x="0" y="1244155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HUMANO/MEDICINA DEL DEPORTE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22353F2-69B9-4F7F-A356-FBA3DBBFAC2B}"/>
              </a:ext>
            </a:extLst>
          </p:cNvPr>
          <p:cNvSpPr>
            <a:spLocks/>
          </p:cNvSpPr>
          <p:nvPr/>
        </p:nvSpPr>
        <p:spPr bwMode="auto">
          <a:xfrm>
            <a:off x="2627784" y="2395528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ESTO ASEGURA:</a:t>
            </a:r>
            <a:endParaRPr lang="es-PR" altLang="es-PR" sz="24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14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6" name="breeze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7CD1AA3-9732-4F50-AB18-81B6FC875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2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and person running&#10;&#10;Description automatically generated with low confidence">
            <a:extLst>
              <a:ext uri="{FF2B5EF4-FFF2-40B4-BE49-F238E27FC236}">
                <a16:creationId xmlns:a16="http://schemas.microsoft.com/office/drawing/2014/main" id="{7924F7C6-733B-4967-91BA-F6CB93A45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2" y="4030984"/>
            <a:ext cx="7216812" cy="240226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C683FCB-CBBE-4A15-88BD-16AC0B1851B5}"/>
              </a:ext>
            </a:extLst>
          </p:cNvPr>
          <p:cNvSpPr>
            <a:spLocks/>
          </p:cNvSpPr>
          <p:nvPr/>
        </p:nvSpPr>
        <p:spPr bwMode="auto">
          <a:xfrm>
            <a:off x="1835696" y="735669"/>
            <a:ext cx="7056784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PROFESIONAL DEL:</a:t>
            </a: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EJERCICIO/DEPORTES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2B635A-090D-404E-A7E3-5C2593DA9612}"/>
              </a:ext>
            </a:extLst>
          </p:cNvPr>
          <p:cNvSpPr/>
          <p:nvPr/>
        </p:nvSpPr>
        <p:spPr>
          <a:xfrm>
            <a:off x="1835696" y="1311733"/>
            <a:ext cx="669674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ALCANCE DE LA PRÁCTICA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7C431CA-0C13-47DB-A71E-0D6441809E3B}"/>
              </a:ext>
            </a:extLst>
          </p:cNvPr>
          <p:cNvSpPr>
            <a:spLocks/>
          </p:cNvSpPr>
          <p:nvPr/>
        </p:nvSpPr>
        <p:spPr bwMode="auto">
          <a:xfrm>
            <a:off x="1835696" y="1887797"/>
            <a:ext cx="6299842" cy="3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ASUNTOS PARA: </a:t>
            </a:r>
            <a:r>
              <a:rPr lang="es-ES" altLang="es-PR" sz="2400" b="0" i="1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CONSIDERAR</a:t>
            </a:r>
            <a:endParaRPr lang="es-PR" altLang="es-PR" sz="24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BF4F1769-0126-42C4-8DEF-E186E7685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59" y="3158778"/>
            <a:ext cx="80561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Realizar referidos, según sea indicado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4CC23FBE-37B4-4EEE-B7FD-C3415D09C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1E1666C3-7C74-43AC-B105-CAB1DBA53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2582714"/>
            <a:ext cx="79121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Conocer los límites de la profesión</a:t>
            </a: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72AD3441-1D5F-4E92-AF04-C1B673635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289FBE9D-4085-4391-B780-6591503DC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148" y="3734842"/>
            <a:ext cx="7690308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 la implementación de prácticas que requieran una licencia o certificación que no se posea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>
            <a:extLst>
              <a:ext uri="{FF2B5EF4-FFF2-40B4-BE49-F238E27FC236}">
                <a16:creationId xmlns:a16="http://schemas.microsoft.com/office/drawing/2014/main" id="{D431770E-581C-4AC7-AD3D-478BD9DFC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0" y="37170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C3DD5A76-0BE6-441D-AE6D-8D0EA3333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7" y="548680"/>
            <a:ext cx="1619523" cy="1945792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64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6A55307-8C83-4DC0-AA1A-33D0C53547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217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>
            <a:extLst>
              <a:ext uri="{FF2B5EF4-FFF2-40B4-BE49-F238E27FC236}">
                <a16:creationId xmlns:a16="http://schemas.microsoft.com/office/drawing/2014/main" id="{B2A02201-6DE8-4D75-A783-1CF86C9FA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348880"/>
            <a:ext cx="700157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Conocer las organizaciones profesionales</a:t>
            </a:r>
          </a:p>
        </p:txBody>
      </p:sp>
      <p:pic>
        <p:nvPicPr>
          <p:cNvPr id="15" name="Picture 3" descr="PntBlue1">
            <a:extLst>
              <a:ext uri="{FF2B5EF4-FFF2-40B4-BE49-F238E27FC236}">
                <a16:creationId xmlns:a16="http://schemas.microsoft.com/office/drawing/2014/main" id="{828D509B-CE78-4CA2-8C65-77B76EB7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348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B6BEEC5E-B2DF-4302-9C62-2132E0233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96120"/>
            <a:ext cx="59214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Seguir sus documentos de postura </a:t>
            </a:r>
          </a:p>
        </p:txBody>
      </p:sp>
      <p:pic>
        <p:nvPicPr>
          <p:cNvPr id="17" name="Picture 5" descr="PntBlue1">
            <a:extLst>
              <a:ext uri="{FF2B5EF4-FFF2-40B4-BE49-F238E27FC236}">
                <a16:creationId xmlns:a16="http://schemas.microsoft.com/office/drawing/2014/main" id="{F0EFD119-F5A5-4EF3-8C39-948ECD70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85293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EA9B2EE3-1FB9-4F1E-BBC7-3CC6CF7D9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446810"/>
            <a:ext cx="79376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Seguir las guías y estándares de la profesión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>
            <a:extLst>
              <a:ext uri="{FF2B5EF4-FFF2-40B4-BE49-F238E27FC236}">
                <a16:creationId xmlns:a16="http://schemas.microsoft.com/office/drawing/2014/main" id="{C359B103-A984-4806-98B4-824DAB73F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1">
            <a:extLst>
              <a:ext uri="{FF2B5EF4-FFF2-40B4-BE49-F238E27FC236}">
                <a16:creationId xmlns:a16="http://schemas.microsoft.com/office/drawing/2014/main" id="{C1E4EB2D-C569-408B-8700-482AAE43F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966756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Seguir las competencias educativas</a:t>
            </a:r>
          </a:p>
        </p:txBody>
      </p:sp>
      <p:pic>
        <p:nvPicPr>
          <p:cNvPr id="21" name="Picture 12" descr="PntBlue1">
            <a:extLst>
              <a:ext uri="{FF2B5EF4-FFF2-40B4-BE49-F238E27FC236}">
                <a16:creationId xmlns:a16="http://schemas.microsoft.com/office/drawing/2014/main" id="{5B398B6D-D291-4A9D-B371-F9355FDA9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9330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">
            <a:extLst>
              <a:ext uri="{FF2B5EF4-FFF2-40B4-BE49-F238E27FC236}">
                <a16:creationId xmlns:a16="http://schemas.microsoft.com/office/drawing/2014/main" id="{249396C2-0A3B-486E-B48A-E84747907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4437112"/>
            <a:ext cx="764964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Conocer el alcance de la profesión</a:t>
            </a:r>
          </a:p>
        </p:txBody>
      </p:sp>
      <p:pic>
        <p:nvPicPr>
          <p:cNvPr id="23" name="Picture 3" descr="PntBlue1">
            <a:extLst>
              <a:ext uri="{FF2B5EF4-FFF2-40B4-BE49-F238E27FC236}">
                <a16:creationId xmlns:a16="http://schemas.microsoft.com/office/drawing/2014/main" id="{E13FEAA0-ECD0-4645-A89F-3555FA30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44371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1">
            <a:extLst>
              <a:ext uri="{FF2B5EF4-FFF2-40B4-BE49-F238E27FC236}">
                <a16:creationId xmlns:a16="http://schemas.microsoft.com/office/drawing/2014/main" id="{6ECF133F-BB50-4849-B280-A64626889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974868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Cumplir con las certificaciones profesionales</a:t>
            </a:r>
          </a:p>
        </p:txBody>
      </p:sp>
      <p:pic>
        <p:nvPicPr>
          <p:cNvPr id="26" name="Picture 12" descr="PntBlue1">
            <a:extLst>
              <a:ext uri="{FF2B5EF4-FFF2-40B4-BE49-F238E27FC236}">
                <a16:creationId xmlns:a16="http://schemas.microsoft.com/office/drawing/2014/main" id="{05E85D6E-D96C-45CF-AD0E-4FA5B35B0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116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>
            <a:extLst>
              <a:ext uri="{FF2B5EF4-FFF2-40B4-BE49-F238E27FC236}">
                <a16:creationId xmlns:a16="http://schemas.microsoft.com/office/drawing/2014/main" id="{6109FF06-906B-41CA-9F7D-87A18CAEA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5488408"/>
            <a:ext cx="81072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Referir cuando sea necesario</a:t>
            </a:r>
          </a:p>
        </p:txBody>
      </p:sp>
      <p:pic>
        <p:nvPicPr>
          <p:cNvPr id="28" name="Picture 5" descr="PntBlue1">
            <a:extLst>
              <a:ext uri="{FF2B5EF4-FFF2-40B4-BE49-F238E27FC236}">
                <a16:creationId xmlns:a16="http://schemas.microsoft.com/office/drawing/2014/main" id="{832AEE93-0592-464B-B1E7-C6D566767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4522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5F488A6B-7053-4E65-B9A3-8A204BCB4C90}"/>
              </a:ext>
            </a:extLst>
          </p:cNvPr>
          <p:cNvSpPr>
            <a:spLocks/>
          </p:cNvSpPr>
          <p:nvPr/>
        </p:nvSpPr>
        <p:spPr bwMode="auto">
          <a:xfrm>
            <a:off x="3274466" y="692696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ESTÁNDARES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CBE5412-00BB-4B1B-ADDD-4FBC93229BDB}"/>
              </a:ext>
            </a:extLst>
          </p:cNvPr>
          <p:cNvSpPr>
            <a:spLocks/>
          </p:cNvSpPr>
          <p:nvPr/>
        </p:nvSpPr>
        <p:spPr bwMode="auto">
          <a:xfrm>
            <a:off x="3274467" y="1612951"/>
            <a:ext cx="554600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44BCA67-14C0-4D0D-B0D2-B2C1F595E83C}"/>
              </a:ext>
            </a:extLst>
          </p:cNvPr>
          <p:cNvSpPr>
            <a:spLocks/>
          </p:cNvSpPr>
          <p:nvPr/>
        </p:nvSpPr>
        <p:spPr bwMode="auto">
          <a:xfrm>
            <a:off x="3274466" y="1124744"/>
            <a:ext cx="5257974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</a:t>
            </a: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35A9C5BC-2DD6-4C5E-9696-0AD01DCEE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6040915"/>
            <a:ext cx="81072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Seguir las tendencias de la profesión</a:t>
            </a:r>
          </a:p>
        </p:txBody>
      </p:sp>
      <p:pic>
        <p:nvPicPr>
          <p:cNvPr id="33" name="Picture 5" descr="PntBlue1">
            <a:extLst>
              <a:ext uri="{FF2B5EF4-FFF2-40B4-BE49-F238E27FC236}">
                <a16:creationId xmlns:a16="http://schemas.microsoft.com/office/drawing/2014/main" id="{44F8FE5C-C823-4BDA-9953-01A04867C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977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A7A190AC-93CE-4182-B666-0EF24C3CB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4" y="508420"/>
            <a:ext cx="2679232" cy="178615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355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7E3B4EAA-ED10-4593-A21F-F721DC928F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3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5F488A6B-7053-4E65-B9A3-8A204BCB4C90}"/>
              </a:ext>
            </a:extLst>
          </p:cNvPr>
          <p:cNvSpPr>
            <a:spLocks/>
          </p:cNvSpPr>
          <p:nvPr/>
        </p:nvSpPr>
        <p:spPr bwMode="auto">
          <a:xfrm>
            <a:off x="1228008" y="691940"/>
            <a:ext cx="665636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 PROFESIONALES: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CBE5412-00BB-4B1B-ADDD-4FBC93229BDB}"/>
              </a:ext>
            </a:extLst>
          </p:cNvPr>
          <p:cNvSpPr>
            <a:spLocks/>
          </p:cNvSpPr>
          <p:nvPr/>
        </p:nvSpPr>
        <p:spPr bwMode="auto">
          <a:xfrm>
            <a:off x="0" y="1397947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44BCA67-14C0-4D0D-B0D2-B2C1F595E83C}"/>
              </a:ext>
            </a:extLst>
          </p:cNvPr>
          <p:cNvSpPr>
            <a:spLocks/>
          </p:cNvSpPr>
          <p:nvPr/>
        </p:nvSpPr>
        <p:spPr bwMode="auto">
          <a:xfrm>
            <a:off x="0" y="1037907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MEDICINA DEL DEPORTE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22353F2-69B9-4F7F-A356-FBA3DBBFAC2B}"/>
              </a:ext>
            </a:extLst>
          </p:cNvPr>
          <p:cNvSpPr>
            <a:spLocks/>
          </p:cNvSpPr>
          <p:nvPr/>
        </p:nvSpPr>
        <p:spPr bwMode="auto">
          <a:xfrm>
            <a:off x="2627784" y="1737545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0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CONFORMARSE A:</a:t>
            </a:r>
            <a:endParaRPr lang="es-PR" altLang="es-PR" sz="20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07A74946-6052-44B9-989B-D2BF4570D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026333"/>
            <a:ext cx="8132816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Diseño de programas de ejercicios para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población general o aparentemente saludable</a:t>
            </a:r>
          </a:p>
        </p:txBody>
      </p:sp>
      <p:pic>
        <p:nvPicPr>
          <p:cNvPr id="26" name="Picture 3" descr="PntBlue1">
            <a:extLst>
              <a:ext uri="{FF2B5EF4-FFF2-40B4-BE49-F238E27FC236}">
                <a16:creationId xmlns:a16="http://schemas.microsoft.com/office/drawing/2014/main" id="{B8287C1B-26BE-4C57-B0AC-B9A8C653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02633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>
            <a:extLst>
              <a:ext uri="{FF2B5EF4-FFF2-40B4-BE49-F238E27FC236}">
                <a16:creationId xmlns:a16="http://schemas.microsoft.com/office/drawing/2014/main" id="{D2CA6BF3-B2A4-4D6B-83F5-AE1FCDD67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82047"/>
            <a:ext cx="8261208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Diseño de programas de ejercicios para poblaciones especiales: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Embarazadas, grupo pediátrico, grupo geriátrico y otros</a:t>
            </a:r>
          </a:p>
        </p:txBody>
      </p:sp>
      <p:pic>
        <p:nvPicPr>
          <p:cNvPr id="28" name="Picture 5" descr="PntBlue1">
            <a:extLst>
              <a:ext uri="{FF2B5EF4-FFF2-40B4-BE49-F238E27FC236}">
                <a16:creationId xmlns:a16="http://schemas.microsoft.com/office/drawing/2014/main" id="{801790FE-90BD-46A9-8443-A98E176C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8388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9">
            <a:extLst>
              <a:ext uri="{FF2B5EF4-FFF2-40B4-BE49-F238E27FC236}">
                <a16:creationId xmlns:a16="http://schemas.microsoft.com/office/drawing/2014/main" id="{A47914CB-0018-47F6-A2A4-CBE21DA10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4008801"/>
            <a:ext cx="8261208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Diseño de programas de ejercicio para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terapéutica y rehabilitación de enfermedades crónicas-degenerativas e incapacidades</a:t>
            </a:r>
          </a:p>
        </p:txBody>
      </p:sp>
      <p:pic>
        <p:nvPicPr>
          <p:cNvPr id="33" name="Picture 10" descr="PntBlue1">
            <a:extLst>
              <a:ext uri="{FF2B5EF4-FFF2-40B4-BE49-F238E27FC236}">
                <a16:creationId xmlns:a16="http://schemas.microsoft.com/office/drawing/2014/main" id="{06EE8D85-1698-4B74-81CB-AD753A19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9909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11">
            <a:extLst>
              <a:ext uri="{FF2B5EF4-FFF2-40B4-BE49-F238E27FC236}">
                <a16:creationId xmlns:a16="http://schemas.microsoft.com/office/drawing/2014/main" id="{1EB51CFC-B581-4C8C-803B-C07FA99D1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5104811"/>
            <a:ext cx="800968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Fisiología clínica del ejercicio</a:t>
            </a:r>
          </a:p>
        </p:txBody>
      </p:sp>
      <p:pic>
        <p:nvPicPr>
          <p:cNvPr id="35" name="Picture 12" descr="PntBlue1">
            <a:extLst>
              <a:ext uri="{FF2B5EF4-FFF2-40B4-BE49-F238E27FC236}">
                <a16:creationId xmlns:a16="http://schemas.microsoft.com/office/drawing/2014/main" id="{39BDA9D4-1006-49DD-96AD-BF3DDE993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507111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">
            <a:extLst>
              <a:ext uri="{FF2B5EF4-FFF2-40B4-BE49-F238E27FC236}">
                <a16:creationId xmlns:a16="http://schemas.microsoft.com/office/drawing/2014/main" id="{159B6E51-F4D1-416B-89CA-23461450D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5575167"/>
            <a:ext cx="764964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Rehabilitación cardiaca</a:t>
            </a:r>
          </a:p>
        </p:txBody>
      </p:sp>
      <p:pic>
        <p:nvPicPr>
          <p:cNvPr id="37" name="Picture 3" descr="PntBlue1">
            <a:extLst>
              <a:ext uri="{FF2B5EF4-FFF2-40B4-BE49-F238E27FC236}">
                <a16:creationId xmlns:a16="http://schemas.microsoft.com/office/drawing/2014/main" id="{960E0A7C-6345-4919-BB0C-85217FC59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557516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11">
            <a:extLst>
              <a:ext uri="{FF2B5EF4-FFF2-40B4-BE49-F238E27FC236}">
                <a16:creationId xmlns:a16="http://schemas.microsoft.com/office/drawing/2014/main" id="{91206882-1143-421D-9CB4-392D006D5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6112923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Rehabilitación pulmonar</a:t>
            </a:r>
          </a:p>
        </p:txBody>
      </p:sp>
      <p:pic>
        <p:nvPicPr>
          <p:cNvPr id="39" name="Picture 12" descr="PntBlue1">
            <a:extLst>
              <a:ext uri="{FF2B5EF4-FFF2-40B4-BE49-F238E27FC236}">
                <a16:creationId xmlns:a16="http://schemas.microsoft.com/office/drawing/2014/main" id="{BD8876DF-01E2-418E-890A-00804BEEC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7922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wo people jogging&#10;&#10;Description automatically generated with medium confidence">
            <a:extLst>
              <a:ext uri="{FF2B5EF4-FFF2-40B4-BE49-F238E27FC236}">
                <a16:creationId xmlns:a16="http://schemas.microsoft.com/office/drawing/2014/main" id="{12681601-E6A5-42B6-A9B2-2F171AD58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08" y="5061397"/>
            <a:ext cx="2088232" cy="1392155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688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running&#10;&#10;Description automatically generated with medium confidence">
            <a:extLst>
              <a:ext uri="{FF2B5EF4-FFF2-40B4-BE49-F238E27FC236}">
                <a16:creationId xmlns:a16="http://schemas.microsoft.com/office/drawing/2014/main" id="{1C2BAAB8-44AB-4B27-A1C9-50C1751D0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84" y="4600289"/>
            <a:ext cx="7505632" cy="199706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6962FD6-E6C4-4DDC-9429-503F8A78C305}"/>
              </a:ext>
            </a:extLst>
          </p:cNvPr>
          <p:cNvSpPr>
            <a:spLocks/>
          </p:cNvSpPr>
          <p:nvPr/>
        </p:nvSpPr>
        <p:spPr bwMode="auto">
          <a:xfrm>
            <a:off x="1228008" y="672312"/>
            <a:ext cx="665636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 PROFESIONALES: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242091C-4840-4F05-82C0-C75839A27AC2}"/>
              </a:ext>
            </a:extLst>
          </p:cNvPr>
          <p:cNvSpPr>
            <a:spLocks/>
          </p:cNvSpPr>
          <p:nvPr/>
        </p:nvSpPr>
        <p:spPr bwMode="auto">
          <a:xfrm>
            <a:off x="0" y="1392392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2D4404-DE45-480B-BE37-EA0CAB083D71}"/>
              </a:ext>
            </a:extLst>
          </p:cNvPr>
          <p:cNvSpPr>
            <a:spLocks/>
          </p:cNvSpPr>
          <p:nvPr/>
        </p:nvSpPr>
        <p:spPr bwMode="auto">
          <a:xfrm>
            <a:off x="0" y="1032352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MEDICINA DEL DEPORTE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2261ECD-56A5-4B7C-A118-064094508551}"/>
              </a:ext>
            </a:extLst>
          </p:cNvPr>
          <p:cNvSpPr>
            <a:spLocks/>
          </p:cNvSpPr>
          <p:nvPr/>
        </p:nvSpPr>
        <p:spPr bwMode="auto">
          <a:xfrm>
            <a:off x="2711584" y="1844068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0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CONFORMARSE A:</a:t>
            </a:r>
            <a:endParaRPr lang="es-PR" altLang="es-PR" sz="20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2015A4D6-74C3-4B6A-9AC9-E442761AE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356992"/>
            <a:ext cx="826120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Seguridad en instalaciones físicas de ejercicio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PntBlue1">
            <a:extLst>
              <a:ext uri="{FF2B5EF4-FFF2-40B4-BE49-F238E27FC236}">
                <a16:creationId xmlns:a16="http://schemas.microsoft.com/office/drawing/2014/main" id="{B6705CDE-6EB2-43FB-A443-E40289D80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7A4E28A3-4078-4A35-BFB0-32ED070C9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976240"/>
            <a:ext cx="826120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Pruebas de aptitud física, evaluaciones fisiológicas y del rendimiento deportivo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A8F682A4-B65A-44DC-838B-22B15B999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9330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1">
            <a:extLst>
              <a:ext uri="{FF2B5EF4-FFF2-40B4-BE49-F238E27FC236}">
                <a16:creationId xmlns:a16="http://schemas.microsoft.com/office/drawing/2014/main" id="{5D51691A-596C-499F-B280-D9E4E4DA8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14628"/>
            <a:ext cx="82612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Salud y aptitud física corporativa</a:t>
            </a:r>
          </a:p>
        </p:txBody>
      </p:sp>
      <p:pic>
        <p:nvPicPr>
          <p:cNvPr id="33" name="Picture 12" descr="PntBlue1">
            <a:extLst>
              <a:ext uri="{FF2B5EF4-FFF2-40B4-BE49-F238E27FC236}">
                <a16:creationId xmlns:a16="http://schemas.microsoft.com/office/drawing/2014/main" id="{E0DF8309-25BD-40D3-8A52-16AA88C8A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78092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">
            <a:extLst>
              <a:ext uri="{FF2B5EF4-FFF2-40B4-BE49-F238E27FC236}">
                <a16:creationId xmlns:a16="http://schemas.microsoft.com/office/drawing/2014/main" id="{48C3CB73-FF8A-467E-B83A-B71B03EF1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225248"/>
            <a:ext cx="826120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Estrategias de actividad física</a:t>
            </a:r>
          </a:p>
        </p:txBody>
      </p:sp>
      <p:pic>
        <p:nvPicPr>
          <p:cNvPr id="39" name="Picture 3" descr="PntBlue1">
            <a:extLst>
              <a:ext uri="{FF2B5EF4-FFF2-40B4-BE49-F238E27FC236}">
                <a16:creationId xmlns:a16="http://schemas.microsoft.com/office/drawing/2014/main" id="{580579A1-B90B-4858-A87B-77C4AC884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2252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96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094017" y="591763"/>
            <a:ext cx="4405731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¿QUÉ OBSERVAS?</a:t>
            </a:r>
            <a:endParaRPr lang="es-PR" altLang="es-PR" sz="32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3" name="Picture 2" descr="A yellow sign with a black figure on it&#10;&#10;Description automatically generated with low confidence">
            <a:extLst>
              <a:ext uri="{FF2B5EF4-FFF2-40B4-BE49-F238E27FC236}">
                <a16:creationId xmlns:a16="http://schemas.microsoft.com/office/drawing/2014/main" id="{55588E72-1564-FF75-A2F4-D20267B77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4" y="1153558"/>
            <a:ext cx="2501040" cy="16627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 descr="A person riding a bicycle on a bridge&#10;&#10;Description automatically generated with medium confidence">
            <a:extLst>
              <a:ext uri="{FF2B5EF4-FFF2-40B4-BE49-F238E27FC236}">
                <a16:creationId xmlns:a16="http://schemas.microsoft.com/office/drawing/2014/main" id="{602C1E61-54B4-FBE2-5273-592431391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18897"/>
            <a:ext cx="2701825" cy="18369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 descr="A group of people walking on a street&#10;&#10;Description automatically generated with low confidence">
            <a:extLst>
              <a:ext uri="{FF2B5EF4-FFF2-40B4-BE49-F238E27FC236}">
                <a16:creationId xmlns:a16="http://schemas.microsoft.com/office/drawing/2014/main" id="{E5AF45B1-6AF1-CA28-F421-4E395F7A09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5" y="4813800"/>
            <a:ext cx="3744416" cy="17084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 descr="Two people running on a grass field&#10;&#10;Description automatically generated with medium confidence">
            <a:extLst>
              <a:ext uri="{FF2B5EF4-FFF2-40B4-BE49-F238E27FC236}">
                <a16:creationId xmlns:a16="http://schemas.microsoft.com/office/drawing/2014/main" id="{DB4D8E13-F15D-81BE-084A-B6ACB9295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41" y="4813800"/>
            <a:ext cx="5132555" cy="17084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767570-90F5-0672-23AE-F1D03B27E5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91" y="2927524"/>
            <a:ext cx="2852896" cy="19019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14" descr="A group of people riding bikes on a path with tall building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B7F054CF-A75E-A542-F35C-F704174F03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08" y="2803086"/>
            <a:ext cx="2701825" cy="20263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Picture 16" descr="A group of people jogging&#10;&#10;Description automatically generated with medium confidence">
            <a:extLst>
              <a:ext uri="{FF2B5EF4-FFF2-40B4-BE49-F238E27FC236}">
                <a16:creationId xmlns:a16="http://schemas.microsoft.com/office/drawing/2014/main" id="{9E76F00D-B942-9F1F-B857-134F4B0E28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87" y="2960539"/>
            <a:ext cx="2927993" cy="19519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Picture 18" descr="A picture containing grass, outdoor, tree, person&#10;&#10;Description automatically generated">
            <a:extLst>
              <a:ext uri="{FF2B5EF4-FFF2-40B4-BE49-F238E27FC236}">
                <a16:creationId xmlns:a16="http://schemas.microsoft.com/office/drawing/2014/main" id="{A99FB0B5-03F4-DBEC-6663-E410F80435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078702"/>
            <a:ext cx="1615850" cy="19103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Picture 20" descr="A picture containing text, outdoor, way&#10;&#10;Description automatically generated">
            <a:extLst>
              <a:ext uri="{FF2B5EF4-FFF2-40B4-BE49-F238E27FC236}">
                <a16:creationId xmlns:a16="http://schemas.microsoft.com/office/drawing/2014/main" id="{4DD255DF-85EC-AB3F-1214-65389CA7CC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92" y="963611"/>
            <a:ext cx="1812133" cy="1992221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6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09A97A0-A2C0-414A-A878-8BF81C4C9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00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38DA40C6-3734-4557-AB7B-721C14853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65" y="2215005"/>
            <a:ext cx="807871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Iniciativa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Personas </a:t>
            </a:r>
            <a:r>
              <a:rPr lang="en-US" altLang="es-PR" sz="2600" b="1" i="1" dirty="0" err="1">
                <a:latin typeface="Arial" charset="0"/>
              </a:rPr>
              <a:t>Saludables</a:t>
            </a:r>
            <a:r>
              <a:rPr lang="en-US" altLang="es-PR" sz="2600" b="1" i="1" dirty="0">
                <a:latin typeface="Arial" charset="0"/>
              </a:rPr>
              <a:t> (Healthy People)</a:t>
            </a: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AD8B283B-93EE-46D8-BEF3-9133EA963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9" y="221500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D522C050-075C-4671-8F4A-17FA517F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893989"/>
            <a:ext cx="422423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Comportamiento sentado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PntBlue1">
            <a:extLst>
              <a:ext uri="{FF2B5EF4-FFF2-40B4-BE49-F238E27FC236}">
                <a16:creationId xmlns:a16="http://schemas.microsoft.com/office/drawing/2014/main" id="{4DBE055F-5676-479A-A31A-96E4BDF7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85080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5BCA2E35-BE08-4627-9FB6-D466412D9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2808879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 de actividad física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>
            <a:extLst>
              <a:ext uri="{FF2B5EF4-FFF2-40B4-BE49-F238E27FC236}">
                <a16:creationId xmlns:a16="http://schemas.microsoft.com/office/drawing/2014/main" id="{A413B246-E629-4CE8-A065-C5BC71C4E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27910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FE73F6E1-F498-4D6E-91B3-5E13AD525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1744649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El Ejercicio es Medicina</a:t>
            </a:r>
            <a:r>
              <a:rPr lang="es-PR" altLang="es-PR" sz="2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endParaRPr lang="es-PR" altLang="es-PR" sz="26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 descr="PntBlue1">
            <a:extLst>
              <a:ext uri="{FF2B5EF4-FFF2-40B4-BE49-F238E27FC236}">
                <a16:creationId xmlns:a16="http://schemas.microsoft.com/office/drawing/2014/main" id="{335E1F4B-02F5-4395-9F63-817AA32F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171094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167C9F91-99F9-4D21-8238-DB3086C98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4398045"/>
            <a:ext cx="806894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Fisiología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clínica</a:t>
            </a:r>
            <a:r>
              <a:rPr lang="en-US" altLang="es-PR" sz="2600" b="1" dirty="0">
                <a:latin typeface="Arial" charset="0"/>
              </a:rPr>
              <a:t> del </a:t>
            </a:r>
            <a:r>
              <a:rPr lang="en-US" altLang="es-PR" sz="2600" b="1" dirty="0" err="1">
                <a:latin typeface="Arial" charset="0"/>
              </a:rPr>
              <a:t>ejercicio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1" name="Picture 5" descr="PntBlue1">
            <a:extLst>
              <a:ext uri="{FF2B5EF4-FFF2-40B4-BE49-F238E27FC236}">
                <a16:creationId xmlns:a16="http://schemas.microsoft.com/office/drawing/2014/main" id="{6E37C30E-3826-4B2F-BBAF-C6FEC2A8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35486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34BBDF2D-BE98-4926-B35A-5962FFADF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39" y="4858917"/>
            <a:ext cx="795728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" altLang="es-PR" sz="2600" b="1" dirty="0">
                <a:latin typeface="Arial" charset="0"/>
              </a:rPr>
              <a:t>Salud y aptitud física corporativa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3" name="Picture 3" descr="PntBlue1">
            <a:extLst>
              <a:ext uri="{FF2B5EF4-FFF2-40B4-BE49-F238E27FC236}">
                <a16:creationId xmlns:a16="http://schemas.microsoft.com/office/drawing/2014/main" id="{BE36B8BF-1BEB-4F43-AD74-E8F752DE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8589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2B419F5E-4FFB-427F-A307-90D1973E2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5403863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2" descr="PntBlue1">
            <a:extLst>
              <a:ext uri="{FF2B5EF4-FFF2-40B4-BE49-F238E27FC236}">
                <a16:creationId xmlns:a16="http://schemas.microsoft.com/office/drawing/2014/main" id="{89E3942D-5141-4948-B9C3-0C10B2E0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3701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9DB6B625-83D2-4BC8-926C-F41E038F4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338309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Sedentarismo</a:t>
            </a:r>
            <a:r>
              <a:rPr lang="en-US" altLang="es-PR" sz="2600" b="1" dirty="0">
                <a:latin typeface="Arial" charset="0"/>
              </a:rPr>
              <a:t> e </a:t>
            </a:r>
            <a:r>
              <a:rPr lang="en-US" altLang="es-PR" sz="2600" b="1" dirty="0" err="1">
                <a:latin typeface="Arial" charset="0"/>
              </a:rPr>
              <a:t>inactividad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física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7" name="Picture 5" descr="PntBlue1">
            <a:extLst>
              <a:ext uri="{FF2B5EF4-FFF2-40B4-BE49-F238E27FC236}">
                <a16:creationId xmlns:a16="http://schemas.microsoft.com/office/drawing/2014/main" id="{0BD2585C-B57F-46BF-832B-2AEC8F136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29512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F379A89B-59C8-4172-A56C-2F0B3B59D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108" y="5939037"/>
            <a:ext cx="792366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Emprendimiento</a:t>
            </a:r>
            <a:r>
              <a:rPr lang="en-US" altLang="es-PR" sz="2600" b="1" dirty="0">
                <a:latin typeface="Arial" charset="0"/>
              </a:rPr>
              <a:t> Deportivo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6221D60-53E1-4103-8654-04AE74461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9168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B8D5E88-65DD-496E-80DD-575D82C2FFCA}"/>
              </a:ext>
            </a:extLst>
          </p:cNvPr>
          <p:cNvSpPr>
            <a:spLocks/>
          </p:cNvSpPr>
          <p:nvPr/>
        </p:nvSpPr>
        <p:spPr bwMode="auto">
          <a:xfrm>
            <a:off x="-36512" y="764704"/>
            <a:ext cx="918051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TENDENCIAS Y CAMPAÑAS</a:t>
            </a:r>
            <a:endParaRPr lang="es-PR" altLang="es-PR" sz="44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630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EFD33D78-3E21-420D-A50B-A5C4208F5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1260569"/>
            <a:ext cx="496855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https://www.exerciseismedicine.org/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CF004A0-05D1-460B-9F49-DAB6338AB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1955800" cy="736600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3D573025-14CB-47BE-8867-FE28ED128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468275"/>
            <a:ext cx="460851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https://health.gov/healthypeople</a:t>
            </a: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80B427B-86DD-44E4-B049-8D6AA7ED3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325678"/>
            <a:ext cx="4304055" cy="73660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B723752-6AA4-4D3D-83AE-A9D50A5278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8" y="4862477"/>
            <a:ext cx="1505787" cy="1097970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329FA406-81AE-4505-BC87-7BF623116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198" y="5065960"/>
            <a:ext cx="6830096" cy="81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https://www.heartfoundation.org.nz/about-us/news/blogs/what-does-it-mean-to-sit-less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2E21BBD-D901-41CB-9ABB-9D4F8DEBB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169" y="3857998"/>
            <a:ext cx="460851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https://www.juststand.org/</a:t>
            </a:r>
          </a:p>
        </p:txBody>
      </p:sp>
      <p:pic>
        <p:nvPicPr>
          <p:cNvPr id="16" name="Picture 15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271E3899-DECE-4733-9160-AB2BCF7F6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8" y="3520181"/>
            <a:ext cx="1333500" cy="1114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2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CEE2124-FAC2-644F-7B56-C7FE49D93D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207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CURVHEAD">
            <a:extLst>
              <a:ext uri="{FF2B5EF4-FFF2-40B4-BE49-F238E27FC236}">
                <a16:creationId xmlns:a16="http://schemas.microsoft.com/office/drawing/2014/main" id="{38E4CAD8-71D8-4EB8-B886-D478F6F0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7731"/>
            <a:ext cx="6480720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E0113C-BFB1-46A6-8093-A45D84395C0B}"/>
              </a:ext>
            </a:extLst>
          </p:cNvPr>
          <p:cNvSpPr>
            <a:spLocks/>
          </p:cNvSpPr>
          <p:nvPr/>
        </p:nvSpPr>
        <p:spPr bwMode="auto">
          <a:xfrm>
            <a:off x="1403648" y="2709168"/>
            <a:ext cx="6048672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ENTIDADES DE LA SOCIEDAD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3346474" y="923230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 Física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3346475" y="1843485"/>
            <a:ext cx="504194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ALIANZAS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3346474" y="1355278"/>
            <a:ext cx="5257974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Y MODELOS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65" y="4149080"/>
            <a:ext cx="807871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Los </a:t>
            </a: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municipios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9" y="41490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6044088"/>
            <a:ext cx="795728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Gimnasios y centros de aptitud física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600090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0BE2A705-B86D-C858-E3D9-3DDF411A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4814962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organizaciones educativas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A0633AF2-35DD-945C-80BD-F286BDCE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7971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603543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Gobierno estatal y sus agencias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56984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BE755C3A-C138-BFAA-CE50-0A2087C0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5416400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Centros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públicos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/privados </a:t>
            </a: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cuidados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para la </a:t>
            </a: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salud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064D6A06-CAFD-E52C-1C64-06254797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37321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icture containing outdoor, tree, person, sport&#10;&#10;Description automatically generated">
            <a:extLst>
              <a:ext uri="{FF2B5EF4-FFF2-40B4-BE49-F238E27FC236}">
                <a16:creationId xmlns:a16="http://schemas.microsoft.com/office/drawing/2014/main" id="{48838BA2-0990-65BC-29D3-6009F4E05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1" y="555046"/>
            <a:ext cx="3200634" cy="209626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061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CURVHEAD">
            <a:extLst>
              <a:ext uri="{FF2B5EF4-FFF2-40B4-BE49-F238E27FC236}">
                <a16:creationId xmlns:a16="http://schemas.microsoft.com/office/drawing/2014/main" id="{38E4CAD8-71D8-4EB8-B886-D478F6F0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34124"/>
            <a:ext cx="6480720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E0113C-BFB1-46A6-8093-A45D84395C0B}"/>
              </a:ext>
            </a:extLst>
          </p:cNvPr>
          <p:cNvSpPr>
            <a:spLocks/>
          </p:cNvSpPr>
          <p:nvPr/>
        </p:nvSpPr>
        <p:spPr bwMode="auto">
          <a:xfrm>
            <a:off x="1403648" y="2905561"/>
            <a:ext cx="6048672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ENTIDADES DE LA SOCIEDAD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3418482" y="692696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 Física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3418483" y="1612951"/>
            <a:ext cx="504194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ALIANZAS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3418482" y="1124744"/>
            <a:ext cx="5257974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Y MODELOS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4" y="4253140"/>
            <a:ext cx="807871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Organizaciones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federales y locales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531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0BE2A705-B86D-C858-E3D9-3DDF411A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09" y="4847014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 especiales a nivel comunitario: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A0633AF2-35DD-945C-80BD-F286BDCE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2" y="48292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09" y="3747768"/>
            <a:ext cx="817644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de cuido para personas de edad avanzada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2" y="371406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8">
            <a:extLst>
              <a:ext uri="{FF2B5EF4-FFF2-40B4-BE49-F238E27FC236}">
                <a16:creationId xmlns:a16="http://schemas.microsoft.com/office/drawing/2014/main" id="{D4045AEB-2BBA-8C65-8CB6-111575F0F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798" y="5295821"/>
            <a:ext cx="7538735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Organizaciones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sin fines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lucro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8" name="Picture 29" descr="Bullet_Round_Diamond_Maggenta_02">
            <a:extLst>
              <a:ext uri="{FF2B5EF4-FFF2-40B4-BE49-F238E27FC236}">
                <a16:creationId xmlns:a16="http://schemas.microsoft.com/office/drawing/2014/main" id="{88039089-8922-6591-57E1-DDCED973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52" y="533630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32">
            <a:extLst>
              <a:ext uri="{FF2B5EF4-FFF2-40B4-BE49-F238E27FC236}">
                <a16:creationId xmlns:a16="http://schemas.microsoft.com/office/drawing/2014/main" id="{37D01171-4395-6AE9-DDC4-C110CEC9A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830" y="5820649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Iglesias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0" name="Picture 29" descr="Bullets_Arrow-Thin_Green_Right_02">
            <a:extLst>
              <a:ext uri="{FF2B5EF4-FFF2-40B4-BE49-F238E27FC236}">
                <a16:creationId xmlns:a16="http://schemas.microsoft.com/office/drawing/2014/main" id="{44F10237-401F-83E9-586E-208FACCDD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67" y="5853987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32">
            <a:extLst>
              <a:ext uri="{FF2B5EF4-FFF2-40B4-BE49-F238E27FC236}">
                <a16:creationId xmlns:a16="http://schemas.microsoft.com/office/drawing/2014/main" id="{377D1B3F-1FA4-E61A-09A1-90D98E505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830" y="6200320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Centros de recreación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3" name="Picture 32" descr="Bullets_Arrow-Thin_Green_Right_02">
            <a:extLst>
              <a:ext uri="{FF2B5EF4-FFF2-40B4-BE49-F238E27FC236}">
                <a16:creationId xmlns:a16="http://schemas.microsoft.com/office/drawing/2014/main" id="{B80645E6-DCF5-8FA7-B9BC-CCF9791C0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67" y="623365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273BC28C-7794-1C67-51FE-65110C2941D8}"/>
              </a:ext>
            </a:extLst>
          </p:cNvPr>
          <p:cNvSpPr>
            <a:spLocks/>
          </p:cNvSpPr>
          <p:nvPr/>
        </p:nvSpPr>
        <p:spPr bwMode="auto">
          <a:xfrm>
            <a:off x="3419872" y="2132856"/>
            <a:ext cx="288032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continuación -</a:t>
            </a:r>
          </a:p>
        </p:txBody>
      </p:sp>
      <p:pic>
        <p:nvPicPr>
          <p:cNvPr id="36" name="Picture 35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31F64DFF-130B-310F-BB9E-83C51A7681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1" y="532013"/>
            <a:ext cx="3330509" cy="222034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9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CURVHEAD">
            <a:extLst>
              <a:ext uri="{FF2B5EF4-FFF2-40B4-BE49-F238E27FC236}">
                <a16:creationId xmlns:a16="http://schemas.microsoft.com/office/drawing/2014/main" id="{38E4CAD8-71D8-4EB8-B886-D478F6F0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3715"/>
            <a:ext cx="6480720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E0113C-BFB1-46A6-8093-A45D84395C0B}"/>
              </a:ext>
            </a:extLst>
          </p:cNvPr>
          <p:cNvSpPr>
            <a:spLocks/>
          </p:cNvSpPr>
          <p:nvPr/>
        </p:nvSpPr>
        <p:spPr bwMode="auto">
          <a:xfrm>
            <a:off x="1403648" y="2565152"/>
            <a:ext cx="6048672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ENTIDADES DE LA SOCIEDAD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3346474" y="707206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 Física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3346475" y="1699469"/>
            <a:ext cx="504194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ALIANZAS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3346474" y="1139254"/>
            <a:ext cx="5257974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Y MODELOS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65" y="4413555"/>
            <a:ext cx="300164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Ayuda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económica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9" y="44135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6064472"/>
            <a:ext cx="356793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 físicas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602128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0BE2A705-B86D-C858-E3D9-3DDF411A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5007429"/>
            <a:ext cx="18397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A0633AF2-35DD-945C-80BD-F286BDCE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9896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936853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humanos voluntarios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90315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BE755C3A-C138-BFAA-CE50-0A2087C0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5560416"/>
            <a:ext cx="155171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Equipos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064D6A06-CAFD-E52C-1C64-06254797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51723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367715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COLABORACIÓN: 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TIPOS DE AYUDA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19" name="Picture 18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DEBAE48F-5A47-3902-C124-E8F555444F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85" y="587316"/>
            <a:ext cx="3073924" cy="17906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B9C4C2-ED3F-4366-40EF-42C7177525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274747"/>
            <a:ext cx="4440791" cy="234239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449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541E06C-7840-F237-534E-38AC2E055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4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Diagram&#10;&#10;Description automatically generated">
            <a:extLst>
              <a:ext uri="{FF2B5EF4-FFF2-40B4-BE49-F238E27FC236}">
                <a16:creationId xmlns:a16="http://schemas.microsoft.com/office/drawing/2014/main" id="{021DA73A-B6DA-06D8-E945-DDA4EC58C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70546"/>
            <a:ext cx="4229100" cy="4886325"/>
          </a:xfrm>
          <a:prstGeom prst="rect">
            <a:avLst/>
          </a:prstGeom>
        </p:spPr>
      </p:pic>
      <p:sp>
        <p:nvSpPr>
          <p:cNvPr id="42" name="Text Box 2">
            <a:extLst>
              <a:ext uri="{FF2B5EF4-FFF2-40B4-BE49-F238E27FC236}">
                <a16:creationId xmlns:a16="http://schemas.microsoft.com/office/drawing/2014/main" id="{F6D1E8DB-D1C4-42B2-1F56-35CF1C04C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762" y="2708920"/>
            <a:ext cx="4179262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" altLang="es-PR" sz="2600" b="1" dirty="0">
                <a:solidFill>
                  <a:srgbClr val="000076"/>
                </a:solidFill>
                <a:latin typeface="Arial" charset="0"/>
              </a:rPr>
              <a:t>Explica los factores que intervienen en el comportamiento de salud manifestado por la población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43" name="Picture 3" descr="PntBlue1">
            <a:extLst>
              <a:ext uri="{FF2B5EF4-FFF2-40B4-BE49-F238E27FC236}">
                <a16:creationId xmlns:a16="http://schemas.microsoft.com/office/drawing/2014/main" id="{92869889-112C-C7C5-F094-1E1374F94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6" y="27089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9">
            <a:extLst>
              <a:ext uri="{FF2B5EF4-FFF2-40B4-BE49-F238E27FC236}">
                <a16:creationId xmlns:a16="http://schemas.microsoft.com/office/drawing/2014/main" id="{20A835FD-7C2D-FE2D-D8DC-81FD43593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38" y="4598938"/>
            <a:ext cx="4313502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ES" altLang="es-PR" sz="2600" b="1" dirty="0" err="1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ariables</a:t>
            </a:r>
            <a:r>
              <a:rPr lang="es-ES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influyen en las decisiones de las personas que afectan su salud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10" descr="PntBlue1">
            <a:extLst>
              <a:ext uri="{FF2B5EF4-FFF2-40B4-BE49-F238E27FC236}">
                <a16:creationId xmlns:a16="http://schemas.microsoft.com/office/drawing/2014/main" id="{92D8960B-26F7-8320-7E3A-0FA13FCB8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0" y="45811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11">
            <a:extLst>
              <a:ext uri="{FF2B5EF4-FFF2-40B4-BE49-F238E27FC236}">
                <a16:creationId xmlns:a16="http://schemas.microsoft.com/office/drawing/2014/main" id="{336296AE-9581-5955-A034-C10A26124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38" y="1014428"/>
            <a:ext cx="380944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altLang="es-PR" sz="2600" b="1" dirty="0" err="1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xplica</a:t>
            </a:r>
            <a:r>
              <a:rPr lang="es-ES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cómo las variables de comportamiento, sociales y económicas afectan la salud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2" descr="PntBlue1">
            <a:extLst>
              <a:ext uri="{FF2B5EF4-FFF2-40B4-BE49-F238E27FC236}">
                <a16:creationId xmlns:a16="http://schemas.microsoft.com/office/drawing/2014/main" id="{0B15F370-8242-792B-35AF-B7C6D2686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0" y="98072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54361343-DAE7-D135-8F53-69E8E34B34D0}"/>
              </a:ext>
            </a:extLst>
          </p:cNvPr>
          <p:cNvSpPr>
            <a:spLocks/>
          </p:cNvSpPr>
          <p:nvPr/>
        </p:nvSpPr>
        <p:spPr bwMode="auto">
          <a:xfrm>
            <a:off x="167955" y="620688"/>
            <a:ext cx="843649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MODELO SOCIO-ECOLÓGICO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9" name="Text Box 6">
            <a:extLst>
              <a:ext uri="{FF2B5EF4-FFF2-40B4-BE49-F238E27FC236}">
                <a16:creationId xmlns:a16="http://schemas.microsoft.com/office/drawing/2014/main" id="{92D2EC58-20DF-FC6D-80DE-1EC3A5CCF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949081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 “</a:t>
            </a:r>
            <a:r>
              <a:rPr lang="en-US" altLang="es-PR" sz="1200" b="0" dirty="0">
                <a:latin typeface="Times New Roman" pitchFamily="18" charset="0"/>
              </a:rPr>
              <a:t>Introduction to public health nutrition</a:t>
            </a:r>
            <a:r>
              <a:rPr lang="es-ES" altLang="es-PR" sz="1200" b="0" dirty="0">
                <a:latin typeface="Times New Roman" pitchFamily="18" charset="0"/>
              </a:rPr>
              <a:t>,”  Por M. </a:t>
            </a:r>
            <a:r>
              <a:rPr lang="es-ES" altLang="es-PR" sz="1200" b="0" dirty="0" err="1">
                <a:latin typeface="Times New Roman" pitchFamily="18" charset="0"/>
              </a:rPr>
              <a:t>Spence</a:t>
            </a:r>
            <a:r>
              <a:rPr lang="es-ES" altLang="es-PR" sz="1200" b="0" dirty="0">
                <a:latin typeface="Times New Roman" pitchFamily="18" charset="0"/>
              </a:rPr>
              <a:t>, &amp; C. </a:t>
            </a:r>
            <a:r>
              <a:rPr lang="es-ES" altLang="es-PR" sz="1200" b="0" dirty="0" err="1">
                <a:latin typeface="Times New Roman" pitchFamily="18" charset="0"/>
              </a:rPr>
              <a:t>Schand</a:t>
            </a:r>
            <a:r>
              <a:rPr lang="es-ES" altLang="es-PR" sz="1200" b="0" dirty="0">
                <a:latin typeface="Times New Roman" pitchFamily="18" charset="0"/>
              </a:rPr>
              <a:t>, 2021. En  </a:t>
            </a:r>
            <a:r>
              <a:rPr lang="en-US" altLang="es-PR" sz="1200" i="1" dirty="0">
                <a:latin typeface="Times New Roman" pitchFamily="18" charset="0"/>
              </a:rPr>
              <a:t>Public Health Nutrition: Rural, Urban, and Global Community-Based Practice</a:t>
            </a:r>
            <a:r>
              <a:rPr lang="en-US" altLang="es-PR" sz="1200" b="0" dirty="0">
                <a:latin typeface="Times New Roman" pitchFamily="18" charset="0"/>
              </a:rPr>
              <a:t>. (pp. 12, 15),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</a:rPr>
              <a:t>En</a:t>
            </a:r>
            <a:r>
              <a:rPr lang="en-US" altLang="es-PR" sz="1200" b="0" dirty="0">
                <a:latin typeface="Times New Roman" pitchFamily="18" charset="0"/>
              </a:rPr>
              <a:t> M. Barth, R. Bell, &amp; K. Grimmer (Eds.), 2021, New York, NY: Springer Publishing Company, LLC.. Copyright 2021 Springer Publishing Company, LLC.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531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3203849" y="707206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 Física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3203850" y="1555453"/>
            <a:ext cx="55105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INFLUENCIAS: </a:t>
            </a:r>
            <a:r>
              <a:rPr lang="es-PR" altLang="es-PR" sz="2800" b="0" u="sng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Decisiones</a:t>
            </a:r>
            <a:endParaRPr lang="es-PR" altLang="es-PR" sz="2800" b="0" i="1" u="sng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3203848" y="1124744"/>
            <a:ext cx="5690021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INTERVENCIONES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65" y="4413555"/>
            <a:ext cx="802827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Interpersonales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Ambiente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Socio-Cultural</a:t>
            </a: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9" y="44135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6112923"/>
            <a:ext cx="800872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Políticas Públicas: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Leyes y Reglas</a:t>
            </a: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60697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0BE2A705-B86D-C858-E3D9-3DDF411A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5007429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Ambiente Construido: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Humano</a:t>
            </a: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A0633AF2-35DD-945C-80BD-F286BDCE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9896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936853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Intrapersonales: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Biológico y Psicológico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90315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BE755C3A-C138-BFAA-CE50-0A2087C0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5560416"/>
            <a:ext cx="800872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Ambiente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Físico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Naturaleza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064D6A06-CAFD-E52C-1C64-06254797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51723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367715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MODELO: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SOCIO-ECOLÓGICO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7" name="Picture 59" descr="CURVHEAD">
            <a:extLst>
              <a:ext uri="{FF2B5EF4-FFF2-40B4-BE49-F238E27FC236}">
                <a16:creationId xmlns:a16="http://schemas.microsoft.com/office/drawing/2014/main" id="{9555C503-5574-7087-D9DD-C0A3DF72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14896"/>
            <a:ext cx="8928990" cy="10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C0CF3C-D545-723E-A0EB-9D71566B652C}"/>
              </a:ext>
            </a:extLst>
          </p:cNvPr>
          <p:cNvSpPr>
            <a:spLocks/>
          </p:cNvSpPr>
          <p:nvPr/>
        </p:nvSpPr>
        <p:spPr bwMode="auto">
          <a:xfrm>
            <a:off x="467543" y="2140596"/>
            <a:ext cx="8136905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VARIABLES QUE AFECTAN LA PARTICIPACIÓN:</a:t>
            </a:r>
          </a:p>
          <a:p>
            <a:pPr algn="ctr">
              <a:lnSpc>
                <a:spcPts val="2500"/>
              </a:lnSpc>
            </a:pP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8" name="Picture 17" descr="A picture containing skating, sky, person, outdoor&#10;&#10;Description automatically generated">
            <a:extLst>
              <a:ext uri="{FF2B5EF4-FFF2-40B4-BE49-F238E27FC236}">
                <a16:creationId xmlns:a16="http://schemas.microsoft.com/office/drawing/2014/main" id="{FD6E410B-4D67-5796-17C5-BF7E5A7D70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78" y="4918309"/>
            <a:ext cx="2525577" cy="16837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99FC02-8A0A-65CD-2CAE-494C72D60A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629274"/>
            <a:ext cx="2688894" cy="151132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90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4">
            <a:extLst>
              <a:ext uri="{FF2B5EF4-FFF2-40B4-BE49-F238E27FC236}">
                <a16:creationId xmlns:a16="http://schemas.microsoft.com/office/drawing/2014/main" id="{20AC55BB-844F-404F-8917-4B27F02F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2621040"/>
            <a:ext cx="43236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Acceso 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E39DEEE1-B7EE-4048-944C-5AC9E246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5778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F581A8F2-00CF-44BB-AC8B-7A132102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171730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Agradecimientos: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Rubén Ortiz Laureano - DRD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6311479C-F428-4913-B3D4-2B073431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1539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31D612D-BFDD-4990-90EE-234DCD20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4371537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Propósito y objetivos de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F5EE4361-EAD4-4B41-B448-5C3BA766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33783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9790C15A-C1A7-4A4D-9F9D-0CC69BC6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2015569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Declaraciones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Financieras</a:t>
            </a:r>
            <a:r>
              <a:rPr lang="en-US" altLang="es-PR" sz="2600" b="1" i="1" dirty="0">
                <a:latin typeface="Arial" charset="0"/>
              </a:rPr>
              <a:t> y </a:t>
            </a:r>
            <a:r>
              <a:rPr lang="en-US" altLang="es-PR" sz="2600" b="1" i="1" dirty="0" err="1">
                <a:latin typeface="Arial" charset="0"/>
              </a:rPr>
              <a:t>conflicto</a:t>
            </a:r>
            <a:r>
              <a:rPr lang="en-US" altLang="es-PR" sz="2600" b="1" i="1" dirty="0">
                <a:latin typeface="Arial" charset="0"/>
              </a:rPr>
              <a:t> de </a:t>
            </a:r>
            <a:r>
              <a:rPr lang="en-US" altLang="es-PR" sz="2600" b="1" i="1" dirty="0" err="1">
                <a:latin typeface="Arial" charset="0"/>
              </a:rPr>
              <a:t>intereses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94220AC8-C79E-4D10-BD2A-C5C4ABA6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197238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326433" y="740817"/>
            <a:ext cx="678207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5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1</a:t>
            </a:r>
          </a:p>
        </p:txBody>
      </p:sp>
      <p:pic>
        <p:nvPicPr>
          <p:cNvPr id="4" name="Picture 3" descr="A person walking on a bridge&#10;&#10;Description automatically generated with low confidence">
            <a:extLst>
              <a:ext uri="{FF2B5EF4-FFF2-40B4-BE49-F238E27FC236}">
                <a16:creationId xmlns:a16="http://schemas.microsoft.com/office/drawing/2014/main" id="{874EF3AF-4A6C-29E0-85F0-CBC6DF974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5" y="260648"/>
            <a:ext cx="2479751" cy="165316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 Box 11">
            <a:extLst>
              <a:ext uri="{FF2B5EF4-FFF2-40B4-BE49-F238E27FC236}">
                <a16:creationId xmlns:a16="http://schemas.microsoft.com/office/drawing/2014/main" id="{ADE530F8-9A29-C8B2-307D-B2A01D9F0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763684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Áreas para impactar: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Ponencia</a:t>
            </a:r>
          </a:p>
        </p:txBody>
      </p:sp>
      <p:pic>
        <p:nvPicPr>
          <p:cNvPr id="3" name="Picture 12" descr="PntBlue1">
            <a:extLst>
              <a:ext uri="{FF2B5EF4-FFF2-40B4-BE49-F238E27FC236}">
                <a16:creationId xmlns:a16="http://schemas.microsoft.com/office/drawing/2014/main" id="{E300BEB6-22DF-CC3E-86D1-277CDF8D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72998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BA718DB-286D-27AD-7403-1BD1814AC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3" y="6072912"/>
            <a:ext cx="815072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Tendencias</a:t>
            </a:r>
            <a:r>
              <a:rPr lang="en-US" altLang="es-PR" sz="2600" b="1" dirty="0">
                <a:latin typeface="Arial" charset="0"/>
              </a:rPr>
              <a:t> y </a:t>
            </a:r>
            <a:r>
              <a:rPr lang="en-US" altLang="es-PR" sz="2600" b="1" dirty="0" err="1">
                <a:latin typeface="Arial" charset="0"/>
              </a:rPr>
              <a:t>Campañas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Ciencias</a:t>
            </a:r>
            <a:r>
              <a:rPr lang="en-US" altLang="es-PR" sz="2600" b="1" i="1" dirty="0">
                <a:latin typeface="Arial" charset="0"/>
              </a:rPr>
              <a:t> del </a:t>
            </a:r>
            <a:r>
              <a:rPr lang="en-US" altLang="es-PR" sz="2600" b="1" i="1" dirty="0" err="1">
                <a:latin typeface="Arial" charset="0"/>
              </a:rPr>
              <a:t>movimiento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6" name="Picture 3" descr="PntBlue1">
            <a:extLst>
              <a:ext uri="{FF2B5EF4-FFF2-40B4-BE49-F238E27FC236}">
                <a16:creationId xmlns:a16="http://schemas.microsoft.com/office/drawing/2014/main" id="{EDDC8784-82CA-AF0C-39B8-E8C623F50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6072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F6683504-12EE-1995-2130-EC160EB36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8" y="5496848"/>
            <a:ext cx="821296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Guías</a:t>
            </a:r>
            <a:r>
              <a:rPr lang="en-US" altLang="es-PR" sz="2600" b="1" dirty="0">
                <a:latin typeface="Arial" charset="0"/>
              </a:rPr>
              <a:t> y </a:t>
            </a:r>
            <a:r>
              <a:rPr lang="en-US" altLang="es-PR" sz="2600" b="1" dirty="0" err="1">
                <a:latin typeface="Arial" charset="0"/>
              </a:rPr>
              <a:t>Estándares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Ciencias</a:t>
            </a:r>
            <a:r>
              <a:rPr lang="en-US" altLang="es-PR" sz="2600" b="1" i="1" dirty="0">
                <a:latin typeface="Arial" charset="0"/>
              </a:rPr>
              <a:t> del </a:t>
            </a:r>
            <a:r>
              <a:rPr lang="en-US" altLang="es-PR" sz="2600" b="1" i="1" dirty="0" err="1">
                <a:latin typeface="Arial" charset="0"/>
              </a:rPr>
              <a:t>movimiento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8" name="Picture 3" descr="PntBlue1">
            <a:extLst>
              <a:ext uri="{FF2B5EF4-FFF2-40B4-BE49-F238E27FC236}">
                <a16:creationId xmlns:a16="http://schemas.microsoft.com/office/drawing/2014/main" id="{AEC1A5AD-65F0-6FEC-9B47-B03B4E5A4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4968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B7768A1D-A628-36AF-E1DA-8416E64B7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940411"/>
            <a:ext cx="81281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Terminología: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Fundamental</a:t>
            </a:r>
          </a:p>
        </p:txBody>
      </p:sp>
      <p:pic>
        <p:nvPicPr>
          <p:cNvPr id="10" name="Picture 10" descr="PntBlue1">
            <a:extLst>
              <a:ext uri="{FF2B5EF4-FFF2-40B4-BE49-F238E27FC236}">
                <a16:creationId xmlns:a16="http://schemas.microsoft.com/office/drawing/2014/main" id="{DA8A29D3-0403-2E66-6DB4-494714B6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226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94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7" name="chimes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3131841" y="692696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 Física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3131842" y="1542282"/>
            <a:ext cx="55105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3131840" y="1110234"/>
            <a:ext cx="5690021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PARTICIPACIÓN POBLACIÓN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65" y="4462006"/>
            <a:ext cx="802827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Intervenciones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/</a:t>
            </a: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enfoque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comunitarios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9" y="44620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6112923"/>
            <a:ext cx="306387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públicas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60697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0BE2A705-B86D-C858-E3D9-3DDF411A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5055880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 de la información y comunicaciones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A0633AF2-35DD-945C-80BD-F286BDCE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03807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985304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individuales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95160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BE755C3A-C138-BFAA-CE50-0A2087C0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5608867"/>
            <a:ext cx="270383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Ambiente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físico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064D6A06-CAFD-E52C-1C64-06254797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56568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416166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VARIABLES AFECTAN: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DECISIONES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7" name="Picture 59" descr="CURVHEAD">
            <a:extLst>
              <a:ext uri="{FF2B5EF4-FFF2-40B4-BE49-F238E27FC236}">
                <a16:creationId xmlns:a16="http://schemas.microsoft.com/office/drawing/2014/main" id="{9555C503-5574-7087-D9DD-C0A3DF72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67" y="2236014"/>
            <a:ext cx="5690021" cy="10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C0CF3C-D545-723E-A0EB-9D71566B652C}"/>
              </a:ext>
            </a:extLst>
          </p:cNvPr>
          <p:cNvSpPr>
            <a:spLocks/>
          </p:cNvSpPr>
          <p:nvPr/>
        </p:nvSpPr>
        <p:spPr bwMode="auto">
          <a:xfrm>
            <a:off x="1653782" y="2274122"/>
            <a:ext cx="5256585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FACTORES DETERMINANTES:</a:t>
            </a:r>
          </a:p>
          <a:p>
            <a:pPr algn="ctr">
              <a:lnSpc>
                <a:spcPts val="2500"/>
              </a:lnSpc>
            </a:pP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CONTEXTO ESCENARIO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18" descr="A person jumping in the air&#10;&#10;Description automatically generated with medium confidence">
            <a:extLst>
              <a:ext uri="{FF2B5EF4-FFF2-40B4-BE49-F238E27FC236}">
                <a16:creationId xmlns:a16="http://schemas.microsoft.com/office/drawing/2014/main" id="{36594793-D1F0-813F-DD0C-D3B063FDCF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93984"/>
            <a:ext cx="3450759" cy="10313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Picture 20" descr="Two men running on a road&#10;&#10;Description automatically generated with medium confidence">
            <a:extLst>
              <a:ext uri="{FF2B5EF4-FFF2-40B4-BE49-F238E27FC236}">
                <a16:creationId xmlns:a16="http://schemas.microsoft.com/office/drawing/2014/main" id="{D65A8258-AC5F-6CED-9BFD-DE181613C8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98" y="439116"/>
            <a:ext cx="2705767" cy="180384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222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8CF81DB-4F62-159F-94F5-E82C2030F4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1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351" y="4894054"/>
            <a:ext cx="792068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Actividad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Peatonal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Aceras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, Caminos,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Distancia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46" y="48940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28" y="3904232"/>
            <a:ext cx="80323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Parques y Ambientes Naturales: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Motivan</a:t>
            </a: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0" y="386104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0BE2A705-B86D-C858-E3D9-3DDF411A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28" y="6039098"/>
            <a:ext cx="80323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Ambientes de Vida Activa: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Planificar/Propiciar</a:t>
            </a: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A0633AF2-35DD-945C-80BD-F286BDCE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0" y="60212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28" y="4417352"/>
            <a:ext cx="775833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Espaciós</a:t>
            </a: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Públicos y Recreativos: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0" y="438365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BE755C3A-C138-BFAA-CE50-0A2087C0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28" y="5488408"/>
            <a:ext cx="775833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Movilidad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Urbana: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Importancia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del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Peaton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064D6A06-CAFD-E52C-1C64-06254797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0" y="544522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356992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ACTIVIDADES FÍSICAS *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3492E4-CB5F-DF31-64DF-B9E69C7D0A6C}"/>
              </a:ext>
            </a:extLst>
          </p:cNvPr>
          <p:cNvSpPr>
            <a:spLocks/>
          </p:cNvSpPr>
          <p:nvPr/>
        </p:nvSpPr>
        <p:spPr bwMode="auto">
          <a:xfrm>
            <a:off x="2565550" y="620688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C0A39C5-FA7A-A40A-7419-4917522A0AF9}"/>
              </a:ext>
            </a:extLst>
          </p:cNvPr>
          <p:cNvSpPr>
            <a:spLocks/>
          </p:cNvSpPr>
          <p:nvPr/>
        </p:nvSpPr>
        <p:spPr bwMode="auto">
          <a:xfrm>
            <a:off x="2565552" y="1484784"/>
            <a:ext cx="55105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DETERMINANTES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2D2215E-169C-0545-59A8-C56DE5023851}"/>
              </a:ext>
            </a:extLst>
          </p:cNvPr>
          <p:cNvSpPr>
            <a:spLocks/>
          </p:cNvSpPr>
          <p:nvPr/>
        </p:nvSpPr>
        <p:spPr bwMode="auto">
          <a:xfrm>
            <a:off x="2530054" y="1038226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pic>
        <p:nvPicPr>
          <p:cNvPr id="20" name="Picture 59" descr="CURVHEAD">
            <a:extLst>
              <a:ext uri="{FF2B5EF4-FFF2-40B4-BE49-F238E27FC236}">
                <a16:creationId xmlns:a16="http://schemas.microsoft.com/office/drawing/2014/main" id="{19909885-70D2-B6A0-B5EE-BECC9261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6" y="1961157"/>
            <a:ext cx="8794748" cy="13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5C1D714-6ACF-AA2C-E284-7875F602F870}"/>
              </a:ext>
            </a:extLst>
          </p:cNvPr>
          <p:cNvSpPr>
            <a:spLocks/>
          </p:cNvSpPr>
          <p:nvPr/>
        </p:nvSpPr>
        <p:spPr bwMode="auto">
          <a:xfrm>
            <a:off x="174626" y="2106430"/>
            <a:ext cx="8524410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000" b="0" u="sng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AMBIENTE CONSTRUIDO</a:t>
            </a:r>
            <a:r>
              <a:rPr lang="es-PR" altLang="es-PR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 </a:t>
            </a:r>
            <a:r>
              <a:rPr lang="es-PR" altLang="es-PR" sz="3000" b="0" dirty="0">
                <a:solidFill>
                  <a:srgbClr val="56308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INFLUYE:</a:t>
            </a:r>
          </a:p>
          <a:p>
            <a:pPr algn="ctr">
              <a:lnSpc>
                <a:spcPts val="4000"/>
              </a:lnSpc>
            </a:pP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SOBRE LA PARTICIPACIÓN EN LAS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4" descr="A group of people walking on a street&#10;&#10;Description automatically generated with low confidence">
            <a:extLst>
              <a:ext uri="{FF2B5EF4-FFF2-40B4-BE49-F238E27FC236}">
                <a16:creationId xmlns:a16="http://schemas.microsoft.com/office/drawing/2014/main" id="{11C5CCF7-32EF-E385-0813-07774E8B43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8" y="541805"/>
            <a:ext cx="2204211" cy="1469473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212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351" y="5038070"/>
            <a:ext cx="792068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Ambiente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Adverso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Contaminación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46" y="503807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28" y="4048248"/>
            <a:ext cx="80323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Barreras de Infraestructura: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Pavimento</a:t>
            </a: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0" y="400506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28" y="4561368"/>
            <a:ext cx="775833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Barreras de Seguridad: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Tráfico Vehicular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0" y="452766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BE755C3A-C138-BFAA-CE50-0A2087C0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28" y="5632424"/>
            <a:ext cx="81763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Aceras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Defectos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, Espacio,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Distancia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,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Atractivas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064D6A06-CAFD-E52C-1C64-06254797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0" y="55892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549459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MOVILIDAD PEATONAL *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3492E4-CB5F-DF31-64DF-B9E69C7D0A6C}"/>
              </a:ext>
            </a:extLst>
          </p:cNvPr>
          <p:cNvSpPr>
            <a:spLocks/>
          </p:cNvSpPr>
          <p:nvPr/>
        </p:nvSpPr>
        <p:spPr bwMode="auto">
          <a:xfrm>
            <a:off x="2637558" y="692696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C0A39C5-FA7A-A40A-7419-4917522A0AF9}"/>
              </a:ext>
            </a:extLst>
          </p:cNvPr>
          <p:cNvSpPr>
            <a:spLocks/>
          </p:cNvSpPr>
          <p:nvPr/>
        </p:nvSpPr>
        <p:spPr bwMode="auto">
          <a:xfrm>
            <a:off x="2637560" y="1556792"/>
            <a:ext cx="55105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DETERMINANTES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2D2215E-169C-0545-59A8-C56DE5023851}"/>
              </a:ext>
            </a:extLst>
          </p:cNvPr>
          <p:cNvSpPr>
            <a:spLocks/>
          </p:cNvSpPr>
          <p:nvPr/>
        </p:nvSpPr>
        <p:spPr bwMode="auto">
          <a:xfrm>
            <a:off x="2602062" y="1110234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pic>
        <p:nvPicPr>
          <p:cNvPr id="20" name="Picture 59" descr="CURVHEAD">
            <a:extLst>
              <a:ext uri="{FF2B5EF4-FFF2-40B4-BE49-F238E27FC236}">
                <a16:creationId xmlns:a16="http://schemas.microsoft.com/office/drawing/2014/main" id="{19909885-70D2-B6A0-B5EE-BECC9261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53624"/>
            <a:ext cx="8969374" cy="13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5C1D714-6ACF-AA2C-E284-7875F602F870}"/>
              </a:ext>
            </a:extLst>
          </p:cNvPr>
          <p:cNvSpPr>
            <a:spLocks/>
          </p:cNvSpPr>
          <p:nvPr/>
        </p:nvSpPr>
        <p:spPr bwMode="auto">
          <a:xfrm>
            <a:off x="228940" y="2298897"/>
            <a:ext cx="8524410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000" b="0" u="sng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AMBIENTE CONSTRUIDO</a:t>
            </a:r>
            <a:r>
              <a:rPr lang="es-PR" altLang="es-PR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 </a:t>
            </a:r>
            <a:r>
              <a:rPr lang="es-PR" altLang="es-PR" sz="3000" b="0" dirty="0">
                <a:solidFill>
                  <a:srgbClr val="56308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AFECTA LA:</a:t>
            </a:r>
          </a:p>
          <a:p>
            <a:pPr algn="ctr">
              <a:lnSpc>
                <a:spcPts val="4000"/>
              </a:lnSpc>
            </a:pP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MOVILIDAD URBANA: </a:t>
            </a:r>
            <a:r>
              <a:rPr lang="en-US" altLang="es-PR" sz="28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Impacto</a:t>
            </a: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altLang="es-PR" sz="28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sobre</a:t>
            </a: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la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09FCAB32-27BA-4F5A-940F-F5340A1B2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Adaptado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Designing public space for an ageing population: Improving pedestrian mobility for older people</a:t>
            </a:r>
            <a:r>
              <a:rPr lang="en-US" altLang="es-PR" sz="1200" b="0" dirty="0">
                <a:latin typeface="Times New Roman" pitchFamily="18" charset="0"/>
              </a:rPr>
              <a:t>. (pp. 79-80),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B. A. Musselwhite</a:t>
            </a:r>
            <a:r>
              <a:rPr lang="en-US" altLang="es-PR" sz="1200" b="0" dirty="0">
                <a:latin typeface="Times New Roman" pitchFamily="18" charset="0"/>
              </a:rPr>
              <a:t>, 2021, Bingley, UK: Emerald Publishing Limited. Copyright 2021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Charles B. A. Musselwhite</a:t>
            </a:r>
            <a:r>
              <a:rPr lang="en-US" altLang="es-PR" sz="120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8" name="Picture 7" descr="People riding bicycles on a street&#10;&#10;Description automatically generated with medium confidence">
            <a:extLst>
              <a:ext uri="{FF2B5EF4-FFF2-40B4-BE49-F238E27FC236}">
                <a16:creationId xmlns:a16="http://schemas.microsoft.com/office/drawing/2014/main" id="{CF3731ED-D4FE-4EDE-01C3-198B41E4F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6" y="565249"/>
            <a:ext cx="2385876" cy="163736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9060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18" y="4523426"/>
            <a:ext cx="163353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Cultural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2" y="452342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20" y="3261216"/>
            <a:ext cx="26317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Infraestructura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2" y="321803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20" y="3875168"/>
            <a:ext cx="133560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2" y="384146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BE755C3A-C138-BFAA-CE50-0A2087C0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94" y="5191125"/>
            <a:ext cx="1839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Individual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064D6A06-CAFD-E52C-1C64-06254797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86" y="517149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C0A39C5-FA7A-A40A-7419-4917522A0AF9}"/>
              </a:ext>
            </a:extLst>
          </p:cNvPr>
          <p:cNvSpPr>
            <a:spLocks/>
          </p:cNvSpPr>
          <p:nvPr/>
        </p:nvSpPr>
        <p:spPr bwMode="auto">
          <a:xfrm>
            <a:off x="916646" y="2291053"/>
            <a:ext cx="73107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CAMINAR: </a:t>
            </a:r>
            <a:r>
              <a:rPr lang="es-PR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BARRERAS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09FCAB32-27BA-4F5A-940F-F5340A1B2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Designing public space for an ageing population: Improving pedestrian mobility for older people</a:t>
            </a:r>
            <a:r>
              <a:rPr lang="en-US" altLang="es-PR" sz="1200" b="0" dirty="0">
                <a:latin typeface="Times New Roman" pitchFamily="18" charset="0"/>
              </a:rPr>
              <a:t>. (p. 79),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B. A. Musselwhite</a:t>
            </a:r>
            <a:r>
              <a:rPr lang="en-US" altLang="es-PR" sz="1200" b="0" dirty="0">
                <a:latin typeface="Times New Roman" pitchFamily="18" charset="0"/>
              </a:rPr>
              <a:t>, 2021, Bingley, UK: Emerald Publishing Limited. Copyright 2021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Charles B. A. Musselwhite</a:t>
            </a:r>
            <a:r>
              <a:rPr lang="en-US" altLang="es-PR" sz="120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14" name="Picture 13" descr="A picture containing several&#10;&#10;Description automatically generated">
            <a:extLst>
              <a:ext uri="{FF2B5EF4-FFF2-40B4-BE49-F238E27FC236}">
                <a16:creationId xmlns:a16="http://schemas.microsoft.com/office/drawing/2014/main" id="{A445EAC0-3DF1-04B8-52D5-3E74AC157D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827790"/>
            <a:ext cx="5755454" cy="326550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Picture 59" descr="CURVHEAD">
            <a:extLst>
              <a:ext uri="{FF2B5EF4-FFF2-40B4-BE49-F238E27FC236}">
                <a16:creationId xmlns:a16="http://schemas.microsoft.com/office/drawing/2014/main" id="{10176027-A712-EC29-8A81-7D6BEFB6B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352928" cy="13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142249F1-B72C-DDBA-90F5-07FBEB30DCEA}"/>
              </a:ext>
            </a:extLst>
          </p:cNvPr>
          <p:cNvSpPr>
            <a:spLocks/>
          </p:cNvSpPr>
          <p:nvPr/>
        </p:nvSpPr>
        <p:spPr bwMode="auto">
          <a:xfrm>
            <a:off x="611560" y="909977"/>
            <a:ext cx="7632848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000" b="0" u="sng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MOVILIDAD URBANA</a:t>
            </a:r>
            <a:r>
              <a:rPr lang="es-PR" altLang="es-PR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 </a:t>
            </a:r>
            <a:r>
              <a:rPr lang="es-PR" altLang="es-PR" sz="3000" b="0" dirty="0">
                <a:solidFill>
                  <a:srgbClr val="56308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AFECTA LA:</a:t>
            </a:r>
          </a:p>
          <a:p>
            <a:pPr algn="ctr">
              <a:lnSpc>
                <a:spcPts val="4000"/>
              </a:lnSpc>
            </a:pP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MOVILIDAD PEATONAL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2916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48AB7BF-2762-0941-7FE4-4A1561463D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16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2843808" y="692696"/>
            <a:ext cx="597666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2843810" y="1542282"/>
            <a:ext cx="55105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EDUCACIÓN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2808312" y="1110234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INFORMATIVAS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317" y="4894054"/>
            <a:ext cx="848818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Centros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Comerciales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Carteles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, mesas,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conferencias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940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94" y="3904232"/>
            <a:ext cx="851390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Planteles Escolares: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Públicas, privadas, universidad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6" y="386104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0BE2A705-B86D-C858-E3D9-3DDF411A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94" y="5487928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Tren Urbano: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Carteles educativos, mesas</a:t>
            </a: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A0633AF2-35DD-945C-80BD-F286BDCE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6" y="547011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94" y="4417352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Entorno Laboral: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Orientar a los empleados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6" y="438365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BE755C3A-C138-BFAA-CE50-0A2087C0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94" y="6040915"/>
            <a:ext cx="83246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Estaciones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autobuses: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Carteles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, mesas,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opúsculos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064D6A06-CAFD-E52C-1C64-06254797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6" y="59977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356992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ESCENARIOS: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SITIOS EDUCATIVOS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7" name="Picture 59" descr="CURVHEAD">
            <a:extLst>
              <a:ext uri="{FF2B5EF4-FFF2-40B4-BE49-F238E27FC236}">
                <a16:creationId xmlns:a16="http://schemas.microsoft.com/office/drawing/2014/main" id="{9555C503-5574-7087-D9DD-C0A3DF72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83" y="2132856"/>
            <a:ext cx="6439123" cy="10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C0CF3C-D545-723E-A0EB-9D71566B652C}"/>
              </a:ext>
            </a:extLst>
          </p:cNvPr>
          <p:cNvSpPr>
            <a:spLocks/>
          </p:cNvSpPr>
          <p:nvPr/>
        </p:nvSpPr>
        <p:spPr bwMode="auto">
          <a:xfrm>
            <a:off x="1628798" y="2170964"/>
            <a:ext cx="5967538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MÉTODOS PARA ORIENTAR A LA:</a:t>
            </a:r>
          </a:p>
          <a:p>
            <a:pPr algn="ctr">
              <a:lnSpc>
                <a:spcPts val="2500"/>
              </a:lnSpc>
            </a:pP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POBLACIÓN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 descr="A picture containing outdoor, person, sport&#10;&#10;Description automatically generated">
            <a:extLst>
              <a:ext uri="{FF2B5EF4-FFF2-40B4-BE49-F238E27FC236}">
                <a16:creationId xmlns:a16="http://schemas.microsoft.com/office/drawing/2014/main" id="{DB49834C-3909-F383-DEA4-F0605123AC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7" y="530516"/>
            <a:ext cx="2511522" cy="167434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4577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2547256" y="733982"/>
            <a:ext cx="597666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2547258" y="1598078"/>
            <a:ext cx="55105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EDUCACIÓN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2511760" y="1151520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INFORMATIVAS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14" y="3904232"/>
            <a:ext cx="822587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Campañas de comunicación en masa</a:t>
            </a: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Medios</a:t>
            </a: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06" y="386104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14" y="4398804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Puntos de Decisión: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Ubicaciones claves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06" y="436510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463280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ENFOQUES: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META INFORMATIVA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7" name="Picture 59" descr="CURVHEAD">
            <a:extLst>
              <a:ext uri="{FF2B5EF4-FFF2-40B4-BE49-F238E27FC236}">
                <a16:creationId xmlns:a16="http://schemas.microsoft.com/office/drawing/2014/main" id="{9555C503-5574-7087-D9DD-C0A3DF72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28540"/>
            <a:ext cx="7454726" cy="10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C0CF3C-D545-723E-A0EB-9D71566B652C}"/>
              </a:ext>
            </a:extLst>
          </p:cNvPr>
          <p:cNvSpPr>
            <a:spLocks/>
          </p:cNvSpPr>
          <p:nvPr/>
        </p:nvSpPr>
        <p:spPr bwMode="auto">
          <a:xfrm>
            <a:off x="1027887" y="2274122"/>
            <a:ext cx="7088225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PROCEDIMIENTOS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COMUNICACIÓN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</a:p>
          <a:p>
            <a:pPr algn="ctr">
              <a:lnSpc>
                <a:spcPts val="2500"/>
              </a:lnSpc>
            </a:pP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POBLACIÓN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 descr="A picture containing outdoor, sky, grass, mountain&#10;&#10;Description automatically generated">
            <a:extLst>
              <a:ext uri="{FF2B5EF4-FFF2-40B4-BE49-F238E27FC236}">
                <a16:creationId xmlns:a16="http://schemas.microsoft.com/office/drawing/2014/main" id="{B2C65EC8-F3EA-26D4-7A41-533F73EECA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3" y="4753536"/>
            <a:ext cx="5688632" cy="179057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9" name="Picture 18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B9923B94-5890-1F0F-475A-FAC93726F4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9975"/>
            <a:ext cx="2238400" cy="185275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8638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C107F77-1453-6F2C-7DDA-22DE00EC53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61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2709566" y="620688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2713810" y="1556792"/>
            <a:ext cx="568309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POLÍTICAS: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2674070" y="1038226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751529" y="2455168"/>
            <a:ext cx="7492879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AMBIENTE: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CONSTRUIDO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3A909C1B-CBF1-46FD-5385-17A7A975A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29" y="4906711"/>
            <a:ext cx="806894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Regulación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Zonificación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2E15B1A-17C3-B5B0-8681-6CD5D577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24" y="49475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3D0AFEEF-D765-0758-8F6A-885A507DB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5" y="5560416"/>
            <a:ext cx="805916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Códigos de: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</a:t>
            </a: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982E470D-0D8D-B79D-30D8-B1A4321D2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8" y="551723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B85291DB-A512-F657-84E9-BFF122A1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6" y="3232603"/>
            <a:ext cx="830239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Proximidad: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Residencias</a:t>
            </a: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D84B806B-80A3-3983-BA28-95760CBD8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8" y="32147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41A6AD52-F70D-7401-BB75-CE3B5D7FC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6" y="6126996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Densidad Poblacional: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Preservación Vegetación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PntBlue1">
            <a:extLst>
              <a:ext uri="{FF2B5EF4-FFF2-40B4-BE49-F238E27FC236}">
                <a16:creationId xmlns:a16="http://schemas.microsoft.com/office/drawing/2014/main" id="{8DCE3375-327C-D117-BC00-52D9A2BE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8" y="609329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8BCA8C54-D64C-C086-4A04-EE5A601F6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6" y="3832224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Transportación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Activa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Caminar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, Bicicleta</a:t>
            </a: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CB10F7D3-CB9B-707E-D988-A7A51FB4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8" y="37890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9" descr="CURVHEAD">
            <a:extLst>
              <a:ext uri="{FF2B5EF4-FFF2-40B4-BE49-F238E27FC236}">
                <a16:creationId xmlns:a16="http://schemas.microsoft.com/office/drawing/2014/main" id="{1BC673DE-980B-4D53-E01C-50058DBDC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7259888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772F9689-44C8-2E5E-4D1F-79C3E5D49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6" y="4365104"/>
            <a:ext cx="806894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Conectividad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Calles y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Aceras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4" name="Picture 3" descr="PntBlue1">
            <a:extLst>
              <a:ext uri="{FF2B5EF4-FFF2-40B4-BE49-F238E27FC236}">
                <a16:creationId xmlns:a16="http://schemas.microsoft.com/office/drawing/2014/main" id="{04B87BF1-F6DB-3F79-C8D9-84DB5567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1" y="44059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dancing in a forest&#10;&#10;Description automatically generated with medium confidence">
            <a:extLst>
              <a:ext uri="{FF2B5EF4-FFF2-40B4-BE49-F238E27FC236}">
                <a16:creationId xmlns:a16="http://schemas.microsoft.com/office/drawing/2014/main" id="{8A6C1FC9-3A4A-3BD9-BDBC-043BECDBA5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2119"/>
            <a:ext cx="2656865" cy="1771244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451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243545" y="770981"/>
            <a:ext cx="678207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7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2</a:t>
            </a:r>
          </a:p>
        </p:txBody>
      </p:sp>
      <p:pic>
        <p:nvPicPr>
          <p:cNvPr id="4" name="Picture 3" descr="A person walking on a beach&#10;&#10;Description automatically generated with medium confidence">
            <a:extLst>
              <a:ext uri="{FF2B5EF4-FFF2-40B4-BE49-F238E27FC236}">
                <a16:creationId xmlns:a16="http://schemas.microsoft.com/office/drawing/2014/main" id="{D8358D1E-01DA-B479-F673-68E7A6D2C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3103"/>
            <a:ext cx="2229549" cy="12541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 Box 11">
            <a:extLst>
              <a:ext uri="{FF2B5EF4-FFF2-40B4-BE49-F238E27FC236}">
                <a16:creationId xmlns:a16="http://schemas.microsoft.com/office/drawing/2014/main" id="{FA745C2E-6DCC-5BC7-B5BA-A4BFF40B4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2080475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Promoción de Actividades Físicas: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Alianzas</a:t>
            </a:r>
          </a:p>
        </p:txBody>
      </p:sp>
      <p:pic>
        <p:nvPicPr>
          <p:cNvPr id="3" name="Picture 12" descr="PntBlue1">
            <a:extLst>
              <a:ext uri="{FF2B5EF4-FFF2-40B4-BE49-F238E27FC236}">
                <a16:creationId xmlns:a16="http://schemas.microsoft.com/office/drawing/2014/main" id="{5A9F61B1-1327-D6C5-FCB6-AEE512595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04677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673B0E3-1139-8DDE-D8FF-F75CAC265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2680096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Actividades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Físicas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Modelo</a:t>
            </a:r>
            <a:r>
              <a:rPr lang="en-US" altLang="es-PR" sz="2600" b="1" i="1" dirty="0">
                <a:latin typeface="Arial" charset="0"/>
              </a:rPr>
              <a:t> Socio-</a:t>
            </a:r>
            <a:r>
              <a:rPr lang="en-US" altLang="es-PR" sz="2600" b="1" i="1" dirty="0" err="1">
                <a:latin typeface="Arial" charset="0"/>
              </a:rPr>
              <a:t>Ecológico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6" name="Picture 5" descr="PntBlue1">
            <a:extLst>
              <a:ext uri="{FF2B5EF4-FFF2-40B4-BE49-F238E27FC236}">
                <a16:creationId xmlns:a16="http://schemas.microsoft.com/office/drawing/2014/main" id="{18F6DC88-F7B6-5029-A30A-CC1694354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63691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2F17F515-FC1F-A38C-0373-D27A9E07F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376619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Determinantes: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Ambiente Construido</a:t>
            </a:r>
          </a:p>
        </p:txBody>
      </p:sp>
      <p:pic>
        <p:nvPicPr>
          <p:cNvPr id="8" name="Picture 5" descr="PntBlue1">
            <a:extLst>
              <a:ext uri="{FF2B5EF4-FFF2-40B4-BE49-F238E27FC236}">
                <a16:creationId xmlns:a16="http://schemas.microsoft.com/office/drawing/2014/main" id="{BF9E51D7-9A2B-2D67-8B58-6B276C1FA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33343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32FA4F3F-62E2-784D-AF5A-F8419C674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4024691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Promoción de Actividades Físicas: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</a:p>
        </p:txBody>
      </p:sp>
      <p:pic>
        <p:nvPicPr>
          <p:cNvPr id="10" name="Picture 10" descr="PntBlue1">
            <a:extLst>
              <a:ext uri="{FF2B5EF4-FFF2-40B4-BE49-F238E27FC236}">
                <a16:creationId xmlns:a16="http://schemas.microsoft.com/office/drawing/2014/main" id="{A2138EB8-2A69-5DCB-CA93-FBCE9158C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00688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404B2BD4-CB98-348E-82B8-E32ACFEB4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467276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Modelos: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Políticas</a:t>
            </a: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33E4377B-9181-A7A7-A7BF-708CBCF47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6549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9A94EB6B-0DFD-7927-0AFA-4CB5371B3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5320835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Modelo para PR: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Actividad F</a:t>
            </a:r>
            <a:r>
              <a:rPr lang="en-US" altLang="es-PR" sz="2600" b="1" i="1" dirty="0">
                <a:latin typeface="Arial" charset="0"/>
              </a:rPr>
              <a:t>í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sica</a:t>
            </a:r>
          </a:p>
        </p:txBody>
      </p:sp>
      <p:pic>
        <p:nvPicPr>
          <p:cNvPr id="14" name="Picture 12" descr="PntBlue1">
            <a:extLst>
              <a:ext uri="{FF2B5EF4-FFF2-40B4-BE49-F238E27FC236}">
                <a16:creationId xmlns:a16="http://schemas.microsoft.com/office/drawing/2014/main" id="{E4B108E2-1EEF-8EC8-C610-1B29FC86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28713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9DF526F0-86DC-722E-19C9-EB6E06803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5968907"/>
            <a:ext cx="81281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Ambiente Construido: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Urbe Saludable</a:t>
            </a:r>
          </a:p>
        </p:txBody>
      </p:sp>
      <p:pic>
        <p:nvPicPr>
          <p:cNvPr id="16" name="Picture 10" descr="PntBlue1">
            <a:extLst>
              <a:ext uri="{FF2B5EF4-FFF2-40B4-BE49-F238E27FC236}">
                <a16:creationId xmlns:a16="http://schemas.microsoft.com/office/drawing/2014/main" id="{3CBE5BF6-FB0D-A467-1FA5-EE62DD9DF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5109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92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7" name="chimes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">
            <a:extLst>
              <a:ext uri="{FF2B5EF4-FFF2-40B4-BE49-F238E27FC236}">
                <a16:creationId xmlns:a16="http://schemas.microsoft.com/office/drawing/2014/main" id="{3A909C1B-CBF1-46FD-5385-17A7A975A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29" y="4906711"/>
            <a:ext cx="806894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Promocionar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Caminar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vía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Distancias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Cortas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2E15B1A-17C3-B5B0-8681-6CD5D577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24" y="49475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3D0AFEEF-D765-0758-8F6A-885A507DB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5" y="5560416"/>
            <a:ext cx="805916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+ AF =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 Contexto Cambio Climático</a:t>
            </a: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982E470D-0D8D-B79D-30D8-B1A4321D2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8" y="551723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B85291DB-A512-F657-84E9-BFF122A1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6" y="3232603"/>
            <a:ext cx="772633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Ambientes Propicios: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Movimiento Humano</a:t>
            </a: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D84B806B-80A3-3983-BA28-95760CBD8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8" y="32147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41A6AD52-F70D-7401-BB75-CE3B5D7FC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6" y="6126996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Bajar Límites Velocidad: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Propicia seguridad y TA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PntBlue1">
            <a:extLst>
              <a:ext uri="{FF2B5EF4-FFF2-40B4-BE49-F238E27FC236}">
                <a16:creationId xmlns:a16="http://schemas.microsoft.com/office/drawing/2014/main" id="{8DCE3375-327C-D117-BC00-52D9A2BE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8" y="609329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8BCA8C54-D64C-C086-4A04-EE5A601F6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6" y="3832224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Regular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uso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de: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Vehículos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de Motor</a:t>
            </a: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CB10F7D3-CB9B-707E-D988-A7A51FB4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8" y="37890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772F9689-44C8-2E5E-4D1F-79C3E5D49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6" y="4365104"/>
            <a:ext cx="806894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Restricciones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en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los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Estacionamientos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4" name="Picture 3" descr="PntBlue1">
            <a:extLst>
              <a:ext uri="{FF2B5EF4-FFF2-40B4-BE49-F238E27FC236}">
                <a16:creationId xmlns:a16="http://schemas.microsoft.com/office/drawing/2014/main" id="{04B87BF1-F6DB-3F79-C8D9-84DB5567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1" y="44059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people walking on a street&#10;&#10;Description automatically generated with low confidence">
            <a:extLst>
              <a:ext uri="{FF2B5EF4-FFF2-40B4-BE49-F238E27FC236}">
                <a16:creationId xmlns:a16="http://schemas.microsoft.com/office/drawing/2014/main" id="{E1042CAA-6FB0-90DF-9553-00061FB31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01" y="548680"/>
            <a:ext cx="2838623" cy="189241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D9DC8A3-EA58-B592-2E28-81BCF202798E}"/>
              </a:ext>
            </a:extLst>
          </p:cNvPr>
          <p:cNvSpPr>
            <a:spLocks/>
          </p:cNvSpPr>
          <p:nvPr/>
        </p:nvSpPr>
        <p:spPr bwMode="auto">
          <a:xfrm>
            <a:off x="2925590" y="793724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2693FC3-16AB-4DF5-B450-4DBF36815C29}"/>
              </a:ext>
            </a:extLst>
          </p:cNvPr>
          <p:cNvSpPr>
            <a:spLocks/>
          </p:cNvSpPr>
          <p:nvPr/>
        </p:nvSpPr>
        <p:spPr bwMode="auto">
          <a:xfrm>
            <a:off x="2890094" y="1211262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529D0BD3-3CCF-4E59-2DDE-EE4DAF9FE2FE}"/>
              </a:ext>
            </a:extLst>
          </p:cNvPr>
          <p:cNvSpPr txBox="1">
            <a:spLocks/>
          </p:cNvSpPr>
          <p:nvPr/>
        </p:nvSpPr>
        <p:spPr bwMode="auto">
          <a:xfrm>
            <a:off x="751529" y="2599184"/>
            <a:ext cx="7407951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TRANSPORTACI</a:t>
            </a:r>
            <a:r>
              <a:rPr lang="en-US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ÓN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ACTIVA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13" name="Picture 59" descr="CURVHEAD">
            <a:extLst>
              <a:ext uri="{FF2B5EF4-FFF2-40B4-BE49-F238E27FC236}">
                <a16:creationId xmlns:a16="http://schemas.microsoft.com/office/drawing/2014/main" id="{48AEE556-70FE-5497-2A35-E1F3ED79E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9" y="2420888"/>
            <a:ext cx="7556013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1C7A956-5A4C-C2AF-C698-9240E7B0CFD0}"/>
              </a:ext>
            </a:extLst>
          </p:cNvPr>
          <p:cNvSpPr>
            <a:spLocks/>
          </p:cNvSpPr>
          <p:nvPr/>
        </p:nvSpPr>
        <p:spPr bwMode="auto">
          <a:xfrm>
            <a:off x="2929834" y="1699469"/>
            <a:ext cx="568309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POLÍTICAS: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255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2551532" y="620688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2551534" y="1484784"/>
            <a:ext cx="55105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MODELOS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2516036" y="1038226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317" y="4678030"/>
            <a:ext cx="5823891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Normativas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Sociales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que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fomenten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7803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94" y="3688208"/>
            <a:ext cx="851390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Reducir costos escritorio para trabajos de pie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6" y="364502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94" y="4201328"/>
            <a:ext cx="83246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Guías Facilitar Servicios: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 err="1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Física/Limitar </a:t>
            </a:r>
            <a:r>
              <a:rPr lang="es-PR" altLang="es-PR" sz="2600" b="1" i="1" dirty="0" err="1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Sedent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6" y="416762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212976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ENFOQUES: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POLÍTICAS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7" name="Picture 59" descr="CURVHEAD">
            <a:extLst>
              <a:ext uri="{FF2B5EF4-FFF2-40B4-BE49-F238E27FC236}">
                <a16:creationId xmlns:a16="http://schemas.microsoft.com/office/drawing/2014/main" id="{9555C503-5574-7087-D9DD-C0A3DF72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91998"/>
            <a:ext cx="8919217" cy="10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C0CF3C-D545-723E-A0EB-9D71566B652C}"/>
              </a:ext>
            </a:extLst>
          </p:cNvPr>
          <p:cNvSpPr>
            <a:spLocks/>
          </p:cNvSpPr>
          <p:nvPr/>
        </p:nvSpPr>
        <p:spPr bwMode="auto">
          <a:xfrm>
            <a:off x="228941" y="2130106"/>
            <a:ext cx="8591531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PROPICIAR LAS ACTIV FÍSICAS</a:t>
            </a:r>
          </a:p>
          <a:p>
            <a:pPr algn="ctr">
              <a:lnSpc>
                <a:spcPts val="2500"/>
              </a:lnSpc>
            </a:pP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Y REDUCIR LAS CONDUCTAS SEDENTARIAS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ext Box 28">
            <a:extLst>
              <a:ext uri="{FF2B5EF4-FFF2-40B4-BE49-F238E27FC236}">
                <a16:creationId xmlns:a16="http://schemas.microsoft.com/office/drawing/2014/main" id="{A0900790-6425-0394-5418-70BD31B30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13" y="5079121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Actividades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físicas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Picture 29" descr="Bullet_Round_Diamond_Maggenta_02">
            <a:extLst>
              <a:ext uri="{FF2B5EF4-FFF2-40B4-BE49-F238E27FC236}">
                <a16:creationId xmlns:a16="http://schemas.microsoft.com/office/drawing/2014/main" id="{FAEEA260-C873-4756-C4BF-EFCDD4CEA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204322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8">
            <a:extLst>
              <a:ext uri="{FF2B5EF4-FFF2-40B4-BE49-F238E27FC236}">
                <a16:creationId xmlns:a16="http://schemas.microsoft.com/office/drawing/2014/main" id="{F073B75E-5533-EE9C-A495-5D21A3337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13" y="5517232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Espacios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para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actividades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físicas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2" name="Picture 29" descr="Bullet_Round_Diamond_Maggenta_02">
            <a:extLst>
              <a:ext uri="{FF2B5EF4-FFF2-40B4-BE49-F238E27FC236}">
                <a16:creationId xmlns:a16="http://schemas.microsoft.com/office/drawing/2014/main" id="{8D693780-AD4B-FBC1-8FF1-6087A52F1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4243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>
            <a:extLst>
              <a:ext uri="{FF2B5EF4-FFF2-40B4-BE49-F238E27FC236}">
                <a16:creationId xmlns:a16="http://schemas.microsoft.com/office/drawing/2014/main" id="{227BD4DB-D187-BA8B-CA2A-6E3FFD9CE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13" y="5992433"/>
            <a:ext cx="806507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Programas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comunitarios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Incentiven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actividades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físicas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9" descr="Bullet_Round_Diamond_Maggenta_02">
            <a:extLst>
              <a:ext uri="{FF2B5EF4-FFF2-40B4-BE49-F238E27FC236}">
                <a16:creationId xmlns:a16="http://schemas.microsoft.com/office/drawing/2014/main" id="{629A66B0-2D17-2C9A-DF52-20473222B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117634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erson running on a dirt road&#10;&#10;Description automatically generated with medium confidence">
            <a:extLst>
              <a:ext uri="{FF2B5EF4-FFF2-40B4-BE49-F238E27FC236}">
                <a16:creationId xmlns:a16="http://schemas.microsoft.com/office/drawing/2014/main" id="{A098C77E-DB5D-864D-4AC6-F7AB1A4365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7444"/>
            <a:ext cx="2330419" cy="151598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18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2989274" y="851222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2989276" y="1771477"/>
            <a:ext cx="55105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MODELOS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2953778" y="1283270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934873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POLÍTICAS: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POBLACIÓN OBJETIVO 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</a:p>
        </p:txBody>
      </p:sp>
      <p:pic>
        <p:nvPicPr>
          <p:cNvPr id="7" name="Picture 59" descr="CURVHEAD">
            <a:extLst>
              <a:ext uri="{FF2B5EF4-FFF2-40B4-BE49-F238E27FC236}">
                <a16:creationId xmlns:a16="http://schemas.microsoft.com/office/drawing/2014/main" id="{9555C503-5574-7087-D9DD-C0A3DF72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10737"/>
            <a:ext cx="8919217" cy="10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C0CF3C-D545-723E-A0EB-9D71566B652C}"/>
              </a:ext>
            </a:extLst>
          </p:cNvPr>
          <p:cNvSpPr>
            <a:spLocks/>
          </p:cNvSpPr>
          <p:nvPr/>
        </p:nvSpPr>
        <p:spPr bwMode="auto">
          <a:xfrm>
            <a:off x="228941" y="2748845"/>
            <a:ext cx="8591531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PROPICIAR LAS ACTIV FÍSICAS</a:t>
            </a:r>
          </a:p>
          <a:p>
            <a:pPr algn="ctr">
              <a:lnSpc>
                <a:spcPts val="2500"/>
              </a:lnSpc>
            </a:pP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Y REDUCIR LAS CONDUCTAS SEDENTARIAS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67165791-5090-E3C6-DC17-E152D8606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79" y="4554121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Corporaciones: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Trabajadores de la industria</a:t>
            </a: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7E3DDFFC-27A3-16BC-2624-6ED3EADD4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0" y="451093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737CA08E-AD99-021D-8506-0B687BF7E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77" y="5968907"/>
            <a:ext cx="839662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Población: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Pediátrica, geriátrica, adultos, </a:t>
            </a:r>
            <a:r>
              <a:rPr lang="es-PR" altLang="es-PR" sz="2600" b="1" i="1" dirty="0" err="1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enfermd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AFCA8B2A-A083-D3F1-1CF9-715C30152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0" y="595109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079FCFE0-69B9-0108-AF26-5BFBBE998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78" y="5250644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Escuelas: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Estudiantes, maestros, administración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PntBlue1">
            <a:extLst>
              <a:ext uri="{FF2B5EF4-FFF2-40B4-BE49-F238E27FC236}">
                <a16:creationId xmlns:a16="http://schemas.microsoft.com/office/drawing/2014/main" id="{7D4DFAB9-869E-1A11-BCCF-7F23C044F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0" y="521694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4E4622B6-DAD1-13EC-6BDF-B2183E084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20497"/>
            <a:ext cx="3170285" cy="207887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1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490C249-6302-1683-A810-A1968F45A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289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2551532" y="620688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2555776" y="1573432"/>
            <a:ext cx="568309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MODELO SUGERIDO:</a:t>
            </a:r>
            <a:r>
              <a:rPr lang="es-PR" altLang="es-PR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2516036" y="1038226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391272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ESFUERZO: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TRANSDISCIPLINARIO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7" name="Picture 59" descr="CURVHEAD">
            <a:extLst>
              <a:ext uri="{FF2B5EF4-FFF2-40B4-BE49-F238E27FC236}">
                <a16:creationId xmlns:a16="http://schemas.microsoft.com/office/drawing/2014/main" id="{9555C503-5574-7087-D9DD-C0A3DF72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" y="2164006"/>
            <a:ext cx="9026721" cy="10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C0CF3C-D545-723E-A0EB-9D71566B652C}"/>
              </a:ext>
            </a:extLst>
          </p:cNvPr>
          <p:cNvSpPr>
            <a:spLocks/>
          </p:cNvSpPr>
          <p:nvPr/>
        </p:nvSpPr>
        <p:spPr bwMode="auto">
          <a:xfrm>
            <a:off x="310724" y="2202114"/>
            <a:ext cx="8591531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ALIANZAS - TRABAJO COLABORATIVO:</a:t>
            </a:r>
          </a:p>
          <a:p>
            <a:pPr algn="ctr">
              <a:lnSpc>
                <a:spcPts val="2500"/>
              </a:lnSpc>
            </a:pP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AGENCIAS, INSTITUCIONES, ORGANIZACIONES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3A909C1B-CBF1-46FD-5385-17A7A975A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3" y="4966062"/>
            <a:ext cx="787136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Entidades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Eclesiásticas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(e.g., Iglesias)</a:t>
            </a: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2E15B1A-17C3-B5B0-8681-6CD5D577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49660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3D0AFEEF-D765-0758-8F6A-885A507DB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976240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Gobierno Estatal: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Agencias del gobierno local</a:t>
            </a: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982E470D-0D8D-B79D-30D8-B1A4321D2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9330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B85291DB-A512-F657-84E9-BFF122A1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5559936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Centros de Servicios Médicos: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Hospitales, etc.</a:t>
            </a: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D84B806B-80A3-3983-BA28-95760CBD8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54212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41A6AD52-F70D-7401-BB75-CE3B5D7FC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4489360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Instituciones Educativas: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Privadas y públicas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PntBlue1">
            <a:extLst>
              <a:ext uri="{FF2B5EF4-FFF2-40B4-BE49-F238E27FC236}">
                <a16:creationId xmlns:a16="http://schemas.microsoft.com/office/drawing/2014/main" id="{8DCE3375-327C-D117-BC00-52D9A2BE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45566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8BCA8C54-D64C-C086-4A04-EE5A601F6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6112923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Organizaciones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sin fines de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lucro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CB10F7D3-CB9B-707E-D988-A7A51FB4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60697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person and person walking down a sidewalk&#10;&#10;Description automatically generated with low confidence">
            <a:extLst>
              <a:ext uri="{FF2B5EF4-FFF2-40B4-BE49-F238E27FC236}">
                <a16:creationId xmlns:a16="http://schemas.microsoft.com/office/drawing/2014/main" id="{2E54E40C-EF26-6FB6-F71F-E8427F2EFF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" y="516187"/>
            <a:ext cx="2624555" cy="154466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354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CB3D851-3273-FAF9-1294-60FF1DBDBC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734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2551532" y="620688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2555776" y="1573432"/>
            <a:ext cx="568309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MODELO SUGERIDO:</a:t>
            </a:r>
            <a:r>
              <a:rPr lang="es-PR" altLang="es-PR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2516036" y="1038226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391272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URBE: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SALUDABLE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7" name="Picture 59" descr="CURVHEAD">
            <a:extLst>
              <a:ext uri="{FF2B5EF4-FFF2-40B4-BE49-F238E27FC236}">
                <a16:creationId xmlns:a16="http://schemas.microsoft.com/office/drawing/2014/main" id="{9555C503-5574-7087-D9DD-C0A3DF72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" y="2164006"/>
            <a:ext cx="9026721" cy="10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C0CF3C-D545-723E-A0EB-9D71566B652C}"/>
              </a:ext>
            </a:extLst>
          </p:cNvPr>
          <p:cNvSpPr>
            <a:spLocks/>
          </p:cNvSpPr>
          <p:nvPr/>
        </p:nvSpPr>
        <p:spPr bwMode="auto">
          <a:xfrm>
            <a:off x="310724" y="2202114"/>
            <a:ext cx="8591531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ADAPTACIÓN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-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INFRAESTRUCTURA URBANA:</a:t>
            </a:r>
          </a:p>
          <a:p>
            <a:pPr algn="ctr">
              <a:lnSpc>
                <a:spcPts val="2500"/>
              </a:lnSpc>
            </a:pPr>
            <a:r>
              <a:rPr lang="en-US" altLang="es-PR" sz="2400" b="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Transformación</a:t>
            </a: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 </a:t>
            </a:r>
            <a:r>
              <a:rPr lang="en-US" altLang="es-PR" sz="2400" b="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Dinámica</a:t>
            </a: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del Sistema </a:t>
            </a:r>
            <a:r>
              <a:rPr lang="en-US" altLang="es-PR" sz="2400" b="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Urbano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3A909C1B-CBF1-46FD-5385-17A7A975A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3" y="4966062"/>
            <a:ext cx="806894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Facilitar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la: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Transportación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activa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2E15B1A-17C3-B5B0-8681-6CD5D577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49660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3D0AFEEF-D765-0758-8F6A-885A507DB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976240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Mejoramento</a:t>
            </a: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la: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Infraestructura urbana</a:t>
            </a: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982E470D-0D8D-B79D-30D8-B1A4321D2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9330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B85291DB-A512-F657-84E9-BFF122A1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5559936"/>
            <a:ext cx="830239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Requiere: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u="sng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Públicas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alineadas a esta meta</a:t>
            </a: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D84B806B-80A3-3983-BA28-95760CBD8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54212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41A6AD52-F70D-7401-BB75-CE3B5D7FC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4489360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Entorno que propicie la: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 activa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PntBlue1">
            <a:extLst>
              <a:ext uri="{FF2B5EF4-FFF2-40B4-BE49-F238E27FC236}">
                <a16:creationId xmlns:a16="http://schemas.microsoft.com/office/drawing/2014/main" id="{8DCE3375-327C-D117-BC00-52D9A2BE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45566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8BCA8C54-D64C-C086-4A04-EE5A601F6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6112923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Acceso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Mejorado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Espacios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públicos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CB10F7D3-CB9B-707E-D988-A7A51FB4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60697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walking on a dirt road&#10;&#10;Description automatically generated with medium confidence">
            <a:extLst>
              <a:ext uri="{FF2B5EF4-FFF2-40B4-BE49-F238E27FC236}">
                <a16:creationId xmlns:a16="http://schemas.microsoft.com/office/drawing/2014/main" id="{2F5FD641-60A1-390F-2EAE-DEFFE39EEF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7" y="465118"/>
            <a:ext cx="2436255" cy="162781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057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2472138" y="620688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2476382" y="1573432"/>
            <a:ext cx="568309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MODELO SUGERIDO:</a:t>
            </a:r>
            <a:r>
              <a:rPr lang="es-PR" altLang="es-PR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2436642" y="1038226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360122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URBE: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SALUDABLE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7" name="Picture 59" descr="CURVHEAD">
            <a:extLst>
              <a:ext uri="{FF2B5EF4-FFF2-40B4-BE49-F238E27FC236}">
                <a16:creationId xmlns:a16="http://schemas.microsoft.com/office/drawing/2014/main" id="{9555C503-5574-7087-D9DD-C0A3DF72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" y="2132856"/>
            <a:ext cx="9026721" cy="10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C0CF3C-D545-723E-A0EB-9D71566B652C}"/>
              </a:ext>
            </a:extLst>
          </p:cNvPr>
          <p:cNvSpPr>
            <a:spLocks/>
          </p:cNvSpPr>
          <p:nvPr/>
        </p:nvSpPr>
        <p:spPr bwMode="auto">
          <a:xfrm>
            <a:off x="310724" y="2170964"/>
            <a:ext cx="8591531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ADAPTACIÓN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-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INFRAESTRUCTURA URBANA:</a:t>
            </a:r>
          </a:p>
          <a:p>
            <a:pPr algn="ctr">
              <a:lnSpc>
                <a:spcPts val="2500"/>
              </a:lnSpc>
            </a:pPr>
            <a:r>
              <a:rPr lang="en-US" altLang="es-PR" sz="2400" b="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Transformación</a:t>
            </a: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 </a:t>
            </a:r>
            <a:r>
              <a:rPr lang="en-US" altLang="es-PR" sz="2400" b="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Dinámica</a:t>
            </a: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del Sistema </a:t>
            </a:r>
            <a:r>
              <a:rPr lang="en-US" altLang="es-PR" sz="2400" b="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Urbano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3A909C1B-CBF1-46FD-5385-17A7A975A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3" y="3829898"/>
            <a:ext cx="806894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Regeneración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de la: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Ecológía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urbana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2E15B1A-17C3-B5B0-8681-6CD5D577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382989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3D0AFEEF-D765-0758-8F6A-885A507DB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5529266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Faciita</a:t>
            </a: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 peatonal</a:t>
            </a: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982E470D-0D8D-B79D-30D8-B1A4321D2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48608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B85291DB-A512-F657-84E9-BFF122A1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4423772"/>
            <a:ext cx="830239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Sostenibilidad: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Ecológica y económica</a:t>
            </a: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D84B806B-80A3-3983-BA28-95760CBD8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4059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41A6AD52-F70D-7401-BB75-CE3B5D7FC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4974868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Propicia los: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Comportamientos saludables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PntBlue1">
            <a:extLst>
              <a:ext uri="{FF2B5EF4-FFF2-40B4-BE49-F238E27FC236}">
                <a16:creationId xmlns:a16="http://schemas.microsoft.com/office/drawing/2014/main" id="{8DCE3375-327C-D117-BC00-52D9A2BE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94116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8BCA8C54-D64C-C086-4A04-EE5A601F6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6064472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Combinar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con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el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Ambiente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natural/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verde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CB10F7D3-CB9B-707E-D988-A7A51FB4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602128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icycle parked next to a sign&#10;&#10;Description automatically generated with medium confidence">
            <a:extLst>
              <a:ext uri="{FF2B5EF4-FFF2-40B4-BE49-F238E27FC236}">
                <a16:creationId xmlns:a16="http://schemas.microsoft.com/office/drawing/2014/main" id="{617F4F57-4294-7CAB-D6DB-273901DDAD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00213"/>
            <a:ext cx="2080846" cy="1560635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073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E0A3D5C-01B0-D8B3-7727-A05BBCD61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0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2472138" y="620688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2476382" y="1556792"/>
            <a:ext cx="568309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CONCLUSIÓN: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2436642" y="1038226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1440160" y="2492896"/>
            <a:ext cx="601216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MODELO: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PROPUESTO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3A909C1B-CBF1-46FD-5385-17A7A975A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3" y="4906711"/>
            <a:ext cx="806894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Revitalización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del: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Diseño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urbano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2E15B1A-17C3-B5B0-8681-6CD5D577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49475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3D0AFEEF-D765-0758-8F6A-885A507DB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5560416"/>
            <a:ext cx="805916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Ambientes construidos para: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Movimiento humano</a:t>
            </a: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982E470D-0D8D-B79D-30D8-B1A4321D2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51723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B85291DB-A512-F657-84E9-BFF122A1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232603"/>
            <a:ext cx="830239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Alianzas: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Público-privadas</a:t>
            </a: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D84B806B-80A3-3983-BA28-95760CBD8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2147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41A6AD52-F70D-7401-BB75-CE3B5D7FC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6126996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Ciudadanía: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PntBlue1">
            <a:extLst>
              <a:ext uri="{FF2B5EF4-FFF2-40B4-BE49-F238E27FC236}">
                <a16:creationId xmlns:a16="http://schemas.microsoft.com/office/drawing/2014/main" id="{8DCE3375-327C-D117-BC00-52D9A2BE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609329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8BCA8C54-D64C-C086-4A04-EE5A601F6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832224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Compromiso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Colaborativo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Mutuo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y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cohesivo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CB10F7D3-CB9B-707E-D988-A7A51FB4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7890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9" descr="CURVHEAD">
            <a:extLst>
              <a:ext uri="{FF2B5EF4-FFF2-40B4-BE49-F238E27FC236}">
                <a16:creationId xmlns:a16="http://schemas.microsoft.com/office/drawing/2014/main" id="{1BC673DE-980B-4D53-E01C-50058DBDC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48880"/>
            <a:ext cx="6444208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772F9689-44C8-2E5E-4D1F-79C3E5D49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4365104"/>
            <a:ext cx="806894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Consenso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en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la Metas: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Específicas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y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en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común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4" name="Picture 3" descr="PntBlue1">
            <a:extLst>
              <a:ext uri="{FF2B5EF4-FFF2-40B4-BE49-F238E27FC236}">
                <a16:creationId xmlns:a16="http://schemas.microsoft.com/office/drawing/2014/main" id="{04B87BF1-F6DB-3F79-C8D9-84DB5567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5" y="44059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ouple of people walking down a sidewalk next to a red car&#10;&#10;Description automatically generated with low confidence">
            <a:extLst>
              <a:ext uri="{FF2B5EF4-FFF2-40B4-BE49-F238E27FC236}">
                <a16:creationId xmlns:a16="http://schemas.microsoft.com/office/drawing/2014/main" id="{8800F77A-B1C0-E9A5-8FB1-664036C9C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70" y="514682"/>
            <a:ext cx="2687604" cy="1797553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9222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>
            <a:extLst>
              <a:ext uri="{FF2B5EF4-FFF2-40B4-BE49-F238E27FC236}">
                <a16:creationId xmlns:a16="http://schemas.microsoft.com/office/drawing/2014/main" id="{9ECAE888-849F-4051-B179-DDA68B23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4" y="3356992"/>
            <a:ext cx="79572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Preguntas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Dudas</a:t>
            </a:r>
            <a:r>
              <a:rPr lang="en-US" altLang="es-PR" sz="2600" b="1" i="1" dirty="0">
                <a:latin typeface="Arial" charset="0"/>
              </a:rPr>
              <a:t> de la </a:t>
            </a:r>
            <a:r>
              <a:rPr lang="en-US" altLang="es-PR" sz="2600" b="1" i="1" dirty="0" err="1">
                <a:latin typeface="Arial" charset="0"/>
              </a:rPr>
              <a:t>presentación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8" name="Picture 3" descr="PntBlue1">
            <a:extLst>
              <a:ext uri="{FF2B5EF4-FFF2-40B4-BE49-F238E27FC236}">
                <a16:creationId xmlns:a16="http://schemas.microsoft.com/office/drawing/2014/main" id="{95F11FD4-53FD-4940-8B86-3789F7E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7C2BF428-85DC-4ABB-BF7A-1AAB1344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8" y="2780928"/>
            <a:ext cx="795728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Referencias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Consultadas</a:t>
            </a:r>
            <a:r>
              <a:rPr lang="en-US" altLang="es-PR" sz="2600" b="1" dirty="0">
                <a:latin typeface="Arial" charset="0"/>
              </a:rPr>
              <a:t>:</a:t>
            </a:r>
            <a:r>
              <a:rPr lang="en-US" altLang="es-PR" sz="2600" b="1" i="1" dirty="0">
                <a:latin typeface="Arial" charset="0"/>
              </a:rPr>
              <a:t> Selectas</a:t>
            </a:r>
          </a:p>
        </p:txBody>
      </p:sp>
      <p:pic>
        <p:nvPicPr>
          <p:cNvPr id="38" name="Picture 3" descr="PntBlue1">
            <a:extLst>
              <a:ext uri="{FF2B5EF4-FFF2-40B4-BE49-F238E27FC236}">
                <a16:creationId xmlns:a16="http://schemas.microsoft.com/office/drawing/2014/main" id="{E2BB04C6-B303-42D9-B14F-3694DEFA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7809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>
            <a:extLst>
              <a:ext uri="{FF2B5EF4-FFF2-40B4-BE49-F238E27FC236}">
                <a16:creationId xmlns:a16="http://schemas.microsoft.com/office/drawing/2014/main" id="{90194B36-7A64-49E7-898D-CEB1EC44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966756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Cómo Contactar al Profesor: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Edgar Lopategui</a:t>
            </a:r>
          </a:p>
        </p:txBody>
      </p:sp>
      <p:pic>
        <p:nvPicPr>
          <p:cNvPr id="40" name="Picture 12" descr="PntBlue1">
            <a:extLst>
              <a:ext uri="{FF2B5EF4-FFF2-40B4-BE49-F238E27FC236}">
                <a16:creationId xmlns:a16="http://schemas.microsoft.com/office/drawing/2014/main" id="{5CC44D52-E011-40EE-B9BF-822A43FD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9330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243545" y="812825"/>
            <a:ext cx="678207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7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3</a:t>
            </a:r>
          </a:p>
        </p:txBody>
      </p:sp>
      <p:pic>
        <p:nvPicPr>
          <p:cNvPr id="3" name="Picture 2" descr="A picture containing outdoor, ground, person, walking&#10;&#10;Description automatically generated">
            <a:extLst>
              <a:ext uri="{FF2B5EF4-FFF2-40B4-BE49-F238E27FC236}">
                <a16:creationId xmlns:a16="http://schemas.microsoft.com/office/drawing/2014/main" id="{A93C23CA-BFAF-2907-1A84-78430661A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4" y="517667"/>
            <a:ext cx="2182820" cy="159544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A3F5859F-5E9D-6052-96A2-149D31C57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2222674"/>
            <a:ext cx="81281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0" descr="PntBlue1">
            <a:extLst>
              <a:ext uri="{FF2B5EF4-FFF2-40B4-BE49-F238E27FC236}">
                <a16:creationId xmlns:a16="http://schemas.microsoft.com/office/drawing/2014/main" id="{9FA08D25-D847-3F33-28AB-E0BDA6111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7C469156-3AA9-E79E-157C-D7399C1056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5" y="4536509"/>
            <a:ext cx="8718023" cy="2026843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25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DA2E458-EDA9-C36F-076E-3FC3BE068F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081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4C223A1E-2920-5626-A7F7-281F9CCB2E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6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1764184" y="448947"/>
            <a:ext cx="1147096" cy="38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2276872"/>
            <a:ext cx="460851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Hansen, G., &amp; Macedo, J. (2021). </a:t>
            </a:r>
            <a:r>
              <a:rPr lang="en-US" altLang="es-PR" b="1" i="1" dirty="0"/>
              <a:t>Urban ecology for citizens and planners</a:t>
            </a:r>
            <a:r>
              <a:rPr lang="en-US" altLang="es-PR" dirty="0"/>
              <a:t>. Gainesville, FL: University Press of Florida.</a:t>
            </a:r>
          </a:p>
        </p:txBody>
      </p:sp>
      <p:pic>
        <p:nvPicPr>
          <p:cNvPr id="6" name="Picture 5" descr="A picture containing text, outdoor, tree, sign&#10;&#10;Description automatically generated">
            <a:extLst>
              <a:ext uri="{FF2B5EF4-FFF2-40B4-BE49-F238E27FC236}">
                <a16:creationId xmlns:a16="http://schemas.microsoft.com/office/drawing/2014/main" id="{661EFA37-E1E5-2FA0-35DE-82729860EB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7" y="836712"/>
            <a:ext cx="3702137" cy="5598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19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1768721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505" y="1628800"/>
            <a:ext cx="460851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Chang, M., Green, L., &amp; </a:t>
            </a:r>
            <a:r>
              <a:rPr lang="en-US" altLang="es-PR" dirty="0" err="1"/>
              <a:t>Petrokofsky</a:t>
            </a:r>
            <a:r>
              <a:rPr lang="en-US" altLang="es-PR" dirty="0"/>
              <a:t>, C. (2022). </a:t>
            </a:r>
            <a:r>
              <a:rPr lang="en-US" altLang="es-PR" b="1" i="1" dirty="0"/>
              <a:t>Public health spatial planning in practice: Improving health and wellbeing</a:t>
            </a:r>
            <a:r>
              <a:rPr lang="en-US" altLang="es-PR" dirty="0"/>
              <a:t>. UK: Policy Press, an imprint of Bristol University Press.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9711BA-400B-040C-EBBE-7254B5CEA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676945" cy="57517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2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39520DF-3AFC-1144-7DAB-A47EE6F0DD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97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2061290" y="476672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4529" y="2132856"/>
            <a:ext cx="381188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Townshend, T. (2022). </a:t>
            </a:r>
            <a:r>
              <a:rPr lang="en-US" altLang="es-PR" b="1" i="1" dirty="0"/>
              <a:t>Healthy cities?: Design for well-being</a:t>
            </a:r>
            <a:r>
              <a:rPr lang="en-US" altLang="es-PR" dirty="0"/>
              <a:t>. London, UK: Lund Humphries.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endParaRPr lang="en-US" altLang="es-PR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ECDE1C2-CDBA-CD5B-CF6F-6CD5BE3C3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80" y="764704"/>
            <a:ext cx="3728347" cy="56894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228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2061290" y="476672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935" y="1772816"/>
            <a:ext cx="417646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Sarkar, C., Webster, C., &amp; </a:t>
            </a:r>
            <a:r>
              <a:rPr lang="en-US" altLang="es-PR" dirty="0" err="1"/>
              <a:t>Gallacher</a:t>
            </a:r>
            <a:r>
              <a:rPr lang="en-US" altLang="es-PR" dirty="0"/>
              <a:t>, J. (2014). </a:t>
            </a:r>
            <a:r>
              <a:rPr lang="en-US" altLang="es-PR" b="1" i="1" dirty="0"/>
              <a:t>Healthy cities: Public health through urban planning</a:t>
            </a:r>
            <a:r>
              <a:rPr lang="en-US" altLang="es-PR" dirty="0"/>
              <a:t>. Northampton, MA: Edward Elgar Publishing, Inc.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endParaRPr lang="en-US" altLang="es-PR" dirty="0"/>
          </a:p>
        </p:txBody>
      </p:sp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F1FD76B0-59F1-8DB7-B140-3E6994CA6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3"/>
            <a:ext cx="3648020" cy="5760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4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291BE52-EC4A-3839-1044-6C79493E21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21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1768721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505" y="1628800"/>
            <a:ext cx="460851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Balsas, C. J. L. (2019). </a:t>
            </a:r>
            <a:r>
              <a:rPr lang="en-US" altLang="es-PR" b="1" i="1" dirty="0"/>
              <a:t>Walkable cities: Revitalization, vibrancy, and sustainable consumption</a:t>
            </a:r>
            <a:r>
              <a:rPr lang="en-US" altLang="es-PR" dirty="0"/>
              <a:t>. Albany, NY: State University of New York (SUNY) Press.</a:t>
            </a:r>
          </a:p>
        </p:txBody>
      </p:sp>
      <p:pic>
        <p:nvPicPr>
          <p:cNvPr id="6" name="Picture 5" descr="A picture containing text, crowd&#10;&#10;Description automatically generated">
            <a:extLst>
              <a:ext uri="{FF2B5EF4-FFF2-40B4-BE49-F238E27FC236}">
                <a16:creationId xmlns:a16="http://schemas.microsoft.com/office/drawing/2014/main" id="{2CE707F8-32DA-1215-356E-3892F2CAD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40" y="764704"/>
            <a:ext cx="3820961" cy="5725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55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2556272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023" y="533587"/>
            <a:ext cx="3008473" cy="599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Speck, J. (2018). </a:t>
            </a:r>
            <a:r>
              <a:rPr lang="en-US" altLang="es-PR" b="1" dirty="0"/>
              <a:t>Walkable city rules: 101 steps to making better places</a:t>
            </a:r>
            <a:r>
              <a:rPr lang="en-US" altLang="es-PR" dirty="0"/>
              <a:t>. Washington, DC: Island Press, a trademark of The Center for Resource Economics. doi:10.5822/ 978-1-61091-899-2_3</a:t>
            </a:r>
          </a:p>
        </p:txBody>
      </p:sp>
      <p:pic>
        <p:nvPicPr>
          <p:cNvPr id="5" name="Picture 4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45E21347-DD79-E2D0-0959-8C92D3866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87355"/>
            <a:ext cx="5621698" cy="5621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361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1F7F4BE-2BBB-4DCD-80F0-85379EC58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B5C6A16-A50B-AE28-1656-05BB11B08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82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1768721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505" y="1772816"/>
            <a:ext cx="460851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Musselwhite, C., B.A.. (2021). </a:t>
            </a:r>
            <a:r>
              <a:rPr lang="en-US" altLang="es-PR" b="1" i="1" dirty="0"/>
              <a:t>Designing public space for an ageing population: Improving pedestrian mobility for older people</a:t>
            </a:r>
            <a:r>
              <a:rPr lang="en-US" altLang="es-PR" dirty="0"/>
              <a:t>. Bingley, UK: Emerald Publishing Limited.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6D5D921-E31B-9654-852E-1C52223D22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824730" cy="57486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4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909DC14-4EF1-91A2-D7FA-95F0835DC0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9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1768721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505" y="1988840"/>
            <a:ext cx="460851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Brown, L. D. (2022). </a:t>
            </a:r>
            <a:r>
              <a:rPr lang="en-US" altLang="es-PR" b="1" i="1" dirty="0"/>
              <a:t>Political exercise: Active living, public policy, and the built environment</a:t>
            </a:r>
            <a:r>
              <a:rPr lang="en-US" altLang="es-PR" dirty="0"/>
              <a:t>. New York, NY: Columbia University Press.</a:t>
            </a:r>
          </a:p>
        </p:txBody>
      </p:sp>
      <p:pic>
        <p:nvPicPr>
          <p:cNvPr id="5" name="Picture 4" descr="A group of people running on a road&#10;&#10;Description automatically generated with low confidence">
            <a:extLst>
              <a:ext uri="{FF2B5EF4-FFF2-40B4-BE49-F238E27FC236}">
                <a16:creationId xmlns:a16="http://schemas.microsoft.com/office/drawing/2014/main" id="{A1C35052-917A-86B2-1424-CB343570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5" y="764704"/>
            <a:ext cx="3693495" cy="5706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831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500BBE7-725C-2C4B-6517-CEB37D6EB3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806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1700396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961" y="1484784"/>
            <a:ext cx="4608512" cy="433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Johnson, B. L., &amp; </a:t>
            </a:r>
            <a:r>
              <a:rPr lang="en-US" altLang="es-PR" dirty="0" err="1"/>
              <a:t>Lichtveld</a:t>
            </a:r>
            <a:r>
              <a:rPr lang="en-US" altLang="es-PR" dirty="0"/>
              <a:t>, M. Y. (2022). </a:t>
            </a:r>
            <a:r>
              <a:rPr lang="en-US" altLang="es-PR" b="1" i="1" dirty="0"/>
              <a:t>Environmental policy and public health: Emerging health hazards and mitigation, volume 2</a:t>
            </a:r>
            <a:r>
              <a:rPr lang="en-US" altLang="es-PR" dirty="0"/>
              <a:t>. Boca Raton, FL: CRC Press, an imprint of Taylor &amp; Francis Group, LLC.</a:t>
            </a: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82AE00B-ABB0-3502-A650-9647266F9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803851" cy="57345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121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FBCF2B4-80F4-4ABE-2C25-2AB325F92E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9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1848411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976" y="980728"/>
            <a:ext cx="460851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 err="1"/>
              <a:t>Cavill</a:t>
            </a:r>
            <a:r>
              <a:rPr lang="en-US" altLang="es-PR" dirty="0"/>
              <a:t>, N., Davis, A., Cope, A., &amp; Corner, D. (2019). </a:t>
            </a:r>
            <a:r>
              <a:rPr lang="en-US" altLang="es-PR" b="1" i="1" dirty="0"/>
              <a:t>Active travel &amp; physical activity evidence review</a:t>
            </a:r>
            <a:r>
              <a:rPr lang="en-US" altLang="es-PR" dirty="0"/>
              <a:t>. London, UK: Sport England. </a:t>
            </a:r>
            <a:r>
              <a:rPr lang="en-US" altLang="es-PR" dirty="0" err="1"/>
              <a:t>Recuperado</a:t>
            </a:r>
            <a:r>
              <a:rPr lang="en-US" altLang="es-PR" dirty="0"/>
              <a:t> de </a:t>
            </a:r>
            <a:r>
              <a:rPr lang="en-US" altLang="es-PR" b="1" i="1" dirty="0">
                <a:hlinkClick r:id="rId5"/>
              </a:rPr>
              <a:t>https://www.getoxfordshireactive.org/uploads/active-travel-full-report-evidence-review.pdf</a:t>
            </a:r>
            <a:endParaRPr lang="en-US" altLang="es-PR" b="1" i="1" dirty="0"/>
          </a:p>
        </p:txBody>
      </p:sp>
      <p:pic>
        <p:nvPicPr>
          <p:cNvPr id="5" name="Picture 4" descr="A group of people riding bikes on a road with trees on either side&#10;&#10;Description automatically generated with low confidence">
            <a:extLst>
              <a:ext uri="{FF2B5EF4-FFF2-40B4-BE49-F238E27FC236}">
                <a16:creationId xmlns:a16="http://schemas.microsoft.com/office/drawing/2014/main" id="{6B402E37-43C4-6217-C575-A53F62C64A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27" y="764704"/>
            <a:ext cx="4028449" cy="5660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90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2051676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2420888"/>
            <a:ext cx="453650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 err="1"/>
              <a:t>Larouche</a:t>
            </a:r>
            <a:r>
              <a:rPr lang="en-US" altLang="es-PR" dirty="0"/>
              <a:t>, R. (2018). </a:t>
            </a:r>
            <a:r>
              <a:rPr lang="en-US" altLang="es-PR" b="1" i="1" dirty="0"/>
              <a:t>Children's active transportation</a:t>
            </a:r>
            <a:r>
              <a:rPr lang="en-US" altLang="es-PR" dirty="0"/>
              <a:t>. Cambridge, MA: Elsevier Inc.</a:t>
            </a:r>
          </a:p>
        </p:txBody>
      </p:sp>
      <p:pic>
        <p:nvPicPr>
          <p:cNvPr id="6" name="Picture 5" descr="A child and child wearing helmets and holding scooters&#10;&#10;Description automatically generated with low confidence">
            <a:extLst>
              <a:ext uri="{FF2B5EF4-FFF2-40B4-BE49-F238E27FC236}">
                <a16:creationId xmlns:a16="http://schemas.microsoft.com/office/drawing/2014/main" id="{5E19F264-5DA9-5ED5-9CEA-7AD4E454E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1" y="764704"/>
            <a:ext cx="3806961" cy="5704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6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6D1EF16D-7BBC-6A26-2F2D-EE522F9E96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3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CD19669-A1EF-4401-A186-7F6F1B1C3A53}"/>
              </a:ext>
            </a:extLst>
          </p:cNvPr>
          <p:cNvSpPr>
            <a:spLocks/>
          </p:cNvSpPr>
          <p:nvPr/>
        </p:nvSpPr>
        <p:spPr bwMode="auto">
          <a:xfrm>
            <a:off x="498038" y="764704"/>
            <a:ext cx="777686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DECLARACIONES FINANCIERAS Y</a:t>
            </a:r>
          </a:p>
          <a:p>
            <a:pPr algn="ctr"/>
            <a:r>
              <a:rPr lang="es-PR" altLang="es-PR" sz="5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CONFLICTO DE</a:t>
            </a:r>
          </a:p>
          <a:p>
            <a:pPr algn="ctr"/>
            <a:r>
              <a:rPr lang="es-PR" altLang="es-PR" sz="5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INTERESES:</a:t>
            </a:r>
            <a:endParaRPr lang="es-PR" altLang="es-PR" sz="5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7E95D03C-7ADB-4208-832A-D828A0CB1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038" y="4221088"/>
            <a:ext cx="7776864" cy="233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54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NINGUNA</a:t>
            </a:r>
          </a:p>
          <a:p>
            <a:pPr algn="ctr">
              <a:lnSpc>
                <a:spcPct val="90000"/>
              </a:lnSpc>
            </a:pPr>
            <a:r>
              <a:rPr lang="es-PR" altLang="es-PR" sz="54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Relacionada con esta Presentación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6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 pattern="rectangl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764184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091" y="1988840"/>
            <a:ext cx="439248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American College of Sports Medicine (2021). </a:t>
            </a:r>
            <a:r>
              <a:rPr lang="en-US" altLang="es-PR" b="1" i="1" dirty="0"/>
              <a:t>Guidelines for exercise testing and prescription</a:t>
            </a:r>
            <a:r>
              <a:rPr lang="en-US" altLang="es-PR" dirty="0"/>
              <a:t> (11ma ed.). Philadelphia, PA: Wolters Kluwer. </a:t>
            </a:r>
            <a:endParaRPr lang="en-US" altLang="es-PR" b="1" i="1" dirty="0"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8B0C00F-EF76-4060-BD6C-29D4FC617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5597"/>
            <a:ext cx="3667125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72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2D5E359-4662-0DB0-37CE-0952AD3183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6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836192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2" y="787855"/>
            <a:ext cx="4146426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600" dirty="0"/>
              <a:t>U.S. Department of Health and Human Services (2018). </a:t>
            </a:r>
            <a:r>
              <a:rPr lang="en-US" altLang="es-PR" sz="2600" b="1" i="1" dirty="0"/>
              <a:t>Physical activity guidelines for Americans</a:t>
            </a:r>
            <a:r>
              <a:rPr lang="en-US" altLang="es-PR" sz="2600" dirty="0"/>
              <a:t> (2da ed.). Washington, DC: U.S. Department of Health and Human Services. </a:t>
            </a:r>
            <a:r>
              <a:rPr lang="en-US" altLang="es-PR" sz="2600" dirty="0" err="1"/>
              <a:t>Recuperado</a:t>
            </a:r>
            <a:r>
              <a:rPr lang="en-US" altLang="es-PR" sz="2600" dirty="0"/>
              <a:t> de </a:t>
            </a:r>
            <a:r>
              <a:rPr lang="en-US" altLang="es-PR" sz="2600" b="1" i="1" dirty="0">
                <a:hlinkClick r:id="rId5"/>
              </a:rPr>
              <a:t>https://health.gov/sites/default/files/2019-09/Physical_Activity_Guidelines_2nd_edition.pdf </a:t>
            </a:r>
            <a:endParaRPr lang="en-US" altLang="es-PR" sz="2600" b="1" i="1" dirty="0"/>
          </a:p>
        </p:txBody>
      </p:sp>
      <p:pic>
        <p:nvPicPr>
          <p:cNvPr id="4" name="Picture 3" descr="A collage of people in a pool&#10;&#10;Description automatically generated with medium confidence">
            <a:extLst>
              <a:ext uri="{FF2B5EF4-FFF2-40B4-BE49-F238E27FC236}">
                <a16:creationId xmlns:a16="http://schemas.microsoft.com/office/drawing/2014/main" id="{1DBB4AD2-6D92-5026-1D55-2067A6AACD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58" y="787855"/>
            <a:ext cx="4362450" cy="563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67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06266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2570" y="980728"/>
            <a:ext cx="432048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World Health Organization (2020). </a:t>
            </a:r>
            <a:r>
              <a:rPr lang="en-US" altLang="es-PR" b="1" i="1" dirty="0"/>
              <a:t>WHO guidelines on physical activity and sedentary </a:t>
            </a:r>
            <a:r>
              <a:rPr lang="en-US" altLang="es-PR" b="1" i="1" dirty="0" err="1"/>
              <a:t>behaviour</a:t>
            </a:r>
            <a:r>
              <a:rPr lang="en-US" altLang="es-PR" dirty="0"/>
              <a:t>. Geneva, Switzerland: World Health Organization. </a:t>
            </a:r>
            <a:r>
              <a:rPr lang="en-US" altLang="es-PR" dirty="0" err="1"/>
              <a:t>Recuperado</a:t>
            </a:r>
            <a:r>
              <a:rPr lang="en-US" altLang="es-PR" dirty="0"/>
              <a:t> de </a:t>
            </a:r>
            <a:r>
              <a:rPr lang="en-US" altLang="es-PR" b="1" i="1" dirty="0">
                <a:hlinkClick r:id="rId5"/>
              </a:rPr>
              <a:t>https://apps.who.int/iris/rest/bitstreams/1315866/retrieve</a:t>
            </a:r>
            <a:endParaRPr lang="en-US" altLang="es-PR" b="1" i="1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6F5D08D-7DEA-9390-5613-04F605878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3262"/>
            <a:ext cx="4029075" cy="569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78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7A9BC-884E-3365-0842-DB620DB42E46}"/>
              </a:ext>
            </a:extLst>
          </p:cNvPr>
          <p:cNvSpPr>
            <a:spLocks/>
          </p:cNvSpPr>
          <p:nvPr/>
        </p:nvSpPr>
        <p:spPr bwMode="auto">
          <a:xfrm>
            <a:off x="1980208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E9ADCF0F-AADA-2B10-2578-DD93EDD35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744" y="2132856"/>
            <a:ext cx="389218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 err="1"/>
              <a:t>Rippe</a:t>
            </a:r>
            <a:r>
              <a:rPr lang="en-US" altLang="es-PR" dirty="0"/>
              <a:t>, J. M. (2021). </a:t>
            </a:r>
            <a:r>
              <a:rPr lang="en-US" altLang="es-PR" b="1" i="1" dirty="0"/>
              <a:t>Increasing physical activity: A practical guide</a:t>
            </a:r>
            <a:r>
              <a:rPr lang="en-US" altLang="es-PR" dirty="0"/>
              <a:t>. Boca Raton, FL: CRC Press, an imprint of Taylor &amp; Francis Group, LLC.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0A2CB0C-D6D6-6F46-2E24-AB712C02C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3748168" cy="5616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92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7A9BC-884E-3365-0842-DB620DB42E46}"/>
              </a:ext>
            </a:extLst>
          </p:cNvPr>
          <p:cNvSpPr>
            <a:spLocks/>
          </p:cNvSpPr>
          <p:nvPr/>
        </p:nvSpPr>
        <p:spPr bwMode="auto">
          <a:xfrm>
            <a:off x="1979712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E9ADCF0F-AADA-2B10-2578-DD93EDD35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2132856"/>
            <a:ext cx="432048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Kohl, H. W. III., Murray, T. D., &amp; Salvo, D. (2020). </a:t>
            </a:r>
            <a:r>
              <a:rPr lang="en-US" altLang="es-PR" b="1" i="1" dirty="0"/>
              <a:t>Foundations of physical activity and public health</a:t>
            </a:r>
            <a:r>
              <a:rPr lang="en-US" altLang="es-PR" dirty="0"/>
              <a:t> (2da ed.). Champaign, IL: Human Kinetics.</a:t>
            </a:r>
            <a:endParaRPr lang="en-US" altLang="es-PR" b="1" i="1" dirty="0"/>
          </a:p>
        </p:txBody>
      </p:sp>
      <p:pic>
        <p:nvPicPr>
          <p:cNvPr id="5" name="Picture 4" descr="A group of people riding bicycles&#10;&#10;Description automatically generated with medium confidence">
            <a:extLst>
              <a:ext uri="{FF2B5EF4-FFF2-40B4-BE49-F238E27FC236}">
                <a16:creationId xmlns:a16="http://schemas.microsoft.com/office/drawing/2014/main" id="{40C3F13C-FC90-FFCF-C97D-7AE825AE0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4" y="775668"/>
            <a:ext cx="4388234" cy="56776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32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A6E8D8A-08C8-078C-1E71-91A04337B28E}"/>
              </a:ext>
            </a:extLst>
          </p:cNvPr>
          <p:cNvSpPr>
            <a:spLocks/>
          </p:cNvSpPr>
          <p:nvPr/>
        </p:nvSpPr>
        <p:spPr bwMode="auto">
          <a:xfrm>
            <a:off x="1849612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A4341DF4-2A47-0A77-6B78-573A82E91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7428" y="2133749"/>
            <a:ext cx="4379068" cy="316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Brown, D. R., Heath, G. W., &amp; Martin, S. L. (Eds.) (2010). </a:t>
            </a:r>
            <a:r>
              <a:rPr lang="en-US" altLang="es-PR" b="1" i="1" dirty="0"/>
              <a:t>Promoting physical activity: A guide for community action</a:t>
            </a:r>
            <a:r>
              <a:rPr lang="en-US" altLang="es-PR" dirty="0"/>
              <a:t>. Champaign, IL: Human Kinetics</a:t>
            </a:r>
            <a:endParaRPr lang="en-US" altLang="es-PR" b="1" i="1" dirty="0"/>
          </a:p>
        </p:txBody>
      </p:sp>
      <p:pic>
        <p:nvPicPr>
          <p:cNvPr id="7" name="Picture 6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61BBFB95-CD0C-A290-FE6A-EE80BDE4C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0" y="795302"/>
            <a:ext cx="4379068" cy="5658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4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E5C38A-9268-46EF-D7AF-BBABD84CDD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40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A6E8D8A-08C8-078C-1E71-91A04337B28E}"/>
              </a:ext>
            </a:extLst>
          </p:cNvPr>
          <p:cNvSpPr>
            <a:spLocks/>
          </p:cNvSpPr>
          <p:nvPr/>
        </p:nvSpPr>
        <p:spPr bwMode="auto">
          <a:xfrm>
            <a:off x="1993628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A4341DF4-2A47-0A77-6B78-573A82E91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444" y="2133749"/>
            <a:ext cx="4106662" cy="316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Blair, S. N., Dunn, A. L., Marcus, B. H., Carpenter, R. A., &amp; Jaret, P. (2021). </a:t>
            </a:r>
            <a:r>
              <a:rPr lang="en-US" altLang="es-PR" b="1" i="1" dirty="0"/>
              <a:t>Active living every day</a:t>
            </a:r>
            <a:r>
              <a:rPr lang="en-US" altLang="es-PR" dirty="0"/>
              <a:t> (3ra ed.). Champaign, IL: Human Kinetics.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endParaRPr lang="en-US" altLang="es-PR" b="1" i="1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20ABBC2-B13E-A5D5-0293-81079127F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94" y="765597"/>
            <a:ext cx="4379068" cy="56610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57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3E6AE74-C7AE-4E6E-F972-E771AA67D2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1033232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81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59243</TotalTime>
  <Words>3644</Words>
  <Application>Microsoft Office PowerPoint</Application>
  <PresentationFormat>On-screen Show (4:3)</PresentationFormat>
  <Paragraphs>568</Paragraphs>
  <Slides>107</Slides>
  <Notes>107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6" baseType="lpstr">
      <vt:lpstr>Arial</vt:lpstr>
      <vt:lpstr>Arial Black</vt:lpstr>
      <vt:lpstr>Calibri</vt:lpstr>
      <vt:lpstr>Georgia</vt:lpstr>
      <vt:lpstr>Times New Roman</vt:lpstr>
      <vt:lpstr>Trebuchet MS</vt:lpstr>
      <vt:lpstr>Verdana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Actividad Física y el Comportamiento Sedentario</dc:title>
  <dc:creator>Valued Acer Customer;Edgar Lopaegui-Corsino</dc:creator>
  <cp:lastModifiedBy>Edgar Lopategui Corsino</cp:lastModifiedBy>
  <cp:revision>5076</cp:revision>
  <cp:lastPrinted>2016-10-09T22:16:41Z</cp:lastPrinted>
  <dcterms:created xsi:type="dcterms:W3CDTF">2012-03-25T21:01:47Z</dcterms:created>
  <dcterms:modified xsi:type="dcterms:W3CDTF">2023-03-06T18:06:51Z</dcterms:modified>
</cp:coreProperties>
</file>