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1"/>
  </p:notesMasterIdLst>
  <p:handoutMasterIdLst>
    <p:handoutMasterId r:id="rId132"/>
  </p:handoutMasterIdLst>
  <p:sldIdLst>
    <p:sldId id="256" r:id="rId2"/>
    <p:sldId id="1039" r:id="rId3"/>
    <p:sldId id="859" r:id="rId4"/>
    <p:sldId id="995" r:id="rId5"/>
    <p:sldId id="996" r:id="rId6"/>
    <p:sldId id="960" r:id="rId7"/>
    <p:sldId id="997" r:id="rId8"/>
    <p:sldId id="993" r:id="rId9"/>
    <p:sldId id="998" r:id="rId10"/>
    <p:sldId id="987" r:id="rId11"/>
    <p:sldId id="999" r:id="rId12"/>
    <p:sldId id="1000" r:id="rId13"/>
    <p:sldId id="1002" r:id="rId14"/>
    <p:sldId id="1003" r:id="rId15"/>
    <p:sldId id="1004" r:id="rId16"/>
    <p:sldId id="1029" r:id="rId17"/>
    <p:sldId id="1024" r:id="rId18"/>
    <p:sldId id="1020" r:id="rId19"/>
    <p:sldId id="1048" r:id="rId20"/>
    <p:sldId id="1049" r:id="rId21"/>
    <p:sldId id="1006" r:id="rId22"/>
    <p:sldId id="1009" r:id="rId23"/>
    <p:sldId id="1014" r:id="rId24"/>
    <p:sldId id="465" r:id="rId25"/>
    <p:sldId id="1013" r:id="rId26"/>
    <p:sldId id="976" r:id="rId27"/>
    <p:sldId id="986" r:id="rId28"/>
    <p:sldId id="1037" r:id="rId29"/>
    <p:sldId id="990" r:id="rId30"/>
    <p:sldId id="1078" r:id="rId31"/>
    <p:sldId id="1079" r:id="rId32"/>
    <p:sldId id="1080" r:id="rId33"/>
    <p:sldId id="1081" r:id="rId34"/>
    <p:sldId id="1082" r:id="rId35"/>
    <p:sldId id="1083" r:id="rId36"/>
    <p:sldId id="1084" r:id="rId37"/>
    <p:sldId id="1085" r:id="rId38"/>
    <p:sldId id="1086" r:id="rId39"/>
    <p:sldId id="991" r:id="rId40"/>
    <p:sldId id="1087" r:id="rId41"/>
    <p:sldId id="1054" r:id="rId42"/>
    <p:sldId id="883" r:id="rId43"/>
    <p:sldId id="1055" r:id="rId44"/>
    <p:sldId id="1066" r:id="rId45"/>
    <p:sldId id="1067" r:id="rId46"/>
    <p:sldId id="1068" r:id="rId47"/>
    <p:sldId id="1069" r:id="rId48"/>
    <p:sldId id="1070" r:id="rId49"/>
    <p:sldId id="1061" r:id="rId50"/>
    <p:sldId id="1060" r:id="rId51"/>
    <p:sldId id="1071" r:id="rId52"/>
    <p:sldId id="1092" r:id="rId53"/>
    <p:sldId id="1064" r:id="rId54"/>
    <p:sldId id="1093" r:id="rId55"/>
    <p:sldId id="1012" r:id="rId56"/>
    <p:sldId id="1051" r:id="rId57"/>
    <p:sldId id="980" r:id="rId58"/>
    <p:sldId id="886" r:id="rId59"/>
    <p:sldId id="977" r:id="rId60"/>
    <p:sldId id="1027" r:id="rId61"/>
    <p:sldId id="508" r:id="rId62"/>
    <p:sldId id="983" r:id="rId63"/>
    <p:sldId id="1017" r:id="rId64"/>
    <p:sldId id="466" r:id="rId65"/>
    <p:sldId id="898" r:id="rId66"/>
    <p:sldId id="1011" r:id="rId67"/>
    <p:sldId id="1010" r:id="rId68"/>
    <p:sldId id="1008" r:id="rId69"/>
    <p:sldId id="1007" r:id="rId70"/>
    <p:sldId id="1052" r:id="rId71"/>
    <p:sldId id="982" r:id="rId72"/>
    <p:sldId id="889" r:id="rId73"/>
    <p:sldId id="1019" r:id="rId74"/>
    <p:sldId id="1033" r:id="rId75"/>
    <p:sldId id="1015" r:id="rId76"/>
    <p:sldId id="1031" r:id="rId77"/>
    <p:sldId id="1026" r:id="rId78"/>
    <p:sldId id="1038" r:id="rId79"/>
    <p:sldId id="1053" r:id="rId80"/>
    <p:sldId id="1030" r:id="rId81"/>
    <p:sldId id="1016" r:id="rId82"/>
    <p:sldId id="1025" r:id="rId83"/>
    <p:sldId id="1072" r:id="rId84"/>
    <p:sldId id="1073" r:id="rId85"/>
    <p:sldId id="1074" r:id="rId86"/>
    <p:sldId id="1075" r:id="rId87"/>
    <p:sldId id="978" r:id="rId88"/>
    <p:sldId id="1036" r:id="rId89"/>
    <p:sldId id="975" r:id="rId90"/>
    <p:sldId id="984" r:id="rId91"/>
    <p:sldId id="1076" r:id="rId92"/>
    <p:sldId id="1077" r:id="rId93"/>
    <p:sldId id="881" r:id="rId94"/>
    <p:sldId id="1022" r:id="rId95"/>
    <p:sldId id="1023" r:id="rId96"/>
    <p:sldId id="985" r:id="rId97"/>
    <p:sldId id="1047" r:id="rId98"/>
    <p:sldId id="979" r:id="rId99"/>
    <p:sldId id="890" r:id="rId100"/>
    <p:sldId id="891" r:id="rId101"/>
    <p:sldId id="981" r:id="rId102"/>
    <p:sldId id="1063" r:id="rId103"/>
    <p:sldId id="1034" r:id="rId104"/>
    <p:sldId id="884" r:id="rId105"/>
    <p:sldId id="1032" r:id="rId106"/>
    <p:sldId id="928" r:id="rId107"/>
    <p:sldId id="885" r:id="rId108"/>
    <p:sldId id="1035" r:id="rId109"/>
    <p:sldId id="1021" r:id="rId110"/>
    <p:sldId id="924" r:id="rId111"/>
    <p:sldId id="887" r:id="rId112"/>
    <p:sldId id="1046" r:id="rId113"/>
    <p:sldId id="915" r:id="rId114"/>
    <p:sldId id="1088" r:id="rId115"/>
    <p:sldId id="1089" r:id="rId116"/>
    <p:sldId id="1090" r:id="rId117"/>
    <p:sldId id="1091" r:id="rId118"/>
    <p:sldId id="1042" r:id="rId119"/>
    <p:sldId id="1043" r:id="rId120"/>
    <p:sldId id="1044" r:id="rId121"/>
    <p:sldId id="1005" r:id="rId122"/>
    <p:sldId id="1050" r:id="rId123"/>
    <p:sldId id="1040" r:id="rId124"/>
    <p:sldId id="1001" r:id="rId125"/>
    <p:sldId id="988" r:id="rId126"/>
    <p:sldId id="1018" r:id="rId127"/>
    <p:sldId id="857" r:id="rId128"/>
    <p:sldId id="858" r:id="rId129"/>
    <p:sldId id="961" r:id="rId130"/>
  </p:sldIdLst>
  <p:sldSz cx="9144000" cy="6858000" type="screen4x3"/>
  <p:notesSz cx="7010400" cy="9296400"/>
  <p:custDataLst>
    <p:tags r:id="rId133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0049"/>
    <a:srgbClr val="800080"/>
    <a:srgbClr val="BC004C"/>
    <a:srgbClr val="006600"/>
    <a:srgbClr val="FF3F8D"/>
    <a:srgbClr val="EA005F"/>
    <a:srgbClr val="8E0000"/>
    <a:srgbClr val="CC0053"/>
    <a:srgbClr val="FF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9" autoAdjust="0"/>
    <p:restoredTop sz="94291" autoAdjust="0"/>
  </p:normalViewPr>
  <p:slideViewPr>
    <p:cSldViewPr>
      <p:cViewPr varScale="1">
        <p:scale>
          <a:sx n="65" d="100"/>
          <a:sy n="65" d="100"/>
        </p:scale>
        <p:origin x="12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gs" Target="tags/tag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Distribición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33CC">
                      <a:shade val="30000"/>
                      <a:satMod val="115000"/>
                    </a:srgbClr>
                  </a:gs>
                  <a:gs pos="50000">
                    <a:srgbClr val="0033CC">
                      <a:shade val="67500"/>
                      <a:satMod val="115000"/>
                    </a:srgbClr>
                  </a:gs>
                  <a:gs pos="100000">
                    <a:srgbClr val="0033CC">
                      <a:shade val="100000"/>
                      <a:satMod val="11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367D-4734-A789-0B94FF4A7DC1}"/>
              </c:ext>
            </c:extLst>
          </c:dPt>
          <c:dPt>
            <c:idx val="1"/>
            <c:bubble3D val="0"/>
            <c:spPr>
              <a:solidFill>
                <a:srgbClr val="DE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367D-4734-A789-0B94FF4A7DC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rgbClr val="FF0066"/>
                </a:solidFill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>
                <a:contourClr>
                  <a:srgbClr val="FF0066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7D-4734-A789-0B94FF4A7DC1}"/>
              </c:ext>
            </c:extLst>
          </c:dPt>
          <c:dPt>
            <c:idx val="3"/>
            <c:bubble3D val="0"/>
            <c:spPr>
              <a:solidFill>
                <a:srgbClr val="FF0066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367D-4734-A789-0B94FF4A7DC1}"/>
              </c:ext>
            </c:extLst>
          </c:dPt>
          <c:dPt>
            <c:idx val="4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367D-4734-A789-0B94FF4A7DC1}"/>
              </c:ext>
            </c:extLst>
          </c:dPt>
          <c:dLbls>
            <c:dLbl>
              <c:idx val="0"/>
              <c:layout>
                <c:manualLayout>
                  <c:x val="0.19343728832997051"/>
                  <c:y val="0.11731639680484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01994043672566"/>
                      <c:h val="0.136182278123903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7D-4734-A789-0B94FF4A7DC1}"/>
                </c:ext>
              </c:extLst>
            </c:dLbl>
            <c:dLbl>
              <c:idx val="1"/>
              <c:layout>
                <c:manualLayout>
                  <c:x val="-0.2140445416459103"/>
                  <c:y val="0.128583091267012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74926531460664"/>
                      <c:h val="0.157305555312830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7D-4734-A789-0B94FF4A7DC1}"/>
                </c:ext>
              </c:extLst>
            </c:dLbl>
            <c:dLbl>
              <c:idx val="2"/>
              <c:layout>
                <c:manualLayout>
                  <c:x val="-0.66018963842727152"/>
                  <c:y val="-0.100209527280988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08634904152566"/>
                      <c:h val="0.21448856242227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7D-4734-A789-0B94FF4A7DC1}"/>
                </c:ext>
              </c:extLst>
            </c:dLbl>
            <c:dLbl>
              <c:idx val="3"/>
              <c:layout>
                <c:manualLayout>
                  <c:x val="0.11828916410721389"/>
                  <c:y val="-0.501349257073808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0099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57881027520596"/>
                      <c:h val="0.214488562422279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7D-4734-A789-0B94FF4A7DC1}"/>
                </c:ext>
              </c:extLst>
            </c:dLbl>
            <c:dLbl>
              <c:idx val="4"/>
              <c:layout>
                <c:manualLayout>
                  <c:x val="0.41149264105063593"/>
                  <c:y val="-9.1569413635688421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rgbClr val="FFFF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sz="2400" dirty="0" err="1">
                        <a:solidFill>
                          <a:srgbClr val="FFFF00"/>
                        </a:solidFill>
                      </a:rPr>
                      <a:t>Preparación</a:t>
                    </a:r>
                    <a:r>
                      <a:rPr lang="en-US" sz="2400" baseline="0" dirty="0">
                        <a:solidFill>
                          <a:srgbClr val="FFFF00"/>
                        </a:solidFill>
                      </a:rPr>
                      <a:t> TEÓRICA</a:t>
                    </a:r>
                    <a:endParaRPr lang="en-US" sz="2400" dirty="0">
                      <a:solidFill>
                        <a:srgbClr val="FF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FFFF00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078324630596"/>
                      <c:h val="0.1322189232407385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367D-4734-A789-0B94FF4A7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Preparación FÍSICA</c:v>
                </c:pt>
                <c:pt idx="1">
                  <c:v>Preparación PSICOLÓGICA</c:v>
                </c:pt>
                <c:pt idx="2">
                  <c:v>Preparación TÉCNICA</c:v>
                </c:pt>
                <c:pt idx="3">
                  <c:v>Preparación TÁCTICA</c:v>
                </c:pt>
                <c:pt idx="4">
                  <c:v>Preparación Teórica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E-432F-AD82-FEF427ACDB4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1/31/2023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01/31/2023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409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0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40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3B94199-5368-4750-BD81-1C3F38DF8CF6}" type="slidenum">
              <a:rPr lang="es-PR" altLang="es-PR" sz="1200">
                <a:latin typeface="Calibri" pitchFamily="34" charset="0"/>
              </a:rPr>
              <a:pPr algn="r"/>
              <a:t>100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101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471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102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22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103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1915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104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105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9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106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7968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6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27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8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080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64EFC9A-E2AA-4AD2-97FB-353A3D8D83BD}" type="slidenum">
              <a:rPr lang="es-PR" altLang="es-PR" sz="1200">
                <a:latin typeface="Calibri" pitchFamily="34" charset="0"/>
              </a:rPr>
              <a:pPr algn="r"/>
              <a:t>110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81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01872D-B1BC-49C5-87AC-472129F94321}" type="slidenum">
              <a:rPr lang="es-PR" altLang="es-PR" sz="1200">
                <a:latin typeface="Calibri" pitchFamily="34" charset="0"/>
              </a:rPr>
              <a:pPr algn="r"/>
              <a:t>111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181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14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504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4323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5439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5785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9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4063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120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1282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58575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1154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5142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8889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127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129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64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44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86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51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15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4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191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91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66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99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44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F1F276B-CA94-4F95-A80B-51EBBF0AEA9A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76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36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28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83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5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953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6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2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504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00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22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80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6862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40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23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5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1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5038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72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241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330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68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203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38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3012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136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076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857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213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193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94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61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751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DC5BB22-DB81-4C80-AB42-46F376CB4777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3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53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DF52ABB-9E34-44A9-9D73-4B882FEB72BC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04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231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375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69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7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586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70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064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71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6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F64EBCB-DCA7-4E35-B9C3-18B9E9F58E8A}" type="slidenum">
              <a:rPr lang="es-PR" altLang="es-PR" sz="1200">
                <a:latin typeface="Calibri" pitchFamily="34" charset="0"/>
              </a:rPr>
              <a:pPr algn="r"/>
              <a:t>72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794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328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155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757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202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041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79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10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900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678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903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025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205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9339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932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64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88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814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89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4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1101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134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2550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0947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93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37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88941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96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1282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034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98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266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83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83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874657-DF23-470E-8BD8-5B348104FB44}" type="slidenum">
              <a:rPr lang="es-PR" altLang="es-PR" sz="1200">
                <a:latin typeface="Calibri" pitchFamily="34" charset="0"/>
              </a:rPr>
              <a:pPr algn="r"/>
              <a:t>99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12" name="Picture 11" descr="A picture containing sport, clipart&#10;&#10;Description automatically generated">
            <a:extLst>
              <a:ext uri="{FF2B5EF4-FFF2-40B4-BE49-F238E27FC236}">
                <a16:creationId xmlns:a16="http://schemas.microsoft.com/office/drawing/2014/main" id="{7B9509D9-6F55-469C-9E93-64B3C15C0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49737"/>
            <a:ext cx="3608103" cy="19071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2229A8-759B-4F2D-982B-7B83BEDE190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EE7601-2BDE-4BF9-AD1C-99269492DD2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61C4BB-C947-4152-83BB-19838B0055A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0CC680-A56E-451D-AAF8-76092CFCC9E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66EC80-4E1B-43B2-8C31-BFF2FAF6575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9" name="Rounded Rectangle 16">
            <a:extLst>
              <a:ext uri="{FF2B5EF4-FFF2-40B4-BE49-F238E27FC236}">
                <a16:creationId xmlns:a16="http://schemas.microsoft.com/office/drawing/2014/main" id="{B12352EF-4D77-4333-A073-A61CC7BF3876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40" name="Rounded Rectangle 17">
            <a:extLst>
              <a:ext uri="{FF2B5EF4-FFF2-40B4-BE49-F238E27FC236}">
                <a16:creationId xmlns:a16="http://schemas.microsoft.com/office/drawing/2014/main" id="{91A6BE2D-87E2-40E2-A114-669CE7C5C8ED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25A5C3-2B86-409D-A5E0-7A6BF427301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2" name="Date Placeholder 27">
            <a:extLst>
              <a:ext uri="{FF2B5EF4-FFF2-40B4-BE49-F238E27FC236}">
                <a16:creationId xmlns:a16="http://schemas.microsoft.com/office/drawing/2014/main" id="{7B2E4C37-B6DB-4D5A-8A6A-33C92937A3B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43" name="Footer Placeholder 16">
            <a:extLst>
              <a:ext uri="{FF2B5EF4-FFF2-40B4-BE49-F238E27FC236}">
                <a16:creationId xmlns:a16="http://schemas.microsoft.com/office/drawing/2014/main" id="{5B28D193-B8B2-4EBD-A267-1E59DCD26D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144.wmf"/><Relationship Id="rId4" Type="http://schemas.openxmlformats.org/officeDocument/2006/relationships/audio" Target="../media/audio2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145.wmf"/><Relationship Id="rId4" Type="http://schemas.openxmlformats.org/officeDocument/2006/relationships/audio" Target="../media/audio2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48.wmf"/><Relationship Id="rId12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147.wmf"/><Relationship Id="rId11" Type="http://schemas.openxmlformats.org/officeDocument/2006/relationships/image" Target="../media/image152.jpg"/><Relationship Id="rId5" Type="http://schemas.openxmlformats.org/officeDocument/2006/relationships/image" Target="../media/image146.wmf"/><Relationship Id="rId10" Type="http://schemas.openxmlformats.org/officeDocument/2006/relationships/image" Target="../media/image151.jpg"/><Relationship Id="rId4" Type="http://schemas.openxmlformats.org/officeDocument/2006/relationships/audio" Target="../media/audio2.wav"/><Relationship Id="rId9" Type="http://schemas.openxmlformats.org/officeDocument/2006/relationships/image" Target="../media/image150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audio" Target="../media/audio2.wav"/><Relationship Id="rId5" Type="http://schemas.openxmlformats.org/officeDocument/2006/relationships/image" Target="../media/image153.jpg"/><Relationship Id="rId4" Type="http://schemas.openxmlformats.org/officeDocument/2006/relationships/audio" Target="../media/audio2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6" Type="http://schemas.openxmlformats.org/officeDocument/2006/relationships/audio" Target="../media/audio2.wav"/><Relationship Id="rId5" Type="http://schemas.openxmlformats.org/officeDocument/2006/relationships/image" Target="../media/image154.jpg"/><Relationship Id="rId4" Type="http://schemas.openxmlformats.org/officeDocument/2006/relationships/audio" Target="../media/audio2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6" Type="http://schemas.openxmlformats.org/officeDocument/2006/relationships/audio" Target="../media/audio2.wav"/><Relationship Id="rId5" Type="http://schemas.openxmlformats.org/officeDocument/2006/relationships/image" Target="../media/image155.jpg"/><Relationship Id="rId4" Type="http://schemas.openxmlformats.org/officeDocument/2006/relationships/audio" Target="../media/audio2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6" Type="http://schemas.openxmlformats.org/officeDocument/2006/relationships/audio" Target="../media/audio2.wav"/><Relationship Id="rId5" Type="http://schemas.openxmlformats.org/officeDocument/2006/relationships/image" Target="../media/image156.jpg"/><Relationship Id="rId4" Type="http://schemas.openxmlformats.org/officeDocument/2006/relationships/audio" Target="../media/audio2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audio" Target="../media/audio1.wav"/><Relationship Id="rId5" Type="http://schemas.openxmlformats.org/officeDocument/2006/relationships/image" Target="../media/image157.jp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6" Type="http://schemas.openxmlformats.org/officeDocument/2006/relationships/audio" Target="../media/audio1.wav"/><Relationship Id="rId5" Type="http://schemas.openxmlformats.org/officeDocument/2006/relationships/image" Target="../media/image158.jp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159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160.jpg"/><Relationship Id="rId4" Type="http://schemas.openxmlformats.org/officeDocument/2006/relationships/audio" Target="../media/audio2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5" Type="http://schemas.openxmlformats.org/officeDocument/2006/relationships/image" Target="../media/image161.png"/><Relationship Id="rId4" Type="http://schemas.openxmlformats.org/officeDocument/2006/relationships/audio" Target="../media/audio2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5" Type="http://schemas.openxmlformats.org/officeDocument/2006/relationships/image" Target="../media/image162.jpg"/><Relationship Id="rId4" Type="http://schemas.openxmlformats.org/officeDocument/2006/relationships/audio" Target="../media/audio2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5" Type="http://schemas.openxmlformats.org/officeDocument/2006/relationships/image" Target="../media/image163.jpg"/><Relationship Id="rId4" Type="http://schemas.openxmlformats.org/officeDocument/2006/relationships/audio" Target="../media/audio2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5" Type="http://schemas.openxmlformats.org/officeDocument/2006/relationships/image" Target="../media/image164.jpg"/><Relationship Id="rId4" Type="http://schemas.openxmlformats.org/officeDocument/2006/relationships/audio" Target="../media/audio2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4" Type="http://schemas.openxmlformats.org/officeDocument/2006/relationships/audio" Target="../media/audio2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6" Type="http://schemas.openxmlformats.org/officeDocument/2006/relationships/audio" Target="../media/audio2.wav"/><Relationship Id="rId5" Type="http://schemas.openxmlformats.org/officeDocument/2006/relationships/image" Target="../media/image165.jpeg"/><Relationship Id="rId4" Type="http://schemas.openxmlformats.org/officeDocument/2006/relationships/audio" Target="../media/audio2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audio" Target="../media/audio2.wav"/><Relationship Id="rId5" Type="http://schemas.openxmlformats.org/officeDocument/2006/relationships/image" Target="../media/image166.wmf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hyperlink" Target="../../images/mp4/What_Is_Periodization_%20LINEAR-DUP-BLOCK.mp4" TargetMode="External"/><Relationship Id="rId5" Type="http://schemas.openxmlformats.org/officeDocument/2006/relationships/hyperlink" Target="https://www.youtube.com/watch?v=rX7r8Nnyf1E&amp;pbjreload=10" TargetMode="External"/><Relationship Id="rId4" Type="http://schemas.openxmlformats.org/officeDocument/2006/relationships/audio" Target="../media/audio1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audio" Target="../media/audio2.wav"/><Relationship Id="rId5" Type="http://schemas.openxmlformats.org/officeDocument/2006/relationships/image" Target="../media/image167.jpeg"/><Relationship Id="rId4" Type="http://schemas.openxmlformats.org/officeDocument/2006/relationships/audio" Target="../media/audio2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image" Target="../media/image168.jpg"/><Relationship Id="rId4" Type="http://schemas.openxmlformats.org/officeDocument/2006/relationships/audio" Target="../media/audio2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6" Type="http://schemas.openxmlformats.org/officeDocument/2006/relationships/audio" Target="../media/audio2.wav"/><Relationship Id="rId5" Type="http://schemas.openxmlformats.org/officeDocument/2006/relationships/image" Target="../media/image169.jpeg"/><Relationship Id="rId4" Type="http://schemas.openxmlformats.org/officeDocument/2006/relationships/audio" Target="../media/audio2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6" Type="http://schemas.openxmlformats.org/officeDocument/2006/relationships/audio" Target="../media/audio2.wav"/><Relationship Id="rId5" Type="http://schemas.openxmlformats.org/officeDocument/2006/relationships/image" Target="../media/image170.jpg"/><Relationship Id="rId4" Type="http://schemas.openxmlformats.org/officeDocument/2006/relationships/audio" Target="../media/audio2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audio" Target="../media/audio2.wav"/><Relationship Id="rId5" Type="http://schemas.openxmlformats.org/officeDocument/2006/relationships/image" Target="../media/image171.jpg"/><Relationship Id="rId4" Type="http://schemas.openxmlformats.org/officeDocument/2006/relationships/audio" Target="../media/audio2.wav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5.wmf"/><Relationship Id="rId5" Type="http://schemas.openxmlformats.org/officeDocument/2006/relationships/image" Target="../media/image172.jp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174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audio" Target="../media/audio1.wav"/><Relationship Id="rId5" Type="http://schemas.openxmlformats.org/officeDocument/2006/relationships/image" Target="../media/image175.jp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6" Type="http://schemas.openxmlformats.org/officeDocument/2006/relationships/audio" Target="../media/audio1.wav"/><Relationship Id="rId5" Type="http://schemas.openxmlformats.org/officeDocument/2006/relationships/image" Target="../media/image176.jpe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notesSlide" Target="../notesSlides/notesSlide129.xml"/><Relationship Id="rId7" Type="http://schemas.openxmlformats.org/officeDocument/2006/relationships/image" Target="../media/image1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6" Type="http://schemas.openxmlformats.org/officeDocument/2006/relationships/image" Target="../media/image177.jpeg"/><Relationship Id="rId5" Type="http://schemas.openxmlformats.org/officeDocument/2006/relationships/image" Target="../media/image9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9.jpg"/><Relationship Id="rId11" Type="http://schemas.openxmlformats.org/officeDocument/2006/relationships/audio" Target="../media/audio2.wav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audio" Target="../media/audio2.wav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2.wav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5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2.wav"/><Relationship Id="rId5" Type="http://schemas.openxmlformats.org/officeDocument/2006/relationships/image" Target="../media/image36.jp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8.jpg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Relationship Id="rId9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1.jpg"/><Relationship Id="rId5" Type="http://schemas.openxmlformats.org/officeDocument/2006/relationships/image" Target="../media/image15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Relationship Id="rId9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4" Type="http://schemas.openxmlformats.org/officeDocument/2006/relationships/audio" Target="../media/audio2.wav"/><Relationship Id="rId9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10" Type="http://schemas.openxmlformats.org/officeDocument/2006/relationships/image" Target="../media/image56.jpg"/><Relationship Id="rId4" Type="http://schemas.openxmlformats.org/officeDocument/2006/relationships/audio" Target="../media/audio2.wav"/><Relationship Id="rId9" Type="http://schemas.openxmlformats.org/officeDocument/2006/relationships/image" Target="../media/image5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8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2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64.jp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5.jp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67.jpg"/><Relationship Id="rId11" Type="http://schemas.openxmlformats.org/officeDocument/2006/relationships/audio" Target="../media/audio2.wav"/><Relationship Id="rId5" Type="http://schemas.openxmlformats.org/officeDocument/2006/relationships/image" Target="../media/image66.jp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9.jpg"/><Relationship Id="rId11" Type="http://schemas.openxmlformats.org/officeDocument/2006/relationships/audio" Target="../media/audio2.wav"/><Relationship Id="rId5" Type="http://schemas.openxmlformats.org/officeDocument/2006/relationships/image" Target="../media/image68.jp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71.jpg"/><Relationship Id="rId11" Type="http://schemas.openxmlformats.org/officeDocument/2006/relationships/audio" Target="../media/audio2.wav"/><Relationship Id="rId5" Type="http://schemas.openxmlformats.org/officeDocument/2006/relationships/image" Target="../media/image70.jp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73.jpg"/><Relationship Id="rId11" Type="http://schemas.openxmlformats.org/officeDocument/2006/relationships/audio" Target="../media/audio2.wav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75.jpg"/><Relationship Id="rId11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7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77.jpg"/><Relationship Id="rId11" Type="http://schemas.openxmlformats.org/officeDocument/2006/relationships/audio" Target="../media/audio2.wav"/><Relationship Id="rId5" Type="http://schemas.openxmlformats.org/officeDocument/2006/relationships/image" Target="../media/image76.jp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25.wmf"/><Relationship Id="rId5" Type="http://schemas.openxmlformats.org/officeDocument/2006/relationships/image" Target="../media/image15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82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91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85.wmf"/><Relationship Id="rId12" Type="http://schemas.openxmlformats.org/officeDocument/2006/relationships/image" Target="../media/image90.jpg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2.wav"/><Relationship Id="rId1" Type="http://schemas.openxmlformats.org/officeDocument/2006/relationships/tags" Target="../tags/tag52.xml"/><Relationship Id="rId6" Type="http://schemas.openxmlformats.org/officeDocument/2006/relationships/image" Target="../media/image84.wmf"/><Relationship Id="rId11" Type="http://schemas.openxmlformats.org/officeDocument/2006/relationships/image" Target="../media/image89.wmf"/><Relationship Id="rId5" Type="http://schemas.openxmlformats.org/officeDocument/2006/relationships/image" Target="../media/image83.wmf"/><Relationship Id="rId10" Type="http://schemas.openxmlformats.org/officeDocument/2006/relationships/image" Target="../media/image88.wmf"/><Relationship Id="rId4" Type="http://schemas.openxmlformats.org/officeDocument/2006/relationships/audio" Target="../media/audio2.wav"/><Relationship Id="rId9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audio" Target="../media/audio2.wav"/><Relationship Id="rId5" Type="http://schemas.openxmlformats.org/officeDocument/2006/relationships/image" Target="../media/image92.JP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9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98.JP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0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102.jp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0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9.wmf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0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9.wmf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image" Target="../media/image108.jp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2.wav"/><Relationship Id="rId5" Type="http://schemas.openxmlformats.org/officeDocument/2006/relationships/chart" Target="../charts/chart1.xml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audio" Target="../media/audio2.wav"/><Relationship Id="rId5" Type="http://schemas.openxmlformats.org/officeDocument/2006/relationships/image" Target="../media/image109.jpg"/><Relationship Id="rId4" Type="http://schemas.openxmlformats.org/officeDocument/2006/relationships/audio" Target="../media/audio2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audio" Target="../media/audio2.wav"/><Relationship Id="rId5" Type="http://schemas.openxmlformats.org/officeDocument/2006/relationships/image" Target="../media/image110.jpg"/><Relationship Id="rId4" Type="http://schemas.openxmlformats.org/officeDocument/2006/relationships/audio" Target="../media/audio2.wav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5.wmf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audio" Target="../media/audio2.wav"/><Relationship Id="rId5" Type="http://schemas.openxmlformats.org/officeDocument/2006/relationships/image" Target="../media/image113.jpg"/><Relationship Id="rId4" Type="http://schemas.openxmlformats.org/officeDocument/2006/relationships/audio" Target="../media/audio2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5" Type="http://schemas.openxmlformats.org/officeDocument/2006/relationships/image" Target="../media/image114.wmf"/><Relationship Id="rId4" Type="http://schemas.openxmlformats.org/officeDocument/2006/relationships/audio" Target="../media/audio2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audio" Target="../media/audio2.wav"/><Relationship Id="rId5" Type="http://schemas.openxmlformats.org/officeDocument/2006/relationships/image" Target="../media/image115.wmf"/><Relationship Id="rId4" Type="http://schemas.openxmlformats.org/officeDocument/2006/relationships/audio" Target="../media/audio2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16.jpg"/><Relationship Id="rId4" Type="http://schemas.openxmlformats.org/officeDocument/2006/relationships/audio" Target="../media/audio2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17.jpg"/><Relationship Id="rId4" Type="http://schemas.openxmlformats.org/officeDocument/2006/relationships/audio" Target="../media/audio2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18.jpg"/><Relationship Id="rId4" Type="http://schemas.openxmlformats.org/officeDocument/2006/relationships/audio" Target="../media/audio2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119.jpg"/><Relationship Id="rId4" Type="http://schemas.openxmlformats.org/officeDocument/2006/relationships/audio" Target="../media/audio2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120.jpg"/><Relationship Id="rId4" Type="http://schemas.openxmlformats.org/officeDocument/2006/relationships/audio" Target="../media/audio2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121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6" Type="http://schemas.openxmlformats.org/officeDocument/2006/relationships/audio" Target="../media/audio2.wav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jpg"/><Relationship Id="rId5" Type="http://schemas.openxmlformats.org/officeDocument/2006/relationships/image" Target="../media/image15.wmf"/><Relationship Id="rId4" Type="http://schemas.openxmlformats.org/officeDocument/2006/relationships/audio" Target="../media/audio1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audio" Target="../media/audio2.wav"/><Relationship Id="rId5" Type="http://schemas.openxmlformats.org/officeDocument/2006/relationships/image" Target="../media/image123.jpg"/><Relationship Id="rId4" Type="http://schemas.openxmlformats.org/officeDocument/2006/relationships/audio" Target="../media/audio2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6" Type="http://schemas.openxmlformats.org/officeDocument/2006/relationships/audio" Target="../media/audio2.wav"/><Relationship Id="rId5" Type="http://schemas.openxmlformats.org/officeDocument/2006/relationships/image" Target="../media/image124.jpg"/><Relationship Id="rId4" Type="http://schemas.openxmlformats.org/officeDocument/2006/relationships/audio" Target="../media/audio2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6" Type="http://schemas.openxmlformats.org/officeDocument/2006/relationships/audio" Target="../media/audio2.wav"/><Relationship Id="rId5" Type="http://schemas.openxmlformats.org/officeDocument/2006/relationships/image" Target="../media/image125.jpg"/><Relationship Id="rId4" Type="http://schemas.openxmlformats.org/officeDocument/2006/relationships/audio" Target="../media/audio2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126.jpg"/><Relationship Id="rId4" Type="http://schemas.openxmlformats.org/officeDocument/2006/relationships/audio" Target="../media/audio2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127.jpg"/><Relationship Id="rId4" Type="http://schemas.openxmlformats.org/officeDocument/2006/relationships/audio" Target="../media/audio2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28.jpg"/><Relationship Id="rId4" Type="http://schemas.openxmlformats.org/officeDocument/2006/relationships/audio" Target="../media/audio2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129.jpg"/><Relationship Id="rId5" Type="http://schemas.openxmlformats.org/officeDocument/2006/relationships/image" Target="../media/image9.wmf"/><Relationship Id="rId4" Type="http://schemas.openxmlformats.org/officeDocument/2006/relationships/audio" Target="../media/audio2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audio" Target="../media/audio2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30.jpg"/><Relationship Id="rId4" Type="http://schemas.openxmlformats.org/officeDocument/2006/relationships/audio" Target="../media/audio2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31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audio" Target="../media/audio1.wav"/><Relationship Id="rId5" Type="http://schemas.openxmlformats.org/officeDocument/2006/relationships/image" Target="../media/image132.jpe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25.wmf"/><Relationship Id="rId5" Type="http://schemas.openxmlformats.org/officeDocument/2006/relationships/image" Target="../media/image9.wmf"/><Relationship Id="rId10" Type="http://schemas.openxmlformats.org/officeDocument/2006/relationships/image" Target="../media/image134.jpg"/><Relationship Id="rId4" Type="http://schemas.openxmlformats.org/officeDocument/2006/relationships/audio" Target="../media/audio2.wav"/><Relationship Id="rId9" Type="http://schemas.openxmlformats.org/officeDocument/2006/relationships/image" Target="../media/image13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35.jpg"/><Relationship Id="rId4" Type="http://schemas.openxmlformats.org/officeDocument/2006/relationships/audio" Target="../media/audio2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136.jpg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37.jpg"/><Relationship Id="rId4" Type="http://schemas.openxmlformats.org/officeDocument/2006/relationships/audio" Target="../media/audio2.wav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notesSlide" Target="../notesSlides/notesSlide9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38.jpg"/><Relationship Id="rId5" Type="http://schemas.openxmlformats.org/officeDocument/2006/relationships/image" Target="../media/image15.wmf"/><Relationship Id="rId4" Type="http://schemas.openxmlformats.org/officeDocument/2006/relationships/audio" Target="../media/audio2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140.jpg"/><Relationship Id="rId4" Type="http://schemas.openxmlformats.org/officeDocument/2006/relationships/audio" Target="../media/audio2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41.jp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142.jpg"/><Relationship Id="rId4" Type="http://schemas.openxmlformats.org/officeDocument/2006/relationships/audio" Target="../media/audio2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audio" Target="../media/audio2.wav"/><Relationship Id="rId5" Type="http://schemas.openxmlformats.org/officeDocument/2006/relationships/image" Target="../media/image143.wmf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224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84213" y="5415335"/>
            <a:ext cx="4607867" cy="82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 err="1">
                <a:solidFill>
                  <a:srgbClr val="484876"/>
                </a:solidFill>
              </a:rPr>
              <a:t>entrenadeportivo</a:t>
            </a:r>
            <a:r>
              <a:rPr lang="es-PR" altLang="es-PR" sz="1700" b="1" i="1" dirty="0">
                <a:solidFill>
                  <a:srgbClr val="484876"/>
                </a:solidFill>
              </a:rPr>
              <a:t>/presentaciones/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>
                <a:solidFill>
                  <a:srgbClr val="484876"/>
                </a:solidFill>
              </a:rPr>
              <a:t>Conpts-Bases_Entrenamiento-Deptv.pptx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D83BCF-FC06-4941-B21E-DA582F9AC643}"/>
              </a:ext>
            </a:extLst>
          </p:cNvPr>
          <p:cNvSpPr>
            <a:spLocks/>
          </p:cNvSpPr>
          <p:nvPr/>
        </p:nvSpPr>
        <p:spPr bwMode="auto">
          <a:xfrm>
            <a:off x="0" y="494730"/>
            <a:ext cx="9144000" cy="77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DEPORTIVO:</a:t>
            </a:r>
            <a:br>
              <a:rPr lang="es-PR" altLang="es-PR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CONCEPTOS Y BASES: </a:t>
            </a:r>
            <a:r>
              <a:rPr lang="es-PR" altLang="es-PR" sz="22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</a:t>
            </a:r>
            <a:r>
              <a:rPr lang="es-PR" altLang="es-PR" sz="2200" b="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ara la Periodización Competitiva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6A9C8D84-D6EA-43C3-A462-BF98716B0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284661"/>
            <a:ext cx="932356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http://www.saludmed.com/entrenadeportivo/Conpts-Bases_Entrenamiento-Deptv.html</a:t>
            </a: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8650D26-267C-4FE5-B87E-322EF7579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1220341"/>
            <a:ext cx="9144000" cy="222121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DEL ENTRENAMIENTO: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4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Basado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 previa,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cualquier</a:t>
            </a:r>
            <a:r>
              <a:rPr lang="en-US" altLang="es-PR" sz="3100" b="1" dirty="0">
                <a:latin typeface="Arial" panose="020B0604020202020204" pitchFamily="34" charset="0"/>
              </a:rPr>
              <a:t> idea o </a:t>
            </a:r>
            <a:r>
              <a:rPr lang="en-US" altLang="es-PR" sz="3100" b="1" dirty="0" err="1">
                <a:latin typeface="Arial" panose="020B0604020202020204" pitchFamily="34" charset="0"/>
              </a:rPr>
              <a:t>término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asociado</a:t>
            </a:r>
            <a:r>
              <a:rPr lang="en-US" altLang="es-PR" sz="3100" b="1" dirty="0">
                <a:latin typeface="Arial" panose="020B0604020202020204" pitchFamily="34" charset="0"/>
              </a:rPr>
              <a:t> con los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conceptos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analizados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previamente</a:t>
            </a:r>
            <a:r>
              <a:rPr lang="en-US" altLang="es-PR" sz="3100" b="1" dirty="0">
                <a:latin typeface="Arial" panose="020B0604020202020204" pitchFamily="34" charset="0"/>
              </a:rPr>
              <a:t>.  Tienen 5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37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mp_Liquidos_002">
            <a:extLst>
              <a:ext uri="{FF2B5EF4-FFF2-40B4-BE49-F238E27FC236}">
                <a16:creationId xmlns:a16="http://schemas.microsoft.com/office/drawing/2014/main" id="{F3228F61-9311-4713-AA46-C1CE1557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7" y="692696"/>
            <a:ext cx="857579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mpart_Liquidos_003">
            <a:extLst>
              <a:ext uri="{FF2B5EF4-FFF2-40B4-BE49-F238E27FC236}">
                <a16:creationId xmlns:a16="http://schemas.microsoft.com/office/drawing/2014/main" id="{C65A6F12-1E0F-461B-9290-46B525E0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890588"/>
            <a:ext cx="8805862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937089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BB73958-E2EB-4735-8E67-ACC3C48D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244552"/>
            <a:ext cx="31892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780BC1D-8E84-4C72-8D9A-D4389A54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244552"/>
            <a:ext cx="22161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0B612F7-C99D-4755-A506-9CCB0664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44552"/>
            <a:ext cx="24860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EFFD5-1101-4300-8721-6BBFC6DC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491952"/>
            <a:ext cx="46767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8A82A1-83BF-4B71-8161-5837CB8D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5152"/>
            <a:ext cx="6496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79">
            <a:extLst>
              <a:ext uri="{FF2B5EF4-FFF2-40B4-BE49-F238E27FC236}">
                <a16:creationId xmlns:a16="http://schemas.microsoft.com/office/drawing/2014/main" id="{BEAB50F5-60FF-4EDC-BD54-C6AA1444E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15737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05D7108C-5AE0-43DB-BC90-5A9074872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752" y="33363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Line 79">
            <a:extLst>
              <a:ext uri="{FF2B5EF4-FFF2-40B4-BE49-F238E27FC236}">
                <a16:creationId xmlns:a16="http://schemas.microsoft.com/office/drawing/2014/main" id="{66E9D126-864A-440A-8A9F-684AF6491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217" y="3356992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09BE9657-4BD0-4DA7-A0CC-7CF7025CE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00" y="3336354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9" name="Picture 18" descr="A person jumping in the air&#10;&#10;Description automatically generated">
            <a:extLst>
              <a:ext uri="{FF2B5EF4-FFF2-40B4-BE49-F238E27FC236}">
                <a16:creationId xmlns:a16="http://schemas.microsoft.com/office/drawing/2014/main" id="{04BD095A-243F-47EC-874A-AC5F4A103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365" y="1548923"/>
            <a:ext cx="2086536" cy="26525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" name="Picture 22" descr="A picture containing sport&#10;&#10;Description automatically generated">
            <a:extLst>
              <a:ext uri="{FF2B5EF4-FFF2-40B4-BE49-F238E27FC236}">
                <a16:creationId xmlns:a16="http://schemas.microsoft.com/office/drawing/2014/main" id="{963B2D06-AF6A-43C3-A335-BC82B6C2F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" y="1491952"/>
            <a:ext cx="1937946" cy="265256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0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2771800" y="620142"/>
            <a:ext cx="5184576" cy="72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SÍNDROME DE</a:t>
            </a:r>
          </a:p>
          <a:p>
            <a:pPr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ADAPTACIÓN GENERAL (SAG)</a:t>
            </a:r>
          </a:p>
        </p:txBody>
      </p:sp>
      <p:sp>
        <p:nvSpPr>
          <p:cNvPr id="1320967" name="Rectangle 7"/>
          <p:cNvSpPr>
            <a:spLocks noChangeArrowheads="1"/>
          </p:cNvSpPr>
          <p:nvPr/>
        </p:nvSpPr>
        <p:spPr bwMode="auto">
          <a:xfrm>
            <a:off x="2771800" y="1340767"/>
            <a:ext cx="6012731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Modelo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patofisiológico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concebido</a:t>
            </a:r>
            <a:r>
              <a:rPr lang="en-US" altLang="es-PR" sz="2100" b="1" dirty="0">
                <a:latin typeface="Arial" charset="0"/>
                <a:cs typeface="Arial" charset="0"/>
              </a:rPr>
              <a:t> por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Hans Selye,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100" b="1" dirty="0">
                <a:latin typeface="Arial" charset="0"/>
                <a:cs typeface="Arial" charset="0"/>
              </a:rPr>
              <a:t> describe los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efectos</a:t>
            </a:r>
            <a:endParaRPr lang="en-US" altLang="es-PR" sz="21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secuenciales</a:t>
            </a:r>
            <a:r>
              <a:rPr lang="en-US" altLang="es-PR" sz="2100" b="1" dirty="0">
                <a:latin typeface="Arial" charset="0"/>
                <a:cs typeface="Arial" charset="0"/>
              </a:rPr>
              <a:t> de los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estresantes</a:t>
            </a:r>
            <a:r>
              <a:rPr lang="en-US" altLang="es-PR" sz="2100" b="1" dirty="0">
                <a:latin typeface="Arial" charset="0"/>
                <a:cs typeface="Arial" charset="0"/>
              </a:rPr>
              <a:t> o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estímulos</a:t>
            </a:r>
            <a:endParaRPr lang="en-US" altLang="es-PR" sz="21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(e.g.,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cargas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2100" b="1" dirty="0">
                <a:latin typeface="Arial" charset="0"/>
                <a:cs typeface="Arial" charset="0"/>
              </a:rPr>
              <a:t>),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2100" b="1" dirty="0">
                <a:latin typeface="Arial" charset="0"/>
                <a:cs typeface="Arial" charset="0"/>
              </a:rPr>
              <a:t>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ordenación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tres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estapas</a:t>
            </a:r>
            <a:r>
              <a:rPr lang="en-US" altLang="es-PR" sz="2100" b="1" dirty="0">
                <a:latin typeface="Arial" charset="0"/>
                <a:cs typeface="Arial" charset="0"/>
              </a:rPr>
              <a:t> claves, a saber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alarma</a:t>
            </a:r>
            <a:r>
              <a:rPr lang="en-US" altLang="es-PR" sz="2100" b="1" dirty="0">
                <a:latin typeface="Arial" charset="0"/>
                <a:cs typeface="Arial" charset="0"/>
              </a:rPr>
              <a:t>,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adaptación</a:t>
            </a:r>
            <a:r>
              <a:rPr lang="en-US" altLang="es-PR" sz="2100" b="1" dirty="0">
                <a:latin typeface="Arial" charset="0"/>
                <a:cs typeface="Arial" charset="0"/>
              </a:rPr>
              <a:t> y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agotamiento</a:t>
            </a:r>
            <a:r>
              <a:rPr lang="en-US" altLang="es-PR" sz="2100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deterioro</a:t>
            </a:r>
            <a:r>
              <a:rPr lang="en-US" altLang="es-PR" sz="2100" b="1" dirty="0">
                <a:latin typeface="Arial" charset="0"/>
                <a:cs typeface="Arial" charset="0"/>
              </a:rPr>
              <a:t> (e.g.,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sobreentrenamiento</a:t>
            </a:r>
            <a:r>
              <a:rPr lang="en-US" altLang="es-PR" sz="2100" b="1" dirty="0">
                <a:latin typeface="Arial" charset="0"/>
                <a:cs typeface="Arial" charset="0"/>
              </a:rPr>
              <a:t>), con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finalidad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optimizar</a:t>
            </a:r>
            <a:r>
              <a:rPr lang="en-US" altLang="es-PR" sz="2100" b="1" dirty="0">
                <a:latin typeface="Arial" charset="0"/>
                <a:cs typeface="Arial" charset="0"/>
              </a:rPr>
              <a:t> la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fase</a:t>
            </a:r>
            <a:r>
              <a:rPr lang="en-US" altLang="es-PR" sz="2100" b="1" dirty="0">
                <a:latin typeface="Arial" charset="0"/>
                <a:cs typeface="Arial" charset="0"/>
              </a:rPr>
              <a:t> de </a:t>
            </a: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>
                <a:latin typeface="Arial" charset="0"/>
                <a:cs typeface="Arial" charset="0"/>
              </a:rPr>
              <a:t>(</a:t>
            </a: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supercompensación</a:t>
            </a:r>
            <a:r>
              <a:rPr lang="en-US" altLang="es-PR" sz="2100" b="1" dirty="0">
                <a:latin typeface="Arial" charset="0"/>
                <a:cs typeface="Arial" charset="0"/>
              </a:rPr>
              <a:t>) y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evitar</a:t>
            </a:r>
            <a:r>
              <a:rPr lang="en-US" altLang="es-PR" sz="2100" b="1" dirty="0">
                <a:latin typeface="Arial" charset="0"/>
                <a:cs typeface="Arial" charset="0"/>
              </a:rPr>
              <a:t>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lapso</a:t>
            </a:r>
            <a:r>
              <a:rPr lang="en-US" altLang="es-PR" sz="2100" b="1" dirty="0">
                <a:latin typeface="Arial" charset="0"/>
                <a:cs typeface="Arial" charset="0"/>
              </a:rPr>
              <a:t> de la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fatiga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excesiva</a:t>
            </a:r>
            <a:r>
              <a:rPr lang="en-US" altLang="es-PR" sz="2100" b="1" dirty="0">
                <a:latin typeface="Arial" charset="0"/>
                <a:cs typeface="Arial" charset="0"/>
              </a:rPr>
              <a:t> y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perjucicial</a:t>
            </a:r>
            <a:r>
              <a:rPr lang="en-US" altLang="es-PR" sz="2100" b="1" dirty="0">
                <a:latin typeface="Arial" charset="0"/>
                <a:cs typeface="Arial" charset="0"/>
              </a:rPr>
              <a:t> para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dirty="0" err="1">
                <a:latin typeface="Arial" charset="0"/>
                <a:cs typeface="Arial" charset="0"/>
              </a:rPr>
              <a:t>competidor</a:t>
            </a:r>
            <a:r>
              <a:rPr lang="en-US" altLang="es-PR" sz="2100" b="1" dirty="0">
                <a:latin typeface="Arial" charset="0"/>
                <a:cs typeface="Arial" charset="0"/>
              </a:rPr>
              <a:t>, al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incorporar</a:t>
            </a:r>
            <a:r>
              <a:rPr lang="en-US" altLang="es-PR" sz="2100" b="1" dirty="0">
                <a:latin typeface="Arial" charset="0"/>
                <a:cs typeface="Arial" charset="0"/>
              </a:rPr>
              <a:t> un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ciclo</a:t>
            </a:r>
            <a:r>
              <a:rPr lang="en-US" altLang="es-PR" sz="21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recuperación</a:t>
            </a:r>
            <a:r>
              <a:rPr lang="en-US" altLang="es-PR" sz="2100" b="1" dirty="0">
                <a:latin typeface="Arial" charset="0"/>
                <a:cs typeface="Arial" charset="0"/>
              </a:rPr>
              <a:t> (e.g., el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macrociclo</a:t>
            </a:r>
            <a:r>
              <a:rPr lang="en-US" altLang="es-PR" sz="2100" b="1" dirty="0">
                <a:latin typeface="Arial" charset="0"/>
                <a:cs typeface="Arial" charset="0"/>
              </a:rPr>
              <a:t> </a:t>
            </a:r>
            <a:r>
              <a:rPr lang="en-US" altLang="es-PR" sz="2100" b="1" dirty="0" err="1">
                <a:latin typeface="Arial" charset="0"/>
                <a:cs typeface="Arial" charset="0"/>
              </a:rPr>
              <a:t>transitorio</a:t>
            </a:r>
            <a:r>
              <a:rPr lang="en-US" altLang="es-PR" sz="2100" b="1" dirty="0">
                <a:latin typeface="Arial" charset="0"/>
                <a:cs typeface="Arial" charset="0"/>
              </a:rPr>
              <a:t>).</a:t>
            </a:r>
            <a:endParaRPr lang="es-ES" altLang="es-PR" sz="2400" b="1" dirty="0"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97FDC4-1839-478A-8B6C-88ACA99DF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12-13),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7" name="Picture 6" descr="A picture containing sport, tennis, track and field, athletic game&#10;&#10;Description automatically generated">
            <a:extLst>
              <a:ext uri="{FF2B5EF4-FFF2-40B4-BE49-F238E27FC236}">
                <a16:creationId xmlns:a16="http://schemas.microsoft.com/office/drawing/2014/main" id="{56701FFD-3ECD-4D13-8D9F-9AC412601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416998" cy="547244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4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107504" y="764704"/>
            <a:ext cx="90364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SÍNDROME DE</a:t>
            </a:r>
          </a:p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ADAPTACIÓN GENERAL (SAG)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97FDC4-1839-478A-8B6C-88ACA99DF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F0DB5FD-7B6D-4E8F-8127-7F300132F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99027"/>
            <a:ext cx="8784976" cy="3878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54E67ABC-A889-4416-B30A-8562ED69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4ABC90C-0438-4914-86C2-CB80D0D8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765027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056FB60-5D93-4EBA-9EF2-A1523468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630" y="1274055"/>
            <a:ext cx="7123874" cy="48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alternación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sistemática</a:t>
            </a:r>
            <a:r>
              <a:rPr lang="en-US" altLang="es-PR" sz="2400" b="1" dirty="0">
                <a:latin typeface="Arial" charset="0"/>
                <a:cs typeface="Arial" charset="0"/>
              </a:rPr>
              <a:t> y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racional</a:t>
            </a:r>
            <a:r>
              <a:rPr lang="en-US" altLang="es-PR" sz="2400" b="1" dirty="0">
                <a:latin typeface="Arial" charset="0"/>
                <a:cs typeface="Arial" charset="0"/>
              </a:rPr>
              <a:t> de las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cargas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(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intensidad</a:t>
            </a:r>
            <a:r>
              <a:rPr lang="en-US" altLang="es-PR" sz="2400" b="1" dirty="0">
                <a:latin typeface="Arial" charset="0"/>
                <a:cs typeface="Arial" charset="0"/>
              </a:rPr>
              <a:t> y volume)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y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bioenergética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específica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estratégicamente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estructuadas</a:t>
            </a:r>
            <a:r>
              <a:rPr lang="en-US" altLang="es-PR" sz="2400" b="1" dirty="0">
                <a:latin typeface="Arial" charset="0"/>
                <a:cs typeface="Arial" charset="0"/>
              </a:rPr>
              <a:t> a lo largo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cuatro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fases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particulares</a:t>
            </a:r>
            <a:r>
              <a:rPr lang="en-US" altLang="es-PR" sz="2400" b="1" dirty="0">
                <a:latin typeface="Arial" charset="0"/>
                <a:cs typeface="Arial" charset="0"/>
              </a:rPr>
              <a:t>, con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expectativa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alcanzar</a:t>
            </a:r>
            <a:r>
              <a:rPr lang="en-US" altLang="es-PR" sz="24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rendimiento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pico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prevenir</a:t>
            </a:r>
            <a:r>
              <a:rPr lang="en-US" altLang="es-PR" sz="2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sobreentrenamiento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y la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fatiga</a:t>
            </a:r>
            <a:r>
              <a:rPr lang="en-US" altLang="es-PR" sz="2400" b="1" dirty="0">
                <a:latin typeface="Arial" charset="0"/>
                <a:cs typeface="Arial" charset="0"/>
              </a:rPr>
              <a:t>,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propiciar</a:t>
            </a:r>
            <a:r>
              <a:rPr lang="en-US" altLang="es-PR" sz="24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manejo</a:t>
            </a:r>
            <a:r>
              <a:rPr lang="en-US" altLang="es-PR" sz="2400" b="1" dirty="0">
                <a:latin typeface="Arial" charset="0"/>
                <a:cs typeface="Arial" charset="0"/>
              </a:rPr>
              <a:t> del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estrés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efectivo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durante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periodos</a:t>
            </a:r>
            <a:endParaRPr lang="en-US" altLang="es-PR" sz="24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400" b="1" dirty="0">
                <a:latin typeface="Arial" charset="0"/>
                <a:cs typeface="Arial" charset="0"/>
              </a:rPr>
              <a:t> de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intensidades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elevadas</a:t>
            </a:r>
            <a:r>
              <a:rPr lang="en-US" altLang="es-PR" sz="24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>
                <a:latin typeface="Arial" charset="0"/>
                <a:cs typeface="Arial" charset="0"/>
              </a:rPr>
              <a:t>entre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otras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justificaciones</a:t>
            </a:r>
            <a:r>
              <a:rPr lang="en-US" altLang="es-PR" sz="2400" b="1" dirty="0">
                <a:latin typeface="Arial" charset="0"/>
                <a:cs typeface="Arial" charset="0"/>
              </a:rPr>
              <a:t> y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beneficios</a:t>
            </a:r>
            <a:r>
              <a:rPr lang="en-US" altLang="es-PR" sz="2400" b="1" dirty="0">
                <a:latin typeface="Arial" charset="0"/>
                <a:cs typeface="Arial" charset="0"/>
              </a:rPr>
              <a:t> para la</a:t>
            </a:r>
          </a:p>
          <a:p>
            <a:pPr eaLnBrk="0" hangingPunct="0">
              <a:lnSpc>
                <a:spcPts val="2800"/>
              </a:lnSpc>
              <a:spcBef>
                <a:spcPct val="20000"/>
              </a:spcBef>
            </a:pPr>
            <a:r>
              <a:rPr lang="en-US" altLang="es-PR" sz="2400" b="1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2400" b="1" dirty="0">
                <a:latin typeface="Arial" charset="0"/>
                <a:cs typeface="Arial" charset="0"/>
              </a:rPr>
              <a:t> </a:t>
            </a:r>
            <a:r>
              <a:rPr lang="en-US" altLang="es-PR" sz="2400" b="1" dirty="0" err="1">
                <a:latin typeface="Arial" charset="0"/>
                <a:cs typeface="Arial" charset="0"/>
              </a:rPr>
              <a:t>competitiva</a:t>
            </a:r>
            <a:r>
              <a:rPr lang="en-US" altLang="es-PR" sz="2400" b="1" dirty="0">
                <a:latin typeface="Arial" charset="0"/>
                <a:cs typeface="Arial" charset="0"/>
              </a:rPr>
              <a:t>   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99E1260F-1436-4334-8A8D-D5B5DA8F9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4727"/>
            <a:ext cx="1761653" cy="4907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54E67ABC-A889-4416-B30A-8562ED691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sport&#10;&#10;Description automatically generated">
            <a:extLst>
              <a:ext uri="{FF2B5EF4-FFF2-40B4-BE49-F238E27FC236}">
                <a16:creationId xmlns:a16="http://schemas.microsoft.com/office/drawing/2014/main" id="{223FCA54-C25A-4ACC-B0EE-D5724289D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98410"/>
            <a:ext cx="7267769" cy="2390714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84ABC90C-0438-4914-86C2-CB80D0D8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860" y="2894849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056FB60-5D93-4EBA-9EF2-A1523468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56" y="3404630"/>
            <a:ext cx="8100392" cy="26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relación</a:t>
            </a:r>
            <a:r>
              <a:rPr lang="en-US" altLang="es-PR" sz="3000" b="1" dirty="0">
                <a:latin typeface="Arial" charset="0"/>
                <a:cs typeface="Arial" charset="0"/>
              </a:rPr>
              <a:t> entre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regeneración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fenómeno</a:t>
            </a:r>
            <a:r>
              <a:rPr lang="en-US" altLang="es-PR" sz="3000" b="1" dirty="0">
                <a:latin typeface="Arial" charset="0"/>
                <a:cs typeface="Arial" charset="0"/>
              </a:rPr>
              <a:t> que conduce a una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adaptación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física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mágna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así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3000" b="1" dirty="0">
                <a:latin typeface="Arial" charset="0"/>
                <a:cs typeface="Arial" charset="0"/>
              </a:rPr>
              <a:t> 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activación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metabólica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neuropsicológica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4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antes del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evento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competitivo</a:t>
            </a:r>
            <a:endParaRPr lang="en-US" altLang="es-PR" sz="30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DE839FD-3BDB-4D98-9FC1-525FF5E2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A33101-E2F1-4DB1-951D-9333DEB65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06399"/>
            <a:ext cx="8892480" cy="304288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C50D440-B4A1-4E16-A6CC-605B29D3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692696"/>
            <a:ext cx="70567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SUPERCOMPENSACIÓN: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8AEE1C-7228-4F7A-B3E8-D2488196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247943"/>
            <a:ext cx="8892480" cy="149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EL CICLO DE SUPERCOMPENSACIÓN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PARA UNA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SESIÓN DE ENTRENAMIENTO FÍSICO-DEPORTIVO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DE839FD-3BDB-4D98-9FC1-525FF5E2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8AEE1C-7228-4F7A-B3E8-D2488196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82187"/>
            <a:ext cx="871296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</a:pPr>
            <a:r>
              <a:rPr lang="en-US" altLang="es-PR" sz="1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RESPUESTA DE UNA SESIÓN DE ENTRENAMIENTO EN EL CICLO DE SUPERCOMPENSACIÓN</a:t>
            </a:r>
          </a:p>
          <a:p>
            <a:pPr algn="ctr" eaLnBrk="0" hangingPunct="0">
              <a:lnSpc>
                <a:spcPts val="2600"/>
              </a:lnSpc>
            </a:pPr>
            <a:endParaRPr lang="en-US" altLang="es-PR" sz="1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BC97348-6413-4D96-A322-3C4FE0FBD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924967"/>
            <a:ext cx="7488833" cy="5145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620688"/>
            <a:ext cx="4047009" cy="11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COMPENSACIÓN HOMEOSTÁTICA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1741055"/>
            <a:ext cx="4680520" cy="42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Un estado, lento y progresivo donde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regresa el atleta a la homeostasia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(estado biológico normal), es decir,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una fase de compensación,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alcanzado a lo largo de un periodo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de tiempo, que pueden ser sean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varias horas o días, siempre que sea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posible reponer las fuentes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energía (</a:t>
            </a:r>
            <a:r>
              <a:rPr lang="es-ES" altLang="es-PR" sz="20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000" b="1" dirty="0">
                <a:latin typeface="Arial" charset="0"/>
                <a:cs typeface="Arial" charset="0"/>
              </a:rPr>
              <a:t>., el glucógeno) y disipar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la fatiga entre sesiones de ejercicio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cuantificadas con cargas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s-ES" altLang="es-PR" sz="2000" b="1" dirty="0">
                <a:latin typeface="Arial" charset="0"/>
                <a:cs typeface="Arial" charset="0"/>
              </a:rPr>
              <a:t>entrenamiento elevadas.</a:t>
            </a:r>
            <a:endParaRPr lang="en-US" altLang="es-P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84CB512-7C68-4D73-A043-EAF044CBE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14-15),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wearing glasses&#10;&#10;Description automatically generated">
            <a:extLst>
              <a:ext uri="{FF2B5EF4-FFF2-40B4-BE49-F238E27FC236}">
                <a16:creationId xmlns:a16="http://schemas.microsoft.com/office/drawing/2014/main" id="{AE14798B-C13B-4158-9002-9B76D6F68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5" y="764704"/>
            <a:ext cx="4240671" cy="532859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850443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680F58-405D-4387-9922-3F04DA8D3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1720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9" name="Rectangle 3"/>
          <p:cNvSpPr>
            <a:spLocks noChangeArrowheads="1"/>
          </p:cNvSpPr>
          <p:nvPr/>
        </p:nvSpPr>
        <p:spPr bwMode="auto">
          <a:xfrm>
            <a:off x="4802753" y="980208"/>
            <a:ext cx="3801695" cy="108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3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SISTEMAS ENERGÉTICOS</a:t>
            </a:r>
            <a:endParaRPr lang="en-US" altLang="es-PR" sz="35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12B0161-76DF-4003-BE5B-4DAB1AD6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10-23, 28),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FBEA79-2027-4D60-9C90-D86A6D82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348879"/>
            <a:ext cx="8442684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Fuentes de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energía</a:t>
            </a:r>
            <a:r>
              <a:rPr lang="en-US" altLang="es-PR" sz="2800" b="1" dirty="0">
                <a:latin typeface="Arial" charset="0"/>
                <a:cs typeface="Arial" charset="0"/>
              </a:rPr>
              <a:t> (ATP)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anaeróbicas</a:t>
            </a:r>
            <a:r>
              <a:rPr lang="en-US" altLang="es-PR" sz="2800" b="1" dirty="0">
                <a:latin typeface="Arial" charset="0"/>
                <a:cs typeface="Arial" charset="0"/>
              </a:rPr>
              <a:t> o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no-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oxidativas</a:t>
            </a:r>
            <a:r>
              <a:rPr lang="en-US" altLang="es-PR" sz="2800" b="1" dirty="0">
                <a:latin typeface="Arial" charset="0"/>
                <a:cs typeface="Arial" charset="0"/>
              </a:rPr>
              <a:t> (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de ATP-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PCr</a:t>
            </a:r>
            <a:r>
              <a:rPr lang="en-US" altLang="es-PR" sz="2800" b="1" dirty="0">
                <a:latin typeface="Arial" charset="0"/>
                <a:cs typeface="Arial" charset="0"/>
              </a:rPr>
              <a:t> o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fosfagénico</a:t>
            </a:r>
            <a:r>
              <a:rPr lang="en-US" altLang="es-PR" sz="2800" b="1" dirty="0">
                <a:latin typeface="Arial" charset="0"/>
                <a:cs typeface="Arial" charset="0"/>
              </a:rPr>
              <a:t> y la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gucólisis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anaeróbica</a:t>
            </a:r>
            <a:r>
              <a:rPr lang="en-US" altLang="es-PR" sz="2800" b="1" dirty="0">
                <a:latin typeface="Arial" charset="0"/>
                <a:cs typeface="Arial" charset="0"/>
              </a:rPr>
              <a:t>) y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aeróbicas</a:t>
            </a:r>
            <a:r>
              <a:rPr lang="en-US" altLang="es-PR" sz="2800" b="1" dirty="0">
                <a:latin typeface="Arial" charset="0"/>
                <a:cs typeface="Arial" charset="0"/>
              </a:rPr>
              <a:t> o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oxidativo</a:t>
            </a:r>
            <a:r>
              <a:rPr lang="en-US" altLang="es-PR" sz="2800" b="1" dirty="0">
                <a:latin typeface="Arial" charset="0"/>
                <a:cs typeface="Arial" charset="0"/>
              </a:rPr>
              <a:t> (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glucólisis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aeróbica</a:t>
            </a:r>
            <a:r>
              <a:rPr lang="en-US" altLang="es-PR" sz="2800" b="1" dirty="0">
                <a:latin typeface="Arial" charset="0"/>
                <a:cs typeface="Arial" charset="0"/>
              </a:rPr>
              <a:t>,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ciclo</a:t>
            </a:r>
            <a:r>
              <a:rPr lang="en-US" altLang="es-PR" sz="2800" b="1" dirty="0">
                <a:latin typeface="Arial" charset="0"/>
                <a:cs typeface="Arial" charset="0"/>
              </a:rPr>
              <a:t> de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ácido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cítrico</a:t>
            </a:r>
            <a:r>
              <a:rPr lang="en-US" altLang="es-PR" sz="2800" b="1" dirty="0">
                <a:latin typeface="Arial" charset="0"/>
                <a:cs typeface="Arial" charset="0"/>
              </a:rPr>
              <a:t> y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2800" b="1" dirty="0">
                <a:latin typeface="Arial" charset="0"/>
                <a:cs typeface="Arial" charset="0"/>
              </a:rPr>
              <a:t> de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transporte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electrónico</a:t>
            </a:r>
            <a:r>
              <a:rPr lang="en-US" altLang="es-PR" sz="2800" b="1" dirty="0">
                <a:latin typeface="Arial" charset="0"/>
                <a:cs typeface="Arial" charset="0"/>
              </a:rPr>
              <a:t>),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necesarias</a:t>
            </a:r>
            <a:r>
              <a:rPr lang="en-US" altLang="es-PR" sz="2800" b="1" dirty="0">
                <a:latin typeface="Arial" charset="0"/>
                <a:cs typeface="Arial" charset="0"/>
              </a:rPr>
              <a:t> para la gran</a:t>
            </a: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diversidad</a:t>
            </a:r>
            <a:r>
              <a:rPr lang="en-US" altLang="es-PR" sz="2800" b="1" dirty="0">
                <a:latin typeface="Arial" charset="0"/>
                <a:cs typeface="Arial" charset="0"/>
              </a:rPr>
              <a:t> de los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deportes</a:t>
            </a:r>
            <a:r>
              <a:rPr lang="en-US" altLang="es-PR" sz="2800" b="1" dirty="0">
                <a:latin typeface="Arial" charset="0"/>
                <a:cs typeface="Arial" charset="0"/>
              </a:rPr>
              <a:t> y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su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30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correspondiente</a:t>
            </a:r>
            <a:endParaRPr lang="en-US" altLang="es-PR" sz="28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erson throwing a tennis ball&#10;&#10;Description automatically generated">
            <a:extLst>
              <a:ext uri="{FF2B5EF4-FFF2-40B4-BE49-F238E27FC236}">
                <a16:creationId xmlns:a16="http://schemas.microsoft.com/office/drawing/2014/main" id="{B71E5561-5233-4751-A5DF-FCD08766C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4" y="302455"/>
            <a:ext cx="4617608" cy="233445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F869BFE-B6FA-4411-B8C5-BEB2966E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92696"/>
            <a:ext cx="8699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FUENTES DE ENERGÍA: </a:t>
            </a:r>
            <a:r>
              <a:rPr lang="en-US" sz="42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ATP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F449A6-C776-49B4-B8DD-DDF32C9ED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99" y="2744936"/>
            <a:ext cx="4055487" cy="7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ANAERÓBICO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No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Oxidativo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E5D73A1-758D-4322-9E76-2695CE4D2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4548336"/>
            <a:ext cx="190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Sistema de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ATP-PCr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>
                <a:latin typeface="Arial" panose="020B0604020202020204" pitchFamily="34" charset="0"/>
              </a:rPr>
              <a:t>(Fosfágeno)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D70CFB9-63BA-4022-AB58-284E003E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289" y="2780928"/>
            <a:ext cx="380319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AERÓBICA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de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Oxígeno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  <a:p>
            <a:pPr marL="342900" indent="-342900" algn="ctr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(Sistema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Oxidativo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23FC812-A737-43FE-95ED-B470AFC77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4522936"/>
            <a:ext cx="3060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latin typeface="Arial" panose="020B0604020202020204" pitchFamily="34" charset="0"/>
              </a:rPr>
              <a:t>Glucólisis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 err="1">
                <a:latin typeface="Arial" panose="020B0604020202020204" pitchFamily="34" charset="0"/>
              </a:rPr>
              <a:t>Anaeróbico</a:t>
            </a:r>
            <a:endParaRPr lang="en-US" altLang="en-US" sz="2300" b="1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en-US" sz="2300" b="1" dirty="0">
                <a:latin typeface="Arial" panose="020B0604020202020204" pitchFamily="34" charset="0"/>
              </a:rPr>
              <a:t>(</a:t>
            </a:r>
            <a:r>
              <a:rPr lang="en-US" altLang="en-US" sz="2300" b="1" dirty="0" err="1">
                <a:latin typeface="Arial" panose="020B0604020202020204" pitchFamily="34" charset="0"/>
              </a:rPr>
              <a:t>Sist</a:t>
            </a:r>
            <a:r>
              <a:rPr lang="en-US" altLang="en-US" sz="2300" b="1" dirty="0">
                <a:latin typeface="Arial" panose="020B0604020202020204" pitchFamily="34" charset="0"/>
              </a:rPr>
              <a:t>. </a:t>
            </a:r>
            <a:r>
              <a:rPr lang="en-US" altLang="en-US" sz="2300" b="1" dirty="0" err="1">
                <a:latin typeface="Arial" panose="020B0604020202020204" pitchFamily="34" charset="0"/>
              </a:rPr>
              <a:t>Ácido</a:t>
            </a:r>
            <a:r>
              <a:rPr lang="en-US" altLang="en-US" sz="2300" b="1" dirty="0">
                <a:latin typeface="Arial" panose="020B0604020202020204" pitchFamily="34" charset="0"/>
              </a:rPr>
              <a:t> </a:t>
            </a:r>
            <a:r>
              <a:rPr lang="en-US" altLang="en-US" sz="2300" b="1" dirty="0" err="1">
                <a:latin typeface="Arial" panose="020B0604020202020204" pitchFamily="34" charset="0"/>
              </a:rPr>
              <a:t>Láctico</a:t>
            </a:r>
            <a:r>
              <a:rPr lang="en-US" altLang="en-US" sz="2300" b="1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E09A81DE-AD2D-4C0A-AD83-E6E2801AA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4869557"/>
            <a:ext cx="403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 err="1">
                <a:latin typeface="Arial" panose="020B0604020202020204" pitchFamily="34" charset="0"/>
              </a:rPr>
              <a:t>Glucólisis</a:t>
            </a:r>
            <a:r>
              <a:rPr lang="en-US" altLang="en-US" sz="2500" b="1" dirty="0"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</a:rPr>
              <a:t>Aeróbica</a:t>
            </a:r>
            <a:endParaRPr lang="en-US" altLang="en-US" sz="2500" b="1" dirty="0">
              <a:latin typeface="Arial" panose="020B0604020202020204" pitchFamily="34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 err="1">
                <a:latin typeface="Arial" panose="020B0604020202020204" pitchFamily="34" charset="0"/>
              </a:rPr>
              <a:t>Ciclo</a:t>
            </a:r>
            <a:r>
              <a:rPr lang="en-US" altLang="en-US" sz="2500" b="1" dirty="0">
                <a:latin typeface="Arial" panose="020B0604020202020204" pitchFamily="34" charset="0"/>
              </a:rPr>
              <a:t> de Krebs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500" b="1" dirty="0">
                <a:latin typeface="Arial" panose="020B0604020202020204" pitchFamily="34" charset="0"/>
              </a:rPr>
              <a:t>Sistema de </a:t>
            </a:r>
            <a:r>
              <a:rPr lang="en-US" altLang="en-US" sz="2500" b="1" dirty="0" err="1">
                <a:latin typeface="Arial" panose="020B0604020202020204" pitchFamily="34" charset="0"/>
              </a:rPr>
              <a:t>Transporte</a:t>
            </a:r>
            <a:r>
              <a:rPr lang="en-US" altLang="en-US" sz="2500" b="1" dirty="0">
                <a:latin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</a:rPr>
              <a:t>Electrónico</a:t>
            </a:r>
            <a:endParaRPr lang="en-US" altLang="en-US" sz="2500" b="1" dirty="0">
              <a:latin typeface="Arial" panose="020B0604020202020204" pitchFamily="34" charset="0"/>
            </a:endParaRP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74311D8E-96CD-4D5B-87D4-F678396AD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125" y="1452711"/>
            <a:ext cx="0" cy="12954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8FD772AF-F815-4133-ABF1-9E15C6946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16" y="1465411"/>
            <a:ext cx="0" cy="12954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93931A98-069F-4D48-AE3C-F9D9FD69F3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216" y="3860428"/>
            <a:ext cx="0" cy="108074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5026E74-9405-47E3-9BE1-A30051656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0625" y="3522811"/>
            <a:ext cx="0" cy="10795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B60A6F0F-87EC-40C9-944B-D7EC385A2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1525" y="3535511"/>
            <a:ext cx="0" cy="1079500"/>
          </a:xfrm>
          <a:prstGeom prst="line">
            <a:avLst/>
          </a:prstGeom>
          <a:noFill/>
          <a:ln w="174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">
            <a:extLst>
              <a:ext uri="{FF2B5EF4-FFF2-40B4-BE49-F238E27FC236}">
                <a16:creationId xmlns:a16="http://schemas.microsoft.com/office/drawing/2014/main" id="{097D5489-037A-4488-B8E4-A23F79514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8">
            <a:extLst>
              <a:ext uri="{FF2B5EF4-FFF2-40B4-BE49-F238E27FC236}">
                <a16:creationId xmlns:a16="http://schemas.microsoft.com/office/drawing/2014/main" id="{CF525C77-DF1D-44B9-B7FB-F508F4D5A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5138738"/>
            <a:ext cx="44513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ATP</a:t>
            </a:r>
          </a:p>
          <a:p>
            <a:pPr algn="ctr">
              <a:lnSpc>
                <a:spcPct val="7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[Adenina + Ribosa + Tres Fosfatos (Pi)]</a:t>
            </a:r>
          </a:p>
        </p:txBody>
      </p:sp>
      <p:sp>
        <p:nvSpPr>
          <p:cNvPr id="67" name="Text Box 10">
            <a:extLst>
              <a:ext uri="{FF2B5EF4-FFF2-40B4-BE49-F238E27FC236}">
                <a16:creationId xmlns:a16="http://schemas.microsoft.com/office/drawing/2014/main" id="{A8325D00-FB19-4D96-BEC3-EB67866D6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2665413"/>
            <a:ext cx="8999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Combustibles Metabólicos/Sustratos/Sustancias Nutricias/Nutrimentos</a:t>
            </a:r>
          </a:p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[Fosfocreatina (PCr), Glucosa, Glucógeno, Ácidos Grasos Libres, Aminoácidos] 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A6726E7F-240D-4678-A896-6B79E9DCA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3322638"/>
            <a:ext cx="305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>
                <a:solidFill>
                  <a:srgbClr val="3333FF"/>
                </a:solidFill>
                <a:latin typeface="Arial Black" panose="020B0A04020102020204" pitchFamily="34" charset="0"/>
              </a:rPr>
              <a:t>Reacciones Acopladas</a:t>
            </a:r>
          </a:p>
        </p:txBody>
      </p:sp>
      <p:sp>
        <p:nvSpPr>
          <p:cNvPr id="69" name="Freeform 22">
            <a:extLst>
              <a:ext uri="{FF2B5EF4-FFF2-40B4-BE49-F238E27FC236}">
                <a16:creationId xmlns:a16="http://schemas.microsoft.com/office/drawing/2014/main" id="{61480770-8028-438C-8D36-1FC42EDB2149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593181" y="251619"/>
            <a:ext cx="212725" cy="207803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0" name="Line 23">
            <a:extLst>
              <a:ext uri="{FF2B5EF4-FFF2-40B4-BE49-F238E27FC236}">
                <a16:creationId xmlns:a16="http://schemas.microsoft.com/office/drawing/2014/main" id="{AA2AC140-0B82-48BB-88B3-58BB93A63F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6513" y="2332038"/>
            <a:ext cx="0" cy="2270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Text Box 31">
            <a:extLst>
              <a:ext uri="{FF2B5EF4-FFF2-40B4-BE49-F238E27FC236}">
                <a16:creationId xmlns:a16="http://schemas.microsoft.com/office/drawing/2014/main" id="{873AAB04-FB68-4A6B-B2A0-8515FB5CF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989138"/>
            <a:ext cx="10175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ATP-PCr</a:t>
            </a:r>
          </a:p>
        </p:txBody>
      </p:sp>
      <p:sp>
        <p:nvSpPr>
          <p:cNvPr id="72" name="Text Box 32">
            <a:extLst>
              <a:ext uri="{FF2B5EF4-FFF2-40B4-BE49-F238E27FC236}">
                <a16:creationId xmlns:a16="http://schemas.microsoft.com/office/drawing/2014/main" id="{3B35414D-8D04-4DA7-A936-9CD7F574D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1319213"/>
            <a:ext cx="1420813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(Sin Oxígeno</a:t>
            </a:r>
          </a:p>
          <a:p>
            <a:pPr algn="ctr">
              <a:lnSpc>
                <a:spcPct val="80000"/>
              </a:lnSpc>
            </a:pPr>
            <a:r>
              <a:rPr lang="en-US" altLang="en-US" sz="1500" b="1">
                <a:latin typeface="Arial" panose="020B0604020202020204" pitchFamily="34" charset="0"/>
              </a:rPr>
              <a:t>No Oxidativo)</a:t>
            </a:r>
          </a:p>
        </p:txBody>
      </p:sp>
      <p:sp>
        <p:nvSpPr>
          <p:cNvPr id="73" name="Text Box 36">
            <a:extLst>
              <a:ext uri="{FF2B5EF4-FFF2-40B4-BE49-F238E27FC236}">
                <a16:creationId xmlns:a16="http://schemas.microsoft.com/office/drawing/2014/main" id="{B64D0E20-B555-440C-B505-790AD2C3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968375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Metabolismo</a:t>
            </a:r>
          </a:p>
        </p:txBody>
      </p:sp>
      <p:sp>
        <p:nvSpPr>
          <p:cNvPr id="74" name="Text Box 44">
            <a:extLst>
              <a:ext uri="{FF2B5EF4-FFF2-40B4-BE49-F238E27FC236}">
                <a16:creationId xmlns:a16="http://schemas.microsoft.com/office/drawing/2014/main" id="{3B956D10-43A0-4D7C-AEC9-ECB40C58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1588"/>
            <a:ext cx="5232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Consumo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de ALIMENTOS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(CHO, </a:t>
            </a:r>
            <a:r>
              <a:rPr lang="en-US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PRO)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51411CF0-6DE8-4A6A-B5D8-1B726E924FCC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680244" y="1566069"/>
            <a:ext cx="496887" cy="384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6" name="Freeform 50">
            <a:extLst>
              <a:ext uri="{FF2B5EF4-FFF2-40B4-BE49-F238E27FC236}">
                <a16:creationId xmlns:a16="http://schemas.microsoft.com/office/drawing/2014/main" id="{76507F69-EB76-4D4D-92DB-783707D6954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211388" y="1560513"/>
            <a:ext cx="496887" cy="39528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7" name="Text Box 51">
            <a:extLst>
              <a:ext uri="{FF2B5EF4-FFF2-40B4-BE49-F238E27FC236}">
                <a16:creationId xmlns:a16="http://schemas.microsoft.com/office/drawing/2014/main" id="{084F02FA-92A7-4133-9459-61E647A8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938338"/>
            <a:ext cx="14478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Anaeróbica</a:t>
            </a:r>
          </a:p>
        </p:txBody>
      </p:sp>
      <p:sp>
        <p:nvSpPr>
          <p:cNvPr id="78" name="Text Box 53">
            <a:extLst>
              <a:ext uri="{FF2B5EF4-FFF2-40B4-BE49-F238E27FC236}">
                <a16:creationId xmlns:a16="http://schemas.microsoft.com/office/drawing/2014/main" id="{E7F041C8-5CC5-461A-A769-10B51E561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798638"/>
            <a:ext cx="11572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Glucólisis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Aeróbica</a:t>
            </a:r>
          </a:p>
        </p:txBody>
      </p:sp>
      <p:sp>
        <p:nvSpPr>
          <p:cNvPr id="79" name="Text Box 54">
            <a:extLst>
              <a:ext uri="{FF2B5EF4-FFF2-40B4-BE49-F238E27FC236}">
                <a16:creationId xmlns:a16="http://schemas.microsoft.com/office/drawing/2014/main" id="{49400244-1392-4AFB-8798-D88B7BD6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888" y="1331913"/>
            <a:ext cx="294163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Aeróbico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(Con Oxígeno, Oxidativo)</a:t>
            </a:r>
          </a:p>
        </p:txBody>
      </p:sp>
      <p:sp>
        <p:nvSpPr>
          <p:cNvPr id="80" name="Freeform 55">
            <a:extLst>
              <a:ext uri="{FF2B5EF4-FFF2-40B4-BE49-F238E27FC236}">
                <a16:creationId xmlns:a16="http://schemas.microsoft.com/office/drawing/2014/main" id="{9D4B8EE3-CF28-4886-8050-95DB9C47F4C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5005388" y="908050"/>
            <a:ext cx="331787" cy="1560513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1" name="Freeform 56">
            <a:extLst>
              <a:ext uri="{FF2B5EF4-FFF2-40B4-BE49-F238E27FC236}">
                <a16:creationId xmlns:a16="http://schemas.microsoft.com/office/drawing/2014/main" id="{1D830A46-5D6C-4002-B252-43CB4CFF9F8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409656" y="992982"/>
            <a:ext cx="331787" cy="13906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2" name="Text Box 57">
            <a:extLst>
              <a:ext uri="{FF2B5EF4-FFF2-40B4-BE49-F238E27FC236}">
                <a16:creationId xmlns:a16="http://schemas.microsoft.com/office/drawing/2014/main" id="{70A1D16C-4ABC-41D0-80AC-07492BCDF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063" y="1798638"/>
            <a:ext cx="12906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Cadena 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Transporte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Electrónico</a:t>
            </a:r>
          </a:p>
        </p:txBody>
      </p:sp>
      <p:sp>
        <p:nvSpPr>
          <p:cNvPr id="83" name="Line 58">
            <a:extLst>
              <a:ext uri="{FF2B5EF4-FFF2-40B4-BE49-F238E27FC236}">
                <a16:creationId xmlns:a16="http://schemas.microsoft.com/office/drawing/2014/main" id="{9506FC6E-5DB1-42ED-BD94-610F009F7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5563" y="1766888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Text Box 59">
            <a:extLst>
              <a:ext uri="{FF2B5EF4-FFF2-40B4-BE49-F238E27FC236}">
                <a16:creationId xmlns:a16="http://schemas.microsoft.com/office/drawing/2014/main" id="{174E3007-B713-42B6-A8A8-3714A3C28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1900238"/>
            <a:ext cx="24463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Ciclo de Krebs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(Ciclo de Ácido Cítrico)</a:t>
            </a:r>
          </a:p>
        </p:txBody>
      </p:sp>
      <p:sp>
        <p:nvSpPr>
          <p:cNvPr id="85" name="Text Box 60">
            <a:extLst>
              <a:ext uri="{FF2B5EF4-FFF2-40B4-BE49-F238E27FC236}">
                <a16:creationId xmlns:a16="http://schemas.microsoft.com/office/drawing/2014/main" id="{4FD53911-A8CB-4355-B729-8BC735F1A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61277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Célula</a:t>
            </a:r>
          </a:p>
        </p:txBody>
      </p:sp>
      <p:sp>
        <p:nvSpPr>
          <p:cNvPr id="86" name="Freeform 65">
            <a:extLst>
              <a:ext uri="{FF2B5EF4-FFF2-40B4-BE49-F238E27FC236}">
                <a16:creationId xmlns:a16="http://schemas.microsoft.com/office/drawing/2014/main" id="{FF85FD28-D3FC-4546-BC91-B18944F8E127}"/>
              </a:ext>
            </a:extLst>
          </p:cNvPr>
          <p:cNvSpPr>
            <a:spLocks/>
          </p:cNvSpPr>
          <p:nvPr/>
        </p:nvSpPr>
        <p:spPr bwMode="auto">
          <a:xfrm>
            <a:off x="723900" y="2413000"/>
            <a:ext cx="7493000" cy="165100"/>
          </a:xfrm>
          <a:custGeom>
            <a:avLst/>
            <a:gdLst>
              <a:gd name="T0" fmla="*/ 0 w 4733"/>
              <a:gd name="T1" fmla="*/ 0 h 334"/>
              <a:gd name="T2" fmla="*/ 2147483647 w 4733"/>
              <a:gd name="T3" fmla="*/ 2147483647 h 334"/>
              <a:gd name="T4" fmla="*/ 2147483647 w 4733"/>
              <a:gd name="T5" fmla="*/ 2147483647 h 334"/>
              <a:gd name="T6" fmla="*/ 2147483647 w 4733"/>
              <a:gd name="T7" fmla="*/ 2147483647 h 334"/>
              <a:gd name="T8" fmla="*/ 0 60000 65536"/>
              <a:gd name="T9" fmla="*/ 0 60000 65536"/>
              <a:gd name="T10" fmla="*/ 0 60000 65536"/>
              <a:gd name="T11" fmla="*/ 0 60000 65536"/>
              <a:gd name="T12" fmla="*/ 0 w 4733"/>
              <a:gd name="T13" fmla="*/ 0 h 334"/>
              <a:gd name="T14" fmla="*/ 4733 w 4733"/>
              <a:gd name="T15" fmla="*/ 334 h 3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33" h="334">
                <a:moveTo>
                  <a:pt x="0" y="0"/>
                </a:moveTo>
                <a:lnTo>
                  <a:pt x="8" y="334"/>
                </a:lnTo>
                <a:lnTo>
                  <a:pt x="4733" y="334"/>
                </a:lnTo>
                <a:lnTo>
                  <a:pt x="4733" y="242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87" name="Line 66">
            <a:extLst>
              <a:ext uri="{FF2B5EF4-FFF2-40B4-BE49-F238E27FC236}">
                <a16:creationId xmlns:a16="http://schemas.microsoft.com/office/drawing/2014/main" id="{45B700C6-EE0A-4280-AAE6-B05DF0518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230438"/>
            <a:ext cx="0" cy="347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68">
            <a:extLst>
              <a:ext uri="{FF2B5EF4-FFF2-40B4-BE49-F238E27FC236}">
                <a16:creationId xmlns:a16="http://schemas.microsoft.com/office/drawing/2014/main" id="{70BECBA9-C775-4DC8-BBB3-8BEFD5CC4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9063" y="23574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69">
            <a:extLst>
              <a:ext uri="{FF2B5EF4-FFF2-40B4-BE49-F238E27FC236}">
                <a16:creationId xmlns:a16="http://schemas.microsoft.com/office/drawing/2014/main" id="{E3B014B8-170A-4D9C-ABB2-F6BDA83DC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1663" y="2568575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" name="Line 71">
            <a:extLst>
              <a:ext uri="{FF2B5EF4-FFF2-40B4-BE49-F238E27FC236}">
                <a16:creationId xmlns:a16="http://schemas.microsoft.com/office/drawing/2014/main" id="{A2DB2701-648D-41DF-A4EC-7E94F9421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2448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Text Box 72">
            <a:extLst>
              <a:ext uri="{FF2B5EF4-FFF2-40B4-BE49-F238E27FC236}">
                <a16:creationId xmlns:a16="http://schemas.microsoft.com/office/drawing/2014/main" id="{8C58D69A-4AF1-46B4-87CC-ACDE2B50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3690938"/>
            <a:ext cx="84042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Fosforilación</a:t>
            </a:r>
          </a:p>
          <a:p>
            <a:pPr algn="ctr">
              <a:lnSpc>
                <a:spcPct val="90000"/>
              </a:lnSpc>
            </a:pPr>
            <a:r>
              <a:rPr lang="en-US" altLang="en-US" sz="1800" b="1">
                <a:latin typeface="Arial" panose="020B0604020202020204" pitchFamily="34" charset="0"/>
              </a:rPr>
              <a:t>(Almacenaje de Energía formando ATP a partir de otras fuentes Químicas)</a:t>
            </a:r>
          </a:p>
        </p:txBody>
      </p:sp>
      <p:sp>
        <p:nvSpPr>
          <p:cNvPr id="92" name="Line 73">
            <a:extLst>
              <a:ext uri="{FF2B5EF4-FFF2-40B4-BE49-F238E27FC236}">
                <a16:creationId xmlns:a16="http://schemas.microsoft.com/office/drawing/2014/main" id="{F30C7687-A45D-49A9-B7DC-5072A3F70B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36004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Text Box 76">
            <a:extLst>
              <a:ext uri="{FF2B5EF4-FFF2-40B4-BE49-F238E27FC236}">
                <a16:creationId xmlns:a16="http://schemas.microsoft.com/office/drawing/2014/main" id="{B5BB4E4E-DED0-400B-9E61-FF6ABA520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450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(ADP + Pi +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1800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94" name="Line 77">
            <a:extLst>
              <a:ext uri="{FF2B5EF4-FFF2-40B4-BE49-F238E27FC236}">
                <a16:creationId xmlns:a16="http://schemas.microsoft.com/office/drawing/2014/main" id="{58016AFB-879C-40E2-BE00-ED99042C2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471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Text Box 78">
            <a:extLst>
              <a:ext uri="{FF2B5EF4-FFF2-40B4-BE49-F238E27FC236}">
                <a16:creationId xmlns:a16="http://schemas.microsoft.com/office/drawing/2014/main" id="{E5BC3827-ABDA-4358-B3E3-AAB93C88A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088" y="44243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96" name="Line 80">
            <a:extLst>
              <a:ext uri="{FF2B5EF4-FFF2-40B4-BE49-F238E27FC236}">
                <a16:creationId xmlns:a16="http://schemas.microsoft.com/office/drawing/2014/main" id="{3D9D8C15-696D-46B2-895A-9F7CDFC5A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55403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624F349D-3E9E-44C5-9E72-577952EDC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5503863"/>
            <a:ext cx="3997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(Rompe/Degrada (Catabolismo/Exergónico)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0D543175-068C-4F42-A398-27920E7C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5773738"/>
            <a:ext cx="380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800" b="1">
                <a:latin typeface="Arial" panose="020B0604020202020204" pitchFamily="34" charset="0"/>
              </a:rPr>
              <a:t>(ADP + Pi + </a:t>
            </a: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Energía</a:t>
            </a:r>
            <a:r>
              <a:rPr lang="en-US" altLang="en-US" sz="1800" b="1">
                <a:latin typeface="Arial" panose="020B0604020202020204" pitchFamily="34" charset="0"/>
              </a:rPr>
              <a:t>               ATP)</a:t>
            </a:r>
          </a:p>
        </p:txBody>
      </p:sp>
      <p:sp>
        <p:nvSpPr>
          <p:cNvPr id="99" name="Line 83">
            <a:extLst>
              <a:ext uri="{FF2B5EF4-FFF2-40B4-BE49-F238E27FC236}">
                <a16:creationId xmlns:a16="http://schemas.microsoft.com/office/drawing/2014/main" id="{D014476C-D4DA-4867-94C0-3F6258D5C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1688" y="59880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A1BFEC9C-6836-4117-A9C2-721B3303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5719763"/>
            <a:ext cx="908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ATPasa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A80C1E01-70CB-473B-A2DB-8C944F38E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413" y="6154738"/>
            <a:ext cx="164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800" b="1">
                <a:latin typeface="Arial" panose="020B0604020202020204" pitchFamily="34" charset="0"/>
              </a:rPr>
              <a:t>Energía Libre</a:t>
            </a:r>
          </a:p>
        </p:txBody>
      </p:sp>
      <p:sp>
        <p:nvSpPr>
          <p:cNvPr id="102" name="Line 86">
            <a:extLst>
              <a:ext uri="{FF2B5EF4-FFF2-40B4-BE49-F238E27FC236}">
                <a16:creationId xmlns:a16="http://schemas.microsoft.com/office/drawing/2014/main" id="{5ECD468A-A65F-4B26-94E2-F520E1AC4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0769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Line 87">
            <a:extLst>
              <a:ext uri="{FF2B5EF4-FFF2-40B4-BE49-F238E27FC236}">
                <a16:creationId xmlns:a16="http://schemas.microsoft.com/office/drawing/2014/main" id="{233EBF28-7167-4A02-99F9-FCE02A8CA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8953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Line 88">
            <a:extLst>
              <a:ext uri="{FF2B5EF4-FFF2-40B4-BE49-F238E27FC236}">
                <a16:creationId xmlns:a16="http://schemas.microsoft.com/office/drawing/2014/main" id="{ED2BEC73-1900-474B-BBFD-77A7A0C0BBA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5270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89">
            <a:extLst>
              <a:ext uri="{FF2B5EF4-FFF2-40B4-BE49-F238E27FC236}">
                <a16:creationId xmlns:a16="http://schemas.microsoft.com/office/drawing/2014/main" id="{E6A40C2F-7A7D-41AE-AABB-4DE6A86F1C9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680869" y="683419"/>
            <a:ext cx="227013" cy="12287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3AC60FBB-4F56-432F-8821-4ABCD880B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6548438"/>
            <a:ext cx="215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600" b="1">
                <a:latin typeface="Arial Black" panose="020B0A04020102020204" pitchFamily="34" charset="0"/>
              </a:rPr>
              <a:t>Trabajo Biológico</a:t>
            </a:r>
          </a:p>
        </p:txBody>
      </p:sp>
      <p:sp>
        <p:nvSpPr>
          <p:cNvPr id="107" name="Line 91">
            <a:extLst>
              <a:ext uri="{FF2B5EF4-FFF2-40B4-BE49-F238E27FC236}">
                <a16:creationId xmlns:a16="http://schemas.microsoft.com/office/drawing/2014/main" id="{616292EC-D6DA-4326-A9B7-12C96D467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250" y="6445250"/>
            <a:ext cx="0" cy="2000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Text Box 78">
            <a:extLst>
              <a:ext uri="{FF2B5EF4-FFF2-40B4-BE49-F238E27FC236}">
                <a16:creationId xmlns:a16="http://schemas.microsoft.com/office/drawing/2014/main" id="{FA288CBF-1AD1-4829-A4C8-57670E4F5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100263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(Fosfagénico)</a:t>
            </a:r>
          </a:p>
        </p:txBody>
      </p:sp>
      <p:sp>
        <p:nvSpPr>
          <p:cNvPr id="109" name="Line 68">
            <a:extLst>
              <a:ext uri="{FF2B5EF4-FFF2-40B4-BE49-F238E27FC236}">
                <a16:creationId xmlns:a16="http://schemas.microsoft.com/office/drawing/2014/main" id="{3ECDDD38-3DD1-4AA4-A5E1-3F37165A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370138"/>
            <a:ext cx="0" cy="2206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81">
            <a:extLst>
              <a:ext uri="{FF2B5EF4-FFF2-40B4-BE49-F238E27FC236}">
                <a16:creationId xmlns:a16="http://schemas.microsoft.com/office/drawing/2014/main" id="{C1FBBCAE-E86E-44EB-9E41-D1FC35481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4208463"/>
            <a:ext cx="446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(Une/Forma/Sintetiza (Anabolismo/Endergónico)</a:t>
            </a:r>
          </a:p>
        </p:txBody>
      </p:sp>
      <p:sp>
        <p:nvSpPr>
          <p:cNvPr id="111" name="Line 80">
            <a:extLst>
              <a:ext uri="{FF2B5EF4-FFF2-40B4-BE49-F238E27FC236}">
                <a16:creationId xmlns:a16="http://schemas.microsoft.com/office/drawing/2014/main" id="{68408D08-7501-474A-B9D0-E4B74013D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42322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Rectangle 60">
            <a:extLst>
              <a:ext uri="{FF2B5EF4-FFF2-40B4-BE49-F238E27FC236}">
                <a16:creationId xmlns:a16="http://schemas.microsoft.com/office/drawing/2014/main" id="{E9EA96C0-642D-48C0-AFE2-FA5CC20B7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241800"/>
            <a:ext cx="6261100" cy="6223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13" name="Text Box 12">
            <a:extLst>
              <a:ext uri="{FF2B5EF4-FFF2-40B4-BE49-F238E27FC236}">
                <a16:creationId xmlns:a16="http://schemas.microsoft.com/office/drawing/2014/main" id="{D86FBD73-AAB2-44A7-BFF3-D599606CA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430053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1800" b="1">
                <a:solidFill>
                  <a:srgbClr val="3333FF"/>
                </a:solidFill>
                <a:latin typeface="Arial" panose="020B0604020202020204" pitchFamily="34" charset="0"/>
              </a:rPr>
              <a:t>Reacción Acoplada</a:t>
            </a:r>
          </a:p>
        </p:txBody>
      </p:sp>
      <p:sp>
        <p:nvSpPr>
          <p:cNvPr id="114" name="Text Box 44">
            <a:extLst>
              <a:ext uri="{FF2B5EF4-FFF2-40B4-BE49-F238E27FC236}">
                <a16:creationId xmlns:a16="http://schemas.microsoft.com/office/drawing/2014/main" id="{855DB447-F917-4039-944A-583D737A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14888"/>
            <a:ext cx="2895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sz="15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(COMIDA: CHO, </a:t>
            </a:r>
            <a:r>
              <a:rPr lang="en-US" sz="15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Grasas</a:t>
            </a:r>
            <a:r>
              <a:rPr lang="en-US" sz="15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PRO</a:t>
            </a:r>
          </a:p>
        </p:txBody>
      </p:sp>
      <p:sp>
        <p:nvSpPr>
          <p:cNvPr id="115" name="Line 91">
            <a:extLst>
              <a:ext uri="{FF2B5EF4-FFF2-40B4-BE49-F238E27FC236}">
                <a16:creationId xmlns:a16="http://schemas.microsoft.com/office/drawing/2014/main" id="{7F6C601E-BBA2-4CE8-9A81-A5EB9D6372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3200" y="4787900"/>
            <a:ext cx="2578100" cy="279400"/>
          </a:xfrm>
          <a:prstGeom prst="line">
            <a:avLst/>
          </a:prstGeom>
          <a:noFill/>
          <a:ln w="50800">
            <a:solidFill>
              <a:srgbClr val="FF0000">
                <a:alpha val="52940"/>
              </a:srgbClr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Text Box 81">
            <a:extLst>
              <a:ext uri="{FF2B5EF4-FFF2-40B4-BE49-F238E27FC236}">
                <a16:creationId xmlns:a16="http://schemas.microsoft.com/office/drawing/2014/main" id="{E0DFC929-D2AF-40B1-A076-B33A320DC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4716463"/>
            <a:ext cx="1520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(Catabolismo)</a:t>
            </a:r>
          </a:p>
        </p:txBody>
      </p:sp>
      <p:sp>
        <p:nvSpPr>
          <p:cNvPr id="117" name="Line 77">
            <a:extLst>
              <a:ext uri="{FF2B5EF4-FFF2-40B4-BE49-F238E27FC236}">
                <a16:creationId xmlns:a16="http://schemas.microsoft.com/office/drawing/2014/main" id="{74F8AE80-CB3F-477F-A394-3BF1AD9CE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3688" y="6737350"/>
            <a:ext cx="93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Text Box 81">
            <a:extLst>
              <a:ext uri="{FF2B5EF4-FFF2-40B4-BE49-F238E27FC236}">
                <a16:creationId xmlns:a16="http://schemas.microsoft.com/office/drawing/2014/main" id="{6428855D-B12F-4A77-AB2B-E20CF8053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075" y="6430963"/>
            <a:ext cx="1025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(Ejemplo)</a:t>
            </a:r>
          </a:p>
        </p:txBody>
      </p:sp>
      <p:sp>
        <p:nvSpPr>
          <p:cNvPr id="119" name="Text Box 90">
            <a:extLst>
              <a:ext uri="{FF2B5EF4-FFF2-40B4-BE49-F238E27FC236}">
                <a16:creationId xmlns:a16="http://schemas.microsoft.com/office/drawing/2014/main" id="{376F7B6D-6F71-4F46-B8AA-4E4EE31AC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6523038"/>
            <a:ext cx="2338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/>
            <a:r>
              <a:rPr lang="en-US" altLang="en-US" sz="1600" b="1" i="1">
                <a:latin typeface="Arial" panose="020B0604020202020204" pitchFamily="34" charset="0"/>
              </a:rPr>
              <a:t>Contracción Muscular</a:t>
            </a:r>
          </a:p>
        </p:txBody>
      </p:sp>
      <p:sp>
        <p:nvSpPr>
          <p:cNvPr id="120" name="Line 77">
            <a:extLst>
              <a:ext uri="{FF2B5EF4-FFF2-40B4-BE49-F238E27FC236}">
                <a16:creationId xmlns:a16="http://schemas.microsoft.com/office/drawing/2014/main" id="{47559AEE-9683-4569-BCA3-B6A0BE38E8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46200" y="6350000"/>
            <a:ext cx="22860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Text Box 81">
            <a:extLst>
              <a:ext uri="{FF2B5EF4-FFF2-40B4-BE49-F238E27FC236}">
                <a16:creationId xmlns:a16="http://schemas.microsoft.com/office/drawing/2014/main" id="{82F7E2A0-80DD-4A21-9F4D-DA71473D2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6151563"/>
            <a:ext cx="18288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(también se puede)</a:t>
            </a:r>
          </a:p>
        </p:txBody>
      </p:sp>
      <p:sp>
        <p:nvSpPr>
          <p:cNvPr id="122" name="Text Box 90">
            <a:extLst>
              <a:ext uri="{FF2B5EF4-FFF2-40B4-BE49-F238E27FC236}">
                <a16:creationId xmlns:a16="http://schemas.microsoft.com/office/drawing/2014/main" id="{4E752A13-57B8-4300-AE29-20678A35D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Reciclar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para</a:t>
            </a:r>
            <a:endParaRPr lang="en-US" sz="1600" b="1" i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en-US" sz="16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formar</a:t>
            </a:r>
            <a:r>
              <a:rPr lang="en-US" sz="16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ATP</a:t>
            </a:r>
          </a:p>
        </p:txBody>
      </p:sp>
      <p:sp>
        <p:nvSpPr>
          <p:cNvPr id="123" name="Text Box 81">
            <a:extLst>
              <a:ext uri="{FF2B5EF4-FFF2-40B4-BE49-F238E27FC236}">
                <a16:creationId xmlns:a16="http://schemas.microsoft.com/office/drawing/2014/main" id="{D12369A0-A4DB-4A5F-BC29-1A5927AC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4818063"/>
            <a:ext cx="144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1600" b="1" i="1">
                <a:latin typeface="Times New Roman" panose="02020603050405020304" pitchFamily="18" charset="0"/>
              </a:rPr>
              <a:t>(Se Crea ATP)</a:t>
            </a:r>
          </a:p>
        </p:txBody>
      </p:sp>
      <p:sp>
        <p:nvSpPr>
          <p:cNvPr id="124" name="Line 80">
            <a:extLst>
              <a:ext uri="{FF2B5EF4-FFF2-40B4-BE49-F238E27FC236}">
                <a16:creationId xmlns:a16="http://schemas.microsoft.com/office/drawing/2014/main" id="{078935A9-3A57-4AA7-8702-96E96E798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6900" y="4841875"/>
            <a:ext cx="0" cy="3317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9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E5ADBB43-32A4-40A0-A322-F578EFEA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323627"/>
            <a:ext cx="84455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INTERACCIÓN DE LOS SISTEMAS ENERGÉTICOS ILUSTRANDO EL SISTEMA ENERGÉTICO PREDOMINANTE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8AC48B3D-D135-4864-B0ED-1235C95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179415"/>
            <a:ext cx="8631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E5ADBB43-32A4-40A0-A322-F578EFEA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836712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FUENTES DE ENERGÉTICAS: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D136DA-B002-46FE-BD26-D71F81C57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060848"/>
            <a:ext cx="7971234" cy="3545139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90BCEDDC-12DD-4B2C-90CE-2E1E020E7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20),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F6C498E-145F-47CD-A97A-0D9552891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364693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PRINCIPALES VÍAS METABÓLICAS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7" grpId="0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637ABF81-1F18-4EB5-BA59-F58319380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36445"/>
            <a:ext cx="7886700" cy="455295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463F6FD9-4F6C-4941-A77C-C2F5D573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92696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FUENTES DE ENERGÉTICAS: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EF0B1B4-CCE9-4AA4-BACB-43D1F0BD0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24744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PRINCIPALES VÍAS METABÓLICAS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C15AE5-BDD8-4796-AE0C-9090B61A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20),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5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463F6FD9-4F6C-4941-A77C-C2F5D573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92696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FUENTES DE ENERGÉTICAS: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EF0B1B4-CCE9-4AA4-BACB-43D1F0BD0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24744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DEPORTES COMPETITIVOS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C15AE5-BDD8-4796-AE0C-9090B61A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22),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2BD2D4-53DF-4226-A439-21F532EC7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" y="1756353"/>
            <a:ext cx="9021470" cy="4120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6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463F6FD9-4F6C-4941-A77C-C2F5D573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692696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FUENTES DE ENERGÉTICAS: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EF0B1B4-CCE9-4AA4-BACB-43D1F0BD0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124744"/>
            <a:ext cx="84455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VÍAS ANERÓBICAS Y AERÓBICAS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C15AE5-BDD8-4796-AE0C-9090B61A5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24),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3925E-F324-49C8-ACC2-1244CBE7CDE6}"/>
              </a:ext>
            </a:extLst>
          </p:cNvPr>
          <p:cNvSpPr/>
          <p:nvPr/>
        </p:nvSpPr>
        <p:spPr>
          <a:xfrm>
            <a:off x="827584" y="1637807"/>
            <a:ext cx="720079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RELACIONES ENTRE: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TIEMPO Y LAS PROVISIONES DE ENERGÍA ANAEÓBICAS Y AERÓBICAS</a:t>
            </a:r>
            <a:endParaRPr lang="es-PR" altLang="es-P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3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O2-Def_Steady-State_EPOC_v01">
            <a:extLst>
              <a:ext uri="{FF2B5EF4-FFF2-40B4-BE49-F238E27FC236}">
                <a16:creationId xmlns:a16="http://schemas.microsoft.com/office/drawing/2014/main" id="{84B67C6D-3A38-4819-BE89-50E6B221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5300"/>
            <a:ext cx="9156700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itle 1">
            <a:extLst>
              <a:ext uri="{FF2B5EF4-FFF2-40B4-BE49-F238E27FC236}">
                <a16:creationId xmlns:a16="http://schemas.microsoft.com/office/drawing/2014/main" id="{97AC16EA-7350-40EC-A5FA-4A6B8D5DF333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DÉFICIT DE OXÍGENO, ESTADO ESPABLE Y COEP:</a:t>
            </a:r>
            <a:br>
              <a:rPr lang="es-PR" altLang="en-US" sz="1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CONSUMO DE OXÍGENO EN EXCESO POSTERIOR AL EJERCICIO</a:t>
            </a:r>
            <a:endParaRPr lang="es-PR" altLang="en-US" sz="19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018BDD3-CB52-4EB4-AE8C-1E3E2220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249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4" descr="Def_EE_COEP_001">
            <a:extLst>
              <a:ext uri="{FF2B5EF4-FFF2-40B4-BE49-F238E27FC236}">
                <a16:creationId xmlns:a16="http://schemas.microsoft.com/office/drawing/2014/main" id="{4A157191-6777-4622-85B8-0922F4DB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52425"/>
            <a:ext cx="7929563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4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7390AF4-AFEA-4EC5-B29E-A93905643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248"/>
            <a:ext cx="885710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Reproducido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Kraker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(2016, 6 de mayo).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Periodization? (LINEAR, DUP, BLOCK EXPLAINED)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Archivo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video]. </a:t>
            </a:r>
            <a:r>
              <a:rPr lang="en-US" altLang="es-P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Recuperado</a:t>
            </a:r>
            <a:r>
              <a:rPr lang="en-US" altLang="es-P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altLang="es-PR" sz="16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https://www.youtube.com/watch?v=rX7r8Nnyf1E&amp;pbjreload=10</a:t>
            </a:r>
            <a:endParaRPr lang="en-US" altLang="es-PR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file"/>
            <a:extLst>
              <a:ext uri="{FF2B5EF4-FFF2-40B4-BE49-F238E27FC236}">
                <a16:creationId xmlns:a16="http://schemas.microsoft.com/office/drawing/2014/main" id="{1B3E18BA-FCBE-4948-BF1C-8A7C6A719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1287016"/>
            <a:ext cx="8460432" cy="42302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71F7BC-AE39-4166-8772-EEF0CA68656F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PERIODIZACIÓN</a:t>
            </a:r>
            <a:endParaRPr lang="es-PR" altLang="es-PR" sz="3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5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0">
            <a:extLst>
              <a:ext uri="{FF2B5EF4-FFF2-40B4-BE49-F238E27FC236}">
                <a16:creationId xmlns:a16="http://schemas.microsoft.com/office/drawing/2014/main" id="{8FEC1820-59B7-47D7-93E6-43B8B89E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2317750"/>
            <a:ext cx="1550988" cy="706438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46B9BE79-1433-46E0-92B8-D7A93711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335213"/>
            <a:ext cx="1655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Ultra Lento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(1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3 hr.)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D30C96C-C616-4335-AF8C-DF0E4A04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1398588"/>
            <a:ext cx="3055938" cy="706437"/>
          </a:xfrm>
          <a:prstGeom prst="rect">
            <a:avLst/>
          </a:prstGeom>
          <a:solidFill>
            <a:srgbClr val="CC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1FD19FDB-6CB4-4A57-96F2-5CBAC93E6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0" y="1257300"/>
            <a:ext cx="2698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.</a:t>
            </a:r>
            <a:endParaRPr lang="en-US" altLang="en-US" sz="1600" b="1" baseline="30000">
              <a:latin typeface="Arial" panose="020B0604020202020204" pitchFamily="34" charset="0"/>
            </a:endParaRP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795CE400-51E0-48BB-8207-AFB799A2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167063"/>
            <a:ext cx="15589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Restablecer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Reservas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de Glucógeno</a:t>
            </a:r>
          </a:p>
        </p:txBody>
      </p:sp>
      <p:sp>
        <p:nvSpPr>
          <p:cNvPr id="9" name="Text Box 39">
            <a:extLst>
              <a:ext uri="{FF2B5EF4-FFF2-40B4-BE49-F238E27FC236}">
                <a16:creationId xmlns:a16="http://schemas.microsoft.com/office/drawing/2014/main" id="{59F53DB5-41CE-4DF7-9C6B-182E5F8C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417638"/>
            <a:ext cx="32131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  VO</a:t>
            </a:r>
            <a:r>
              <a:rPr lang="en-US" altLang="en-US" sz="1600" b="1" baseline="-25000">
                <a:latin typeface="Arial" panose="020B0604020202020204" pitchFamily="34" charset="0"/>
              </a:rPr>
              <a:t>2</a:t>
            </a:r>
            <a:r>
              <a:rPr lang="en-US" altLang="en-US" sz="1600" b="1">
                <a:latin typeface="Arial" panose="020B0604020202020204" pitchFamily="34" charset="0"/>
              </a:rPr>
              <a:t> Temporalmente Sobre el Nivel de Reposo Luego del Ejercicio (Recuperación)</a:t>
            </a:r>
          </a:p>
        </p:txBody>
      </p:sp>
      <p:sp>
        <p:nvSpPr>
          <p:cNvPr id="10" name="Line 41">
            <a:extLst>
              <a:ext uri="{FF2B5EF4-FFF2-40B4-BE49-F238E27FC236}">
                <a16:creationId xmlns:a16="http://schemas.microsoft.com/office/drawing/2014/main" id="{7B72D54C-81C3-493D-8BA3-EF05DC229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21288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57EBAA7D-0EDE-4E0C-97E0-72CAED9760C4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1796256" y="916782"/>
            <a:ext cx="207963" cy="1873250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2" name="Line 57">
            <a:extLst>
              <a:ext uri="{FF2B5EF4-FFF2-40B4-BE49-F238E27FC236}">
                <a16:creationId xmlns:a16="http://schemas.microsoft.com/office/drawing/2014/main" id="{AD2995EF-45E0-4FF7-9495-027944CC9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1650" y="1196975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9">
            <a:extLst>
              <a:ext uri="{FF2B5EF4-FFF2-40B4-BE49-F238E27FC236}">
                <a16:creationId xmlns:a16="http://schemas.microsoft.com/office/drawing/2014/main" id="{75CEAD35-4A6F-4718-86D2-F10E41326F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63863" y="144145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1">
            <a:extLst>
              <a:ext uri="{FF2B5EF4-FFF2-40B4-BE49-F238E27FC236}">
                <a16:creationId xmlns:a16="http://schemas.microsoft.com/office/drawing/2014/main" id="{A9AA6362-2592-48AF-A937-DC88B701E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30432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68">
            <a:extLst>
              <a:ext uri="{FF2B5EF4-FFF2-40B4-BE49-F238E27FC236}">
                <a16:creationId xmlns:a16="http://schemas.microsoft.com/office/drawing/2014/main" id="{D3D3846E-F27A-445C-B47A-B67CF5304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1974850"/>
            <a:ext cx="1550987" cy="706438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16" name="Text Box 69">
            <a:extLst>
              <a:ext uri="{FF2B5EF4-FFF2-40B4-BE49-F238E27FC236}">
                <a16:creationId xmlns:a16="http://schemas.microsoft.com/office/drawing/2014/main" id="{4B57B08D-6FB3-4EE8-9148-7374DD3B3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992313"/>
            <a:ext cx="1655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Inicial Rápido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(3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5 min)</a:t>
            </a:r>
          </a:p>
        </p:txBody>
      </p:sp>
      <p:sp>
        <p:nvSpPr>
          <p:cNvPr id="17" name="Text Box 70">
            <a:extLst>
              <a:ext uri="{FF2B5EF4-FFF2-40B4-BE49-F238E27FC236}">
                <a16:creationId xmlns:a16="http://schemas.microsoft.com/office/drawing/2014/main" id="{CE821615-6813-4C9F-9DFB-B055A45A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2824163"/>
            <a:ext cx="18446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Almacenes de O</a:t>
            </a:r>
            <a:r>
              <a:rPr lang="en-US" altLang="en-US" sz="1600" b="1" i="1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Line 72">
            <a:extLst>
              <a:ext uri="{FF2B5EF4-FFF2-40B4-BE49-F238E27FC236}">
                <a16:creationId xmlns:a16="http://schemas.microsoft.com/office/drawing/2014/main" id="{2F0885ED-1879-4095-886C-66147ED4F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938213" y="27003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73">
            <a:extLst>
              <a:ext uri="{FF2B5EF4-FFF2-40B4-BE49-F238E27FC236}">
                <a16:creationId xmlns:a16="http://schemas.microsoft.com/office/drawing/2014/main" id="{2D163E70-2569-4A8D-8D0D-783641BED855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939132" y="21185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0" name="Text Box 74">
            <a:extLst>
              <a:ext uri="{FF2B5EF4-FFF2-40B4-BE49-F238E27FC236}">
                <a16:creationId xmlns:a16="http://schemas.microsoft.com/office/drawing/2014/main" id="{33C44978-38DF-4979-84C4-EBC668B64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3435350"/>
            <a:ext cx="15795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Oxihemoglobina</a:t>
            </a:r>
          </a:p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Venosa</a:t>
            </a:r>
          </a:p>
        </p:txBody>
      </p:sp>
      <p:sp>
        <p:nvSpPr>
          <p:cNvPr id="21" name="Line 75">
            <a:extLst>
              <a:ext uri="{FF2B5EF4-FFF2-40B4-BE49-F238E27FC236}">
                <a16:creationId xmlns:a16="http://schemas.microsoft.com/office/drawing/2014/main" id="{EF75EC81-A3F6-4498-B6FA-8B52857DD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3236913"/>
            <a:ext cx="0" cy="261937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76">
            <a:extLst>
              <a:ext uri="{FF2B5EF4-FFF2-40B4-BE49-F238E27FC236}">
                <a16:creationId xmlns:a16="http://schemas.microsoft.com/office/drawing/2014/main" id="{E614AC54-B374-442D-AD46-F0F5E89AA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3050" y="3240088"/>
            <a:ext cx="0" cy="6953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77">
            <a:extLst>
              <a:ext uri="{FF2B5EF4-FFF2-40B4-BE49-F238E27FC236}">
                <a16:creationId xmlns:a16="http://schemas.microsoft.com/office/drawing/2014/main" id="{045F71AD-D377-4A1D-8BB6-3673806F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3889375"/>
            <a:ext cx="12573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O</a:t>
            </a:r>
            <a:r>
              <a:rPr lang="en-US" altLang="en-US" sz="1200" b="1" baseline="-25000">
                <a:latin typeface="Verdana" panose="020B0604030504040204" pitchFamily="34" charset="0"/>
              </a:rPr>
              <a:t>2</a:t>
            </a:r>
            <a:r>
              <a:rPr lang="en-US" altLang="en-US" sz="1200" b="1">
                <a:latin typeface="Verdana" panose="020B0604030504040204" pitchFamily="34" charset="0"/>
              </a:rPr>
              <a:t> Líquidos</a:t>
            </a:r>
          </a:p>
          <a:p>
            <a:pPr algn="ctr">
              <a:lnSpc>
                <a:spcPct val="9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Tisulares</a:t>
            </a:r>
          </a:p>
        </p:txBody>
      </p:sp>
      <p:sp>
        <p:nvSpPr>
          <p:cNvPr id="24" name="Freeform 78">
            <a:extLst>
              <a:ext uri="{FF2B5EF4-FFF2-40B4-BE49-F238E27FC236}">
                <a16:creationId xmlns:a16="http://schemas.microsoft.com/office/drawing/2014/main" id="{5C285FD5-1D21-48E7-9B18-DBFF15901E4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931194" y="293766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5" name="Text Box 79">
            <a:extLst>
              <a:ext uri="{FF2B5EF4-FFF2-40B4-BE49-F238E27FC236}">
                <a16:creationId xmlns:a16="http://schemas.microsoft.com/office/drawing/2014/main" id="{59DF848B-637D-4CD6-B963-7AA126CB3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3311525"/>
            <a:ext cx="11223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Mioglobina</a:t>
            </a:r>
          </a:p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Muscular</a:t>
            </a:r>
          </a:p>
        </p:txBody>
      </p:sp>
      <p:sp>
        <p:nvSpPr>
          <p:cNvPr id="26" name="Text Box 80">
            <a:extLst>
              <a:ext uri="{FF2B5EF4-FFF2-40B4-BE49-F238E27FC236}">
                <a16:creationId xmlns:a16="http://schemas.microsoft.com/office/drawing/2014/main" id="{684AD84A-E712-47D4-B6AF-982C7416A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2493963"/>
            <a:ext cx="18446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 de los Fosfágenos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27" name="Rectangle 82">
            <a:extLst>
              <a:ext uri="{FF2B5EF4-FFF2-40B4-BE49-F238E27FC236}">
                <a16:creationId xmlns:a16="http://schemas.microsoft.com/office/drawing/2014/main" id="{058F4BDF-EAC4-494B-99AA-79819D1F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588" y="4008438"/>
            <a:ext cx="1130300" cy="263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28" name="Text Box 83">
            <a:extLst>
              <a:ext uri="{FF2B5EF4-FFF2-40B4-BE49-F238E27FC236}">
                <a16:creationId xmlns:a16="http://schemas.microsoft.com/office/drawing/2014/main" id="{A3D0921E-1083-4044-9C9F-A1B4950B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4014788"/>
            <a:ext cx="1260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500" b="1">
                <a:latin typeface="Verdana" panose="020B0604030504040204" pitchFamily="34" charset="0"/>
              </a:rPr>
              <a:t>ATP - PCr</a:t>
            </a:r>
          </a:p>
        </p:txBody>
      </p:sp>
      <p:sp>
        <p:nvSpPr>
          <p:cNvPr id="29" name="Line 84">
            <a:extLst>
              <a:ext uri="{FF2B5EF4-FFF2-40B4-BE49-F238E27FC236}">
                <a16:creationId xmlns:a16="http://schemas.microsoft.com/office/drawing/2014/main" id="{599BE14E-9288-4512-9BAA-0149E56356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8625" y="2930525"/>
            <a:ext cx="0" cy="85725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85">
            <a:extLst>
              <a:ext uri="{FF2B5EF4-FFF2-40B4-BE49-F238E27FC236}">
                <a16:creationId xmlns:a16="http://schemas.microsoft.com/office/drawing/2014/main" id="{42B8B42C-4CE0-4674-81E9-203F813163FA}"/>
              </a:ext>
            </a:extLst>
          </p:cNvPr>
          <p:cNvSpPr>
            <a:spLocks/>
          </p:cNvSpPr>
          <p:nvPr/>
        </p:nvSpPr>
        <p:spPr bwMode="auto">
          <a:xfrm flipV="1">
            <a:off x="2636838" y="3789363"/>
            <a:ext cx="663575" cy="211137"/>
          </a:xfrm>
          <a:custGeom>
            <a:avLst/>
            <a:gdLst>
              <a:gd name="T0" fmla="*/ 0 w 3432"/>
              <a:gd name="T1" fmla="*/ 0 h 343"/>
              <a:gd name="T2" fmla="*/ 0 w 3432"/>
              <a:gd name="T3" fmla="*/ 2147483647 h 343"/>
              <a:gd name="T4" fmla="*/ 2147483647 w 3432"/>
              <a:gd name="T5" fmla="*/ 2147483647 h 343"/>
              <a:gd name="T6" fmla="*/ 2147483647 w 3432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3432"/>
              <a:gd name="T13" fmla="*/ 0 h 343"/>
              <a:gd name="T14" fmla="*/ 3432 w 3432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32" h="343">
                <a:moveTo>
                  <a:pt x="0" y="0"/>
                </a:moveTo>
                <a:lnTo>
                  <a:pt x="0" y="343"/>
                </a:lnTo>
                <a:lnTo>
                  <a:pt x="3432" y="343"/>
                </a:lnTo>
                <a:lnTo>
                  <a:pt x="3432" y="8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31" name="Line 87">
            <a:extLst>
              <a:ext uri="{FF2B5EF4-FFF2-40B4-BE49-F238E27FC236}">
                <a16:creationId xmlns:a16="http://schemas.microsoft.com/office/drawing/2014/main" id="{D5218FDF-0356-473C-BC99-174ECC469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42719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8">
            <a:extLst>
              <a:ext uri="{FF2B5EF4-FFF2-40B4-BE49-F238E27FC236}">
                <a16:creationId xmlns:a16="http://schemas.microsoft.com/office/drawing/2014/main" id="{06575897-D1CC-48CD-96D3-2E99A510A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4402138"/>
            <a:ext cx="1220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Enlaces de Fostato Altamente Energéticos</a:t>
            </a:r>
          </a:p>
        </p:txBody>
      </p:sp>
      <p:sp>
        <p:nvSpPr>
          <p:cNvPr id="33" name="Line 89">
            <a:extLst>
              <a:ext uri="{FF2B5EF4-FFF2-40B4-BE49-F238E27FC236}">
                <a16:creationId xmlns:a16="http://schemas.microsoft.com/office/drawing/2014/main" id="{E329AA57-AC89-4072-B592-C85ABDB2E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50593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90">
            <a:extLst>
              <a:ext uri="{FF2B5EF4-FFF2-40B4-BE49-F238E27FC236}">
                <a16:creationId xmlns:a16="http://schemas.microsoft.com/office/drawing/2014/main" id="{509EEC90-8B3A-4682-A3DD-3D2EB3DE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738" y="5189538"/>
            <a:ext cx="12938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Necesitan ser Restaurados</a:t>
            </a:r>
          </a:p>
        </p:txBody>
      </p:sp>
      <p:sp>
        <p:nvSpPr>
          <p:cNvPr id="35" name="Line 91">
            <a:extLst>
              <a:ext uri="{FF2B5EF4-FFF2-40B4-BE49-F238E27FC236}">
                <a16:creationId xmlns:a16="http://schemas.microsoft.com/office/drawing/2014/main" id="{17D45C60-47A9-4454-A3A5-D4E3F0247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56816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92">
            <a:extLst>
              <a:ext uri="{FF2B5EF4-FFF2-40B4-BE49-F238E27FC236}">
                <a16:creationId xmlns:a16="http://schemas.microsoft.com/office/drawing/2014/main" id="{3D42DD9D-D07B-4F3A-BAE9-70D5F1A6F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5837238"/>
            <a:ext cx="4905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Vía</a:t>
            </a:r>
          </a:p>
        </p:txBody>
      </p:sp>
      <p:sp>
        <p:nvSpPr>
          <p:cNvPr id="37" name="Line 93">
            <a:extLst>
              <a:ext uri="{FF2B5EF4-FFF2-40B4-BE49-F238E27FC236}">
                <a16:creationId xmlns:a16="http://schemas.microsoft.com/office/drawing/2014/main" id="{F9EFED3A-7930-4582-A959-CA2F9FC30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7513" y="6024563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94">
            <a:extLst>
              <a:ext uri="{FF2B5EF4-FFF2-40B4-BE49-F238E27FC236}">
                <a16:creationId xmlns:a16="http://schemas.microsoft.com/office/drawing/2014/main" id="{2DA70AD5-CDBB-408F-B40C-80208D40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6154738"/>
            <a:ext cx="11191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200" b="1">
                <a:latin typeface="Verdana" panose="020B0604030504040204" pitchFamily="34" charset="0"/>
              </a:rPr>
              <a:t>Procesos Oxidativos</a:t>
            </a:r>
          </a:p>
        </p:txBody>
      </p:sp>
      <p:sp>
        <p:nvSpPr>
          <p:cNvPr id="39" name="Freeform 95">
            <a:extLst>
              <a:ext uri="{FF2B5EF4-FFF2-40B4-BE49-F238E27FC236}">
                <a16:creationId xmlns:a16="http://schemas.microsoft.com/office/drawing/2014/main" id="{01C7CCD2-8C19-4D32-B226-416723F570B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46031" y="1318419"/>
            <a:ext cx="219075" cy="1081088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0" name="Rectangle 96">
            <a:extLst>
              <a:ext uri="{FF2B5EF4-FFF2-40B4-BE49-F238E27FC236}">
                <a16:creationId xmlns:a16="http://schemas.microsoft.com/office/drawing/2014/main" id="{FC0E7265-222C-41B1-A5DD-8D1C3A716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1974850"/>
            <a:ext cx="1550987" cy="904875"/>
          </a:xfrm>
          <a:prstGeom prst="rect">
            <a:avLst/>
          </a:prstGeom>
          <a:solidFill>
            <a:srgbClr val="99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1" name="Text Box 97">
            <a:extLst>
              <a:ext uri="{FF2B5EF4-FFF2-40B4-BE49-F238E27FC236}">
                <a16:creationId xmlns:a16="http://schemas.microsoft.com/office/drawing/2014/main" id="{F47704F6-0E55-4D49-8819-6BFA622DC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1992313"/>
            <a:ext cx="16557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COMPONENTE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Secundario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Lento</a:t>
            </a:r>
          </a:p>
          <a:p>
            <a:pPr algn="ctr">
              <a:lnSpc>
                <a:spcPct val="60000"/>
              </a:lnSpc>
            </a:pPr>
            <a:r>
              <a:rPr lang="en-US" altLang="en-US" sz="1600" b="1">
                <a:latin typeface="Arial" panose="020B0604020202020204" pitchFamily="34" charset="0"/>
              </a:rPr>
              <a:t>(30 min</a:t>
            </a:r>
            <a:r>
              <a:rPr lang="en-US" altLang="en-US" sz="2400" b="1">
                <a:latin typeface="Times New Roman" panose="02020603050405020304" pitchFamily="18" charset="0"/>
              </a:rPr>
              <a:t>-</a:t>
            </a:r>
            <a:r>
              <a:rPr lang="en-US" altLang="en-US" sz="1600" b="1">
                <a:latin typeface="Arial" panose="020B0604020202020204" pitchFamily="34" charset="0"/>
              </a:rPr>
              <a:t>1 hr.)</a:t>
            </a:r>
          </a:p>
        </p:txBody>
      </p:sp>
      <p:sp>
        <p:nvSpPr>
          <p:cNvPr id="42" name="Text Box 98">
            <a:extLst>
              <a:ext uri="{FF2B5EF4-FFF2-40B4-BE49-F238E27FC236}">
                <a16:creationId xmlns:a16="http://schemas.microsoft.com/office/drawing/2014/main" id="{E42FE352-3247-4448-9C36-B3A7CB35A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3027363"/>
            <a:ext cx="14970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Restauración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Equilibrio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Electrolitos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3" name="Line 100">
            <a:extLst>
              <a:ext uri="{FF2B5EF4-FFF2-40B4-BE49-F238E27FC236}">
                <a16:creationId xmlns:a16="http://schemas.microsoft.com/office/drawing/2014/main" id="{CB4A072C-25BF-4B86-BA09-1E6E8ECBD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4713" y="2903538"/>
            <a:ext cx="0" cy="20002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Freeform 101">
            <a:extLst>
              <a:ext uri="{FF2B5EF4-FFF2-40B4-BE49-F238E27FC236}">
                <a16:creationId xmlns:a16="http://schemas.microsoft.com/office/drawing/2014/main" id="{D9581C2B-9BB8-49E8-B26F-71B2402B6376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844632" y="1940719"/>
            <a:ext cx="236537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5" name="Text Box 103">
            <a:extLst>
              <a:ext uri="{FF2B5EF4-FFF2-40B4-BE49-F238E27FC236}">
                <a16:creationId xmlns:a16="http://schemas.microsoft.com/office/drawing/2014/main" id="{1C0CA1D3-8E33-404F-8D8C-0F3408840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8" y="2290763"/>
            <a:ext cx="14478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Temperatura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6" name="Line 104">
            <a:extLst>
              <a:ext uri="{FF2B5EF4-FFF2-40B4-BE49-F238E27FC236}">
                <a16:creationId xmlns:a16="http://schemas.microsoft.com/office/drawing/2014/main" id="{D9B6BB06-6759-48B3-9B7E-E6BC08373E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1600" y="2303463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Freeform 105">
            <a:extLst>
              <a:ext uri="{FF2B5EF4-FFF2-40B4-BE49-F238E27FC236}">
                <a16:creationId xmlns:a16="http://schemas.microsoft.com/office/drawing/2014/main" id="{A9A0DBE4-C892-4622-A079-C89C19BD2162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826001" y="2730500"/>
            <a:ext cx="1657350" cy="83502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48" name="Text Box 107">
            <a:extLst>
              <a:ext uri="{FF2B5EF4-FFF2-40B4-BE49-F238E27FC236}">
                <a16:creationId xmlns:a16="http://schemas.microsoft.com/office/drawing/2014/main" id="{4D5B5309-DF0F-477E-B69D-2CA4DB84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0" y="3929063"/>
            <a:ext cx="139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Eliminación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Lactato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49" name="Freeform 110">
            <a:extLst>
              <a:ext uri="{FF2B5EF4-FFF2-40B4-BE49-F238E27FC236}">
                <a16:creationId xmlns:a16="http://schemas.microsoft.com/office/drawing/2014/main" id="{E73AC978-201F-4D15-A32D-C4BF5B0B9B53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792663" y="3327400"/>
            <a:ext cx="2065338" cy="477837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0" name="Text Box 112">
            <a:extLst>
              <a:ext uri="{FF2B5EF4-FFF2-40B4-BE49-F238E27FC236}">
                <a16:creationId xmlns:a16="http://schemas.microsoft.com/office/drawing/2014/main" id="{AFC6E2C3-CA0A-4447-8B4E-133CF6CA1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4546600"/>
            <a:ext cx="13366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Metabolitos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1" name="Line 113">
            <a:extLst>
              <a:ext uri="{FF2B5EF4-FFF2-40B4-BE49-F238E27FC236}">
                <a16:creationId xmlns:a16="http://schemas.microsoft.com/office/drawing/2014/main" id="{B9599B59-C0FC-4F1A-82D9-B55B295BBA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4225" y="457200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114">
            <a:extLst>
              <a:ext uri="{FF2B5EF4-FFF2-40B4-BE49-F238E27FC236}">
                <a16:creationId xmlns:a16="http://schemas.microsoft.com/office/drawing/2014/main" id="{4650ACA1-4B68-4FBE-8575-3A00023CF5D9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4833938" y="3851275"/>
            <a:ext cx="2374900" cy="1428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3" name="Text Box 116">
            <a:extLst>
              <a:ext uri="{FF2B5EF4-FFF2-40B4-BE49-F238E27FC236}">
                <a16:creationId xmlns:a16="http://schemas.microsoft.com/office/drawing/2014/main" id="{8D1BA462-5A81-4445-A5C7-3B79B6F1B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3" y="5029200"/>
            <a:ext cx="12509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Hormonas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4" name="Line 117">
            <a:extLst>
              <a:ext uri="{FF2B5EF4-FFF2-40B4-BE49-F238E27FC236}">
                <a16:creationId xmlns:a16="http://schemas.microsoft.com/office/drawing/2014/main" id="{1C06CF0B-71C0-410C-9BDB-BA0E065B46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38725" y="5054600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Freeform 118">
            <a:extLst>
              <a:ext uri="{FF2B5EF4-FFF2-40B4-BE49-F238E27FC236}">
                <a16:creationId xmlns:a16="http://schemas.microsoft.com/office/drawing/2014/main" id="{FEE1880A-9C9E-4AB3-B79F-9A6AF8B20FE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381876" y="2949575"/>
            <a:ext cx="1162050" cy="638175"/>
          </a:xfrm>
          <a:custGeom>
            <a:avLst/>
            <a:gdLst>
              <a:gd name="T0" fmla="*/ 0 w 3765"/>
              <a:gd name="T1" fmla="*/ 0 h 1870"/>
              <a:gd name="T2" fmla="*/ 0 w 3765"/>
              <a:gd name="T3" fmla="*/ 2147483647 h 1870"/>
              <a:gd name="T4" fmla="*/ 2147483647 w 3765"/>
              <a:gd name="T5" fmla="*/ 2147483647 h 1870"/>
              <a:gd name="T6" fmla="*/ 0 60000 65536"/>
              <a:gd name="T7" fmla="*/ 0 60000 65536"/>
              <a:gd name="T8" fmla="*/ 0 60000 65536"/>
              <a:gd name="T9" fmla="*/ 0 w 3765"/>
              <a:gd name="T10" fmla="*/ 0 h 1870"/>
              <a:gd name="T11" fmla="*/ 3765 w 3765"/>
              <a:gd name="T12" fmla="*/ 1870 h 1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65" h="1870">
                <a:moveTo>
                  <a:pt x="0" y="0"/>
                </a:moveTo>
                <a:lnTo>
                  <a:pt x="0" y="1870"/>
                </a:lnTo>
                <a:lnTo>
                  <a:pt x="3765" y="1870"/>
                </a:lnTo>
              </a:path>
            </a:pathLst>
          </a:cu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endParaRPr lang="es-PR" altLang="en-US" sz="1200" b="1" i="1">
              <a:latin typeface="Times New Roman" panose="02020603050405020304" pitchFamily="18" charset="0"/>
            </a:endParaRPr>
          </a:p>
        </p:txBody>
      </p:sp>
      <p:sp>
        <p:nvSpPr>
          <p:cNvPr id="56" name="Text Box 120">
            <a:extLst>
              <a:ext uri="{FF2B5EF4-FFF2-40B4-BE49-F238E27FC236}">
                <a16:creationId xmlns:a16="http://schemas.microsoft.com/office/drawing/2014/main" id="{67983F08-5BA7-4834-AC32-9860E484F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3802063"/>
            <a:ext cx="14525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Metabolismo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Cardiaco y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Pulmonar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7" name="Text Box 123">
            <a:extLst>
              <a:ext uri="{FF2B5EF4-FFF2-40B4-BE49-F238E27FC236}">
                <a16:creationId xmlns:a16="http://schemas.microsoft.com/office/drawing/2014/main" id="{B9ED1EE0-CD7E-4863-8137-523C45141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5541963"/>
            <a:ext cx="129857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Reparación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de</a:t>
            </a:r>
          </a:p>
          <a:p>
            <a:pPr algn="ctr">
              <a:lnSpc>
                <a:spcPct val="80000"/>
              </a:lnSpc>
            </a:pPr>
            <a:r>
              <a:rPr lang="en-US" altLang="en-US" sz="1600" b="1" i="1">
                <a:latin typeface="Arial" panose="020B0604020202020204" pitchFamily="34" charset="0"/>
              </a:rPr>
              <a:t>Tejidos</a:t>
            </a:r>
            <a:endParaRPr lang="en-US" altLang="en-US" sz="1600" b="1" i="1" baseline="-25000">
              <a:latin typeface="Arial" panose="020B0604020202020204" pitchFamily="34" charset="0"/>
            </a:endParaRPr>
          </a:p>
        </p:txBody>
      </p:sp>
      <p:sp>
        <p:nvSpPr>
          <p:cNvPr id="58" name="Line 124">
            <a:extLst>
              <a:ext uri="{FF2B5EF4-FFF2-40B4-BE49-F238E27FC236}">
                <a16:creationId xmlns:a16="http://schemas.microsoft.com/office/drawing/2014/main" id="{1352FA5B-9085-41C6-B527-27D46F0FB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3813" y="2903538"/>
            <a:ext cx="0" cy="2695575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0D15B6D-8C44-48C0-AFCB-A3564DD66211}"/>
              </a:ext>
            </a:extLst>
          </p:cNvPr>
          <p:cNvSpPr>
            <a:spLocks/>
          </p:cNvSpPr>
          <p:nvPr/>
        </p:nvSpPr>
        <p:spPr bwMode="auto">
          <a:xfrm>
            <a:off x="-107950" y="7651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CONSUMO DE OXÍGENO EN EXCESO POSTERIOR AL EJERCICIO (COEP)</a:t>
            </a:r>
            <a:br>
              <a:rPr lang="es-PR" altLang="en-US" sz="1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OXÍGENO DE RECUPERACIÓN: Exceso O</a:t>
            </a:r>
            <a:r>
              <a:rPr lang="es-PR" altLang="en-US" sz="1500" i="1" baseline="-2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s-PR" altLang="en-US" sz="1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Normalmente Consumido en Reposo</a:t>
            </a:r>
            <a:endParaRPr lang="es-PR" altLang="en-US" sz="150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2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BDC70-58EF-4D25-9319-8AA1D34A4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6" name="breeze.wav"/>
          </p:stSnd>
        </p:sndAc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63D223-8700-45DC-89CF-E559D180B794}"/>
              </a:ext>
            </a:extLst>
          </p:cNvPr>
          <p:cNvSpPr>
            <a:spLocks/>
          </p:cNvSpPr>
          <p:nvPr/>
        </p:nvSpPr>
        <p:spPr bwMode="auto">
          <a:xfrm>
            <a:off x="2065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FCCBC6D-6AC3-4FB1-8FF5-58A1F4042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040" y="1700808"/>
            <a:ext cx="40884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Bompa</a:t>
            </a:r>
            <a:r>
              <a:rPr lang="en-US" altLang="es-PR" sz="2800" b="0" dirty="0"/>
              <a:t>, T. O., &amp; Buzzichelli, C. A. (2019). </a:t>
            </a:r>
            <a:r>
              <a:rPr lang="en-US" altLang="es-PR" sz="2800" b="1" i="1" dirty="0"/>
              <a:t>Periodization: Theory and methodology of training</a:t>
            </a:r>
            <a:r>
              <a:rPr lang="en-US" altLang="es-PR" sz="2800" b="0" dirty="0"/>
              <a:t> (6ta ed.). Champaign, IL: Human Kinetics.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C28A6-6646-4966-8E49-105509BD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5176"/>
            <a:ext cx="4264488" cy="5720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0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D74C9-364A-4FA4-AB6C-91F42F87B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CF936F-9E5E-464D-853D-58B5D614D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311778" cy="5306210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2FDD4A1-99A3-4459-8E5B-D9217C775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3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848E38-8127-4EBA-B932-AE1CB035C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9" y="1196752"/>
            <a:ext cx="8657451" cy="432048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649EE50-5D9D-4D2A-9D1E-D269A2625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Reproducido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iii),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oman&#10;&#10;Description automatically generated">
            <a:extLst>
              <a:ext uri="{FF2B5EF4-FFF2-40B4-BE49-F238E27FC236}">
                <a16:creationId xmlns:a16="http://schemas.microsoft.com/office/drawing/2014/main" id="{9AEDF41B-513D-4F26-8056-EFA6E0441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60" y="3636960"/>
            <a:ext cx="1203746" cy="1989242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2AFDBD6-6AE5-4B24-95DA-63ADBC2EC37F}"/>
              </a:ext>
            </a:extLst>
          </p:cNvPr>
          <p:cNvSpPr>
            <a:spLocks/>
          </p:cNvSpPr>
          <p:nvPr/>
        </p:nvSpPr>
        <p:spPr bwMode="auto">
          <a:xfrm>
            <a:off x="2845097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355BD61-E1D0-47F8-B98A-05BC558C7A9E}"/>
              </a:ext>
            </a:extLst>
          </p:cNvPr>
          <p:cNvSpPr>
            <a:spLocks/>
          </p:cNvSpPr>
          <p:nvPr/>
        </p:nvSpPr>
        <p:spPr bwMode="auto">
          <a:xfrm>
            <a:off x="2845098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BOMPA Y BUZZICHELLI (2019)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3" name="Picture 42" descr="CURVHEAD">
            <a:extLst>
              <a:ext uri="{FF2B5EF4-FFF2-40B4-BE49-F238E27FC236}">
                <a16:creationId xmlns:a16="http://schemas.microsoft.com/office/drawing/2014/main" id="{99631FFD-6065-47BA-9C58-40BA8BEB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6" y="1894396"/>
            <a:ext cx="2880320" cy="64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46AEB480-15DD-4E23-96FC-E97D43715443}"/>
              </a:ext>
            </a:extLst>
          </p:cNvPr>
          <p:cNvSpPr>
            <a:spLocks/>
          </p:cNvSpPr>
          <p:nvPr/>
        </p:nvSpPr>
        <p:spPr bwMode="auto">
          <a:xfrm>
            <a:off x="3029182" y="1894396"/>
            <a:ext cx="2552219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CAPÍTULO 1</a:t>
            </a:r>
          </a:p>
        </p:txBody>
      </p:sp>
      <p:sp>
        <p:nvSpPr>
          <p:cNvPr id="45" name="Title 5">
            <a:extLst>
              <a:ext uri="{FF2B5EF4-FFF2-40B4-BE49-F238E27FC236}">
                <a16:creationId xmlns:a16="http://schemas.microsoft.com/office/drawing/2014/main" id="{C2825184-4D89-44A8-B4D1-8F5FFBFEE01D}"/>
              </a:ext>
            </a:extLst>
          </p:cNvPr>
          <p:cNvSpPr txBox="1">
            <a:spLocks/>
          </p:cNvSpPr>
          <p:nvPr/>
        </p:nvSpPr>
        <p:spPr bwMode="auto">
          <a:xfrm>
            <a:off x="0" y="261447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BASES PARA EL: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58" name="Text Box 9">
            <a:extLst>
              <a:ext uri="{FF2B5EF4-FFF2-40B4-BE49-F238E27FC236}">
                <a16:creationId xmlns:a16="http://schemas.microsoft.com/office/drawing/2014/main" id="{51CEDC7C-6EE2-4858-8877-973A7919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3" y="6160678"/>
            <a:ext cx="77195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Energía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10" descr="PntBlue1">
            <a:extLst>
              <a:ext uri="{FF2B5EF4-FFF2-40B4-BE49-F238E27FC236}">
                <a16:creationId xmlns:a16="http://schemas.microsoft.com/office/drawing/2014/main" id="{61D3338E-E6A9-440B-AFB5-96ED7662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61428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 descr="A person in a red shirt&#10;&#10;Description automatically generated">
            <a:extLst>
              <a:ext uri="{FF2B5EF4-FFF2-40B4-BE49-F238E27FC236}">
                <a16:creationId xmlns:a16="http://schemas.microsoft.com/office/drawing/2014/main" id="{794B362C-DB08-477F-BEFF-B085BB063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2" y="520505"/>
            <a:ext cx="2576996" cy="2066965"/>
          </a:xfrm>
          <a:prstGeom prst="rect">
            <a:avLst/>
          </a:prstGeom>
        </p:spPr>
      </p:pic>
      <p:pic>
        <p:nvPicPr>
          <p:cNvPr id="40" name="Picture 39" descr="A picture containing man&#10;&#10;Description automatically generated">
            <a:extLst>
              <a:ext uri="{FF2B5EF4-FFF2-40B4-BE49-F238E27FC236}">
                <a16:creationId xmlns:a16="http://schemas.microsoft.com/office/drawing/2014/main" id="{1278ED2A-7E0D-42EE-9474-3C7B2752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75" y="3501008"/>
            <a:ext cx="1913245" cy="2137804"/>
          </a:xfrm>
          <a:prstGeom prst="rect">
            <a:avLst/>
          </a:prstGeom>
        </p:spPr>
      </p:pic>
      <p:sp>
        <p:nvSpPr>
          <p:cNvPr id="63" name="Text Box 9">
            <a:extLst>
              <a:ext uri="{FF2B5EF4-FFF2-40B4-BE49-F238E27FC236}">
                <a16:creationId xmlns:a16="http://schemas.microsoft.com/office/drawing/2014/main" id="{EEDEFB6A-B959-4DAA-B10A-7874B7FEF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5" y="3640398"/>
            <a:ext cx="47745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del Entrenamiento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10" descr="PntBlue1">
            <a:extLst>
              <a:ext uri="{FF2B5EF4-FFF2-40B4-BE49-F238E27FC236}">
                <a16:creationId xmlns:a16="http://schemas.microsoft.com/office/drawing/2014/main" id="{6DD7D81E-53A6-4A6F-99FA-52A0735B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36225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Box 9">
            <a:extLst>
              <a:ext uri="{FF2B5EF4-FFF2-40B4-BE49-F238E27FC236}">
                <a16:creationId xmlns:a16="http://schemas.microsoft.com/office/drawing/2014/main" id="{ED020A8E-B17C-4119-AC75-E7703D2A9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4648510"/>
            <a:ext cx="45585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Entrenamiento</a:t>
            </a:r>
          </a:p>
        </p:txBody>
      </p:sp>
      <p:pic>
        <p:nvPicPr>
          <p:cNvPr id="66" name="Picture 10" descr="PntBlue1">
            <a:extLst>
              <a:ext uri="{FF2B5EF4-FFF2-40B4-BE49-F238E27FC236}">
                <a16:creationId xmlns:a16="http://schemas.microsoft.com/office/drawing/2014/main" id="{67FE5560-6439-4968-A936-E524E1D1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46307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 Box 9">
            <a:extLst>
              <a:ext uri="{FF2B5EF4-FFF2-40B4-BE49-F238E27FC236}">
                <a16:creationId xmlns:a16="http://schemas.microsoft.com/office/drawing/2014/main" id="{B6039CDE-5D04-4399-A2AC-CC59137DD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4" y="5195751"/>
            <a:ext cx="22484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10" descr="PntBlue1">
            <a:extLst>
              <a:ext uri="{FF2B5EF4-FFF2-40B4-BE49-F238E27FC236}">
                <a16:creationId xmlns:a16="http://schemas.microsoft.com/office/drawing/2014/main" id="{4C5D10BF-30CB-47A3-9FF0-71CDBA86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51347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9">
            <a:extLst>
              <a:ext uri="{FF2B5EF4-FFF2-40B4-BE49-F238E27FC236}">
                <a16:creationId xmlns:a16="http://schemas.microsoft.com/office/drawing/2014/main" id="{4EDE1CFD-16EF-4D3F-A2AC-B16A1270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64" y="4144454"/>
            <a:ext cx="49140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 de las Destrezas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10" descr="PntBlue1">
            <a:extLst>
              <a:ext uri="{FF2B5EF4-FFF2-40B4-BE49-F238E27FC236}">
                <a16:creationId xmlns:a16="http://schemas.microsoft.com/office/drawing/2014/main" id="{25889D67-CA4C-42CF-8008-A1EFCA53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6" y="41266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 Box 9">
            <a:extLst>
              <a:ext uri="{FF2B5EF4-FFF2-40B4-BE49-F238E27FC236}">
                <a16:creationId xmlns:a16="http://schemas.microsoft.com/office/drawing/2014/main" id="{8470F72E-F4E6-4016-BCB4-C8900D9F8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3136342"/>
            <a:ext cx="80869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 del Campo: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Deportivo</a:t>
            </a:r>
          </a:p>
        </p:txBody>
      </p:sp>
      <p:pic>
        <p:nvPicPr>
          <p:cNvPr id="72" name="Picture 10" descr="PntBlue1">
            <a:extLst>
              <a:ext uri="{FF2B5EF4-FFF2-40B4-BE49-F238E27FC236}">
                <a16:creationId xmlns:a16="http://schemas.microsoft.com/office/drawing/2014/main" id="{E5D00376-403A-4B94-9C11-B5F47DB0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31185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9">
            <a:extLst>
              <a:ext uri="{FF2B5EF4-FFF2-40B4-BE49-F238E27FC236}">
                <a16:creationId xmlns:a16="http://schemas.microsoft.com/office/drawing/2014/main" id="{9A770838-2A4C-464B-8DCA-C46FB24B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76" y="5656622"/>
            <a:ext cx="7222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Supercompensacion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Adaptación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10" descr="PntBlue1">
            <a:extLst>
              <a:ext uri="{FF2B5EF4-FFF2-40B4-BE49-F238E27FC236}">
                <a16:creationId xmlns:a16="http://schemas.microsoft.com/office/drawing/2014/main" id="{FC2508B5-80FF-470B-85DC-96E68688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8" y="56388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8EBC-5F08-458E-A917-6C6BE2C98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1" y="1"/>
            <a:ext cx="10544099" cy="7029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634CD7-272E-41C1-8194-63A61EE7C3DA}"/>
              </a:ext>
            </a:extLst>
          </p:cNvPr>
          <p:cNvSpPr>
            <a:spLocks/>
          </p:cNvSpPr>
          <p:nvPr/>
        </p:nvSpPr>
        <p:spPr bwMode="auto">
          <a:xfrm>
            <a:off x="1691680" y="2564904"/>
            <a:ext cx="576064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04B78-F9E6-4374-81F3-834F6371639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 DEL ENTRENMIENTO: </a:t>
            </a:r>
            <a:r>
              <a:rPr lang="es-PR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02841BE0-7B16-4820-82B2-1FA2D17A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3100" b="1" dirty="0" err="1">
                <a:latin typeface="Arial" panose="020B0604020202020204" pitchFamily="34" charset="0"/>
              </a:rPr>
              <a:t>Fundamentado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en</a:t>
            </a:r>
            <a:r>
              <a:rPr lang="en-US" altLang="es-PR" sz="3100" b="1" dirty="0">
                <a:latin typeface="Arial" panose="020B0604020202020204" pitchFamily="34" charset="0"/>
              </a:rPr>
              <a:t> la </a:t>
            </a:r>
            <a:r>
              <a:rPr lang="en-US" altLang="es-PR" sz="3100" b="1" dirty="0" err="1">
                <a:latin typeface="Arial" panose="020B0604020202020204" pitchFamily="34" charset="0"/>
              </a:rPr>
              <a:t>presentación</a:t>
            </a:r>
            <a:r>
              <a:rPr lang="en-US" altLang="es-PR" sz="3100" b="1" dirty="0">
                <a:latin typeface="Arial" panose="020B0604020202020204" pitchFamily="34" charset="0"/>
              </a:rPr>
              <a:t> del video anterior, </a:t>
            </a:r>
            <a:r>
              <a:rPr lang="en-US" altLang="es-PR" sz="3100" b="1" dirty="0" err="1">
                <a:latin typeface="Arial" panose="020B0604020202020204" pitchFamily="34" charset="0"/>
              </a:rPr>
              <a:t>mencione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tres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términos</a:t>
            </a:r>
            <a:r>
              <a:rPr lang="en-US" altLang="es-PR" sz="3100" b="1" dirty="0">
                <a:latin typeface="Arial" panose="020B0604020202020204" pitchFamily="34" charset="0"/>
              </a:rPr>
              <a:t>, palabras o </a:t>
            </a:r>
            <a:r>
              <a:rPr lang="en-US" altLang="es-PR" sz="3100" b="1" dirty="0" err="1">
                <a:latin typeface="Arial" panose="020B0604020202020204" pitchFamily="34" charset="0"/>
              </a:rPr>
              <a:t>frases</a:t>
            </a:r>
            <a:r>
              <a:rPr lang="en-US" altLang="es-PR" sz="3100" b="1" dirty="0">
                <a:latin typeface="Arial" panose="020B0604020202020204" pitchFamily="34" charset="0"/>
              </a:rPr>
              <a:t> que </a:t>
            </a:r>
            <a:r>
              <a:rPr lang="en-US" altLang="es-PR" sz="3100" b="1" dirty="0" err="1">
                <a:latin typeface="Arial" panose="020B0604020202020204" pitchFamily="34" charset="0"/>
              </a:rPr>
              <a:t>puedan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surgir</a:t>
            </a:r>
            <a:r>
              <a:rPr lang="en-US" altLang="es-PR" sz="3100" b="1" dirty="0">
                <a:latin typeface="Arial" panose="020B0604020202020204" pitchFamily="34" charset="0"/>
              </a:rPr>
              <a:t> de </a:t>
            </a:r>
            <a:r>
              <a:rPr lang="en-US" altLang="es-PR" sz="3100" b="1" dirty="0" err="1">
                <a:latin typeface="Arial" panose="020B0604020202020204" pitchFamily="34" charset="0"/>
              </a:rPr>
              <a:t>su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pensamiento</a:t>
            </a:r>
            <a:r>
              <a:rPr lang="en-US" altLang="es-PR" sz="3100" b="1" dirty="0">
                <a:latin typeface="Arial" panose="020B0604020202020204" pitchFamily="34" charset="0"/>
              </a:rPr>
              <a:t> al </a:t>
            </a:r>
            <a:r>
              <a:rPr lang="en-US" altLang="es-PR" sz="3100" b="1" dirty="0" err="1">
                <a:latin typeface="Arial" panose="020B0604020202020204" pitchFamily="34" charset="0"/>
              </a:rPr>
              <a:t>ver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tal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película</a:t>
            </a:r>
            <a:r>
              <a:rPr lang="en-US" altLang="es-PR" sz="3100" b="1" dirty="0">
                <a:latin typeface="Arial" panose="020B0604020202020204" pitchFamily="34" charset="0"/>
              </a:rPr>
              <a:t>. Tienen 3 </a:t>
            </a:r>
            <a:r>
              <a:rPr lang="en-US" altLang="es-PR" sz="3100" b="1" dirty="0" err="1">
                <a:latin typeface="Arial" panose="020B0604020202020204" pitchFamily="34" charset="0"/>
              </a:rPr>
              <a:t>minutos</a:t>
            </a:r>
            <a:r>
              <a:rPr lang="en-US" altLang="es-PR" sz="3100" b="1" dirty="0">
                <a:latin typeface="Arial" panose="020B0604020202020204" pitchFamily="34" charset="0"/>
              </a:rPr>
              <a:t> para </a:t>
            </a:r>
            <a:r>
              <a:rPr lang="en-US" altLang="es-PR" sz="3100" b="1" dirty="0" err="1">
                <a:latin typeface="Arial" panose="020B0604020202020204" pitchFamily="34" charset="0"/>
              </a:rPr>
              <a:t>completar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esta</a:t>
            </a:r>
            <a:r>
              <a:rPr lang="en-US" altLang="es-PR" sz="3100" b="1" dirty="0">
                <a:latin typeface="Arial" panose="020B0604020202020204" pitchFamily="34" charset="0"/>
              </a:rPr>
              <a:t> </a:t>
            </a:r>
            <a:r>
              <a:rPr lang="en-US" altLang="es-PR" sz="3100" b="1" dirty="0" err="1">
                <a:latin typeface="Arial" panose="020B0604020202020204" pitchFamily="34" charset="0"/>
              </a:rPr>
              <a:t>actividad</a:t>
            </a:r>
            <a:r>
              <a:rPr lang="en-US" altLang="es-PR" sz="3100" b="1" dirty="0">
                <a:latin typeface="Arial" panose="020B0604020202020204" pitchFamily="34" charset="0"/>
              </a:rPr>
              <a:t>:</a:t>
            </a:r>
          </a:p>
          <a:p>
            <a:pPr algn="l">
              <a:lnSpc>
                <a:spcPct val="9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9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1.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2.</a:t>
            </a:r>
          </a:p>
          <a:p>
            <a:pPr algn="l">
              <a:lnSpc>
                <a:spcPct val="70000"/>
              </a:lnSpc>
            </a:pPr>
            <a:endParaRPr lang="en-US" altLang="es-PR" sz="3100" b="1" dirty="0">
              <a:latin typeface="Arial" panose="020B0604020202020204" pitchFamily="34" charset="0"/>
            </a:endParaRPr>
          </a:p>
          <a:p>
            <a:pPr algn="l">
              <a:lnSpc>
                <a:spcPct val="70000"/>
              </a:lnSpc>
            </a:pPr>
            <a:r>
              <a:rPr lang="en-US" altLang="es-PR" sz="3100" b="1" dirty="0">
                <a:latin typeface="Arial" panose="020B0604020202020204" pitchFamily="34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62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A6B0C-194C-4E9D-B82B-87F3EBED5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6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F646C8A-A78D-47A9-8111-FE5C74A2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Dibuje sobre estos cuerpos celulares, que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piensas es el largo y cantidad de dendritas tú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s-PR" b="1" dirty="0">
                <a:latin typeface="Arial" panose="020B0604020202020204" pitchFamily="34" charset="0"/>
              </a:rPr>
              <a:t>posees en estos momentos:</a:t>
            </a:r>
            <a:endParaRPr lang="en-US" altLang="es-PR" b="1" dirty="0">
              <a:latin typeface="Arial" panose="020B06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BE05B5E-BC08-4E73-B65C-206FF3D1B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2861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28D3D8D4-C06E-485A-A246-06ECB6C5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46545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7F2DAD28-83DB-4638-87DB-034B616AF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9338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9EE21F0-9F2E-4444-AA89-DFA52A66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29257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53FAC46A-E53B-4C32-8099-D233466E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9987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123A5E16-0649-4165-8B06-B67A3117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3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9439E26-8DF2-43B1-800E-5085009BC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7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80" y="692696"/>
            <a:ext cx="5256584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914" y="1268760"/>
            <a:ext cx="5616624" cy="51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Actividad atlética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sistemática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de larga duración, ordenada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progresivamente 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individualmente, dirigido al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modelado de las funciones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humanas fisiológicas y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psicológicas, con el fin de que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se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enfrenten efectivamente 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tareas demandantes</a:t>
            </a:r>
          </a:p>
        </p:txBody>
      </p:sp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F1B041BB-BFBC-46A1-8E81-1CFF6504A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2" y="532418"/>
            <a:ext cx="3426356" cy="632558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5237149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5C735D9-418F-4B28-8C15-8E3C9A3A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1196752"/>
            <a:ext cx="4176464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EB3CBE-8FD7-4332-A029-4DB2029E4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024" y="1746658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Implica el acto de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entrenar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(“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coaching</a:t>
            </a:r>
            <a:r>
              <a:rPr lang="es-ES" altLang="es-PR" sz="3600" b="1" dirty="0">
                <a:latin typeface="Arial" charset="0"/>
                <a:cs typeface="Arial" charset="0"/>
              </a:rPr>
              <a:t>”) o</a:t>
            </a:r>
          </a:p>
          <a:p>
            <a:pPr eaLnBrk="0" hangingPunct="0">
              <a:lnSpc>
                <a:spcPts val="7600"/>
              </a:lnSpc>
              <a:spcBef>
                <a:spcPct val="20000"/>
              </a:spcBef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enseñar</a:t>
            </a:r>
          </a:p>
        </p:txBody>
      </p:sp>
      <p:pic>
        <p:nvPicPr>
          <p:cNvPr id="3" name="Picture 2" descr="A picture containing sport, person, building, ground&#10;&#10;Description automatically generated">
            <a:extLst>
              <a:ext uri="{FF2B5EF4-FFF2-40B4-BE49-F238E27FC236}">
                <a16:creationId xmlns:a16="http://schemas.microsoft.com/office/drawing/2014/main" id="{AAF358FD-232B-4BF8-A7CF-8F3B55EE6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5059"/>
            <a:ext cx="4752527" cy="613229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686288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773666" y="2060848"/>
            <a:ext cx="403244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“COACH”</a:t>
            </a:r>
            <a:endParaRPr lang="en-US" altLang="es-PR" sz="6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04277" y="3933056"/>
            <a:ext cx="853544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Persona que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instruye</a:t>
            </a:r>
            <a:r>
              <a:rPr lang="en-US" altLang="es-PR" sz="3600" b="1" dirty="0">
                <a:latin typeface="Arial" charset="0"/>
                <a:cs typeface="Arial" charset="0"/>
              </a:rPr>
              <a:t> 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entrena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3600" b="1" dirty="0">
                <a:latin typeface="Arial" charset="0"/>
                <a:cs typeface="Arial" charset="0"/>
              </a:rPr>
              <a:t> los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fundamentos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diferentes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técnicas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 de un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deporte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54027-3F25-44CF-826C-B53E012F3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" y="620688"/>
            <a:ext cx="3802819" cy="316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04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 Box 2">
            <a:extLst>
              <a:ext uri="{FF2B5EF4-FFF2-40B4-BE49-F238E27FC236}">
                <a16:creationId xmlns:a16="http://schemas.microsoft.com/office/drawing/2014/main" id="{4EA062B8-D98C-4E13-A2CD-41425AFFC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777" y="4077072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Entendimiento</a:t>
            </a:r>
            <a:r>
              <a:rPr lang="en-US" altLang="es-PR" sz="2600" b="1" dirty="0">
                <a:latin typeface="Arial" charset="0"/>
              </a:rPr>
              <a:t> conceptual </a:t>
            </a:r>
            <a:r>
              <a:rPr lang="en-US" altLang="es-PR" sz="2600" b="1" dirty="0" err="1">
                <a:latin typeface="Arial" charset="0"/>
              </a:rPr>
              <a:t>neurológico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Inicial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09" name="Picture 3" descr="PntBlue1">
            <a:extLst>
              <a:ext uri="{FF2B5EF4-FFF2-40B4-BE49-F238E27FC236}">
                <a16:creationId xmlns:a16="http://schemas.microsoft.com/office/drawing/2014/main" id="{45B0D705-96EF-4FB2-A021-3DE130FF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1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Box 4">
            <a:extLst>
              <a:ext uri="{FF2B5EF4-FFF2-40B4-BE49-F238E27FC236}">
                <a16:creationId xmlns:a16="http://schemas.microsoft.com/office/drawing/2014/main" id="{5E842D7A-E638-432E-85DD-50F10AB65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1599976"/>
            <a:ext cx="61967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 electrónica</a:t>
            </a:r>
          </a:p>
        </p:txBody>
      </p:sp>
      <p:pic>
        <p:nvPicPr>
          <p:cNvPr id="111" name="Picture 5" descr="PntBlue1">
            <a:extLst>
              <a:ext uri="{FF2B5EF4-FFF2-40B4-BE49-F238E27FC236}">
                <a16:creationId xmlns:a16="http://schemas.microsoft.com/office/drawing/2014/main" id="{460C7688-5676-42B5-A277-38E2D072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155679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 Box 9">
            <a:extLst>
              <a:ext uri="{FF2B5EF4-FFF2-40B4-BE49-F238E27FC236}">
                <a16:creationId xmlns:a16="http://schemas.microsoft.com/office/drawing/2014/main" id="{CEAE319F-4D12-4831-A61F-DEB5C63B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2078658"/>
            <a:ext cx="6916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Reflexión: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Conocimiento previo del tópico</a:t>
            </a:r>
          </a:p>
        </p:txBody>
      </p:sp>
      <p:pic>
        <p:nvPicPr>
          <p:cNvPr id="113" name="Picture 10" descr="PntBlue1">
            <a:extLst>
              <a:ext uri="{FF2B5EF4-FFF2-40B4-BE49-F238E27FC236}">
                <a16:creationId xmlns:a16="http://schemas.microsoft.com/office/drawing/2014/main" id="{CB310DC6-B7D3-4BDA-974E-07B8F6EB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206084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 Box 11">
            <a:extLst>
              <a:ext uri="{FF2B5EF4-FFF2-40B4-BE49-F238E27FC236}">
                <a16:creationId xmlns:a16="http://schemas.microsoft.com/office/drawing/2014/main" id="{04160B00-E127-4C78-8612-3EC9BF668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2598604"/>
            <a:ext cx="653419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principal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115" name="Picture 12" descr="PntBlue1">
            <a:extLst>
              <a:ext uri="{FF2B5EF4-FFF2-40B4-BE49-F238E27FC236}">
                <a16:creationId xmlns:a16="http://schemas.microsoft.com/office/drawing/2014/main" id="{C88A0B27-2C21-4F75-A728-51DA4127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25649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 Box 4">
            <a:extLst>
              <a:ext uri="{FF2B5EF4-FFF2-40B4-BE49-F238E27FC236}">
                <a16:creationId xmlns:a16="http://schemas.microsoft.com/office/drawing/2014/main" id="{E90DBA2A-578C-42D9-908C-FD9DAA8FB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3112144"/>
            <a:ext cx="350985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Dinámica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Inducción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7" name="Picture 5" descr="PntBlue1">
            <a:extLst>
              <a:ext uri="{FF2B5EF4-FFF2-40B4-BE49-F238E27FC236}">
                <a16:creationId xmlns:a16="http://schemas.microsoft.com/office/drawing/2014/main" id="{E52DCF45-E997-4C62-8FAA-03F77ED1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30689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 Box 2">
            <a:extLst>
              <a:ext uri="{FF2B5EF4-FFF2-40B4-BE49-F238E27FC236}">
                <a16:creationId xmlns:a16="http://schemas.microsoft.com/office/drawing/2014/main" id="{A65A86F5-2BC5-4BEE-A68C-FAEBFA407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3573016"/>
            <a:ext cx="580315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Asuntos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preliminares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Introducción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19" name="Picture 3" descr="PntBlue1">
            <a:extLst>
              <a:ext uri="{FF2B5EF4-FFF2-40B4-BE49-F238E27FC236}">
                <a16:creationId xmlns:a16="http://schemas.microsoft.com/office/drawing/2014/main" id="{756798B8-7293-4B37-AA90-76AC89DA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 Box 11">
            <a:extLst>
              <a:ext uri="{FF2B5EF4-FFF2-40B4-BE49-F238E27FC236}">
                <a16:creationId xmlns:a16="http://schemas.microsoft.com/office/drawing/2014/main" id="{6C769164-DE76-4620-B9C0-97C503407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2" y="5148291"/>
            <a:ext cx="23083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Picture 12" descr="PntBlue1">
            <a:extLst>
              <a:ext uri="{FF2B5EF4-FFF2-40B4-BE49-F238E27FC236}">
                <a16:creationId xmlns:a16="http://schemas.microsoft.com/office/drawing/2014/main" id="{556CBD03-49D7-467F-8386-DD3507BD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51145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 Box 4">
            <a:extLst>
              <a:ext uri="{FF2B5EF4-FFF2-40B4-BE49-F238E27FC236}">
                <a16:creationId xmlns:a16="http://schemas.microsoft.com/office/drawing/2014/main" id="{C35C8203-F763-4D56-9E3A-AC3459731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53" y="5661831"/>
            <a:ext cx="602038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23" name="Picture 5" descr="PntBlue1">
            <a:extLst>
              <a:ext uri="{FF2B5EF4-FFF2-40B4-BE49-F238E27FC236}">
                <a16:creationId xmlns:a16="http://schemas.microsoft.com/office/drawing/2014/main" id="{EADB0525-C1FD-4F33-A338-D49A3992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561864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 Box 2">
            <a:extLst>
              <a:ext uri="{FF2B5EF4-FFF2-40B4-BE49-F238E27FC236}">
                <a16:creationId xmlns:a16="http://schemas.microsoft.com/office/drawing/2014/main" id="{B6A00228-116F-4775-8981-B65DC38CE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20" y="6144920"/>
            <a:ext cx="78388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Cómo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contactar</a:t>
            </a:r>
            <a:r>
              <a:rPr lang="en-US" altLang="es-PR" sz="2600" b="1" dirty="0">
                <a:latin typeface="Arial" charset="0"/>
              </a:rPr>
              <a:t> al </a:t>
            </a:r>
            <a:r>
              <a:rPr lang="en-US" altLang="es-PR" sz="2600" b="1" dirty="0" err="1">
                <a:latin typeface="Arial" charset="0"/>
              </a:rPr>
              <a:t>profesor</a:t>
            </a:r>
            <a:r>
              <a:rPr lang="en-US" altLang="es-PR" sz="2600" b="1" dirty="0">
                <a:latin typeface="Arial" charset="0"/>
              </a:rPr>
              <a:t>:</a:t>
            </a:r>
            <a:r>
              <a:rPr lang="en-US" altLang="es-PR" sz="2600" b="1" i="1" dirty="0">
                <a:latin typeface="Arial" charset="0"/>
              </a:rPr>
              <a:t> Edgar Lopategui</a:t>
            </a:r>
          </a:p>
        </p:txBody>
      </p:sp>
      <p:pic>
        <p:nvPicPr>
          <p:cNvPr id="125" name="Picture 3" descr="PntBlue1">
            <a:extLst>
              <a:ext uri="{FF2B5EF4-FFF2-40B4-BE49-F238E27FC236}">
                <a16:creationId xmlns:a16="http://schemas.microsoft.com/office/drawing/2014/main" id="{3D429CA7-A8AE-4F02-BC80-580A7A66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" y="612270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itle 1">
            <a:extLst>
              <a:ext uri="{FF2B5EF4-FFF2-40B4-BE49-F238E27FC236}">
                <a16:creationId xmlns:a16="http://schemas.microsoft.com/office/drawing/2014/main" id="{ABB77804-ADB4-4DFF-9469-1A40FB6E17D0}"/>
              </a:ext>
            </a:extLst>
          </p:cNvPr>
          <p:cNvSpPr>
            <a:spLocks/>
          </p:cNvSpPr>
          <p:nvPr/>
        </p:nvSpPr>
        <p:spPr bwMode="auto">
          <a:xfrm>
            <a:off x="2408619" y="581645"/>
            <a:ext cx="504370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pic>
        <p:nvPicPr>
          <p:cNvPr id="3" name="Picture 2" descr="A group of young men playing a game of football&#10;&#10;Description automatically generated">
            <a:extLst>
              <a:ext uri="{FF2B5EF4-FFF2-40B4-BE49-F238E27FC236}">
                <a16:creationId xmlns:a16="http://schemas.microsoft.com/office/drawing/2014/main" id="{7837AE67-362F-4576-A0D2-03B46E270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4" y="461626"/>
            <a:ext cx="2006209" cy="11382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867CC5DD-4ED8-4B21-AA28-638A4077E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4621581"/>
            <a:ext cx="78529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Entrenamiento deportivo: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Conceptos y bases</a:t>
            </a:r>
          </a:p>
        </p:txBody>
      </p:sp>
      <p:pic>
        <p:nvPicPr>
          <p:cNvPr id="25" name="Picture 12" descr="PntBlue1">
            <a:extLst>
              <a:ext uri="{FF2B5EF4-FFF2-40B4-BE49-F238E27FC236}">
                <a16:creationId xmlns:a16="http://schemas.microsoft.com/office/drawing/2014/main" id="{C51C8DB8-2F01-4CD6-9E1B-D064A16F5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788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1043608" y="764704"/>
            <a:ext cx="68072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4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ENTRENADOR VS. “COACH”</a:t>
            </a:r>
            <a:endParaRPr lang="en-US" altLang="es-PR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96D827F1-0665-46C2-9C24-64A580E0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574602"/>
            <a:ext cx="20074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Europa: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0" descr="PntBlue1">
            <a:extLst>
              <a:ext uri="{FF2B5EF4-FFF2-40B4-BE49-F238E27FC236}">
                <a16:creationId xmlns:a16="http://schemas.microsoft.com/office/drawing/2014/main" id="{BC8A6631-AFBC-4A25-8FA8-97319DF2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3">
            <a:extLst>
              <a:ext uri="{FF2B5EF4-FFF2-40B4-BE49-F238E27FC236}">
                <a16:creationId xmlns:a16="http://schemas.microsoft.com/office/drawing/2014/main" id="{C24D1ACC-2270-472A-A126-2F76E8D1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132856"/>
            <a:ext cx="3888432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“Coach”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440D638-5879-474A-9478-DCA68BAD0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870746"/>
            <a:ext cx="577403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Estados Unidos Continentales: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DA6A6954-80C1-475A-8BB3-5F3CCE063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3">
            <a:extLst>
              <a:ext uri="{FF2B5EF4-FFF2-40B4-BE49-F238E27FC236}">
                <a16:creationId xmlns:a16="http://schemas.microsoft.com/office/drawing/2014/main" id="{91577052-83B8-40D9-A354-EC1D6E5B4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429000"/>
            <a:ext cx="3456384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también:</a:t>
            </a:r>
            <a:endParaRPr lang="es-PR" sz="2800" b="1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28">
            <a:extLst>
              <a:ext uri="{FF2B5EF4-FFF2-40B4-BE49-F238E27FC236}">
                <a16:creationId xmlns:a16="http://schemas.microsoft.com/office/drawing/2014/main" id="{0B69A1F2-C71F-482A-B490-2EF95A533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3904233"/>
            <a:ext cx="5774034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Entrena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perros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o caballos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29" descr="Bullet_Round_Diamond_Maggenta_02">
            <a:extLst>
              <a:ext uri="{FF2B5EF4-FFF2-40B4-BE49-F238E27FC236}">
                <a16:creationId xmlns:a16="http://schemas.microsoft.com/office/drawing/2014/main" id="{B07B6DD4-EA7D-4A3B-B898-3506D352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44718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8">
            <a:extLst>
              <a:ext uri="{FF2B5EF4-FFF2-40B4-BE49-F238E27FC236}">
                <a16:creationId xmlns:a16="http://schemas.microsoft.com/office/drawing/2014/main" id="{187F51C9-6E98-4CD3-BB96-95A9D20C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246" y="4552305"/>
            <a:ext cx="5774034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Trabaja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otras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áreas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enseñanza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Picture 29" descr="Bullet_Round_Diamond_Maggenta_02">
            <a:extLst>
              <a:ext uri="{FF2B5EF4-FFF2-40B4-BE49-F238E27FC236}">
                <a16:creationId xmlns:a16="http://schemas.microsoft.com/office/drawing/2014/main" id="{A438573A-B2EA-485E-ACB8-81F81A8F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9279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5459BD7A-41E3-415F-BF27-6C56F0AA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5419849"/>
            <a:ext cx="27995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Puerto Rico: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9CF11B13-32EE-49D4-90A6-812C79B6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020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3">
            <a:extLst>
              <a:ext uri="{FF2B5EF4-FFF2-40B4-BE49-F238E27FC236}">
                <a16:creationId xmlns:a16="http://schemas.microsoft.com/office/drawing/2014/main" id="{D7E4ECA3-B698-4CA6-A9BE-51CF1A40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5978103"/>
            <a:ext cx="5256584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800" b="1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Entrenador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“Coach”</a:t>
            </a:r>
            <a:r>
              <a:rPr lang="es-P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P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s-PR" sz="2800" b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Dirigente</a:t>
            </a:r>
          </a:p>
        </p:txBody>
      </p:sp>
      <p:pic>
        <p:nvPicPr>
          <p:cNvPr id="4" name="Picture 3" descr="A picture containing grass, sky, outdoor, athletic game&#10;&#10;Description automatically generated">
            <a:extLst>
              <a:ext uri="{FF2B5EF4-FFF2-40B4-BE49-F238E27FC236}">
                <a16:creationId xmlns:a16="http://schemas.microsoft.com/office/drawing/2014/main" id="{897AD8D2-FCCD-41B3-AE66-7DCFC2870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844" y="1268760"/>
            <a:ext cx="2410933" cy="34711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picture containing ground, person, outdoor, man&#10;&#10;Description automatically generated">
            <a:extLst>
              <a:ext uri="{FF2B5EF4-FFF2-40B4-BE49-F238E27FC236}">
                <a16:creationId xmlns:a16="http://schemas.microsoft.com/office/drawing/2014/main" id="{C59EAEE1-23FE-4545-8720-673A5972F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858995"/>
            <a:ext cx="2725609" cy="181707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89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1743D3-6921-4F55-8948-15DDE5720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621668"/>
            <a:ext cx="8608169" cy="5774051"/>
          </a:xfrm>
          <a:prstGeom prst="rect">
            <a:avLst/>
          </a:prstGeom>
        </p:spPr>
      </p:pic>
      <p:pic>
        <p:nvPicPr>
          <p:cNvPr id="24" name="Picture 23" descr="A picture containing blackboard, person, text&#10;&#10;Description automatically generated">
            <a:extLst>
              <a:ext uri="{FF2B5EF4-FFF2-40B4-BE49-F238E27FC236}">
                <a16:creationId xmlns:a16="http://schemas.microsoft.com/office/drawing/2014/main" id="{78AFDB48-4C8B-49FD-9D64-755F50D8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62281"/>
            <a:ext cx="2267744" cy="194933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" name="Picture 24" descr="A picture containing baseball, person, player, outdoor&#10;&#10;Description automatically generated">
            <a:extLst>
              <a:ext uri="{FF2B5EF4-FFF2-40B4-BE49-F238E27FC236}">
                <a16:creationId xmlns:a16="http://schemas.microsoft.com/office/drawing/2014/main" id="{07E08339-4EFC-4F21-BBAA-2982AF9C9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74805"/>
            <a:ext cx="3107234" cy="207725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6" name="Picture 25" descr="A picture containing person, outdoor, player, holding&#10;&#10;Description automatically generated">
            <a:extLst>
              <a:ext uri="{FF2B5EF4-FFF2-40B4-BE49-F238E27FC236}">
                <a16:creationId xmlns:a16="http://schemas.microsoft.com/office/drawing/2014/main" id="{1FD4E84E-708A-4CD5-8ECA-EF8F29F94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7" y="4292513"/>
            <a:ext cx="3831174" cy="25541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" name="Picture 26" descr="A picture containing grass, person, outdoor, baseball&#10;&#10;Description automatically generated">
            <a:extLst>
              <a:ext uri="{FF2B5EF4-FFF2-40B4-BE49-F238E27FC236}">
                <a16:creationId xmlns:a16="http://schemas.microsoft.com/office/drawing/2014/main" id="{A96BC643-6340-44E3-89C3-0C1B77C702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663" y="836712"/>
            <a:ext cx="1917749" cy="12784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9" name="Picture 28" descr="A picture containing person, outdoor, ground, man&#10;&#10;Description automatically generated">
            <a:extLst>
              <a:ext uri="{FF2B5EF4-FFF2-40B4-BE49-F238E27FC236}">
                <a16:creationId xmlns:a16="http://schemas.microsoft.com/office/drawing/2014/main" id="{7D22482F-1A84-4F9D-BD49-9E7FFE202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61" y="2866163"/>
            <a:ext cx="1554343" cy="365727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8A400849-BA8C-4076-B405-4FF0D2EF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016149"/>
            <a:ext cx="791212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Conocimiento básico de la materia</a:t>
            </a: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17C2E618-4ED7-4BF9-ACA5-C14B9FDD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614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17897F3-6863-4884-92DE-002E57071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1569738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Sistema de “coaching” organizado, lógico y racional</a:t>
            </a:r>
          </a:p>
        </p:txBody>
      </p:sp>
      <p:pic>
        <p:nvPicPr>
          <p:cNvPr id="8" name="Picture 5" descr="PntBlue1">
            <a:extLst>
              <a:ext uri="{FF2B5EF4-FFF2-40B4-BE49-F238E27FC236}">
                <a16:creationId xmlns:a16="http://schemas.microsoft.com/office/drawing/2014/main" id="{C6996AA1-0F16-42C1-82B4-7553C4BF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655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0CED538F-183C-436B-B695-B21A28017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336452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Posee destrezas de comunicación y técnicas pedagógicas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F5B40FBB-C827-473E-85F2-F556297B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86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19F808DC-E31A-4309-AB2A-A9970FC3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137857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Fomenta la honestidad, justicia y simpatía/amabilidad</a:t>
            </a:r>
          </a:p>
        </p:txBody>
      </p:sp>
      <p:pic>
        <p:nvPicPr>
          <p:cNvPr id="12" name="Picture 12" descr="PntBlue1">
            <a:extLst>
              <a:ext uri="{FF2B5EF4-FFF2-40B4-BE49-F238E27FC236}">
                <a16:creationId xmlns:a16="http://schemas.microsoft.com/office/drawing/2014/main" id="{D5006F9E-BE33-47AD-A4B8-A00DA704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415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C432A63E-6A30-423F-B1A6-99427A8AC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789040"/>
            <a:ext cx="791212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Liderato y personalidad demandante y motivadora</a:t>
            </a:r>
          </a:p>
        </p:txBody>
      </p:sp>
      <p:pic>
        <p:nvPicPr>
          <p:cNvPr id="14" name="Picture 3" descr="PntBlue1">
            <a:extLst>
              <a:ext uri="{FF2B5EF4-FFF2-40B4-BE49-F238E27FC236}">
                <a16:creationId xmlns:a16="http://schemas.microsoft.com/office/drawing/2014/main" id="{C6AF72C8-4DD3-43FE-A0C4-8FCF156A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3A1E2582-CC61-40B1-AB99-07BCC91F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624312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Estabilidad emocional y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auto-control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en situaciones deportivas de tensión</a:t>
            </a:r>
          </a:p>
        </p:txBody>
      </p:sp>
      <p:pic>
        <p:nvPicPr>
          <p:cNvPr id="16" name="Picture 5" descr="PntBlue1">
            <a:extLst>
              <a:ext uri="{FF2B5EF4-FFF2-40B4-BE49-F238E27FC236}">
                <a16:creationId xmlns:a16="http://schemas.microsoft.com/office/drawing/2014/main" id="{A9CD0009-871D-4A2F-BB34-F5E845C40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6DBEAE43-24C7-4CF7-A66A-74B496ED0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01208"/>
            <a:ext cx="7984128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Dispuesto a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compatir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su conocimiento con otros interesados</a:t>
            </a:r>
          </a:p>
        </p:txBody>
      </p:sp>
      <p:pic>
        <p:nvPicPr>
          <p:cNvPr id="18" name="Picture 3" descr="PntBlue1">
            <a:extLst>
              <a:ext uri="{FF2B5EF4-FFF2-40B4-BE49-F238E27FC236}">
                <a16:creationId xmlns:a16="http://schemas.microsoft.com/office/drawing/2014/main" id="{50DA74BC-E408-4FA5-A742-7CD23901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24FDE129-B15E-4082-A200-1EB89E2F4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6112923"/>
            <a:ext cx="304282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Buena apariencia</a:t>
            </a:r>
          </a:p>
        </p:txBody>
      </p:sp>
      <p:pic>
        <p:nvPicPr>
          <p:cNvPr id="20" name="Picture 5" descr="PntBlue1">
            <a:extLst>
              <a:ext uri="{FF2B5EF4-FFF2-40B4-BE49-F238E27FC236}">
                <a16:creationId xmlns:a16="http://schemas.microsoft.com/office/drawing/2014/main" id="{1E0E0E34-4481-4155-8591-A2DDC524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A6DD2DA-EDC7-44C5-8D95-806CC64BBACE}"/>
              </a:ext>
            </a:extLst>
          </p:cNvPr>
          <p:cNvSpPr>
            <a:spLocks/>
          </p:cNvSpPr>
          <p:nvPr/>
        </p:nvSpPr>
        <p:spPr bwMode="auto">
          <a:xfrm>
            <a:off x="1115616" y="590450"/>
            <a:ext cx="67687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/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CUALIDADES DE UN </a:t>
            </a:r>
            <a:r>
              <a:rPr lang="es-PR" altLang="es-P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BUEN</a:t>
            </a:r>
            <a:r>
              <a:rPr lang="es-PR" altLang="es-PR" sz="2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”COACH”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0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243684" y="1118687"/>
            <a:ext cx="5614693" cy="11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ENTRENAMIENTO:</a:t>
            </a:r>
          </a:p>
          <a:p>
            <a:pPr eaLnBrk="0" hangingPunct="0">
              <a:lnSpc>
                <a:spcPts val="5000"/>
              </a:lnSpc>
            </a:pPr>
            <a:r>
              <a:rPr lang="en-US" altLang="es-PR" sz="4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FÍSICO-DEPORTIVO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277787" y="2445577"/>
            <a:ext cx="5614693" cy="343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Describe 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proceso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3600" b="1" dirty="0">
                <a:latin typeface="Arial" charset="0"/>
                <a:cs typeface="Arial" charset="0"/>
              </a:rPr>
              <a:t> 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3600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b="1" dirty="0">
                <a:latin typeface="Arial" charset="0"/>
                <a:cs typeface="Arial" charset="0"/>
              </a:rPr>
              <a:t> se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prepara</a:t>
            </a:r>
            <a:r>
              <a:rPr lang="en-US" altLang="es-PR" sz="3600" b="1" dirty="0">
                <a:latin typeface="Arial" charset="0"/>
                <a:cs typeface="Arial" charset="0"/>
              </a:rPr>
              <a:t> para el</a:t>
            </a: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nivel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más</a:t>
            </a:r>
            <a:r>
              <a:rPr lang="en-US" altLang="es-PR" sz="3600" b="1" dirty="0">
                <a:latin typeface="Arial" charset="0"/>
                <a:cs typeface="Arial" charset="0"/>
              </a:rPr>
              <a:t> alto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posible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su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competitivo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A6F75E4-9131-4086-B1C8-77F6EF5A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7" name="Picture 6" descr="A picture containing person, water, object, outdoor&#10;&#10;Description automatically generated">
            <a:extLst>
              <a:ext uri="{FF2B5EF4-FFF2-40B4-BE49-F238E27FC236}">
                <a16:creationId xmlns:a16="http://schemas.microsoft.com/office/drawing/2014/main" id="{3A06AE49-658E-4EB3-911D-533782400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8" y="982693"/>
            <a:ext cx="3263054" cy="489458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03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95455953-A212-431C-8AAE-2ADB6F786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93" y="620263"/>
            <a:ext cx="3289743" cy="5833073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7C25A51-374F-4876-950F-6AE85B10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708" y="764704"/>
            <a:ext cx="5614693" cy="11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  <a:p>
            <a:pPr eaLnBrk="0" hangingPunct="0">
              <a:lnSpc>
                <a:spcPts val="50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EB6923-1E3B-417E-A9DD-25C0C079C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3811" y="1916832"/>
            <a:ext cx="561469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Término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colectivo</a:t>
            </a:r>
            <a:r>
              <a:rPr lang="en-US" altLang="es-PR" sz="36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describe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todas</a:t>
            </a:r>
            <a:r>
              <a:rPr lang="en-US" altLang="es-PR" sz="3600" b="1" dirty="0">
                <a:latin typeface="Arial" charset="0"/>
                <a:cs typeface="Arial" charset="0"/>
              </a:rPr>
              <a:t> las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medidas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utilizadas</a:t>
            </a:r>
            <a:r>
              <a:rPr lang="en-US" altLang="es-PR" sz="3600" b="1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incremento</a:t>
            </a:r>
            <a:r>
              <a:rPr lang="en-US" altLang="es-PR" sz="3600" b="1" dirty="0">
                <a:latin typeface="Arial" charset="0"/>
                <a:cs typeface="Arial" charset="0"/>
              </a:rPr>
              <a:t> y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mantenimiento</a:t>
            </a:r>
            <a:r>
              <a:rPr lang="en-US" altLang="es-PR" sz="3600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C502B228-18EA-4759-BEB8-7F7FC905E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2274660"/>
            <a:ext cx="6840760" cy="7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PLAN DE ENTRENAMIENTO: 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ESTRUCTURADO Y SISTEMÁTICO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86C4558-B975-4AB0-9107-F53D8C71A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2" y="3156018"/>
            <a:ext cx="8069892" cy="293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Preparación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metodológica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de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mediante</a:t>
            </a:r>
            <a:r>
              <a:rPr lang="en-US" altLang="es-PR" sz="3000" b="1" dirty="0">
                <a:latin typeface="Arial" charset="0"/>
                <a:cs typeface="Arial" charset="0"/>
              </a:rPr>
              <a:t> un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3000" b="1" dirty="0">
                <a:latin typeface="Arial" charset="0"/>
                <a:cs typeface="Arial" charset="0"/>
              </a:rPr>
              <a:t> de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modulación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dirección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encausado</a:t>
            </a:r>
            <a:r>
              <a:rPr lang="en-US" altLang="es-PR" sz="3000" b="1" dirty="0">
                <a:latin typeface="Arial" charset="0"/>
                <a:cs typeface="Arial" charset="0"/>
              </a:rPr>
              <a:t> 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incrementar</a:t>
            </a:r>
            <a:r>
              <a:rPr lang="en-US" altLang="es-PR" sz="3000" b="1" dirty="0">
                <a:latin typeface="Arial" charset="0"/>
                <a:cs typeface="Arial" charset="0"/>
              </a:rPr>
              <a:t> las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destrezas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y la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3000" b="1" dirty="0">
                <a:latin typeface="Arial" charset="0"/>
                <a:cs typeface="Arial" charset="0"/>
              </a:rPr>
              <a:t> para 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trabajo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físico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>
                <a:latin typeface="Arial" charset="0"/>
                <a:cs typeface="Arial" charset="0"/>
              </a:rPr>
              <a:t>con el fin de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la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ejecutoria</a:t>
            </a:r>
            <a:r>
              <a:rPr lang="en-US" altLang="es-PR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competitiva</a:t>
            </a:r>
            <a:r>
              <a:rPr lang="en-US" altLang="es-PR" sz="3000" b="1" dirty="0">
                <a:latin typeface="Arial" charset="0"/>
                <a:cs typeface="Arial" charset="0"/>
              </a:rPr>
              <a:t> de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deportistas</a:t>
            </a:r>
            <a:endParaRPr lang="en-US" altLang="es-PR" sz="30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CA5A5D3-DE8B-44D4-AD55-6A595AD9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3-4),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2" name="Picture 11" descr="A person standing next to a horse&#10;&#10;Description automatically generated">
            <a:extLst>
              <a:ext uri="{FF2B5EF4-FFF2-40B4-BE49-F238E27FC236}">
                <a16:creationId xmlns:a16="http://schemas.microsoft.com/office/drawing/2014/main" id="{0C3732AE-EE51-4911-A1E9-FB52C2C26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436"/>
            <a:ext cx="9144000" cy="1978452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27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7A9CBDA-151D-4CB8-8232-CB80F8A60BF8}"/>
              </a:ext>
            </a:extLst>
          </p:cNvPr>
          <p:cNvSpPr>
            <a:spLocks/>
          </p:cNvSpPr>
          <p:nvPr/>
        </p:nvSpPr>
        <p:spPr bwMode="auto">
          <a:xfrm>
            <a:off x="2771800" y="782185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D7CE19A2-0A15-400B-9CE7-EAD8E9BF9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353177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proceso planificado, científico y pedagógico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C161213B-7346-40B6-9FE8-536B2B27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53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3178EBCF-29F7-4961-942D-58C4D0D69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867162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desarrollan las aptitudes físicas, mentales y sociales del atleta/equipo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19AAAA21-7D14-469C-A204-AABB6EBA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93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8FF2EE4B-EAAB-4F0E-83A8-2879449B4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877091"/>
            <a:ext cx="81223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una preparación técnica-táctica y/o estratégica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0D79035A-E5F6-4826-A470-62167403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8160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E3AC2D1B-2F9A-48BF-BD18-77D9E5652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4145265"/>
            <a:ext cx="76903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aplica un conjunto de ejercicios corporales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7DACDD43-FA11-4039-9F05-7590573A0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1274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0DFEAEBB-BC53-4E79-B6F7-D7D88C3E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561089"/>
            <a:ext cx="636122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PLANIFICA, IMPLEMENTA, EVALÚA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F51331DA-3235-49C1-9626-8AC86A37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327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URVHEAD">
            <a:extLst>
              <a:ext uri="{FF2B5EF4-FFF2-40B4-BE49-F238E27FC236}">
                <a16:creationId xmlns:a16="http://schemas.microsoft.com/office/drawing/2014/main" id="{70C13196-191C-460D-B326-B3425E29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26494"/>
            <a:ext cx="468052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223BFDC-0371-48C1-B4CF-7F21A9678D75}"/>
              </a:ext>
            </a:extLst>
          </p:cNvPr>
          <p:cNvSpPr>
            <a:spLocks/>
          </p:cNvSpPr>
          <p:nvPr/>
        </p:nvSpPr>
        <p:spPr bwMode="auto">
          <a:xfrm>
            <a:off x="3239852" y="1615886"/>
            <a:ext cx="4104456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CARACTERÍSTICAS:</a:t>
            </a:r>
          </a:p>
        </p:txBody>
      </p:sp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1586ADB4-7A7E-46AE-8AC3-8879CA3EA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89" y="404664"/>
            <a:ext cx="3339841" cy="2232763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34400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5B9360F-20AC-4F04-89CF-101EB7D6A747}"/>
              </a:ext>
            </a:extLst>
          </p:cNvPr>
          <p:cNvSpPr>
            <a:spLocks/>
          </p:cNvSpPr>
          <p:nvPr/>
        </p:nvSpPr>
        <p:spPr bwMode="auto">
          <a:xfrm>
            <a:off x="2843808" y="874001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9" name="Picture 8" descr="CURVHEAD">
            <a:extLst>
              <a:ext uri="{FF2B5EF4-FFF2-40B4-BE49-F238E27FC236}">
                <a16:creationId xmlns:a16="http://schemas.microsoft.com/office/drawing/2014/main" id="{CE1B1FCF-A152-4FFD-AC95-B70A8FF3D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90318"/>
            <a:ext cx="504056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4F37378-8BA4-4C83-A5DE-16E546B8BC7E}"/>
              </a:ext>
            </a:extLst>
          </p:cNvPr>
          <p:cNvSpPr>
            <a:spLocks/>
          </p:cNvSpPr>
          <p:nvPr/>
        </p:nvSpPr>
        <p:spPr bwMode="auto">
          <a:xfrm>
            <a:off x="3311860" y="1779710"/>
            <a:ext cx="468052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PRINCIPAL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2BD29-DB94-4E2B-B328-2B6710356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503703"/>
            <a:ext cx="8640960" cy="380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Mejorar</a:t>
            </a:r>
            <a:r>
              <a:rPr lang="en-US" altLang="es-PR" sz="4000" b="1" dirty="0">
                <a:latin typeface="Arial" charset="0"/>
                <a:cs typeface="Arial" charset="0"/>
              </a:rPr>
              <a:t> las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capacidades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4000" b="1" dirty="0">
                <a:latin typeface="Arial" charset="0"/>
                <a:cs typeface="Arial" charset="0"/>
              </a:rPr>
              <a:t> general y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específica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del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practicado</a:t>
            </a:r>
            <a:r>
              <a:rPr lang="en-US" altLang="es-PR" sz="4000" b="1" dirty="0">
                <a:latin typeface="Arial" charset="0"/>
                <a:cs typeface="Arial" charset="0"/>
              </a:rPr>
              <a:t> por</a:t>
            </a: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el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4000" b="1" dirty="0">
                <a:latin typeface="Arial" charset="0"/>
                <a:cs typeface="Arial" charset="0"/>
              </a:rPr>
              <a:t>, para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obtener</a:t>
            </a:r>
            <a:r>
              <a:rPr lang="en-US" altLang="es-PR" sz="4000" b="1" dirty="0">
                <a:latin typeface="Arial" charset="0"/>
                <a:cs typeface="Arial" charset="0"/>
              </a:rPr>
              <a:t> un</a:t>
            </a:r>
          </a:p>
          <a:p>
            <a:pPr algn="ctr" eaLnBrk="0" hangingPunct="0">
              <a:lnSpc>
                <a:spcPts val="5200"/>
              </a:lnSpc>
              <a:spcBef>
                <a:spcPct val="20000"/>
              </a:spcBef>
            </a:pP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mayor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grass, outdoor, person, building&#10;&#10;Description automatically generated">
            <a:extLst>
              <a:ext uri="{FF2B5EF4-FFF2-40B4-BE49-F238E27FC236}">
                <a16:creationId xmlns:a16="http://schemas.microsoft.com/office/drawing/2014/main" id="{8E47F839-1C09-4A63-AA11-EB2FE437C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2" y="620688"/>
            <a:ext cx="2758565" cy="183904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18969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763688" y="620688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764482" y="1916832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PERSPECTIVA </a:t>
            </a:r>
            <a:r>
              <a:rPr lang="es-PR" altLang="es-PR" sz="250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RAMIFICACIONES </a:t>
            </a:r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DEL</a:t>
            </a:r>
          </a:p>
          <a:p>
            <a:r>
              <a:rPr lang="es-PR" altLang="es-PR" sz="25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</a:t>
            </a:r>
            <a:endParaRPr lang="es-PR" altLang="es-PR" sz="2400" b="0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1763688" y="1412776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31" y="2780928"/>
            <a:ext cx="7017441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2179404" y="2939101"/>
            <a:ext cx="626469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D7DD810-6819-4801-A34C-BF3751EBF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3634011"/>
            <a:ext cx="654396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Aumentar:</a:t>
            </a:r>
          </a:p>
        </p:txBody>
      </p:sp>
      <p:pic>
        <p:nvPicPr>
          <p:cNvPr id="29" name="Picture 10" descr="PntBlue1">
            <a:extLst>
              <a:ext uri="{FF2B5EF4-FFF2-40B4-BE49-F238E27FC236}">
                <a16:creationId xmlns:a16="http://schemas.microsoft.com/office/drawing/2014/main" id="{59472BE3-721A-4E6E-ACE0-2C102D94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CECB5D96-3DEA-43B3-9462-7ADA78B0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005064"/>
            <a:ext cx="374459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destrezas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atleta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y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29" descr="Bullet_Round_Diamond_Maggenta_02">
            <a:extLst>
              <a:ext uri="{FF2B5EF4-FFF2-40B4-BE49-F238E27FC236}">
                <a16:creationId xmlns:a16="http://schemas.microsoft.com/office/drawing/2014/main" id="{8C4FF2D0-8820-4CDE-AA0B-0F7151FF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13026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8">
            <a:extLst>
              <a:ext uri="{FF2B5EF4-FFF2-40B4-BE49-F238E27FC236}">
                <a16:creationId xmlns:a16="http://schemas.microsoft.com/office/drawing/2014/main" id="{75BCA99B-B5D5-4310-8598-27AA203D3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463984"/>
            <a:ext cx="432065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capacidad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para el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trabajo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5" name="Picture 29" descr="Bullet_Round_Diamond_Maggenta_02">
            <a:extLst>
              <a:ext uri="{FF2B5EF4-FFF2-40B4-BE49-F238E27FC236}">
                <a16:creationId xmlns:a16="http://schemas.microsoft.com/office/drawing/2014/main" id="{851E4974-374E-4BE7-8AE2-17116259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89185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8">
            <a:extLst>
              <a:ext uri="{FF2B5EF4-FFF2-40B4-BE49-F238E27FC236}">
                <a16:creationId xmlns:a16="http://schemas.microsoft.com/office/drawing/2014/main" id="{A20D8B78-BCD8-489D-A402-1A15BF217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968040"/>
            <a:ext cx="1656358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así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7" name="Picture 36" descr="Bullet_Round_Diamond_Maggenta_02">
            <a:extLst>
              <a:ext uri="{FF2B5EF4-FFF2-40B4-BE49-F238E27FC236}">
                <a16:creationId xmlns:a16="http://schemas.microsoft.com/office/drawing/2014/main" id="{5EBB2E82-4113-4E62-96B0-29485B36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093241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28">
            <a:extLst>
              <a:ext uri="{FF2B5EF4-FFF2-40B4-BE49-F238E27FC236}">
                <a16:creationId xmlns:a16="http://schemas.microsoft.com/office/drawing/2014/main" id="{630FFCBE-0100-4FEA-AEBB-9E64895EE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5400088"/>
            <a:ext cx="4608686" cy="40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Optimizar</a:t>
            </a:r>
            <a:r>
              <a:rPr lang="en-US" altLang="es-PR" sz="2000" b="1" dirty="0">
                <a:solidFill>
                  <a:srgbClr val="000000"/>
                </a:solidFill>
                <a:latin typeface="+mj-lt"/>
              </a:rPr>
              <a:t> el </a:t>
            </a: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rendimiento</a:t>
            </a:r>
            <a:r>
              <a:rPr lang="en-US" altLang="es-PR" sz="2000" b="1" dirty="0">
                <a:solidFill>
                  <a:srgbClr val="000000"/>
                </a:solidFill>
                <a:latin typeface="+mj-lt"/>
              </a:rPr>
              <a:t> del </a:t>
            </a:r>
            <a:r>
              <a:rPr lang="en-US" altLang="es-PR" sz="2000" b="1" dirty="0" err="1">
                <a:solidFill>
                  <a:srgbClr val="000000"/>
                </a:solidFill>
                <a:latin typeface="+mj-lt"/>
              </a:rPr>
              <a:t>atleta</a:t>
            </a:r>
            <a:endParaRPr lang="en-US" altLang="es-P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pic>
        <p:nvPicPr>
          <p:cNvPr id="43" name="Picture 42" descr="A person on a court&#10;&#10;Description automatically generated">
            <a:extLst>
              <a:ext uri="{FF2B5EF4-FFF2-40B4-BE49-F238E27FC236}">
                <a16:creationId xmlns:a16="http://schemas.microsoft.com/office/drawing/2014/main" id="{E7A69836-501C-4679-8D98-BD1A25D448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76" y="3594566"/>
            <a:ext cx="3589484" cy="23220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A person holding a tennis racket on a court&#10;&#10;Description automatically generated">
            <a:extLst>
              <a:ext uri="{FF2B5EF4-FFF2-40B4-BE49-F238E27FC236}">
                <a16:creationId xmlns:a16="http://schemas.microsoft.com/office/drawing/2014/main" id="{3C1E015D-D719-407E-B5CB-D98C3C0BB0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4" y="620687"/>
            <a:ext cx="1162280" cy="28176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135459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B1F8F4-1F2A-422A-8992-81BAA2970797}"/>
              </a:ext>
            </a:extLst>
          </p:cNvPr>
          <p:cNvSpPr>
            <a:spLocks/>
          </p:cNvSpPr>
          <p:nvPr/>
        </p:nvSpPr>
        <p:spPr bwMode="auto">
          <a:xfrm>
            <a:off x="2627784" y="942246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424E825C-ED8A-4495-9F11-48B54583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8310"/>
            <a:ext cx="4104456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8F0AFD-281A-4B31-A0AB-A5AF0C8D6C89}"/>
              </a:ext>
            </a:extLst>
          </p:cNvPr>
          <p:cNvSpPr>
            <a:spLocks/>
          </p:cNvSpPr>
          <p:nvPr/>
        </p:nvSpPr>
        <p:spPr bwMode="auto">
          <a:xfrm>
            <a:off x="3599892" y="1707702"/>
            <a:ext cx="3636404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 PRINCIPAL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8EC38-5CD2-4420-A097-2B15EA942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492896"/>
            <a:ext cx="8640960" cy="174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6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Mejorar</a:t>
            </a:r>
            <a:r>
              <a:rPr lang="en-US" altLang="es-PR" sz="3600" b="1" dirty="0">
                <a:latin typeface="Arial" charset="0"/>
                <a:cs typeface="Arial" charset="0"/>
              </a:rPr>
              <a:t> los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niveles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destreza</a:t>
            </a:r>
            <a:r>
              <a:rPr lang="en-US" altLang="es-PR" sz="3600" b="1" dirty="0">
                <a:latin typeface="Arial" charset="0"/>
                <a:cs typeface="Arial" charset="0"/>
              </a:rPr>
              <a:t> y 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funciones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orgánicas</a:t>
            </a:r>
            <a:r>
              <a:rPr lang="en-US" altLang="es-PR" sz="3600" b="1" dirty="0">
                <a:latin typeface="Arial" charset="0"/>
                <a:cs typeface="Arial" charset="0"/>
              </a:rPr>
              <a:t>, con el fin de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optimizar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el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0298B02E-FE2E-4BC7-8C59-03D3F8926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8" y="656692"/>
            <a:ext cx="1908212" cy="19082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outdoor, water, man, ground&#10;&#10;Description automatically generated">
            <a:extLst>
              <a:ext uri="{FF2B5EF4-FFF2-40B4-BE49-F238E27FC236}">
                <a16:creationId xmlns:a16="http://schemas.microsoft.com/office/drawing/2014/main" id="{9B2DA06F-6278-49A7-AF41-64603D09D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9" y="4315147"/>
            <a:ext cx="4993715" cy="16947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person with a yellow ball&#10;&#10;Description automatically generated">
            <a:extLst>
              <a:ext uri="{FF2B5EF4-FFF2-40B4-BE49-F238E27FC236}">
                <a16:creationId xmlns:a16="http://schemas.microsoft.com/office/drawing/2014/main" id="{5FE43F7E-A698-4520-A9C4-2CB8FD6175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70" y="4218757"/>
            <a:ext cx="2694186" cy="17911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 descr="A person standing on a beach&#10;&#10;Description automatically generated">
            <a:extLst>
              <a:ext uri="{FF2B5EF4-FFF2-40B4-BE49-F238E27FC236}">
                <a16:creationId xmlns:a16="http://schemas.microsoft.com/office/drawing/2014/main" id="{39ED12FD-3ED8-4F0F-AEA1-9074FBE42D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55" y="4203426"/>
            <a:ext cx="2754141" cy="18412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7848FB26-E18C-46DB-88F2-5318CCCD4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7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763688" y="742203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764482" y="2038347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AMPLITUD DEL ENTRENAMIENTO:</a:t>
            </a:r>
          </a:p>
          <a:p>
            <a:r>
              <a:rPr lang="es-PR" altLang="es-PR" sz="20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1763688" y="1534291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45256"/>
            <a:ext cx="266429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1963380" y="3003429"/>
            <a:ext cx="23925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10C6AA6-7D6A-4099-8D9F-2EE6A254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12" y="4506246"/>
            <a:ext cx="24395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Psicológicas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8828BF22-915E-41E9-B8F6-FC3FCEF1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48843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D6656201-CE2A-4FCD-855A-2BEB3AB42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300" y="5226326"/>
            <a:ext cx="24337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Sociológicas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07E79618-520E-4B52-930F-441AF1EF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92" y="52085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0B232E93-6BB9-4AB2-A8A8-BB5CCAACD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512" y="3784349"/>
            <a:ext cx="215148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Fisiológicas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0928D75F-83B3-4B42-872E-5ED0C6B5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665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sport, woman, swinging&#10;&#10;Description automatically generated">
            <a:extLst>
              <a:ext uri="{FF2B5EF4-FFF2-40B4-BE49-F238E27FC236}">
                <a16:creationId xmlns:a16="http://schemas.microsoft.com/office/drawing/2014/main" id="{BB1C84BC-C9E0-4C43-9F45-A33815A4A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80" y="2943429"/>
            <a:ext cx="4400765" cy="293384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463B0F99-4FDB-4D32-A716-9C879E690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6" y="476349"/>
            <a:ext cx="1717406" cy="55467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96195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164981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1619672" y="548680"/>
            <a:ext cx="6624736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1619672" y="1228186"/>
            <a:ext cx="712799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</a:t>
            </a:r>
          </a:p>
        </p:txBody>
      </p:sp>
      <p:pic>
        <p:nvPicPr>
          <p:cNvPr id="26" name="Picture 25" descr="CURVHEAD">
            <a:extLst>
              <a:ext uri="{FF2B5EF4-FFF2-40B4-BE49-F238E27FC236}">
                <a16:creationId xmlns:a16="http://schemas.microsoft.com/office/drawing/2014/main" id="{E102755D-E43E-4817-BB2A-1923331B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4032448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802990C-45D7-4099-AD81-B9794797558B}"/>
              </a:ext>
            </a:extLst>
          </p:cNvPr>
          <p:cNvSpPr>
            <a:spLocks/>
          </p:cNvSpPr>
          <p:nvPr/>
        </p:nvSpPr>
        <p:spPr bwMode="auto">
          <a:xfrm>
            <a:off x="3115508" y="2002997"/>
            <a:ext cx="361673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888346F-1698-4B0D-8AB8-DC367F2F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3518818"/>
            <a:ext cx="51758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es progresivo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559AA2C0-A70F-4002-969D-E6E8FED8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350100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8EBC280E-8CAE-4614-B807-A4BC3799A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4526930"/>
            <a:ext cx="7984128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modelan las funciones humanas fisiológicas y psicológicas: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>
            <a:extLst>
              <a:ext uri="{FF2B5EF4-FFF2-40B4-BE49-F238E27FC236}">
                <a16:creationId xmlns:a16="http://schemas.microsoft.com/office/drawing/2014/main" id="{6BE7E0F9-787C-4DD0-8E92-5DB28B8C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45091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9">
            <a:extLst>
              <a:ext uri="{FF2B5EF4-FFF2-40B4-BE49-F238E27FC236}">
                <a16:creationId xmlns:a16="http://schemas.microsoft.com/office/drawing/2014/main" id="{C97648C8-D57C-43CF-A965-4C9A2C6D4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79" y="4022874"/>
            <a:ext cx="73026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se cuantifica gradualmente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PntBlue1">
            <a:extLst>
              <a:ext uri="{FF2B5EF4-FFF2-40B4-BE49-F238E27FC236}">
                <a16:creationId xmlns:a16="http://schemas.microsoft.com/office/drawing/2014/main" id="{96BE5445-6D85-4C4C-87B3-9E62C090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1" y="40050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CB8D3784-B864-459A-8C82-E4A9A00C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1" y="2726730"/>
            <a:ext cx="730841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entrenamiento se instaura a lo largo de un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de tiempo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9CA20652-541C-41A8-BED7-B5F18188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3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33DF8CE4-F78D-4A65-8E8C-FB055B195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771" y="5301208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600" b="1" dirty="0">
                <a:solidFill>
                  <a:srgbClr val="000000"/>
                </a:solidFill>
                <a:latin typeface="Calibri" pitchFamily="34" charset="0"/>
              </a:rPr>
              <a:t>Con el fin de:</a:t>
            </a:r>
            <a:endParaRPr lang="en-US" altLang="es-PR" sz="26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3" name="Picture 32" descr="Bullet_Round_Diamond_Maggenta_02">
            <a:extLst>
              <a:ext uri="{FF2B5EF4-FFF2-40B4-BE49-F238E27FC236}">
                <a16:creationId xmlns:a16="http://schemas.microsoft.com/office/drawing/2014/main" id="{0D90F490-1FAF-4125-A4F8-E4C3A9950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39" y="5384128"/>
            <a:ext cx="364553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2">
            <a:extLst>
              <a:ext uri="{FF2B5EF4-FFF2-40B4-BE49-F238E27FC236}">
                <a16:creationId xmlns:a16="http://schemas.microsoft.com/office/drawing/2014/main" id="{7E0AD5FA-2B46-4B74-89BE-5AD0AD7C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79" y="5751605"/>
            <a:ext cx="741682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Arial" charset="0"/>
              </a:rPr>
              <a:t>Alcanzar la demanda de las tareas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person in a dress&#10;&#10;Description automatically generated">
            <a:extLst>
              <a:ext uri="{FF2B5EF4-FFF2-40B4-BE49-F238E27FC236}">
                <a16:creationId xmlns:a16="http://schemas.microsoft.com/office/drawing/2014/main" id="{69D8A0F2-8E83-42DB-ACAF-391A70F0C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4" y="570040"/>
            <a:ext cx="1041400" cy="2032000"/>
          </a:xfrm>
          <a:prstGeom prst="rect">
            <a:avLst/>
          </a:prstGeom>
        </p:spPr>
      </p:pic>
      <p:pic>
        <p:nvPicPr>
          <p:cNvPr id="9" name="Picture 8" descr="A picture containing red, orange, tennis, sport&#10;&#10;Description automatically generated">
            <a:extLst>
              <a:ext uri="{FF2B5EF4-FFF2-40B4-BE49-F238E27FC236}">
                <a16:creationId xmlns:a16="http://schemas.microsoft.com/office/drawing/2014/main" id="{69CD434F-24B0-47BD-A28E-EB43440E7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68" y="4691492"/>
            <a:ext cx="5791438" cy="131916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26152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222674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cultivar cualidades psicológicas positivas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942754"/>
            <a:ext cx="830765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necesidad de adquirir destrezas (técnicas) variadas y pertinentes (habilidades </a:t>
            </a:r>
            <a:r>
              <a:rPr lang="es-PR" altLang="es-PR" sz="26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biomotoras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302189E1-A890-4A56-B723-1F52A441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3778027"/>
            <a:ext cx="776231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mantenimiento de una buena salud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1165D76C-CD8F-4677-B4BE-DBFCB101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37170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B3D524BF-3844-478F-BC3C-E9A9BE51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4320620"/>
            <a:ext cx="8050348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 para confrontar apropiadamente los estímulos (estresantes) del entrenamiento y eventos competitivos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0" descr="PntBlue1">
            <a:extLst>
              <a:ext uri="{FF2B5EF4-FFF2-40B4-BE49-F238E27FC236}">
                <a16:creationId xmlns:a16="http://schemas.microsoft.com/office/drawing/2014/main" id="{06351031-612E-48BC-A3F0-AB3DA3815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26427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9">
            <a:extLst>
              <a:ext uri="{FF2B5EF4-FFF2-40B4-BE49-F238E27FC236}">
                <a16:creationId xmlns:a16="http://schemas.microsoft.com/office/drawing/2014/main" id="{399CFC97-A468-4B6E-98E5-24ED0AC0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5362203"/>
            <a:ext cx="776231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de los métodos de entrenamiento apoyados científicamente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0" descr="PntBlue1">
            <a:extLst>
              <a:ext uri="{FF2B5EF4-FFF2-40B4-BE49-F238E27FC236}">
                <a16:creationId xmlns:a16="http://schemas.microsoft.com/office/drawing/2014/main" id="{9703CCB0-19AB-4D85-8B84-1296DB3D8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3443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woman, sky, girl&#10;&#10;Description automatically generated">
            <a:extLst>
              <a:ext uri="{FF2B5EF4-FFF2-40B4-BE49-F238E27FC236}">
                <a16:creationId xmlns:a16="http://schemas.microsoft.com/office/drawing/2014/main" id="{2228A2AD-6D5D-4B2B-BDFE-27C2D7660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0195"/>
            <a:ext cx="1497784" cy="1738686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45803D17-6C03-425B-ACEF-E806BEF8D8DE}"/>
              </a:ext>
            </a:extLst>
          </p:cNvPr>
          <p:cNvSpPr>
            <a:spLocks/>
          </p:cNvSpPr>
          <p:nvPr/>
        </p:nvSpPr>
        <p:spPr bwMode="auto">
          <a:xfrm>
            <a:off x="1547664" y="476672"/>
            <a:ext cx="5477604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CC00355-B6DB-467E-BF04-09A3F41A622C}"/>
              </a:ext>
            </a:extLst>
          </p:cNvPr>
          <p:cNvSpPr>
            <a:spLocks/>
          </p:cNvSpPr>
          <p:nvPr/>
        </p:nvSpPr>
        <p:spPr bwMode="auto">
          <a:xfrm>
            <a:off x="1547664" y="1196752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5CD9E3A-B074-4707-B196-70E561689FFF}"/>
              </a:ext>
            </a:extLst>
          </p:cNvPr>
          <p:cNvSpPr>
            <a:spLocks/>
          </p:cNvSpPr>
          <p:nvPr/>
        </p:nvSpPr>
        <p:spPr bwMode="auto">
          <a:xfrm>
            <a:off x="2915816" y="1852151"/>
            <a:ext cx="44644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1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* ASPECTOS/ENFOQUES *</a:t>
            </a:r>
            <a:endParaRPr lang="es-PR" altLang="es-PR" sz="21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95901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2965455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Realísticas, alcanzables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4764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615344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Planificadas en conformidad con: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571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78B3F1F2-9EA6-4724-BDDD-8E2263D20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099773"/>
            <a:ext cx="504073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Las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habilidades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individuales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8" name="Picture 29" descr="Bullet_Round_Diamond_Maggenta_02">
            <a:extLst>
              <a:ext uri="{FF2B5EF4-FFF2-40B4-BE49-F238E27FC236}">
                <a16:creationId xmlns:a16="http://schemas.microsoft.com/office/drawing/2014/main" id="{8A6CE2D2-EF31-4408-98D6-93920D7D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2249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8">
            <a:extLst>
              <a:ext uri="{FF2B5EF4-FFF2-40B4-BE49-F238E27FC236}">
                <a16:creationId xmlns:a16="http://schemas.microsoft.com/office/drawing/2014/main" id="{A02DE306-76BE-48C7-AE74-EC622858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4702709"/>
            <a:ext cx="4320654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rasgos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psicológicos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5" name="Picture 29" descr="Bullet_Round_Diamond_Maggenta_02">
            <a:extLst>
              <a:ext uri="{FF2B5EF4-FFF2-40B4-BE49-F238E27FC236}">
                <a16:creationId xmlns:a16="http://schemas.microsoft.com/office/drawing/2014/main" id="{687BAA47-9A49-4890-9970-8B8FC5AE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827910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28">
            <a:extLst>
              <a:ext uri="{FF2B5EF4-FFF2-40B4-BE49-F238E27FC236}">
                <a16:creationId xmlns:a16="http://schemas.microsoft.com/office/drawing/2014/main" id="{653B518D-8AC0-4816-A9E0-29D47D0D3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458" y="5278773"/>
            <a:ext cx="518475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ambientes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sociales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7" name="Picture 26" descr="Bullet_Round_Diamond_Maggenta_02">
            <a:extLst>
              <a:ext uri="{FF2B5EF4-FFF2-40B4-BE49-F238E27FC236}">
                <a16:creationId xmlns:a16="http://schemas.microsoft.com/office/drawing/2014/main" id="{647C26C2-77F1-4011-B567-523A065C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40397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494780A4-70DC-46A4-B7FF-9B140A5E15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9" y="719699"/>
            <a:ext cx="2235200" cy="20955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1547664" y="548680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1547664" y="1340768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29253"/>
            <a:ext cx="172273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995936" y="2248153"/>
            <a:ext cx="143470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32A2630-38DA-4008-B0CB-DEF6022D58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52" y="2112276"/>
            <a:ext cx="2583528" cy="3875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30031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DC28288-5D1F-4463-83A3-11FB02D8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376619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 ser precisa y medible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BFE3D26-23C7-4941-9178-CDCB580F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880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49D18A1D-D96C-4F73-B5A4-654E94ADA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096699"/>
            <a:ext cx="805613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 visualizar/establecer los procedimientos requeridos para lograr las metas predeterminadas (antes del entrenamiento)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>
            <a:extLst>
              <a:ext uri="{FF2B5EF4-FFF2-40B4-BE49-F238E27FC236}">
                <a16:creationId xmlns:a16="http://schemas.microsoft.com/office/drawing/2014/main" id="{8F09F16E-06B1-4BB0-BE57-B82390EE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1547664" y="660641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AMPLIITUD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1547664" y="1452729"/>
            <a:ext cx="752432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19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ESTRUCTURADO DEL ENTRENAMIENTO:</a:t>
            </a:r>
          </a:p>
          <a:p>
            <a:r>
              <a:rPr lang="es-PR" altLang="es-PR" sz="19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 PROGRAMA DE ENTRENAMIENTO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88153"/>
            <a:ext cx="266429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059832" y="2507053"/>
            <a:ext cx="23708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CADA </a:t>
            </a:r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META: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5E0872DE-04A7-46D3-B86D-B71E1BE49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5288780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meta ulterior es la fecha de la competencia principal</a:t>
            </a:r>
            <a:endParaRPr lang="es-PR" altLang="es-PR" sz="25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4EEF3D9C-5108-4BC5-944B-D46CC141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691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port, indoor, person&#10;&#10;Description automatically generated">
            <a:extLst>
              <a:ext uri="{FF2B5EF4-FFF2-40B4-BE49-F238E27FC236}">
                <a16:creationId xmlns:a16="http://schemas.microsoft.com/office/drawing/2014/main" id="{CF47EB03-89B0-4E0A-AF25-AAFCDE878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05" y="2025583"/>
            <a:ext cx="3254576" cy="2169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A picture containing tennis, water, person, racket&#10;&#10;Description automatically generated">
            <a:extLst>
              <a:ext uri="{FF2B5EF4-FFF2-40B4-BE49-F238E27FC236}">
                <a16:creationId xmlns:a16="http://schemas.microsoft.com/office/drawing/2014/main" id="{63204A19-4507-48EF-BA68-E146B84F9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" y="505518"/>
            <a:ext cx="1051501" cy="2773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9655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590343" y="732649"/>
            <a:ext cx="619268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627784" y="1775283"/>
            <a:ext cx="6192688" cy="6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PLANIFICACIÓN DEL:</a:t>
            </a:r>
          </a:p>
          <a:p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SISTEMATIZADO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55" y="2676185"/>
            <a:ext cx="392147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3814479" y="2795085"/>
            <a:ext cx="352839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NECESARIO PARA</a:t>
            </a:r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D30464F-9118-4632-91C3-F55B791D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5" y="3753246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Dirigir la optimización de la ejecutoria: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C0FE20F-AE49-4B66-832A-781427BC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3715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300D14E5-E7E7-42E2-BDCF-425A37B0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4259474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Derivado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conocimiento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generado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por una: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17" descr="Bullet_Round_Diamond_Maggenta_02">
            <a:extLst>
              <a:ext uri="{FF2B5EF4-FFF2-40B4-BE49-F238E27FC236}">
                <a16:creationId xmlns:a16="http://schemas.microsoft.com/office/drawing/2014/main" id="{FC396B32-023A-489C-A63D-CF5A98AC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324309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2">
            <a:extLst>
              <a:ext uri="{FF2B5EF4-FFF2-40B4-BE49-F238E27FC236}">
                <a16:creationId xmlns:a16="http://schemas.microsoft.com/office/drawing/2014/main" id="{D4C8A2F8-9007-4A6F-8B86-DFC905FC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61" y="476016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Amplia gama de disciplinas científicas: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24" descr="Bullets_Arrow-Thin_Green_Right_02">
            <a:extLst>
              <a:ext uri="{FF2B5EF4-FFF2-40B4-BE49-F238E27FC236}">
                <a16:creationId xmlns:a16="http://schemas.microsoft.com/office/drawing/2014/main" id="{5D2EB0B8-DE2B-4B23-A49F-AFA6A037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79349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35">
            <a:extLst>
              <a:ext uri="{FF2B5EF4-FFF2-40B4-BE49-F238E27FC236}">
                <a16:creationId xmlns:a16="http://schemas.microsoft.com/office/drawing/2014/main" id="{B8B3B5C0-1C19-4483-9A57-A10914D92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35" y="5192208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Ejemplos: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7" name="Picture 36" descr="Bullet_Square_Belved_Red1_02">
            <a:extLst>
              <a:ext uri="{FF2B5EF4-FFF2-40B4-BE49-F238E27FC236}">
                <a16:creationId xmlns:a16="http://schemas.microsoft.com/office/drawing/2014/main" id="{C3ECAAB8-A414-4278-9429-BA09778E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29539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5">
            <a:extLst>
              <a:ext uri="{FF2B5EF4-FFF2-40B4-BE49-F238E27FC236}">
                <a16:creationId xmlns:a16="http://schemas.microsoft.com/office/drawing/2014/main" id="{3353E470-445E-460D-94E4-9492E1367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43" y="5552248"/>
            <a:ext cx="676122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latin typeface="Calibri" pitchFamily="34" charset="0"/>
              </a:rPr>
              <a:t>Fisiología, anatomía, nutrición y otras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picture containing sport, gymnastics, floor, water&#10;&#10;Description automatically generated">
            <a:extLst>
              <a:ext uri="{FF2B5EF4-FFF2-40B4-BE49-F238E27FC236}">
                <a16:creationId xmlns:a16="http://schemas.microsoft.com/office/drawing/2014/main" id="{031345EA-28A6-4261-B07B-46DE6E25A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1" y="540279"/>
            <a:ext cx="2620953" cy="320933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484485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881249" y="718349"/>
            <a:ext cx="6192688" cy="86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881249" y="2135323"/>
            <a:ext cx="5544616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PROCESO DEL:</a:t>
            </a:r>
          </a:p>
          <a:p>
            <a:pPr>
              <a:lnSpc>
                <a:spcPts val="4000"/>
              </a:lnSpc>
            </a:pPr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33" name="Picture 32" descr="CURVHEAD">
            <a:extLst>
              <a:ext uri="{FF2B5EF4-FFF2-40B4-BE49-F238E27FC236}">
                <a16:creationId xmlns:a16="http://schemas.microsoft.com/office/drawing/2014/main" id="{71FDF0C3-1606-48AD-8F4A-18CAF00E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17" y="3502481"/>
            <a:ext cx="1800200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7A47636-7421-4EBC-8BD6-4D34B0133749}"/>
              </a:ext>
            </a:extLst>
          </p:cNvPr>
          <p:cNvSpPr>
            <a:spLocks/>
          </p:cNvSpPr>
          <p:nvPr/>
        </p:nvSpPr>
        <p:spPr bwMode="auto">
          <a:xfrm>
            <a:off x="4920600" y="3621381"/>
            <a:ext cx="140559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9D30464F-9118-4632-91C3-F55B791D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5" y="4617342"/>
            <a:ext cx="7994551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atributos específicos: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5C0FE20F-AE49-4B66-832A-781427BC7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8" y="4579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8">
            <a:extLst>
              <a:ext uri="{FF2B5EF4-FFF2-40B4-BE49-F238E27FC236}">
                <a16:creationId xmlns:a16="http://schemas.microsoft.com/office/drawing/2014/main" id="{300D14E5-E7E7-42E2-BDCF-425A37B06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5123570"/>
            <a:ext cx="7687709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Correlacinado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con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ejecutoria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de:</a:t>
            </a:r>
            <a:endParaRPr lang="en-US" altLang="es-PR" sz="29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17" descr="Bullet_Round_Diamond_Maggenta_02">
            <a:extLst>
              <a:ext uri="{FF2B5EF4-FFF2-40B4-BE49-F238E27FC236}">
                <a16:creationId xmlns:a16="http://schemas.microsoft.com/office/drawing/2014/main" id="{FC396B32-023A-489C-A63D-CF5A98AC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5188405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2">
            <a:extLst>
              <a:ext uri="{FF2B5EF4-FFF2-40B4-BE49-F238E27FC236}">
                <a16:creationId xmlns:a16="http://schemas.microsoft.com/office/drawing/2014/main" id="{D4C8A2F8-9007-4A6F-8B86-DFC905FC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5624256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Varias tareas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3" descr="A person throwing a frisbee in a field&#10;&#10;Description automatically generated">
            <a:extLst>
              <a:ext uri="{FF2B5EF4-FFF2-40B4-BE49-F238E27FC236}">
                <a16:creationId xmlns:a16="http://schemas.microsoft.com/office/drawing/2014/main" id="{0967D934-4307-4F17-A95D-2A8016842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9" y="585753"/>
            <a:ext cx="2476090" cy="3761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72918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2881249" y="588633"/>
            <a:ext cx="6192688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8284B5F-7C78-4899-B213-CF1EBC88D5AD}"/>
              </a:ext>
            </a:extLst>
          </p:cNvPr>
          <p:cNvSpPr>
            <a:spLocks/>
          </p:cNvSpPr>
          <p:nvPr/>
        </p:nvSpPr>
        <p:spPr bwMode="auto">
          <a:xfrm>
            <a:off x="2881249" y="1427076"/>
            <a:ext cx="5544616" cy="8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24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FINALIDADES CADINALES DEL:</a:t>
            </a:r>
          </a:p>
          <a:p>
            <a:pPr>
              <a:lnSpc>
                <a:spcPts val="3000"/>
              </a:lnSpc>
            </a:pPr>
            <a:r>
              <a:rPr lang="es-PR" altLang="es-PR" sz="24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1CEEB00-118A-4292-8FAD-03EF6E7E3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2886461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físico específico al deporte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63D26B72-E80A-4823-8E8C-5CA915E23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86865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53BBF4FF-68CF-4431-B1D7-66C400617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4040406"/>
            <a:ext cx="827309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 preparatoria para las destrezas técnicas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856C3988-2442-4EB9-9554-02E78E7A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40225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C81260C2-34C0-479F-8F7C-527E95653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4786139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las habilidades tácticas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0" descr="PntBlue1">
            <a:extLst>
              <a:ext uri="{FF2B5EF4-FFF2-40B4-BE49-F238E27FC236}">
                <a16:creationId xmlns:a16="http://schemas.microsoft.com/office/drawing/2014/main" id="{676120A0-1E5E-401C-A504-86129F14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47251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>
            <a:extLst>
              <a:ext uri="{FF2B5EF4-FFF2-40B4-BE49-F238E27FC236}">
                <a16:creationId xmlns:a16="http://schemas.microsoft.com/office/drawing/2014/main" id="{15462021-2913-45B4-8304-AF5BCA37F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5360788"/>
            <a:ext cx="740227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preparatorio encausado hacia el conocimiento teórico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AAD420DE-D02A-40AF-A4B8-1BB6B85B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534297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F973E462-C250-4AEF-9C0B-2FA7FCF5D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36" y="3462525"/>
            <a:ext cx="67542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de los factores psicológicos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0" descr="PntBlue1">
            <a:extLst>
              <a:ext uri="{FF2B5EF4-FFF2-40B4-BE49-F238E27FC236}">
                <a16:creationId xmlns:a16="http://schemas.microsoft.com/office/drawing/2014/main" id="{E1E7C5B9-64BE-445C-89E4-4FCB3FC88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8" y="344471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9FBD8812-7C6C-46F0-844B-E31FD0E54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48" y="2310799"/>
            <a:ext cx="6399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físico multilateral (general)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10" descr="PntBlue1">
            <a:extLst>
              <a:ext uri="{FF2B5EF4-FFF2-40B4-BE49-F238E27FC236}">
                <a16:creationId xmlns:a16="http://schemas.microsoft.com/office/drawing/2014/main" id="{F0884B30-71D9-4A5E-97E0-0EA52079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29298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aseball player swinging a bat at a ball&#10;&#10;Description automatically generated">
            <a:extLst>
              <a:ext uri="{FF2B5EF4-FFF2-40B4-BE49-F238E27FC236}">
                <a16:creationId xmlns:a16="http://schemas.microsoft.com/office/drawing/2014/main" id="{38EC7868-0FBE-495E-A373-C8BBA747C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576426"/>
            <a:ext cx="2710332" cy="1689557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542883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A7B143-D58C-47D4-9191-592448FF5192}"/>
              </a:ext>
            </a:extLst>
          </p:cNvPr>
          <p:cNvSpPr>
            <a:spLocks/>
          </p:cNvSpPr>
          <p:nvPr/>
        </p:nvSpPr>
        <p:spPr bwMode="auto">
          <a:xfrm>
            <a:off x="72008" y="649512"/>
            <a:ext cx="8964488" cy="40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000"/>
              </a:lnSpc>
            </a:pPr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r>
              <a:rPr lang="es-PR" altLang="es-PR" sz="1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FF18C03C-8762-437A-ADC8-C361D0DB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339126"/>
            <a:ext cx="319189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Destrezas técnicas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1F0F3CA5-B19F-4DC7-8301-57EAF817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542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7B165FE0-8CE5-4143-A0AD-CAED565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809482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Habilidades tácticas (estrategias competitivas)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0B182FDC-6643-49CC-B0AE-85F80E25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094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8BA67B71-6F02-4E03-9834-68DCE8DD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356722"/>
            <a:ext cx="36134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Conocimiento teórico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2D8241C6-7902-4F5F-99C7-61DAD309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353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8674E284-275D-448B-915C-F8D1AF19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841151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Mantenimiento de la salud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DA380BC5-BA4A-43FE-A8C0-C9CE95EA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115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C500D12E-AECD-4B2E-9A73-54330CEEF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388391"/>
            <a:ext cx="810831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Resistencia ante lesiones (prevención de traumas</a:t>
            </a:r>
          </a:p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atléticos)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5" descr="PntBlue1">
            <a:extLst>
              <a:ext uri="{FF2B5EF4-FFF2-40B4-BE49-F238E27FC236}">
                <a16:creationId xmlns:a16="http://schemas.microsoft.com/office/drawing/2014/main" id="{50A017A3-EEE4-43A8-8A82-B0115642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4520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ky, outdoor, person, tree&#10;&#10;Description automatically generated">
            <a:extLst>
              <a:ext uri="{FF2B5EF4-FFF2-40B4-BE49-F238E27FC236}">
                <a16:creationId xmlns:a16="http://schemas.microsoft.com/office/drawing/2014/main" id="{C3FE5C62-5FAF-4804-B77D-F44936A6F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98" y="2276392"/>
            <a:ext cx="3781674" cy="16492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7" name="Text Box 2">
            <a:extLst>
              <a:ext uri="{FF2B5EF4-FFF2-40B4-BE49-F238E27FC236}">
                <a16:creationId xmlns:a16="http://schemas.microsoft.com/office/drawing/2014/main" id="{28A9EA0D-7C6C-4C89-841E-059E9324B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1196752"/>
            <a:ext cx="812814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Desarrollo físico multilateral (aptitud física general o habilidades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biomotoras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básicas)</a:t>
            </a:r>
          </a:p>
        </p:txBody>
      </p:sp>
      <p:pic>
        <p:nvPicPr>
          <p:cNvPr id="48" name="Picture 3" descr="PntBlue1">
            <a:extLst>
              <a:ext uri="{FF2B5EF4-FFF2-40B4-BE49-F238E27FC236}">
                <a16:creationId xmlns:a16="http://schemas.microsoft.com/office/drawing/2014/main" id="{33617AD4-59D2-4927-9D21-C157749D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>
            <a:extLst>
              <a:ext uri="{FF2B5EF4-FFF2-40B4-BE49-F238E27FC236}">
                <a16:creationId xmlns:a16="http://schemas.microsoft.com/office/drawing/2014/main" id="{CF6FD5CB-6947-40A9-892B-CAB84B3C6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052466"/>
            <a:ext cx="791212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Desarrollo físico específico al deporte (aptitudes físicas específicas al deporte)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>
            <a:extLst>
              <a:ext uri="{FF2B5EF4-FFF2-40B4-BE49-F238E27FC236}">
                <a16:creationId xmlns:a16="http://schemas.microsoft.com/office/drawing/2014/main" id="{00AF1900-98EB-40E4-A77C-5D518694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92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5F221DB9-AFF9-458C-9E04-B3741BEC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819180"/>
            <a:ext cx="4023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Factores psicológicos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BAC6A670-2E7C-4155-9251-47DC197F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13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sky, outdoor, grass, man&#10;&#10;Description automatically generated">
            <a:extLst>
              <a:ext uri="{FF2B5EF4-FFF2-40B4-BE49-F238E27FC236}">
                <a16:creationId xmlns:a16="http://schemas.microsoft.com/office/drawing/2014/main" id="{4F6BB237-83F9-44AD-B7C1-7A3F3893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2" y="4165305"/>
            <a:ext cx="3623808" cy="134886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581473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4CE6D75B-56F4-47AC-ACC0-E896223F2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726328"/>
            <a:ext cx="8164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Perfeccionar la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técnica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deporte practicado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PntBlue1">
            <a:extLst>
              <a:ext uri="{FF2B5EF4-FFF2-40B4-BE49-F238E27FC236}">
                <a16:creationId xmlns:a16="http://schemas.microsoft.com/office/drawing/2014/main" id="{64E8765C-697F-4879-88DE-C8806482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5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79B2CBB5-C91E-4783-A18E-954B7D9C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880273"/>
            <a:ext cx="798412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Asegurar una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preparación óptima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equipo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A236E8AA-16FD-4F78-83DA-4FD74A473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246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D45A0926-8FD8-46A4-B50B-7F931D173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4456337"/>
            <a:ext cx="815886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el estado de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cada atleta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C2BE31AD-F3C9-4D72-8508-65214205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4395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89E4FCE5-E3AE-4869-8361-E1BA8103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030986"/>
            <a:ext cx="74022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 de lesiones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6F7098D7-C0B4-4AAA-A29E-CB9C2ED5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1B5B4C44-6AFB-4071-AE39-807730620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3302392"/>
            <a:ext cx="80445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Mejorar/perfeccionar las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31F214A3-09A6-4D5E-A3DA-636E082B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328458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0F75B109-BD0A-4213-A339-0F1A6B9E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4" y="5607050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Enriquecer el conocimiento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teórico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atleta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956AEA4A-7D70-4523-AB94-78B0EAE03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6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>
            <a:extLst>
              <a:ext uri="{FF2B5EF4-FFF2-40B4-BE49-F238E27FC236}">
                <a16:creationId xmlns:a16="http://schemas.microsoft.com/office/drawing/2014/main" id="{0389A9C3-CF07-4E31-BD99-78C62934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2150666"/>
            <a:ext cx="805613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un alto nivel de las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aptitudes físicas</a:t>
            </a:r>
          </a:p>
        </p:txBody>
      </p:sp>
      <p:pic>
        <p:nvPicPr>
          <p:cNvPr id="20" name="Picture 10" descr="PntBlue1">
            <a:extLst>
              <a:ext uri="{FF2B5EF4-FFF2-40B4-BE49-F238E27FC236}">
                <a16:creationId xmlns:a16="http://schemas.microsoft.com/office/drawing/2014/main" id="{62C9400B-9B3D-4421-9E8E-B3B5E098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B561E2C-6E5A-4DE4-A304-2166F7C6A5BB}"/>
              </a:ext>
            </a:extLst>
          </p:cNvPr>
          <p:cNvSpPr>
            <a:spLocks/>
          </p:cNvSpPr>
          <p:nvPr/>
        </p:nvSpPr>
        <p:spPr bwMode="auto">
          <a:xfrm>
            <a:off x="2843808" y="764704"/>
            <a:ext cx="61206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22" name="Picture 21" descr="CURVHEAD">
            <a:extLst>
              <a:ext uri="{FF2B5EF4-FFF2-40B4-BE49-F238E27FC236}">
                <a16:creationId xmlns:a16="http://schemas.microsoft.com/office/drawing/2014/main" id="{F0BE40AF-2712-441E-A3C8-F92E8A13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2880320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2403383-68AA-4168-83DD-2AA39FEDAF28}"/>
              </a:ext>
            </a:extLst>
          </p:cNvPr>
          <p:cNvSpPr>
            <a:spLocks/>
          </p:cNvSpPr>
          <p:nvPr/>
        </p:nvSpPr>
        <p:spPr bwMode="auto">
          <a:xfrm>
            <a:off x="3131840" y="1530160"/>
            <a:ext cx="2556284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283E7CCD-00BE-4E4C-8BB8-3D82A62F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Bomlpa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throwing a frisbee&#10;&#10;Description automatically generated">
            <a:extLst>
              <a:ext uri="{FF2B5EF4-FFF2-40B4-BE49-F238E27FC236}">
                <a16:creationId xmlns:a16="http://schemas.microsoft.com/office/drawing/2014/main" id="{C1500A72-0774-4781-89B1-119413A0D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4" y="555136"/>
            <a:ext cx="2507383" cy="167158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251520" y="836712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2936"/>
            <a:ext cx="9144000" cy="259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6800"/>
              </a:lnSpc>
            </a:pP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  <a:b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R" altLang="es-PR" sz="3600" b="1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entrenadeportivo</a:t>
            </a: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/presentaciones/</a:t>
            </a:r>
          </a:p>
          <a:p>
            <a:pPr algn="ctr">
              <a:lnSpc>
                <a:spcPts val="6800"/>
              </a:lnSpc>
            </a:pPr>
            <a:r>
              <a:rPr lang="es-PR" altLang="es-PR" sz="36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Conpts-Bases_Entrenamiento-Deptv.pdf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FF18C03C-8762-437A-ADC8-C361D0DB3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591540"/>
            <a:ext cx="207947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Fortaleza</a:t>
            </a:r>
          </a:p>
        </p:txBody>
      </p:sp>
      <p:pic>
        <p:nvPicPr>
          <p:cNvPr id="38" name="Picture 12" descr="PntBlue1">
            <a:extLst>
              <a:ext uri="{FF2B5EF4-FFF2-40B4-BE49-F238E27FC236}">
                <a16:creationId xmlns:a16="http://schemas.microsoft.com/office/drawing/2014/main" id="{1F0F3CA5-B19F-4DC7-8301-57EAF817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578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">
            <a:extLst>
              <a:ext uri="{FF2B5EF4-FFF2-40B4-BE49-F238E27FC236}">
                <a16:creationId xmlns:a16="http://schemas.microsoft.com/office/drawing/2014/main" id="{7B165FE0-8CE5-4143-A0AD-CAED565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4205912"/>
            <a:ext cx="200746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PntBlue1">
            <a:extLst>
              <a:ext uri="{FF2B5EF4-FFF2-40B4-BE49-F238E27FC236}">
                <a16:creationId xmlns:a16="http://schemas.microsoft.com/office/drawing/2014/main" id="{0B182FDC-6643-49CC-B0AE-85F80E25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059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8BA67B71-6F02-4E03-9834-68DCE8DD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10" y="4917610"/>
            <a:ext cx="202170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2D8241C6-7902-4F5F-99C7-61DAD309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02" y="487442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">
            <a:extLst>
              <a:ext uri="{FF2B5EF4-FFF2-40B4-BE49-F238E27FC236}">
                <a16:creationId xmlns:a16="http://schemas.microsoft.com/office/drawing/2014/main" id="{8674E284-275D-448B-915C-F8D1AF198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9" y="5496848"/>
            <a:ext cx="459975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" descr="PntBlue1">
            <a:extLst>
              <a:ext uri="{FF2B5EF4-FFF2-40B4-BE49-F238E27FC236}">
                <a16:creationId xmlns:a16="http://schemas.microsoft.com/office/drawing/2014/main" id="{DA380BC5-BA4A-43FE-A8C0-C9CE95EA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460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5F221DB9-AFF9-458C-9E04-B3741BEC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60" y="3016579"/>
            <a:ext cx="402368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Tolerancia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BAC6A670-2E7C-4155-9251-47DC197F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1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27410E3-AE31-499A-B7A7-24D621497643}"/>
              </a:ext>
            </a:extLst>
          </p:cNvPr>
          <p:cNvSpPr>
            <a:spLocks/>
          </p:cNvSpPr>
          <p:nvPr/>
        </p:nvSpPr>
        <p:spPr bwMode="auto">
          <a:xfrm>
            <a:off x="1907704" y="702996"/>
            <a:ext cx="6552728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OBJETIVOS DEL ENTRENAMIENTO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882E8A4-3C47-4A81-932D-9F970FD7F546}"/>
              </a:ext>
            </a:extLst>
          </p:cNvPr>
          <p:cNvSpPr>
            <a:spLocks/>
          </p:cNvSpPr>
          <p:nvPr/>
        </p:nvSpPr>
        <p:spPr bwMode="auto">
          <a:xfrm>
            <a:off x="1907704" y="1495084"/>
            <a:ext cx="7056784" cy="85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DESARROLLO DE LA:</a:t>
            </a:r>
          </a:p>
          <a:p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O</a:t>
            </a:r>
          </a:p>
          <a:p>
            <a:r>
              <a:rPr lang="es-PR" altLang="es-PR" sz="2000" b="0" i="1" dirty="0">
                <a:solidFill>
                  <a:srgbClr val="B4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HABILIDADES BIOMOTORAS GENERAL/BÁSICAS</a:t>
            </a:r>
          </a:p>
        </p:txBody>
      </p:sp>
      <p:pic>
        <p:nvPicPr>
          <p:cNvPr id="4" name="Picture 3" descr="A person jumping in the air&#10;&#10;Description automatically generated">
            <a:extLst>
              <a:ext uri="{FF2B5EF4-FFF2-40B4-BE49-F238E27FC236}">
                <a16:creationId xmlns:a16="http://schemas.microsoft.com/office/drawing/2014/main" id="{F1B752EA-74C5-42B6-A3B2-4BB47623E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19" y="2238168"/>
            <a:ext cx="4908867" cy="3647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E95906B-9311-4516-9A33-BA76740A9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0" y="548680"/>
            <a:ext cx="1420958" cy="230425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6521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3415997" y="1103387"/>
            <a:ext cx="5301021" cy="53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PERIODIZACIÓN</a:t>
            </a:r>
            <a:endParaRPr lang="en-US" altLang="es-PR" sz="48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384807" y="2204864"/>
            <a:ext cx="8208911" cy="413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Forma sistemática de organizar y dividir el plan del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entrenamiento deportivo (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400" b="1" dirty="0">
                <a:latin typeface="Arial" charset="0"/>
                <a:cs typeface="Arial" charset="0"/>
              </a:rPr>
              <a:t>., programa anual),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en ciclos (periodos, fases o etapas),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a partir del cual se varían los estímulos o 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cargas del entrenamiento (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e.g</a:t>
            </a:r>
            <a:r>
              <a:rPr lang="es-ES" altLang="es-PR" sz="2400" b="1" dirty="0">
                <a:latin typeface="Arial" charset="0"/>
                <a:cs typeface="Arial" charset="0"/>
              </a:rPr>
              <a:t>., intensidad y volumen),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con el fin principal de alcanzar las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i="1">
                <a:solidFill>
                  <a:srgbClr val="FF0000"/>
                </a:solidFill>
                <a:latin typeface="Arial" charset="0"/>
                <a:cs typeface="Arial" charset="0"/>
              </a:rPr>
              <a:t>adaptaciones</a:t>
            </a:r>
            <a:r>
              <a:rPr lang="es-ES" altLang="es-PR" sz="2400" b="1">
                <a:latin typeface="Arial" charset="0"/>
                <a:cs typeface="Arial" charset="0"/>
              </a:rPr>
              <a:t> morfofuncionales </a:t>
            </a:r>
            <a:r>
              <a:rPr lang="es-ES" altLang="es-PR" sz="2400" b="1" dirty="0">
                <a:latin typeface="Arial" charset="0"/>
                <a:cs typeface="Arial" charset="0"/>
              </a:rPr>
              <a:t>requeridas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para el logro de un nivel óptimo de ejecutoria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durante la fase competitiva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y prevenir el </a:t>
            </a:r>
            <a:r>
              <a:rPr lang="es-ES" altLang="es-PR" sz="2400" b="1" dirty="0" err="1">
                <a:latin typeface="Arial" charset="0"/>
                <a:cs typeface="Arial" charset="0"/>
              </a:rPr>
              <a:t>sobre-entrenamiento</a:t>
            </a:r>
            <a:r>
              <a:rPr lang="es-ES" altLang="es-PR" sz="2400" b="1" dirty="0">
                <a:latin typeface="Arial" charset="0"/>
                <a:cs typeface="Arial" charset="0"/>
              </a:rPr>
              <a:t>, el estancamiento</a:t>
            </a:r>
          </a:p>
          <a:p>
            <a:pPr algn="ctr" eaLnBrk="0" hangingPunct="0">
              <a:lnSpc>
                <a:spcPts val="2500"/>
              </a:lnSpc>
              <a:spcBef>
                <a:spcPct val="20000"/>
              </a:spcBef>
            </a:pPr>
            <a:r>
              <a:rPr lang="es-ES" altLang="es-PR" sz="2400" b="1" dirty="0">
                <a:latin typeface="Arial" charset="0"/>
                <a:cs typeface="Arial" charset="0"/>
              </a:rPr>
              <a:t>y posibles lesiones que pueda sufrir el competidor</a:t>
            </a:r>
            <a:endParaRPr lang="en-US" altLang="es-PR" sz="2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erson standing on a tennis court&#10;&#10;Description automatically generated">
            <a:extLst>
              <a:ext uri="{FF2B5EF4-FFF2-40B4-BE49-F238E27FC236}">
                <a16:creationId xmlns:a16="http://schemas.microsoft.com/office/drawing/2014/main" id="{9E2F15E9-B33E-4F13-ADBE-0CFDE6B0F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516531"/>
            <a:ext cx="3096027" cy="172819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5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3192486" y="712403"/>
            <a:ext cx="4763889" cy="53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PERIODIZACIÓN</a:t>
            </a:r>
            <a:endParaRPr lang="en-US" altLang="es-PR" sz="440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3188437" y="1286938"/>
            <a:ext cx="5848059" cy="466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planificado</a:t>
            </a:r>
            <a:r>
              <a:rPr lang="en-US" altLang="es-PR" sz="2300" b="1" dirty="0">
                <a:latin typeface="Arial" charset="0"/>
                <a:cs typeface="Arial" charset="0"/>
              </a:rPr>
              <a:t> 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través</a:t>
            </a:r>
            <a:r>
              <a:rPr lang="en-US" altLang="es-PR" sz="2300" b="1" dirty="0">
                <a:latin typeface="Arial" charset="0"/>
                <a:cs typeface="Arial" charset="0"/>
              </a:rPr>
              <a:t> del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se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estructura</a:t>
            </a:r>
            <a:r>
              <a:rPr lang="en-US" altLang="es-PR" sz="2300" b="1" dirty="0">
                <a:latin typeface="Arial" charset="0"/>
                <a:cs typeface="Arial" charset="0"/>
              </a:rPr>
              <a:t> 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entrenamiento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300" b="1" dirty="0">
                <a:latin typeface="Arial" charset="0"/>
                <a:cs typeface="Arial" charset="0"/>
              </a:rPr>
              <a:t> bajo un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esquema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secuencial</a:t>
            </a:r>
            <a:r>
              <a:rPr lang="en-US" altLang="es-PR" sz="2300" b="1" dirty="0">
                <a:latin typeface="Arial" charset="0"/>
                <a:cs typeface="Arial" charset="0"/>
              </a:rPr>
              <a:t> de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fases</a:t>
            </a:r>
            <a:r>
              <a:rPr lang="en-US" altLang="es-PR" sz="2300" b="1" dirty="0">
                <a:latin typeface="Arial" charset="0"/>
                <a:cs typeface="Arial" charset="0"/>
              </a:rPr>
              <a:t> o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periodos</a:t>
            </a:r>
            <a:r>
              <a:rPr lang="en-US" altLang="es-PR" sz="23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naturaleza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cíclica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caracterizado</a:t>
            </a:r>
            <a:r>
              <a:rPr lang="en-US" altLang="es-PR" sz="2300" b="1" dirty="0">
                <a:latin typeface="Arial" charset="0"/>
                <a:cs typeface="Arial" charset="0"/>
              </a:rPr>
              <a:t> por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fluctuaciones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alternas</a:t>
            </a:r>
            <a:r>
              <a:rPr lang="en-US" altLang="es-PR" sz="2300" b="1" dirty="0">
                <a:latin typeface="Arial" charset="0"/>
                <a:cs typeface="Arial" charset="0"/>
              </a:rPr>
              <a:t> de la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intensidad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y volume, lo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cual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permite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lapsos</a:t>
            </a:r>
            <a:r>
              <a:rPr lang="en-US" altLang="es-PR" sz="23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tiempo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dedicados</a:t>
            </a:r>
            <a:r>
              <a:rPr lang="en-US" altLang="es-PR" sz="2300" b="1" dirty="0">
                <a:latin typeface="Arial" charset="0"/>
                <a:cs typeface="Arial" charset="0"/>
              </a:rPr>
              <a:t> a la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recuperación</a:t>
            </a:r>
            <a:r>
              <a:rPr lang="en-US" altLang="es-PR" sz="2300" b="1" dirty="0">
                <a:latin typeface="Arial" charset="0"/>
                <a:cs typeface="Arial" charset="0"/>
              </a:rPr>
              <a:t>,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así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>
                <a:latin typeface="Arial" charset="0"/>
                <a:cs typeface="Arial" charset="0"/>
              </a:rPr>
              <a:t>el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puede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experimentar</a:t>
            </a:r>
            <a:r>
              <a:rPr lang="en-US" altLang="es-PR" sz="2300" b="1" dirty="0">
                <a:latin typeface="Arial" charset="0"/>
                <a:cs typeface="Arial" charset="0"/>
              </a:rPr>
              <a:t> las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adaptaciones</a:t>
            </a:r>
            <a:r>
              <a:rPr lang="en-US" altLang="es-PR" sz="2300" b="1" dirty="0">
                <a:latin typeface="Arial" charset="0"/>
                <a:cs typeface="Arial" charset="0"/>
              </a:rPr>
              <a:t>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morfofuncionales</a:t>
            </a:r>
            <a:endParaRPr lang="en-US" altLang="es-PR" sz="23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apremientes</a:t>
            </a:r>
            <a:r>
              <a:rPr lang="en-US" altLang="es-PR" sz="2300" b="1" dirty="0">
                <a:latin typeface="Arial" charset="0"/>
                <a:cs typeface="Arial" charset="0"/>
              </a:rPr>
              <a:t> y </a:t>
            </a:r>
            <a:r>
              <a:rPr lang="en-US" altLang="es-PR" sz="2300" b="1" dirty="0" err="1">
                <a:latin typeface="Arial" charset="0"/>
                <a:cs typeface="Arial" charset="0"/>
              </a:rPr>
              <a:t>compulsorias</a:t>
            </a:r>
            <a:r>
              <a:rPr lang="en-US" altLang="es-PR" sz="2300" b="1" dirty="0">
                <a:latin typeface="Arial" charset="0"/>
                <a:cs typeface="Arial" charset="0"/>
              </a:rPr>
              <a:t> para</a:t>
            </a: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dirty="0" err="1">
                <a:latin typeface="Arial" charset="0"/>
                <a:cs typeface="Arial" charset="0"/>
              </a:rPr>
              <a:t>asegurar</a:t>
            </a:r>
            <a:r>
              <a:rPr lang="en-US" altLang="es-PR" sz="2300" b="1" dirty="0">
                <a:latin typeface="Arial" charset="0"/>
                <a:cs typeface="Arial" charset="0"/>
              </a:rPr>
              <a:t> una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competición</a:t>
            </a:r>
            <a:endParaRPr lang="en-US" altLang="es-PR" sz="23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2300"/>
              </a:lnSpc>
              <a:spcBef>
                <a:spcPct val="20000"/>
              </a:spcBef>
            </a:pPr>
            <a:r>
              <a:rPr lang="en-US" altLang="es-PR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alto </a:t>
            </a:r>
            <a:r>
              <a:rPr lang="en-US" altLang="es-PR" sz="2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rendimiento</a:t>
            </a:r>
            <a:endParaRPr lang="en-US" altLang="es-PR" sz="23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E456FD5-BF77-426B-8EAD-20F5116FD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on a tennis court&#10;&#10;Description automatically generated">
            <a:extLst>
              <a:ext uri="{FF2B5EF4-FFF2-40B4-BE49-F238E27FC236}">
                <a16:creationId xmlns:a16="http://schemas.microsoft.com/office/drawing/2014/main" id="{AEF84485-DA58-4B2F-A74E-E7459AB7E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3199673" cy="5688309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55439" y="1965226"/>
            <a:ext cx="8640940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Manipulaciones Crónicas de las</a:t>
            </a:r>
          </a:p>
          <a:p>
            <a:pPr algn="ctr">
              <a:lnSpc>
                <a:spcPct val="90000"/>
              </a:lnSpc>
            </a:pPr>
            <a:r>
              <a:rPr lang="es-PR" altLang="es-PR" sz="32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Cargas de Entrenamiento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03547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20689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683568" y="5373216"/>
            <a:ext cx="77768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MANEJAR/VARIAR/CAMBIAR</a:t>
            </a:r>
          </a:p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Efectivamente las</a:t>
            </a:r>
          </a:p>
          <a:p>
            <a:pPr algn="ctr"/>
            <a:r>
              <a:rPr lang="es-PR" altLang="es-PR" sz="25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 AGUDAS</a:t>
            </a:r>
            <a:endParaRPr lang="es-PR" altLang="es-PR" sz="25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859286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44346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9632C-CF97-4C64-A681-A341928B2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9" y="2847668"/>
            <a:ext cx="2291910" cy="236353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0307F6C-0BE7-4BBC-A056-7803A2AF3B04}"/>
              </a:ext>
            </a:extLst>
          </p:cNvPr>
          <p:cNvSpPr>
            <a:spLocks/>
          </p:cNvSpPr>
          <p:nvPr/>
        </p:nvSpPr>
        <p:spPr bwMode="auto">
          <a:xfrm>
            <a:off x="1907704" y="38610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0" descr="A picture containing person, outdoor, grass, tree&#10;&#10;Description automatically generated">
            <a:extLst>
              <a:ext uri="{FF2B5EF4-FFF2-40B4-BE49-F238E27FC236}">
                <a16:creationId xmlns:a16="http://schemas.microsoft.com/office/drawing/2014/main" id="{A7582CBB-C930-4550-8035-54BBC662D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73" y="2859286"/>
            <a:ext cx="1834371" cy="271758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9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79521" y="5229200"/>
            <a:ext cx="864094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Alcanzar un Nivel Óptimo de Ejecutoria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durante la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Fase </a:t>
            </a:r>
            <a:r>
              <a:rPr lang="es-PR" altLang="es-PR" sz="2800" b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Competititiva</a:t>
            </a: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del Atleta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678EBE-FC72-45CE-B0D2-07039FDE736F}"/>
              </a:ext>
            </a:extLst>
          </p:cNvPr>
          <p:cNvSpPr>
            <a:spLocks/>
          </p:cNvSpPr>
          <p:nvPr/>
        </p:nvSpPr>
        <p:spPr bwMode="auto">
          <a:xfrm>
            <a:off x="1907704" y="20608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3167844" y="3516379"/>
            <a:ext cx="2376264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5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54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63691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221088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1" name="Picture 10" descr="A person in a blue shirt&#10;&#10;Description automatically generated">
            <a:extLst>
              <a:ext uri="{FF2B5EF4-FFF2-40B4-BE49-F238E27FC236}">
                <a16:creationId xmlns:a16="http://schemas.microsoft.com/office/drawing/2014/main" id="{96C29703-0382-4264-992C-9E0366C19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13298"/>
            <a:ext cx="2592284" cy="25922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60BA1D33-D25A-460B-8A7F-E2A0F92EA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08653"/>
            <a:ext cx="3995936" cy="2663957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79520" y="5229200"/>
            <a:ext cx="871295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Alcanzar Ganancias Óptimas: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Fortaleza, Tolerancia, Potencia, Velocidad,</a:t>
            </a:r>
          </a:p>
          <a:p>
            <a:pPr algn="ctr">
              <a:lnSpc>
                <a:spcPct val="90000"/>
              </a:lnSpc>
            </a:pPr>
            <a:r>
              <a:rPr lang="es-PR" altLang="es-PR" sz="28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Coordinación, Flexibilidad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678EBE-FC72-45CE-B0D2-07039FDE736F}"/>
              </a:ext>
            </a:extLst>
          </p:cNvPr>
          <p:cNvSpPr>
            <a:spLocks/>
          </p:cNvSpPr>
          <p:nvPr/>
        </p:nvSpPr>
        <p:spPr bwMode="auto">
          <a:xfrm>
            <a:off x="1907704" y="2060848"/>
            <a:ext cx="51845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44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44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3167844" y="3516379"/>
            <a:ext cx="2376264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5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5400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636912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221088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" name="Picture 2" descr="A person jumping in the air&#10;&#10;Description automatically generated">
            <a:extLst>
              <a:ext uri="{FF2B5EF4-FFF2-40B4-BE49-F238E27FC236}">
                <a16:creationId xmlns:a16="http://schemas.microsoft.com/office/drawing/2014/main" id="{8D9B0699-EAEF-4903-A283-490B40041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27094"/>
            <a:ext cx="3541826" cy="23161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B6CEEF73-7F8F-481C-BD1A-F720C23A7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29" y="2730135"/>
            <a:ext cx="3474272" cy="231618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10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76F1E9B-3D1F-45B8-A63B-9E9BB361B060}"/>
              </a:ext>
            </a:extLst>
          </p:cNvPr>
          <p:cNvSpPr>
            <a:spLocks/>
          </p:cNvSpPr>
          <p:nvPr/>
        </p:nvSpPr>
        <p:spPr bwMode="auto">
          <a:xfrm>
            <a:off x="184027" y="5232182"/>
            <a:ext cx="28083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Sobre-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entrenamiento</a:t>
            </a:r>
          </a:p>
        </p:txBody>
      </p:sp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79487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2987824" y="3909442"/>
            <a:ext cx="3150350" cy="74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PREVENIR</a:t>
            </a:r>
            <a:endParaRPr lang="es-PR" altLang="es-PR" b="0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19F58EF6-63B1-4121-9749-6D543D7AD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3068960"/>
            <a:ext cx="0" cy="92975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Line 79">
            <a:extLst>
              <a:ext uri="{FF2B5EF4-FFF2-40B4-BE49-F238E27FC236}">
                <a16:creationId xmlns:a16="http://schemas.microsoft.com/office/drawing/2014/main" id="{97EAC7E6-D5D1-4287-BAAF-2DE99D5807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35696" y="4437112"/>
            <a:ext cx="1152128" cy="74369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Line 79">
            <a:extLst>
              <a:ext uri="{FF2B5EF4-FFF2-40B4-BE49-F238E27FC236}">
                <a16:creationId xmlns:a16="http://schemas.microsoft.com/office/drawing/2014/main" id="{93768A54-3E44-49A7-B41D-B789D67082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3495" y="4539387"/>
            <a:ext cx="792082" cy="153904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8C5F70-98AF-4400-80EF-5452518E60C4}"/>
              </a:ext>
            </a:extLst>
          </p:cNvPr>
          <p:cNvSpPr>
            <a:spLocks/>
          </p:cNvSpPr>
          <p:nvPr/>
        </p:nvSpPr>
        <p:spPr bwMode="auto">
          <a:xfrm>
            <a:off x="2123760" y="6077924"/>
            <a:ext cx="2016159" cy="30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Deterioro</a:t>
            </a:r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9FD208E9-7399-4CE3-AABC-35A56C92D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9581" y="4535978"/>
            <a:ext cx="452539" cy="1539045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4F7833A-8C3E-4ED6-8C99-1B681F21E943}"/>
              </a:ext>
            </a:extLst>
          </p:cNvPr>
          <p:cNvSpPr>
            <a:spLocks/>
          </p:cNvSpPr>
          <p:nvPr/>
        </p:nvSpPr>
        <p:spPr bwMode="auto">
          <a:xfrm>
            <a:off x="4284033" y="6021288"/>
            <a:ext cx="273620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Estancamiento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4288541-E13B-45BC-BACD-40CD74872D91}"/>
              </a:ext>
            </a:extLst>
          </p:cNvPr>
          <p:cNvSpPr>
            <a:spLocks/>
          </p:cNvSpPr>
          <p:nvPr/>
        </p:nvSpPr>
        <p:spPr bwMode="auto">
          <a:xfrm>
            <a:off x="6112770" y="5366040"/>
            <a:ext cx="251836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Aburrimiento</a:t>
            </a:r>
          </a:p>
        </p:txBody>
      </p:sp>
      <p:pic>
        <p:nvPicPr>
          <p:cNvPr id="3" name="Picture 2" descr="A picture containing outdoor, ground, track and field, jumping&#10;&#10;Description automatically generated">
            <a:extLst>
              <a:ext uri="{FF2B5EF4-FFF2-40B4-BE49-F238E27FC236}">
                <a16:creationId xmlns:a16="http://schemas.microsoft.com/office/drawing/2014/main" id="{96C68111-8A7C-4211-8F9A-F863BDF67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2" y="5676603"/>
            <a:ext cx="1923181" cy="12856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AC2A6-0198-4BFB-B0B8-E9D727E59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08" y="1141825"/>
            <a:ext cx="2209956" cy="409035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1B5C1C1-CB94-465B-88D2-F0CAF4A821C8}"/>
              </a:ext>
            </a:extLst>
          </p:cNvPr>
          <p:cNvSpPr>
            <a:spLocks/>
          </p:cNvSpPr>
          <p:nvPr/>
        </p:nvSpPr>
        <p:spPr bwMode="auto">
          <a:xfrm>
            <a:off x="1619672" y="2029270"/>
            <a:ext cx="5184576" cy="10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  <a:p>
            <a:pPr algn="ctr">
              <a:lnSpc>
                <a:spcPts val="4000"/>
              </a:lnSpc>
            </a:pPr>
            <a:r>
              <a:rPr lang="es-PR" altLang="es-PR" sz="3600" i="1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Ventajas/Objetivos</a:t>
            </a:r>
            <a:endParaRPr lang="es-PR" altLang="es-PR" sz="3600" b="0" i="1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3" name="Line 79">
            <a:extLst>
              <a:ext uri="{FF2B5EF4-FFF2-40B4-BE49-F238E27FC236}">
                <a16:creationId xmlns:a16="http://schemas.microsoft.com/office/drawing/2014/main" id="{919EEB80-CF8F-47EF-B172-B9DD867E4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2770" y="4352843"/>
            <a:ext cx="1085066" cy="1131367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C5C327-C5DB-4CE9-BC44-C098C1DB881B}"/>
              </a:ext>
            </a:extLst>
          </p:cNvPr>
          <p:cNvSpPr>
            <a:spLocks/>
          </p:cNvSpPr>
          <p:nvPr/>
        </p:nvSpPr>
        <p:spPr bwMode="auto">
          <a:xfrm>
            <a:off x="971600" y="764704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7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6CC59F7-4189-4EF6-A593-89C1F04CC0D0}"/>
              </a:ext>
            </a:extLst>
          </p:cNvPr>
          <p:cNvSpPr>
            <a:spLocks/>
          </p:cNvSpPr>
          <p:nvPr/>
        </p:nvSpPr>
        <p:spPr bwMode="auto">
          <a:xfrm>
            <a:off x="-107504" y="5162598"/>
            <a:ext cx="9144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Reducir el Volumen de Entrenamiento</a:t>
            </a:r>
          </a:p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mientras</a:t>
            </a:r>
          </a:p>
          <a:p>
            <a:pPr algn="ctr"/>
            <a:r>
              <a:rPr lang="es-PR" altLang="es-PR" sz="300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Aumenta la Intensidad</a:t>
            </a:r>
            <a:endParaRPr lang="es-PR" altLang="es-PR" sz="30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picture containing sky, man, outdoor, person&#10;&#10;Description automatically generated">
            <a:extLst>
              <a:ext uri="{FF2B5EF4-FFF2-40B4-BE49-F238E27FC236}">
                <a16:creationId xmlns:a16="http://schemas.microsoft.com/office/drawing/2014/main" id="{1DF16C77-017B-45A3-83C6-28154432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11" y="1185148"/>
            <a:ext cx="2596677" cy="3977450"/>
          </a:xfrm>
          <a:prstGeom prst="rect">
            <a:avLst/>
          </a:prstGeom>
        </p:spPr>
      </p:pic>
      <p:pic>
        <p:nvPicPr>
          <p:cNvPr id="6" name="Picture 5" descr="A person jumping in the air&#10;&#10;Description automatically generated">
            <a:extLst>
              <a:ext uri="{FF2B5EF4-FFF2-40B4-BE49-F238E27FC236}">
                <a16:creationId xmlns:a16="http://schemas.microsoft.com/office/drawing/2014/main" id="{8F68A715-2F6C-4C51-B698-4E77EDACE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" y="1286448"/>
            <a:ext cx="3174671" cy="3865756"/>
          </a:xfrm>
          <a:prstGeom prst="rect">
            <a:avLst/>
          </a:prstGeom>
        </p:spPr>
      </p:pic>
      <p:sp>
        <p:nvSpPr>
          <p:cNvPr id="11" name="Line 79">
            <a:extLst>
              <a:ext uri="{FF2B5EF4-FFF2-40B4-BE49-F238E27FC236}">
                <a16:creationId xmlns:a16="http://schemas.microsoft.com/office/drawing/2014/main" id="{922C8D4C-BC2F-454A-9B41-27DF561905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1707158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009069-E784-4ED0-809D-32FEBF4E9FD9}"/>
              </a:ext>
            </a:extLst>
          </p:cNvPr>
          <p:cNvSpPr>
            <a:spLocks/>
          </p:cNvSpPr>
          <p:nvPr/>
        </p:nvSpPr>
        <p:spPr bwMode="auto">
          <a:xfrm>
            <a:off x="2501089" y="3876644"/>
            <a:ext cx="37019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Gradualmente</a:t>
            </a:r>
          </a:p>
        </p:txBody>
      </p:sp>
      <p:sp>
        <p:nvSpPr>
          <p:cNvPr id="14" name="Line 79">
            <a:extLst>
              <a:ext uri="{FF2B5EF4-FFF2-40B4-BE49-F238E27FC236}">
                <a16:creationId xmlns:a16="http://schemas.microsoft.com/office/drawing/2014/main" id="{D1489D7F-BB38-46EF-B355-891F8C7CFD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3219326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7" name="Line 79">
            <a:extLst>
              <a:ext uri="{FF2B5EF4-FFF2-40B4-BE49-F238E27FC236}">
                <a16:creationId xmlns:a16="http://schemas.microsoft.com/office/drawing/2014/main" id="{92FF3C25-A5AA-4C12-8FD0-C62AFE266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2976" y="4371454"/>
            <a:ext cx="0" cy="71373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432494A-2334-4EB6-B3D7-A6487F4A6844}"/>
              </a:ext>
            </a:extLst>
          </p:cNvPr>
          <p:cNvSpPr>
            <a:spLocks/>
          </p:cNvSpPr>
          <p:nvPr/>
        </p:nvSpPr>
        <p:spPr bwMode="auto">
          <a:xfrm>
            <a:off x="1980728" y="723718"/>
            <a:ext cx="4464496" cy="104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  <a:p>
            <a:pPr algn="ctr">
              <a:lnSpc>
                <a:spcPts val="4000"/>
              </a:lnSpc>
            </a:pPr>
            <a:r>
              <a:rPr lang="es-PR" altLang="es-PR" sz="3600" dirty="0">
                <a:solidFill>
                  <a:srgbClr val="B8004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META</a:t>
            </a:r>
            <a:endParaRPr lang="es-PR" altLang="es-PR" sz="3600" b="0" dirty="0">
              <a:solidFill>
                <a:srgbClr val="B800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DAE2488-91B3-49BB-B15A-61E75C06DFC5}"/>
              </a:ext>
            </a:extLst>
          </p:cNvPr>
          <p:cNvSpPr>
            <a:spLocks/>
          </p:cNvSpPr>
          <p:nvPr/>
        </p:nvSpPr>
        <p:spPr bwMode="auto">
          <a:xfrm>
            <a:off x="1975802" y="2348880"/>
            <a:ext cx="4752525" cy="92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Según se acerca la</a:t>
            </a:r>
          </a:p>
          <a:p>
            <a:pPr algn="ctr">
              <a:lnSpc>
                <a:spcPct val="9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FASE COMPETITIVA</a:t>
            </a:r>
            <a:endParaRPr lang="es-PR" altLang="es-PR" sz="32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53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9">
            <a:extLst>
              <a:ext uri="{FF2B5EF4-FFF2-40B4-BE49-F238E27FC236}">
                <a16:creationId xmlns:a16="http://schemas.microsoft.com/office/drawing/2014/main" id="{22DD4A6A-5A6D-4265-A170-D1DB03565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9952" y="1203102"/>
            <a:ext cx="0" cy="56971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E587B7-8755-4B22-A06B-F81215E05525}"/>
              </a:ext>
            </a:extLst>
          </p:cNvPr>
          <p:cNvSpPr>
            <a:spLocks/>
          </p:cNvSpPr>
          <p:nvPr/>
        </p:nvSpPr>
        <p:spPr bwMode="auto">
          <a:xfrm>
            <a:off x="1565377" y="1708806"/>
            <a:ext cx="547259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Relación Inversa entre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672A558-4E14-4C68-A68A-EE2278D26D03}"/>
              </a:ext>
            </a:extLst>
          </p:cNvPr>
          <p:cNvSpPr>
            <a:spLocks/>
          </p:cNvSpPr>
          <p:nvPr/>
        </p:nvSpPr>
        <p:spPr bwMode="auto">
          <a:xfrm>
            <a:off x="1907704" y="723718"/>
            <a:ext cx="4464496" cy="5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36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PERIODIZACIÓN:</a:t>
            </a:r>
          </a:p>
        </p:txBody>
      </p:sp>
      <p:sp>
        <p:nvSpPr>
          <p:cNvPr id="10" name="Line 79">
            <a:extLst>
              <a:ext uri="{FF2B5EF4-FFF2-40B4-BE49-F238E27FC236}">
                <a16:creationId xmlns:a16="http://schemas.microsoft.com/office/drawing/2014/main" id="{DF0BC188-509F-4086-A656-9D0FA97B5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601" y="4051295"/>
            <a:ext cx="205334" cy="635146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E75F6F-62F1-4D37-A320-C89CC3F247CB}"/>
              </a:ext>
            </a:extLst>
          </p:cNvPr>
          <p:cNvSpPr>
            <a:spLocks/>
          </p:cNvSpPr>
          <p:nvPr/>
        </p:nvSpPr>
        <p:spPr bwMode="auto">
          <a:xfrm>
            <a:off x="0" y="4782736"/>
            <a:ext cx="2195735" cy="6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SERIES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Total </a:t>
            </a:r>
            <a:r>
              <a:rPr lang="es-PR" altLang="es-PR" sz="2400" b="0" i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12" name="Line 79">
            <a:extLst>
              <a:ext uri="{FF2B5EF4-FFF2-40B4-BE49-F238E27FC236}">
                <a16:creationId xmlns:a16="http://schemas.microsoft.com/office/drawing/2014/main" id="{642F84C4-0291-40C4-97F7-1907FAAB86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8876" y="4076692"/>
            <a:ext cx="62882" cy="160446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0F1C7E9-0889-470A-B492-F9B9D1F7E735}"/>
              </a:ext>
            </a:extLst>
          </p:cNvPr>
          <p:cNvSpPr>
            <a:spLocks/>
          </p:cNvSpPr>
          <p:nvPr/>
        </p:nvSpPr>
        <p:spPr bwMode="auto">
          <a:xfrm>
            <a:off x="1611508" y="5882894"/>
            <a:ext cx="1530516" cy="6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REPS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# </a:t>
            </a:r>
            <a:r>
              <a:rPr lang="es-PR" altLang="es-PR" sz="2400" b="0" i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Ejer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19" name="Line 79">
            <a:extLst>
              <a:ext uri="{FF2B5EF4-FFF2-40B4-BE49-F238E27FC236}">
                <a16:creationId xmlns:a16="http://schemas.microsoft.com/office/drawing/2014/main" id="{3BD18B62-5E7F-4CD4-A6EC-9C1D0CF702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2145" y="4157740"/>
            <a:ext cx="441157" cy="624996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5A66685-2422-4065-898D-A98B67A5B6BD}"/>
              </a:ext>
            </a:extLst>
          </p:cNvPr>
          <p:cNvSpPr>
            <a:spLocks/>
          </p:cNvSpPr>
          <p:nvPr/>
        </p:nvSpPr>
        <p:spPr bwMode="auto">
          <a:xfrm>
            <a:off x="5844674" y="4872335"/>
            <a:ext cx="1475644" cy="51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CARGA</a:t>
            </a:r>
          </a:p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(</a:t>
            </a:r>
            <a:r>
              <a:rPr lang="es-PR" altLang="es-PR" sz="2400" b="0" i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RM</a:t>
            </a:r>
            <a:r>
              <a:rPr lang="es-PR" altLang="es-PR" sz="2400" b="0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)</a:t>
            </a:r>
          </a:p>
        </p:txBody>
      </p:sp>
      <p:sp>
        <p:nvSpPr>
          <p:cNvPr id="22" name="Line 79">
            <a:extLst>
              <a:ext uri="{FF2B5EF4-FFF2-40B4-BE49-F238E27FC236}">
                <a16:creationId xmlns:a16="http://schemas.microsoft.com/office/drawing/2014/main" id="{FC16AE16-9F8F-48E8-A342-48DB7A3ADC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834" y="3906283"/>
            <a:ext cx="873908" cy="251457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F0689C0-6010-40D3-81BA-5A6407BE0758}"/>
              </a:ext>
            </a:extLst>
          </p:cNvPr>
          <p:cNvSpPr>
            <a:spLocks/>
          </p:cNvSpPr>
          <p:nvPr/>
        </p:nvSpPr>
        <p:spPr bwMode="auto">
          <a:xfrm>
            <a:off x="3803846" y="4011101"/>
            <a:ext cx="2195735" cy="5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TIEMPO O DURACIÓN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7" name="Line 79">
            <a:extLst>
              <a:ext uri="{FF2B5EF4-FFF2-40B4-BE49-F238E27FC236}">
                <a16:creationId xmlns:a16="http://schemas.microsoft.com/office/drawing/2014/main" id="{F22884E1-A0BE-4394-B7D5-268E30B76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424" y="4088657"/>
            <a:ext cx="0" cy="1592504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4C81761-F827-41FB-A4E6-9BEE0F5C603B}"/>
              </a:ext>
            </a:extLst>
          </p:cNvPr>
          <p:cNvSpPr>
            <a:spLocks/>
          </p:cNvSpPr>
          <p:nvPr/>
        </p:nvSpPr>
        <p:spPr bwMode="auto">
          <a:xfrm>
            <a:off x="7532492" y="5663719"/>
            <a:ext cx="160776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PAUSAS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Line 79">
            <a:extLst>
              <a:ext uri="{FF2B5EF4-FFF2-40B4-BE49-F238E27FC236}">
                <a16:creationId xmlns:a16="http://schemas.microsoft.com/office/drawing/2014/main" id="{68207A05-C851-41B8-951F-2D5851752C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6003" y="4139088"/>
            <a:ext cx="1475644" cy="110865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0FF1425-70D3-4FED-982A-53BAB1A11C0D}"/>
              </a:ext>
            </a:extLst>
          </p:cNvPr>
          <p:cNvSpPr>
            <a:spLocks/>
          </p:cNvSpPr>
          <p:nvPr/>
        </p:nvSpPr>
        <p:spPr bwMode="auto">
          <a:xfrm>
            <a:off x="3607554" y="5260560"/>
            <a:ext cx="2490897" cy="40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FRECUENCIA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191A1FA-ED12-49E4-A24B-E9DFCE83D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72" y="2118040"/>
            <a:ext cx="2941326" cy="158710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E0FA69A-21DD-4EF6-B56E-B4C304B1D853}"/>
              </a:ext>
            </a:extLst>
          </p:cNvPr>
          <p:cNvSpPr>
            <a:spLocks/>
          </p:cNvSpPr>
          <p:nvPr/>
        </p:nvSpPr>
        <p:spPr bwMode="auto">
          <a:xfrm>
            <a:off x="736632" y="3549254"/>
            <a:ext cx="2486153" cy="5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VOLUMEN</a:t>
            </a:r>
            <a:endParaRPr lang="es-PR" altLang="es-PR" sz="300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CF9EF83-97F1-49F7-A859-06EE630A695B}"/>
              </a:ext>
            </a:extLst>
          </p:cNvPr>
          <p:cNvSpPr>
            <a:spLocks/>
          </p:cNvSpPr>
          <p:nvPr/>
        </p:nvSpPr>
        <p:spPr bwMode="auto">
          <a:xfrm>
            <a:off x="5792809" y="3654128"/>
            <a:ext cx="3153168" cy="5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0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INTENSIDAD</a:t>
            </a:r>
            <a:endParaRPr lang="es-PR" altLang="es-PR" sz="300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2" name="Line 79">
            <a:extLst>
              <a:ext uri="{FF2B5EF4-FFF2-40B4-BE49-F238E27FC236}">
                <a16:creationId xmlns:a16="http://schemas.microsoft.com/office/drawing/2014/main" id="{A1D86D7C-2F95-4458-8E06-C477375504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7402" y="2212863"/>
            <a:ext cx="1080419" cy="1403970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33" name="Picture 32" descr="A person jumping in the air&#10;&#10;Description automatically generated">
            <a:extLst>
              <a:ext uri="{FF2B5EF4-FFF2-40B4-BE49-F238E27FC236}">
                <a16:creationId xmlns:a16="http://schemas.microsoft.com/office/drawing/2014/main" id="{53A38914-0851-452A-AFA0-15E59623A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84" y="634248"/>
            <a:ext cx="2035521" cy="3053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 descr="A picture containing grass, sky, baseball, outdoor&#10;&#10;Description automatically generated">
            <a:extLst>
              <a:ext uri="{FF2B5EF4-FFF2-40B4-BE49-F238E27FC236}">
                <a16:creationId xmlns:a16="http://schemas.microsoft.com/office/drawing/2014/main" id="{095C1419-5137-4FD1-91C2-CC427DE5A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3238"/>
            <a:ext cx="1629357" cy="31535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A8E94514-E9D8-4C56-9091-4490EB017E08}"/>
              </a:ext>
            </a:extLst>
          </p:cNvPr>
          <p:cNvSpPr>
            <a:spLocks/>
          </p:cNvSpPr>
          <p:nvPr/>
        </p:nvSpPr>
        <p:spPr bwMode="auto">
          <a:xfrm>
            <a:off x="2987822" y="5923855"/>
            <a:ext cx="2195735" cy="33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DISTANCIA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6" name="Line 79">
            <a:extLst>
              <a:ext uri="{FF2B5EF4-FFF2-40B4-BE49-F238E27FC236}">
                <a16:creationId xmlns:a16="http://schemas.microsoft.com/office/drawing/2014/main" id="{A9DF5E4A-3706-42A0-9D2A-4AF1BAB27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6416" y="4060186"/>
            <a:ext cx="746217" cy="1822708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7" name="Line 79">
            <a:extLst>
              <a:ext uri="{FF2B5EF4-FFF2-40B4-BE49-F238E27FC236}">
                <a16:creationId xmlns:a16="http://schemas.microsoft.com/office/drawing/2014/main" id="{AA282CCF-644A-4587-81FB-EF93B0C1A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45" y="2153592"/>
            <a:ext cx="1174404" cy="1587108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8" name="Line 79">
            <a:extLst>
              <a:ext uri="{FF2B5EF4-FFF2-40B4-BE49-F238E27FC236}">
                <a16:creationId xmlns:a16="http://schemas.microsoft.com/office/drawing/2014/main" id="{3838F9D6-3EEC-49C2-B4CD-52842EDDEC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4383" y="4175286"/>
            <a:ext cx="746266" cy="1992489"/>
          </a:xfrm>
          <a:prstGeom prst="line">
            <a:avLst/>
          </a:prstGeom>
          <a:noFill/>
          <a:ln w="165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CCB1C1A-3243-46C2-8EBF-0D417DD0195F}"/>
              </a:ext>
            </a:extLst>
          </p:cNvPr>
          <p:cNvSpPr>
            <a:spLocks/>
          </p:cNvSpPr>
          <p:nvPr/>
        </p:nvSpPr>
        <p:spPr bwMode="auto">
          <a:xfrm>
            <a:off x="5783998" y="6018682"/>
            <a:ext cx="237891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92004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VELOCIDAD</a:t>
            </a:r>
            <a:endParaRPr lang="es-PR" altLang="es-PR" sz="2400" b="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4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8A33D15-06BB-40AD-8C3F-BB5E5B27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606"/>
            <a:ext cx="7885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60ED656-2140-4F33-9FD5-D2660D2A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539006"/>
            <a:ext cx="796925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9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0EEE7-729B-496A-8776-09C4B5A0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5661079-132B-41DA-BDE2-100291884E01}"/>
              </a:ext>
            </a:extLst>
          </p:cNvPr>
          <p:cNvSpPr>
            <a:spLocks/>
          </p:cNvSpPr>
          <p:nvPr/>
        </p:nvSpPr>
        <p:spPr bwMode="auto">
          <a:xfrm>
            <a:off x="107504" y="764704"/>
            <a:ext cx="856895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MANIPULACIÓN DE LAS VARIABLES AGUDAS</a:t>
            </a:r>
          </a:p>
        </p:txBody>
      </p:sp>
      <p:pic>
        <p:nvPicPr>
          <p:cNvPr id="16" name="Picture 15" descr="CURVHEAD">
            <a:extLst>
              <a:ext uri="{FF2B5EF4-FFF2-40B4-BE49-F238E27FC236}">
                <a16:creationId xmlns:a16="http://schemas.microsoft.com/office/drawing/2014/main" id="{85C42FB1-DE89-4DB4-A606-E18A9B31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44" y="1956105"/>
            <a:ext cx="3456384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2FF4919-71CD-4E77-ABC6-A398F0CA9AAE}"/>
              </a:ext>
            </a:extLst>
          </p:cNvPr>
          <p:cNvSpPr>
            <a:spLocks/>
          </p:cNvSpPr>
          <p:nvPr/>
        </p:nvSpPr>
        <p:spPr bwMode="auto">
          <a:xfrm>
            <a:off x="2763452" y="2114278"/>
            <a:ext cx="313234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4DE6299E-F71B-4F67-9D42-75E89A2C3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52" y="3228731"/>
            <a:ext cx="2690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2952493A-D6D9-42EF-942F-BB9E4E55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3741618"/>
            <a:ext cx="7046336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Varía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volumen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y la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intensidad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del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ejercicio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1" name="Picture 29" descr="Bullet_Round_Diamond_Maggenta_02">
            <a:extLst>
              <a:ext uri="{FF2B5EF4-FFF2-40B4-BE49-F238E27FC236}">
                <a16:creationId xmlns:a16="http://schemas.microsoft.com/office/drawing/2014/main" id="{AED38126-C49E-4A11-BC16-19C69AA7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3782103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8">
            <a:extLst>
              <a:ext uri="{FF2B5EF4-FFF2-40B4-BE49-F238E27FC236}">
                <a16:creationId xmlns:a16="http://schemas.microsoft.com/office/drawing/2014/main" id="{E56C61D3-2AD8-424A-8711-25B3F9DEF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4482536"/>
            <a:ext cx="7142186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estímulos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sobrecargas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cambian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frecuentemente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3" name="Picture 29" descr="Bullet_Round_Diamond_Maggenta_02">
            <a:extLst>
              <a:ext uri="{FF2B5EF4-FFF2-40B4-BE49-F238E27FC236}">
                <a16:creationId xmlns:a16="http://schemas.microsoft.com/office/drawing/2014/main" id="{78FAA584-DCE6-408D-B55C-4CA4DE62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4523021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8">
            <a:extLst>
              <a:ext uri="{FF2B5EF4-FFF2-40B4-BE49-F238E27FC236}">
                <a16:creationId xmlns:a16="http://schemas.microsoft.com/office/drawing/2014/main" id="{1E477056-D03C-4BD8-A9A3-48D0771B2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022" y="5611952"/>
            <a:ext cx="7358209" cy="84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Rápida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adaptabilidad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respuesta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efectiva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al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estímulo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5" name="Picture 34" descr="Bullet_Round_Diamond_Maggenta_02">
            <a:extLst>
              <a:ext uri="{FF2B5EF4-FFF2-40B4-BE49-F238E27FC236}">
                <a16:creationId xmlns:a16="http://schemas.microsoft.com/office/drawing/2014/main" id="{25CF79CA-49BD-46E0-B026-8F5BE2A5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6" y="5652437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PntBlue1">
            <a:extLst>
              <a:ext uri="{FF2B5EF4-FFF2-40B4-BE49-F238E27FC236}">
                <a16:creationId xmlns:a16="http://schemas.microsoft.com/office/drawing/2014/main" id="{238E73DE-61DA-4756-9F13-7464CC91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659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07E57F3C-2F39-41E6-A62E-A39E496A2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7513"/>
            <a:ext cx="2563078" cy="14507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022949-E6A0-4F40-A331-AAD376C79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52" y="1693225"/>
            <a:ext cx="2698734" cy="179915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>
            <a:extLst>
              <a:ext uri="{FF2B5EF4-FFF2-40B4-BE49-F238E27FC236}">
                <a16:creationId xmlns:a16="http://schemas.microsoft.com/office/drawing/2014/main" id="{9E3B9C98-53AB-4636-BB48-95BCD846A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3" y="4545732"/>
            <a:ext cx="20161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9098DCED-1D8F-4D60-A51D-57AB0642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28" y="5002932"/>
            <a:ext cx="2057400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262BCC3F-8FCB-4DDA-9326-54DA732C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28" y="4545732"/>
            <a:ext cx="20574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9A4EF010-D2DE-46D9-82BB-6835BECB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28" y="1116732"/>
            <a:ext cx="49784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21292FBB-AC10-4AC7-BB64-71E738D3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128" y="2335932"/>
            <a:ext cx="3592513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8">
            <a:extLst>
              <a:ext uri="{FF2B5EF4-FFF2-40B4-BE49-F238E27FC236}">
                <a16:creationId xmlns:a16="http://schemas.microsoft.com/office/drawing/2014/main" id="{B27A4165-9BA9-478D-BD19-E8D92D5F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28" y="3555132"/>
            <a:ext cx="441960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79">
            <a:extLst>
              <a:ext uri="{FF2B5EF4-FFF2-40B4-BE49-F238E27FC236}">
                <a16:creationId xmlns:a16="http://schemas.microsoft.com/office/drawing/2014/main" id="{7FE3D05E-4749-4E5A-B0E3-D7EF1BA63A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706" y="1188740"/>
            <a:ext cx="0" cy="512068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01D53F0E-5F55-4434-888E-308095E3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91" y="474440"/>
            <a:ext cx="2582862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Line 79">
            <a:extLst>
              <a:ext uri="{FF2B5EF4-FFF2-40B4-BE49-F238E27FC236}">
                <a16:creationId xmlns:a16="http://schemas.microsoft.com/office/drawing/2014/main" id="{577D0227-3EB4-4D80-86B6-098939B2E8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52" y="237244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Line 79">
            <a:extLst>
              <a:ext uri="{FF2B5EF4-FFF2-40B4-BE49-F238E27FC236}">
                <a16:creationId xmlns:a16="http://schemas.microsoft.com/office/drawing/2014/main" id="{D4A06164-AE67-4F14-B2A3-E8A422E6C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706" y="357259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9">
            <a:extLst>
              <a:ext uri="{FF2B5EF4-FFF2-40B4-BE49-F238E27FC236}">
                <a16:creationId xmlns:a16="http://schemas.microsoft.com/office/drawing/2014/main" id="{885F0D64-4929-46CE-B7A6-1A920681A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0011" y="5102944"/>
            <a:ext cx="0" cy="560512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3A38319-37C9-46DC-9B17-169B61EB93A2}"/>
              </a:ext>
            </a:extLst>
          </p:cNvPr>
          <p:cNvSpPr>
            <a:spLocks/>
          </p:cNvSpPr>
          <p:nvPr/>
        </p:nvSpPr>
        <p:spPr bwMode="auto">
          <a:xfrm>
            <a:off x="1780728" y="4565754"/>
            <a:ext cx="609600" cy="807462"/>
          </a:xfrm>
          <a:custGeom>
            <a:avLst/>
            <a:gdLst>
              <a:gd name="T0" fmla="*/ 2147483647 w 768"/>
              <a:gd name="T1" fmla="*/ 0 h 528"/>
              <a:gd name="T2" fmla="*/ 0 w 768"/>
              <a:gd name="T3" fmla="*/ 0 h 528"/>
              <a:gd name="T4" fmla="*/ 0 w 768"/>
              <a:gd name="T5" fmla="*/ 2147483647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endParaRPr lang="es-PR" altLang="es-PR" sz="1200" i="1">
              <a:latin typeface="Times New Roman" pitchFamily="18" charset="0"/>
            </a:endParaRPr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E2CC1691-24A4-4BB1-BFB3-3DA81D8704D0}"/>
              </a:ext>
            </a:extLst>
          </p:cNvPr>
          <p:cNvSpPr>
            <a:spLocks/>
          </p:cNvSpPr>
          <p:nvPr/>
        </p:nvSpPr>
        <p:spPr bwMode="auto">
          <a:xfrm flipH="1">
            <a:off x="6809928" y="4632032"/>
            <a:ext cx="688875" cy="807462"/>
          </a:xfrm>
          <a:custGeom>
            <a:avLst/>
            <a:gdLst>
              <a:gd name="T0" fmla="*/ 2147483647 w 768"/>
              <a:gd name="T1" fmla="*/ 0 h 528"/>
              <a:gd name="T2" fmla="*/ 0 w 768"/>
              <a:gd name="T3" fmla="*/ 0 h 528"/>
              <a:gd name="T4" fmla="*/ 0 w 768"/>
              <a:gd name="T5" fmla="*/ 2147483647 h 528"/>
              <a:gd name="T6" fmla="*/ 0 60000 65536"/>
              <a:gd name="T7" fmla="*/ 0 60000 65536"/>
              <a:gd name="T8" fmla="*/ 0 60000 65536"/>
              <a:gd name="T9" fmla="*/ 0 w 768"/>
              <a:gd name="T10" fmla="*/ 0 h 528"/>
              <a:gd name="T11" fmla="*/ 768 w 768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528">
                <a:moveTo>
                  <a:pt x="768" y="0"/>
                </a:moveTo>
                <a:lnTo>
                  <a:pt x="0" y="0"/>
                </a:lnTo>
                <a:lnTo>
                  <a:pt x="0" y="528"/>
                </a:lnTo>
              </a:path>
            </a:pathLst>
          </a:custGeom>
          <a:noFill/>
          <a:ln w="1301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endParaRPr lang="es-PR" altLang="es-PR" sz="1200" i="1"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DE11D3-E76E-4B04-B3E7-312F3D0A401D}"/>
              </a:ext>
            </a:extLst>
          </p:cNvPr>
          <p:cNvSpPr/>
          <p:nvPr/>
        </p:nvSpPr>
        <p:spPr>
          <a:xfrm>
            <a:off x="979611" y="5429969"/>
            <a:ext cx="1872209" cy="807462"/>
          </a:xfrm>
          <a:prstGeom prst="rect">
            <a:avLst/>
          </a:prstGeom>
          <a:noFill/>
          <a:ln w="9207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56C4C1-2849-4CFC-A4B6-3BB9177BBC84}"/>
              </a:ext>
            </a:extLst>
          </p:cNvPr>
          <p:cNvSpPr/>
          <p:nvPr/>
        </p:nvSpPr>
        <p:spPr>
          <a:xfrm>
            <a:off x="3625923" y="5663456"/>
            <a:ext cx="1890192" cy="807462"/>
          </a:xfrm>
          <a:prstGeom prst="rect">
            <a:avLst/>
          </a:prstGeom>
          <a:noFill/>
          <a:ln w="9207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85C9D4-FAC7-467D-9D49-B24BBA188136}"/>
              </a:ext>
            </a:extLst>
          </p:cNvPr>
          <p:cNvSpPr/>
          <p:nvPr/>
        </p:nvSpPr>
        <p:spPr>
          <a:xfrm>
            <a:off x="6264400" y="5469364"/>
            <a:ext cx="1916011" cy="807462"/>
          </a:xfrm>
          <a:prstGeom prst="rect">
            <a:avLst/>
          </a:prstGeom>
          <a:noFill/>
          <a:ln w="98425">
            <a:solidFill>
              <a:srgbClr val="BC0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ound, sky, outdoor, woman&#10;&#10;Description automatically generated">
            <a:extLst>
              <a:ext uri="{FF2B5EF4-FFF2-40B4-BE49-F238E27FC236}">
                <a16:creationId xmlns:a16="http://schemas.microsoft.com/office/drawing/2014/main" id="{ACAAD7D8-B913-40EF-AE24-1BF88D746B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5901"/>
            <a:ext cx="2016124" cy="406613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picture containing person, outdoor, athletic game, sky&#10;&#10;Description automatically generated">
            <a:extLst>
              <a:ext uri="{FF2B5EF4-FFF2-40B4-BE49-F238E27FC236}">
                <a16:creationId xmlns:a16="http://schemas.microsoft.com/office/drawing/2014/main" id="{24901D9D-1CC3-4978-BAB2-1FAAC5B78E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76" y="848422"/>
            <a:ext cx="1982684" cy="36004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7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>
            <a:extLst>
              <a:ext uri="{FF2B5EF4-FFF2-40B4-BE49-F238E27FC236}">
                <a16:creationId xmlns:a16="http://schemas.microsoft.com/office/drawing/2014/main" id="{54880D99-F3B4-4931-868D-8850B07B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8659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 “</a:t>
            </a:r>
            <a:r>
              <a:rPr lang="es-ES" altLang="es-PR" sz="1200" b="0" dirty="0" err="1">
                <a:latin typeface="Times New Roman" pitchFamily="18" charset="0"/>
              </a:rPr>
              <a:t>Periodization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for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 err="1">
                <a:latin typeface="Times New Roman" pitchFamily="18" charset="0"/>
              </a:rPr>
              <a:t>T</a:t>
            </a:r>
            <a:r>
              <a:rPr lang="es-ES" altLang="es-PR" sz="1200" b="0" dirty="0" err="1">
                <a:latin typeface="Times New Roman" pitchFamily="18" charset="0"/>
              </a:rPr>
              <a:t>actical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 err="1">
                <a:latin typeface="Times New Roman" pitchFamily="18" charset="0"/>
              </a:rPr>
              <a:t>P</a:t>
            </a:r>
            <a:r>
              <a:rPr lang="es-ES" altLang="es-PR" sz="1200" b="0" dirty="0" err="1">
                <a:latin typeface="Times New Roman" pitchFamily="18" charset="0"/>
              </a:rPr>
              <a:t>opulations</a:t>
            </a:r>
            <a:r>
              <a:rPr lang="es-ES" altLang="es-PR" sz="1200" b="0" dirty="0">
                <a:latin typeface="Times New Roman" pitchFamily="18" charset="0"/>
              </a:rPr>
              <a:t>,” por G. G. </a:t>
            </a:r>
            <a:r>
              <a:rPr lang="es-ES" altLang="es-PR" sz="1200" b="0" dirty="0" err="1">
                <a:latin typeface="Times New Roman" pitchFamily="18" charset="0"/>
              </a:rPr>
              <a:t>Haff</a:t>
            </a:r>
            <a:r>
              <a:rPr lang="es-ES" altLang="es-PR" sz="1200" b="0" dirty="0">
                <a:latin typeface="Times New Roman" pitchFamily="18" charset="0"/>
              </a:rPr>
              <a:t>. En </a:t>
            </a:r>
            <a:r>
              <a:rPr lang="en-US" altLang="es-PR" sz="1200" b="1" i="1" dirty="0">
                <a:latin typeface="Times New Roman" pitchFamily="18" charset="0"/>
              </a:rPr>
              <a:t>NSCA’s Essentials of Tactical Strength and Conditioning</a:t>
            </a:r>
            <a:r>
              <a:rPr lang="en-US" altLang="es-PR" sz="1200" b="0" dirty="0">
                <a:latin typeface="Times New Roman" pitchFamily="18" charset="0"/>
              </a:rPr>
              <a:t>. (p. 188), 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nb-NO" altLang="es-PR" sz="1200" dirty="0">
                <a:latin typeface="Times New Roman" pitchFamily="18" charset="0"/>
              </a:rPr>
              <a:t>B. A. Alvar, K. Sell, &amp; P. A. Deuster</a:t>
            </a:r>
            <a:r>
              <a:rPr lang="es-ES" altLang="es-PR" sz="1200" b="0" dirty="0">
                <a:latin typeface="Times New Roman" pitchFamily="18" charset="0"/>
              </a:rPr>
              <a:t> (Eds.), 2017,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2017 por National Strength and Conditioning Association.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D214F4C-1701-4AC0-8631-40A6648C7762}"/>
              </a:ext>
            </a:extLst>
          </p:cNvPr>
          <p:cNvSpPr>
            <a:spLocks/>
          </p:cNvSpPr>
          <p:nvPr/>
        </p:nvSpPr>
        <p:spPr bwMode="auto">
          <a:xfrm>
            <a:off x="0" y="692696"/>
            <a:ext cx="8983341" cy="3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s-PR" altLang="es-PR" sz="1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 PERIODIZADO DE UN ENTRENAMIENTO: </a:t>
            </a:r>
            <a:r>
              <a:rPr lang="es-PR" altLang="es-PR" sz="1400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GERARQUÍA DE LOS P</a:t>
            </a:r>
            <a:r>
              <a:rPr lang="es-PR" altLang="es-PR" sz="1400" b="0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ERIODOS Y CICLOS</a:t>
            </a:r>
          </a:p>
        </p:txBody>
      </p:sp>
      <p:pic>
        <p:nvPicPr>
          <p:cNvPr id="8" name="Picture 7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E2CB97B4-1093-434F-94BA-22C20A5DD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2996"/>
            <a:ext cx="8534400" cy="4581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7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B1AF1083-EFF7-4EDB-B306-B4A1C6E8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33328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C2F41CE4-7D24-44E2-BFFE-5A476459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357141"/>
            <a:ext cx="26304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C36B100A-915A-4CEC-9503-DE02656E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3328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D944033-340B-4EF0-9A8E-4D148A4B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6928"/>
            <a:ext cx="67818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E711B86D-010E-4873-BADF-419B125E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2528"/>
            <a:ext cx="7256463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79">
            <a:extLst>
              <a:ext uri="{FF2B5EF4-FFF2-40B4-BE49-F238E27FC236}">
                <a16:creationId xmlns:a16="http://schemas.microsoft.com/office/drawing/2014/main" id="{0D7FC1E3-8EED-45E9-8969-A15A18ED3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9797" y="1752178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8" name="Line 79">
            <a:extLst>
              <a:ext uri="{FF2B5EF4-FFF2-40B4-BE49-F238E27FC236}">
                <a16:creationId xmlns:a16="http://schemas.microsoft.com/office/drawing/2014/main" id="{5F8C8955-FC0B-4162-A069-D5BD564E0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720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Line 79">
            <a:extLst>
              <a:ext uri="{FF2B5EF4-FFF2-40B4-BE49-F238E27FC236}">
                <a16:creationId xmlns:a16="http://schemas.microsoft.com/office/drawing/2014/main" id="{5CDE4B60-E0D2-42BB-A9BB-5B64F4A81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Line 79">
            <a:extLst>
              <a:ext uri="{FF2B5EF4-FFF2-40B4-BE49-F238E27FC236}">
                <a16:creationId xmlns:a16="http://schemas.microsoft.com/office/drawing/2014/main" id="{0A947056-680F-4C12-8317-AA5A1A32A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0272" y="3474616"/>
            <a:ext cx="0" cy="740718"/>
          </a:xfrm>
          <a:prstGeom prst="line">
            <a:avLst/>
          </a:prstGeom>
          <a:noFill/>
          <a:ln w="1778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D50646-C7D0-4271-BB5F-ED276095D09E}"/>
              </a:ext>
            </a:extLst>
          </p:cNvPr>
          <p:cNvSpPr/>
          <p:nvPr/>
        </p:nvSpPr>
        <p:spPr>
          <a:xfrm>
            <a:off x="467549" y="4215334"/>
            <a:ext cx="2448268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88F76-AB17-456D-B640-AD80DE37A554}"/>
              </a:ext>
            </a:extLst>
          </p:cNvPr>
          <p:cNvSpPr/>
          <p:nvPr/>
        </p:nvSpPr>
        <p:spPr>
          <a:xfrm>
            <a:off x="3347868" y="4221088"/>
            <a:ext cx="2448268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6CABF3-9DDA-4F13-9339-FA259A27CBD5}"/>
              </a:ext>
            </a:extLst>
          </p:cNvPr>
          <p:cNvSpPr/>
          <p:nvPr/>
        </p:nvSpPr>
        <p:spPr>
          <a:xfrm>
            <a:off x="6274191" y="4221088"/>
            <a:ext cx="2474273" cy="2093986"/>
          </a:xfrm>
          <a:prstGeom prst="rect">
            <a:avLst/>
          </a:prstGeom>
          <a:noFill/>
          <a:ln w="92075">
            <a:solidFill>
              <a:srgbClr val="EA00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FACDD0D-3BBD-4F43-8A4B-D2A3126FA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351" y="3532430"/>
            <a:ext cx="204414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1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Estabilización</a:t>
            </a:r>
          </a:p>
          <a:p>
            <a:pPr algn="l">
              <a:lnSpc>
                <a:spcPct val="80000"/>
              </a:lnSpc>
            </a:pPr>
            <a:r>
              <a:rPr lang="es-PR" altLang="es-PR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Intensidad:</a:t>
            </a:r>
            <a:endParaRPr lang="es-PR" altLang="es-PR" sz="18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6193693C-C8C9-4A23-99E8-6CBD0FED1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351" y="1944113"/>
            <a:ext cx="2826986" cy="39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MACROCICLOS:</a:t>
            </a:r>
            <a:endParaRPr lang="es-PR" altLang="es-PR" sz="2400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>
            <a:extLst>
              <a:ext uri="{FF2B5EF4-FFF2-40B4-BE49-F238E27FC236}">
                <a16:creationId xmlns:a16="http://schemas.microsoft.com/office/drawing/2014/main" id="{54880D99-F3B4-4931-868D-8850B07B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8659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 “</a:t>
            </a:r>
            <a:r>
              <a:rPr lang="es-ES" altLang="es-PR" sz="1200" b="0" dirty="0" err="1">
                <a:latin typeface="Times New Roman" pitchFamily="18" charset="0"/>
              </a:rPr>
              <a:t>Periodization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b="0" dirty="0" err="1">
                <a:latin typeface="Times New Roman" pitchFamily="18" charset="0"/>
              </a:rPr>
              <a:t>for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 err="1">
                <a:latin typeface="Times New Roman" pitchFamily="18" charset="0"/>
              </a:rPr>
              <a:t>T</a:t>
            </a:r>
            <a:r>
              <a:rPr lang="es-ES" altLang="es-PR" sz="1200" b="0" dirty="0" err="1">
                <a:latin typeface="Times New Roman" pitchFamily="18" charset="0"/>
              </a:rPr>
              <a:t>actical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 err="1">
                <a:latin typeface="Times New Roman" pitchFamily="18" charset="0"/>
              </a:rPr>
              <a:t>P</a:t>
            </a:r>
            <a:r>
              <a:rPr lang="es-ES" altLang="es-PR" sz="1200" b="0" dirty="0" err="1">
                <a:latin typeface="Times New Roman" pitchFamily="18" charset="0"/>
              </a:rPr>
              <a:t>opulations</a:t>
            </a:r>
            <a:r>
              <a:rPr lang="es-ES" altLang="es-PR" sz="1200" b="0" dirty="0">
                <a:latin typeface="Times New Roman" pitchFamily="18" charset="0"/>
              </a:rPr>
              <a:t>,” por G. G. </a:t>
            </a:r>
            <a:r>
              <a:rPr lang="es-ES" altLang="es-PR" sz="1200" b="0" dirty="0" err="1">
                <a:latin typeface="Times New Roman" pitchFamily="18" charset="0"/>
              </a:rPr>
              <a:t>Haff</a:t>
            </a:r>
            <a:r>
              <a:rPr lang="es-ES" altLang="es-PR" sz="1200" b="0" dirty="0">
                <a:latin typeface="Times New Roman" pitchFamily="18" charset="0"/>
              </a:rPr>
              <a:t>. En </a:t>
            </a:r>
            <a:r>
              <a:rPr lang="en-US" altLang="es-PR" sz="1200" b="1" i="1" dirty="0">
                <a:latin typeface="Times New Roman" pitchFamily="18" charset="0"/>
              </a:rPr>
              <a:t>NSCA’s Essentials of Tactical Strength and Conditioning</a:t>
            </a:r>
            <a:r>
              <a:rPr lang="en-US" altLang="es-PR" sz="1200" b="0" dirty="0">
                <a:latin typeface="Times New Roman" pitchFamily="18" charset="0"/>
              </a:rPr>
              <a:t>. (p. 190), por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nb-NO" altLang="es-PR" sz="1200" dirty="0">
                <a:latin typeface="Times New Roman" pitchFamily="18" charset="0"/>
              </a:rPr>
              <a:t>B. A. Alvar, K. Sell, &amp; P. A. Deuster</a:t>
            </a:r>
            <a:r>
              <a:rPr lang="es-ES" altLang="es-PR" sz="1200" b="0" dirty="0">
                <a:latin typeface="Times New Roman" pitchFamily="18" charset="0"/>
              </a:rPr>
              <a:t> (Eds.), 2017, Champaign, IL: Human </a:t>
            </a:r>
            <a:r>
              <a:rPr lang="es-ES" altLang="es-PR" sz="1200" b="0" dirty="0" err="1">
                <a:latin typeface="Times New Roman" pitchFamily="18" charset="0"/>
              </a:rPr>
              <a:t>Kinetics</a:t>
            </a:r>
            <a:r>
              <a:rPr lang="es-ES" altLang="es-PR" sz="1200" b="0" dirty="0">
                <a:latin typeface="Times New Roman" pitchFamily="18" charset="0"/>
              </a:rPr>
              <a:t>. C</a:t>
            </a:r>
            <a:r>
              <a:rPr lang="en-US" altLang="es-PR" sz="1200" b="0" dirty="0" err="1">
                <a:latin typeface="Times New Roman" pitchFamily="18" charset="0"/>
              </a:rPr>
              <a:t>opyright</a:t>
            </a:r>
            <a:r>
              <a:rPr lang="en-US" altLang="es-PR" sz="1200" b="0" dirty="0">
                <a:latin typeface="Times New Roman" pitchFamily="18" charset="0"/>
              </a:rPr>
              <a:t> 2017 por National Strength and Conditioning Association.</a:t>
            </a:r>
          </a:p>
        </p:txBody>
      </p:sp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5622F40F-0819-466E-ACDF-F525453B4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0" y="1612524"/>
            <a:ext cx="8525238" cy="419274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D214F4C-1701-4AC0-8631-40A6648C7762}"/>
              </a:ext>
            </a:extLst>
          </p:cNvPr>
          <p:cNvSpPr>
            <a:spLocks/>
          </p:cNvSpPr>
          <p:nvPr/>
        </p:nvSpPr>
        <p:spPr bwMode="auto">
          <a:xfrm>
            <a:off x="323528" y="712461"/>
            <a:ext cx="856895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 PERIODIZADO DE UN ENTRENAMIENTO: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CC005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PERIODOS Y CICLOS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7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7">
            <a:extLst>
              <a:ext uri="{FF2B5EF4-FFF2-40B4-BE49-F238E27FC236}">
                <a16:creationId xmlns:a16="http://schemas.microsoft.com/office/drawing/2014/main" id="{55B20C54-897B-46C7-AF82-3A91757BE3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84" y="3933058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FF71D05-FB7D-4229-9653-B1E52DC9A1A0}"/>
              </a:ext>
            </a:extLst>
          </p:cNvPr>
          <p:cNvSpPr>
            <a:spLocks/>
          </p:cNvSpPr>
          <p:nvPr/>
        </p:nvSpPr>
        <p:spPr bwMode="auto">
          <a:xfrm>
            <a:off x="251520" y="3320990"/>
            <a:ext cx="849694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PRINCIPAL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EFAD84-968E-4A1E-9D66-CF209993CEFE}"/>
              </a:ext>
            </a:extLst>
          </p:cNvPr>
          <p:cNvSpPr>
            <a:spLocks/>
          </p:cNvSpPr>
          <p:nvPr/>
        </p:nvSpPr>
        <p:spPr bwMode="auto">
          <a:xfrm>
            <a:off x="1079614" y="5326242"/>
            <a:ext cx="309634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Diversión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57675B-D486-4ABE-A425-4F9E9C614233}"/>
              </a:ext>
            </a:extLst>
          </p:cNvPr>
          <p:cNvSpPr>
            <a:spLocks/>
          </p:cNvSpPr>
          <p:nvPr/>
        </p:nvSpPr>
        <p:spPr bwMode="auto">
          <a:xfrm>
            <a:off x="4355977" y="5157194"/>
            <a:ext cx="3816424" cy="86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Ganar</a:t>
            </a:r>
          </a:p>
        </p:txBody>
      </p:sp>
      <p:sp>
        <p:nvSpPr>
          <p:cNvPr id="12" name="Line 37">
            <a:extLst>
              <a:ext uri="{FF2B5EF4-FFF2-40B4-BE49-F238E27FC236}">
                <a16:creationId xmlns:a16="http://schemas.microsoft.com/office/drawing/2014/main" id="{3DEA4F37-8453-4FB0-B42C-5F45566C0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8184" y="3958090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11ACF112-8B4B-439E-A424-B4D1D0498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784" y="1891800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8CCF515-38AD-4215-BCB8-D1811D4C743B}"/>
              </a:ext>
            </a:extLst>
          </p:cNvPr>
          <p:cNvSpPr>
            <a:spLocks/>
          </p:cNvSpPr>
          <p:nvPr/>
        </p:nvSpPr>
        <p:spPr bwMode="auto">
          <a:xfrm>
            <a:off x="1079614" y="1340770"/>
            <a:ext cx="309634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Deporte</a:t>
            </a:r>
          </a:p>
        </p:txBody>
      </p:sp>
      <p:sp>
        <p:nvSpPr>
          <p:cNvPr id="21" name="Line 37">
            <a:extLst>
              <a:ext uri="{FF2B5EF4-FFF2-40B4-BE49-F238E27FC236}">
                <a16:creationId xmlns:a16="http://schemas.microsoft.com/office/drawing/2014/main" id="{6AF6EAEE-F3F1-4332-9C70-4BFE8363FC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8184" y="1819792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0F1BDE-6596-4ECA-8E51-55197DB9465E}"/>
              </a:ext>
            </a:extLst>
          </p:cNvPr>
          <p:cNvSpPr>
            <a:spLocks/>
          </p:cNvSpPr>
          <p:nvPr/>
        </p:nvSpPr>
        <p:spPr bwMode="auto">
          <a:xfrm>
            <a:off x="4788027" y="1340770"/>
            <a:ext cx="3384359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Atletismo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6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0">
            <a:extLst>
              <a:ext uri="{FF2B5EF4-FFF2-40B4-BE49-F238E27FC236}">
                <a16:creationId xmlns:a16="http://schemas.microsoft.com/office/drawing/2014/main" id="{36BDD759-493B-4AA3-95A8-6E2ECDB73B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8574" y="2272530"/>
            <a:ext cx="773096" cy="2822216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7" name="Line 72">
            <a:extLst>
              <a:ext uri="{FF2B5EF4-FFF2-40B4-BE49-F238E27FC236}">
                <a16:creationId xmlns:a16="http://schemas.microsoft.com/office/drawing/2014/main" id="{0878EDD1-A4CB-4D6C-9E67-6E7E336B0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504" y="2272531"/>
            <a:ext cx="67353" cy="3567486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" name="Rectangle 74">
            <a:extLst>
              <a:ext uri="{FF2B5EF4-FFF2-40B4-BE49-F238E27FC236}">
                <a16:creationId xmlns:a16="http://schemas.microsoft.com/office/drawing/2014/main" id="{02D3F9AD-CEF8-4379-BD1F-1A3F56ED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947468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456612-F1BB-4EFB-9625-5FF10DF81653}"/>
              </a:ext>
            </a:extLst>
          </p:cNvPr>
          <p:cNvSpPr>
            <a:spLocks/>
          </p:cNvSpPr>
          <p:nvPr/>
        </p:nvSpPr>
        <p:spPr bwMode="auto">
          <a:xfrm>
            <a:off x="2403234" y="1768475"/>
            <a:ext cx="38591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48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Incluye</a:t>
            </a:r>
            <a:endParaRPr lang="es-PR" altLang="es-PR" sz="6000" b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1" name="Line 79">
            <a:extLst>
              <a:ext uri="{FF2B5EF4-FFF2-40B4-BE49-F238E27FC236}">
                <a16:creationId xmlns:a16="http://schemas.microsoft.com/office/drawing/2014/main" id="{EEBFD3B3-98A0-41AA-8415-6E66EE9D52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2111" y="1120403"/>
            <a:ext cx="0" cy="743694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3" name="Line 70">
            <a:extLst>
              <a:ext uri="{FF2B5EF4-FFF2-40B4-BE49-F238E27FC236}">
                <a16:creationId xmlns:a16="http://schemas.microsoft.com/office/drawing/2014/main" id="{FDC49E65-1A5A-408A-A0D2-D72D052FB0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5738" y="2117037"/>
            <a:ext cx="1269902" cy="1451638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Rectangle 73">
            <a:extLst>
              <a:ext uri="{FF2B5EF4-FFF2-40B4-BE49-F238E27FC236}">
                <a16:creationId xmlns:a16="http://schemas.microsoft.com/office/drawing/2014/main" id="{1CF9B1BF-F474-412E-85BB-2E8BFBF4C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14" y="3599734"/>
            <a:ext cx="2289512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7BCA6C50-188A-430C-BACB-542DD43C2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414" y="2117037"/>
            <a:ext cx="1001818" cy="1955694"/>
          </a:xfrm>
          <a:prstGeom prst="line">
            <a:avLst/>
          </a:prstGeom>
          <a:noFill/>
          <a:ln w="139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961E7C-80AE-4653-8143-418ABAD52625}"/>
              </a:ext>
            </a:extLst>
          </p:cNvPr>
          <p:cNvSpPr>
            <a:spLocks/>
          </p:cNvSpPr>
          <p:nvPr/>
        </p:nvSpPr>
        <p:spPr bwMode="auto">
          <a:xfrm>
            <a:off x="3059832" y="760364"/>
            <a:ext cx="288032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ATLETISMO</a:t>
            </a:r>
          </a:p>
        </p:txBody>
      </p:sp>
      <p:sp>
        <p:nvSpPr>
          <p:cNvPr id="20" name="Rectangle 73">
            <a:extLst>
              <a:ext uri="{FF2B5EF4-FFF2-40B4-BE49-F238E27FC236}">
                <a16:creationId xmlns:a16="http://schemas.microsoft.com/office/drawing/2014/main" id="{36895ECC-5C30-470A-95FE-1CEB88261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810" y="5173701"/>
            <a:ext cx="2420816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Ejercicios</a:t>
            </a:r>
          </a:p>
        </p:txBody>
      </p:sp>
      <p:sp>
        <p:nvSpPr>
          <p:cNvPr id="21" name="Rectangle 73">
            <a:extLst>
              <a:ext uri="{FF2B5EF4-FFF2-40B4-BE49-F238E27FC236}">
                <a16:creationId xmlns:a16="http://schemas.microsoft.com/office/drawing/2014/main" id="{769D63A3-2265-42F6-877A-99D61BCCE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899" y="5918972"/>
            <a:ext cx="2420816" cy="3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Juegos</a:t>
            </a:r>
          </a:p>
        </p:txBody>
      </p:sp>
      <p:sp>
        <p:nvSpPr>
          <p:cNvPr id="22" name="Rectangle 73">
            <a:extLst>
              <a:ext uri="{FF2B5EF4-FFF2-40B4-BE49-F238E27FC236}">
                <a16:creationId xmlns:a16="http://schemas.microsoft.com/office/drawing/2014/main" id="{192C53B9-01AA-417D-A4B0-3D56A0A70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742" y="4226119"/>
            <a:ext cx="2900358" cy="14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Práctica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Actividades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Atléticas</a:t>
            </a:r>
          </a:p>
        </p:txBody>
      </p:sp>
      <p:pic>
        <p:nvPicPr>
          <p:cNvPr id="24" name="Picture 23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EDB3B053-45DF-4710-A98B-56D706AE1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" y="834246"/>
            <a:ext cx="2765461" cy="18436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Picture 25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CD6C281E-3518-4DBA-AB51-F79F6D286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56" y="793385"/>
            <a:ext cx="3118346" cy="207889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6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C8D951-8D7F-4E5A-9243-F457FC958C67}"/>
              </a:ext>
            </a:extLst>
          </p:cNvPr>
          <p:cNvSpPr>
            <a:spLocks/>
          </p:cNvSpPr>
          <p:nvPr/>
        </p:nvSpPr>
        <p:spPr bwMode="auto">
          <a:xfrm>
            <a:off x="0" y="692696"/>
            <a:ext cx="9144000" cy="9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DEL</a:t>
            </a:r>
          </a:p>
          <a:p>
            <a:pPr algn="ctr"/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F64374-1234-4CD8-95C7-15A6BD14814A}"/>
              </a:ext>
            </a:extLst>
          </p:cNvPr>
          <p:cNvSpPr>
            <a:spLocks/>
          </p:cNvSpPr>
          <p:nvPr/>
        </p:nvSpPr>
        <p:spPr bwMode="auto">
          <a:xfrm>
            <a:off x="0" y="170512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7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ENFOQUES DEL ENTRENAMIENTO DE</a:t>
            </a:r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RTIVO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59" descr="CURVHEAD">
            <a:extLst>
              <a:ext uri="{FF2B5EF4-FFF2-40B4-BE49-F238E27FC236}">
                <a16:creationId xmlns:a16="http://schemas.microsoft.com/office/drawing/2014/main" id="{A978D60A-A888-4A3C-9833-35C59D78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81192"/>
            <a:ext cx="6076314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5C284D4-206D-4CA8-9E1A-78583347C284}"/>
              </a:ext>
            </a:extLst>
          </p:cNvPr>
          <p:cNvSpPr>
            <a:spLocks/>
          </p:cNvSpPr>
          <p:nvPr/>
        </p:nvSpPr>
        <p:spPr bwMode="auto">
          <a:xfrm>
            <a:off x="1359282" y="2352629"/>
            <a:ext cx="5832648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TIPOS DE PREPARACIONES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C82D0E3D-F637-4AAF-897F-72FB0BA15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806850"/>
            <a:ext cx="61061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PSICOLÓGICA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Mental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 descr="PntBlue1">
            <a:extLst>
              <a:ext uri="{FF2B5EF4-FFF2-40B4-BE49-F238E27FC236}">
                <a16:creationId xmlns:a16="http://schemas.microsoft.com/office/drawing/2014/main" id="{ED764414-9111-4002-94EB-300B2156A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6BA5C4D4-19D5-4DCB-B459-3B2AAD0DF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4958978"/>
            <a:ext cx="7984128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TÁCTICA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Estratégica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0" descr="PntBlue1">
            <a:extLst>
              <a:ext uri="{FF2B5EF4-FFF2-40B4-BE49-F238E27FC236}">
                <a16:creationId xmlns:a16="http://schemas.microsoft.com/office/drawing/2014/main" id="{E5F45EBA-5081-459D-B1B8-DF280AA2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F04FFB1A-D6CC-4EFE-97D1-C72DEB319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5578227"/>
            <a:ext cx="6610188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TEÓRICA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Reglas, Historia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PntBlue1">
            <a:extLst>
              <a:ext uri="{FF2B5EF4-FFF2-40B4-BE49-F238E27FC236}">
                <a16:creationId xmlns:a16="http://schemas.microsoft.com/office/drawing/2014/main" id="{540FB9FA-190A-4347-9CD1-7AD73965A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51723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F8E8748D-FB8A-4042-A923-820001A7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32" y="4382914"/>
            <a:ext cx="61061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TÉCNICA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Biomecánica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>
            <a:extLst>
              <a:ext uri="{FF2B5EF4-FFF2-40B4-BE49-F238E27FC236}">
                <a16:creationId xmlns:a16="http://schemas.microsoft.com/office/drawing/2014/main" id="{B4EC9C6E-A7C6-427D-B73E-AEA1E208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43651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C7ADAFFE-8A88-4283-8746-C82DDF7C8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3235106"/>
            <a:ext cx="7120032" cy="41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Preparación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FÍSICA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y Específica</a:t>
            </a:r>
            <a:endParaRPr lang="es-PR" altLang="es-PR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>
            <a:extLst>
              <a:ext uri="{FF2B5EF4-FFF2-40B4-BE49-F238E27FC236}">
                <a16:creationId xmlns:a16="http://schemas.microsoft.com/office/drawing/2014/main" id="{C9666290-FDC3-4321-890B-4F7444E7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7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water, sport, person, sky&#10;&#10;Description automatically generated">
            <a:extLst>
              <a:ext uri="{FF2B5EF4-FFF2-40B4-BE49-F238E27FC236}">
                <a16:creationId xmlns:a16="http://schemas.microsoft.com/office/drawing/2014/main" id="{3210EA75-A204-498D-A27D-A1008EC105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66" y="3392263"/>
            <a:ext cx="1474138" cy="27007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BE7605A8-2799-45E5-B6BA-27C8EAF57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4-5, 198),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80965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7">
            <a:extLst>
              <a:ext uri="{FF2B5EF4-FFF2-40B4-BE49-F238E27FC236}">
                <a16:creationId xmlns:a16="http://schemas.microsoft.com/office/drawing/2014/main" id="{55235638-AC95-4C13-BF40-3ACA35C25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3768" y="3908024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DF9B401-320D-4A91-9C1A-7E495C9FB893}"/>
              </a:ext>
            </a:extLst>
          </p:cNvPr>
          <p:cNvSpPr>
            <a:spLocks/>
          </p:cNvSpPr>
          <p:nvPr/>
        </p:nvSpPr>
        <p:spPr bwMode="auto">
          <a:xfrm>
            <a:off x="971600" y="3429001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8BA2442-BB11-411D-AA3E-88538CAECE04}"/>
              </a:ext>
            </a:extLst>
          </p:cNvPr>
          <p:cNvSpPr>
            <a:spLocks/>
          </p:cNvSpPr>
          <p:nvPr/>
        </p:nvSpPr>
        <p:spPr bwMode="auto">
          <a:xfrm>
            <a:off x="1295636" y="5301210"/>
            <a:ext cx="2484276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General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617D6E0-A516-4892-ADF0-1CDAF9E8D737}"/>
              </a:ext>
            </a:extLst>
          </p:cNvPr>
          <p:cNvSpPr>
            <a:spLocks/>
          </p:cNvSpPr>
          <p:nvPr/>
        </p:nvSpPr>
        <p:spPr bwMode="auto">
          <a:xfrm>
            <a:off x="4211961" y="5229202"/>
            <a:ext cx="3816424" cy="129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Especial</a:t>
            </a:r>
          </a:p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(Específico)</a:t>
            </a:r>
          </a:p>
        </p:txBody>
      </p:sp>
      <p:pic>
        <p:nvPicPr>
          <p:cNvPr id="3" name="Picture 2" descr="A person riding a wave on a surfboard in the ocean&#10;&#10;Description automatically generated">
            <a:extLst>
              <a:ext uri="{FF2B5EF4-FFF2-40B4-BE49-F238E27FC236}">
                <a16:creationId xmlns:a16="http://schemas.microsoft.com/office/drawing/2014/main" id="{19DA8EF0-6106-4AD7-AE75-4EB7496D9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424933" cy="28083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2" name="Line 37">
            <a:extLst>
              <a:ext uri="{FF2B5EF4-FFF2-40B4-BE49-F238E27FC236}">
                <a16:creationId xmlns:a16="http://schemas.microsoft.com/office/drawing/2014/main" id="{F2A25B01-9CF7-4E04-8DCE-5DE7852C5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168" y="3933056"/>
            <a:ext cx="0" cy="1465194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-4426389" y="-1261856"/>
            <a:ext cx="8449944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BAJO LOS SIGUIENTES CONTEXTOS</a:t>
            </a:r>
          </a:p>
        </p:txBody>
      </p:sp>
      <p:pic>
        <p:nvPicPr>
          <p:cNvPr id="90" name="Picture 89" descr="A close up of a person&#10;&#10;Description automatically generated">
            <a:extLst>
              <a:ext uri="{FF2B5EF4-FFF2-40B4-BE49-F238E27FC236}">
                <a16:creationId xmlns:a16="http://schemas.microsoft.com/office/drawing/2014/main" id="{4A84DE51-DB26-4225-A211-15F126D09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79" y="3838890"/>
            <a:ext cx="1524000" cy="2654300"/>
          </a:xfrm>
          <a:prstGeom prst="rect">
            <a:avLst/>
          </a:prstGeom>
        </p:spPr>
      </p:pic>
      <p:pic>
        <p:nvPicPr>
          <p:cNvPr id="92" name="Picture 91" descr="A picture containing person&#10;&#10;Description automatically generated">
            <a:extLst>
              <a:ext uri="{FF2B5EF4-FFF2-40B4-BE49-F238E27FC236}">
                <a16:creationId xmlns:a16="http://schemas.microsoft.com/office/drawing/2014/main" id="{9468A28F-6DD7-499C-847C-272C93480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5" y="1083557"/>
            <a:ext cx="1840611" cy="149001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BAE6276-B6B7-4B81-8E77-845F47A682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5" y="4123521"/>
            <a:ext cx="1656575" cy="2323973"/>
          </a:xfrm>
          <a:prstGeom prst="rect">
            <a:avLst/>
          </a:prstGeom>
        </p:spPr>
      </p:pic>
      <p:pic>
        <p:nvPicPr>
          <p:cNvPr id="94" name="Picture 93" descr="A picture containing clothing, person&#10;&#10;Description automatically generated">
            <a:extLst>
              <a:ext uri="{FF2B5EF4-FFF2-40B4-BE49-F238E27FC236}">
                <a16:creationId xmlns:a16="http://schemas.microsoft.com/office/drawing/2014/main" id="{2026CDA6-AFD4-471D-9F06-ED41E24BE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94" y="1074201"/>
            <a:ext cx="2536640" cy="1894840"/>
          </a:xfrm>
          <a:prstGeom prst="rect">
            <a:avLst/>
          </a:prstGeom>
        </p:spPr>
      </p:pic>
      <p:sp>
        <p:nvSpPr>
          <p:cNvPr id="95" name="Line 70">
            <a:extLst>
              <a:ext uri="{FF2B5EF4-FFF2-40B4-BE49-F238E27FC236}">
                <a16:creationId xmlns:a16="http://schemas.microsoft.com/office/drawing/2014/main" id="{11BDF790-03BF-425E-844B-6C3BD04ED2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40185" y="2132855"/>
            <a:ext cx="1144965" cy="277545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6" name="Line 72">
            <a:extLst>
              <a:ext uri="{FF2B5EF4-FFF2-40B4-BE49-F238E27FC236}">
                <a16:creationId xmlns:a16="http://schemas.microsoft.com/office/drawing/2014/main" id="{EDCA3314-6A75-4A07-AED3-42CF60F60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505" y="2132856"/>
            <a:ext cx="63478" cy="33622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97" name="Rectangle 73">
            <a:extLst>
              <a:ext uri="{FF2B5EF4-FFF2-40B4-BE49-F238E27FC236}">
                <a16:creationId xmlns:a16="http://schemas.microsoft.com/office/drawing/2014/main" id="{78B7575D-8389-40B0-A41D-4BA6D825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823" y="5517232"/>
            <a:ext cx="2350863" cy="9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Prevención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</a:t>
            </a:r>
          </a:p>
          <a:p>
            <a:pPr marL="342900" indent="-342900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Rehabilitación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8" name="Rectangle 74">
            <a:extLst>
              <a:ext uri="{FF2B5EF4-FFF2-40B4-BE49-F238E27FC236}">
                <a16:creationId xmlns:a16="http://schemas.microsoft.com/office/drawing/2014/main" id="{E6350DEF-2B67-4C98-BAF0-46C5DE08D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807793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06A74C7B-0D89-4B2C-8FA4-671064434620}"/>
              </a:ext>
            </a:extLst>
          </p:cNvPr>
          <p:cNvSpPr>
            <a:spLocks/>
          </p:cNvSpPr>
          <p:nvPr/>
        </p:nvSpPr>
        <p:spPr bwMode="auto">
          <a:xfrm>
            <a:off x="2403234" y="1628800"/>
            <a:ext cx="38591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Utilizado en:</a:t>
            </a:r>
          </a:p>
        </p:txBody>
      </p:sp>
      <p:sp>
        <p:nvSpPr>
          <p:cNvPr id="100" name="Line 79">
            <a:extLst>
              <a:ext uri="{FF2B5EF4-FFF2-40B4-BE49-F238E27FC236}">
                <a16:creationId xmlns:a16="http://schemas.microsoft.com/office/drawing/2014/main" id="{27BEBA92-0D8E-4735-8940-8A00E1ABF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035472"/>
            <a:ext cx="0" cy="743694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1" name="Rectangle 73">
            <a:extLst>
              <a:ext uri="{FF2B5EF4-FFF2-40B4-BE49-F238E27FC236}">
                <a16:creationId xmlns:a16="http://schemas.microsoft.com/office/drawing/2014/main" id="{4C7EA3E6-9988-447A-B431-4112755FE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518" y="4911007"/>
            <a:ext cx="1656575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Escolares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" name="Line 70">
            <a:extLst>
              <a:ext uri="{FF2B5EF4-FFF2-40B4-BE49-F238E27FC236}">
                <a16:creationId xmlns:a16="http://schemas.microsoft.com/office/drawing/2014/main" id="{A53B3922-D46E-4660-9C71-EC0C85070E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6447" y="1945372"/>
            <a:ext cx="1207865" cy="11235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3" name="Rectangle 73">
            <a:extLst>
              <a:ext uri="{FF2B5EF4-FFF2-40B4-BE49-F238E27FC236}">
                <a16:creationId xmlns:a16="http://schemas.microsoft.com/office/drawing/2014/main" id="{50912128-7B36-4384-AA23-E600621BA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00" y="3038652"/>
            <a:ext cx="2120343" cy="108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Rendimiento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4" name="Line 70">
            <a:extLst>
              <a:ext uri="{FF2B5EF4-FFF2-40B4-BE49-F238E27FC236}">
                <a16:creationId xmlns:a16="http://schemas.microsoft.com/office/drawing/2014/main" id="{4E60F3A5-9D29-4C2D-9A16-A6441C4EF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2291" y="2124038"/>
            <a:ext cx="1107476" cy="268375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5" name="Rectangle 73">
            <a:extLst>
              <a:ext uri="{FF2B5EF4-FFF2-40B4-BE49-F238E27FC236}">
                <a16:creationId xmlns:a16="http://schemas.microsoft.com/office/drawing/2014/main" id="{6139FE04-0F11-4B16-B9F6-14C2230EE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295" y="4908310"/>
            <a:ext cx="2350863" cy="94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 para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Mejorar la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Aptitud Física</a:t>
            </a:r>
          </a:p>
        </p:txBody>
      </p:sp>
      <p:sp>
        <p:nvSpPr>
          <p:cNvPr id="106" name="Line 70">
            <a:extLst>
              <a:ext uri="{FF2B5EF4-FFF2-40B4-BE49-F238E27FC236}">
                <a16:creationId xmlns:a16="http://schemas.microsoft.com/office/drawing/2014/main" id="{BA0903B4-72E4-49B7-8E1D-624C9E0AD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75" y="1945373"/>
            <a:ext cx="1207840" cy="114624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7" name="Rectangle 73">
            <a:extLst>
              <a:ext uri="{FF2B5EF4-FFF2-40B4-BE49-F238E27FC236}">
                <a16:creationId xmlns:a16="http://schemas.microsoft.com/office/drawing/2014/main" id="{B7BB2992-955A-41CC-9D21-BCBE6903E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825" y="3091619"/>
            <a:ext cx="2016615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Deportes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Recreativos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33B79A49-775B-417B-A58F-3EE0C94CCCAE}"/>
              </a:ext>
            </a:extLst>
          </p:cNvPr>
          <p:cNvSpPr>
            <a:spLocks/>
          </p:cNvSpPr>
          <p:nvPr/>
        </p:nvSpPr>
        <p:spPr bwMode="auto">
          <a:xfrm>
            <a:off x="971600" y="620689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03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1">
            <a:extLst>
              <a:ext uri="{FF2B5EF4-FFF2-40B4-BE49-F238E27FC236}">
                <a16:creationId xmlns:a16="http://schemas.microsoft.com/office/drawing/2014/main" id="{64837B9A-265C-4FF1-8ADE-3F988750EE31}"/>
              </a:ext>
            </a:extLst>
          </p:cNvPr>
          <p:cNvSpPr>
            <a:spLocks/>
          </p:cNvSpPr>
          <p:nvPr/>
        </p:nvSpPr>
        <p:spPr bwMode="auto">
          <a:xfrm>
            <a:off x="0" y="622201"/>
            <a:ext cx="9144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US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ÉTODOLOGÍA </a:t>
            </a: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DEPORTIVO: </a:t>
            </a: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BASES</a:t>
            </a:r>
            <a:br>
              <a:rPr lang="es-PR" altLang="es-PR" sz="1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Vínculo de la Temática de </a:t>
            </a:r>
            <a:r>
              <a:rPr lang="es-PR" altLang="es-PR" sz="1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otros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Cursos Previos con la de Hoy 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01C5C-792C-4819-BB04-8C1FA7C0E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64" y="2131453"/>
            <a:ext cx="2603426" cy="3861012"/>
          </a:xfrm>
          <a:prstGeom prst="rect">
            <a:avLst/>
          </a:prstGeom>
        </p:spPr>
      </p:pic>
      <p:sp>
        <p:nvSpPr>
          <p:cNvPr id="26" name="Text Box 9">
            <a:extLst>
              <a:ext uri="{FF2B5EF4-FFF2-40B4-BE49-F238E27FC236}">
                <a16:creationId xmlns:a16="http://schemas.microsoft.com/office/drawing/2014/main" id="{577D003C-C77D-4DE2-898E-28FA2EB41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102994"/>
            <a:ext cx="38076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maladaptación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7" name="Picture 10" descr="PntBlue1">
            <a:extLst>
              <a:ext uri="{FF2B5EF4-FFF2-40B4-BE49-F238E27FC236}">
                <a16:creationId xmlns:a16="http://schemas.microsoft.com/office/drawing/2014/main" id="{FC580653-1D52-4B8D-AA0B-6BD7D572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97919BB6-8840-46C2-B550-8ED1FE3EB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589240"/>
            <a:ext cx="553585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supercompensación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ocurre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29" name="Picture 3" descr="PntBlue1">
            <a:extLst>
              <a:ext uri="{FF2B5EF4-FFF2-40B4-BE49-F238E27FC236}">
                <a16:creationId xmlns:a16="http://schemas.microsoft.com/office/drawing/2014/main" id="{DCA85A67-867D-44B6-929D-CD0BC958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892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7FD77CC4-25CE-4BCF-B812-CCDDA269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111106"/>
            <a:ext cx="524782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dirty="0" err="1">
                <a:latin typeface="Arial" charset="0"/>
              </a:rPr>
              <a:t>nivel</a:t>
            </a:r>
            <a:r>
              <a:rPr lang="en-US" altLang="es-PR" sz="2600" b="1" dirty="0">
                <a:latin typeface="Arial" charset="0"/>
              </a:rPr>
              <a:t> del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umbral de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lactato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0" descr="PntBlue1">
            <a:extLst>
              <a:ext uri="{FF2B5EF4-FFF2-40B4-BE49-F238E27FC236}">
                <a16:creationId xmlns:a16="http://schemas.microsoft.com/office/drawing/2014/main" id="{AE9B36D7-56DC-4DD6-B4FF-93F8D2CD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932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>
            <a:extLst>
              <a:ext uri="{FF2B5EF4-FFF2-40B4-BE49-F238E27FC236}">
                <a16:creationId xmlns:a16="http://schemas.microsoft.com/office/drawing/2014/main" id="{86E8EE01-F3CE-4C47-B49B-DD5E6ADD3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4624312"/>
            <a:ext cx="596790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rendimiento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depende</a:t>
            </a:r>
            <a:r>
              <a:rPr lang="en-US" altLang="es-PR" sz="2600" b="1" dirty="0">
                <a:latin typeface="Arial" charset="0"/>
              </a:rPr>
              <a:t> ...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3" name="Picture 5" descr="PntBlue1">
            <a:extLst>
              <a:ext uri="{FF2B5EF4-FFF2-40B4-BE49-F238E27FC236}">
                <a16:creationId xmlns:a16="http://schemas.microsoft.com/office/drawing/2014/main" id="{3A99172B-353E-4D80-82D2-4DE385E9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>
            <a:extLst>
              <a:ext uri="{FF2B5EF4-FFF2-40B4-BE49-F238E27FC236}">
                <a16:creationId xmlns:a16="http://schemas.microsoft.com/office/drawing/2014/main" id="{9F99CF91-7B16-48B8-933A-086EFE9CE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006650"/>
            <a:ext cx="56798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Es </a:t>
            </a:r>
            <a:r>
              <a:rPr lang="en-US" altLang="es-PR" sz="2600" b="1" dirty="0" err="1">
                <a:latin typeface="Arial" charset="0"/>
              </a:rPr>
              <a:t>importante</a:t>
            </a:r>
            <a:r>
              <a:rPr lang="en-US" altLang="es-PR" sz="2600" b="1" dirty="0">
                <a:latin typeface="Arial" charset="0"/>
              </a:rPr>
              <a:t> 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bioenergética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5" name="Picture 10" descr="PntBlue1">
            <a:extLst>
              <a:ext uri="{FF2B5EF4-FFF2-40B4-BE49-F238E27FC236}">
                <a16:creationId xmlns:a16="http://schemas.microsoft.com/office/drawing/2014/main" id="{15FA07A9-B036-4FE3-A48B-5B04187A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9B5E522E-6DCB-4CD1-8F6B-D69687F79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492896"/>
            <a:ext cx="440928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La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habilidad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biomotora</a:t>
            </a:r>
            <a:r>
              <a:rPr lang="en-US" altLang="es-PR" sz="2600" b="1" dirty="0">
                <a:latin typeface="Arial" charset="0"/>
              </a:rPr>
              <a:t> …</a:t>
            </a:r>
          </a:p>
        </p:txBody>
      </p:sp>
      <p:pic>
        <p:nvPicPr>
          <p:cNvPr id="37" name="Picture 3" descr="PntBlue1">
            <a:extLst>
              <a:ext uri="{FF2B5EF4-FFF2-40B4-BE49-F238E27FC236}">
                <a16:creationId xmlns:a16="http://schemas.microsoft.com/office/drawing/2014/main" id="{C1AA89AF-C474-4F7C-B811-1D6E1AE1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>
            <a:extLst>
              <a:ext uri="{FF2B5EF4-FFF2-40B4-BE49-F238E27FC236}">
                <a16:creationId xmlns:a16="http://schemas.microsoft.com/office/drawing/2014/main" id="{BDB462BC-EAF3-4641-AF2F-C81B5B9AB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3616200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Correr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implica una destreza…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 descr="PntBlue1">
            <a:extLst>
              <a:ext uri="{FF2B5EF4-FFF2-40B4-BE49-F238E27FC236}">
                <a16:creationId xmlns:a16="http://schemas.microsoft.com/office/drawing/2014/main" id="{EEDF5A4B-2DDC-431D-93CC-490B9C4D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>
            <a:extLst>
              <a:ext uri="{FF2B5EF4-FFF2-40B4-BE49-F238E27FC236}">
                <a16:creationId xmlns:a16="http://schemas.microsoft.com/office/drawing/2014/main" id="{FEB56898-344A-490F-B82B-6B8B1FD41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094882"/>
            <a:ext cx="647196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del entrenamiento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>
            <a:extLst>
              <a:ext uri="{FF2B5EF4-FFF2-40B4-BE49-F238E27FC236}">
                <a16:creationId xmlns:a16="http://schemas.microsoft.com/office/drawing/2014/main" id="{5C189198-4C45-4C9B-82A2-AD238DA7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>
            <a:extLst>
              <a:ext uri="{FF2B5EF4-FFF2-40B4-BE49-F238E27FC236}">
                <a16:creationId xmlns:a16="http://schemas.microsoft.com/office/drawing/2014/main" id="{8FE659B7-5B11-4B55-B21F-AC7ADC66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086770"/>
            <a:ext cx="58494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dirty="0" err="1">
                <a:latin typeface="Arial" charset="0"/>
              </a:rPr>
              <a:t>desarrollo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multilateral</a:t>
            </a:r>
            <a:r>
              <a:rPr lang="en-US" altLang="es-PR" sz="2600" b="1" dirty="0">
                <a:latin typeface="Arial" charset="0"/>
              </a:rPr>
              <a:t> …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>
            <a:extLst>
              <a:ext uri="{FF2B5EF4-FFF2-40B4-BE49-F238E27FC236}">
                <a16:creationId xmlns:a16="http://schemas.microsoft.com/office/drawing/2014/main" id="{51E48D40-14B7-4101-A0EF-2F833D8A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3632A917-5577-4B58-928F-7C6482BC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1527968"/>
            <a:ext cx="510380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charset="0"/>
              </a:rPr>
              <a:t>El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entrenamiento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deportivo</a:t>
            </a:r>
            <a:r>
              <a:rPr lang="en-US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>
                <a:latin typeface="Arial" charset="0"/>
              </a:rPr>
              <a:t>…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5" name="Picture 5" descr="PntBlue1">
            <a:extLst>
              <a:ext uri="{FF2B5EF4-FFF2-40B4-BE49-F238E27FC236}">
                <a16:creationId xmlns:a16="http://schemas.microsoft.com/office/drawing/2014/main" id="{CDCF700E-D335-4508-A276-8CB8D8B3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 7">
            <a:extLst>
              <a:ext uri="{FF2B5EF4-FFF2-40B4-BE49-F238E27FC236}">
                <a16:creationId xmlns:a16="http://schemas.microsoft.com/office/drawing/2014/main" id="{AA1F948C-6F78-48DA-96DC-975D13F4A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398" y="2152501"/>
            <a:ext cx="1143001" cy="921316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ECDC6155-78D2-4B4B-938D-6C6C3A2A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936" y="1590005"/>
            <a:ext cx="1752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Biomecánica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A5AB8862-E450-46D4-B7FF-D7D209E0F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03297"/>
            <a:ext cx="4495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TEORÍA Y METODOLOGÍA</a:t>
            </a:r>
          </a:p>
          <a:p>
            <a:pPr algn="ctr"/>
            <a:r>
              <a:rPr lang="en-US" alt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DEL ENTRENAMIENTO</a:t>
            </a:r>
            <a:r>
              <a:rPr lang="en-US" altLang="en-US" sz="2600" b="1" dirty="0"/>
              <a:t> </a:t>
            </a:r>
          </a:p>
        </p:txBody>
      </p:sp>
      <p:sp>
        <p:nvSpPr>
          <p:cNvPr id="37" name="Rectangle 18">
            <a:extLst>
              <a:ext uri="{FF2B5EF4-FFF2-40B4-BE49-F238E27FC236}">
                <a16:creationId xmlns:a16="http://schemas.microsoft.com/office/drawing/2014/main" id="{8943CE43-8215-423B-8F92-C92E322C8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499" y="1616778"/>
            <a:ext cx="1676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Estadística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9575C1F9-144D-4D33-99CF-6721963F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564" y="1601788"/>
            <a:ext cx="1752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Pruebas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y</a:t>
            </a:r>
          </a:p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Mediciones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FC648DA2-A9FB-4B82-86F1-8FDA99CAE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40" y="1698340"/>
            <a:ext cx="1600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/>
              <a:t>Fisiología</a:t>
            </a:r>
            <a:endParaRPr lang="en-US" altLang="en-US" sz="2200" b="1" dirty="0"/>
          </a:p>
        </p:txBody>
      </p:sp>
      <p:sp>
        <p:nvSpPr>
          <p:cNvPr id="40" name="Rectangle 21">
            <a:extLst>
              <a:ext uri="{FF2B5EF4-FFF2-40B4-BE49-F238E27FC236}">
                <a16:creationId xmlns:a16="http://schemas.microsoft.com/office/drawing/2014/main" id="{90152831-9EDE-4381-9A28-536028E8D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60" y="277469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>
                <a:solidFill>
                  <a:schemeClr val="tx2"/>
                </a:solidFill>
              </a:rPr>
              <a:t>Anatomía</a:t>
            </a:r>
          </a:p>
        </p:txBody>
      </p:sp>
      <p:sp>
        <p:nvSpPr>
          <p:cNvPr id="41" name="Rectangle 22">
            <a:extLst>
              <a:ext uri="{FF2B5EF4-FFF2-40B4-BE49-F238E27FC236}">
                <a16:creationId xmlns:a16="http://schemas.microsoft.com/office/drawing/2014/main" id="{BA5787AA-D745-481D-926C-0286C22F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60" y="3882673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>
                <a:solidFill>
                  <a:schemeClr val="tx2"/>
                </a:solidFill>
              </a:rPr>
              <a:t>Psicología</a:t>
            </a: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ACD904BF-9371-4CD9-A73D-75CE7DE9E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94" y="4669279"/>
            <a:ext cx="16002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Aprendizaje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Motor</a:t>
            </a:r>
          </a:p>
        </p:txBody>
      </p:sp>
      <p:sp>
        <p:nvSpPr>
          <p:cNvPr id="43" name="Rectangle 24">
            <a:extLst>
              <a:ext uri="{FF2B5EF4-FFF2-40B4-BE49-F238E27FC236}">
                <a16:creationId xmlns:a16="http://schemas.microsoft.com/office/drawing/2014/main" id="{09F68774-CAE9-4F09-8FB2-55E89EBC2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874017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Pedagogía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2CA23BBD-543F-4DBF-9539-C769DAE2A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368" y="487401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Nutrición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83B468D4-5266-4AA5-BE6F-7700739CE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4874017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Historia</a:t>
            </a:r>
          </a:p>
        </p:txBody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29703EAE-29A0-4BFD-97E2-AA820330C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212" y="4445382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Sociología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AC2F0AE0-9D56-4117-A01B-09B9135D4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927097"/>
            <a:ext cx="1447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Medicina</a:t>
            </a:r>
            <a:endParaRPr lang="en-US" alt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altLang="en-US" sz="2200" b="1" dirty="0">
                <a:solidFill>
                  <a:schemeClr val="tx2"/>
                </a:solidFill>
              </a:rPr>
              <a:t>del</a:t>
            </a:r>
          </a:p>
          <a:p>
            <a:pPr algn="ctr"/>
            <a:r>
              <a:rPr lang="en-US" altLang="en-US" sz="2200" b="1" dirty="0" err="1">
                <a:solidFill>
                  <a:schemeClr val="tx2"/>
                </a:solidFill>
              </a:rPr>
              <a:t>Deporte</a:t>
            </a:r>
            <a:endParaRPr lang="en-US" altLang="en-US" sz="2200" b="1" dirty="0">
              <a:solidFill>
                <a:schemeClr val="tx2"/>
              </a:solidFill>
            </a:endParaRPr>
          </a:p>
        </p:txBody>
      </p:sp>
      <p:sp>
        <p:nvSpPr>
          <p:cNvPr id="48" name="Line 29">
            <a:extLst>
              <a:ext uri="{FF2B5EF4-FFF2-40B4-BE49-F238E27FC236}">
                <a16:creationId xmlns:a16="http://schemas.microsoft.com/office/drawing/2014/main" id="{BBC1BD6B-ED76-413E-9E36-DA5DC0A45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399" y="1988517"/>
            <a:ext cx="1" cy="10853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C6619193-DF32-4B00-950A-733DB0DEF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988517"/>
            <a:ext cx="0" cy="10853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31">
            <a:extLst>
              <a:ext uri="{FF2B5EF4-FFF2-40B4-BE49-F238E27FC236}">
                <a16:creationId xmlns:a16="http://schemas.microsoft.com/office/drawing/2014/main" id="{EB771D0C-DD35-48E7-A03D-CC046D0E4B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798" y="2173288"/>
            <a:ext cx="914385" cy="900528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32">
            <a:extLst>
              <a:ext uri="{FF2B5EF4-FFF2-40B4-BE49-F238E27FC236}">
                <a16:creationId xmlns:a16="http://schemas.microsoft.com/office/drawing/2014/main" id="{373A5F0D-97CB-4E15-B506-B14BD2ED8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2160" y="3676725"/>
            <a:ext cx="838200" cy="434548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33">
            <a:extLst>
              <a:ext uri="{FF2B5EF4-FFF2-40B4-BE49-F238E27FC236}">
                <a16:creationId xmlns:a16="http://schemas.microsoft.com/office/drawing/2014/main" id="{2299C36B-71C8-4ACD-B794-6E5311FE4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2159" y="3079497"/>
            <a:ext cx="712435" cy="33025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34">
            <a:extLst>
              <a:ext uri="{FF2B5EF4-FFF2-40B4-BE49-F238E27FC236}">
                <a16:creationId xmlns:a16="http://schemas.microsoft.com/office/drawing/2014/main" id="{D1F88ADF-B1FC-482C-96B9-00CC45D0D1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1" y="3577873"/>
            <a:ext cx="1142998" cy="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35">
            <a:extLst>
              <a:ext uri="{FF2B5EF4-FFF2-40B4-BE49-F238E27FC236}">
                <a16:creationId xmlns:a16="http://schemas.microsoft.com/office/drawing/2014/main" id="{9D66D1F9-A3F0-4BA7-BEF9-D414B33D10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6094" y="3882673"/>
            <a:ext cx="713306" cy="990601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38">
            <a:extLst>
              <a:ext uri="{FF2B5EF4-FFF2-40B4-BE49-F238E27FC236}">
                <a16:creationId xmlns:a16="http://schemas.microsoft.com/office/drawing/2014/main" id="{591C7607-60BD-4F01-9112-1C3AB39C2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2200" y="3937913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39">
            <a:extLst>
              <a:ext uri="{FF2B5EF4-FFF2-40B4-BE49-F238E27FC236}">
                <a16:creationId xmlns:a16="http://schemas.microsoft.com/office/drawing/2014/main" id="{E98B1800-71C5-4BCB-BE52-EF1A960D4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8368" y="3865905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40">
            <a:extLst>
              <a:ext uri="{FF2B5EF4-FFF2-40B4-BE49-F238E27FC236}">
                <a16:creationId xmlns:a16="http://schemas.microsoft.com/office/drawing/2014/main" id="{C407AD03-A7B5-4880-BAF8-C88E421ABC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7864" y="3865905"/>
            <a:ext cx="0" cy="1066800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42">
            <a:extLst>
              <a:ext uri="{FF2B5EF4-FFF2-40B4-BE49-F238E27FC236}">
                <a16:creationId xmlns:a16="http://schemas.microsoft.com/office/drawing/2014/main" id="{C03369C3-33AE-4A04-A4A3-5FA78428E4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724592"/>
            <a:ext cx="838200" cy="843881"/>
          </a:xfrm>
          <a:prstGeom prst="line">
            <a:avLst/>
          </a:prstGeom>
          <a:noFill/>
          <a:ln w="6985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4BFF2933-DF09-49CF-9B5C-100F1246A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36513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CIENCIAS AUXILIARES QUE ENRIQUECEN EL CAMPO DEL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CONOCIMIENTO </a:t>
            </a:r>
            <a:r>
              <a:rPr lang="en-US" altLang="en-US" sz="19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TEORÍA Y METODOLOGÍA DEL ENTRENAMIENTO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en-US" altLang="en-US" sz="19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8" name="Text Box 6">
            <a:extLst>
              <a:ext uri="{FF2B5EF4-FFF2-40B4-BE49-F238E27FC236}">
                <a16:creationId xmlns:a16="http://schemas.microsoft.com/office/drawing/2014/main" id="{225BB0B4-877C-4B3B-A3A1-446DEACF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EF8B2F3-8055-42C5-AF53-6B4BAB557422}"/>
              </a:ext>
            </a:extLst>
          </p:cNvPr>
          <p:cNvSpPr>
            <a:spLocks/>
          </p:cNvSpPr>
          <p:nvPr/>
        </p:nvSpPr>
        <p:spPr bwMode="auto">
          <a:xfrm>
            <a:off x="1" y="702567"/>
            <a:ext cx="9143998" cy="42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PERIODIZACIÓN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0" name="Title 5">
            <a:extLst>
              <a:ext uri="{FF2B5EF4-FFF2-40B4-BE49-F238E27FC236}">
                <a16:creationId xmlns:a16="http://schemas.microsoft.com/office/drawing/2014/main" id="{0B5F761C-193E-4DDA-9A29-091B5296F55B}"/>
              </a:ext>
            </a:extLst>
          </p:cNvPr>
          <p:cNvSpPr txBox="1">
            <a:spLocks/>
          </p:cNvSpPr>
          <p:nvPr/>
        </p:nvSpPr>
        <p:spPr bwMode="auto">
          <a:xfrm>
            <a:off x="1331640" y="1087016"/>
            <a:ext cx="6552728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OBJETIVOS DEL ENTRENAMIENTO 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7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3ADFE7-B9DD-40E6-8195-39471AABC5A8}"/>
              </a:ext>
            </a:extLst>
          </p:cNvPr>
          <p:cNvSpPr>
            <a:spLocks/>
          </p:cNvSpPr>
          <p:nvPr/>
        </p:nvSpPr>
        <p:spPr bwMode="auto">
          <a:xfrm>
            <a:off x="3393150" y="2997054"/>
            <a:ext cx="2192881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RENDIMIENTO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DEPORTIVO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059571-8D96-4DA3-83CA-54254CCC4356}"/>
              </a:ext>
            </a:extLst>
          </p:cNvPr>
          <p:cNvSpPr>
            <a:spLocks/>
          </p:cNvSpPr>
          <p:nvPr/>
        </p:nvSpPr>
        <p:spPr bwMode="auto">
          <a:xfrm>
            <a:off x="2379037" y="1044684"/>
            <a:ext cx="3746314" cy="87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Aptitud Física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Fortaleza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Velocidad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Tolerancia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Flexibilidad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9" name="Line 35">
            <a:extLst>
              <a:ext uri="{FF2B5EF4-FFF2-40B4-BE49-F238E27FC236}">
                <a16:creationId xmlns:a16="http://schemas.microsoft.com/office/drawing/2014/main" id="{AD60ACD3-5BBF-47FD-A11D-828E99712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5574" y="3565944"/>
            <a:ext cx="0" cy="103865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0" name="Line 70">
            <a:extLst>
              <a:ext uri="{FF2B5EF4-FFF2-40B4-BE49-F238E27FC236}">
                <a16:creationId xmlns:a16="http://schemas.microsoft.com/office/drawing/2014/main" id="{B5142947-AE30-4521-84C8-3CD293722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3072" y="1721338"/>
            <a:ext cx="2284487" cy="128152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5B5632-C45C-4586-89A9-6CAC7ED3DF1C}"/>
              </a:ext>
            </a:extLst>
          </p:cNvPr>
          <p:cNvSpPr>
            <a:spLocks/>
          </p:cNvSpPr>
          <p:nvPr/>
        </p:nvSpPr>
        <p:spPr bwMode="auto">
          <a:xfrm>
            <a:off x="306633" y="1086340"/>
            <a:ext cx="2100926" cy="59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Capacidades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Fisiológicas</a:t>
            </a:r>
          </a:p>
        </p:txBody>
      </p:sp>
      <p:sp>
        <p:nvSpPr>
          <p:cNvPr id="13" name="Line 70">
            <a:extLst>
              <a:ext uri="{FF2B5EF4-FFF2-40B4-BE49-F238E27FC236}">
                <a16:creationId xmlns:a16="http://schemas.microsoft.com/office/drawing/2014/main" id="{912CEC04-E91E-470B-9D6D-80139410A0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1617" y="1830353"/>
            <a:ext cx="1783889" cy="117250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4" name="Line 35">
            <a:extLst>
              <a:ext uri="{FF2B5EF4-FFF2-40B4-BE49-F238E27FC236}">
                <a16:creationId xmlns:a16="http://schemas.microsoft.com/office/drawing/2014/main" id="{5F6692EC-A452-4420-B69D-AA446800B5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05415" y="3349920"/>
            <a:ext cx="576064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BF57425-0CEE-4BE2-BB00-41582EAFD0E5}"/>
              </a:ext>
            </a:extLst>
          </p:cNvPr>
          <p:cNvSpPr>
            <a:spLocks/>
          </p:cNvSpPr>
          <p:nvPr/>
        </p:nvSpPr>
        <p:spPr bwMode="auto">
          <a:xfrm>
            <a:off x="100888" y="2891366"/>
            <a:ext cx="3102960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Condiciones Básicas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Talento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Salud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Material Técnico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16" name="Line 35">
            <a:extLst>
              <a:ext uri="{FF2B5EF4-FFF2-40B4-BE49-F238E27FC236}">
                <a16:creationId xmlns:a16="http://schemas.microsoft.com/office/drawing/2014/main" id="{5BA2CE13-BE2A-4328-84CB-339F98E559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6096" y="3362901"/>
            <a:ext cx="49744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E20D020-100A-4FCE-8849-D2E7BA821779}"/>
              </a:ext>
            </a:extLst>
          </p:cNvPr>
          <p:cNvSpPr>
            <a:spLocks/>
          </p:cNvSpPr>
          <p:nvPr/>
        </p:nvSpPr>
        <p:spPr bwMode="auto">
          <a:xfrm>
            <a:off x="2713585" y="4637528"/>
            <a:ext cx="3263977" cy="54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Técnica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Destrezas Motoras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43DA6D0B-C1E4-4F44-B106-B6D2FF05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834" y="5426640"/>
            <a:ext cx="65302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FACTORES QUE AFECTAN Y DETERMINAN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RENDIMIENTO DEPORTIVO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79">
            <a:extLst>
              <a:ext uri="{FF2B5EF4-FFF2-40B4-BE49-F238E27FC236}">
                <a16:creationId xmlns:a16="http://schemas.microsoft.com/office/drawing/2014/main" id="{13A41761-260B-4F21-8418-999247B15F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1916933"/>
            <a:ext cx="0" cy="108592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3F17AFC-161A-4B38-A2DB-1360081098E2}"/>
              </a:ext>
            </a:extLst>
          </p:cNvPr>
          <p:cNvSpPr>
            <a:spLocks/>
          </p:cNvSpPr>
          <p:nvPr/>
        </p:nvSpPr>
        <p:spPr bwMode="auto">
          <a:xfrm>
            <a:off x="6276134" y="980728"/>
            <a:ext cx="2190420" cy="8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Capacidades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Cognoscitivas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Tácticas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01528DF-CD9A-424F-9D28-D7A2566131D9}"/>
              </a:ext>
            </a:extLst>
          </p:cNvPr>
          <p:cNvSpPr>
            <a:spLocks/>
          </p:cNvSpPr>
          <p:nvPr/>
        </p:nvSpPr>
        <p:spPr bwMode="auto">
          <a:xfrm>
            <a:off x="5796136" y="2908200"/>
            <a:ext cx="3263992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Condiciones Externas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(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Ambiente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Familia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Trabajo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, </a:t>
            </a:r>
            <a:r>
              <a:rPr lang="es-PR" altLang="es-P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Entrenador</a:t>
            </a: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927EAE-6354-4B77-8ACF-D14736A99340}"/>
              </a:ext>
            </a:extLst>
          </p:cNvPr>
          <p:cNvSpPr>
            <a:spLocks/>
          </p:cNvSpPr>
          <p:nvPr/>
        </p:nvSpPr>
        <p:spPr bwMode="auto">
          <a:xfrm>
            <a:off x="3419872" y="723814"/>
            <a:ext cx="5256584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 DE ENTREAMIENTO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A9CB53-EE33-49B1-A6E6-A6856972CD88}"/>
              </a:ext>
            </a:extLst>
          </p:cNvPr>
          <p:cNvSpPr>
            <a:spLocks/>
          </p:cNvSpPr>
          <p:nvPr/>
        </p:nvSpPr>
        <p:spPr bwMode="auto">
          <a:xfrm>
            <a:off x="3411771" y="1710042"/>
            <a:ext cx="4862291" cy="4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FACTORES A CONSIDERAR</a:t>
            </a:r>
            <a:endParaRPr lang="es-PR" altLang="es-PR" sz="2400" b="0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45E2C632-B178-43DA-A803-D0371DEC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16145"/>
            <a:ext cx="3744416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F6018D-CE36-4FF5-8E90-8ACAA618343B}"/>
              </a:ext>
            </a:extLst>
          </p:cNvPr>
          <p:cNvSpPr>
            <a:spLocks/>
          </p:cNvSpPr>
          <p:nvPr/>
        </p:nvSpPr>
        <p:spPr bwMode="auto">
          <a:xfrm>
            <a:off x="4267636" y="2474318"/>
            <a:ext cx="33287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942B7B60-3301-4C54-9D37-9BE237EBB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4613410"/>
            <a:ext cx="5391840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Competencia deportiva principal</a:t>
            </a:r>
          </a:p>
        </p:txBody>
      </p:sp>
      <p:pic>
        <p:nvPicPr>
          <p:cNvPr id="12" name="Picture 3" descr="PntBlue1">
            <a:extLst>
              <a:ext uri="{FF2B5EF4-FFF2-40B4-BE49-F238E27FC236}">
                <a16:creationId xmlns:a16="http://schemas.microsoft.com/office/drawing/2014/main" id="{F2840604-DBB2-41B8-9751-8521BA75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61341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1743489E-B2AF-4BF7-A6CF-13614A6C5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53353"/>
            <a:ext cx="567987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Potencial para cumplir con el plan</a:t>
            </a:r>
          </a:p>
        </p:txBody>
      </p:sp>
      <p:pic>
        <p:nvPicPr>
          <p:cNvPr id="14" name="Picture 13" descr="PntBlue1">
            <a:extLst>
              <a:ext uri="{FF2B5EF4-FFF2-40B4-BE49-F238E27FC236}">
                <a16:creationId xmlns:a16="http://schemas.microsoft.com/office/drawing/2014/main" id="{567AC341-C9C9-40E6-A913-2135BB7D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33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3CA8F298-3DF7-4456-A541-BD388584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3337012"/>
            <a:ext cx="9993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Edad</a:t>
            </a:r>
          </a:p>
        </p:txBody>
      </p:sp>
      <p:pic>
        <p:nvPicPr>
          <p:cNvPr id="16" name="Picture 15" descr="PntBlue1">
            <a:extLst>
              <a:ext uri="{FF2B5EF4-FFF2-40B4-BE49-F238E27FC236}">
                <a16:creationId xmlns:a16="http://schemas.microsoft.com/office/drawing/2014/main" id="{E6C3F943-6D46-4AF9-AB79-8E469DCD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3701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57F9042B-2B67-42D5-8439-EC8E00D9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5" y="3965338"/>
            <a:ext cx="625593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Nivel de entrenamiento o aptitud física</a:t>
            </a:r>
          </a:p>
        </p:txBody>
      </p:sp>
      <p:pic>
        <p:nvPicPr>
          <p:cNvPr id="18" name="Picture 17" descr="PntBlue1">
            <a:extLst>
              <a:ext uri="{FF2B5EF4-FFF2-40B4-BE49-F238E27FC236}">
                <a16:creationId xmlns:a16="http://schemas.microsoft.com/office/drawing/2014/main" id="{98E840D1-F16C-4CA1-B122-CC770C48A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96533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A92F776D-E002-49E1-A6EB-1D5543D60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4" y="6000904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Competencias deportivas de preparación</a:t>
            </a:r>
          </a:p>
        </p:txBody>
      </p:sp>
      <p:pic>
        <p:nvPicPr>
          <p:cNvPr id="20" name="Picture 19" descr="PntBlue1">
            <a:extLst>
              <a:ext uri="{FF2B5EF4-FFF2-40B4-BE49-F238E27FC236}">
                <a16:creationId xmlns:a16="http://schemas.microsoft.com/office/drawing/2014/main" id="{57D1FFBD-A9E7-4C87-85C2-029F6B98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0009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grass, person, outdoor, field&#10;&#10;Description automatically generated">
            <a:extLst>
              <a:ext uri="{FF2B5EF4-FFF2-40B4-BE49-F238E27FC236}">
                <a16:creationId xmlns:a16="http://schemas.microsoft.com/office/drawing/2014/main" id="{65609504-3894-4166-BADD-C4B7D7FDC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4" y="602035"/>
            <a:ext cx="3218917" cy="2654777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648D7-E02C-408F-8531-41905F1D8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0" y="773329"/>
            <a:ext cx="2583500" cy="1926967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32C287FE-ED61-4CCB-803D-2FF9AC39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638" y="692696"/>
            <a:ext cx="6117834" cy="214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800"/>
              </a:lnSpc>
            </a:pPr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ATRIBUTOS FUNDAMENTALES ESPECÍFICOS:</a:t>
            </a:r>
          </a:p>
          <a:p>
            <a:pPr eaLnBrk="0" hangingPunct="0"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REQUERIDOS PARA LA</a:t>
            </a:r>
          </a:p>
          <a:p>
            <a:pPr eaLnBrk="0" hangingPunct="0">
              <a:lnSpc>
                <a:spcPts val="38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PREPARACIÓN COMPETITIVA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4B1663A-2C18-4BF4-8B56-E9BBE6004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2780928"/>
            <a:ext cx="8767540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600"/>
              </a:lnSpc>
              <a:spcBef>
                <a:spcPct val="20000"/>
              </a:spcBef>
            </a:pPr>
            <a:r>
              <a:rPr lang="en-US" altLang="es-PR" sz="2700" b="1" dirty="0" err="1">
                <a:latin typeface="Arial" charset="0"/>
                <a:cs typeface="Arial" charset="0"/>
              </a:rPr>
              <a:t>Alude</a:t>
            </a:r>
            <a:r>
              <a:rPr lang="en-US" altLang="es-PR" sz="2700" b="1" dirty="0">
                <a:latin typeface="Arial" charset="0"/>
                <a:cs typeface="Arial" charset="0"/>
              </a:rPr>
              <a:t> al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enfoque</a:t>
            </a:r>
            <a:r>
              <a:rPr lang="en-US" altLang="es-PR" sz="2700" b="1" dirty="0">
                <a:latin typeface="Arial" charset="0"/>
                <a:cs typeface="Arial" charset="0"/>
              </a:rPr>
              <a:t> particular del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identificados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700" b="1" dirty="0">
                <a:latin typeface="Arial" charset="0"/>
                <a:cs typeface="Arial" charset="0"/>
              </a:rPr>
              <a:t> 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físico</a:t>
            </a:r>
            <a:r>
              <a:rPr lang="en-US" altLang="es-PR" sz="2700" b="1" dirty="0">
                <a:latin typeface="Arial" charset="0"/>
                <a:cs typeface="Arial" charset="0"/>
              </a:rPr>
              <a:t> (general y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específica</a:t>
            </a:r>
            <a:r>
              <a:rPr lang="en-US" altLang="es-PR" sz="2700" b="1" dirty="0">
                <a:latin typeface="Arial" charset="0"/>
                <a:cs typeface="Arial" charset="0"/>
              </a:rPr>
              <a:t>), los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factores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psicológicos</a:t>
            </a:r>
            <a:r>
              <a:rPr lang="en-US" altLang="es-PR" sz="2700" b="1" dirty="0">
                <a:latin typeface="Arial" charset="0"/>
                <a:cs typeface="Arial" charset="0"/>
              </a:rPr>
              <a:t>, las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destrezas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técnicas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biomecánica</a:t>
            </a:r>
            <a:r>
              <a:rPr lang="en-US" altLang="es-PR" sz="2700" b="1" dirty="0">
                <a:latin typeface="Arial" charset="0"/>
                <a:cs typeface="Arial" charset="0"/>
              </a:rPr>
              <a:t>), las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habilidades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tácticas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estrategias</a:t>
            </a:r>
            <a:r>
              <a:rPr lang="en-US" altLang="es-PR" sz="2700" b="1" dirty="0">
                <a:latin typeface="Arial" charset="0"/>
                <a:cs typeface="Arial" charset="0"/>
              </a:rPr>
              <a:t>), 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conocimiento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teórico</a:t>
            </a:r>
            <a:r>
              <a:rPr lang="en-US" altLang="es-PR" sz="2700" b="1" dirty="0">
                <a:latin typeface="Arial" charset="0"/>
                <a:cs typeface="Arial" charset="0"/>
              </a:rPr>
              <a:t> (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fundamentos</a:t>
            </a:r>
            <a:r>
              <a:rPr lang="en-US" altLang="es-PR" sz="2700" b="1" dirty="0">
                <a:latin typeface="Arial" charset="0"/>
                <a:cs typeface="Arial" charset="0"/>
              </a:rPr>
              <a:t>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científicos</a:t>
            </a:r>
            <a:r>
              <a:rPr lang="en-US" altLang="es-PR" sz="2700" b="1" dirty="0">
                <a:latin typeface="Arial" charset="0"/>
                <a:cs typeface="Arial" charset="0"/>
              </a:rPr>
              <a:t> del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reglas</a:t>
            </a:r>
            <a:r>
              <a:rPr lang="en-US" altLang="es-PR" sz="2700" b="1" dirty="0">
                <a:latin typeface="Arial" charset="0"/>
                <a:cs typeface="Arial" charset="0"/>
              </a:rPr>
              <a:t>,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historia</a:t>
            </a:r>
            <a:r>
              <a:rPr lang="en-US" altLang="es-PR" sz="2700" b="1" dirty="0">
                <a:latin typeface="Arial" charset="0"/>
                <a:cs typeface="Arial" charset="0"/>
              </a:rPr>
              <a:t>) y </a:t>
            </a:r>
            <a:r>
              <a:rPr lang="en-US" altLang="es-PR" sz="2700" b="1" dirty="0" err="1">
                <a:latin typeface="Arial" charset="0"/>
                <a:cs typeface="Arial" charset="0"/>
              </a:rPr>
              <a:t>otros</a:t>
            </a:r>
            <a:r>
              <a:rPr lang="en-US" altLang="es-PR" sz="2700" b="1" dirty="0">
                <a:latin typeface="Arial" charset="0"/>
                <a:cs typeface="Arial" charset="0"/>
              </a:rPr>
              <a:t>. </a:t>
            </a:r>
            <a:endParaRPr lang="en-US" altLang="es-PR" sz="2700" b="1" dirty="0">
              <a:latin typeface="Arial Black" pitchFamily="34" charset="0"/>
              <a:cs typeface="Arial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910C4F6-1540-4A75-AD1A-986A8838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de</a:t>
            </a:r>
            <a:r>
              <a:rPr lang="es-ES" altLang="es-PR" sz="1200" b="0" dirty="0">
                <a:latin typeface="Times New Roman" pitchFamily="18" charset="0"/>
              </a:rPr>
              <a:t>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4-5, 198),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8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0">
            <a:extLst>
              <a:ext uri="{FF2B5EF4-FFF2-40B4-BE49-F238E27FC236}">
                <a16:creationId xmlns:a16="http://schemas.microsoft.com/office/drawing/2014/main" id="{8C094287-AB09-4662-BA9C-78BAE6127D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421" y="2237119"/>
            <a:ext cx="1164968" cy="212798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2" name="Rectangle 74">
            <a:extLst>
              <a:ext uri="{FF2B5EF4-FFF2-40B4-BE49-F238E27FC236}">
                <a16:creationId xmlns:a16="http://schemas.microsoft.com/office/drawing/2014/main" id="{F059BFD9-832C-4A46-BE26-1C83596E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334" y="4879801"/>
            <a:ext cx="1730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0" hangingPunct="0">
              <a:lnSpc>
                <a:spcPct val="60000"/>
              </a:lnSpc>
              <a:spcBef>
                <a:spcPct val="20000"/>
              </a:spcBef>
              <a:defRPr/>
            </a:pPr>
            <a:endParaRPr lang="en-US" sz="2900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B0AEA9-B3C4-49C8-8E60-CC507EAF870D}"/>
              </a:ext>
            </a:extLst>
          </p:cNvPr>
          <p:cNvSpPr>
            <a:spLocks/>
          </p:cNvSpPr>
          <p:nvPr/>
        </p:nvSpPr>
        <p:spPr bwMode="auto">
          <a:xfrm>
            <a:off x="1101948" y="1715239"/>
            <a:ext cx="6940104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Tipos de Preparaciones</a:t>
            </a:r>
          </a:p>
        </p:txBody>
      </p:sp>
      <p:sp>
        <p:nvSpPr>
          <p:cNvPr id="14" name="Line 79">
            <a:extLst>
              <a:ext uri="{FF2B5EF4-FFF2-40B4-BE49-F238E27FC236}">
                <a16:creationId xmlns:a16="http://schemas.microsoft.com/office/drawing/2014/main" id="{9A669366-377F-4E1E-9DAC-EECC8907B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2784" y="1107480"/>
            <a:ext cx="0" cy="743694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D087BE47-170C-4963-8265-E9ED7E521F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3937" y="2318718"/>
            <a:ext cx="543765" cy="847113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60DDFE24-57AE-4947-9BBA-36B56ED89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800" y="3183656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Físico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Line 70">
            <a:extLst>
              <a:ext uri="{FF2B5EF4-FFF2-40B4-BE49-F238E27FC236}">
                <a16:creationId xmlns:a16="http://schemas.microsoft.com/office/drawing/2014/main" id="{0496846D-228C-415B-BF35-154E8FAF5C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3996" y="2196047"/>
            <a:ext cx="1089627" cy="216905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0">
            <a:extLst>
              <a:ext uri="{FF2B5EF4-FFF2-40B4-BE49-F238E27FC236}">
                <a16:creationId xmlns:a16="http://schemas.microsoft.com/office/drawing/2014/main" id="{EFCD2400-2069-4C23-947D-DF49B505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279" y="2173384"/>
            <a:ext cx="703783" cy="967581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2C8719F-BC9A-435E-9127-F9EE606A60C3}"/>
              </a:ext>
            </a:extLst>
          </p:cNvPr>
          <p:cNvSpPr>
            <a:spLocks/>
          </p:cNvSpPr>
          <p:nvPr/>
        </p:nvSpPr>
        <p:spPr bwMode="auto">
          <a:xfrm>
            <a:off x="971600" y="692697"/>
            <a:ext cx="7200800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DCAFCAA0-F74F-476A-8E25-E7D8AB913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624" y="3183655"/>
            <a:ext cx="2350864" cy="96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Psicológico,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Mental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Rectangle 73">
            <a:extLst>
              <a:ext uri="{FF2B5EF4-FFF2-40B4-BE49-F238E27FC236}">
                <a16:creationId xmlns:a16="http://schemas.microsoft.com/office/drawing/2014/main" id="{AEEFA420-3BB8-4E3F-BA1B-3DC125514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71" y="4407795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Técnico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ectangle 73">
            <a:extLst>
              <a:ext uri="{FF2B5EF4-FFF2-40B4-BE49-F238E27FC236}">
                <a16:creationId xmlns:a16="http://schemas.microsoft.com/office/drawing/2014/main" id="{F9B84105-22F1-420A-AB6E-1304325F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376" y="4407792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Táctico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Line 79">
            <a:extLst>
              <a:ext uri="{FF2B5EF4-FFF2-40B4-BE49-F238E27FC236}">
                <a16:creationId xmlns:a16="http://schemas.microsoft.com/office/drawing/2014/main" id="{56E09F65-050C-4506-A080-B1B1E2B567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2181250"/>
            <a:ext cx="0" cy="1290438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8" name="Rectangle 73">
            <a:extLst>
              <a:ext uri="{FF2B5EF4-FFF2-40B4-BE49-F238E27FC236}">
                <a16:creationId xmlns:a16="http://schemas.microsoft.com/office/drawing/2014/main" id="{5AD39B77-252E-4850-AAE1-E4EAF0BE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3471688"/>
            <a:ext cx="2464992" cy="67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Téórico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Line 70">
            <a:extLst>
              <a:ext uri="{FF2B5EF4-FFF2-40B4-BE49-F238E27FC236}">
                <a16:creationId xmlns:a16="http://schemas.microsoft.com/office/drawing/2014/main" id="{498961EC-BD4F-471E-BE72-7CEA515A73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59064" y="4149080"/>
            <a:ext cx="1597763" cy="17224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0" name="Rectangle 73">
            <a:extLst>
              <a:ext uri="{FF2B5EF4-FFF2-40B4-BE49-F238E27FC236}">
                <a16:creationId xmlns:a16="http://schemas.microsoft.com/office/drawing/2014/main" id="{24F7CE5F-8E58-4F17-B41B-EFF28DF1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666" y="5898616"/>
            <a:ext cx="1219239" cy="3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Reglas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Line 70">
            <a:extLst>
              <a:ext uri="{FF2B5EF4-FFF2-40B4-BE49-F238E27FC236}">
                <a16:creationId xmlns:a16="http://schemas.microsoft.com/office/drawing/2014/main" id="{2C7F54EA-0866-4412-B9E7-960E8253F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6936" y="4149079"/>
            <a:ext cx="1231047" cy="1722486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2" name="Rectangle 73">
            <a:extLst>
              <a:ext uri="{FF2B5EF4-FFF2-40B4-BE49-F238E27FC236}">
                <a16:creationId xmlns:a16="http://schemas.microsoft.com/office/drawing/2014/main" id="{A8A015B4-6EC5-4F6D-A7C3-C28202717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001" y="5898616"/>
            <a:ext cx="1363255" cy="3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Historia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Line 79">
            <a:extLst>
              <a:ext uri="{FF2B5EF4-FFF2-40B4-BE49-F238E27FC236}">
                <a16:creationId xmlns:a16="http://schemas.microsoft.com/office/drawing/2014/main" id="{822BFAD4-EA6D-4D22-A575-CDA597471E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976" y="4154785"/>
            <a:ext cx="0" cy="1362447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4" name="Rectangle 73">
            <a:extLst>
              <a:ext uri="{FF2B5EF4-FFF2-40B4-BE49-F238E27FC236}">
                <a16:creationId xmlns:a16="http://schemas.microsoft.com/office/drawing/2014/main" id="{3BD0E857-A4D4-4131-8D6B-2898908AA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386" y="5530397"/>
            <a:ext cx="2464992" cy="69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Ciencia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del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20000"/>
              </a:spcBef>
              <a:defRPr/>
            </a:pPr>
            <a:r>
              <a:rPr lang="es-P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Entrenamiento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Rectangle 73">
            <a:extLst>
              <a:ext uri="{FF2B5EF4-FFF2-40B4-BE49-F238E27FC236}">
                <a16:creationId xmlns:a16="http://schemas.microsoft.com/office/drawing/2014/main" id="{970C69F2-35BB-46D5-9348-4D69299D8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344" y="1254489"/>
            <a:ext cx="4565677" cy="3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algn="l" eaLnBrk="0" hangingPunct="0">
              <a:lnSpc>
                <a:spcPts val="1000"/>
              </a:lnSpc>
              <a:spcBef>
                <a:spcPct val="20000"/>
              </a:spcBef>
              <a:defRPr/>
            </a:pPr>
            <a:r>
              <a:rPr lang="es-PR" sz="2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Deben incorporarse en el plan gráfico del</a:t>
            </a:r>
          </a:p>
          <a:p>
            <a:pPr marL="342900" indent="-342900" algn="l" eaLnBrk="0" hangingPunct="0">
              <a:lnSpc>
                <a:spcPts val="1000"/>
              </a:lnSpc>
              <a:spcBef>
                <a:spcPct val="20000"/>
              </a:spcBef>
              <a:defRPr/>
            </a:pPr>
            <a:r>
              <a:rPr lang="es-PR" sz="2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de entrenamiento deportivo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8D5CE7-E228-4B73-94DE-A4A260301774}"/>
              </a:ext>
            </a:extLst>
          </p:cNvPr>
          <p:cNvSpPr>
            <a:spLocks/>
          </p:cNvSpPr>
          <p:nvPr/>
        </p:nvSpPr>
        <p:spPr bwMode="auto">
          <a:xfrm>
            <a:off x="2027550" y="980728"/>
            <a:ext cx="4872875" cy="50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TIPOS DE PREPARACIONES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055B97-B92D-46D7-9876-5A15D877EBB9}"/>
              </a:ext>
            </a:extLst>
          </p:cNvPr>
          <p:cNvSpPr>
            <a:spLocks/>
          </p:cNvSpPr>
          <p:nvPr/>
        </p:nvSpPr>
        <p:spPr bwMode="auto">
          <a:xfrm>
            <a:off x="1691680" y="692696"/>
            <a:ext cx="5544616" cy="33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DEPORTIVO: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C139F12-901E-4277-8519-06BCA3BAE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648462"/>
              </p:ext>
            </p:extLst>
          </p:nvPr>
        </p:nvGraphicFramePr>
        <p:xfrm>
          <a:off x="107504" y="908720"/>
          <a:ext cx="8928992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0EF60058-1B9A-4A8E-ABD1-AFAEEC86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139" y="1165404"/>
            <a:ext cx="4248472" cy="19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6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  <a:p>
            <a:pPr eaLnBrk="0" hangingPunct="0">
              <a:lnSpc>
                <a:spcPts val="56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 LA:</a:t>
            </a:r>
          </a:p>
          <a:p>
            <a:pPr eaLnBrk="0" hangingPunct="0">
              <a:lnSpc>
                <a:spcPts val="5600"/>
              </a:lnSpc>
            </a:pPr>
            <a:r>
              <a:rPr lang="en-US" altLang="es-PR" sz="45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26F35A5-FA3A-468D-9FB4-3F8E93B0E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645024"/>
            <a:ext cx="856895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Educación</a:t>
            </a:r>
            <a:r>
              <a:rPr lang="en-US" altLang="es-PR" sz="3600" b="1" dirty="0">
                <a:latin typeface="Arial" charset="0"/>
                <a:cs typeface="Arial" charset="0"/>
              </a:rPr>
              <a:t> del </a:t>
            </a:r>
            <a:r>
              <a:rPr lang="en-US" altLang="es-PR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comportamiento</a:t>
            </a:r>
            <a:r>
              <a:rPr lang="en-U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motor</a:t>
            </a:r>
          </a:p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del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b="1" dirty="0">
                <a:latin typeface="Arial" charset="0"/>
                <a:cs typeface="Arial" charset="0"/>
              </a:rPr>
              <a:t>,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acuerdo</a:t>
            </a:r>
            <a:r>
              <a:rPr lang="en-US" altLang="es-PR" sz="3600" b="1" dirty="0">
                <a:latin typeface="Arial" charset="0"/>
                <a:cs typeface="Arial" charset="0"/>
              </a:rPr>
              <a:t> a 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características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particulares</a:t>
            </a:r>
            <a:r>
              <a:rPr lang="en-US" altLang="es-PR" sz="3600" b="1" dirty="0">
                <a:latin typeface="Arial" charset="0"/>
                <a:cs typeface="Arial" charset="0"/>
              </a:rPr>
              <a:t> de la</a:t>
            </a:r>
          </a:p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técnica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deportiva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3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C02356AE-B757-4C4A-A753-24237728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1207"/>
            <a:ext cx="4362754" cy="290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2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B8995C32-73EF-4ECF-8B5A-60F1934E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723" y="1264918"/>
            <a:ext cx="4243116" cy="14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1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61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11CB3E6-D747-4437-BE2B-F5575458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56992"/>
            <a:ext cx="85689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0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Modelo</a:t>
            </a:r>
            <a:r>
              <a:rPr lang="en-US" altLang="es-PR" sz="3600" b="1" dirty="0">
                <a:latin typeface="Arial" charset="0"/>
                <a:cs typeface="Arial" charset="0"/>
              </a:rPr>
              <a:t> ideal de un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sz="3600" b="1" dirty="0">
                <a:latin typeface="Arial" charset="0"/>
                <a:cs typeface="Arial" charset="0"/>
              </a:rPr>
              <a:t> corporal (o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secuencia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3600" b="1" dirty="0">
                <a:latin typeface="Arial" charset="0"/>
                <a:cs typeface="Arial" charset="0"/>
              </a:rPr>
              <a:t>)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relativa</a:t>
            </a:r>
            <a:r>
              <a:rPr lang="en-US" altLang="es-PR" sz="3600" b="1" dirty="0">
                <a:latin typeface="Arial" charset="0"/>
                <a:cs typeface="Arial" charset="0"/>
              </a:rPr>
              <a:t> a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disciplina</a:t>
            </a:r>
            <a:r>
              <a:rPr lang="en-US" altLang="es-PR" sz="3600" b="1" dirty="0">
                <a:latin typeface="Arial" charset="0"/>
                <a:cs typeface="Arial" charset="0"/>
              </a:rPr>
              <a:t>/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destreza</a:t>
            </a:r>
            <a:r>
              <a:rPr lang="en-US" altLang="es-PR" sz="3600" b="1" dirty="0">
                <a:latin typeface="Arial" charset="0"/>
                <a:cs typeface="Arial" charset="0"/>
              </a:rPr>
              <a:t> del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deporte</a:t>
            </a:r>
            <a:r>
              <a:rPr lang="en-US" altLang="es-PR" sz="3600" b="1" dirty="0">
                <a:latin typeface="Arial" charset="0"/>
                <a:cs typeface="Arial" charset="0"/>
              </a:rPr>
              <a:t> particular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3600" b="1" dirty="0">
                <a:latin typeface="Arial" charset="0"/>
                <a:cs typeface="Arial" charset="0"/>
              </a:rPr>
              <a:t> que se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practica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" name="Picture 11" descr="A person wearing a costume&#10;&#10;Description automatically generated">
            <a:extLst>
              <a:ext uri="{FF2B5EF4-FFF2-40B4-BE49-F238E27FC236}">
                <a16:creationId xmlns:a16="http://schemas.microsoft.com/office/drawing/2014/main" id="{AF95B8F2-6CB4-40AD-BC3F-665D927C9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62604"/>
            <a:ext cx="4572000" cy="30480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23366C57-F171-4B78-9AF2-56C1DCC6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114740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El movimiento ideal se fundamenta en:</a:t>
            </a:r>
          </a:p>
        </p:txBody>
      </p:sp>
      <p:pic>
        <p:nvPicPr>
          <p:cNvPr id="7" name="Picture 6" descr="PntBlue1">
            <a:extLst>
              <a:ext uri="{FF2B5EF4-FFF2-40B4-BE49-F238E27FC236}">
                <a16:creationId xmlns:a16="http://schemas.microsoft.com/office/drawing/2014/main" id="{FF142C21-6F66-4E3C-94F0-7478F826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969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CF0ACC8-0324-476B-9E8E-0B5F2F0C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583081"/>
            <a:ext cx="4527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No es válida eternamente:</a:t>
            </a:r>
          </a:p>
        </p:txBody>
      </p:sp>
      <p:pic>
        <p:nvPicPr>
          <p:cNvPr id="9" name="Picture 5" descr="PntBlue1">
            <a:extLst>
              <a:ext uri="{FF2B5EF4-FFF2-40B4-BE49-F238E27FC236}">
                <a16:creationId xmlns:a16="http://schemas.microsoft.com/office/drawing/2014/main" id="{98483314-41D9-4E26-B648-1704FC1DF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3989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7C0BE8B0-D6E0-4C00-A47C-B8470E5C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549595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 puede describir de forma objetiva mediante un análisis científico</a:t>
            </a: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0B3092DF-AEC6-46A3-9E6C-E1CFF7FA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3178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663EA4E2-B68E-4023-9DBE-8A8398922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96197"/>
            <a:ext cx="3263182" cy="12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8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48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pic>
        <p:nvPicPr>
          <p:cNvPr id="13" name="Picture 12" descr="CURVHEAD">
            <a:extLst>
              <a:ext uri="{FF2B5EF4-FFF2-40B4-BE49-F238E27FC236}">
                <a16:creationId xmlns:a16="http://schemas.microsoft.com/office/drawing/2014/main" id="{3177E8BD-FB77-45F3-AD5B-BC2BF691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20" y="2026111"/>
            <a:ext cx="4027310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969859-5160-45EC-B173-CB29ACD0BA30}"/>
              </a:ext>
            </a:extLst>
          </p:cNvPr>
          <p:cNvSpPr>
            <a:spLocks/>
          </p:cNvSpPr>
          <p:nvPr/>
        </p:nvSpPr>
        <p:spPr bwMode="auto">
          <a:xfrm>
            <a:off x="4623320" y="2184284"/>
            <a:ext cx="402709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14ECCDA6-2D6B-4309-A9CA-125A32802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56" y="3528978"/>
            <a:ext cx="8128145" cy="8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9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Conocimientos biomecánicos, anatómico-funcional y en las experiencias prácticas y verbales de la destreza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8622FA4A-BB39-44AC-ABBF-103FB209C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5989106"/>
            <a:ext cx="8128145" cy="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9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Existe una búsqueda constante para mejorar la técnica</a:t>
            </a:r>
          </a:p>
        </p:txBody>
      </p:sp>
      <p:pic>
        <p:nvPicPr>
          <p:cNvPr id="17" name="Picture 16" descr="A picture containing man, person, player, ball&#10;&#10;Description automatically generated">
            <a:extLst>
              <a:ext uri="{FF2B5EF4-FFF2-40B4-BE49-F238E27FC236}">
                <a16:creationId xmlns:a16="http://schemas.microsoft.com/office/drawing/2014/main" id="{2C94BBB9-38BE-41AE-9A39-93EA92E6B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8" y="370596"/>
            <a:ext cx="4371582" cy="291438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4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4F009EAE-6E37-4B44-B068-90C257E58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491176"/>
            <a:ext cx="8128145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Técnica deportiva que corresponde a las características y condiciones individuales del atleta (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., su estatura, constitución, capacidad motora, entre otras)</a:t>
            </a:r>
          </a:p>
        </p:txBody>
      </p:sp>
      <p:pic>
        <p:nvPicPr>
          <p:cNvPr id="5" name="Picture 4" descr="PntBlue1">
            <a:extLst>
              <a:ext uri="{FF2B5EF4-FFF2-40B4-BE49-F238E27FC236}">
                <a16:creationId xmlns:a16="http://schemas.microsoft.com/office/drawing/2014/main" id="{99FC668B-2F7A-478B-B223-F3BF7794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336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A642CEB-E7B0-4DD3-AFDA-B5289D575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6" y="5792836"/>
            <a:ext cx="8056136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Debe contener los elementos principales y generales de la técnica deportiva ideal</a:t>
            </a:r>
          </a:p>
        </p:txBody>
      </p:sp>
      <p:pic>
        <p:nvPicPr>
          <p:cNvPr id="9" name="Picture 5" descr="PntBlue1">
            <a:extLst>
              <a:ext uri="{FF2B5EF4-FFF2-40B4-BE49-F238E27FC236}">
                <a16:creationId xmlns:a16="http://schemas.microsoft.com/office/drawing/2014/main" id="{ED04007A-D16A-4DB0-AB0A-30C951D0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496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1465C459-5D01-46C7-9C3B-6A8B11685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926031"/>
            <a:ext cx="784011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Se obtiene con el entrenamiento de la técnica deportiva</a:t>
            </a:r>
          </a:p>
        </p:txBody>
      </p:sp>
      <p:pic>
        <p:nvPicPr>
          <p:cNvPr id="11" name="Picture 10" descr="PntBlue1">
            <a:extLst>
              <a:ext uri="{FF2B5EF4-FFF2-40B4-BE49-F238E27FC236}">
                <a16:creationId xmlns:a16="http://schemas.microsoft.com/office/drawing/2014/main" id="{DB3070D8-5A7B-4701-A11A-0829762F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822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B3CDC2BF-E235-402A-9ADC-702DCAE35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031" y="875020"/>
            <a:ext cx="3600400" cy="12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8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TÉCNICA</a:t>
            </a:r>
          </a:p>
          <a:p>
            <a:pPr eaLnBrk="0" hangingPunct="0">
              <a:lnSpc>
                <a:spcPts val="48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pic>
        <p:nvPicPr>
          <p:cNvPr id="13" name="Picture 12" descr="CURVHEAD">
            <a:extLst>
              <a:ext uri="{FF2B5EF4-FFF2-40B4-BE49-F238E27FC236}">
                <a16:creationId xmlns:a16="http://schemas.microsoft.com/office/drawing/2014/main" id="{917327ED-4CA0-479F-903B-9ACFD0F7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4177"/>
            <a:ext cx="5832648" cy="7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499F68E-67D4-43EE-9455-1F69273CFF97}"/>
              </a:ext>
            </a:extLst>
          </p:cNvPr>
          <p:cNvSpPr>
            <a:spLocks/>
          </p:cNvSpPr>
          <p:nvPr/>
        </p:nvSpPr>
        <p:spPr bwMode="auto">
          <a:xfrm>
            <a:off x="1907704" y="2762350"/>
            <a:ext cx="52565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TÉCNICA PERSONAL/ESTILO</a:t>
            </a:r>
            <a:endParaRPr lang="es-PR" altLang="es-PR" sz="2500" b="0" i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8" name="Picture 17" descr="A picture containing baseball, player, sky, ball&#10;&#10;Description automatically generated">
            <a:extLst>
              <a:ext uri="{FF2B5EF4-FFF2-40B4-BE49-F238E27FC236}">
                <a16:creationId xmlns:a16="http://schemas.microsoft.com/office/drawing/2014/main" id="{7047CFF7-FA5F-40EF-909C-D2C5E8676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3" y="458781"/>
            <a:ext cx="4246429" cy="212321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9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0EB012-A79F-4F24-9A88-0C4F35B58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B8995C32-73EF-4ECF-8B5A-60F1934E0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337" y="1763058"/>
            <a:ext cx="3987728" cy="147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0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TÁCTICA</a:t>
            </a:r>
          </a:p>
          <a:p>
            <a:pPr eaLnBrk="0" hangingPunct="0">
              <a:lnSpc>
                <a:spcPts val="70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DEPORTIVA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11CB3E6-D747-4437-BE2B-F55754585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16" y="4293096"/>
            <a:ext cx="875290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56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La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capacidad</a:t>
            </a:r>
            <a:r>
              <a:rPr lang="en-US" altLang="es-PR" sz="4000" b="1" dirty="0">
                <a:latin typeface="Arial" charset="0"/>
                <a:cs typeface="Arial" charset="0"/>
              </a:rPr>
              <a:t> de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colocarse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ventaja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frente</a:t>
            </a:r>
            <a:r>
              <a:rPr lang="en-US" altLang="es-PR" sz="4000" b="1" dirty="0">
                <a:latin typeface="Arial" charset="0"/>
                <a:cs typeface="Arial" charset="0"/>
              </a:rPr>
              <a:t> a un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contrincante</a:t>
            </a:r>
            <a:r>
              <a:rPr lang="en-US" altLang="es-PR" sz="4000" b="1" dirty="0">
                <a:latin typeface="Arial" charset="0"/>
                <a:cs typeface="Arial" charset="0"/>
              </a:rPr>
              <a:t>, o bien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frente</a:t>
            </a:r>
            <a:r>
              <a:rPr lang="en-US" altLang="es-PR" sz="4000" b="1" dirty="0">
                <a:latin typeface="Arial" charset="0"/>
                <a:cs typeface="Arial" charset="0"/>
              </a:rPr>
              <a:t> 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situaciones</a:t>
            </a:r>
            <a:r>
              <a:rPr lang="en-US" altLang="es-PR" sz="4000" b="1" dirty="0">
                <a:latin typeface="Arial" charset="0"/>
                <a:cs typeface="Arial" charset="0"/>
              </a:rPr>
              <a:t> dadas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 descr="A close up of a blackboard&#10;&#10;Description automatically generated">
            <a:extLst>
              <a:ext uri="{FF2B5EF4-FFF2-40B4-BE49-F238E27FC236}">
                <a16:creationId xmlns:a16="http://schemas.microsoft.com/office/drawing/2014/main" id="{A1BD1647-7A2D-4279-A46F-024465BB1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0" y="908720"/>
            <a:ext cx="4598016" cy="3180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4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ostasis_Mec_001">
            <a:extLst>
              <a:ext uri="{FF2B5EF4-FFF2-40B4-BE49-F238E27FC236}">
                <a16:creationId xmlns:a16="http://schemas.microsoft.com/office/drawing/2014/main" id="{793D12C3-984A-4CD5-A57B-D9EF728C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21903"/>
            <a:ext cx="8913813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87332"/>
      </p:ext>
    </p:extLst>
  </p:cSld>
  <p:clrMapOvr>
    <a:masterClrMapping/>
  </p:clrMapOvr>
  <p:transition spd="slow">
    <p:comb dir="vert"/>
    <p:sndAc>
      <p:stSnd>
        <p:snd r:embed="rId4" name="breez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eostasis_Mec_003">
            <a:extLst>
              <a:ext uri="{FF2B5EF4-FFF2-40B4-BE49-F238E27FC236}">
                <a16:creationId xmlns:a16="http://schemas.microsoft.com/office/drawing/2014/main" id="{B0575C50-F154-4D84-90F6-A214728B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620688"/>
            <a:ext cx="7934184" cy="58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1979712" y="2448777"/>
            <a:ext cx="4671747" cy="7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ESTRESANTES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611560" y="3099061"/>
            <a:ext cx="7560840" cy="285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Representan</a:t>
            </a:r>
            <a:r>
              <a:rPr lang="en-US" altLang="es-PR" sz="3000" b="1" dirty="0">
                <a:latin typeface="Arial" charset="0"/>
                <a:cs typeface="Arial" charset="0"/>
              </a:rPr>
              <a:t> los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estímulos</a:t>
            </a:r>
            <a:r>
              <a:rPr lang="en-US" altLang="es-PR" sz="3000" b="1" dirty="0">
                <a:latin typeface="Arial" charset="0"/>
                <a:cs typeface="Arial" charset="0"/>
              </a:rPr>
              <a:t> del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deportivo</a:t>
            </a:r>
            <a:r>
              <a:rPr lang="en-US" altLang="es-PR" sz="3000" b="1" dirty="0">
                <a:latin typeface="Arial" charset="0"/>
                <a:cs typeface="Arial" charset="0"/>
              </a:rPr>
              <a:t>, los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cuales</a:t>
            </a:r>
            <a:endParaRPr lang="en-US" altLang="es-PR" sz="3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inducen</a:t>
            </a:r>
            <a:r>
              <a:rPr lang="en-US" altLang="es-PR" sz="3000" b="1" dirty="0">
                <a:latin typeface="Arial" charset="0"/>
                <a:cs typeface="Arial" charset="0"/>
              </a:rPr>
              <a:t> las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esperadas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adaptaciones</a:t>
            </a:r>
            <a:endParaRPr lang="en-US" altLang="es-PR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físicas</a:t>
            </a:r>
            <a:r>
              <a:rPr lang="en-US" altLang="es-PR" sz="3000" b="1" dirty="0">
                <a:latin typeface="Arial" charset="0"/>
                <a:cs typeface="Arial" charset="0"/>
              </a:rPr>
              <a:t>,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estructurales</a:t>
            </a:r>
            <a:r>
              <a:rPr lang="en-US" altLang="es-PR" sz="3000" b="1" dirty="0">
                <a:latin typeface="Arial" charset="0"/>
                <a:cs typeface="Arial" charset="0"/>
              </a:rPr>
              <a:t> y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psicológicas</a:t>
            </a:r>
            <a:r>
              <a:rPr lang="en-US" altLang="es-PR" sz="3000" b="1" dirty="0">
                <a:latin typeface="Arial" charset="0"/>
                <a:cs typeface="Arial" charset="0"/>
              </a:rPr>
              <a:t>,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necesarias</a:t>
            </a:r>
            <a:r>
              <a:rPr lang="en-US" altLang="es-PR" sz="3000" b="1" dirty="0">
                <a:latin typeface="Arial" charset="0"/>
                <a:cs typeface="Arial" charset="0"/>
              </a:rPr>
              <a:t> para el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nivel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previsto</a:t>
            </a:r>
            <a:r>
              <a:rPr lang="en-US" altLang="es-PR" sz="3000" b="1" dirty="0">
                <a:latin typeface="Arial" charset="0"/>
                <a:cs typeface="Arial" charset="0"/>
              </a:rPr>
              <a:t> de la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ejecutoria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deportiva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durante</a:t>
            </a:r>
            <a:r>
              <a:rPr lang="en-US" altLang="es-PR" sz="3000" b="1" dirty="0">
                <a:latin typeface="Arial" charset="0"/>
                <a:cs typeface="Arial" charset="0"/>
              </a:rPr>
              <a:t> los</a:t>
            </a:r>
          </a:p>
          <a:p>
            <a:pPr algn="ctr" eaLnBrk="0" hangingPunct="0">
              <a:lnSpc>
                <a:spcPts val="2600"/>
              </a:lnSpc>
              <a:spcBef>
                <a:spcPct val="20000"/>
              </a:spcBef>
            </a:pPr>
            <a:r>
              <a:rPr lang="en-US" altLang="es-PR" sz="3000" b="1" dirty="0" err="1">
                <a:latin typeface="Arial" charset="0"/>
                <a:cs typeface="Arial" charset="0"/>
              </a:rPr>
              <a:t>eventos</a:t>
            </a:r>
            <a:r>
              <a:rPr lang="en-US" altLang="es-PR" sz="3000" b="1" dirty="0">
                <a:latin typeface="Arial" charset="0"/>
                <a:cs typeface="Arial" charset="0"/>
              </a:rPr>
              <a:t> </a:t>
            </a:r>
            <a:r>
              <a:rPr lang="en-US" altLang="es-PR" sz="3000" b="1" dirty="0" err="1">
                <a:latin typeface="Arial" charset="0"/>
                <a:cs typeface="Arial" charset="0"/>
              </a:rPr>
              <a:t>competitivos</a:t>
            </a:r>
            <a:endParaRPr lang="en-US" altLang="es-PR" sz="30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38116D5-101B-4479-B65E-4C373628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3, 8-9),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67CE15-D60D-4716-A3DC-794FCF861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017"/>
            <a:ext cx="9144000" cy="2147701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39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059832" y="908720"/>
            <a:ext cx="518457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CARGAS</a:t>
            </a:r>
          </a:p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</a:t>
            </a:r>
          </a:p>
          <a:p>
            <a:pPr eaLnBrk="0" hangingPunct="0">
              <a:lnSpc>
                <a:spcPts val="55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059832" y="2924944"/>
            <a:ext cx="576563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Los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estímulos</a:t>
            </a:r>
            <a:r>
              <a:rPr lang="en-US" altLang="es-PR" sz="2800" b="1" dirty="0">
                <a:latin typeface="Arial" charset="0"/>
                <a:cs typeface="Arial" charset="0"/>
              </a:rPr>
              <a:t>, o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estresantes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principales</a:t>
            </a:r>
            <a:r>
              <a:rPr lang="en-US" altLang="es-PR" sz="2800" b="1" dirty="0">
                <a:latin typeface="Arial" charset="0"/>
                <a:cs typeface="Arial" charset="0"/>
              </a:rPr>
              <a:t> del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programa</a:t>
            </a:r>
            <a:r>
              <a:rPr lang="en-US" altLang="es-PR" sz="28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entrenamiento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físico-deportivo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esencialmente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distinguidos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1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800" b="1" dirty="0">
                <a:latin typeface="Arial" charset="0"/>
                <a:cs typeface="Arial" charset="0"/>
              </a:rPr>
              <a:t> la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intensidad</a:t>
            </a:r>
            <a:r>
              <a:rPr lang="en-US" altLang="es-PR" sz="2800" b="1" dirty="0">
                <a:latin typeface="Arial" charset="0"/>
                <a:cs typeface="Arial" charset="0"/>
              </a:rPr>
              <a:t> y el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volumen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38116D5-101B-4479-B65E-4C373628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erson with a football ball on a field&#10;&#10;Description automatically generated">
            <a:extLst>
              <a:ext uri="{FF2B5EF4-FFF2-40B4-BE49-F238E27FC236}">
                <a16:creationId xmlns:a16="http://schemas.microsoft.com/office/drawing/2014/main" id="{84DA1922-03E6-4B2F-9C7C-BCED7C05C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4" y="525783"/>
            <a:ext cx="2710318" cy="56075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81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529613" y="809204"/>
            <a:ext cx="3990061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HABILIDAD BIOMOTORA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529613" y="1916832"/>
            <a:ext cx="46143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Cualidad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física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cardinal de los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atletas</a:t>
            </a:r>
            <a:r>
              <a:rPr lang="en-US" altLang="es-PR" sz="3600" b="1" dirty="0">
                <a:latin typeface="Arial" charset="0"/>
                <a:cs typeface="Arial" charset="0"/>
              </a:rPr>
              <a:t>,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cual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procura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desarrollar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el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programa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entrenamiento</a:t>
            </a:r>
            <a:endParaRPr lang="en-US" altLang="es-PR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3),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C1EE1902-D175-4F0A-A5EB-39042F1BF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620688"/>
            <a:ext cx="4501182" cy="548367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21842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946503" y="764704"/>
            <a:ext cx="3443618" cy="139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HABILIDADES BIOMOTORAS</a:t>
            </a:r>
          </a:p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BÁSICAS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946504" y="2132856"/>
            <a:ext cx="4089992" cy="388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Aptitudes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físicas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fundamentales</a:t>
            </a:r>
            <a:endParaRPr lang="en-US" altLang="es-PR" sz="2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para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todo</a:t>
            </a:r>
            <a:r>
              <a:rPr lang="en-US" altLang="es-PR" sz="2800" b="1" dirty="0">
                <a:latin typeface="Arial" charset="0"/>
                <a:cs typeface="Arial" charset="0"/>
              </a:rPr>
              <a:t> </a:t>
            </a:r>
            <a:r>
              <a:rPr lang="en-US" altLang="es-PR" sz="2800" b="1" dirty="0" err="1">
                <a:latin typeface="Arial" charset="0"/>
                <a:cs typeface="Arial" charset="0"/>
              </a:rPr>
              <a:t>competidor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 err="1">
                <a:latin typeface="Arial" charset="0"/>
                <a:cs typeface="Arial" charset="0"/>
              </a:rPr>
              <a:t>como</a:t>
            </a:r>
            <a:r>
              <a:rPr lang="en-US" altLang="es-PR" sz="2800" b="1" dirty="0">
                <a:latin typeface="Arial" charset="0"/>
                <a:cs typeface="Arial" charset="0"/>
              </a:rPr>
              <a:t> lo son la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tolerancia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2800" b="1" dirty="0">
                <a:latin typeface="Arial" charset="0"/>
                <a:cs typeface="Arial" charset="0"/>
              </a:rPr>
              <a:t>,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velocidad</a:t>
            </a:r>
            <a:r>
              <a:rPr lang="en-US" altLang="es-PR" sz="28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flexibilidad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800" b="1" dirty="0">
                <a:latin typeface="Arial" charset="0"/>
                <a:cs typeface="Arial" charset="0"/>
              </a:rPr>
              <a:t>y la </a:t>
            </a:r>
            <a:r>
              <a:rPr lang="en-US" altLang="es-PR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coordinación</a:t>
            </a:r>
            <a:endParaRPr lang="en-U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with a football ball&#10;&#10;Description automatically generated">
            <a:extLst>
              <a:ext uri="{FF2B5EF4-FFF2-40B4-BE49-F238E27FC236}">
                <a16:creationId xmlns:a16="http://schemas.microsoft.com/office/drawing/2014/main" id="{5206F403-D34A-4C2E-BF82-2F60EDC29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34714"/>
            <a:ext cx="4960928" cy="6074606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239777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90EBB0FC-BE71-49E8-ABCA-91DC2865A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</a:t>
            </a:r>
            <a:r>
              <a:rPr lang="es-ES" altLang="es-PR" sz="1200" b="0" dirty="0">
                <a:latin typeface="Times New Roman" pitchFamily="18" charset="0"/>
              </a:rPr>
              <a:t>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4),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0" name="Picture 9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F77793C3-E9FE-4857-9E28-F1E5F0AFC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974001" cy="532826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A2027734-E313-4A3E-9A1F-FF42E5D67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764704"/>
            <a:ext cx="511256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700"/>
              </a:lnSpc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DESARROLLO FÍSICO:</a:t>
            </a:r>
          </a:p>
          <a:p>
            <a:pPr eaLnBrk="0" hangingPunct="0">
              <a:lnSpc>
                <a:spcPts val="5700"/>
              </a:lnSpc>
            </a:pP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MULTILATERAL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2CE2F2B-E90E-495F-B226-694613B6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928" y="2251300"/>
            <a:ext cx="5112568" cy="362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Enfatiza</a:t>
            </a:r>
            <a:r>
              <a:rPr lang="en-US" altLang="es-PR" sz="48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desarrollo</a:t>
            </a:r>
            <a:r>
              <a:rPr lang="en-US" altLang="es-PR" sz="4800" b="1" dirty="0">
                <a:latin typeface="Arial" charset="0"/>
                <a:cs typeface="Arial" charset="0"/>
              </a:rPr>
              <a:t> de las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destrezas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biomotoras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básicas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</a:p>
          <a:p>
            <a:pPr eaLnBrk="0" hangingPunct="0">
              <a:lnSpc>
                <a:spcPts val="4900"/>
              </a:lnSpc>
              <a:spcBef>
                <a:spcPct val="20000"/>
              </a:spcBef>
            </a:pPr>
            <a:endParaRPr lang="en-US" altLang="es-PR" sz="4800" b="1" dirty="0"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432668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0691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24EB29-DE6D-445A-B83B-8DA207E51937}"/>
              </a:ext>
            </a:extLst>
          </p:cNvPr>
          <p:cNvSpPr>
            <a:spLocks/>
          </p:cNvSpPr>
          <p:nvPr/>
        </p:nvSpPr>
        <p:spPr bwMode="auto">
          <a:xfrm>
            <a:off x="2483768" y="764704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B18BCD-87C8-4B26-9FCB-26501B948E65}"/>
              </a:ext>
            </a:extLst>
          </p:cNvPr>
          <p:cNvSpPr>
            <a:spLocks/>
          </p:cNvSpPr>
          <p:nvPr/>
        </p:nvSpPr>
        <p:spPr bwMode="auto">
          <a:xfrm>
            <a:off x="2411760" y="2060004"/>
            <a:ext cx="6408712" cy="57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DE LAS DESTREZAS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A2D9F-C899-457F-A315-27C8D8601E55}"/>
              </a:ext>
            </a:extLst>
          </p:cNvPr>
          <p:cNvSpPr/>
          <p:nvPr/>
        </p:nvSpPr>
        <p:spPr>
          <a:xfrm>
            <a:off x="2483768" y="1725025"/>
            <a:ext cx="64087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5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5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ENTRENAMIENTO:</a:t>
            </a:r>
            <a:endParaRPr lang="es-PR" altLang="es-PR" sz="25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2E91D480-05F0-4BAC-8AA4-8EA36BB5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2938996"/>
            <a:ext cx="6869948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Cíclicas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>
            <a:extLst>
              <a:ext uri="{FF2B5EF4-FFF2-40B4-BE49-F238E27FC236}">
                <a16:creationId xmlns:a16="http://schemas.microsoft.com/office/drawing/2014/main" id="{8BB6DC78-48E8-4FBD-90F9-4D12490D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66988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F1E6D13D-B3BB-40BB-9960-AA8627DCF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04" y="4005064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Acíclicas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AF2618A9-0D5B-4BCA-8C62-E5DE8315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" y="3933056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0A1728B5-055A-43F4-82E3-17D9892C8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5157192"/>
            <a:ext cx="6581916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Acíclicas combinadas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PntBlue1">
            <a:extLst>
              <a:ext uri="{FF2B5EF4-FFF2-40B4-BE49-F238E27FC236}">
                <a16:creationId xmlns:a16="http://schemas.microsoft.com/office/drawing/2014/main" id="{AB7EE554-45D0-4374-BED7-14FDE6F4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4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jumping up in the air&#10;&#10;Description automatically generated">
            <a:extLst>
              <a:ext uri="{FF2B5EF4-FFF2-40B4-BE49-F238E27FC236}">
                <a16:creationId xmlns:a16="http://schemas.microsoft.com/office/drawing/2014/main" id="{B111625F-996D-4411-A7CF-2DDE48C6C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12602"/>
            <a:ext cx="2997200" cy="3022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" name="Picture 23" descr="A picture containing sport, tennis, man, racket&#10;&#10;Description automatically generated">
            <a:extLst>
              <a:ext uri="{FF2B5EF4-FFF2-40B4-BE49-F238E27FC236}">
                <a16:creationId xmlns:a16="http://schemas.microsoft.com/office/drawing/2014/main" id="{82388DA7-8D19-4056-96D1-D443B26CE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94" y="2606588"/>
            <a:ext cx="4356100" cy="2514600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02443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76093A5-9D3E-44EB-A522-46D7A55B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3296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5D9469C-E956-44B0-ADF4-3151AE35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1142554"/>
            <a:ext cx="812814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Cíclicas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 cíclicos repetidos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8" name="Picture 7" descr="PntBlue1">
            <a:extLst>
              <a:ext uri="{FF2B5EF4-FFF2-40B4-BE49-F238E27FC236}">
                <a16:creationId xmlns:a16="http://schemas.microsoft.com/office/drawing/2014/main" id="{86107677-3A03-490B-8A00-5EF31F5AD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AD256D4F-4848-403B-A465-221FECF7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94" y="4336280"/>
            <a:ext cx="7975369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íc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licas combinadas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asociación de un movimiento cíclico seguido de un movimiento acíclico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2" name="Picture 5" descr="PntBlue1">
            <a:extLst>
              <a:ext uri="{FF2B5EF4-FFF2-40B4-BE49-F238E27FC236}">
                <a16:creationId xmlns:a16="http://schemas.microsoft.com/office/drawing/2014/main" id="{B9DCE091-2734-48A6-BC3D-75990D1F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7" y="42930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FA47A921-D3B3-44AF-B56C-5095C823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438698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altLang="es-PR" sz="2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íc</a:t>
            </a: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licas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integrales ejecutadas en una acción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14" name="Picture 13" descr="PntBlue1">
            <a:extLst>
              <a:ext uri="{FF2B5EF4-FFF2-40B4-BE49-F238E27FC236}">
                <a16:creationId xmlns:a16="http://schemas.microsoft.com/office/drawing/2014/main" id="{5E123075-296C-407F-B063-B1E9C86C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7CF95990-028F-467B-8F77-44B180F9B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80" y="476672"/>
            <a:ext cx="7421820" cy="5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800"/>
              </a:lnSpc>
            </a:pPr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CLASIFICACIÓN DE LAS DESTREZAS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FEE9755C-B47D-4980-8CD8-F046BCD5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56" y="1556792"/>
            <a:ext cx="8128145" cy="78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Caminar, correr, esquí de campo traviesa, patinaje de velocidad, natación, remo, ciclismo y canotaje kayak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6D9AC333-ED37-418C-86E6-E93E7076C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5318369"/>
            <a:ext cx="8128145" cy="78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Eventos de salto en pista y campo, patinaje de figura, maromas y volteretas en gimnasia, entre otros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732AA942-4310-4C2F-B29E-22A09559C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343" y="3157081"/>
            <a:ext cx="8128145" cy="113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</a:pPr>
            <a:r>
              <a:rPr lang="es-PR" altLang="es-PR" sz="2600" b="1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Tiro de la pesa, lanzamiento del disco, la mayoría de las destrezas gimnásticas y de equipo, lucha olímpica, boxeo, esgrima, entre otras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64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906-D352-41B5-9518-A56DEEEA3A68}"/>
              </a:ext>
            </a:extLst>
          </p:cNvPr>
          <p:cNvSpPr>
            <a:spLocks/>
          </p:cNvSpPr>
          <p:nvPr/>
        </p:nvSpPr>
        <p:spPr bwMode="auto">
          <a:xfrm>
            <a:off x="2483768" y="836712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B699E4-B671-44B1-BFCF-4727D41792D6}"/>
              </a:ext>
            </a:extLst>
          </p:cNvPr>
          <p:cNvSpPr>
            <a:spLocks/>
          </p:cNvSpPr>
          <p:nvPr/>
        </p:nvSpPr>
        <p:spPr bwMode="auto">
          <a:xfrm>
            <a:off x="2629322" y="2002532"/>
            <a:ext cx="547107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27584" y="2924373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861048"/>
            <a:ext cx="85696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Discutir los fundamentos teóricos,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metodológicos, fisiológicos y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metabólicos del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entrenamiento físico-deportivo</a:t>
            </a:r>
          </a:p>
          <a:p>
            <a:pPr algn="ctr" eaLnBrk="0" hangingPunct="0">
              <a:lnSpc>
                <a:spcPts val="3100"/>
              </a:lnSpc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para los deportes competitivos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C6BFF-953D-4C31-AFF7-E210F404F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1" y="692696"/>
            <a:ext cx="2468871" cy="201540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712924" y="764704"/>
            <a:ext cx="4032448" cy="130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5400"/>
              </a:lnSpc>
            </a:pPr>
            <a:r>
              <a:rPr lang="en-US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CÍCLICAS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749522" y="2086799"/>
            <a:ext cx="4286974" cy="379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Se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definen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como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aquellos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actos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motrices</a:t>
            </a:r>
            <a:r>
              <a:rPr lang="en-US" altLang="es-PR" sz="40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involucran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movimientos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repetitivos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6952E62-898C-4A4A-A587-36C6346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</a:t>
            </a:r>
            <a:r>
              <a:rPr lang="es-ES" altLang="es-PR" sz="1200" b="0" dirty="0">
                <a:latin typeface="Times New Roman" pitchFamily="18" charset="0"/>
              </a:rPr>
              <a:t>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5-6),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water, outdoor, person, sport&#10;&#10;Description automatically generated">
            <a:extLst>
              <a:ext uri="{FF2B5EF4-FFF2-40B4-BE49-F238E27FC236}">
                <a16:creationId xmlns:a16="http://schemas.microsoft.com/office/drawing/2014/main" id="{F03A381C-F87D-463C-8BBD-E732026F2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7" y="1052736"/>
            <a:ext cx="4257519" cy="4594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coolSlan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37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568908" y="764704"/>
            <a:ext cx="4032448" cy="130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400"/>
              </a:lnSpc>
            </a:pPr>
            <a:r>
              <a:rPr lang="en-US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5400"/>
              </a:lnSpc>
            </a:pPr>
            <a:r>
              <a:rPr lang="en-US" altLang="es-PR" sz="44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ACICLICAS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605506" y="1988840"/>
            <a:ext cx="428697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Representan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funciones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 err="1">
                <a:latin typeface="Arial" charset="0"/>
                <a:cs typeface="Arial" charset="0"/>
              </a:rPr>
              <a:t>integradas</a:t>
            </a:r>
            <a:r>
              <a:rPr lang="en-US" altLang="es-PR" sz="4000" b="1" dirty="0">
                <a:latin typeface="Arial" charset="0"/>
                <a:cs typeface="Arial" charset="0"/>
              </a:rPr>
              <a:t> que</a:t>
            </a: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se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ejecutan</a:t>
            </a:r>
            <a:r>
              <a:rPr lang="en-US" altLang="es-PR" sz="4000" b="1" dirty="0">
                <a:latin typeface="Arial" charset="0"/>
                <a:cs typeface="Arial" charset="0"/>
              </a:rPr>
              <a:t>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en</a:t>
            </a:r>
            <a:endParaRPr lang="en-US" altLang="es-PR" sz="40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700"/>
              </a:lnSpc>
              <a:spcBef>
                <a:spcPct val="20000"/>
              </a:spcBef>
            </a:pPr>
            <a:r>
              <a:rPr lang="en-US" altLang="es-PR" sz="4000" b="1" dirty="0">
                <a:latin typeface="Arial" charset="0"/>
                <a:cs typeface="Arial" charset="0"/>
              </a:rPr>
              <a:t>una </a:t>
            </a:r>
            <a:r>
              <a:rPr lang="en-US" altLang="es-PR" sz="4000" b="1" dirty="0" err="1">
                <a:latin typeface="Arial" charset="0"/>
                <a:cs typeface="Arial" charset="0"/>
              </a:rPr>
              <a:t>acción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6952E62-898C-4A4A-A587-36C63468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baseball player swinging a bat at a ball&#10;&#10;Description automatically generated">
            <a:extLst>
              <a:ext uri="{FF2B5EF4-FFF2-40B4-BE49-F238E27FC236}">
                <a16:creationId xmlns:a16="http://schemas.microsoft.com/office/drawing/2014/main" id="{A00DD5CB-D691-4B08-A07A-A86D629F8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8" y="764704"/>
            <a:ext cx="3895242" cy="48188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1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6A28F47F-7C12-4B4F-8D79-DD24FC308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728861"/>
            <a:ext cx="4575092" cy="241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7100"/>
              </a:lnSpc>
            </a:pPr>
            <a:r>
              <a:rPr lang="en-US" altLang="es-PR" sz="4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DESTREZAS</a:t>
            </a:r>
          </a:p>
          <a:p>
            <a:pPr eaLnBrk="0" hangingPunct="0">
              <a:lnSpc>
                <a:spcPts val="7100"/>
              </a:lnSpc>
            </a:pPr>
            <a:r>
              <a:rPr lang="en-US" altLang="es-PR" sz="4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ACICLICAS COMBINADAS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AD0EFBC-2CC4-49F4-BFFB-F4629CF2D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68" y="3249141"/>
            <a:ext cx="8537350" cy="284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6000" b="1" dirty="0">
                <a:latin typeface="Arial" charset="0"/>
                <a:cs typeface="Arial" charset="0"/>
              </a:rPr>
              <a:t> </a:t>
            </a:r>
            <a:r>
              <a:rPr lang="en-US" altLang="es-PR" sz="6000" b="1" dirty="0" err="1">
                <a:latin typeface="Arial" charset="0"/>
                <a:cs typeface="Arial" charset="0"/>
              </a:rPr>
              <a:t>cíclicos</a:t>
            </a:r>
            <a:endParaRPr lang="en-US" altLang="es-PR" sz="60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seguido</a:t>
            </a:r>
            <a:r>
              <a:rPr lang="en-US" altLang="es-PR" sz="6000" b="1" dirty="0">
                <a:latin typeface="Arial" charset="0"/>
                <a:cs typeface="Arial" charset="0"/>
              </a:rPr>
              <a:t> de un</a:t>
            </a:r>
          </a:p>
          <a:p>
            <a:pPr algn="ctr" eaLnBrk="0" hangingPunct="0">
              <a:lnSpc>
                <a:spcPts val="6300"/>
              </a:lnSpc>
              <a:spcBef>
                <a:spcPct val="20000"/>
              </a:spcBef>
            </a:pPr>
            <a:r>
              <a:rPr lang="en-US" altLang="es-PR" sz="6000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sz="6000" b="1" dirty="0">
                <a:latin typeface="Arial" charset="0"/>
                <a:cs typeface="Arial" charset="0"/>
              </a:rPr>
              <a:t> </a:t>
            </a:r>
            <a:r>
              <a:rPr lang="en-US" altLang="es-PR" sz="6000" b="1" dirty="0" err="1">
                <a:latin typeface="Arial" charset="0"/>
                <a:cs typeface="Arial" charset="0"/>
              </a:rPr>
              <a:t>acíclico</a:t>
            </a:r>
            <a:endParaRPr lang="en-US" altLang="es-PR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76093A5-9D3E-44EB-A522-46D7A55B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5),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4" descr="A person on a court&#10;&#10;Description automatically generated">
            <a:extLst>
              <a:ext uri="{FF2B5EF4-FFF2-40B4-BE49-F238E27FC236}">
                <a16:creationId xmlns:a16="http://schemas.microsoft.com/office/drawing/2014/main" id="{9A328017-B4DB-4D95-9B13-274AD059C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465363"/>
            <a:ext cx="4329757" cy="288650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07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980768" y="845370"/>
            <a:ext cx="3990061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052777" y="1916832"/>
            <a:ext cx="4536503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Se fundamenta bajo la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organización de una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estructura metodológica,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la cual incorpora el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manifiesto de ideas,</a:t>
            </a:r>
          </a:p>
          <a:p>
            <a:pPr eaLnBrk="0" hangingPunct="0">
              <a:lnSpc>
                <a:spcPts val="44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teorías o especulaciones</a:t>
            </a:r>
            <a:endParaRPr lang="en-US" altLang="es-PR" sz="2800" b="1" dirty="0"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6),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E22C57F4-28F0-4BA6-ACDC-4006F9E92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204199" cy="4275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626574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037815" y="845370"/>
            <a:ext cx="4667164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6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SISTEMA DE</a:t>
            </a:r>
          </a:p>
          <a:p>
            <a:pPr eaLnBrk="0" hangingPunct="0">
              <a:lnSpc>
                <a:spcPts val="4600"/>
              </a:lnSpc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081300" y="1988840"/>
            <a:ext cx="46671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Organización de los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factores (directos, de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apoyo) y hallazgos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científicos que inciden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en el diseño de un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programa de entrenamiento</a:t>
            </a:r>
          </a:p>
          <a:p>
            <a:pPr eaLnBrk="0" hangingPunct="0">
              <a:lnSpc>
                <a:spcPts val="3800"/>
              </a:lnSpc>
              <a:spcBef>
                <a:spcPct val="20000"/>
              </a:spcBef>
            </a:pPr>
            <a:r>
              <a:rPr lang="es-ES" altLang="es-PR" sz="2600" b="1" dirty="0">
                <a:latin typeface="Arial" charset="0"/>
                <a:cs typeface="Arial" charset="0"/>
              </a:rPr>
              <a:t>físico-deportivo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Adaptado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6-7),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erson jumping in the air&#10;&#10;Description automatically generated">
            <a:extLst>
              <a:ext uri="{FF2B5EF4-FFF2-40B4-BE49-F238E27FC236}">
                <a16:creationId xmlns:a16="http://schemas.microsoft.com/office/drawing/2014/main" id="{336716AF-6813-4B1B-92B3-ACA302DE2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5" y="563461"/>
            <a:ext cx="3560106" cy="534015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23110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47903-D424-4920-858D-32546BE02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803689"/>
            <a:ext cx="8748464" cy="421759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D978B554-A463-4E6D-8BBB-03FC19B9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08" y="507546"/>
            <a:ext cx="8964488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COMPONENTES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 UN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SISTEMA DE 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905839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(pp. 6-7),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788D5-25C8-4731-8821-2064DEDAE5B1}"/>
              </a:ext>
            </a:extLst>
          </p:cNvPr>
          <p:cNvSpPr>
            <a:spLocks/>
          </p:cNvSpPr>
          <p:nvPr/>
        </p:nvSpPr>
        <p:spPr bwMode="auto">
          <a:xfrm>
            <a:off x="2555776" y="730499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C63BA9-FB6C-4C0B-87D4-F4F7EBF9DE60}"/>
              </a:ext>
            </a:extLst>
          </p:cNvPr>
          <p:cNvSpPr>
            <a:spLocks/>
          </p:cNvSpPr>
          <p:nvPr/>
        </p:nvSpPr>
        <p:spPr bwMode="auto">
          <a:xfrm>
            <a:off x="2555776" y="1844824"/>
            <a:ext cx="6336704" cy="68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SISTEMA DE ENTRENAMIENTO:</a:t>
            </a:r>
          </a:p>
          <a:p>
            <a:r>
              <a:rPr lang="es-PR" altLang="es-PR" sz="2800" b="0" i="1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EDIFICACIÓN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FB9B3B-E077-486A-BD3D-6DBB89E225F5}"/>
              </a:ext>
            </a:extLst>
          </p:cNvPr>
          <p:cNvSpPr>
            <a:spLocks/>
          </p:cNvSpPr>
          <p:nvPr/>
        </p:nvSpPr>
        <p:spPr bwMode="auto">
          <a:xfrm>
            <a:off x="0" y="2725316"/>
            <a:ext cx="9036496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PRINCIPIOS BÁSICOS PARA SU CONSTRUCCIÓN *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471C9C4-978F-4E96-B1A6-FF600E7D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374802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Instaurando los factores formadores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medulares para el entrenamiento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12" descr="PntBlue1">
            <a:extLst>
              <a:ext uri="{FF2B5EF4-FFF2-40B4-BE49-F238E27FC236}">
                <a16:creationId xmlns:a16="http://schemas.microsoft.com/office/drawing/2014/main" id="{E9637634-6168-4514-9A91-709D8FE0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6258C831-DE18-42EF-9539-3590F4E75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94" y="5144764"/>
            <a:ext cx="797536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Validación de la eficacia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las mejoras en la ejecutoria vigente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Picture 5" descr="PntBlue1">
            <a:extLst>
              <a:ext uri="{FF2B5EF4-FFF2-40B4-BE49-F238E27FC236}">
                <a16:creationId xmlns:a16="http://schemas.microsoft.com/office/drawing/2014/main" id="{66C21B10-121A-4EA1-A065-4F0C30DC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87" y="51015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D4FEFB0B-3D03-4F29-B92E-A9DE20DF8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4271690"/>
            <a:ext cx="812814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Establecimiento de la estructura del sistema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teorías, investigaciones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Picture 16" descr="PntBlue1">
            <a:extLst>
              <a:ext uri="{FF2B5EF4-FFF2-40B4-BE49-F238E27FC236}">
                <a16:creationId xmlns:a16="http://schemas.microsoft.com/office/drawing/2014/main" id="{601C39A5-676E-4FBF-963C-3C8A5D0B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38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water, sport, water sport, outdoor&#10;&#10;Description automatically generated">
            <a:extLst>
              <a:ext uri="{FF2B5EF4-FFF2-40B4-BE49-F238E27FC236}">
                <a16:creationId xmlns:a16="http://schemas.microsoft.com/office/drawing/2014/main" id="{D6EC8416-F2BB-4391-8D9B-ADE9A7257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4" y="611829"/>
            <a:ext cx="2347523" cy="214222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46437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A82C4401-4B97-49E6-8BC3-222B6FDB6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C82528-9F9E-412C-8770-1538B5D96254}"/>
              </a:ext>
            </a:extLst>
          </p:cNvPr>
          <p:cNvSpPr>
            <a:spLocks/>
          </p:cNvSpPr>
          <p:nvPr/>
        </p:nvSpPr>
        <p:spPr bwMode="auto">
          <a:xfrm>
            <a:off x="2403234" y="2834693"/>
            <a:ext cx="3859100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CALIDAD DEL</a:t>
            </a:r>
          </a:p>
          <a:p>
            <a:pPr algn="ctr">
              <a:lnSpc>
                <a:spcPct val="90000"/>
              </a:lnSpc>
            </a:pP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endParaRPr lang="es-PR" altLang="es-PR" sz="24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3025256-F688-4609-9CDC-3EF879EC77AE}"/>
              </a:ext>
            </a:extLst>
          </p:cNvPr>
          <p:cNvSpPr>
            <a:spLocks/>
          </p:cNvSpPr>
          <p:nvPr/>
        </p:nvSpPr>
        <p:spPr bwMode="auto">
          <a:xfrm>
            <a:off x="3267744" y="782627"/>
            <a:ext cx="2096344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Rendimiento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Atlético</a:t>
            </a:r>
          </a:p>
        </p:txBody>
      </p:sp>
      <p:sp>
        <p:nvSpPr>
          <p:cNvPr id="19" name="Line 35">
            <a:extLst>
              <a:ext uri="{FF2B5EF4-FFF2-40B4-BE49-F238E27FC236}">
                <a16:creationId xmlns:a16="http://schemas.microsoft.com/office/drawing/2014/main" id="{3E6A0F64-F6F1-4A81-B5D3-84C30547F4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3968" y="1442737"/>
            <a:ext cx="0" cy="135757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0" name="Line 70">
            <a:extLst>
              <a:ext uri="{FF2B5EF4-FFF2-40B4-BE49-F238E27FC236}">
                <a16:creationId xmlns:a16="http://schemas.microsoft.com/office/drawing/2014/main" id="{83D6EBBE-A5F0-420B-A2A2-D181F5513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704" y="1574714"/>
            <a:ext cx="1207839" cy="1189706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7F57D0-0145-4203-9578-A5CE82AEBCD2}"/>
              </a:ext>
            </a:extLst>
          </p:cNvPr>
          <p:cNvSpPr>
            <a:spLocks/>
          </p:cNvSpPr>
          <p:nvPr/>
        </p:nvSpPr>
        <p:spPr bwMode="auto">
          <a:xfrm>
            <a:off x="390540" y="694431"/>
            <a:ext cx="2589167" cy="81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Conocimiento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Personalidad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del “Coach”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F0570AA-4D84-4E54-A8D9-044509FE5A8C}"/>
              </a:ext>
            </a:extLst>
          </p:cNvPr>
          <p:cNvSpPr>
            <a:spLocks/>
          </p:cNvSpPr>
          <p:nvPr/>
        </p:nvSpPr>
        <p:spPr bwMode="auto">
          <a:xfrm>
            <a:off x="5461235" y="692696"/>
            <a:ext cx="2954198" cy="81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Hallazgos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de las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Ciencias Auxiliares</a:t>
            </a:r>
          </a:p>
        </p:txBody>
      </p:sp>
      <p:sp>
        <p:nvSpPr>
          <p:cNvPr id="23" name="Line 70">
            <a:extLst>
              <a:ext uri="{FF2B5EF4-FFF2-40B4-BE49-F238E27FC236}">
                <a16:creationId xmlns:a16="http://schemas.microsoft.com/office/drawing/2014/main" id="{34E11E55-67B0-4ACE-ABF0-CD0103EDD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0193" y="1555011"/>
            <a:ext cx="1504055" cy="119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4" name="Line 35">
            <a:extLst>
              <a:ext uri="{FF2B5EF4-FFF2-40B4-BE49-F238E27FC236}">
                <a16:creationId xmlns:a16="http://schemas.microsoft.com/office/drawing/2014/main" id="{BEABD34E-2570-4262-9BFE-490F463C10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0468" y="3158467"/>
            <a:ext cx="791332" cy="1279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0E697CF-938A-4846-B712-CEDF6388ACCD}"/>
              </a:ext>
            </a:extLst>
          </p:cNvPr>
          <p:cNvSpPr>
            <a:spLocks/>
          </p:cNvSpPr>
          <p:nvPr/>
        </p:nvSpPr>
        <p:spPr bwMode="auto">
          <a:xfrm>
            <a:off x="301045" y="2596015"/>
            <a:ext cx="2190421" cy="9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Instalaciones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Físicas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y el Equipo</a:t>
            </a:r>
          </a:p>
        </p:txBody>
      </p:sp>
      <p:sp>
        <p:nvSpPr>
          <p:cNvPr id="26" name="Line 35">
            <a:extLst>
              <a:ext uri="{FF2B5EF4-FFF2-40B4-BE49-F238E27FC236}">
                <a16:creationId xmlns:a16="http://schemas.microsoft.com/office/drawing/2014/main" id="{A405038B-DE58-491D-899B-1418A1136F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2428" y="3152858"/>
            <a:ext cx="939812" cy="1121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07B9558-81CF-4CC7-94C2-5E0F2F88F2FA}"/>
              </a:ext>
            </a:extLst>
          </p:cNvPr>
          <p:cNvSpPr>
            <a:spLocks/>
          </p:cNvSpPr>
          <p:nvPr/>
        </p:nvSpPr>
        <p:spPr bwMode="auto">
          <a:xfrm>
            <a:off x="6660232" y="2961094"/>
            <a:ext cx="2190421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Competencias</a:t>
            </a:r>
          </a:p>
        </p:txBody>
      </p:sp>
      <p:sp>
        <p:nvSpPr>
          <p:cNvPr id="28" name="Line 35">
            <a:extLst>
              <a:ext uri="{FF2B5EF4-FFF2-40B4-BE49-F238E27FC236}">
                <a16:creationId xmlns:a16="http://schemas.microsoft.com/office/drawing/2014/main" id="{CDCBEBF1-9B52-4156-966E-62F7992AF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9154" y="3446922"/>
            <a:ext cx="0" cy="99656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stealth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9F27C27-C579-4A5A-A52D-6388D44CF6B0}"/>
              </a:ext>
            </a:extLst>
          </p:cNvPr>
          <p:cNvSpPr>
            <a:spLocks/>
          </p:cNvSpPr>
          <p:nvPr/>
        </p:nvSpPr>
        <p:spPr bwMode="auto">
          <a:xfrm>
            <a:off x="3324993" y="4425033"/>
            <a:ext cx="2015581" cy="63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Habilidades</a:t>
            </a:r>
          </a:p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Atléticas</a:t>
            </a:r>
          </a:p>
        </p:txBody>
      </p:sp>
      <p:sp>
        <p:nvSpPr>
          <p:cNvPr id="30" name="Line 35">
            <a:extLst>
              <a:ext uri="{FF2B5EF4-FFF2-40B4-BE49-F238E27FC236}">
                <a16:creationId xmlns:a16="http://schemas.microsoft.com/office/drawing/2014/main" id="{1AD81CD0-2E29-4AFD-A06B-71A988B8FD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9582" y="4751834"/>
            <a:ext cx="791332" cy="12794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5A0FF34-B552-4ADC-A9B0-0641639DA6A8}"/>
              </a:ext>
            </a:extLst>
          </p:cNvPr>
          <p:cNvSpPr>
            <a:spLocks/>
          </p:cNvSpPr>
          <p:nvPr/>
        </p:nvSpPr>
        <p:spPr bwMode="auto">
          <a:xfrm>
            <a:off x="5976714" y="4599664"/>
            <a:ext cx="1778728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Motivación</a:t>
            </a:r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87BE058A-EE09-49B2-A658-7DECAC5F41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27902" y="4782483"/>
            <a:ext cx="939812" cy="11218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60042B9-2C98-4518-AFF5-829B1024B0C9}"/>
              </a:ext>
            </a:extLst>
          </p:cNvPr>
          <p:cNvSpPr>
            <a:spLocks/>
          </p:cNvSpPr>
          <p:nvPr/>
        </p:nvSpPr>
        <p:spPr bwMode="auto">
          <a:xfrm>
            <a:off x="1043608" y="4621382"/>
            <a:ext cx="1558494" cy="3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000" b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Herencia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2440E490-703E-4E70-91EC-C61354A92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68" y="5268687"/>
            <a:ext cx="8978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CALIDAD DEL ENTRENAMIENTO DEPORTIVO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SUS FATORES INVOLUCRADOS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4848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4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40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87D59-7D59-42BD-8C27-A5D7615FB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340768"/>
            <a:ext cx="8388424" cy="441496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39388C8-9026-4478-9537-4E77F5672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0" y="532882"/>
            <a:ext cx="8892480" cy="61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0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FACTORES QUE AFECTAN LA CALIDAD DEL ENTRENAMIENTO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728706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Ejercicio_Agudo_Cronico_DEF_Diagram_01">
            <a:extLst>
              <a:ext uri="{FF2B5EF4-FFF2-40B4-BE49-F238E27FC236}">
                <a16:creationId xmlns:a16="http://schemas.microsoft.com/office/drawing/2014/main" id="{04F9A6C0-5733-477E-8044-B888FEB34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92888" cy="579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698293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226FD-31B4-460D-A0B0-D7FCE99AD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2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jercicio_Respuesta_Adaptacion_DEF_01">
            <a:extLst>
              <a:ext uri="{FF2B5EF4-FFF2-40B4-BE49-F238E27FC236}">
                <a16:creationId xmlns:a16="http://schemas.microsoft.com/office/drawing/2014/main" id="{DBCDA56A-C541-4C75-B302-056B13F5C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89888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Tomado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8),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9788D5-25C8-4731-8821-2064DEDAE5B1}"/>
              </a:ext>
            </a:extLst>
          </p:cNvPr>
          <p:cNvSpPr>
            <a:spLocks/>
          </p:cNvSpPr>
          <p:nvPr/>
        </p:nvSpPr>
        <p:spPr bwMode="auto">
          <a:xfrm>
            <a:off x="2627784" y="730499"/>
            <a:ext cx="61926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PARA EL ENTRENAMIENTO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C63BA9-FB6C-4C0B-87D4-F4F7EBF9DE60}"/>
              </a:ext>
            </a:extLst>
          </p:cNvPr>
          <p:cNvSpPr>
            <a:spLocks/>
          </p:cNvSpPr>
          <p:nvPr/>
        </p:nvSpPr>
        <p:spPr bwMode="auto">
          <a:xfrm>
            <a:off x="2627784" y="1844824"/>
            <a:ext cx="6336704" cy="68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</a:t>
            </a:r>
            <a:r>
              <a:rPr lang="es-PR" altLang="es-PR" sz="280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</a:t>
            </a:r>
            <a:r>
              <a:rPr lang="es-PR" altLang="es-PR" sz="2800" b="0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</a:p>
          <a:p>
            <a:r>
              <a:rPr lang="es-PR" altLang="es-PR" sz="2600" b="0" i="1" dirty="0">
                <a:solidFill>
                  <a:srgbClr val="BC004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OBJETIVO DEL ENTRENAMIENTO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FB9B3B-E077-486A-BD3D-6DBB89E225F5}"/>
              </a:ext>
            </a:extLst>
          </p:cNvPr>
          <p:cNvSpPr>
            <a:spLocks/>
          </p:cNvSpPr>
          <p:nvPr/>
        </p:nvSpPr>
        <p:spPr bwMode="auto">
          <a:xfrm>
            <a:off x="0" y="2725316"/>
            <a:ext cx="9036496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* PROGRESIÓN DEL ESTÍMULO *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F471C9C4-978F-4E96-B1A6-FF600E7D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3446810"/>
            <a:ext cx="8272161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Aumento gradual y sistemático del estímulo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600" b="1" dirty="0">
                <a:solidFill>
                  <a:srgbClr val="EA00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intensidad, volumen de las cargas y la frecuencia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12" descr="PntBlue1">
            <a:extLst>
              <a:ext uri="{FF2B5EF4-FFF2-40B4-BE49-F238E27FC236}">
                <a16:creationId xmlns:a16="http://schemas.microsoft.com/office/drawing/2014/main" id="{E9637634-6168-4514-9A91-709D8FE07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83DD41AF-9DE8-4288-BEA5-E6A9C560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29" y="4202445"/>
            <a:ext cx="4197367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 el fin de inducer una: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8" name="Picture 27" descr="Bullet_Round_Diamond_Maggenta_02">
            <a:extLst>
              <a:ext uri="{FF2B5EF4-FFF2-40B4-BE49-F238E27FC236}">
                <a16:creationId xmlns:a16="http://schemas.microsoft.com/office/drawing/2014/main" id="{3675B1B8-BE3F-483B-8B4C-A8C10AD8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4" y="4267280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7D98B3B0-687E-4EF0-98B4-C6CE57C5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761" y="4671485"/>
            <a:ext cx="48284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Adaptación superior: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3A1D799F-23FA-4649-94E9-AA7D9DC4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98" y="4704823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35">
            <a:extLst>
              <a:ext uri="{FF2B5EF4-FFF2-40B4-BE49-F238E27FC236}">
                <a16:creationId xmlns:a16="http://schemas.microsoft.com/office/drawing/2014/main" id="{4E965930-C711-4462-B5B5-7F55FC469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35" y="5092230"/>
            <a:ext cx="651465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Calibri" pitchFamily="34" charset="0"/>
              </a:rPr>
              <a:t>Como resultado:</a:t>
            </a:r>
            <a:endParaRPr lang="en-US" altLang="es-PR" sz="2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2" name="Picture 36" descr="Bullet_Square_Belved_Red1_02">
            <a:extLst>
              <a:ext uri="{FF2B5EF4-FFF2-40B4-BE49-F238E27FC236}">
                <a16:creationId xmlns:a16="http://schemas.microsoft.com/office/drawing/2014/main" id="{DD020B6D-BE20-46A5-A580-75C05F6A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5195418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5">
            <a:extLst>
              <a:ext uri="{FF2B5EF4-FFF2-40B4-BE49-F238E27FC236}">
                <a16:creationId xmlns:a16="http://schemas.microsoft.com/office/drawing/2014/main" id="{740C32FE-5F97-457C-94A2-9776F76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44" y="5480240"/>
            <a:ext cx="503302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Mejorar el rendimiento deportivo</a:t>
            </a:r>
            <a:endParaRPr lang="en-US" altLang="es-PR" sz="22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A girl with a ball&#10;&#10;Description automatically generated">
            <a:extLst>
              <a:ext uri="{FF2B5EF4-FFF2-40B4-BE49-F238E27FC236}">
                <a16:creationId xmlns:a16="http://schemas.microsoft.com/office/drawing/2014/main" id="{595380AB-89EB-40C2-B689-81291448F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2" y="741756"/>
            <a:ext cx="2629348" cy="22349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hockey player with a football ball&#10;&#10;Description automatically generated">
            <a:extLst>
              <a:ext uri="{FF2B5EF4-FFF2-40B4-BE49-F238E27FC236}">
                <a16:creationId xmlns:a16="http://schemas.microsoft.com/office/drawing/2014/main" id="{7CF33A3B-1450-4079-BDDA-64E754BF0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60" y="4168566"/>
            <a:ext cx="2998264" cy="186315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98816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CEC7F160-B68B-4170-8FE2-9A44E6D9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15" y="6020965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9),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86898-F064-4EA2-90C2-F78030179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5" y="2294301"/>
            <a:ext cx="8399056" cy="3161355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BA07AC84-44B3-4107-9821-81B54EAF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60" y="532881"/>
            <a:ext cx="8892480" cy="152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UNA CARGA ESTÁNDAR RESULTA EN MEJORAS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SOLAMENTE DURANTE</a:t>
            </a:r>
          </a:p>
          <a:p>
            <a:pPr algn="ctr" eaLnBrk="0" hangingPunct="0">
              <a:lnSpc>
                <a:spcPts val="38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LA PORCIÓN TEMPRANA DEL PLAN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706821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836294-7167-434B-81E2-D22FC02B24D3}"/>
              </a:ext>
            </a:extLst>
          </p:cNvPr>
          <p:cNvSpPr>
            <a:spLocks/>
          </p:cNvSpPr>
          <p:nvPr/>
        </p:nvSpPr>
        <p:spPr bwMode="auto">
          <a:xfrm>
            <a:off x="971600" y="2234004"/>
            <a:ext cx="720080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DEPORTIVO</a:t>
            </a:r>
          </a:p>
        </p:txBody>
      </p:sp>
      <p:pic>
        <p:nvPicPr>
          <p:cNvPr id="8" name="Picture 7" descr="CURVHEAD">
            <a:extLst>
              <a:ext uri="{FF2B5EF4-FFF2-40B4-BE49-F238E27FC236}">
                <a16:creationId xmlns:a16="http://schemas.microsoft.com/office/drawing/2014/main" id="{AE0F37B3-342F-4740-B5B2-3D86552E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2446"/>
            <a:ext cx="8784976" cy="68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3A9F963-A45B-4A63-94FB-0973DB8B78DE}"/>
              </a:ext>
            </a:extLst>
          </p:cNvPr>
          <p:cNvSpPr>
            <a:spLocks/>
          </p:cNvSpPr>
          <p:nvPr/>
        </p:nvSpPr>
        <p:spPr bwMode="auto">
          <a:xfrm>
            <a:off x="539552" y="2931838"/>
            <a:ext cx="7920880" cy="34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ADAPTACIONES MORFOFUNCIONALES CRÓNICAS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6FB29E-F4D5-45AA-ACC7-F208380B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73" y="3553045"/>
            <a:ext cx="8784976" cy="297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>
                <a:latin typeface="Arial" charset="0"/>
                <a:cs typeface="Arial" charset="0"/>
              </a:rPr>
              <a:t>Se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producen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estímulos</a:t>
            </a:r>
            <a:endParaRPr lang="en-US" altLang="es-PR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motores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repetitivos</a:t>
            </a:r>
            <a:endParaRPr lang="en-US" altLang="es-PR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enfocados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hacia</a:t>
            </a:r>
            <a:r>
              <a:rPr lang="en-US" altLang="es-PR" sz="4800" b="1" dirty="0">
                <a:latin typeface="Arial" charset="0"/>
                <a:cs typeface="Arial" charset="0"/>
              </a:rPr>
              <a:t>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estos</a:t>
            </a:r>
            <a:endParaRPr lang="en-US" altLang="es-PR" sz="4800" b="1" dirty="0">
              <a:latin typeface="Arial" charset="0"/>
              <a:cs typeface="Arial" charset="0"/>
            </a:endParaRPr>
          </a:p>
          <a:p>
            <a:pPr algn="ctr" eaLnBrk="0" hangingPunct="0">
              <a:lnSpc>
                <a:spcPts val="4800"/>
              </a:lnSpc>
              <a:spcBef>
                <a:spcPct val="20000"/>
              </a:spcBef>
            </a:pPr>
            <a:r>
              <a:rPr lang="en-US" altLang="es-PR" sz="4800" b="1" dirty="0" err="1">
                <a:latin typeface="Arial" charset="0"/>
                <a:cs typeface="Arial" charset="0"/>
              </a:rPr>
              <a:t>efectos</a:t>
            </a:r>
            <a:r>
              <a:rPr lang="en-US" altLang="es-PR" sz="4800" b="1" dirty="0">
                <a:latin typeface="Arial" charset="0"/>
                <a:cs typeface="Arial" charset="0"/>
              </a:rPr>
              <a:t> del </a:t>
            </a:r>
            <a:r>
              <a:rPr lang="en-US" altLang="es-PR" sz="4800" b="1" dirty="0" err="1">
                <a:latin typeface="Arial" charset="0"/>
                <a:cs typeface="Arial" charset="0"/>
              </a:rPr>
              <a:t>entrenamiento</a:t>
            </a:r>
            <a:endParaRPr lang="en-US" altLang="es-PR" sz="48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A picture containing indoor, furniture, wall, cat&#10;&#10;Description automatically generated">
            <a:extLst>
              <a:ext uri="{FF2B5EF4-FFF2-40B4-BE49-F238E27FC236}">
                <a16:creationId xmlns:a16="http://schemas.microsoft.com/office/drawing/2014/main" id="{E04FC622-DA6E-4E28-ADFD-5D969B495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77550"/>
            <a:ext cx="9036496" cy="15564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518F4086-F2FA-4E30-B8E0-85C07C689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</a:t>
            </a:r>
            <a:r>
              <a:rPr lang="es-ES" altLang="es-PR" sz="1200" b="0" dirty="0">
                <a:latin typeface="Times New Roman" pitchFamily="18" charset="0"/>
              </a:rPr>
              <a:t>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11),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4" name="Picture 3" descr="A picture containing sky, person, soccer, playing&#10;&#10;Description automatically generated">
            <a:extLst>
              <a:ext uri="{FF2B5EF4-FFF2-40B4-BE49-F238E27FC236}">
                <a16:creationId xmlns:a16="http://schemas.microsoft.com/office/drawing/2014/main" id="{EFF4C6B5-7707-4D51-AF75-778B459D3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2" y="908720"/>
            <a:ext cx="4305017" cy="4700376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5C4B7F7-6F71-4642-8625-24CFFC528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464" y="639312"/>
            <a:ext cx="4248472" cy="11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EFECTOS DEL ENTRENAMIENTO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17C236F-F16F-4B4C-8A2A-38FFEA0C5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463" y="1741055"/>
            <a:ext cx="4449033" cy="42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Describe las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reacciones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morfofuncionales</a:t>
            </a:r>
            <a:r>
              <a:rPr lang="es-ES" altLang="es-PR" b="1" dirty="0">
                <a:latin typeface="Arial" charset="0"/>
                <a:cs typeface="Arial" charset="0"/>
              </a:rPr>
              <a:t> del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organismo humano,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que resultan de un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programa de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entrenamiento</a:t>
            </a:r>
          </a:p>
          <a:p>
            <a:pPr eaLnBrk="0" hangingPunct="0">
              <a:lnSpc>
                <a:spcPts val="3400"/>
              </a:lnSpc>
              <a:spcBef>
                <a:spcPct val="20000"/>
              </a:spcBef>
            </a:pPr>
            <a:r>
              <a:rPr lang="es-ES" altLang="es-PR" b="1" dirty="0">
                <a:latin typeface="Arial" charset="0"/>
                <a:cs typeface="Arial" charset="0"/>
              </a:rPr>
              <a:t>físico-deportivo.</a:t>
            </a:r>
            <a:endParaRPr lang="en-US" altLang="es-PR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15126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4229E0-00F2-4E06-8D27-94D19C4C20A5}"/>
              </a:ext>
            </a:extLst>
          </p:cNvPr>
          <p:cNvSpPr>
            <a:spLocks/>
          </p:cNvSpPr>
          <p:nvPr/>
        </p:nvSpPr>
        <p:spPr bwMode="auto">
          <a:xfrm>
            <a:off x="2483768" y="620688"/>
            <a:ext cx="6408712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3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3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METODOLOGÍA Y PERIODIZACIÓN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4D32DB-30D1-49E0-A56A-B990F1B05E27}"/>
              </a:ext>
            </a:extLst>
          </p:cNvPr>
          <p:cNvSpPr>
            <a:spLocks/>
          </p:cNvSpPr>
          <p:nvPr/>
        </p:nvSpPr>
        <p:spPr bwMode="auto">
          <a:xfrm>
            <a:off x="2771800" y="1997383"/>
            <a:ext cx="597666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500" b="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EFECTOS DEL ENTRENAMIENTO</a:t>
            </a:r>
            <a:endParaRPr lang="es-PR" altLang="es-PR" sz="2500" b="0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C1FDA5AD-016A-4434-B268-1A1BF184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11),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CA76B7-E3FF-4894-90A8-F49FFC303836}"/>
              </a:ext>
            </a:extLst>
          </p:cNvPr>
          <p:cNvSpPr/>
          <p:nvPr/>
        </p:nvSpPr>
        <p:spPr>
          <a:xfrm>
            <a:off x="2483768" y="1436993"/>
            <a:ext cx="605066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PR" altLang="es-PR" sz="24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BASES PARA EL: </a:t>
            </a:r>
            <a:r>
              <a:rPr lang="es-PR" altLang="es-PR" sz="24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</a:t>
            </a:r>
            <a:endParaRPr lang="es-PR" altLang="es-PR" sz="2400" dirty="0">
              <a:solidFill>
                <a:srgbClr val="470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 descr="CURVHEAD">
            <a:extLst>
              <a:ext uri="{FF2B5EF4-FFF2-40B4-BE49-F238E27FC236}">
                <a16:creationId xmlns:a16="http://schemas.microsoft.com/office/drawing/2014/main" id="{A377D536-D8BC-4697-BCBD-00099CB52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875973"/>
            <a:ext cx="6264695" cy="68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A person jumping in the air&#10;&#10;Description automatically generated">
            <a:extLst>
              <a:ext uri="{FF2B5EF4-FFF2-40B4-BE49-F238E27FC236}">
                <a16:creationId xmlns:a16="http://schemas.microsoft.com/office/drawing/2014/main" id="{406036BC-29DD-4435-830F-98848597B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6" y="2646657"/>
            <a:ext cx="4690976" cy="3374631"/>
          </a:xfrm>
          <a:prstGeom prst="rect">
            <a:avLst/>
          </a:prstGeom>
        </p:spPr>
      </p:pic>
      <p:sp>
        <p:nvSpPr>
          <p:cNvPr id="47" name="Text Box 9">
            <a:extLst>
              <a:ext uri="{FF2B5EF4-FFF2-40B4-BE49-F238E27FC236}">
                <a16:creationId xmlns:a16="http://schemas.microsoft.com/office/drawing/2014/main" id="{6109F8B1-1BBA-4F04-B0BB-75779699D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3140968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Inmediáto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10" descr="PntBlue1">
            <a:extLst>
              <a:ext uri="{FF2B5EF4-FFF2-40B4-BE49-F238E27FC236}">
                <a16:creationId xmlns:a16="http://schemas.microsoft.com/office/drawing/2014/main" id="{E6B4B891-11A3-4DDA-8201-B6746021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00D9F913-1048-457C-99E5-167C5F726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204" y="4221088"/>
            <a:ext cx="3012292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Tardío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PntBlue1">
            <a:extLst>
              <a:ext uri="{FF2B5EF4-FFF2-40B4-BE49-F238E27FC236}">
                <a16:creationId xmlns:a16="http://schemas.microsoft.com/office/drawing/2014/main" id="{583A680D-C61F-4C79-BCE7-978215E8C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" y="4149080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>
            <a:extLst>
              <a:ext uri="{FF2B5EF4-FFF2-40B4-BE49-F238E27FC236}">
                <a16:creationId xmlns:a16="http://schemas.microsoft.com/office/drawing/2014/main" id="{ED925A1E-1182-4B62-9C54-94AA05B20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28" y="5315260"/>
            <a:ext cx="3300324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44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Cumulativo</a:t>
            </a:r>
            <a:endParaRPr lang="es-PR" altLang="es-PR" sz="40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10" descr="PntBlue1">
            <a:extLst>
              <a:ext uri="{FF2B5EF4-FFF2-40B4-BE49-F238E27FC236}">
                <a16:creationId xmlns:a16="http://schemas.microsoft.com/office/drawing/2014/main" id="{FF3EA039-D336-44F0-866F-81B949754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43252"/>
            <a:ext cx="656639" cy="5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picture containing sport, person, tennis, indoor&#10;&#10;Description automatically generated">
            <a:extLst>
              <a:ext uri="{FF2B5EF4-FFF2-40B4-BE49-F238E27FC236}">
                <a16:creationId xmlns:a16="http://schemas.microsoft.com/office/drawing/2014/main" id="{66A10267-BA8D-42E5-9789-6434EB7B8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48580"/>
            <a:ext cx="2555776" cy="234116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510863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1FA5EA-B5B1-4885-A470-8E6940B1C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908720"/>
            <a:ext cx="402839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900"/>
              </a:lnSpc>
            </a:pPr>
            <a:r>
              <a:rPr lang="en-US" altLang="es-PR" sz="3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SOBRECARGA</a:t>
            </a:r>
          </a:p>
          <a:p>
            <a:pPr eaLnBrk="0" hangingPunct="0">
              <a:lnSpc>
                <a:spcPts val="4900"/>
              </a:lnSpc>
            </a:pPr>
            <a:r>
              <a:rPr lang="en-US" altLang="es-PR" sz="3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PROGRESIVA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91AD860-1532-4EE5-BA26-3E560517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2098419"/>
            <a:ext cx="3744415" cy="399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Representa la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aplicación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apropiada y 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gradual de las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>
                <a:latin typeface="Arial" charset="0"/>
                <a:cs typeface="Arial" charset="0"/>
              </a:rPr>
              <a:t>las cargas de</a:t>
            </a:r>
          </a:p>
          <a:p>
            <a:pPr eaLnBrk="0" hangingPunct="0">
              <a:lnSpc>
                <a:spcPts val="4200"/>
              </a:lnSpc>
              <a:spcBef>
                <a:spcPct val="20000"/>
              </a:spcBef>
            </a:pPr>
            <a:r>
              <a:rPr lang="es-ES" altLang="es-PR" sz="4000" b="1" dirty="0" err="1">
                <a:latin typeface="Arial" charset="0"/>
                <a:cs typeface="Arial" charset="0"/>
              </a:rPr>
              <a:t>entrenamento</a:t>
            </a:r>
            <a:endParaRPr lang="en-US" altLang="es-P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2561880-7CD8-4896-BDAA-BFD937117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Reproducido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Periodization: Theory and methodology of training</a:t>
            </a:r>
            <a:r>
              <a:rPr lang="en-US" altLang="es-PR" sz="1200" dirty="0">
                <a:latin typeface="Times New Roman" pitchFamily="18" charset="0"/>
              </a:rPr>
              <a:t>. 6ta ed.; (p. 12), 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Bompa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Buzzichelli</a:t>
            </a:r>
            <a:r>
              <a:rPr lang="en-US" altLang="es-PR" sz="1200" b="0" dirty="0">
                <a:latin typeface="Times New Roman" pitchFamily="18" charset="0"/>
              </a:rPr>
              <a:t>, 2019,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2019 por </a:t>
            </a:r>
            <a:r>
              <a:rPr lang="es-ES" altLang="es-PR" sz="1200" dirty="0">
                <a:latin typeface="Times New Roman" pitchFamily="18" charset="0"/>
              </a:rPr>
              <a:t>Tudor O. </a:t>
            </a:r>
            <a:r>
              <a:rPr lang="es-ES" altLang="es-PR" sz="1200" dirty="0" err="1">
                <a:latin typeface="Times New Roman" pitchFamily="18" charset="0"/>
              </a:rPr>
              <a:t>Bompa</a:t>
            </a:r>
            <a:r>
              <a:rPr lang="es-ES" altLang="es-PR" sz="1200" dirty="0">
                <a:latin typeface="Times New Roman" pitchFamily="18" charset="0"/>
              </a:rPr>
              <a:t> y Carlo A. Buzzichelli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tennis, sport, man, ball&#10;&#10;Description automatically generated">
            <a:extLst>
              <a:ext uri="{FF2B5EF4-FFF2-40B4-BE49-F238E27FC236}">
                <a16:creationId xmlns:a16="http://schemas.microsoft.com/office/drawing/2014/main" id="{EF2657E3-784F-48DA-AB0E-19A763DB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9" y="620688"/>
            <a:ext cx="4327155" cy="5365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09535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8038D7-292E-4E33-AA25-31E6158B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7864" y="692696"/>
            <a:ext cx="4588478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HOMEOSTASIA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603062C-02CB-4704-9163-CC15B0A9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914" y="1322581"/>
            <a:ext cx="5616624" cy="51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Estado de 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equilibrio</a:t>
            </a:r>
            <a:r>
              <a:rPr lang="es-ES" altLang="es-PR" sz="2800" b="1" dirty="0">
                <a:latin typeface="Arial" charset="0"/>
                <a:cs typeface="Arial" charset="0"/>
              </a:rPr>
              <a:t> o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constancia relativa del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ambiente interno</a:t>
            </a:r>
            <a:r>
              <a:rPr lang="es-ES" altLang="es-PR" sz="2800" b="1" dirty="0">
                <a:latin typeface="Arial" charset="0"/>
                <a:cs typeface="Arial" charset="0"/>
              </a:rPr>
              <a:t> (</a:t>
            </a: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líquido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extracelular</a:t>
            </a:r>
            <a:r>
              <a:rPr lang="es-ES" altLang="es-PR" sz="2800" b="1" dirty="0">
                <a:latin typeface="Arial" charset="0"/>
                <a:cs typeface="Arial" charset="0"/>
              </a:rPr>
              <a:t>) del cuerpo,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principalmente con respecto a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su composición química, su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presión osmótica, su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concentración de iones de</a:t>
            </a:r>
          </a:p>
          <a:p>
            <a:pPr eaLnBrk="0" hangingPunct="0">
              <a:lnSpc>
                <a:spcPts val="39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hidrógeno y su temperatura</a:t>
            </a:r>
            <a:endParaRPr lang="es-ES" altLang="es-P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Picture 9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219C0FEA-D2BC-4AD4-B961-B39889F17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6" y="377387"/>
            <a:ext cx="3498730" cy="621996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104793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22130C-A2D5-471F-A908-DBF7A6473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010" y="646847"/>
            <a:ext cx="4100870" cy="62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HOMEOSTASIA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7DD65B-CBAA-483A-838B-57A573202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94919"/>
            <a:ext cx="4178569" cy="508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Persistencia de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condiciones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estáticas o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constantes en el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medio interior del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organismo que se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mantiene mediante un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proceso dinámico de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retroalimentación y</a:t>
            </a:r>
          </a:p>
          <a:p>
            <a:pPr eaLnBrk="0" hangingPunct="0">
              <a:lnSpc>
                <a:spcPts val="3300"/>
              </a:lnSpc>
              <a:spcBef>
                <a:spcPct val="200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regulación</a:t>
            </a:r>
          </a:p>
        </p:txBody>
      </p:sp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9C288ABF-EC6C-4095-956B-6E89B6636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9" y="559436"/>
            <a:ext cx="4025277" cy="603791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166106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meostasis_001">
            <a:extLst>
              <a:ext uri="{FF2B5EF4-FFF2-40B4-BE49-F238E27FC236}">
                <a16:creationId xmlns:a16="http://schemas.microsoft.com/office/drawing/2014/main" id="{3A59D31B-2582-4AA2-A714-667A5CEB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6" y="620689"/>
            <a:ext cx="770392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39263</TotalTime>
  <Words>6937</Words>
  <Application>Microsoft Office PowerPoint</Application>
  <PresentationFormat>On-screen Show (4:3)</PresentationFormat>
  <Paragraphs>1047</Paragraphs>
  <Slides>129</Slides>
  <Notes>129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9" baseType="lpstr">
      <vt:lpstr>Arial</vt:lpstr>
      <vt:lpstr>Arial Black</vt:lpstr>
      <vt:lpstr>Calibri</vt:lpstr>
      <vt:lpstr>Georgia</vt:lpstr>
      <vt:lpstr>Times New Roman</vt:lpstr>
      <vt:lpstr>Trebuchet MS</vt:lpstr>
      <vt:lpstr>Verdana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4330</cp:revision>
  <cp:lastPrinted>2016-10-09T22:16:41Z</cp:lastPrinted>
  <dcterms:created xsi:type="dcterms:W3CDTF">2012-03-25T21:01:47Z</dcterms:created>
  <dcterms:modified xsi:type="dcterms:W3CDTF">2023-01-31T20:20:00Z</dcterms:modified>
</cp:coreProperties>
</file>