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ppt/tags/tag75.xml" ContentType="application/vnd.openxmlformats-officedocument.presentationml.tags+xml"/>
  <Override PartName="/ppt/notesSlides/notesSlide74.xml" ContentType="application/vnd.openxmlformats-officedocument.presentationml.notesSlide+xml"/>
  <Override PartName="/ppt/tags/tag76.xml" ContentType="application/vnd.openxmlformats-officedocument.presentationml.tags+xml"/>
  <Override PartName="/ppt/notesSlides/notesSlide75.xml" ContentType="application/vnd.openxmlformats-officedocument.presentationml.notesSlide+xml"/>
  <Override PartName="/ppt/tags/tag77.xml" ContentType="application/vnd.openxmlformats-officedocument.presentationml.tags+xml"/>
  <Override PartName="/ppt/notesSlides/notesSlide76.xml" ContentType="application/vnd.openxmlformats-officedocument.presentationml.notesSlide+xml"/>
  <Override PartName="/ppt/tags/tag78.xml" ContentType="application/vnd.openxmlformats-officedocument.presentationml.tags+xml"/>
  <Override PartName="/ppt/notesSlides/notesSlide77.xml" ContentType="application/vnd.openxmlformats-officedocument.presentationml.notesSlide+xml"/>
  <Override PartName="/ppt/tags/tag79.xml" ContentType="application/vnd.openxmlformats-officedocument.presentationml.tags+xml"/>
  <Override PartName="/ppt/notesSlides/notesSlide78.xml" ContentType="application/vnd.openxmlformats-officedocument.presentationml.notesSlide+xml"/>
  <Override PartName="/ppt/tags/tag80.xml" ContentType="application/vnd.openxmlformats-officedocument.presentationml.tags+xml"/>
  <Override PartName="/ppt/notesSlides/notesSlide79.xml" ContentType="application/vnd.openxmlformats-officedocument.presentationml.notesSlide+xml"/>
  <Override PartName="/ppt/tags/tag81.xml" ContentType="application/vnd.openxmlformats-officedocument.presentationml.tags+xml"/>
  <Override PartName="/ppt/notesSlides/notesSlide80.xml" ContentType="application/vnd.openxmlformats-officedocument.presentationml.notesSlide+xml"/>
  <Override PartName="/ppt/tags/tag82.xml" ContentType="application/vnd.openxmlformats-officedocument.presentationml.tags+xml"/>
  <Override PartName="/ppt/notesSlides/notesSlide81.xml" ContentType="application/vnd.openxmlformats-officedocument.presentationml.notesSlide+xml"/>
  <Override PartName="/ppt/tags/tag83.xml" ContentType="application/vnd.openxmlformats-officedocument.presentationml.tags+xml"/>
  <Override PartName="/ppt/notesSlides/notesSlide82.xml" ContentType="application/vnd.openxmlformats-officedocument.presentationml.notesSlide+xml"/>
  <Override PartName="/ppt/tags/tag84.xml" ContentType="application/vnd.openxmlformats-officedocument.presentationml.tags+xml"/>
  <Override PartName="/ppt/notesSlides/notesSlide83.xml" ContentType="application/vnd.openxmlformats-officedocument.presentationml.notesSlide+xml"/>
  <Override PartName="/ppt/tags/tag85.xml" ContentType="application/vnd.openxmlformats-officedocument.presentationml.tags+xml"/>
  <Override PartName="/ppt/notesSlides/notesSlide84.xml" ContentType="application/vnd.openxmlformats-officedocument.presentationml.notesSlide+xml"/>
  <Override PartName="/ppt/tags/tag86.xml" ContentType="application/vnd.openxmlformats-officedocument.presentationml.tags+xml"/>
  <Override PartName="/ppt/notesSlides/notesSlide85.xml" ContentType="application/vnd.openxmlformats-officedocument.presentationml.notesSlide+xml"/>
  <Override PartName="/ppt/tags/tag87.xml" ContentType="application/vnd.openxmlformats-officedocument.presentationml.tags+xml"/>
  <Override PartName="/ppt/notesSlides/notesSlide86.xml" ContentType="application/vnd.openxmlformats-officedocument.presentationml.notesSlide+xml"/>
  <Override PartName="/ppt/tags/tag88.xml" ContentType="application/vnd.openxmlformats-officedocument.presentationml.tags+xml"/>
  <Override PartName="/ppt/notesSlides/notesSlide87.xml" ContentType="application/vnd.openxmlformats-officedocument.presentationml.notesSlide+xml"/>
  <Override PartName="/ppt/tags/tag89.xml" ContentType="application/vnd.openxmlformats-officedocument.presentationml.tags+xml"/>
  <Override PartName="/ppt/notesSlides/notesSlide88.xml" ContentType="application/vnd.openxmlformats-officedocument.presentationml.notesSlide+xml"/>
  <Override PartName="/ppt/tags/tag90.xml" ContentType="application/vnd.openxmlformats-officedocument.presentationml.tags+xml"/>
  <Override PartName="/ppt/notesSlides/notesSlide89.xml" ContentType="application/vnd.openxmlformats-officedocument.presentationml.notesSlide+xml"/>
  <Override PartName="/ppt/tags/tag91.xml" ContentType="application/vnd.openxmlformats-officedocument.presentationml.tags+xml"/>
  <Override PartName="/ppt/notesSlides/notesSlide90.xml" ContentType="application/vnd.openxmlformats-officedocument.presentationml.notesSlide+xml"/>
  <Override PartName="/ppt/tags/tag92.xml" ContentType="application/vnd.openxmlformats-officedocument.presentationml.tags+xml"/>
  <Override PartName="/ppt/notesSlides/notesSlide91.xml" ContentType="application/vnd.openxmlformats-officedocument.presentationml.notesSlide+xml"/>
  <Override PartName="/ppt/tags/tag93.xml" ContentType="application/vnd.openxmlformats-officedocument.presentationml.tags+xml"/>
  <Override PartName="/ppt/notesSlides/notesSlide92.xml" ContentType="application/vnd.openxmlformats-officedocument.presentationml.notesSlide+xml"/>
  <Override PartName="/ppt/tags/tag94.xml" ContentType="application/vnd.openxmlformats-officedocument.presentationml.tags+xml"/>
  <Override PartName="/ppt/notesSlides/notesSlide93.xml" ContentType="application/vnd.openxmlformats-officedocument.presentationml.notesSlide+xml"/>
  <Override PartName="/ppt/tags/tag95.xml" ContentType="application/vnd.openxmlformats-officedocument.presentationml.tags+xml"/>
  <Override PartName="/ppt/notesSlides/notesSlide94.xml" ContentType="application/vnd.openxmlformats-officedocument.presentationml.notesSlide+xml"/>
  <Override PartName="/ppt/tags/tag96.xml" ContentType="application/vnd.openxmlformats-officedocument.presentationml.tags+xml"/>
  <Override PartName="/ppt/notesSlides/notesSlide95.xml" ContentType="application/vnd.openxmlformats-officedocument.presentationml.notesSlide+xml"/>
  <Override PartName="/ppt/tags/tag97.xml" ContentType="application/vnd.openxmlformats-officedocument.presentationml.tags+xml"/>
  <Override PartName="/ppt/notesSlides/notesSlide96.xml" ContentType="application/vnd.openxmlformats-officedocument.presentationml.notesSlide+xml"/>
  <Override PartName="/ppt/tags/tag98.xml" ContentType="application/vnd.openxmlformats-officedocument.presentationml.tags+xml"/>
  <Override PartName="/ppt/notesSlides/notesSlide97.xml" ContentType="application/vnd.openxmlformats-officedocument.presentationml.notesSlide+xml"/>
  <Override PartName="/ppt/tags/tag99.xml" ContentType="application/vnd.openxmlformats-officedocument.presentationml.tags+xml"/>
  <Override PartName="/ppt/notesSlides/notesSlide98.xml" ContentType="application/vnd.openxmlformats-officedocument.presentationml.notesSlide+xml"/>
  <Override PartName="/ppt/tags/tag100.xml" ContentType="application/vnd.openxmlformats-officedocument.presentationml.tags+xml"/>
  <Override PartName="/ppt/notesSlides/notesSlide99.xml" ContentType="application/vnd.openxmlformats-officedocument.presentationml.notesSlide+xml"/>
  <Override PartName="/ppt/tags/tag101.xml" ContentType="application/vnd.openxmlformats-officedocument.presentationml.tags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4"/>
  </p:notesMasterIdLst>
  <p:handoutMasterIdLst>
    <p:handoutMasterId r:id="rId105"/>
  </p:handoutMasterIdLst>
  <p:sldIdLst>
    <p:sldId id="256" r:id="rId2"/>
    <p:sldId id="865" r:id="rId3"/>
    <p:sldId id="1302" r:id="rId4"/>
    <p:sldId id="1008" r:id="rId5"/>
    <p:sldId id="1010" r:id="rId6"/>
    <p:sldId id="1415" r:id="rId7"/>
    <p:sldId id="1413" r:id="rId8"/>
    <p:sldId id="1414" r:id="rId9"/>
    <p:sldId id="1012" r:id="rId10"/>
    <p:sldId id="1013" r:id="rId11"/>
    <p:sldId id="1011" r:id="rId12"/>
    <p:sldId id="1423" r:id="rId13"/>
    <p:sldId id="1424" r:id="rId14"/>
    <p:sldId id="1422" r:id="rId15"/>
    <p:sldId id="988" r:id="rId16"/>
    <p:sldId id="1421" r:id="rId17"/>
    <p:sldId id="1416" r:id="rId18"/>
    <p:sldId id="1425" r:id="rId19"/>
    <p:sldId id="990" r:id="rId20"/>
    <p:sldId id="867" r:id="rId21"/>
    <p:sldId id="1420" r:id="rId22"/>
    <p:sldId id="999" r:id="rId23"/>
    <p:sldId id="1051" r:id="rId24"/>
    <p:sldId id="1015" r:id="rId25"/>
    <p:sldId id="1016" r:id="rId26"/>
    <p:sldId id="1001" r:id="rId27"/>
    <p:sldId id="998" r:id="rId28"/>
    <p:sldId id="991" r:id="rId29"/>
    <p:sldId id="1017" r:id="rId30"/>
    <p:sldId id="1085" r:id="rId31"/>
    <p:sldId id="1050" r:id="rId32"/>
    <p:sldId id="1393" r:id="rId33"/>
    <p:sldId id="1239" r:id="rId34"/>
    <p:sldId id="1419" r:id="rId35"/>
    <p:sldId id="1411" r:id="rId36"/>
    <p:sldId id="1418" r:id="rId37"/>
    <p:sldId id="1291" r:id="rId38"/>
    <p:sldId id="1332" r:id="rId39"/>
    <p:sldId id="1307" r:id="rId40"/>
    <p:sldId id="1303" r:id="rId41"/>
    <p:sldId id="1240" r:id="rId42"/>
    <p:sldId id="989" r:id="rId43"/>
    <p:sldId id="1241" r:id="rId44"/>
    <p:sldId id="1242" r:id="rId45"/>
    <p:sldId id="1289" r:id="rId46"/>
    <p:sldId id="1293" r:id="rId47"/>
    <p:sldId id="1294" r:id="rId48"/>
    <p:sldId id="1295" r:id="rId49"/>
    <p:sldId id="1290" r:id="rId50"/>
    <p:sldId id="1328" r:id="rId51"/>
    <p:sldId id="1304" r:id="rId52"/>
    <p:sldId id="1339" r:id="rId53"/>
    <p:sldId id="1335" r:id="rId54"/>
    <p:sldId id="1336" r:id="rId55"/>
    <p:sldId id="1305" r:id="rId56"/>
    <p:sldId id="1306" r:id="rId57"/>
    <p:sldId id="1091" r:id="rId58"/>
    <p:sldId id="1340" r:id="rId59"/>
    <p:sldId id="1417" r:id="rId60"/>
    <p:sldId id="1341" r:id="rId61"/>
    <p:sldId id="1292" r:id="rId62"/>
    <p:sldId id="1018" r:id="rId63"/>
    <p:sldId id="1021" r:id="rId64"/>
    <p:sldId id="1024" r:id="rId65"/>
    <p:sldId id="1020" r:id="rId66"/>
    <p:sldId id="1025" r:id="rId67"/>
    <p:sldId id="981" r:id="rId68"/>
    <p:sldId id="1022" r:id="rId69"/>
    <p:sldId id="1049" r:id="rId70"/>
    <p:sldId id="1019" r:id="rId71"/>
    <p:sldId id="1026" r:id="rId72"/>
    <p:sldId id="1023" r:id="rId73"/>
    <p:sldId id="1028" r:id="rId74"/>
    <p:sldId id="1027" r:id="rId75"/>
    <p:sldId id="1031" r:id="rId76"/>
    <p:sldId id="1032" r:id="rId77"/>
    <p:sldId id="1029" r:id="rId78"/>
    <p:sldId id="1035" r:id="rId79"/>
    <p:sldId id="1033" r:id="rId80"/>
    <p:sldId id="1034" r:id="rId81"/>
    <p:sldId id="1030" r:id="rId82"/>
    <p:sldId id="1036" r:id="rId83"/>
    <p:sldId id="1037" r:id="rId84"/>
    <p:sldId id="1039" r:id="rId85"/>
    <p:sldId id="1040" r:id="rId86"/>
    <p:sldId id="1041" r:id="rId87"/>
    <p:sldId id="1042" r:id="rId88"/>
    <p:sldId id="1043" r:id="rId89"/>
    <p:sldId id="1038" r:id="rId90"/>
    <p:sldId id="1045" r:id="rId91"/>
    <p:sldId id="1047" r:id="rId92"/>
    <p:sldId id="1052" r:id="rId93"/>
    <p:sldId id="861" r:id="rId94"/>
    <p:sldId id="1053" r:id="rId95"/>
    <p:sldId id="1054" r:id="rId96"/>
    <p:sldId id="1056" r:id="rId97"/>
    <p:sldId id="1055" r:id="rId98"/>
    <p:sldId id="1057" r:id="rId99"/>
    <p:sldId id="1412" r:id="rId100"/>
    <p:sldId id="604" r:id="rId101"/>
    <p:sldId id="978" r:id="rId102"/>
    <p:sldId id="1148" r:id="rId103"/>
  </p:sldIdLst>
  <p:sldSz cx="9144000" cy="6858000" type="screen4x3"/>
  <p:notesSz cx="7010400" cy="9296400"/>
  <p:custDataLst>
    <p:tags r:id="rId106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182" autoAdjust="0"/>
  </p:normalViewPr>
  <p:slideViewPr>
    <p:cSldViewPr>
      <p:cViewPr varScale="1">
        <p:scale>
          <a:sx n="65" d="100"/>
          <a:sy n="65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6590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25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403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791646-F64A-4511-BF42-C927F417DB4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2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403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791646-F64A-4511-BF42-C927F417DB4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89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403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791646-F64A-4511-BF42-C927F417DB4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99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403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791646-F64A-4511-BF42-C927F417DB4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50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5598FC7-A883-46E5-8493-E1F1B95ADA1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20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403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791646-F64A-4511-BF42-C927F417DB4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71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813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42137D-9015-408E-B93E-F6D9ECD1893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47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813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42137D-9015-408E-B93E-F6D9ECD1893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50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5598FC7-A883-46E5-8493-E1F1B95ADA1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50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5598FC7-A883-46E5-8493-E1F1B95ADA1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09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06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82E6F462-17FD-44E4-9B13-E10FF0F0896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06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82E6F462-17FD-44E4-9B13-E10FF0F0896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9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50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5598FC7-A883-46E5-8493-E1F1B95ADA1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75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50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5598FC7-A883-46E5-8493-E1F1B95ADA1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59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1066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501BA646-8683-4705-8E2D-3662926E276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0451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5876D1F-1399-4822-8676-A6E201E50ED1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9018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22B8F31-174B-4992-B0D7-3AF37F4C8CE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9018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22B8F31-174B-4992-B0D7-3AF37F4C8CE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9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89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66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44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00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403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791646-F64A-4511-BF42-C927F417DB4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734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04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952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274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509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26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474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3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360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80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466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462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257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034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0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123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85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908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80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266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352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457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797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730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7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054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225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999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958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530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044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706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332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62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4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861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231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094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427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123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252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912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8330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212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9507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6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590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130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4014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182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716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5447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542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8448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4660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0142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23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9456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2307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415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506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4357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2282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0844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3695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1358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2023,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pic>
        <p:nvPicPr>
          <p:cNvPr id="12" name="Picture 47" descr="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230346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8" descr="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4149725"/>
            <a:ext cx="7620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9" descr="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37038"/>
            <a:ext cx="620712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3"/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6" name="Rectangle 44"/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7" name="Rectangle 45"/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8" name="Rectangle 46"/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9" name="Rectangle 47"/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0" name="Rectangle 48"/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21" name="Rounded Rectangle 20"/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22" name="Rounded Rectangle 21"/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24" name="Date Placeholder 27"/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2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2023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3.wav"/><Relationship Id="rId5" Type="http://schemas.openxmlformats.org/officeDocument/2006/relationships/image" Target="../media/image23.jpg"/><Relationship Id="rId4" Type="http://schemas.openxmlformats.org/officeDocument/2006/relationships/audio" Target="../media/audio3.wav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Relationship Id="rId6" Type="http://schemas.openxmlformats.org/officeDocument/2006/relationships/audio" Target="../media/audio1.wav"/><Relationship Id="rId5" Type="http://schemas.openxmlformats.org/officeDocument/2006/relationships/image" Target="../media/image113.jpg"/><Relationship Id="rId4" Type="http://schemas.openxmlformats.org/officeDocument/2006/relationships/audio" Target="../media/audio1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4.jpe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7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5.jpg"/><Relationship Id="rId5" Type="http://schemas.openxmlformats.org/officeDocument/2006/relationships/hyperlink" Target="https://drive.google.com/file/d/1LZn5T-8QC7qkj0G5gd_RpP6fj004LMY2/view?usp=sharing" TargetMode="Externa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6.jpg"/><Relationship Id="rId5" Type="http://schemas.openxmlformats.org/officeDocument/2006/relationships/hyperlink" Target="https://drive.google.com/file/d/1-eXALcO4LoMZ9h4Z3cJ7uEsDsSFP6aup/view?usp=sharing" TargetMode="Externa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7.jpg"/><Relationship Id="rId5" Type="http://schemas.openxmlformats.org/officeDocument/2006/relationships/hyperlink" Target="https://drive.google.com/file/d/14X5r9Fbm2XhRAXe3A--LqawKoXOE65Rw/view?usp=sharing" TargetMode="Externa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8.jp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9.jpg"/><Relationship Id="rId5" Type="http://schemas.openxmlformats.org/officeDocument/2006/relationships/hyperlink" Target="Lowery,%20L.,%20&amp;%20Lowery,%20C.%20(2017).%20Functional%20fitness:%20At%20home.%20Maidenhead,%20UK:%20Meyer%20&amp;%20Meyer%20Sport%20(UK)%20Ltd.%20Disponible%20en:%20https:/drive.google.com/file/d/18v_ZDn0CZN60VZTdOX-etRwZtsMl9f_Y/view?usp=sharing" TargetMode="Externa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0.jpg"/><Relationship Id="rId5" Type="http://schemas.openxmlformats.org/officeDocument/2006/relationships/hyperlink" Target="https://drive.google.com/file/d/1O0SLatcPB8FV9GkP71XLsT66ml2c5K5E/view?usp=sharing" TargetMode="Externa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1.jpg"/><Relationship Id="rId5" Type="http://schemas.openxmlformats.org/officeDocument/2006/relationships/hyperlink" Target="https://www.dropbox.com/s/6mvic1vavyqwnvv/Entrena-Funcional_Boyle_2017.pdf?dl=0" TargetMode="Externa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2.jpg"/><Relationship Id="rId5" Type="http://schemas.openxmlformats.org/officeDocument/2006/relationships/hyperlink" Target="Disponible%20en:%20https:/drive.google.com/file/d/1e9pPKevMQUdGvUUqrzXqvGvH7T8QCMT4/view" TargetMode="Externa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4.jpg"/><Relationship Id="rId5" Type="http://schemas.openxmlformats.org/officeDocument/2006/relationships/hyperlink" Target="https://drive.google.com/file/d/1PdLdDgjuLXAo2DI3iUeJvxi7yxvnUCaI/view?usp=sharing" TargetMode="Externa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5.jpe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6.jp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7.jp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8.jp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39.jpe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40.jpe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41.jpe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42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5" Type="http://schemas.openxmlformats.org/officeDocument/2006/relationships/image" Target="../media/image13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43.jp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44.jpe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45.jp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audio" Target="../media/audio2.wav"/><Relationship Id="rId5" Type="http://schemas.openxmlformats.org/officeDocument/2006/relationships/image" Target="../media/image46.jpe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47.jpg"/><Relationship Id="rId5" Type="http://schemas.openxmlformats.org/officeDocument/2006/relationships/hyperlink" Target="Fukuda,%20D.%20H.%20(2019).%20Assessments%20for%20sport%20and%20athletic%20performance.%20Champaign,%20IL:%20Human%20Kinetics.%20Disponible%20en:%20https:/drive.google.com/file/d/17-25k0FsYlUdhsFVTqY5mV6idVgNqiQb/view?usp=sharing" TargetMode="Externa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48.jp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49.jpg"/><Relationship Id="rId5" Type="http://schemas.openxmlformats.org/officeDocument/2006/relationships/hyperlink" Target="https://drive.google.com/file/d/12Uhmlw5qT376KElKRSbDXtRt6H9VmEcS/view?usp=sharing" TargetMode="Externa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50.jp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51.jp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52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53.jp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54.jp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55.jpg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56.jp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57.jp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58.jp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59.jpg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5" Type="http://schemas.openxmlformats.org/officeDocument/2006/relationships/image" Target="../media/image60.jp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image" Target="../media/image61.jpg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5" Type="http://schemas.openxmlformats.org/officeDocument/2006/relationships/image" Target="../media/image62.jp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hyperlink" Target="../Videos/Integrated-Functional_Training_YOUTUBE/Functional_Sports_Training_Drills_Exercises.mp4" TargetMode="External"/><Relationship Id="rId5" Type="http://schemas.openxmlformats.org/officeDocument/2006/relationships/hyperlink" Target="https://www.youtube.com/watch?v=8EpqHV4eicg" TargetMode="External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5" Type="http://schemas.openxmlformats.org/officeDocument/2006/relationships/image" Target="../media/image63.jpg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64.jpg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65.jpg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66.jpg"/><Relationship Id="rId4" Type="http://schemas.openxmlformats.org/officeDocument/2006/relationships/audio" Target="../media/audio2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5" Type="http://schemas.openxmlformats.org/officeDocument/2006/relationships/image" Target="../media/image67.jpg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68.jpg"/><Relationship Id="rId4" Type="http://schemas.openxmlformats.org/officeDocument/2006/relationships/audio" Target="../media/audio2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5" Type="http://schemas.openxmlformats.org/officeDocument/2006/relationships/image" Target="../media/image69.jpg"/><Relationship Id="rId4" Type="http://schemas.openxmlformats.org/officeDocument/2006/relationships/audio" Target="../media/audio2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5" Type="http://schemas.openxmlformats.org/officeDocument/2006/relationships/image" Target="../media/image70.jpg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6" Type="http://schemas.openxmlformats.org/officeDocument/2006/relationships/image" Target="../media/image71.jpg"/><Relationship Id="rId5" Type="http://schemas.openxmlformats.org/officeDocument/2006/relationships/hyperlink" Target="https://drive.google.com/file/d/1nYWJQLSqL3rTVOkLZDsziBz6IHhx4xd2/view?usp=sharing" TargetMode="External"/><Relationship Id="rId4" Type="http://schemas.openxmlformats.org/officeDocument/2006/relationships/audio" Target="../media/audio2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5" Type="http://schemas.openxmlformats.org/officeDocument/2006/relationships/image" Target="../media/image72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5" Type="http://schemas.openxmlformats.org/officeDocument/2006/relationships/image" Target="../media/image73.jpeg"/><Relationship Id="rId4" Type="http://schemas.openxmlformats.org/officeDocument/2006/relationships/audio" Target="../media/audio2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5" Type="http://schemas.openxmlformats.org/officeDocument/2006/relationships/image" Target="../media/image74.jpg"/><Relationship Id="rId4" Type="http://schemas.openxmlformats.org/officeDocument/2006/relationships/audio" Target="../media/audio2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audio" Target="../media/audio2.wav"/><Relationship Id="rId5" Type="http://schemas.openxmlformats.org/officeDocument/2006/relationships/image" Target="../media/image75.jpeg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5" Type="http://schemas.openxmlformats.org/officeDocument/2006/relationships/image" Target="../media/image76.jpg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5" Type="http://schemas.openxmlformats.org/officeDocument/2006/relationships/image" Target="../media/image77.jpg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5" Type="http://schemas.openxmlformats.org/officeDocument/2006/relationships/image" Target="../media/image78.jpg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6" Type="http://schemas.openxmlformats.org/officeDocument/2006/relationships/image" Target="../media/image79.jpg"/><Relationship Id="rId5" Type="http://schemas.openxmlformats.org/officeDocument/2006/relationships/hyperlink" Target="http://www.revdesportiva.pt/files/para_publicar/Integrative_Neuromuscular_Training_and_Injury.5.pdf" TargetMode="External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5" Type="http://schemas.openxmlformats.org/officeDocument/2006/relationships/image" Target="../media/image80.jpg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6" Type="http://schemas.openxmlformats.org/officeDocument/2006/relationships/image" Target="../media/image81.jpg"/><Relationship Id="rId5" Type="http://schemas.openxmlformats.org/officeDocument/2006/relationships/hyperlink" Target="http://journals.lww.com/acsm-healthfitness/Fulltext/2015/01000/THE_MOVEMENT_BASED_PROGRAMMING_METHOD_FOR_SELECT.6.aspx" TargetMode="External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image" Target="../media/image82.jpg"/><Relationship Id="rId5" Type="http://schemas.openxmlformats.org/officeDocument/2006/relationships/hyperlink" Target="http://journals.lww.com/acsm-essr/Fulltext/2015/01000/Neuromuscular_Exercise_as_Treatment_of.5.aspx" TargetMode="Externa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image" Target="../media/image83.jpeg"/><Relationship Id="rId5" Type="http://schemas.openxmlformats.org/officeDocument/2006/relationships/hyperlink" Target="http://www.scielo.br/pdf/rbcdh/v16n6/1980-0037-rbcdh-16-06-00709.pdf" TargetMode="External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image" Target="../media/image84.jpg"/><Relationship Id="rId5" Type="http://schemas.openxmlformats.org/officeDocument/2006/relationships/hyperlink" Target="http://www.raco.cat/index.php/ApuntsEFD/article/viewFile/279286/366994" TargetMode="External"/><Relationship Id="rId4" Type="http://schemas.openxmlformats.org/officeDocument/2006/relationships/audio" Target="../media/audio2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image" Target="../media/image85.jpg"/><Relationship Id="rId5" Type="http://schemas.openxmlformats.org/officeDocument/2006/relationships/hyperlink" Target="http://journals.lww.com/acsm-healthfitness/Fulltext/2014/05000/FUNctional_Exercise_Training.3.aspx" TargetMode="External"/><Relationship Id="rId4" Type="http://schemas.openxmlformats.org/officeDocument/2006/relationships/audio" Target="../media/audio2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5" Type="http://schemas.openxmlformats.org/officeDocument/2006/relationships/image" Target="../media/image86.jpg"/><Relationship Id="rId4" Type="http://schemas.openxmlformats.org/officeDocument/2006/relationships/audio" Target="../media/audio2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5" Type="http://schemas.openxmlformats.org/officeDocument/2006/relationships/image" Target="../media/image87.jpg"/><Relationship Id="rId4" Type="http://schemas.openxmlformats.org/officeDocument/2006/relationships/audio" Target="../media/audio2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6" Type="http://schemas.openxmlformats.org/officeDocument/2006/relationships/image" Target="../media/image88.jpg"/><Relationship Id="rId5" Type="http://schemas.openxmlformats.org/officeDocument/2006/relationships/hyperlink" Target="http://journals.lww.com/acsm-healthfitness/Fulltext/2013/09000/10_Nice_to_Know_Facts_About_Functional_Training.15.aspx" TargetMode="External"/><Relationship Id="rId4" Type="http://schemas.openxmlformats.org/officeDocument/2006/relationships/audio" Target="../media/audio2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6" Type="http://schemas.openxmlformats.org/officeDocument/2006/relationships/image" Target="../media/image89.jpg"/><Relationship Id="rId5" Type="http://schemas.openxmlformats.org/officeDocument/2006/relationships/hyperlink" Target="http://journals.lww.com/acsm-healthfitness/Fulltext/2013/01000/10,000_WORKOUTS_IN_10_MINUTES__Movement_based.5.aspx" TargetMode="External"/><Relationship Id="rId4" Type="http://schemas.openxmlformats.org/officeDocument/2006/relationships/audio" Target="../media/audio2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5" Type="http://schemas.openxmlformats.org/officeDocument/2006/relationships/image" Target="../media/image90.jpg"/><Relationship Id="rId4" Type="http://schemas.openxmlformats.org/officeDocument/2006/relationships/audio" Target="../media/audio2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6" Type="http://schemas.openxmlformats.org/officeDocument/2006/relationships/image" Target="../media/image91.jpg"/><Relationship Id="rId5" Type="http://schemas.openxmlformats.org/officeDocument/2006/relationships/hyperlink" Target="http://journals.lww.com/acsm-healthfitness/Fulltext/2012/11000/Neuromotor_Exercise_Training.4.aspx" TargetMode="External"/><Relationship Id="rId4" Type="http://schemas.openxmlformats.org/officeDocument/2006/relationships/audio" Target="../media/audio2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6" Type="http://schemas.openxmlformats.org/officeDocument/2006/relationships/image" Target="../media/image92.jpg"/><Relationship Id="rId5" Type="http://schemas.openxmlformats.org/officeDocument/2006/relationships/hyperlink" Target="https://bretcontreras.com/wp-content/uploads/Do-Single-Joint-Exercises-Enhance-Functional-Fitness.pdf" TargetMode="Externa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5" Type="http://schemas.openxmlformats.org/officeDocument/2006/relationships/image" Target="../media/image21.jpg"/><Relationship Id="rId4" Type="http://schemas.openxmlformats.org/officeDocument/2006/relationships/audio" Target="../media/audio3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6" Type="http://schemas.openxmlformats.org/officeDocument/2006/relationships/image" Target="../media/image93.jpg"/><Relationship Id="rId5" Type="http://schemas.openxmlformats.org/officeDocument/2006/relationships/hyperlink" Target="http://www.ncbi.nlm.nih.gov/pmc/articles/PMC3189141/pdf/1758-2555-3-19.pdf" TargetMode="External"/><Relationship Id="rId4" Type="http://schemas.openxmlformats.org/officeDocument/2006/relationships/audio" Target="../media/audio2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6" Type="http://schemas.openxmlformats.org/officeDocument/2006/relationships/image" Target="../media/image94.jpg"/><Relationship Id="rId5" Type="http://schemas.openxmlformats.org/officeDocument/2006/relationships/hyperlink" Target="http://www.e-balonmano.com/ojs/index.php/revista/article/view/72/68" TargetMode="External"/><Relationship Id="rId4" Type="http://schemas.openxmlformats.org/officeDocument/2006/relationships/audio" Target="../media/audio2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Relationship Id="rId6" Type="http://schemas.openxmlformats.org/officeDocument/2006/relationships/image" Target="../media/image95.jpg"/><Relationship Id="rId5" Type="http://schemas.openxmlformats.org/officeDocument/2006/relationships/hyperlink" Target="https://www.princeton.edu/campusrec/stephens-fitness-center/fitness-articles/MB-2011-01a.pdf" TargetMode="External"/><Relationship Id="rId4" Type="http://schemas.openxmlformats.org/officeDocument/2006/relationships/audio" Target="../media/audio2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5" Type="http://schemas.openxmlformats.org/officeDocument/2006/relationships/image" Target="../media/image96.jpg"/><Relationship Id="rId4" Type="http://schemas.openxmlformats.org/officeDocument/2006/relationships/audio" Target="../media/audio2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Relationship Id="rId5" Type="http://schemas.openxmlformats.org/officeDocument/2006/relationships/image" Target="../media/image97.jpg"/><Relationship Id="rId4" Type="http://schemas.openxmlformats.org/officeDocument/2006/relationships/audio" Target="../media/audio2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Relationship Id="rId6" Type="http://schemas.openxmlformats.org/officeDocument/2006/relationships/image" Target="../media/image98.jpg"/><Relationship Id="rId5" Type="http://schemas.openxmlformats.org/officeDocument/2006/relationships/hyperlink" Target="http://abacus.universidadeuropea.es/bitstream/handle/11268/3102/Kronos_X_1_5.pdf?sequence=1&amp;isAllowed=y" TargetMode="External"/><Relationship Id="rId4" Type="http://schemas.openxmlformats.org/officeDocument/2006/relationships/audio" Target="../media/audio2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Relationship Id="rId6" Type="http://schemas.openxmlformats.org/officeDocument/2006/relationships/image" Target="../media/image99.jpg"/><Relationship Id="rId5" Type="http://schemas.openxmlformats.org/officeDocument/2006/relationships/hyperlink" Target="http://www.ncbi.nlm.nih.gov/pmc/articles/PMC3105332/pdf/nihms-289927.pdf" TargetMode="External"/><Relationship Id="rId4" Type="http://schemas.openxmlformats.org/officeDocument/2006/relationships/audio" Target="../media/audio2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Relationship Id="rId6" Type="http://schemas.openxmlformats.org/officeDocument/2006/relationships/image" Target="../media/image100.jpg"/><Relationship Id="rId5" Type="http://schemas.openxmlformats.org/officeDocument/2006/relationships/hyperlink" Target="http://www.academia.edu/4248611/Overcoming_The_Myth_Of_Proprioceptive_Training" TargetMode="External"/><Relationship Id="rId4" Type="http://schemas.openxmlformats.org/officeDocument/2006/relationships/audio" Target="../media/audio2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Relationship Id="rId6" Type="http://schemas.openxmlformats.org/officeDocument/2006/relationships/image" Target="../media/image101.jpg"/><Relationship Id="rId5" Type="http://schemas.openxmlformats.org/officeDocument/2006/relationships/hyperlink" Target="http://journals.lww.com/acsm-healthfitness/Fulltext/2010/11000/FUNCTIONAL_TRAINING__Fad_or_Here_to_Stay_.8.aspx" TargetMode="External"/><Relationship Id="rId4" Type="http://schemas.openxmlformats.org/officeDocument/2006/relationships/audio" Target="../media/audio2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Relationship Id="rId6" Type="http://schemas.openxmlformats.org/officeDocument/2006/relationships/image" Target="../media/image102.jpg"/><Relationship Id="rId5" Type="http://schemas.openxmlformats.org/officeDocument/2006/relationships/hyperlink" Target="http://www.avordchiropractic.com/doc/Functional%20training%20for%20Performance%20enhancement.pdf" TargetMode="Externa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Relationship Id="rId6" Type="http://schemas.openxmlformats.org/officeDocument/2006/relationships/image" Target="../media/image103.jpg"/><Relationship Id="rId5" Type="http://schemas.openxmlformats.org/officeDocument/2006/relationships/hyperlink" Target="http://encontroswf.com/wp-content/uploads/2015/04/Artigo-ACSM-2009_Exercise-and-physical-activity-for-older-adults-72.pdf" TargetMode="External"/><Relationship Id="rId4" Type="http://schemas.openxmlformats.org/officeDocument/2006/relationships/audio" Target="../media/audio2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Relationship Id="rId5" Type="http://schemas.openxmlformats.org/officeDocument/2006/relationships/image" Target="../media/image104.jpg"/><Relationship Id="rId4" Type="http://schemas.openxmlformats.org/officeDocument/2006/relationships/audio" Target="../media/audio2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3.xml"/><Relationship Id="rId6" Type="http://schemas.openxmlformats.org/officeDocument/2006/relationships/audio" Target="../media/audio2.wav"/><Relationship Id="rId5" Type="http://schemas.openxmlformats.org/officeDocument/2006/relationships/image" Target="../media/image105.jpeg"/><Relationship Id="rId4" Type="http://schemas.openxmlformats.org/officeDocument/2006/relationships/audio" Target="../media/audio2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4.xml"/><Relationship Id="rId6" Type="http://schemas.openxmlformats.org/officeDocument/2006/relationships/audio" Target="../media/audio1.wav"/><Relationship Id="rId5" Type="http://schemas.openxmlformats.org/officeDocument/2006/relationships/image" Target="../media/image106.jpeg"/><Relationship Id="rId4" Type="http://schemas.openxmlformats.org/officeDocument/2006/relationships/audio" Target="../media/audio1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5.xml"/><Relationship Id="rId6" Type="http://schemas.openxmlformats.org/officeDocument/2006/relationships/audio" Target="../media/audio1.wav"/><Relationship Id="rId5" Type="http://schemas.openxmlformats.org/officeDocument/2006/relationships/image" Target="../media/image107.jpeg"/><Relationship Id="rId4" Type="http://schemas.openxmlformats.org/officeDocument/2006/relationships/audio" Target="../media/audio1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6.xml"/><Relationship Id="rId6" Type="http://schemas.openxmlformats.org/officeDocument/2006/relationships/audio" Target="../media/audio1.wav"/><Relationship Id="rId5" Type="http://schemas.openxmlformats.org/officeDocument/2006/relationships/image" Target="../media/image108.jpg"/><Relationship Id="rId4" Type="http://schemas.openxmlformats.org/officeDocument/2006/relationships/audio" Target="../media/audio1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Relationship Id="rId6" Type="http://schemas.openxmlformats.org/officeDocument/2006/relationships/audio" Target="../media/audio2.wav"/><Relationship Id="rId5" Type="http://schemas.openxmlformats.org/officeDocument/2006/relationships/image" Target="../media/image109.jpeg"/><Relationship Id="rId4" Type="http://schemas.openxmlformats.org/officeDocument/2006/relationships/audio" Target="../media/audio2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8.xml"/><Relationship Id="rId6" Type="http://schemas.openxmlformats.org/officeDocument/2006/relationships/audio" Target="../media/audio2.wav"/><Relationship Id="rId5" Type="http://schemas.openxmlformats.org/officeDocument/2006/relationships/image" Target="../media/image110.jpg"/><Relationship Id="rId4" Type="http://schemas.openxmlformats.org/officeDocument/2006/relationships/audio" Target="../media/audio2.wav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9.xml"/><Relationship Id="rId6" Type="http://schemas.openxmlformats.org/officeDocument/2006/relationships/audio" Target="../media/audio2.wav"/><Relationship Id="rId5" Type="http://schemas.openxmlformats.org/officeDocument/2006/relationships/image" Target="../media/image111.jpg"/><Relationship Id="rId4" Type="http://schemas.openxmlformats.org/officeDocument/2006/relationships/audio" Target="../media/audio2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0.xml"/><Relationship Id="rId6" Type="http://schemas.openxmlformats.org/officeDocument/2006/relationships/audio" Target="../media/audio3.wav"/><Relationship Id="rId5" Type="http://schemas.openxmlformats.org/officeDocument/2006/relationships/image" Target="../media/image112.jp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4" name="Picture 4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84" y="873629"/>
            <a:ext cx="1642504" cy="26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45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47" y="1210139"/>
            <a:ext cx="3960027" cy="23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7" name="Picture 47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3" y="908720"/>
            <a:ext cx="32551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0" y="535939"/>
            <a:ext cx="9144000" cy="74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METODOLOGÍA DEL </a:t>
            </a:r>
            <a:r>
              <a:rPr lang="es-PR" altLang="es-PR" sz="2400" b="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ENTRENAMIENTO FUNCIONAL: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Orientación</a:t>
            </a:r>
          </a:p>
        </p:txBody>
      </p:sp>
      <p:pic>
        <p:nvPicPr>
          <p:cNvPr id="14" name="Picture 15" descr="RSEAUX~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800" dirty="0">
                <a:solidFill>
                  <a:srgbClr val="484876"/>
                </a:solidFill>
                <a:latin typeface="Trebuchet MS" panose="020B0603020202020204" pitchFamily="34" charset="0"/>
              </a:rPr>
              <a:t>Web:        </a:t>
            </a:r>
            <a: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  <a:t>http://www.saludmed.com/</a:t>
            </a:r>
            <a:endParaRPr lang="es-PR" altLang="es-PR" b="0" i="1" dirty="0">
              <a:solidFill>
                <a:srgbClr val="484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7" descr="IE 73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800" dirty="0">
                <a:solidFill>
                  <a:srgbClr val="484876"/>
                </a:solidFill>
                <a:latin typeface="Trebuchet MS" panose="020B0603020202020204" pitchFamily="34" charset="0"/>
              </a:rPr>
              <a:t>E-Mail:</a:t>
            </a:r>
            <a: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  <a:t>     elopategui@intermetro.edu</a:t>
            </a:r>
            <a:b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</a:br>
            <a: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  <a:t>                saludmedpr@gmail.com</a:t>
            </a:r>
          </a:p>
        </p:txBody>
      </p:sp>
      <p:pic>
        <p:nvPicPr>
          <p:cNvPr id="18" name="Picture 19" descr="IE 73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4213" y="5732463"/>
            <a:ext cx="8459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700" dirty="0">
                <a:solidFill>
                  <a:srgbClr val="484876"/>
                </a:solidFill>
                <a:latin typeface="Trebuchet MS" panose="020B0603020202020204" pitchFamily="34" charset="0"/>
              </a:rPr>
              <a:t>Curso:      </a:t>
            </a:r>
            <a:r>
              <a:rPr lang="es-PR" altLang="es-PR" sz="1700" i="1" dirty="0">
                <a:solidFill>
                  <a:srgbClr val="484876"/>
                </a:solidFill>
                <a:latin typeface="Trebuchet MS" panose="020B0603020202020204" pitchFamily="34" charset="0"/>
              </a:rPr>
              <a:t>http://www.saludmed.com/entrenafuncional</a:t>
            </a:r>
            <a:r>
              <a:rPr lang="es-PR" altLang="es-PR" sz="1700" i="1" dirty="0">
                <a:solidFill>
                  <a:schemeClr val="tx2"/>
                </a:solidFill>
                <a:latin typeface="Trebuchet MS" panose="020B0603020202020204" pitchFamily="34" charset="0"/>
              </a:rPr>
              <a:t>/entrenafuncional.html</a:t>
            </a:r>
          </a:p>
        </p:txBody>
      </p:sp>
      <p:sp>
        <p:nvSpPr>
          <p:cNvPr id="20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0" y="692696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1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DISEÑO DE PROGRAMAS DE EJERCICIOS – Literatura Académica</a:t>
            </a:r>
            <a:br>
              <a:rPr lang="es-PR" altLang="es-PR" sz="17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</a:t>
            </a:r>
          </a:p>
          <a:p>
            <a:pPr algn="ctr">
              <a:lnSpc>
                <a:spcPct val="90000"/>
              </a:lnSpc>
            </a:pPr>
            <a:r>
              <a:rPr lang="es-PR" altLang="es-PR" sz="16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http://www.saludmed.com/entrenafuncional/</a:t>
            </a:r>
          </a:p>
          <a:p>
            <a:pPr algn="ctr">
              <a:lnSpc>
                <a:spcPct val="90000"/>
              </a:lnSpc>
            </a:pPr>
            <a:r>
              <a:rPr lang="es-PR" altLang="es-PR" sz="16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contenido/entrenamientointegradoyfuncional.html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2479"/>
            <a:ext cx="8729375" cy="4812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72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5" y="764704"/>
            <a:ext cx="3270447" cy="457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504" y="0"/>
            <a:ext cx="10307954" cy="6857999"/>
          </a:xfrm>
          <a:prstGeom prst="rect">
            <a:avLst/>
          </a:prstGeom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cursos-Libros_Banner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889000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95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457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88098" y="1124806"/>
            <a:ext cx="3816350" cy="496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Carr</a:t>
            </a:r>
            <a:r>
              <a:rPr lang="en-US" altLang="es-PR" sz="2800" b="0" dirty="0"/>
              <a:t>, K. (2022). </a:t>
            </a:r>
            <a:r>
              <a:rPr lang="en-US" altLang="es-PR" sz="2800" b="0" i="1" dirty="0"/>
              <a:t>Functional training anatomy</a:t>
            </a:r>
            <a:r>
              <a:rPr lang="en-US" altLang="es-PR" sz="2800" b="0" dirty="0"/>
              <a:t>. Champaign, IL: Human Kinetics. Disponible </a:t>
            </a:r>
            <a:r>
              <a:rPr lang="en-US" altLang="es-PR" sz="2800" b="0" dirty="0" err="1"/>
              <a:t>en</a:t>
            </a:r>
            <a:r>
              <a:rPr lang="en-US" altLang="es-PR" sz="2800" b="0" dirty="0"/>
              <a:t>: </a:t>
            </a:r>
            <a:r>
              <a:rPr lang="en-US" altLang="es-PR" sz="2800" i="1" dirty="0">
                <a:hlinkClick r:id="rId5"/>
              </a:rPr>
              <a:t>https://drive.google.com/file/d/1LZn5T-8QC7qkj0G5gd_RpP6fj004LMY2/view?usp=sharing</a:t>
            </a:r>
            <a:endParaRPr lang="en-US" altLang="es-PR" sz="2800" i="1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855D944-C6AF-74A6-39EF-F929D3ED6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7" y="776148"/>
            <a:ext cx="3987157" cy="5677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46277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248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2040" y="836774"/>
            <a:ext cx="3816350" cy="55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400" b="0" dirty="0"/>
              <a:t>Crossley, J. (2021). </a:t>
            </a:r>
            <a:r>
              <a:rPr lang="en-US" altLang="es-PR" sz="2400" b="0" i="1" dirty="0"/>
              <a:t>Functional exercise and rehabilitation: The neuroscience of movement, pain and performanc</a:t>
            </a:r>
            <a:r>
              <a:rPr lang="en-US" altLang="es-PR" sz="2400" b="0" dirty="0"/>
              <a:t>e. New York, NY: Routledge, an imprint of the Taylor &amp; Francis Group, an </a:t>
            </a:r>
            <a:r>
              <a:rPr lang="en-US" altLang="es-PR" sz="2400" b="0" dirty="0" err="1"/>
              <a:t>informa</a:t>
            </a:r>
            <a:r>
              <a:rPr lang="en-US" altLang="es-PR" sz="2400" b="0" dirty="0"/>
              <a:t> business. Disponible </a:t>
            </a:r>
            <a:r>
              <a:rPr lang="en-US" altLang="es-PR" sz="2400" b="0" dirty="0" err="1"/>
              <a:t>en</a:t>
            </a:r>
            <a:r>
              <a:rPr lang="en-US" altLang="es-PR" sz="2400" b="0" dirty="0"/>
              <a:t>: </a:t>
            </a:r>
            <a:r>
              <a:rPr lang="en-US" altLang="es-PR" sz="2400" i="1" dirty="0">
                <a:hlinkClick r:id="rId5"/>
              </a:rPr>
              <a:t>https://drive.google.com/file/d/1-eXALcO4LoMZ9h4Z3cJ7uEsDsSFP6aup/view?usp=sharing</a:t>
            </a:r>
            <a:endParaRPr lang="en-US" altLang="es-PR" sz="2400" i="1" dirty="0"/>
          </a:p>
        </p:txBody>
      </p:sp>
      <p:pic>
        <p:nvPicPr>
          <p:cNvPr id="4" name="Picture 3" descr="Graphical user interface, website, calendar&#10;&#10;Description automatically generated">
            <a:extLst>
              <a:ext uri="{FF2B5EF4-FFF2-40B4-BE49-F238E27FC236}">
                <a16:creationId xmlns:a16="http://schemas.microsoft.com/office/drawing/2014/main" id="{CEBE0E27-5250-70EF-0D06-2C92D79EE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7" y="765175"/>
            <a:ext cx="4511681" cy="5761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57987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248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3800" y="1124744"/>
            <a:ext cx="3816350" cy="518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Johnston, A. J. (2020). Functional fitness: Training methodology for real life application. London, UK: Norris Johnston Publishing. </a:t>
            </a:r>
            <a:r>
              <a:rPr lang="en-US" altLang="es-PR" sz="2800" i="1" dirty="0">
                <a:hlinkClick r:id="rId5"/>
              </a:rPr>
              <a:t>https://drive.google.com/file/d/14X5r9Fbm2XhRAXe3A--LqawKoXOE65Rw/view?usp=sharing</a:t>
            </a:r>
            <a:endParaRPr lang="en-US" altLang="es-PR" sz="2800" i="1" dirty="0"/>
          </a:p>
        </p:txBody>
      </p:sp>
      <p:pic>
        <p:nvPicPr>
          <p:cNvPr id="5" name="Picture 4" descr="A person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66DC0642-A19E-09AC-179B-BD99B830E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2" y="764704"/>
            <a:ext cx="4010148" cy="5680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321659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248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3800" y="1340892"/>
            <a:ext cx="3816350" cy="439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Chandler, T. J., &amp; Brown, L. E. (Eds), (2019). </a:t>
            </a:r>
            <a:r>
              <a:rPr lang="en-US" altLang="es-PR" sz="2800" b="0" i="1" dirty="0"/>
              <a:t>Conditioning for Strength and Human Performance</a:t>
            </a:r>
            <a:r>
              <a:rPr lang="en-US" altLang="es-PR" sz="2800" b="0" dirty="0"/>
              <a:t> (3ra ed.). New York, NY: Routledge, an imprint of the Taylor &amp; Francis Group, an </a:t>
            </a:r>
            <a:r>
              <a:rPr lang="en-US" altLang="es-PR" sz="2800" b="0" dirty="0" err="1"/>
              <a:t>informa</a:t>
            </a:r>
            <a:r>
              <a:rPr lang="en-US" altLang="es-PR" sz="2800" b="0" dirty="0"/>
              <a:t> business.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1E4C9170-DF18-4D60-9F1F-1CA2F9382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6" y="764705"/>
            <a:ext cx="4075163" cy="5760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39434" y="1124744"/>
            <a:ext cx="398103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Lowery, L., &amp; Lowery, C. (2017). </a:t>
            </a:r>
            <a:r>
              <a:rPr lang="en-US" altLang="es-PR" sz="2800" b="0" i="1" dirty="0"/>
              <a:t>Functional fitness: At home</a:t>
            </a:r>
            <a:r>
              <a:rPr lang="en-US" altLang="es-PR" sz="2800" b="0" dirty="0"/>
              <a:t>. Maidenhead, UK: Meyer &amp; Meyer Sport (UK) Ltd. Disponible </a:t>
            </a:r>
            <a:r>
              <a:rPr lang="en-US" altLang="es-PR" sz="2800" b="0" dirty="0" err="1"/>
              <a:t>en</a:t>
            </a:r>
            <a:r>
              <a:rPr lang="en-US" altLang="es-PR" sz="2800" b="0" dirty="0"/>
              <a:t>: </a:t>
            </a:r>
            <a:r>
              <a:rPr lang="en-US" altLang="es-PR" sz="2800" i="1" dirty="0">
                <a:hlinkClick r:id="rId5" action="ppaction://hlinkfile"/>
              </a:rPr>
              <a:t>https://drive.google.com/file/d/18v_ZDn0CZN60VZTdOX-etRwZtsMl9f_Y/view?usp=sharing</a:t>
            </a:r>
            <a:endParaRPr lang="en-US" altLang="es-PR" sz="2800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A3FAA2-90B0-A0EC-4DEB-719BA8CE59F3}"/>
              </a:ext>
            </a:extLst>
          </p:cNvPr>
          <p:cNvSpPr>
            <a:spLocks/>
          </p:cNvSpPr>
          <p:nvPr/>
        </p:nvSpPr>
        <p:spPr bwMode="auto">
          <a:xfrm>
            <a:off x="2127397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E18413F-7A6E-0861-14CF-61D8D36A4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8175"/>
            <a:ext cx="4325960" cy="5603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471832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4570" y="547836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4048" y="980728"/>
            <a:ext cx="3816350" cy="524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Brewer, C. (2017). </a:t>
            </a:r>
            <a:r>
              <a:rPr lang="en-US" altLang="es-PR" sz="2800" b="0" i="1" dirty="0"/>
              <a:t>Athletic movement skills: Training for sports performance</a:t>
            </a:r>
            <a:r>
              <a:rPr lang="en-US" altLang="es-PR" sz="2800" b="0" dirty="0"/>
              <a:t>. Champaign, IL: Human Kinetics. Disponible </a:t>
            </a:r>
            <a:r>
              <a:rPr lang="en-US" altLang="es-PR" sz="2800" b="0" dirty="0" err="1"/>
              <a:t>en</a:t>
            </a:r>
            <a:r>
              <a:rPr lang="en-US" altLang="es-PR" sz="2800" b="0" dirty="0"/>
              <a:t>: </a:t>
            </a:r>
            <a:r>
              <a:rPr lang="en-US" altLang="es-PR" sz="2800" i="1" dirty="0">
                <a:hlinkClick r:id="rId5"/>
              </a:rPr>
              <a:t>https://drive.google.com/file/d/1O0SLatcPB8FV9GkP71XLsT66ml2c5K5E/view?usp=sharing</a:t>
            </a:r>
            <a:endParaRPr lang="en-US" altLang="es-PR" sz="2800" i="1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BDBEA93-5FE6-ACAE-D8FB-101F79546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9" y="833740"/>
            <a:ext cx="4361477" cy="5619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92022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04827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98926" y="1016732"/>
            <a:ext cx="3889375" cy="519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ES" altLang="es-PR" sz="2800" b="0" dirty="0"/>
              <a:t>Boyle, M. (2017). El entrenamiento funcional aplicado a los deportes. Madrid, España: Ediciones Tutor, S.A. Disponible en: </a:t>
            </a:r>
            <a:r>
              <a:rPr lang="es-ES" altLang="es-PR" sz="2800" i="1" dirty="0">
                <a:hlinkClick r:id="rId5"/>
              </a:rPr>
              <a:t>https://www.dropbox.com/s/6mvic1vavyqwnvv/Entrena-Funcional_Boyle_2017.pdf?dl=0</a:t>
            </a:r>
            <a:endParaRPr lang="en-US" altLang="es-PR" sz="2800" i="1" dirty="0"/>
          </a:p>
        </p:txBody>
      </p:sp>
      <p:pic>
        <p:nvPicPr>
          <p:cNvPr id="5" name="Picture 4" descr="A picture containing text, grass, person, outdoor&#10;&#10;Description automatically generated">
            <a:extLst>
              <a:ext uri="{FF2B5EF4-FFF2-40B4-BE49-F238E27FC236}">
                <a16:creationId xmlns:a16="http://schemas.microsoft.com/office/drawing/2014/main" id="{B04142DA-85FD-B7BF-8767-3B1687719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943350" cy="5695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02167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925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4048" y="1268760"/>
            <a:ext cx="3889375" cy="48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Boyle, M. (2016). </a:t>
            </a:r>
            <a:r>
              <a:rPr lang="en-US" altLang="es-PR" sz="2800" b="0" i="1" dirty="0"/>
              <a:t>New</a:t>
            </a:r>
            <a:r>
              <a:rPr lang="en-US" altLang="es-PR" sz="2800" i="1" dirty="0"/>
              <a:t> </a:t>
            </a:r>
            <a:r>
              <a:rPr lang="en-US" altLang="es-PR" sz="2800" b="0" i="1" dirty="0"/>
              <a:t>Functional Training for Sports</a:t>
            </a:r>
            <a:r>
              <a:rPr lang="en-US" altLang="es-PR" sz="2800" b="0" dirty="0"/>
              <a:t> (2da ed.). Champaign, IL: Human Kinetics. Disponible </a:t>
            </a:r>
            <a:r>
              <a:rPr lang="en-US" altLang="es-PR" sz="2800" b="0" dirty="0" err="1"/>
              <a:t>en</a:t>
            </a:r>
            <a:r>
              <a:rPr lang="en-US" altLang="es-PR" sz="2800" b="0" dirty="0"/>
              <a:t>: </a:t>
            </a:r>
            <a:r>
              <a:rPr lang="en-US" altLang="es-PR" sz="2800" i="1" dirty="0">
                <a:hlinkClick r:id="rId5"/>
              </a:rPr>
              <a:t>https://drive.google.com/file/d/1e9pPKevMQUdGvUUqrzXqvGvH7T8QCMT4/view</a:t>
            </a:r>
            <a:endParaRPr lang="en-US" altLang="es-PR" sz="2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0437"/>
            <a:ext cx="4392488" cy="56648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225115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496" y="3663256"/>
            <a:ext cx="91440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http://saludmed.com/pptx/</a:t>
            </a:r>
          </a:p>
          <a:p>
            <a:pPr algn="ctr">
              <a:lnSpc>
                <a:spcPct val="90000"/>
              </a:lnSpc>
            </a:pPr>
            <a:r>
              <a:rPr lang="es-PR" altLang="es-PR" sz="4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ft/01ftinstruct.pdf</a:t>
            </a:r>
            <a:endParaRPr lang="es-PR" altLang="es-PR" sz="48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925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3800" y="1557338"/>
            <a:ext cx="3889375" cy="40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Santana, J. C. (2016). </a:t>
            </a:r>
            <a:r>
              <a:rPr lang="en-US" altLang="es-PR" sz="2800" i="1" dirty="0"/>
              <a:t>Functional Training: Exercises and Programming for Training &amp; Performance</a:t>
            </a:r>
            <a:r>
              <a:rPr lang="en-US" altLang="es-PR" sz="2800" b="0" dirty="0"/>
              <a:t>. Champaign, IL: Human Kinetics. 288 pp.</a:t>
            </a:r>
          </a:p>
        </p:txBody>
      </p:sp>
      <p:pic>
        <p:nvPicPr>
          <p:cNvPr id="449548" name="Picture 12" descr="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27088"/>
            <a:ext cx="4357687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01856" y="1124744"/>
            <a:ext cx="391897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Lowery, L. (2016). </a:t>
            </a:r>
            <a:r>
              <a:rPr lang="en-US" altLang="es-PR" sz="2800" b="0" i="1" dirty="0"/>
              <a:t>Functional fitness: The personal trainer's guide</a:t>
            </a:r>
            <a:r>
              <a:rPr lang="en-US" altLang="es-PR" sz="2800" b="0" dirty="0"/>
              <a:t>. Maidenhead, UK: Meyer &amp; Meyer Sport (UK) Ltd. Disponible </a:t>
            </a:r>
            <a:r>
              <a:rPr lang="en-US" altLang="es-PR" sz="2800" b="0" dirty="0" err="1"/>
              <a:t>en</a:t>
            </a:r>
            <a:r>
              <a:rPr lang="en-US" altLang="es-PR" sz="2800" b="0" dirty="0"/>
              <a:t>: </a:t>
            </a:r>
            <a:r>
              <a:rPr lang="en-US" altLang="es-PR" sz="2800" i="1" dirty="0">
                <a:hlinkClick r:id="rId5"/>
              </a:rPr>
              <a:t>https://drive.google.com/file/d/1PdLdDgjuLXAo2DI3iUeJvxi7yxvnUCaI/view?usp=sharing</a:t>
            </a:r>
            <a:endParaRPr lang="en-US" altLang="es-PR" sz="2800" i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118C60C-B18C-27EF-D6C5-8FBC28256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4190"/>
            <a:ext cx="3981038" cy="57875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AA3FAA2-90B0-A0EC-4DEB-719BA8CE59F3}"/>
              </a:ext>
            </a:extLst>
          </p:cNvPr>
          <p:cNvSpPr>
            <a:spLocks/>
          </p:cNvSpPr>
          <p:nvPr/>
        </p:nvSpPr>
        <p:spPr bwMode="auto">
          <a:xfrm>
            <a:off x="2107757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9128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6232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3800" y="1555874"/>
            <a:ext cx="3889375" cy="39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Clark, M. A., &amp; </a:t>
            </a:r>
            <a:r>
              <a:rPr lang="en-US" altLang="es-PR" sz="2800" b="0" dirty="0" err="1"/>
              <a:t>Lucett</a:t>
            </a:r>
            <a:r>
              <a:rPr lang="en-US" altLang="es-PR" sz="2800" b="0" dirty="0"/>
              <a:t>, S. C. (Eds.). (2015). </a:t>
            </a:r>
            <a:r>
              <a:rPr lang="en-US" altLang="es-PR" sz="2800" i="1" dirty="0"/>
              <a:t>NASM's Essentials of Sports Performance Training</a:t>
            </a:r>
            <a:r>
              <a:rPr lang="en-US" altLang="es-PR" sz="2800" b="0" dirty="0"/>
              <a:t> (Ed. Rev). Burlington, MA: Jones &amp; Bartlett Learning.</a:t>
            </a:r>
            <a:r>
              <a:rPr lang="en-US" altLang="es-PR" sz="2800" dirty="0"/>
              <a:t> </a:t>
            </a:r>
            <a:r>
              <a:rPr lang="en-US" altLang="es-PR" sz="2800" b="0" dirty="0"/>
              <a:t>647 pp.</a:t>
            </a:r>
          </a:p>
        </p:txBody>
      </p:sp>
      <p:pic>
        <p:nvPicPr>
          <p:cNvPr id="705540" name="Picture 4" descr="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65175"/>
            <a:ext cx="4425950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553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87081" y="2131938"/>
            <a:ext cx="3889375" cy="266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Bruscia, G. (2015). </a:t>
            </a:r>
            <a:r>
              <a:rPr lang="en-US" altLang="es-PR" sz="2800" i="1" dirty="0"/>
              <a:t>The Functional Training Bible</a:t>
            </a:r>
            <a:r>
              <a:rPr lang="en-US" altLang="es-PR" sz="2800" b="0" dirty="0"/>
              <a:t>. Oxford, OXON, UK: Meyer &amp; Meyer Sport (UK) Ltd. 510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1" y="860652"/>
            <a:ext cx="4202919" cy="5592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59396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925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1097" y="1845370"/>
            <a:ext cx="3889375" cy="316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Joyce, D., &amp; </a:t>
            </a:r>
            <a:r>
              <a:rPr lang="en-US" altLang="es-PR" sz="2800" b="0" dirty="0" err="1"/>
              <a:t>Lewindon</a:t>
            </a:r>
            <a:r>
              <a:rPr lang="en-US" altLang="es-PR" sz="2800" b="0" dirty="0"/>
              <a:t>, D. (Eds.). (2014). </a:t>
            </a:r>
            <a:r>
              <a:rPr lang="en-US" altLang="es-PR" sz="2800" i="1" dirty="0"/>
              <a:t>High-Performance Training for Sports</a:t>
            </a:r>
            <a:r>
              <a:rPr lang="en-US" altLang="es-PR" sz="2800" b="0" dirty="0"/>
              <a:t>. Champaign, IL: Human Kinetics. 377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0" y="799865"/>
            <a:ext cx="4340796" cy="5652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162813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499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5073" y="1772816"/>
            <a:ext cx="3889375" cy="34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Liebenson</a:t>
            </a:r>
            <a:r>
              <a:rPr lang="en-US" altLang="es-PR" sz="2800" b="0" dirty="0"/>
              <a:t>, G. (2014). </a:t>
            </a:r>
            <a:r>
              <a:rPr lang="en-US" altLang="es-PR" sz="2800" i="1" dirty="0"/>
              <a:t>Functional Training Handbook</a:t>
            </a:r>
            <a:r>
              <a:rPr lang="en-US" altLang="es-PR" sz="2800" b="0" dirty="0"/>
              <a:t>. Philadelphia, PA: Lippincott Williams &amp; Wilkins, Wolters Kluwer Health. 472 pp.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3" y="764704"/>
            <a:ext cx="3970014" cy="5671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49821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6232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5238" y="2060575"/>
            <a:ext cx="3889375" cy="30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Collins, A. (2012). </a:t>
            </a:r>
            <a:r>
              <a:rPr lang="en-US" altLang="es-PR" sz="2800" i="1" dirty="0"/>
              <a:t>The Complete Guide to Functional Training</a:t>
            </a:r>
            <a:r>
              <a:rPr lang="en-US" altLang="es-PR" sz="2800" b="0" dirty="0"/>
              <a:t> [Version para un lector digital]. London: </a:t>
            </a:r>
            <a:r>
              <a:rPr lang="en-US" altLang="es-PR" sz="2800" b="0" dirty="0" err="1"/>
              <a:t>Bloonsbury</a:t>
            </a:r>
            <a:r>
              <a:rPr lang="en-US" altLang="es-PR" sz="2800" b="0" dirty="0"/>
              <a:t> Publishing Plc</a:t>
            </a:r>
            <a:r>
              <a:rPr lang="en-US" altLang="es-PR" b="0" dirty="0"/>
              <a:t>.</a:t>
            </a:r>
          </a:p>
        </p:txBody>
      </p:sp>
      <p:pic>
        <p:nvPicPr>
          <p:cNvPr id="709636" name="Picture 4" descr="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765175"/>
            <a:ext cx="460375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248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427984" y="1340768"/>
            <a:ext cx="4248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National Strength &amp; Conditioning Association [NSCA], &amp; Hoffman, J. R. (Ed.). (2012). </a:t>
            </a:r>
            <a:r>
              <a:rPr lang="en-US" altLang="es-PR" sz="2800" i="1" dirty="0"/>
              <a:t>Science of Strength and Conditioning Series: NSCA’s Guide to Program Design</a:t>
            </a:r>
            <a:r>
              <a:rPr lang="en-US" altLang="es-PR" sz="2800" b="0" dirty="0"/>
              <a:t>. Champaign, IL: Human Kinetics. 325 pp.</a:t>
            </a:r>
          </a:p>
        </p:txBody>
      </p:sp>
      <p:pic>
        <p:nvPicPr>
          <p:cNvPr id="703493" name="Picture 5" descr="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8290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4049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2040" y="1339850"/>
            <a:ext cx="38893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Boyle, M. (2010). </a:t>
            </a:r>
            <a:r>
              <a:rPr lang="en-US" altLang="es-PR" sz="2800" i="1" dirty="0"/>
              <a:t>Advances in Functional Training: Training Techniques for Coaches, Personal Trainers and Athletes</a:t>
            </a:r>
            <a:r>
              <a:rPr lang="en-US" altLang="es-PR" sz="2800" b="0" dirty="0"/>
              <a:t>. Santa Cruz, CA: On Target Publications. 315 pp.</a:t>
            </a:r>
          </a:p>
        </p:txBody>
      </p:sp>
      <p:pic>
        <p:nvPicPr>
          <p:cNvPr id="689156" name="Picture 4" descr="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6" y="765175"/>
            <a:ext cx="4325938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372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1057" y="1339850"/>
            <a:ext cx="4393431" cy="432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Cook, G., Burton, L., </a:t>
            </a:r>
            <a:r>
              <a:rPr lang="en-US" altLang="es-PR" sz="2800" b="0" dirty="0" err="1"/>
              <a:t>Kiesel</a:t>
            </a:r>
            <a:r>
              <a:rPr lang="en-US" altLang="es-PR" sz="2800" b="0" dirty="0"/>
              <a:t>, K., Rose, G., &amp; Bryant, M. F. (2010). </a:t>
            </a:r>
            <a:r>
              <a:rPr lang="en-US" altLang="es-PR" sz="2800" i="1" dirty="0"/>
              <a:t>Movement Functional Movement Systems: Screening, Assessment, Corrective Strategies</a:t>
            </a:r>
            <a:r>
              <a:rPr lang="en-US" altLang="es-PR" sz="2800" b="0" dirty="0"/>
              <a:t>. Aptos, CA: On Target Publication. 416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8491"/>
            <a:ext cx="4248472" cy="5670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36777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436843" y="1593629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36" y="891989"/>
            <a:ext cx="2316544" cy="2248979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36343" y="2780928"/>
            <a:ext cx="3231601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836344" y="388067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286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9" y="891989"/>
            <a:ext cx="1778961" cy="1393962"/>
          </a:xfrm>
          <a:prstGeom prst="rect">
            <a:avLst/>
          </a:prstGeom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11261" y="4817744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3" y="4774560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10785" y="5752883"/>
            <a:ext cx="757763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profesor: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8" y="573507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33" y="2717542"/>
            <a:ext cx="3114604" cy="8824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68" y="4347906"/>
            <a:ext cx="2376264" cy="1237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2007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1484784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Radcliffe, J. (2007). </a:t>
            </a:r>
            <a:r>
              <a:rPr lang="en-US" altLang="es-PR" sz="2800" i="1" dirty="0"/>
              <a:t>Functional Training for Athletes at all Levels: Workouts for Agility, Speed and Power</a:t>
            </a:r>
            <a:r>
              <a:rPr lang="en-US" altLang="es-PR" sz="2800" b="0" dirty="0"/>
              <a:t>. Berkeley, CA: Ulysses Press. 290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3" y="804673"/>
            <a:ext cx="4528245" cy="5576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77221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69344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19997" y="1700783"/>
            <a:ext cx="4104456" cy="36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Gambetta, V. (2007). </a:t>
            </a:r>
            <a:r>
              <a:rPr lang="en-US" altLang="es-PR" sz="2800" i="1" dirty="0"/>
              <a:t>Athletic Development The Art &amp; Science of Functional Sports Conditioning</a:t>
            </a:r>
            <a:r>
              <a:rPr lang="en-US" altLang="es-PR" sz="2800" b="0" dirty="0"/>
              <a:t>. Champaign, IL: Human Kinetics. 299 pp.</a:t>
            </a:r>
          </a:p>
        </p:txBody>
      </p:sp>
      <p:pic>
        <p:nvPicPr>
          <p:cNvPr id="685063" name="Picture 7" descr="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1688"/>
            <a:ext cx="4008437" cy="57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913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5363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6016" y="1700783"/>
            <a:ext cx="4104456" cy="36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Cook, G., (2003). </a:t>
            </a:r>
            <a:r>
              <a:rPr lang="en-US" altLang="es-PR" sz="2800" i="1" dirty="0"/>
              <a:t>Athletic Body in Balance: Optimal Movement Skills and Conditioning for Performance</a:t>
            </a:r>
            <a:r>
              <a:rPr lang="en-US" altLang="es-PR" sz="2800" b="0" dirty="0"/>
              <a:t>. Champaign, IL: Human Kinetics. 234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7" y="786370"/>
            <a:ext cx="4296469" cy="5655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75419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9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248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2040" y="1052735"/>
            <a:ext cx="3816350" cy="52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Fukuda, D. H. (2019). </a:t>
            </a:r>
            <a:r>
              <a:rPr lang="en-US" altLang="es-PR" sz="2800" b="0" i="1" dirty="0"/>
              <a:t>Assessments for sport and athletic performance</a:t>
            </a:r>
            <a:r>
              <a:rPr lang="en-US" altLang="es-PR" sz="2800" b="0" dirty="0"/>
              <a:t>. Champaign, IL: Human Kinetics. Disponible </a:t>
            </a:r>
            <a:r>
              <a:rPr lang="en-US" altLang="es-PR" sz="2800" b="0" dirty="0" err="1"/>
              <a:t>en</a:t>
            </a:r>
            <a:r>
              <a:rPr lang="en-US" altLang="es-PR" sz="2800" b="0" dirty="0"/>
              <a:t>: </a:t>
            </a:r>
            <a:r>
              <a:rPr lang="en-US" altLang="es-PR" sz="2800" i="1" dirty="0">
                <a:hlinkClick r:id="rId5"/>
              </a:rPr>
              <a:t>https://drive.google.com/file/d/17-25k0FsYlUdhsFVTqY5mV6idVgNqiQb/view?usp=sharing</a:t>
            </a:r>
            <a:endParaRPr lang="en-US" altLang="es-PR" sz="2800" i="1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0EF8B7F-0FA8-9F53-3D3E-4196925E0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0" y="786401"/>
            <a:ext cx="4392414" cy="5676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40782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7744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Vanderburg</a:t>
            </a:r>
            <a:r>
              <a:rPr lang="en-US" altLang="es-PR" sz="2800" b="0" dirty="0"/>
              <a:t>, H. (2017). </a:t>
            </a:r>
            <a:r>
              <a:rPr lang="en-US" altLang="es-PR" sz="2800" i="1" dirty="0"/>
              <a:t>Fusion Workouts: Fitness, Yoga, Pilates, and Barre</a:t>
            </a:r>
            <a:r>
              <a:rPr lang="en-US" altLang="es-PR" sz="2800" b="0" dirty="0"/>
              <a:t>. Champaign, IL: Human Kinetics. 304 pp.</a:t>
            </a:r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6" y="836712"/>
            <a:ext cx="3931416" cy="5616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013440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051719" y="547787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28651" y="836712"/>
            <a:ext cx="42484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ES" altLang="es-PR" sz="2800" b="0" dirty="0"/>
              <a:t>Tarantino, F. (2017). </a:t>
            </a:r>
            <a:r>
              <a:rPr lang="es-ES" altLang="es-PR" sz="2800" b="0" i="1" dirty="0"/>
              <a:t>Entrenamiento propioceptivo: Principios en el diseño de ejercicios y guías y prácticas</a:t>
            </a:r>
            <a:r>
              <a:rPr lang="es-ES" altLang="es-PR" sz="2800" b="0" dirty="0"/>
              <a:t>. Madrid, España: Médica Panamericana, D.L. Disponible en: </a:t>
            </a:r>
            <a:r>
              <a:rPr lang="es-ES" altLang="es-PR" sz="2800" i="1" dirty="0">
                <a:hlinkClick r:id="rId5"/>
              </a:rPr>
              <a:t>https://drive.google.com/file/d/12Uhmlw5qT376KElKRSbDXtRt6H9VmEcS/view?usp=sharing</a:t>
            </a:r>
            <a:endParaRPr lang="en-US" altLang="es-PR" sz="2800" i="1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C110222-DB7D-0B1F-13DD-FC1E0C6D0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4847"/>
            <a:ext cx="4048014" cy="5670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36440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573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6016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Goldenberg, L., &amp; Twist, P. (2016). </a:t>
            </a:r>
            <a:r>
              <a:rPr lang="en-US" altLang="es-PR" sz="2800" i="1" dirty="0"/>
              <a:t>Strength Ball Training</a:t>
            </a:r>
            <a:r>
              <a:rPr lang="en-US" altLang="es-PR" sz="2800" b="0" dirty="0"/>
              <a:t> (3ra. ed.). Champaign, IL: Human Kinetics. 352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" y="837183"/>
            <a:ext cx="3931308" cy="5616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544920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573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2800" b="0" dirty="0"/>
              <a:t>Collins, P. (2016). </a:t>
            </a:r>
            <a:r>
              <a:rPr lang="es-PR" altLang="es-PR" sz="2800" i="1" dirty="0"/>
              <a:t>Entrenamiento de la Velocidad en el Deporte</a:t>
            </a:r>
            <a:r>
              <a:rPr lang="es-PR" altLang="es-PR" sz="2800" b="0" dirty="0"/>
              <a:t>. Badalona, España: Editorial </a:t>
            </a:r>
            <a:r>
              <a:rPr lang="es-PR" altLang="es-PR" sz="2800" b="0" dirty="0" err="1"/>
              <a:t>Paidotribo</a:t>
            </a:r>
            <a:r>
              <a:rPr lang="es-PR" altLang="es-PR" sz="2800" b="0" dirty="0"/>
              <a:t>.</a:t>
            </a:r>
            <a:endParaRPr lang="en-US" altLang="es-PR" sz="2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00549"/>
            <a:ext cx="3816424" cy="5570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15769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2800" b="0" dirty="0" err="1"/>
              <a:t>Barrett</a:t>
            </a:r>
            <a:r>
              <a:rPr lang="es-PR" altLang="es-PR" sz="2800" b="0" dirty="0"/>
              <a:t>, S. (2016): </a:t>
            </a:r>
            <a:r>
              <a:rPr lang="es-PR" altLang="es-PR" sz="2800" i="1" dirty="0"/>
              <a:t>Entrenamiento Total en Suspensión</a:t>
            </a:r>
            <a:r>
              <a:rPr lang="es-PR" altLang="es-PR" sz="2800" b="0" dirty="0"/>
              <a:t>. Badalona, España: Editorial </a:t>
            </a:r>
            <a:r>
              <a:rPr lang="es-PR" altLang="es-PR" sz="2800" b="0" dirty="0" err="1"/>
              <a:t>Paidotribo</a:t>
            </a:r>
            <a:r>
              <a:rPr lang="es-PR" altLang="es-PR" sz="2800" b="0" dirty="0"/>
              <a:t>. 168 </a:t>
            </a:r>
            <a:r>
              <a:rPr lang="es-PR" altLang="es-PR" sz="2800" b="0" dirty="0" err="1"/>
              <a:t>pp</a:t>
            </a:r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3" y="826770"/>
            <a:ext cx="3706579" cy="5554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678126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olded_Page_Consideracione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889000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849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1772816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Radcliffe, J., &amp; </a:t>
            </a:r>
            <a:r>
              <a:rPr lang="en-US" altLang="es-PR" sz="2800" b="0" dirty="0" err="1"/>
              <a:t>Farentinos</a:t>
            </a:r>
            <a:r>
              <a:rPr lang="en-US" altLang="es-PR" sz="2800" b="0" dirty="0"/>
              <a:t>, R. (2015). </a:t>
            </a:r>
            <a:r>
              <a:rPr lang="en-US" altLang="es-PR" sz="2800" i="1" dirty="0"/>
              <a:t>High-Powered </a:t>
            </a:r>
            <a:r>
              <a:rPr lang="en-US" altLang="es-PR" sz="2800" i="1" dirty="0" err="1"/>
              <a:t>Plyometrics</a:t>
            </a:r>
            <a:r>
              <a:rPr lang="en-US" altLang="es-PR" sz="2800" b="0" dirty="0"/>
              <a:t> (2da. ed.). Champaign, IL: Human Kinetics. 200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5175"/>
            <a:ext cx="4032448" cy="5711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46820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1628800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Brown, L. E., &amp; </a:t>
            </a:r>
            <a:r>
              <a:rPr lang="en-US" altLang="es-PR" sz="2800" b="0" dirty="0" err="1"/>
              <a:t>Ferrigno</a:t>
            </a:r>
            <a:r>
              <a:rPr lang="en-US" altLang="es-PR" sz="2800" b="0" dirty="0"/>
              <a:t>, V. A. (Eds.). (2015). </a:t>
            </a:r>
            <a:r>
              <a:rPr lang="en-US" altLang="es-PR" sz="2800" i="1" dirty="0"/>
              <a:t>Training for Speed, Agility, and Quickness</a:t>
            </a:r>
            <a:r>
              <a:rPr lang="en-US" altLang="es-PR" sz="2800" b="0" dirty="0"/>
              <a:t> (3ra. ed.). Champaign, Illinois: Human Kinetics. 293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2" y="765175"/>
            <a:ext cx="4113914" cy="5777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32755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4048" y="1772816"/>
            <a:ext cx="36724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Winchester, M. (2015). </a:t>
            </a:r>
            <a:r>
              <a:rPr lang="en-US" altLang="es-PR" sz="2800" i="1" dirty="0"/>
              <a:t>Warrior WOD Trainer: Crush a Different Cross-Training Routine Every Day</a:t>
            </a:r>
            <a:r>
              <a:rPr lang="en-US" altLang="es-PR" sz="2800" b="0" dirty="0"/>
              <a:t>. Berkeley, CA: Ulysses Press. 184 pp.</a:t>
            </a:r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6971"/>
            <a:ext cx="4427996" cy="5508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41225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48064" y="1772816"/>
            <a:ext cx="36724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Hirshberg</a:t>
            </a:r>
            <a:r>
              <a:rPr lang="en-US" altLang="es-PR" sz="2800" b="0" dirty="0"/>
              <a:t>, B. (2015). </a:t>
            </a:r>
            <a:r>
              <a:rPr lang="en-US" altLang="es-PR" sz="2800" i="1" dirty="0"/>
              <a:t>Sandbag Training Bible: Functional Workouts To Tone, Sculpt and Strengthen your Entire Body</a:t>
            </a:r>
            <a:r>
              <a:rPr lang="en-US" altLang="es-PR" sz="2800" b="0" dirty="0"/>
              <a:t>. Berkeley, CA: Ulysses Press 144 pp.</a:t>
            </a:r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7183"/>
            <a:ext cx="4501074" cy="5544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4787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1628800"/>
            <a:ext cx="36724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Pratt, B. (2015). </a:t>
            </a:r>
            <a:r>
              <a:rPr lang="en-US" altLang="es-PR" sz="2800" i="1" dirty="0"/>
              <a:t>The Complete Guide to Suspended Fitness Training</a:t>
            </a:r>
            <a:r>
              <a:rPr lang="en-US" altLang="es-PR" sz="2800" b="0" dirty="0"/>
              <a:t>. New York, NY: Bloomsbury Sports: An imprint of Bloomsbury Publishing Plc. 176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808740"/>
            <a:ext cx="4552093" cy="5572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44956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4048" y="836712"/>
            <a:ext cx="36724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Knopf, K. (2015). </a:t>
            </a:r>
            <a:r>
              <a:rPr lang="en-US" altLang="es-PR" sz="2800" i="1" dirty="0"/>
              <a:t>Stability Workouts on the Balance Board: Illustrated Step-by-Step Guide to Toning, Strengthening and Rehabilitative Techniques</a:t>
            </a:r>
            <a:r>
              <a:rPr lang="en-US" altLang="es-PR" sz="2800" b="0" dirty="0"/>
              <a:t>. Berkeley, CA: Ulysses Press. 144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7549"/>
            <a:ext cx="4536504" cy="5459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494502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824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2040" y="1412776"/>
            <a:ext cx="36724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Inkster, K. (2015). </a:t>
            </a:r>
            <a:r>
              <a:rPr lang="en-US" altLang="es-PR" sz="2800" i="1" dirty="0"/>
              <a:t>Foam Rolling: 40 Exercises for Massage, Injury Prevention, and Core Strength</a:t>
            </a:r>
            <a:r>
              <a:rPr lang="en-US" altLang="es-PR" sz="2800" b="0" dirty="0"/>
              <a:t>. New York, NY: W.W. Norton &amp; Company, Inc. 160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939768" cy="552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21071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824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48064" y="1160115"/>
            <a:ext cx="3960440" cy="48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Thompson, J. (2015). </a:t>
            </a:r>
            <a:r>
              <a:rPr lang="en-US" altLang="es-PR" sz="2800" i="1" dirty="0"/>
              <a:t>Weighted Vest Workouts: Supercharge Your Workout f</a:t>
            </a:r>
          </a:p>
          <a:p>
            <a:pPr algn="l" eaLnBrk="1" hangingPunct="1"/>
            <a:r>
              <a:rPr lang="en-US" altLang="es-PR" sz="2800" i="1" dirty="0"/>
              <a:t>or Weight Loss, Muscle Building, Cardio Endurance and Core Strength</a:t>
            </a:r>
            <a:r>
              <a:rPr lang="en-US" altLang="es-PR" sz="2800" b="0" dirty="0"/>
              <a:t>. Berkeley, CA: Ulysses Press.144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608512" cy="5494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06078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41225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20072" y="2240235"/>
            <a:ext cx="3456384" cy="234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Eisen</a:t>
            </a:r>
            <a:r>
              <a:rPr lang="en-US" altLang="es-PR" sz="2800" b="0" dirty="0"/>
              <a:t>, I. (2015). </a:t>
            </a:r>
            <a:r>
              <a:rPr lang="en-US" altLang="es-PR" sz="2800" i="1" dirty="0"/>
              <a:t>Pilates</a:t>
            </a:r>
            <a:r>
              <a:rPr lang="en-US" altLang="es-PR" sz="2800" b="0" dirty="0"/>
              <a:t>. New York, NY: Young Adult - Rosen Publishing. 192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86088"/>
            <a:ext cx="4248472" cy="5627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36782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2132856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Willardson</a:t>
            </a:r>
            <a:r>
              <a:rPr lang="en-US" altLang="es-PR" sz="2800" b="0" dirty="0"/>
              <a:t>, J. M. (Ed.). (2014). </a:t>
            </a:r>
            <a:r>
              <a:rPr lang="en-US" altLang="es-PR" sz="2800" i="1" dirty="0"/>
              <a:t>Developing the Core</a:t>
            </a:r>
            <a:r>
              <a:rPr lang="en-US" altLang="es-PR" sz="2800" b="0" dirty="0"/>
              <a:t>. Champaign, IL: Human Kinetics. 215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0" y="827211"/>
            <a:ext cx="3837476" cy="5482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001771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7852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n-US" altLang="es-PR" sz="1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s-PR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renoelliott2013 (2007, 13 de septiembre). </a:t>
            </a:r>
            <a:r>
              <a:rPr lang="en-US" altLang="es-P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 Sports Training Drills &amp; Exercises</a:t>
            </a:r>
            <a:r>
              <a:rPr lang="en-US" altLang="es-PR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 [Archivo de video]. Recuperado de </a:t>
            </a:r>
            <a:r>
              <a:rPr lang="en-US" altLang="es-PR" sz="1600" i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https://www.youtube.com/watch?v=8EpqHV4eicg</a:t>
            </a:r>
            <a:endParaRPr lang="en-US" altLang="es-PR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84225"/>
            <a:ext cx="7488238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2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2060848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Chu, D. A., &amp; </a:t>
            </a:r>
            <a:r>
              <a:rPr lang="en-US" altLang="es-PR" sz="2800" b="0" dirty="0" err="1"/>
              <a:t>Myer,G</a:t>
            </a:r>
            <a:r>
              <a:rPr lang="en-US" altLang="es-PR" sz="2800" b="0" dirty="0"/>
              <a:t>. D. (2013). </a:t>
            </a:r>
            <a:r>
              <a:rPr lang="en-US" altLang="es-PR" sz="2800" i="1" dirty="0" err="1"/>
              <a:t>Plyometrics</a:t>
            </a:r>
            <a:r>
              <a:rPr lang="en-US" altLang="es-PR" sz="2800" b="0" dirty="0"/>
              <a:t>. Champaign, IL: Human Kinetics. 242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2" y="765175"/>
            <a:ext cx="4318380" cy="5571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42553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372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6016" y="1628800"/>
            <a:ext cx="38884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National Strength &amp; Conditioning Association [NSCA], &amp; </a:t>
            </a:r>
            <a:r>
              <a:rPr lang="en-US" altLang="es-PR" sz="2800" b="0" dirty="0" err="1"/>
              <a:t>Jeffreys</a:t>
            </a:r>
            <a:r>
              <a:rPr lang="en-US" altLang="es-PR" sz="2800" b="0" dirty="0"/>
              <a:t>, I. (Eds.). (2013). </a:t>
            </a:r>
            <a:r>
              <a:rPr lang="en-US" altLang="es-PR" sz="2800" i="1" dirty="0"/>
              <a:t>Developing Speed</a:t>
            </a:r>
            <a:r>
              <a:rPr lang="en-US" altLang="es-PR" sz="2800" b="0" dirty="0"/>
              <a:t>. Champaign, IL: Human Kinetics. 224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3" y="840659"/>
            <a:ext cx="3878469" cy="5540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9139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05172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1916832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Dawes, J., &amp; </a:t>
            </a:r>
            <a:r>
              <a:rPr lang="en-US" altLang="es-PR" sz="2800" b="0" dirty="0" err="1"/>
              <a:t>Roozen</a:t>
            </a:r>
            <a:r>
              <a:rPr lang="en-US" altLang="es-PR" sz="2800" b="0" dirty="0"/>
              <a:t>, M. (2012). </a:t>
            </a:r>
            <a:r>
              <a:rPr lang="en-US" altLang="es-PR" sz="2800" i="1" dirty="0"/>
              <a:t>Developing Agility, and Quickness</a:t>
            </a:r>
            <a:r>
              <a:rPr lang="en-US" altLang="es-PR" sz="2800" b="0" dirty="0"/>
              <a:t>. Champaign, IL: Human Kinetics. 200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880902" cy="5544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1919582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1628800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Gamble, P. (2012). </a:t>
            </a:r>
            <a:r>
              <a:rPr lang="en-US" altLang="es-PR" sz="2800" i="1" dirty="0"/>
              <a:t>Training for Sport Speed and Agility: An Evidence-Based Approach</a:t>
            </a:r>
            <a:r>
              <a:rPr lang="en-US" altLang="es-PR" sz="2800" b="0" dirty="0"/>
              <a:t>. New York, NY: Routledge, an Imprint of the Taylor &amp; </a:t>
            </a:r>
            <a:r>
              <a:rPr lang="en-US" altLang="es-PR" sz="2800" b="0" dirty="0" err="1"/>
              <a:t>Francias</a:t>
            </a:r>
            <a:r>
              <a:rPr lang="en-US" altLang="es-PR" sz="2800" b="0" dirty="0"/>
              <a:t> Group. 200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5176"/>
            <a:ext cx="4090139" cy="5717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164325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88024" y="1412776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O’Dell, S. (2012). </a:t>
            </a:r>
            <a:r>
              <a:rPr lang="en-US" altLang="es-PR" sz="2800" i="1" dirty="0"/>
              <a:t>The Power Revolution: A Sports Performance Guide to Achieving Maximum Power</a:t>
            </a:r>
            <a:r>
              <a:rPr lang="en-US" altLang="es-PR" sz="2800" b="0" dirty="0"/>
              <a:t>. Monterey, CA: Coaches Choice. 215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9125"/>
            <a:ext cx="4171885" cy="5846220"/>
          </a:xfrm>
          <a:prstGeom prst="rect">
            <a:avLst/>
          </a:prstGeom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21242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48064" y="1988840"/>
            <a:ext cx="32403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Cissik</a:t>
            </a:r>
            <a:r>
              <a:rPr lang="en-US" altLang="es-PR" sz="2800" b="0" dirty="0"/>
              <a:t>, J. M., &amp; Barnes, M. (2011). </a:t>
            </a:r>
            <a:r>
              <a:rPr lang="en-US" altLang="es-PR" sz="2800" i="1" dirty="0"/>
              <a:t>Sport Speed and Agility</a:t>
            </a:r>
            <a:r>
              <a:rPr lang="en-US" altLang="es-PR" sz="2800" b="0" dirty="0"/>
              <a:t> (2da. ed.). Monterey, CA: Coaches Choice. 260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2" y="765175"/>
            <a:ext cx="4412034" cy="5688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43859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2060848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Brumitt</a:t>
            </a:r>
            <a:r>
              <a:rPr lang="en-US" altLang="es-PR" sz="2800" b="0" dirty="0"/>
              <a:t>, J. (2010). </a:t>
            </a:r>
            <a:r>
              <a:rPr lang="en-US" altLang="es-PR" sz="2800" i="1" dirty="0"/>
              <a:t>Core Assessment and Training</a:t>
            </a:r>
            <a:r>
              <a:rPr lang="en-US" altLang="es-PR" sz="2800" b="0" dirty="0"/>
              <a:t>. Champaign, IL: Human Kinetics. 154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1" y="764704"/>
            <a:ext cx="4408896" cy="5688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78799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41352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52546" y="1196727"/>
            <a:ext cx="3767926" cy="475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Kovacs, M. (2009). </a:t>
            </a:r>
            <a:r>
              <a:rPr lang="en-US" altLang="es-PR" sz="2800" i="1" dirty="0"/>
              <a:t>Dynamic Stretching: The Revolutionary New Warm-up Method to Improve Power, Performance and Range of Motion</a:t>
            </a:r>
            <a:r>
              <a:rPr lang="en-US" altLang="es-PR" sz="2800" b="0" dirty="0"/>
              <a:t>. Berkeley, CA: Ulysses Press. 144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585002" cy="5688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86123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052479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52044" y="866832"/>
            <a:ext cx="39124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Karter, K. (2007). </a:t>
            </a:r>
            <a:r>
              <a:rPr lang="en-US" altLang="es-PR" sz="2800" b="0" i="1" dirty="0"/>
              <a:t>Balance Training: Stability workouts for core strength and a sculpted body</a:t>
            </a:r>
            <a:r>
              <a:rPr lang="en-US" altLang="es-PR" sz="2800" b="0" dirty="0"/>
              <a:t>. Berkeley, CA: Ulysses Press. Disponible </a:t>
            </a:r>
            <a:r>
              <a:rPr lang="en-US" altLang="es-PR" sz="2800" b="0" dirty="0" err="1"/>
              <a:t>en</a:t>
            </a:r>
            <a:r>
              <a:rPr lang="en-US" altLang="es-PR" sz="2800" b="0" dirty="0"/>
              <a:t>: </a:t>
            </a:r>
            <a:r>
              <a:rPr lang="en-US" altLang="es-PR" sz="2800" i="1" dirty="0">
                <a:hlinkClick r:id="rId5"/>
              </a:rPr>
              <a:t>https://drive.google.com/file/d/1nYWJQLSqL3rTVOkLZDsziBz6IHhx4xd2/view?usp=sharing</a:t>
            </a:r>
            <a:endParaRPr lang="en-US" altLang="es-PR" sz="2800" i="1" dirty="0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0472BE9-AE1F-F901-8AAB-85246A8F1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4" y="842099"/>
            <a:ext cx="4536241" cy="5586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3855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98020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64012" y="1772791"/>
            <a:ext cx="4128468" cy="30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Dawes, J., &amp; Mooney, C. (2006). </a:t>
            </a:r>
            <a:r>
              <a:rPr lang="en-US" altLang="es-PR" sz="2800" b="0" i="1" dirty="0"/>
              <a:t>101</a:t>
            </a:r>
            <a:r>
              <a:rPr lang="en-US" altLang="es-PR" sz="2800" i="1" dirty="0"/>
              <a:t> </a:t>
            </a:r>
            <a:r>
              <a:rPr lang="en-US" altLang="es-PR" sz="2800" b="0" i="1" dirty="0"/>
              <a:t>Conditioning Games and Drills for Athletes</a:t>
            </a:r>
            <a:r>
              <a:rPr lang="en-US" altLang="es-PR" sz="2800" b="0" dirty="0"/>
              <a:t>. Monterey, CA: Coaches Choice. 134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89404"/>
            <a:ext cx="4248472" cy="5652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201966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BIOENERGÉTICA: </a:t>
            </a: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s-PR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s-PR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39750" y="1984375"/>
            <a:ext cx="8280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s-PR" sz="3100">
                <a:latin typeface="Arial" panose="020B0604020202020204" pitchFamily="34" charset="0"/>
              </a:rPr>
              <a:t>Fundamentado en la presentación del video anterior, mencione tres términos, palabras o frases que puedan surgir de su pensamiento al ver tal película. Tienen 3 minutos para completar esta actividad:</a:t>
            </a:r>
          </a:p>
          <a:p>
            <a:pPr algn="l" eaLnBrk="0" hangingPunct="0">
              <a:lnSpc>
                <a:spcPct val="90000"/>
              </a:lnSpc>
            </a:pPr>
            <a:endParaRPr lang="en-US" altLang="es-PR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s-PR" sz="3100">
                <a:latin typeface="Arial" panose="020B0604020202020204" pitchFamily="34" charset="0"/>
              </a:rPr>
              <a:t>1.</a:t>
            </a:r>
          </a:p>
          <a:p>
            <a:pPr algn="l" eaLnBrk="0" hangingPunct="0">
              <a:lnSpc>
                <a:spcPct val="70000"/>
              </a:lnSpc>
            </a:pPr>
            <a:endParaRPr lang="en-US" altLang="es-PR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s-PR" sz="3100">
                <a:latin typeface="Arial" panose="020B0604020202020204" pitchFamily="34" charset="0"/>
              </a:rPr>
              <a:t>2.</a:t>
            </a:r>
          </a:p>
          <a:p>
            <a:pPr algn="l" eaLnBrk="0" hangingPunct="0">
              <a:lnSpc>
                <a:spcPct val="70000"/>
              </a:lnSpc>
            </a:pPr>
            <a:endParaRPr lang="en-US" altLang="es-PR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s-PR" sz="3100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7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893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64012" y="2492896"/>
            <a:ext cx="412846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McHenry, P., &amp; </a:t>
            </a:r>
            <a:r>
              <a:rPr lang="en-US" altLang="es-PR" sz="2800" b="0" dirty="0" err="1"/>
              <a:t>Raether</a:t>
            </a:r>
            <a:r>
              <a:rPr lang="en-US" altLang="es-PR" sz="2800" b="0" dirty="0"/>
              <a:t>, J. (2004). </a:t>
            </a:r>
            <a:r>
              <a:rPr lang="en-US" altLang="es-PR" sz="2800" i="1" dirty="0"/>
              <a:t>101 Agility Drills</a:t>
            </a:r>
            <a:r>
              <a:rPr lang="en-US" altLang="es-PR" sz="2800" b="0" dirty="0"/>
              <a:t>. Monterey, CA: Coaches Choice. 150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2" y="836712"/>
            <a:ext cx="4173062" cy="5572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08217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69344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19996" y="1556767"/>
            <a:ext cx="4128468" cy="38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Ellenbecker</a:t>
            </a:r>
            <a:r>
              <a:rPr lang="en-US" altLang="es-PR" sz="2800" b="0" dirty="0"/>
              <a:t>, T. S., &amp; Davies, G. J. (2001). </a:t>
            </a:r>
            <a:r>
              <a:rPr lang="en-US" altLang="es-PR" sz="2800" i="1" dirty="0"/>
              <a:t>Closed Kinetic Chain Exercises: A </a:t>
            </a:r>
            <a:r>
              <a:rPr lang="en-US" altLang="es-PR" sz="2800" i="1" dirty="0" err="1"/>
              <a:t>Comprehensice</a:t>
            </a:r>
            <a:r>
              <a:rPr lang="en-US" altLang="es-PR" sz="2800" i="1" dirty="0"/>
              <a:t> Guide to Multiple Joint Exercises</a:t>
            </a:r>
            <a:r>
              <a:rPr lang="en-US" altLang="es-PR" sz="2800" b="0" dirty="0"/>
              <a:t>. Champaign, IL: Human Kinetics, Inc. 128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2" y="765175"/>
            <a:ext cx="4140228" cy="5624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79678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7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949280"/>
            <a:ext cx="88201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Webb, A. (2016). Functional movement development for athletic performance.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Australian Strength &amp; Conditioning, 24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23-40.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203848" y="90872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1" y="1917031"/>
            <a:ext cx="8748464" cy="3102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804027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/>
          </p:cNvSpPr>
          <p:nvPr/>
        </p:nvSpPr>
        <p:spPr bwMode="auto">
          <a:xfrm>
            <a:off x="3203848" y="54868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512" y="6121872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D'ewes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(2016). What is functional training and is it right for you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Businesstoday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(210), 1-3.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(Business Source Complete)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272808" cy="4828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62743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/>
          </p:cNvSpPr>
          <p:nvPr/>
        </p:nvSpPr>
        <p:spPr bwMode="auto">
          <a:xfrm>
            <a:off x="3203848" y="764505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28800"/>
            <a:ext cx="8572500" cy="3933825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512" y="5905848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Santana, J. C. (2016). Functional training for running sports.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Coach,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(214), 6835-6841.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92873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Fort-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Vanmeerhaeghe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Romero-Rodriguez, D., Montalvo, A. M., Kiefer, A. W., Lloyd, R. S., &amp; Myer, G. D. (2016). Integrative neuromuscular training and injury prevention in youth athletes. Part I: Identifying risk factors.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&amp; Conditioning Journal, 38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36-48.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http://www.revdesportiva.pt/files/para_publicar/Integrative_Neuromuscular_Training_and_Injury.5.pdf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50852"/>
            <a:ext cx="6171599" cy="4329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003617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Poston, W. C., Haddock, C. K., Heinrich, K. M.,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Jahnke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A.,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Jitnarin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Batchelor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B. (2016). Is High-intensity functional training (HIFT)/CrossFit safe for military fitness training?.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Military Medicine, 181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(7), 627-637. doi:10.7205/MILMED-D-15-00273.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477250" cy="4810125"/>
          </a:xfrm>
          <a:prstGeom prst="rect">
            <a:avLst/>
          </a:prstGeom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King, M.,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Stanforth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(2015). The movement-based programming method for select populations.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 s Health &amp; Fitness Journal, 19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17-22.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http://journals.lww.com/acsm-healthfitness/Fulltext/2015/01000/THE_MOVEMENT_BASED_PROGRAMMING_METHOD_FOR_SELECT.6.aspx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9" y="1268760"/>
            <a:ext cx="8575301" cy="3907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77525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75955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6049864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Ageberg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M. (2015). Neuromuscular exercise as treatment of degenerative knee disease.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&amp; Sport Sciences Reviews, 43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14-22.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http://journals.lww.com/acsm-essr/Fulltext/2015/01000/Neuromuscular_Exercise_as_Treatment_of.5.aspx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5557"/>
            <a:ext cx="8208912" cy="4193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14545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lud_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908050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2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833294"/>
            <a:ext cx="8820150" cy="62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Silva-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Grigoletto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E., Brito, C. J., &amp; Heredia, J. R. (2014). Functional training: functional for what and for whom? /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Treinamento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que e para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Brazilian Journal of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Kineanthropometry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Human Performance, 16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714-719.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http://www.scielo.br/pdf/rbcdh/v16n6/1980-0037-rbcdh-16-06-00709.pdf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6634" name="Picture 10" descr="1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4" y="1196951"/>
            <a:ext cx="8265092" cy="45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23873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347963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Balagué </a:t>
            </a:r>
            <a:r>
              <a:rPr lang="es-PR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Serre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s-PR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Torrents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Martín, C., Pol Cabanellas, R., &amp; </a:t>
            </a:r>
            <a:r>
              <a:rPr lang="es-PR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Seirul.Lo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Vargas, F. (2014). Entrenamiento integrado. Principios dinámicos y aplicaciones. </a:t>
            </a:r>
            <a:r>
              <a:rPr lang="es-PR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Apunts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PR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Educacion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Fisica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Deportes, 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(116), 60-68. doi:10.5672/apunts.2014-0983.es.(2014/2).116.06. Recuperado de 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http://www.raco.cat/index.php/ApuntsEFD/article/viewFile/279286/366994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196752"/>
            <a:ext cx="8748464" cy="4249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1282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528" y="5977856"/>
            <a:ext cx="8496944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Roy, B. A. (2014).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exercise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18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3.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http://journals.lww.com/acsm-healthfitness/Fulltext/2014/05000/FUNctional_Exercise_Training.3.aspx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287016"/>
            <a:ext cx="8748464" cy="4374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74004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Liu, C.,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Shiroy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Jones, L., &amp; Clark, D. (2014). Systematic review of functional training on muscle strength, physical functioning, and activities of daily living in older adults.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Reviews of Aging &amp; Physical Activity, 11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95-106.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764505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9665"/>
            <a:ext cx="8712968" cy="2813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99678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51520" y="5977856"/>
            <a:ext cx="864096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Dalcourt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(2014). Loaded movement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 Fitness Journal, 11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30-37.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597992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5" y="1390279"/>
            <a:ext cx="8550427" cy="4198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30627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6049864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Peterson, J. A. (2013). Take ten. 10 nice-to-know facts about functional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17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48.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http://journals.lww.com/acsm-healthfitness/Fulltext/2013/09000/10_Nice_to_Know_Facts_About_Functional_Training.15.aspx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8608"/>
            <a:ext cx="8568952" cy="3760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89627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King, M.,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Stanforth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(2013). 10,000 workouts in 10 minutes: Movement-based programming.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17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5-14.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http://journals.lww.com/acsm-healthfitness/Fulltext/2013/01000/10,000_WORKOUTS_IN_10_MINUTES__Movement_based.5.aspx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340768"/>
            <a:ext cx="8604448" cy="341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76549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6024790"/>
            <a:ext cx="8820150" cy="42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&amp; Ritchie, D. (2012). The significant 7 principles of functional training for mature adults.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 Fitness Journal, 9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42-49.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54868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8966"/>
            <a:ext cx="7638678" cy="4645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80348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77856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Bushman, B. A. (2012). Wouldn't you like to know.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Neuromotor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exercise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16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4-7.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http://journals.lww.com/acsm-healthfitness/Fulltext/2012/11000/Neuromotor_Exercise_Training.4.aspx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87454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954859"/>
            <a:ext cx="8748464" cy="3202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1246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6121872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Schoenfeld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&amp; Contreras, B. (2012). Do single-joint exercises enhance functional fitness?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&amp; Conditioning Journal, 34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63-65.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https://bretcontreras.com/wp-content/uploads/Do-Single-Joint-Exercises-Enhance-Functional-Fitness.pdf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9" y="764704"/>
            <a:ext cx="7884951" cy="5112568"/>
          </a:xfrm>
          <a:prstGeom prst="rect">
            <a:avLst/>
          </a:prstGeom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86167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0" y="692150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1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SALUDMED: </a:t>
            </a:r>
            <a:r>
              <a:rPr lang="es-PR" altLang="es-PR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CIENCIAS DEL MOVIMIENTO HUMANO Y DE LA SALUD</a:t>
            </a:r>
            <a:br>
              <a:rPr lang="es-PR" altLang="es-PR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http://www.saludmed.com</a:t>
            </a:r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A949D49-4411-304B-A237-E52D5330C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1" y="1181819"/>
            <a:ext cx="8220075" cy="534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99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O'Driscoll1, J. &amp; Delahunt, E. (2011). Neuromuscular training to enhance sensorimotor and functional deficits in subjects with chronic ankle instability: A systematic review and best evidence synthesis. (2011). SMARTT: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 Medicine, Arthroscopy, Rehabilitation, Therapy &amp; Technology, 3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19-38.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http://www.ncbi.nlm.nih.gov/pmc/articles/PMC3189141/pdf/1758-2555-3-19.pdf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88062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960747"/>
            <a:ext cx="8676456" cy="2764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98276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García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&amp; Torres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Luque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(2011).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física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integrada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deportes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combate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Balonmano.Com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Sports Science /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Ciencias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Deporte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731-38.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http://www.e-balonmano.com/ojs/index.php/revista/article/view/72/68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476672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6" y="1124745"/>
            <a:ext cx="8591064" cy="4608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9558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Brzycki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(2011). A critical look at functional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Coach,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(January), 44-47.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https://www.princeton.edu/campusrec/stephens-fitness-center/fitness-articles/MB-2011-01a.pdf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908521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8" y="1988840"/>
            <a:ext cx="8507656" cy="2737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47000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D., Farrell, A., Fabiano, M.,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Radler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Naclerio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Ratamess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A., &amp; ... Myer, G. D. (2011). Effects of integrative neuromuscular training on fitness performance in children.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Exercise Science, 23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573-584.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476672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935"/>
            <a:ext cx="7285112" cy="4570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74099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Naclerio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(2011). Integrative neuromuscular training for youth.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Kronos, 10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49-56.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638761"/>
            <a:ext cx="8460432" cy="3806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16543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Myer, G. D.,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D. (2011). Exercise is sports medicine in youth: Integrative neuromuscular training to optimize motor development and reduce risk of sports related injury.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Kronos, 10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39-48.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http://abacus.universidadeuropea.es/bitstream/handle/11268/3102/Kronos_X_1_5.pdf?sequence=1&amp;isAllowed=y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548481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1194023"/>
            <a:ext cx="7648575" cy="446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14163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Myer, G. D.,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D., Ford, K. R., Best, T. M., Bergeron, M. F., &amp; Hewett, T. E. (2011). When to Initiate Integrative Neuromuscular Training to Reduce Sports-Related Injuries and Enhance Health in Youth?.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Sports Medicine Reports, 10(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3), 157-166.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http://www.ncbi.nlm.nih.gov/pmc/articles/PMC3105332/pdf/nihms-289927.pdf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3775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0854332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Daehan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Van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Ryssegem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Junggi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(2011). Clinician's corner: Overcoming the myth of proprioceptive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Kinesiology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(Online Edition), 18-28.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http://www.academia.edu/4248611/Overcoming_The_Myth_Of_Proprioceptive_Training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105253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1" y="2229594"/>
            <a:ext cx="8791575" cy="2495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30016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733256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Beckham, S. G., &amp; Harper, M. (2010). Functional training: Fad or here to stay?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24-30.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http://journals.lww.com/acsm-healthfitness/Fulltext/2010/11000/FUNCTIONAL_TRAINING__Fad_or_Here_to_Stay_.8.aspx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541141" cy="2521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92175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Liebernson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(2006). Functional training for performance enhancement - Part 1: The basics.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Bodywork &amp; Movement Therapies, 10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154-158.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http://www.avordchiropractic.com/doc/Functional%20training%20for%20Performance%20enhancement.pdf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715952"/>
            <a:ext cx="8532440" cy="3690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45494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7208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91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47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Siff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(2002). Functional training revisited.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&amp; Conditioning Journal, 24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42-46.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http://encontroswf.com/wp-content/uploads/2015/04/Artigo-ACSM-2009_Exercise-and-physical-activity-for-older-adults-72.pdf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" y="764704"/>
            <a:ext cx="8802885" cy="4288784"/>
          </a:xfrm>
          <a:prstGeom prst="rect">
            <a:avLst/>
          </a:prstGeom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987824" y="126876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27641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Risberg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A.,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Mork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M.,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Jenssen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K., &amp; Holm, I. I. (2001). Design and implementation of a neuromuscular training program following anterior cruciate ligament reconstruction.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Orthopaedic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Sports Physical Therapy, 31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620-631.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289615"/>
            <a:ext cx="8676456" cy="4155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48575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cursos_Banners_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1075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1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R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36513" y="4445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s-PR" sz="1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http://www.nsca.com</a:t>
            </a:r>
          </a:p>
        </p:txBody>
      </p:sp>
      <p:pic>
        <p:nvPicPr>
          <p:cNvPr id="6" name="Picture 4" descr="NSCA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91440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R"/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6513" y="4445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s-PR" sz="1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http://www.nasm.org</a:t>
            </a:r>
          </a:p>
        </p:txBody>
      </p:sp>
      <p:pic>
        <p:nvPicPr>
          <p:cNvPr id="4" name="Picture 9" descr="NASM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49250"/>
            <a:ext cx="7777163" cy="639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3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692522"/>
            <a:ext cx="9036496" cy="5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s-PR" sz="2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 AMERICAN COUNCIL ON EXERCISE (ACE):</a:t>
            </a:r>
          </a:p>
          <a:p>
            <a:pPr algn="ctr">
              <a:lnSpc>
                <a:spcPct val="110000"/>
              </a:lnSpc>
            </a:pP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https://www.acefitness.org/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859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6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cursos-Sitios-Web_Banners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90575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108520" y="1196752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es-PR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FUNCTIONAL TRAINING INSTITUTE: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http://www.functionaltraininginstitute.com/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endParaRPr lang="es-PR" altLang="es-PR" sz="240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571387" cy="396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8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9721"/>
            <a:ext cx="8640960" cy="5184576"/>
          </a:xfrm>
          <a:prstGeom prst="rect">
            <a:avLst/>
          </a:prstGeom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0" y="548680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s-PR" altLang="es-PR" sz="1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FUNCTIONAL MOVEMENT SCREEN:</a:t>
            </a:r>
            <a:b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http://www.functionalmovement.com/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5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48680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s-PR" altLang="es-PR" sz="1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FUNCTIONAL MOVEMENT SCREEN:</a:t>
            </a:r>
            <a:b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http://www.movementbook.com/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1" y="1340768"/>
            <a:ext cx="8319163" cy="5113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27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46056</TotalTime>
  <Words>4025</Words>
  <Application>Microsoft Office PowerPoint</Application>
  <PresentationFormat>On-screen Show (4:3)</PresentationFormat>
  <Paragraphs>336</Paragraphs>
  <Slides>102</Slides>
  <Notes>102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0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Entrenamiento Funcional: Orientación</dc:title>
  <dc:creator>Valued Acer Customer</dc:creator>
  <cp:lastModifiedBy>Edgar Lopategui Corsino</cp:lastModifiedBy>
  <cp:revision>5052</cp:revision>
  <cp:lastPrinted>2016-09-29T16:33:06Z</cp:lastPrinted>
  <dcterms:created xsi:type="dcterms:W3CDTF">2012-03-25T21:01:47Z</dcterms:created>
  <dcterms:modified xsi:type="dcterms:W3CDTF">2023-03-08T16:57:17Z</dcterms:modified>
</cp:coreProperties>
</file>