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tags/tag20.xml" ContentType="application/vnd.openxmlformats-officedocument.presentationml.tags+xml"/>
  <Override PartName="/ppt/notesSlides/notesSlide23.xml" ContentType="application/vnd.openxmlformats-officedocument.presentationml.notesSlide+xml"/>
  <Override PartName="/ppt/tags/tag21.xml" ContentType="application/vnd.openxmlformats-officedocument.presentationml.tags+xml"/>
  <Override PartName="/ppt/notesSlides/notesSlide24.xml" ContentType="application/vnd.openxmlformats-officedocument.presentationml.notesSlide+xml"/>
  <Override PartName="/ppt/tags/tag22.xml" ContentType="application/vnd.openxmlformats-officedocument.presentationml.tags+xml"/>
  <Override PartName="/ppt/notesSlides/notesSlide25.xml" ContentType="application/vnd.openxmlformats-officedocument.presentationml.notesSlide+xml"/>
  <Override PartName="/ppt/tags/tag23.xml" ContentType="application/vnd.openxmlformats-officedocument.presentationml.tags+xml"/>
  <Override PartName="/ppt/notesSlides/notesSlide26.xml" ContentType="application/vnd.openxmlformats-officedocument.presentationml.notesSlide+xml"/>
  <Override PartName="/ppt/tags/tag24.xml" ContentType="application/vnd.openxmlformats-officedocument.presentationml.tags+xml"/>
  <Override PartName="/ppt/notesSlides/notesSlide27.xml" ContentType="application/vnd.openxmlformats-officedocument.presentationml.notesSlide+xml"/>
  <Override PartName="/ppt/tags/tag25.xml" ContentType="application/vnd.openxmlformats-officedocument.presentationml.tags+xml"/>
  <Override PartName="/ppt/notesSlides/notesSlide28.xml" ContentType="application/vnd.openxmlformats-officedocument.presentationml.notesSlide+xml"/>
  <Override PartName="/ppt/tags/tag26.xml" ContentType="application/vnd.openxmlformats-officedocument.presentationml.tags+xml"/>
  <Override PartName="/ppt/notesSlides/notesSlide29.xml" ContentType="application/vnd.openxmlformats-officedocument.presentationml.notesSlide+xml"/>
  <Override PartName="/ppt/tags/tag27.xml" ContentType="application/vnd.openxmlformats-officedocument.presentationml.tags+xml"/>
  <Override PartName="/ppt/notesSlides/notesSlide30.xml" ContentType="application/vnd.openxmlformats-officedocument.presentationml.notesSlide+xml"/>
  <Override PartName="/ppt/tags/tag28.xml" ContentType="application/vnd.openxmlformats-officedocument.presentationml.tags+xml"/>
  <Override PartName="/ppt/notesSlides/notesSlide31.xml" ContentType="application/vnd.openxmlformats-officedocument.presentationml.notesSlide+xml"/>
  <Override PartName="/ppt/tags/tag29.xml" ContentType="application/vnd.openxmlformats-officedocument.presentationml.tags+xml"/>
  <Override PartName="/ppt/notesSlides/notesSlide32.xml" ContentType="application/vnd.openxmlformats-officedocument.presentationml.notesSlide+xml"/>
  <Override PartName="/ppt/tags/tag30.xml" ContentType="application/vnd.openxmlformats-officedocument.presentationml.tags+xml"/>
  <Override PartName="/ppt/notesSlides/notesSlide33.xml" ContentType="application/vnd.openxmlformats-officedocument.presentationml.notesSlide+xml"/>
  <Override PartName="/ppt/tags/tag31.xml" ContentType="application/vnd.openxmlformats-officedocument.presentationml.tags+xml"/>
  <Override PartName="/ppt/notesSlides/notesSlide34.xml" ContentType="application/vnd.openxmlformats-officedocument.presentationml.notesSlide+xml"/>
  <Override PartName="/ppt/tags/tag32.xml" ContentType="application/vnd.openxmlformats-officedocument.presentationml.tags+xml"/>
  <Override PartName="/ppt/notesSlides/notesSlide35.xml" ContentType="application/vnd.openxmlformats-officedocument.presentationml.notesSlide+xml"/>
  <Override PartName="/ppt/tags/tag33.xml" ContentType="application/vnd.openxmlformats-officedocument.presentationml.tags+xml"/>
  <Override PartName="/ppt/notesSlides/notesSlide36.xml" ContentType="application/vnd.openxmlformats-officedocument.presentationml.notesSlide+xml"/>
  <Override PartName="/ppt/tags/tag34.xml" ContentType="application/vnd.openxmlformats-officedocument.presentationml.tags+xml"/>
  <Override PartName="/ppt/notesSlides/notesSlide37.xml" ContentType="application/vnd.openxmlformats-officedocument.presentationml.notesSlide+xml"/>
  <Override PartName="/ppt/tags/tag35.xml" ContentType="application/vnd.openxmlformats-officedocument.presentationml.tags+xml"/>
  <Override PartName="/ppt/notesSlides/notesSlide38.xml" ContentType="application/vnd.openxmlformats-officedocument.presentationml.notesSlide+xml"/>
  <Override PartName="/ppt/tags/tag36.xml" ContentType="application/vnd.openxmlformats-officedocument.presentationml.tags+xml"/>
  <Override PartName="/ppt/notesSlides/notesSlide39.xml" ContentType="application/vnd.openxmlformats-officedocument.presentationml.notesSlide+xml"/>
  <Override PartName="/ppt/tags/tag37.xml" ContentType="application/vnd.openxmlformats-officedocument.presentationml.tags+xml"/>
  <Override PartName="/ppt/notesSlides/notesSlide40.xml" ContentType="application/vnd.openxmlformats-officedocument.presentationml.notesSlide+xml"/>
  <Override PartName="/ppt/tags/tag38.xml" ContentType="application/vnd.openxmlformats-officedocument.presentationml.tags+xml"/>
  <Override PartName="/ppt/notesSlides/notesSlide41.xml" ContentType="application/vnd.openxmlformats-officedocument.presentationml.notesSlide+xml"/>
  <Override PartName="/ppt/tags/tag39.xml" ContentType="application/vnd.openxmlformats-officedocument.presentationml.tags+xml"/>
  <Override PartName="/ppt/notesSlides/notesSlide42.xml" ContentType="application/vnd.openxmlformats-officedocument.presentationml.notesSlide+xml"/>
  <Override PartName="/ppt/tags/tag40.xml" ContentType="application/vnd.openxmlformats-officedocument.presentationml.tags+xml"/>
  <Override PartName="/ppt/notesSlides/notesSlide43.xml" ContentType="application/vnd.openxmlformats-officedocument.presentationml.notesSlide+xml"/>
  <Override PartName="/ppt/tags/tag41.xml" ContentType="application/vnd.openxmlformats-officedocument.presentationml.tags+xml"/>
  <Override PartName="/ppt/notesSlides/notesSlide44.xml" ContentType="application/vnd.openxmlformats-officedocument.presentationml.notesSlide+xml"/>
  <Override PartName="/ppt/tags/tag42.xml" ContentType="application/vnd.openxmlformats-officedocument.presentationml.tags+xml"/>
  <Override PartName="/ppt/notesSlides/notesSlide45.xml" ContentType="application/vnd.openxmlformats-officedocument.presentationml.notesSlide+xml"/>
  <Override PartName="/ppt/tags/tag43.xml" ContentType="application/vnd.openxmlformats-officedocument.presentationml.tags+xml"/>
  <Override PartName="/ppt/notesSlides/notesSlide46.xml" ContentType="application/vnd.openxmlformats-officedocument.presentationml.notesSlide+xml"/>
  <Override PartName="/ppt/tags/tag44.xml" ContentType="application/vnd.openxmlformats-officedocument.presentationml.tags+xml"/>
  <Override PartName="/ppt/notesSlides/notesSlide47.xml" ContentType="application/vnd.openxmlformats-officedocument.presentationml.notesSlide+xml"/>
  <Override PartName="/ppt/tags/tag45.xml" ContentType="application/vnd.openxmlformats-officedocument.presentationml.tags+xml"/>
  <Override PartName="/ppt/notesSlides/notesSlide48.xml" ContentType="application/vnd.openxmlformats-officedocument.presentationml.notesSlide+xml"/>
  <Override PartName="/ppt/tags/tag46.xml" ContentType="application/vnd.openxmlformats-officedocument.presentationml.tags+xml"/>
  <Override PartName="/ppt/notesSlides/notesSlide49.xml" ContentType="application/vnd.openxmlformats-officedocument.presentationml.notesSlide+xml"/>
  <Override PartName="/ppt/tags/tag47.xml" ContentType="application/vnd.openxmlformats-officedocument.presentationml.tags+xml"/>
  <Override PartName="/ppt/notesSlides/notesSlide50.xml" ContentType="application/vnd.openxmlformats-officedocument.presentationml.notesSlide+xml"/>
  <Override PartName="/ppt/tags/tag48.xml" ContentType="application/vnd.openxmlformats-officedocument.presentationml.tags+xml"/>
  <Override PartName="/ppt/notesSlides/notesSlide51.xml" ContentType="application/vnd.openxmlformats-officedocument.presentationml.notesSlide+xml"/>
  <Override PartName="/ppt/tags/tag49.xml" ContentType="application/vnd.openxmlformats-officedocument.presentationml.tags+xml"/>
  <Override PartName="/ppt/notesSlides/notesSlide52.xml" ContentType="application/vnd.openxmlformats-officedocument.presentationml.notesSlide+xml"/>
  <Override PartName="/ppt/tags/tag50.xml" ContentType="application/vnd.openxmlformats-officedocument.presentationml.tags+xml"/>
  <Override PartName="/ppt/notesSlides/notesSlide53.xml" ContentType="application/vnd.openxmlformats-officedocument.presentationml.notesSlide+xml"/>
  <Override PartName="/ppt/tags/tag51.xml" ContentType="application/vnd.openxmlformats-officedocument.presentationml.tags+xml"/>
  <Override PartName="/ppt/notesSlides/notesSlide54.xml" ContentType="application/vnd.openxmlformats-officedocument.presentationml.notesSlide+xml"/>
  <Override PartName="/ppt/tags/tag52.xml" ContentType="application/vnd.openxmlformats-officedocument.presentationml.tags+xml"/>
  <Override PartName="/ppt/notesSlides/notesSlide55.xml" ContentType="application/vnd.openxmlformats-officedocument.presentationml.notesSlide+xml"/>
  <Override PartName="/ppt/tags/tag53.xml" ContentType="application/vnd.openxmlformats-officedocument.presentationml.tags+xml"/>
  <Override PartName="/ppt/notesSlides/notesSlide56.xml" ContentType="application/vnd.openxmlformats-officedocument.presentationml.notesSlide+xml"/>
  <Override PartName="/ppt/tags/tag54.xml" ContentType="application/vnd.openxmlformats-officedocument.presentationml.tags+xml"/>
  <Override PartName="/ppt/notesSlides/notesSlide57.xml" ContentType="application/vnd.openxmlformats-officedocument.presentationml.notesSlide+xml"/>
  <Override PartName="/ppt/tags/tag55.xml" ContentType="application/vnd.openxmlformats-officedocument.presentationml.tags+xml"/>
  <Override PartName="/ppt/notesSlides/notesSlide58.xml" ContentType="application/vnd.openxmlformats-officedocument.presentationml.notesSlide+xml"/>
  <Override PartName="/ppt/tags/tag56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3"/>
  </p:notesMasterIdLst>
  <p:handoutMasterIdLst>
    <p:handoutMasterId r:id="rId64"/>
  </p:handoutMasterIdLst>
  <p:sldIdLst>
    <p:sldId id="256" r:id="rId2"/>
    <p:sldId id="865" r:id="rId3"/>
    <p:sldId id="1302" r:id="rId4"/>
    <p:sldId id="1059" r:id="rId5"/>
    <p:sldId id="941" r:id="rId6"/>
    <p:sldId id="1427" r:id="rId7"/>
    <p:sldId id="995" r:id="rId8"/>
    <p:sldId id="882" r:id="rId9"/>
    <p:sldId id="1067" r:id="rId10"/>
    <p:sldId id="1060" r:id="rId11"/>
    <p:sldId id="1061" r:id="rId12"/>
    <p:sldId id="1072" r:id="rId13"/>
    <p:sldId id="1073" r:id="rId14"/>
    <p:sldId id="1071" r:id="rId15"/>
    <p:sldId id="1084" r:id="rId16"/>
    <p:sldId id="855" r:id="rId17"/>
    <p:sldId id="1086" r:id="rId18"/>
    <p:sldId id="1088" r:id="rId19"/>
    <p:sldId id="1089" r:id="rId20"/>
    <p:sldId id="1090" r:id="rId21"/>
    <p:sldId id="1092" r:id="rId22"/>
    <p:sldId id="1058" r:id="rId23"/>
    <p:sldId id="1063" r:id="rId24"/>
    <p:sldId id="1082" r:id="rId25"/>
    <p:sldId id="1093" r:id="rId26"/>
    <p:sldId id="1094" r:id="rId27"/>
    <p:sldId id="1095" r:id="rId28"/>
    <p:sldId id="1065" r:id="rId29"/>
    <p:sldId id="1081" r:id="rId30"/>
    <p:sldId id="1003" r:id="rId31"/>
    <p:sldId id="1087" r:id="rId32"/>
    <p:sldId id="1062" r:id="rId33"/>
    <p:sldId id="1064" r:id="rId34"/>
    <p:sldId id="1066" r:id="rId35"/>
    <p:sldId id="1068" r:id="rId36"/>
    <p:sldId id="1069" r:id="rId37"/>
    <p:sldId id="1070" r:id="rId38"/>
    <p:sldId id="1075" r:id="rId39"/>
    <p:sldId id="1074" r:id="rId40"/>
    <p:sldId id="1076" r:id="rId41"/>
    <p:sldId id="1077" r:id="rId42"/>
    <p:sldId id="1078" r:id="rId43"/>
    <p:sldId id="1079" r:id="rId44"/>
    <p:sldId id="1083" r:id="rId45"/>
    <p:sldId id="1080" r:id="rId46"/>
    <p:sldId id="1096" r:id="rId47"/>
    <p:sldId id="1109" r:id="rId48"/>
    <p:sldId id="1100" r:id="rId49"/>
    <p:sldId id="982" r:id="rId50"/>
    <p:sldId id="1099" r:id="rId51"/>
    <p:sldId id="1101" r:id="rId52"/>
    <p:sldId id="1102" r:id="rId53"/>
    <p:sldId id="1103" r:id="rId54"/>
    <p:sldId id="1098" r:id="rId55"/>
    <p:sldId id="1108" r:id="rId56"/>
    <p:sldId id="1426" r:id="rId57"/>
    <p:sldId id="1429" r:id="rId58"/>
    <p:sldId id="1428" r:id="rId59"/>
    <p:sldId id="604" r:id="rId60"/>
    <p:sldId id="978" r:id="rId61"/>
    <p:sldId id="1148" r:id="rId62"/>
  </p:sldIdLst>
  <p:sldSz cx="9144000" cy="6858000" type="screen4x3"/>
  <p:notesSz cx="7010400" cy="9296400"/>
  <p:custDataLst>
    <p:tags r:id="rId65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4876"/>
    <a:srgbClr val="6C043F"/>
    <a:srgbClr val="6600CC"/>
    <a:srgbClr val="680068"/>
    <a:srgbClr val="FFFFFF"/>
    <a:srgbClr val="9E0040"/>
    <a:srgbClr val="47008E"/>
    <a:srgbClr val="532476"/>
    <a:srgbClr val="FF0066"/>
    <a:srgbClr val="8200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21" autoAdjust="0"/>
    <p:restoredTop sz="94182" autoAdjust="0"/>
  </p:normalViewPr>
  <p:slideViewPr>
    <p:cSldViewPr>
      <p:cViewPr varScale="1">
        <p:scale>
          <a:sx n="65" d="100"/>
          <a:sy n="65" d="100"/>
        </p:scale>
        <p:origin x="14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436" y="0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5BB47514-D91A-4F60-808A-63E59A7D6FEF}" type="datetimeFigureOut">
              <a:rPr lang="en-US"/>
              <a:pPr>
                <a:defRPr/>
              </a:pPr>
              <a:t>3/8/2023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7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436" y="8830627"/>
            <a:ext cx="3038372" cy="464184"/>
          </a:xfrm>
          <a:prstGeom prst="rect">
            <a:avLst/>
          </a:prstGeom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Calibri" panose="020F0502020204030204" pitchFamily="34" charset="0"/>
              </a:defRPr>
            </a:lvl1pPr>
          </a:lstStyle>
          <a:p>
            <a:fld id="{80775DB0-0642-4647-B826-14FB84F7CCB3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436" y="0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fld id="{DF9118B2-1A13-45AD-BA52-27027FEE35E4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6108"/>
            <a:ext cx="5608320" cy="4182427"/>
          </a:xfrm>
          <a:prstGeom prst="rect">
            <a:avLst/>
          </a:prstGeom>
        </p:spPr>
        <p:txBody>
          <a:bodyPr vert="horz" lIns="93172" tIns="46586" rIns="93172" bIns="46586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27"/>
            <a:ext cx="3038372" cy="464184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436" y="8830627"/>
            <a:ext cx="3038372" cy="464184"/>
          </a:xfrm>
          <a:prstGeom prst="rect">
            <a:avLst/>
          </a:prstGeom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Calibri" panose="020F0502020204030204" pitchFamily="34" charset="0"/>
              </a:defRPr>
            </a:lvl1pPr>
          </a:lstStyle>
          <a:p>
            <a:fld id="{BC3E63DF-ACE0-4A8C-A515-C0D2FDCFC6DF}" type="slidenum">
              <a:rPr lang="es-PR" altLang="es-PR"/>
              <a:pPr/>
              <a:t>‹#›</a:t>
            </a:fld>
            <a:endParaRPr lang="es-PR" altLang="es-P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4659" indent="-286407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5629" indent="-229126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3880" indent="-229126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62132" indent="-229126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20384" indent="-229126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8635" indent="-229126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36887" indent="-229126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95138" indent="-229126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2E197D32-152B-49DF-9DDA-C3DBBD4B7CED}" type="slidenum">
              <a:rPr lang="es-PR" altLang="es-PR" sz="1200">
                <a:latin typeface="Calibri" panose="020F0502020204030204" pitchFamily="34" charset="0"/>
              </a:rPr>
              <a:pPr eaLnBrk="1" hangingPunct="1"/>
              <a:t>1</a:t>
            </a:fld>
            <a:endParaRPr lang="es-PR" altLang="es-PR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093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42598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58BD21A-5324-471E-812B-EEB3CE97EE35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9671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42598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58BD21A-5324-471E-812B-EEB3CE97EE35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463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42598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58BD21A-5324-471E-812B-EEB3CE97EE35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813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42598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58BD21A-5324-471E-812B-EEB3CE97EE35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131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618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5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42598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558BD21A-5324-471E-812B-EEB3CE97EE35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087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579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060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486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1226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8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38276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CC67C867-EB2E-4B63-B848-AAF2A486B6F3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2655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727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2562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647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061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6672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7459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29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542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9467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2553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3394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3525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1734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5704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7277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3866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4062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4573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39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170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2508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9306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1593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7138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7197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3086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4258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9654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4552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3114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49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50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4528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51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8120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52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8291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8860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54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35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55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3210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56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042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57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4910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669700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4C62BBBC-53F2-4184-AC1E-186A38366027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58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53134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125956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770D40D4-A504-432F-B67B-4AEEBEA59BCE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59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80834586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224256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252" y="4416108"/>
            <a:ext cx="5139898" cy="418242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PR" altLang="es-P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9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674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5" name="Picture 36" descr="saludmed-com_Ban_PPT-MASTER-1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7" name="Rectangle 6"/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10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/>
            <a:r>
              <a:rPr lang="es-PR" altLang="es-PR" sz="1200" b="0" dirty="0" err="1">
                <a:latin typeface="Arial" panose="020B0604020202020204" pitchFamily="34" charset="0"/>
              </a:rPr>
              <a:t>Saludmed</a:t>
            </a:r>
            <a:r>
              <a:rPr lang="es-PR" altLang="es-PR" sz="1200" b="0" dirty="0">
                <a:latin typeface="Arial" panose="020B0604020202020204" pitchFamily="34" charset="0"/>
              </a:rPr>
              <a:t> 2023, por </a:t>
            </a:r>
            <a:r>
              <a:rPr lang="es-PR" altLang="es-PR" sz="1200" i="1" dirty="0">
                <a:latin typeface="Arial" panose="020B0604020202020204" pitchFamily="34" charset="0"/>
                <a:hlinkClick r:id="rId4"/>
              </a:rPr>
              <a:t>Edgar Lopategui Corsino</a:t>
            </a:r>
            <a:r>
              <a:rPr lang="es-PR" altLang="es-PR" sz="1200" b="0" dirty="0">
                <a:latin typeface="Arial" panose="020B0604020202020204" pitchFamily="34" charset="0"/>
              </a:rPr>
              <a:t>, se encuentra bajo una licencia </a:t>
            </a:r>
            <a:r>
              <a:rPr lang="es-PR" altLang="es-PR" sz="1200" b="0" i="1" dirty="0">
                <a:latin typeface="Arial" panose="020B0604020202020204" pitchFamily="34" charset="0"/>
                <a:hlinkClick r:id="rId5"/>
              </a:rPr>
              <a:t>"Creative </a:t>
            </a:r>
            <a:r>
              <a:rPr lang="es-PR" altLang="es-PR" sz="1200" b="0" i="1" dirty="0" err="1">
                <a:latin typeface="Arial" panose="020B0604020202020204" pitchFamily="34" charset="0"/>
                <a:hlinkClick r:id="rId5"/>
              </a:rPr>
              <a:t>Commons</a:t>
            </a:r>
            <a:r>
              <a:rPr lang="es-PR" altLang="es-PR" sz="1200" b="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s-PR" sz="1200" b="0" dirty="0">
                <a:latin typeface="Arial" panose="020B0604020202020204" pitchFamily="34" charset="0"/>
              </a:rPr>
              <a:t>, </a:t>
            </a:r>
          </a:p>
          <a:p>
            <a:pPr algn="l" eaLnBrk="1" hangingPunct="1"/>
            <a:r>
              <a:rPr lang="es-PR" altLang="es-PR" sz="1200" b="0" dirty="0">
                <a:latin typeface="Arial" panose="020B0604020202020204" pitchFamily="34" charset="0"/>
              </a:rPr>
              <a:t>de tipo: 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Reconocimiento-</a:t>
            </a:r>
            <a:r>
              <a:rPr lang="es-PR" altLang="es-PR" sz="1200" i="1" dirty="0" err="1">
                <a:latin typeface="Arial" panose="020B0604020202020204" pitchFamily="34" charset="0"/>
                <a:hlinkClick r:id="rId5"/>
              </a:rPr>
              <a:t>NoComercial</a:t>
            </a:r>
            <a:r>
              <a:rPr lang="es-PR" altLang="es-PR" sz="1200" i="1" dirty="0">
                <a:latin typeface="Arial" panose="020B0604020202020204" pitchFamily="34" charset="0"/>
                <a:hlinkClick r:id="rId5"/>
              </a:rPr>
              <a:t>-Sin Obras Derivadas 3.0.  Licencia de Puerto Rico</a:t>
            </a:r>
            <a:r>
              <a:rPr lang="es-PR" altLang="es-PR" sz="1200" b="0" dirty="0">
                <a:latin typeface="Arial" panose="020B0604020202020204" pitchFamily="34" charset="0"/>
              </a:rPr>
              <a:t>.  </a:t>
            </a:r>
          </a:p>
          <a:p>
            <a:pPr algn="l" eaLnBrk="1" hangingPunct="1"/>
            <a:r>
              <a:rPr lang="es-PR" altLang="es-PR" sz="1200" b="0" dirty="0">
                <a:latin typeface="Arial" panose="020B0604020202020204" pitchFamily="34" charset="0"/>
              </a:rPr>
              <a:t>Basado en las páginas publicadas para el sitio Web: </a:t>
            </a:r>
            <a:r>
              <a:rPr lang="es-PR" altLang="es-PR" sz="1200" i="1" dirty="0">
                <a:latin typeface="Arial" panose="020B0604020202020204" pitchFamily="34" charset="0"/>
                <a:hlinkClick r:id="rId4"/>
              </a:rPr>
              <a:t>www.saludmed.com</a:t>
            </a:r>
            <a:r>
              <a:rPr lang="es-PR" altLang="es-PR" sz="1200" b="0" dirty="0">
                <a:latin typeface="Arial" panose="020B0604020202020204" pitchFamily="34" charset="0"/>
              </a:rPr>
              <a:t>.</a:t>
            </a:r>
            <a:endParaRPr lang="es-PR" altLang="es-PR" sz="1800" b="0" dirty="0">
              <a:latin typeface="Arial" panose="020B06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51A522-5E61-4961-BDE2-0FF74796BC1D}" type="slidenum">
              <a:rPr lang="es-PR" altLang="es-PR"/>
              <a:pPr/>
              <a:t>‹#›</a:t>
            </a:fld>
            <a:endParaRPr lang="es-PR" altLang="es-PR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EF07306-2506-44AB-A59B-9318645B63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451" y="3861048"/>
            <a:ext cx="3698699" cy="247266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7" name="Rectangle 43">
            <a:extLst>
              <a:ext uri="{FF2B5EF4-FFF2-40B4-BE49-F238E27FC236}">
                <a16:creationId xmlns:a16="http://schemas.microsoft.com/office/drawing/2014/main" id="{5C210E7C-5E35-4FDB-8895-B1EB24F461C2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28" name="Rectangle 44">
            <a:extLst>
              <a:ext uri="{FF2B5EF4-FFF2-40B4-BE49-F238E27FC236}">
                <a16:creationId xmlns:a16="http://schemas.microsoft.com/office/drawing/2014/main" id="{6CB2C901-0E9F-4E58-83D5-F968A05E9150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29" name="Rectangle 45">
            <a:extLst>
              <a:ext uri="{FF2B5EF4-FFF2-40B4-BE49-F238E27FC236}">
                <a16:creationId xmlns:a16="http://schemas.microsoft.com/office/drawing/2014/main" id="{A8F815E1-65E9-4CF6-8E0B-B038D4138426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30" name="Rectangle 46">
            <a:extLst>
              <a:ext uri="{FF2B5EF4-FFF2-40B4-BE49-F238E27FC236}">
                <a16:creationId xmlns:a16="http://schemas.microsoft.com/office/drawing/2014/main" id="{79F79316-FC6A-49DE-99CE-1B4910E86CAD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31" name="Rectangle 47">
            <a:extLst>
              <a:ext uri="{FF2B5EF4-FFF2-40B4-BE49-F238E27FC236}">
                <a16:creationId xmlns:a16="http://schemas.microsoft.com/office/drawing/2014/main" id="{9C7B5181-BE9F-4083-A856-C880EC27D59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32" name="Rectangle 48">
            <a:extLst>
              <a:ext uri="{FF2B5EF4-FFF2-40B4-BE49-F238E27FC236}">
                <a16:creationId xmlns:a16="http://schemas.microsoft.com/office/drawing/2014/main" id="{E639A23A-B8D6-4DAE-88F9-C93C3C47ACDF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33" name="Rounded Rectangle 20">
            <a:extLst>
              <a:ext uri="{FF2B5EF4-FFF2-40B4-BE49-F238E27FC236}">
                <a16:creationId xmlns:a16="http://schemas.microsoft.com/office/drawing/2014/main" id="{85671937-1CA0-4ED3-B55D-61CF90BD0810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34" name="Rounded Rectangle 21">
            <a:extLst>
              <a:ext uri="{FF2B5EF4-FFF2-40B4-BE49-F238E27FC236}">
                <a16:creationId xmlns:a16="http://schemas.microsoft.com/office/drawing/2014/main" id="{C14A94CE-6530-4E6E-B781-73EB9F5C5897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5" name="Date Placeholder 27">
            <a:extLst>
              <a:ext uri="{FF2B5EF4-FFF2-40B4-BE49-F238E27FC236}">
                <a16:creationId xmlns:a16="http://schemas.microsoft.com/office/drawing/2014/main" id="{F5BA22B4-F54D-4955-9591-4ED42C5A035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0EECF-94B7-46D3-88D4-EED4AD2697A5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36" name="Footer Placeholder 16">
            <a:extLst>
              <a:ext uri="{FF2B5EF4-FFF2-40B4-BE49-F238E27FC236}">
                <a16:creationId xmlns:a16="http://schemas.microsoft.com/office/drawing/2014/main" id="{0806B55A-416F-46ED-8324-60C308CCE3C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10650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D66C0-76BC-4302-A27C-409475562888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20EF0B-F384-477C-8FE7-F136A86CF28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51703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B1A6B-0DBA-4740-A092-580978D7D7D3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109B7-2A53-4033-885F-0BBCEB71BD58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01585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77521-954D-4C68-A204-851D9A519BFB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36E338-49F2-4D1A-B399-DACF9B7FFDF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348311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B4B9C-199F-4A93-9839-CC80D6996D42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EB4FB-685F-4C94-BC45-69E220E5600A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43186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2316E-0AF3-41BA-B935-AF06D0F55876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B97FBF-0CD1-4D0F-9F2E-5A5BE93641BE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751252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13" name="Rounded Rectangle 12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6" name="Rectangle 15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7" name="Rectangle 16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8" name="Rectangle 17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9" name="Rectangle 18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20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DC65BA6-BAD5-4689-85BC-45AEF03DCEE8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22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F434D-01BF-4A02-9CE7-5F2268407DE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610801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8" name="Rounded Rectangle 7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9" name="Rounded Rectangle 8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" name="Rectangle 9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1" name="Rectangle 10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3" name="Rectangle 12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4" name="Rectangle 13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5" name="Rectangle 14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pic>
        <p:nvPicPr>
          <p:cNvPr id="16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1AB3C-8FB4-454B-8FD2-28525D4CFF61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FBC3CF-AFB2-4542-87F0-BC89D854036F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146335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95C3F-533E-49B1-AE9B-172BDAE6BCCE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0A2EB-42BE-427A-BC85-B3CC1F849EB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365597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198B9-901F-4DD1-B568-C5720D891340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5D05EC-9664-424D-A04E-CA3D32F3C454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268777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93277-7464-493D-90D0-E7A70C6EF088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01EF77-9118-492C-A1D9-E24D80A81C81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3932821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7" name="Rectangle 28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1029" name="Rectangle 30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>
        <p:nvSpPr>
          <p:cNvPr id="1030" name="Rectangle 31"/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endParaRPr lang="es-PR" altLang="es-PR" sz="1800" b="0">
              <a:solidFill>
                <a:srgbClr val="FFFFFF"/>
              </a:solidFill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8" name="Rectangle 37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sp>
        <p:nvSpPr>
          <p:cNvPr id="40" name="Rectangle 39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/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288B3F6B-3328-4F6A-8E27-F0084FB4D08A}" type="datetimeFigureOut">
              <a:rPr lang="es-PR"/>
              <a:pPr>
                <a:defRPr/>
              </a:pPr>
              <a:t>03/08/2023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43" name="Picture 34" descr="saludmed-com_Ban_PPT-MASTER-2_v0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800" b="0">
                <a:solidFill>
                  <a:srgbClr val="FFFFFF"/>
                </a:solidFill>
              </a:defRPr>
            </a:lvl1pPr>
          </a:lstStyle>
          <a:p>
            <a:fld id="{12F16836-38A3-47A9-B8FC-40E2F6732D7A}" type="slidenum">
              <a:rPr lang="es-PR" altLang="es-PR"/>
              <a:pPr/>
              <a:t>‹#›</a:t>
            </a:fld>
            <a:endParaRPr lang="es-PR" altLang="es-PR"/>
          </a:p>
        </p:txBody>
      </p:sp>
      <p:sp>
        <p:nvSpPr>
          <p:cNvPr id="10" name="Text Box 6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s-PR" sz="1000" b="0" dirty="0">
                <a:latin typeface="Arial" panose="020B0604020202020204" pitchFamily="34" charset="0"/>
              </a:rPr>
              <a:t>Copyright © 2023 Edgar Lopategui Corsino | </a:t>
            </a:r>
            <a:r>
              <a:rPr lang="en-US" altLang="es-PR" sz="1000" b="0" dirty="0" err="1">
                <a:latin typeface="Arial" panose="020B0604020202020204" pitchFamily="34" charset="0"/>
              </a:rPr>
              <a:t>Saludmed</a:t>
            </a:r>
            <a:r>
              <a:rPr lang="en-US" altLang="es-PR" sz="1000" b="0" dirty="0">
                <a:latin typeface="Arial" panose="020B0604020202020204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8" r:id="rId2"/>
    <p:sldLayoutId id="2147483707" r:id="rId3"/>
    <p:sldLayoutId id="2147483706" r:id="rId4"/>
    <p:sldLayoutId id="2147483710" r:id="rId5"/>
    <p:sldLayoutId id="2147483711" r:id="rId6"/>
    <p:sldLayoutId id="2147483705" r:id="rId7"/>
    <p:sldLayoutId id="2147483704" r:id="rId8"/>
    <p:sldLayoutId id="2147483703" r:id="rId9"/>
    <p:sldLayoutId id="2147483702" r:id="rId10"/>
    <p:sldLayoutId id="214748370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5" Type="http://schemas.openxmlformats.org/officeDocument/2006/relationships/image" Target="../media/image18.jpe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9.jp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image" Target="../media/image20.jp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audio" Target="../media/audio1.wav"/><Relationship Id="rId5" Type="http://schemas.openxmlformats.org/officeDocument/2006/relationships/image" Target="../media/image21.jp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audio" Target="../media/audio1.wav"/><Relationship Id="rId5" Type="http://schemas.openxmlformats.org/officeDocument/2006/relationships/image" Target="../media/image24.jp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5" Type="http://schemas.openxmlformats.org/officeDocument/2006/relationships/image" Target="../media/image25.jpe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audio" Target="../media/audio1.wav"/><Relationship Id="rId5" Type="http://schemas.openxmlformats.org/officeDocument/2006/relationships/image" Target="../media/image26.jpe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audio" Target="../media/audio2.wav"/><Relationship Id="rId5" Type="http://schemas.openxmlformats.org/officeDocument/2006/relationships/image" Target="../media/image27.jpe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28.jpe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audio" Target="../media/audio1.wav"/><Relationship Id="rId5" Type="http://schemas.openxmlformats.org/officeDocument/2006/relationships/image" Target="../media/image29.jpe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audio" Target="../media/audio3.wav"/><Relationship Id="rId5" Type="http://schemas.openxmlformats.org/officeDocument/2006/relationships/image" Target="../media/image30.jpe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audio" Target="../media/audio2.wav"/><Relationship Id="rId5" Type="http://schemas.openxmlformats.org/officeDocument/2006/relationships/image" Target="../media/image31.jpe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33.jpg"/><Relationship Id="rId11" Type="http://schemas.openxmlformats.org/officeDocument/2006/relationships/audio" Target="../media/audio1.wav"/><Relationship Id="rId5" Type="http://schemas.openxmlformats.org/officeDocument/2006/relationships/image" Target="../media/image32.jpg"/><Relationship Id="rId10" Type="http://schemas.openxmlformats.org/officeDocument/2006/relationships/image" Target="../media/image11.wmf"/><Relationship Id="rId4" Type="http://schemas.openxmlformats.org/officeDocument/2006/relationships/audio" Target="../media/audio1.wav"/><Relationship Id="rId9" Type="http://schemas.openxmlformats.org/officeDocument/2006/relationships/image" Target="../media/image36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audio" Target="../media/audio2.wav"/><Relationship Id="rId5" Type="http://schemas.openxmlformats.org/officeDocument/2006/relationships/image" Target="../media/image37.jpe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audio" Target="../media/audio3.wav"/><Relationship Id="rId5" Type="http://schemas.openxmlformats.org/officeDocument/2006/relationships/image" Target="../media/image38.jpe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audio" Target="../media/audio3.wav"/><Relationship Id="rId5" Type="http://schemas.openxmlformats.org/officeDocument/2006/relationships/image" Target="../media/image39.jpeg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audio" Target="../media/audio1.wav"/><Relationship Id="rId5" Type="http://schemas.openxmlformats.org/officeDocument/2006/relationships/image" Target="../media/image40.jpe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audio" Target="../media/audio2.wav"/><Relationship Id="rId5" Type="http://schemas.openxmlformats.org/officeDocument/2006/relationships/image" Target="../media/image41.jpeg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42.jpe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1.wmf"/><Relationship Id="rId5" Type="http://schemas.openxmlformats.org/officeDocument/2006/relationships/image" Target="../media/image10.jp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audio" Target="../media/audio2.wav"/><Relationship Id="rId5" Type="http://schemas.openxmlformats.org/officeDocument/2006/relationships/image" Target="../media/image43.jpeg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audio" Target="../media/audio2.wav"/><Relationship Id="rId5" Type="http://schemas.openxmlformats.org/officeDocument/2006/relationships/image" Target="../media/image44.jpeg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audio" Target="../media/audio2.wav"/><Relationship Id="rId5" Type="http://schemas.openxmlformats.org/officeDocument/2006/relationships/image" Target="../media/image45.jpe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audio" Target="../media/audio3.wav"/><Relationship Id="rId5" Type="http://schemas.openxmlformats.org/officeDocument/2006/relationships/image" Target="../media/image46.jpeg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audio" Target="../media/audio2.wav"/><Relationship Id="rId5" Type="http://schemas.openxmlformats.org/officeDocument/2006/relationships/image" Target="../media/image47.jpeg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audio" Target="../media/audio2.wav"/><Relationship Id="rId5" Type="http://schemas.openxmlformats.org/officeDocument/2006/relationships/image" Target="../media/image51.jpeg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audio" Target="../media/audio2.wav"/><Relationship Id="rId5" Type="http://schemas.openxmlformats.org/officeDocument/2006/relationships/image" Target="../media/image52.jpeg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audio" Target="../media/audio2.wav"/><Relationship Id="rId5" Type="http://schemas.openxmlformats.org/officeDocument/2006/relationships/image" Target="../media/image53.jpeg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audio" Target="../media/audio2.wav"/><Relationship Id="rId5" Type="http://schemas.openxmlformats.org/officeDocument/2006/relationships/image" Target="../media/image54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5" Type="http://schemas.openxmlformats.org/officeDocument/2006/relationships/image" Target="../media/image13.jpe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audio" Target="../media/audio2.wav"/><Relationship Id="rId5" Type="http://schemas.openxmlformats.org/officeDocument/2006/relationships/image" Target="../media/image55.jpeg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audio" Target="../media/audio2.wav"/><Relationship Id="rId5" Type="http://schemas.openxmlformats.org/officeDocument/2006/relationships/image" Target="../media/image56.jpeg"/><Relationship Id="rId4" Type="http://schemas.openxmlformats.org/officeDocument/2006/relationships/audio" Target="../media/audio2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5" Type="http://schemas.openxmlformats.org/officeDocument/2006/relationships/image" Target="../media/image57.jpeg"/><Relationship Id="rId4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58.jpeg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audio" Target="../media/audio2.wav"/><Relationship Id="rId5" Type="http://schemas.openxmlformats.org/officeDocument/2006/relationships/image" Target="../media/image59.jpeg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audio" Target="../media/audio2.wav"/><Relationship Id="rId5" Type="http://schemas.openxmlformats.org/officeDocument/2006/relationships/image" Target="../media/image60.jpeg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audio" Target="../media/audio2.wav"/><Relationship Id="rId5" Type="http://schemas.openxmlformats.org/officeDocument/2006/relationships/image" Target="../media/image61.jpeg"/><Relationship Id="rId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34.wmf"/><Relationship Id="rId11" Type="http://schemas.openxmlformats.org/officeDocument/2006/relationships/audio" Target="../media/audio3.wav"/><Relationship Id="rId5" Type="http://schemas.openxmlformats.org/officeDocument/2006/relationships/image" Target="../media/image62.jpg"/><Relationship Id="rId10" Type="http://schemas.openxmlformats.org/officeDocument/2006/relationships/image" Target="../media/image64.jpg"/><Relationship Id="rId4" Type="http://schemas.openxmlformats.org/officeDocument/2006/relationships/audio" Target="../media/audio3.wav"/><Relationship Id="rId9" Type="http://schemas.openxmlformats.org/officeDocument/2006/relationships/image" Target="../media/image63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image" Target="../media/image63.wmf"/><Relationship Id="rId5" Type="http://schemas.openxmlformats.org/officeDocument/2006/relationships/image" Target="../media/image65.jpg"/><Relationship Id="rId4" Type="http://schemas.openxmlformats.org/officeDocument/2006/relationships/audio" Target="../media/audio3.wav"/><Relationship Id="rId9" Type="http://schemas.openxmlformats.org/officeDocument/2006/relationships/image" Target="../media/image34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image" Target="../media/image35.wmf"/><Relationship Id="rId5" Type="http://schemas.openxmlformats.org/officeDocument/2006/relationships/image" Target="../media/image11.wmf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audio" Target="../media/audio1.wav"/><Relationship Id="rId5" Type="http://schemas.openxmlformats.org/officeDocument/2006/relationships/image" Target="../media/image66.png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6" Type="http://schemas.openxmlformats.org/officeDocument/2006/relationships/image" Target="../media/image11.wmf"/><Relationship Id="rId5" Type="http://schemas.openxmlformats.org/officeDocument/2006/relationships/image" Target="../media/image63.wmf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13" Type="http://schemas.openxmlformats.org/officeDocument/2006/relationships/audio" Target="../media/audio3.wav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71.jpg"/><Relationship Id="rId12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image" Target="../media/image70.jpg"/><Relationship Id="rId11" Type="http://schemas.openxmlformats.org/officeDocument/2006/relationships/image" Target="../media/image35.wmf"/><Relationship Id="rId5" Type="http://schemas.openxmlformats.org/officeDocument/2006/relationships/image" Target="../media/image69.jpg"/><Relationship Id="rId10" Type="http://schemas.openxmlformats.org/officeDocument/2006/relationships/image" Target="../media/image11.wmf"/><Relationship Id="rId4" Type="http://schemas.openxmlformats.org/officeDocument/2006/relationships/audio" Target="../media/audio3.wav"/><Relationship Id="rId9" Type="http://schemas.openxmlformats.org/officeDocument/2006/relationships/image" Target="../media/image72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13" Type="http://schemas.openxmlformats.org/officeDocument/2006/relationships/image" Target="../media/image36.wmf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75.jpg"/><Relationship Id="rId12" Type="http://schemas.openxmlformats.org/officeDocument/2006/relationships/image" Target="../media/image34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74.jpg"/><Relationship Id="rId11" Type="http://schemas.openxmlformats.org/officeDocument/2006/relationships/image" Target="../media/image35.wmf"/><Relationship Id="rId5" Type="http://schemas.openxmlformats.org/officeDocument/2006/relationships/image" Target="../media/image73.jpg"/><Relationship Id="rId15" Type="http://schemas.openxmlformats.org/officeDocument/2006/relationships/audio" Target="../media/audio2.wav"/><Relationship Id="rId10" Type="http://schemas.openxmlformats.org/officeDocument/2006/relationships/image" Target="../media/image11.wmf"/><Relationship Id="rId4" Type="http://schemas.openxmlformats.org/officeDocument/2006/relationships/audio" Target="../media/audio2.wav"/><Relationship Id="rId9" Type="http://schemas.openxmlformats.org/officeDocument/2006/relationships/image" Target="../media/image63.wmf"/><Relationship Id="rId14" Type="http://schemas.openxmlformats.org/officeDocument/2006/relationships/image" Target="../media/image77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audio" Target="../media/audio2.wav"/><Relationship Id="rId5" Type="http://schemas.openxmlformats.org/officeDocument/2006/relationships/image" Target="../media/image78.jpeg"/><Relationship Id="rId4" Type="http://schemas.openxmlformats.org/officeDocument/2006/relationships/audio" Target="../media/audio2.wav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image" Target="../media/image63.wmf"/><Relationship Id="rId5" Type="http://schemas.openxmlformats.org/officeDocument/2006/relationships/image" Target="../media/image79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6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6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6" Type="http://schemas.openxmlformats.org/officeDocument/2006/relationships/audio" Target="../media/audio1.wav"/><Relationship Id="rId5" Type="http://schemas.openxmlformats.org/officeDocument/2006/relationships/hyperlink" Target="https://stock.adobe.com/" TargetMode="External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6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5" Type="http://schemas.openxmlformats.org/officeDocument/2006/relationships/image" Target="../media/image17.jpe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 bwMode="auto">
          <a:xfrm>
            <a:off x="0" y="650557"/>
            <a:ext cx="9144000" cy="74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s-PR" sz="2400" b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METODOLOGÍA DEL </a:t>
            </a:r>
            <a:r>
              <a:rPr lang="es-PR" altLang="es-PR" sz="2400" b="0" i="1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ENTRENAMIENTO FUNCIONAL:</a:t>
            </a:r>
            <a:br>
              <a:rPr lang="es-PR" altLang="es-PR" sz="200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</a:br>
            <a:r>
              <a:rPr lang="es-PR" altLang="es-PR" sz="2800" i="1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Introducción</a:t>
            </a:r>
            <a:endParaRPr lang="es-PR" altLang="es-PR" sz="2800" i="1" dirty="0">
              <a:solidFill>
                <a:srgbClr val="E6E6E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21" name="Picture 20" descr="RSEAUX~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199381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682625" y="4840606"/>
            <a:ext cx="47529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9pPr>
          </a:lstStyle>
          <a:p>
            <a:pPr algn="l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 dirty="0">
                <a:solidFill>
                  <a:srgbClr val="484876"/>
                </a:solidFill>
                <a:latin typeface="Trebuchet MS" panose="020B0603020202020204" pitchFamily="34" charset="0"/>
              </a:rPr>
              <a:t>Web:        </a:t>
            </a:r>
            <a:r>
              <a:rPr lang="es-PR" altLang="es-PR" sz="1800" i="1" dirty="0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</a:t>
            </a:r>
            <a:endParaRPr lang="es-PR" altLang="es-PR" b="0" i="1" dirty="0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23" name="Picture 22" descr="IE 73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839018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82625" y="5199381"/>
            <a:ext cx="46101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9pPr>
          </a:lstStyle>
          <a:p>
            <a:pPr algn="l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800" dirty="0">
                <a:solidFill>
                  <a:srgbClr val="484876"/>
                </a:solidFill>
                <a:latin typeface="Trebuchet MS" panose="020B0603020202020204" pitchFamily="34" charset="0"/>
              </a:rPr>
              <a:t>E-Mail:</a:t>
            </a:r>
            <a:r>
              <a:rPr lang="es-PR" altLang="es-PR" sz="1800" i="1" dirty="0">
                <a:solidFill>
                  <a:srgbClr val="484876"/>
                </a:solidFill>
                <a:latin typeface="Trebuchet MS" panose="020B0603020202020204" pitchFamily="34" charset="0"/>
              </a:rPr>
              <a:t>     elopategui@intermetro.edu</a:t>
            </a:r>
            <a:br>
              <a:rPr lang="es-PR" altLang="es-PR" sz="1800" i="1" dirty="0">
                <a:solidFill>
                  <a:srgbClr val="484876"/>
                </a:solidFill>
                <a:latin typeface="Trebuchet MS" panose="020B0603020202020204" pitchFamily="34" charset="0"/>
              </a:rPr>
            </a:br>
            <a:r>
              <a:rPr lang="es-PR" altLang="es-PR" sz="1800" i="1" dirty="0">
                <a:solidFill>
                  <a:srgbClr val="484876"/>
                </a:solidFill>
                <a:latin typeface="Trebuchet MS" panose="020B0603020202020204" pitchFamily="34" charset="0"/>
              </a:rPr>
              <a:t>                saludmedpr@gmail.com</a:t>
            </a:r>
          </a:p>
        </p:txBody>
      </p:sp>
      <p:pic>
        <p:nvPicPr>
          <p:cNvPr id="25" name="Picture 24" descr="IE 73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47081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84213" y="5847081"/>
            <a:ext cx="8459787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9pPr>
          </a:lstStyle>
          <a:p>
            <a:pPr algn="l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s-PR" sz="1700" dirty="0">
                <a:solidFill>
                  <a:srgbClr val="484876"/>
                </a:solidFill>
                <a:latin typeface="Trebuchet MS" panose="020B0603020202020204" pitchFamily="34" charset="0"/>
              </a:rPr>
              <a:t>Curso:      </a:t>
            </a:r>
            <a:r>
              <a:rPr lang="es-PR" altLang="es-PR" sz="1700" i="1" dirty="0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http://www.saludmed.com/entrenafuncional</a:t>
            </a:r>
            <a:r>
              <a:rPr lang="es-PR" altLang="es-PR" sz="1700" i="1" dirty="0">
                <a:solidFill>
                  <a:schemeClr val="tx2"/>
                </a:solidFill>
                <a:latin typeface="Trebuchet MS" panose="020B0603020202020204" pitchFamily="34" charset="0"/>
              </a:rPr>
              <a:t>/entrenafuncional.html</a:t>
            </a:r>
          </a:p>
        </p:txBody>
      </p:sp>
      <p:sp>
        <p:nvSpPr>
          <p:cNvPr id="27" name="Subtitle 2"/>
          <p:cNvSpPr>
            <a:spLocks/>
          </p:cNvSpPr>
          <p:nvPr/>
        </p:nvSpPr>
        <p:spPr bwMode="auto">
          <a:xfrm>
            <a:off x="323850" y="4015106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Prof. Edgar </a:t>
            </a:r>
            <a:r>
              <a:rPr lang="es-PR" altLang="es-PR" sz="2400" b="1" dirty="0" err="1">
                <a:solidFill>
                  <a:srgbClr val="484876"/>
                </a:solidFill>
                <a:latin typeface="Arial" charset="0"/>
                <a:cs typeface="Arial" charset="0"/>
              </a:rPr>
              <a:t>Lopategui</a:t>
            </a: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 </a:t>
            </a:r>
            <a:r>
              <a:rPr lang="es-PR" altLang="es-PR" sz="2400" b="1" dirty="0" err="1">
                <a:solidFill>
                  <a:srgbClr val="484876"/>
                </a:solidFill>
                <a:latin typeface="Arial" charset="0"/>
                <a:cs typeface="Arial" charset="0"/>
              </a:rPr>
              <a:t>Corsino</a:t>
            </a:r>
            <a:endParaRPr lang="es-PR" altLang="es-PR" sz="2400" b="1" dirty="0">
              <a:solidFill>
                <a:srgbClr val="484876"/>
              </a:solidFill>
              <a:latin typeface="Arial" charset="0"/>
              <a:cs typeface="Arial" charset="0"/>
            </a:endParaRPr>
          </a:p>
          <a:p>
            <a:pPr algn="l">
              <a:lnSpc>
                <a:spcPct val="90000"/>
              </a:lnSpc>
            </a:pPr>
            <a:r>
              <a:rPr lang="es-PR" altLang="es-PR" sz="2400" b="1" i="1" dirty="0">
                <a:solidFill>
                  <a:srgbClr val="484876"/>
                </a:solidFill>
                <a:latin typeface="Arial" charset="0"/>
                <a:cs typeface="Arial" charset="0"/>
              </a:rPr>
              <a:t>M.A., Fisiología del Ejercicio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874159-B3EF-4BC1-BBF8-62E434A3D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416" y="1316843"/>
            <a:ext cx="3564235" cy="23182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F31B77-9983-4BA4-A606-1D3419324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41" y="1220335"/>
            <a:ext cx="3520728" cy="2347152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26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67744" y="2371973"/>
            <a:ext cx="6551192" cy="336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300"/>
              </a:lnSpc>
              <a:spcBef>
                <a:spcPct val="20000"/>
              </a:spcBef>
            </a:pPr>
            <a:r>
              <a:rPr lang="en-US" altLang="es-PR" sz="3900" b="1" dirty="0">
                <a:latin typeface="Arial" charset="0"/>
                <a:cs typeface="Arial" charset="0"/>
              </a:rPr>
              <a:t>El </a:t>
            </a:r>
            <a:r>
              <a:rPr lang="en-US" altLang="es-PR" sz="3900" b="1" dirty="0" err="1">
                <a:latin typeface="Arial" charset="0"/>
                <a:cs typeface="Arial" charset="0"/>
              </a:rPr>
              <a:t>estudio</a:t>
            </a:r>
            <a:r>
              <a:rPr lang="en-US" altLang="es-PR" sz="3900" b="1" dirty="0">
                <a:latin typeface="Arial" charset="0"/>
                <a:cs typeface="Arial" charset="0"/>
              </a:rPr>
              <a:t> de las </a:t>
            </a:r>
            <a:r>
              <a:rPr lang="en-US" altLang="es-PR" sz="3900" b="1" dirty="0" err="1">
                <a:latin typeface="Arial" charset="0"/>
                <a:cs typeface="Arial" charset="0"/>
              </a:rPr>
              <a:t>acciones</a:t>
            </a:r>
            <a:endParaRPr lang="en-US" altLang="es-PR" sz="39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300"/>
              </a:lnSpc>
              <a:spcBef>
                <a:spcPct val="20000"/>
              </a:spcBef>
            </a:pPr>
            <a:r>
              <a:rPr lang="en-US" altLang="es-PR" sz="3900" b="1" dirty="0" err="1">
                <a:latin typeface="Arial" charset="0"/>
                <a:cs typeface="Arial" charset="0"/>
              </a:rPr>
              <a:t>generadas</a:t>
            </a:r>
            <a:r>
              <a:rPr lang="en-US" altLang="es-PR" sz="3900" b="1" dirty="0">
                <a:latin typeface="Arial" charset="0"/>
                <a:cs typeface="Arial" charset="0"/>
              </a:rPr>
              <a:t> </a:t>
            </a:r>
            <a:r>
              <a:rPr lang="en-US" altLang="es-PR" sz="3900" b="1" dirty="0" err="1">
                <a:latin typeface="Arial" charset="0"/>
                <a:cs typeface="Arial" charset="0"/>
              </a:rPr>
              <a:t>por</a:t>
            </a:r>
            <a:r>
              <a:rPr lang="en-US" altLang="es-PR" sz="3900" b="1" dirty="0">
                <a:latin typeface="Arial" charset="0"/>
                <a:cs typeface="Arial" charset="0"/>
              </a:rPr>
              <a:t> las </a:t>
            </a:r>
            <a:r>
              <a:rPr lang="en-US" altLang="es-PR" sz="39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fuerzas</a:t>
            </a:r>
            <a:endParaRPr lang="en-US" altLang="es-PR" sz="39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4300"/>
              </a:lnSpc>
              <a:spcBef>
                <a:spcPct val="20000"/>
              </a:spcBef>
            </a:pPr>
            <a:r>
              <a:rPr lang="en-US" altLang="es-PR" sz="3900" b="1" dirty="0">
                <a:latin typeface="Arial" charset="0"/>
                <a:cs typeface="Arial" charset="0"/>
              </a:rPr>
              <a:t>que se </a:t>
            </a:r>
            <a:r>
              <a:rPr lang="en-US" altLang="es-PR" sz="3900" b="1" dirty="0" err="1">
                <a:latin typeface="Arial" charset="0"/>
                <a:cs typeface="Arial" charset="0"/>
              </a:rPr>
              <a:t>encuentran</a:t>
            </a:r>
            <a:endParaRPr lang="en-US" altLang="es-PR" sz="39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300"/>
              </a:lnSpc>
              <a:spcBef>
                <a:spcPct val="20000"/>
              </a:spcBef>
            </a:pPr>
            <a:r>
              <a:rPr lang="en-US" altLang="es-PR" sz="3900" dirty="0" err="1">
                <a:latin typeface="Arial" charset="0"/>
                <a:cs typeface="Arial" charset="0"/>
              </a:rPr>
              <a:t>v</a:t>
            </a:r>
            <a:r>
              <a:rPr lang="en-US" altLang="es-PR" sz="3900" b="1" dirty="0" err="1">
                <a:latin typeface="Arial" charset="0"/>
                <a:cs typeface="Arial" charset="0"/>
              </a:rPr>
              <a:t>inculadas</a:t>
            </a:r>
            <a:r>
              <a:rPr lang="en-US" altLang="es-PR" sz="3900" b="1" dirty="0">
                <a:latin typeface="Arial" charset="0"/>
                <a:cs typeface="Arial" charset="0"/>
              </a:rPr>
              <a:t> con el</a:t>
            </a:r>
          </a:p>
          <a:p>
            <a:pPr eaLnBrk="0" hangingPunct="0">
              <a:lnSpc>
                <a:spcPts val="4300"/>
              </a:lnSpc>
              <a:spcBef>
                <a:spcPct val="20000"/>
              </a:spcBef>
            </a:pPr>
            <a:r>
              <a:rPr lang="en-US" altLang="es-PR" sz="3900" b="1" dirty="0">
                <a:latin typeface="Arial" charset="0"/>
                <a:cs typeface="Arial" charset="0"/>
              </a:rPr>
              <a:t>el </a:t>
            </a:r>
            <a:r>
              <a:rPr lang="en-US" altLang="es-PR" sz="39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momimiento</a:t>
            </a:r>
            <a:r>
              <a:rPr lang="en-US" altLang="es-PR" sz="39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es-PR" sz="39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humano</a:t>
            </a:r>
            <a:endParaRPr lang="en-US" altLang="es-PR" sz="39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267745" y="692696"/>
            <a:ext cx="662319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267746" y="1699469"/>
            <a:ext cx="662319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CINÉTICA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26600" y="6025357"/>
            <a:ext cx="8565880" cy="57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Biomechanics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3, 519),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 J. Hall, 2012, New York: The McGraw-Hill Companies, Inc. Copyright 2012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McGraw-Hill Companies, Inc.</a:t>
            </a:r>
          </a:p>
          <a:p>
            <a:pPr algn="l" eaLnBrk="1" hangingPunct="1">
              <a:spcBef>
                <a:spcPct val="50000"/>
              </a:spcBef>
            </a:pP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0" y="908720"/>
            <a:ext cx="2088232" cy="4551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3576509"/>
      </p:ext>
    </p:extLst>
  </p:cSld>
  <p:clrMapOvr>
    <a:masterClrMapping/>
  </p:clrMapOvr>
  <p:transition spd="slow">
    <p:wedge/>
    <p:sndAc>
      <p:stSnd>
        <p:snd r:embed="rId4" name="breez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26600" y="6025357"/>
            <a:ext cx="8565880" cy="57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Información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obtenida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Biomechanics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63, 518),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 J. Hall, 2012, New York: The McGraw-Hill Companies, Inc. Copyright 2012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McGraw-Hill Companies, Inc.</a:t>
            </a:r>
          </a:p>
          <a:p>
            <a:pPr algn="l" eaLnBrk="1" hangingPunct="1">
              <a:spcBef>
                <a:spcPct val="50000"/>
              </a:spcBef>
            </a:pP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08" y="1407486"/>
            <a:ext cx="2724441" cy="4469786"/>
          </a:xfrm>
          <a:prstGeom prst="rect">
            <a:avLst/>
          </a:prstGeom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339072" y="2371973"/>
            <a:ext cx="5409392" cy="336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5500"/>
              </a:lnSpc>
              <a:spcBef>
                <a:spcPct val="20000"/>
              </a:spcBef>
            </a:pPr>
            <a:r>
              <a:rPr lang="en-US" altLang="es-PR" sz="5400" b="1" dirty="0">
                <a:latin typeface="Arial" charset="0"/>
                <a:cs typeface="Arial" charset="0"/>
              </a:rPr>
              <a:t>La </a:t>
            </a:r>
            <a:r>
              <a:rPr lang="en-US" altLang="es-PR" sz="5400" b="1" dirty="0" err="1">
                <a:latin typeface="Arial" charset="0"/>
                <a:cs typeface="Arial" charset="0"/>
              </a:rPr>
              <a:t>acción</a:t>
            </a:r>
            <a:r>
              <a:rPr lang="en-US" altLang="es-PR" sz="5400" b="1" dirty="0">
                <a:latin typeface="Arial" charset="0"/>
                <a:cs typeface="Arial" charset="0"/>
              </a:rPr>
              <a:t> de</a:t>
            </a:r>
          </a:p>
          <a:p>
            <a:pPr eaLnBrk="0" hangingPunct="0">
              <a:lnSpc>
                <a:spcPts val="5500"/>
              </a:lnSpc>
              <a:spcBef>
                <a:spcPct val="20000"/>
              </a:spcBef>
            </a:pPr>
            <a:r>
              <a:rPr lang="en-US" altLang="es-PR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empujar</a:t>
            </a:r>
            <a:r>
              <a:rPr lang="en-US" altLang="es-PR" sz="5400" b="1" dirty="0">
                <a:latin typeface="Arial" charset="0"/>
                <a:cs typeface="Arial" charset="0"/>
              </a:rPr>
              <a:t> o </a:t>
            </a:r>
            <a:r>
              <a:rPr lang="en-US" altLang="es-PR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halar</a:t>
            </a:r>
            <a:endParaRPr lang="en-US" altLang="es-PR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eaLnBrk="0" hangingPunct="0">
              <a:lnSpc>
                <a:spcPts val="5500"/>
              </a:lnSpc>
              <a:spcBef>
                <a:spcPct val="20000"/>
              </a:spcBef>
            </a:pPr>
            <a:r>
              <a:rPr lang="en-US" altLang="es-PR" sz="5400" b="1" dirty="0" err="1">
                <a:latin typeface="Arial" charset="0"/>
                <a:cs typeface="Arial" charset="0"/>
              </a:rPr>
              <a:t>sobre</a:t>
            </a:r>
            <a:r>
              <a:rPr lang="en-US" altLang="es-PR" sz="5400" b="1" dirty="0">
                <a:latin typeface="Arial" charset="0"/>
                <a:cs typeface="Arial" charset="0"/>
              </a:rPr>
              <a:t> el</a:t>
            </a:r>
          </a:p>
          <a:p>
            <a:pPr eaLnBrk="0" hangingPunct="0">
              <a:lnSpc>
                <a:spcPts val="5500"/>
              </a:lnSpc>
              <a:spcBef>
                <a:spcPct val="20000"/>
              </a:spcBef>
            </a:pPr>
            <a:r>
              <a:rPr lang="en-US" altLang="es-PR" sz="5400" dirty="0" err="1">
                <a:latin typeface="Arial" charset="0"/>
                <a:cs typeface="Arial" charset="0"/>
              </a:rPr>
              <a:t>c</a:t>
            </a:r>
            <a:r>
              <a:rPr lang="en-US" altLang="es-PR" sz="5400" b="1" dirty="0" err="1">
                <a:latin typeface="Arial" charset="0"/>
                <a:cs typeface="Arial" charset="0"/>
              </a:rPr>
              <a:t>uerpo</a:t>
            </a:r>
            <a:r>
              <a:rPr lang="en-US" altLang="es-PR" sz="5400" b="1" dirty="0">
                <a:latin typeface="Arial" charset="0"/>
                <a:cs typeface="Arial" charset="0"/>
              </a:rPr>
              <a:t> </a:t>
            </a:r>
            <a:r>
              <a:rPr lang="en-US" altLang="es-PR" sz="5400" b="1" dirty="0" err="1">
                <a:latin typeface="Arial" charset="0"/>
                <a:cs typeface="Arial" charset="0"/>
              </a:rPr>
              <a:t>humano</a:t>
            </a:r>
            <a:endParaRPr lang="en-US" altLang="es-PR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4" name="Title 1"/>
          <p:cNvSpPr>
            <a:spLocks/>
          </p:cNvSpPr>
          <p:nvPr/>
        </p:nvSpPr>
        <p:spPr bwMode="auto">
          <a:xfrm>
            <a:off x="398608" y="692696"/>
            <a:ext cx="827784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5" name="Title 1"/>
          <p:cNvSpPr>
            <a:spLocks/>
          </p:cNvSpPr>
          <p:nvPr/>
        </p:nvSpPr>
        <p:spPr bwMode="auto">
          <a:xfrm>
            <a:off x="3349400" y="1771477"/>
            <a:ext cx="3886896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FUERZA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7426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92" y="1979592"/>
            <a:ext cx="3614452" cy="3695493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059152" y="2371972"/>
            <a:ext cx="4905336" cy="343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200" b="1" dirty="0">
                <a:latin typeface="Arial" charset="0"/>
                <a:cs typeface="Arial" charset="0"/>
              </a:rPr>
              <a:t>La </a:t>
            </a:r>
            <a:r>
              <a:rPr lang="en-US" altLang="es-PR" sz="3200" b="1" dirty="0" err="1">
                <a:latin typeface="Arial" charset="0"/>
                <a:cs typeface="Arial" charset="0"/>
              </a:rPr>
              <a:t>acción</a:t>
            </a:r>
            <a:r>
              <a:rPr lang="en-US" altLang="es-PR" sz="3200" b="1" dirty="0">
                <a:latin typeface="Arial" charset="0"/>
                <a:cs typeface="Arial" charset="0"/>
              </a:rPr>
              <a:t>, o </a:t>
            </a:r>
            <a:r>
              <a:rPr lang="en-US" altLang="es-PR" sz="3200" b="1" dirty="0" err="1">
                <a:latin typeface="Arial" charset="0"/>
                <a:cs typeface="Arial" charset="0"/>
              </a:rPr>
              <a:t>proceso</a:t>
            </a:r>
            <a:r>
              <a:rPr lang="en-US" altLang="es-PR" sz="32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200" b="1" dirty="0">
                <a:latin typeface="Arial" charset="0"/>
                <a:cs typeface="Arial" charset="0"/>
              </a:rPr>
              <a:t>de </a:t>
            </a:r>
            <a:r>
              <a:rPr lang="en-US" altLang="es-PR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cambiar</a:t>
            </a:r>
            <a:r>
              <a:rPr lang="en-US" altLang="es-PR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de </a:t>
            </a:r>
            <a:r>
              <a:rPr lang="en-US" altLang="es-PR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posición</a:t>
            </a:r>
            <a:r>
              <a:rPr lang="en-US" altLang="es-PR" sz="32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200" b="1" dirty="0">
                <a:latin typeface="Arial" charset="0"/>
                <a:cs typeface="Arial" charset="0"/>
              </a:rPr>
              <a:t>de un </a:t>
            </a:r>
            <a:r>
              <a:rPr lang="en-US" altLang="es-PR" sz="3200" b="1" dirty="0" err="1">
                <a:latin typeface="Arial" charset="0"/>
                <a:cs typeface="Arial" charset="0"/>
              </a:rPr>
              <a:t>punto</a:t>
            </a:r>
            <a:r>
              <a:rPr lang="en-US" altLang="es-PR" sz="3200" b="1" dirty="0">
                <a:latin typeface="Arial" charset="0"/>
                <a:cs typeface="Arial" charset="0"/>
              </a:rPr>
              <a:t> a </a:t>
            </a:r>
            <a:r>
              <a:rPr lang="en-US" altLang="es-PR" sz="3200" b="1" dirty="0" err="1">
                <a:latin typeface="Arial" charset="0"/>
                <a:cs typeface="Arial" charset="0"/>
              </a:rPr>
              <a:t>otro</a:t>
            </a:r>
            <a:r>
              <a:rPr lang="en-US" altLang="es-PR" sz="3200" b="1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200" b="1" dirty="0" err="1">
                <a:latin typeface="Arial" charset="0"/>
                <a:cs typeface="Arial" charset="0"/>
              </a:rPr>
              <a:t>dentro</a:t>
            </a:r>
            <a:r>
              <a:rPr lang="en-US" altLang="es-PR" sz="3200" b="1" dirty="0">
                <a:latin typeface="Arial" charset="0"/>
                <a:cs typeface="Arial" charset="0"/>
              </a:rPr>
              <a:t> de un </a:t>
            </a:r>
            <a:r>
              <a:rPr lang="en-US" altLang="es-PR" sz="3200" b="1" dirty="0" err="1">
                <a:latin typeface="Arial" charset="0"/>
                <a:cs typeface="Arial" charset="0"/>
              </a:rPr>
              <a:t>contexto</a:t>
            </a:r>
            <a:endParaRPr lang="en-US" altLang="es-PR" sz="3200" b="1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4700"/>
              </a:lnSpc>
              <a:spcBef>
                <a:spcPct val="20000"/>
              </a:spcBef>
            </a:pPr>
            <a:r>
              <a:rPr lang="en-US" altLang="es-PR" sz="3200" b="1" dirty="0">
                <a:latin typeface="Arial" charset="0"/>
                <a:cs typeface="Arial" charset="0"/>
              </a:rPr>
              <a:t>de </a:t>
            </a:r>
            <a:r>
              <a:rPr lang="en-US" altLang="es-PR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espacio</a:t>
            </a:r>
            <a:r>
              <a:rPr lang="en-US" altLang="es-PR" sz="3200" b="1" dirty="0">
                <a:latin typeface="Arial" charset="0"/>
                <a:cs typeface="Arial" charset="0"/>
              </a:rPr>
              <a:t> y </a:t>
            </a:r>
            <a:r>
              <a:rPr lang="en-US" altLang="es-PR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tiempo</a:t>
            </a:r>
            <a:endParaRPr lang="en-US" altLang="es-PR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Title 1"/>
          <p:cNvSpPr>
            <a:spLocks/>
          </p:cNvSpPr>
          <p:nvPr/>
        </p:nvSpPr>
        <p:spPr bwMode="auto">
          <a:xfrm>
            <a:off x="398608" y="692696"/>
            <a:ext cx="827784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13" name="Title 1"/>
          <p:cNvSpPr>
            <a:spLocks/>
          </p:cNvSpPr>
          <p:nvPr/>
        </p:nvSpPr>
        <p:spPr bwMode="auto">
          <a:xfrm>
            <a:off x="3925464" y="1771477"/>
            <a:ext cx="4678984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MOVIMIENTO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26600" y="6025357"/>
            <a:ext cx="8565880" cy="57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Información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obtenida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Biomechanics of Sport and Exercise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3ra. ed.; (p. 52),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P. M. McGinnis, 2013, Champaign, IL: Human Kinetics. Copyright 2013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Peter M. McGinnis.</a:t>
            </a:r>
          </a:p>
          <a:p>
            <a:pPr algn="l" eaLnBrk="1" hangingPunct="1">
              <a:spcBef>
                <a:spcPct val="50000"/>
              </a:spcBef>
            </a:pPr>
            <a:endParaRPr lang="es-E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285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chimes.wav"/>
          </p:stSnd>
        </p:sndAc>
      </p:transition>
    </mc:Choice>
    <mc:Fallback xmlns="">
      <p:transition spd="slow">
        <p:blinds dir="vert"/>
        <p:sndAc>
          <p:stSnd>
            <p:snd r:embed="rId6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67744" y="2276773"/>
            <a:ext cx="6623199" cy="351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 b="1" dirty="0" err="1">
                <a:latin typeface="Arial" charset="0"/>
                <a:cs typeface="Arial" charset="0"/>
              </a:rPr>
              <a:t>Sistema</a:t>
            </a:r>
            <a:r>
              <a:rPr lang="en-US" altLang="es-PR" sz="3200" dirty="0" err="1">
                <a:latin typeface="Arial" charset="0"/>
                <a:cs typeface="Arial" charset="0"/>
              </a:rPr>
              <a:t>s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orgánicos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funcionales</a:t>
            </a:r>
            <a:endParaRPr lang="en-US" altLang="es-PR" sz="32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 dirty="0">
                <a:latin typeface="Arial" charset="0"/>
                <a:cs typeface="Arial" charset="0"/>
              </a:rPr>
              <a:t>(muscular/</a:t>
            </a:r>
            <a:r>
              <a:rPr lang="en-US" altLang="es-PR" sz="3200" dirty="0" err="1">
                <a:latin typeface="Arial" charset="0"/>
                <a:cs typeface="Arial" charset="0"/>
              </a:rPr>
              <a:t>miofascial</a:t>
            </a:r>
            <a:r>
              <a:rPr lang="en-US" altLang="es-PR" sz="3200" dirty="0">
                <a:latin typeface="Arial" charset="0"/>
                <a:cs typeface="Arial" charset="0"/>
              </a:rPr>
              <a:t>, articular y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 dirty="0" err="1">
                <a:latin typeface="Arial" charset="0"/>
                <a:cs typeface="Arial" charset="0"/>
              </a:rPr>
              <a:t>nervioso</a:t>
            </a:r>
            <a:r>
              <a:rPr lang="en-US" altLang="es-PR" sz="3200" dirty="0">
                <a:latin typeface="Arial" charset="0"/>
                <a:cs typeface="Arial" charset="0"/>
              </a:rPr>
              <a:t>) que </a:t>
            </a:r>
            <a:r>
              <a:rPr lang="en-US" altLang="es-PR" sz="3200" dirty="0" err="1">
                <a:latin typeface="Arial" charset="0"/>
                <a:cs typeface="Arial" charset="0"/>
              </a:rPr>
              <a:t>operan</a:t>
            </a:r>
            <a:endParaRPr lang="en-US" altLang="es-PR" sz="32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>
                <a:latin typeface="Arial" charset="0"/>
                <a:cs typeface="Arial" charset="0"/>
              </a:rPr>
              <a:t>simultáneamente </a:t>
            </a:r>
            <a:r>
              <a:rPr lang="en-US" altLang="es-PR" sz="3200" dirty="0">
                <a:latin typeface="Arial" charset="0"/>
                <a:cs typeface="Arial" charset="0"/>
              </a:rPr>
              <a:t>(</a:t>
            </a:r>
            <a:r>
              <a:rPr lang="en-US" altLang="es-PR" sz="3200" dirty="0" err="1">
                <a:latin typeface="Arial" charset="0"/>
                <a:cs typeface="Arial" charset="0"/>
              </a:rPr>
              <a:t>unidad</a:t>
            </a:r>
            <a:endParaRPr lang="en-US" altLang="es-PR" sz="32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 dirty="0">
                <a:latin typeface="Arial" charset="0"/>
                <a:cs typeface="Arial" charset="0"/>
              </a:rPr>
              <a:t>functional </a:t>
            </a:r>
            <a:r>
              <a:rPr lang="en-US" altLang="es-PR" sz="32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integrado</a:t>
            </a:r>
            <a:r>
              <a:rPr lang="en-US" altLang="es-PR" sz="3200" dirty="0">
                <a:latin typeface="Arial" charset="0"/>
                <a:cs typeface="Arial" charset="0"/>
              </a:rPr>
              <a:t>), con el fin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 dirty="0">
                <a:latin typeface="Arial" charset="0"/>
                <a:cs typeface="Arial" charset="0"/>
              </a:rPr>
              <a:t>de </a:t>
            </a:r>
            <a:r>
              <a:rPr lang="en-US" altLang="es-PR" sz="3200" dirty="0" err="1">
                <a:latin typeface="Arial" charset="0"/>
                <a:cs typeface="Arial" charset="0"/>
              </a:rPr>
              <a:t>establecer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una</a:t>
            </a:r>
            <a:r>
              <a:rPr lang="en-US" altLang="es-PR" sz="3200" dirty="0">
                <a:latin typeface="Arial" charset="0"/>
                <a:cs typeface="Arial" charset="0"/>
              </a:rPr>
              <a:t> </a:t>
            </a:r>
            <a:r>
              <a:rPr lang="en-US" altLang="es-PR" sz="3200" dirty="0" err="1">
                <a:latin typeface="Arial" charset="0"/>
                <a:cs typeface="Arial" charset="0"/>
              </a:rPr>
              <a:t>eficiencia</a:t>
            </a:r>
            <a:endParaRPr lang="en-US" altLang="es-PR" sz="32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3200" dirty="0" err="1">
                <a:latin typeface="Arial" charset="0"/>
                <a:cs typeface="Arial" charset="0"/>
              </a:rPr>
              <a:t>estructural</a:t>
            </a:r>
            <a:r>
              <a:rPr lang="en-US" altLang="es-PR" sz="3200" dirty="0">
                <a:latin typeface="Arial" charset="0"/>
                <a:cs typeface="Arial" charset="0"/>
              </a:rPr>
              <a:t> y </a:t>
            </a:r>
            <a:r>
              <a:rPr lang="en-US" altLang="es-PR" sz="3200" dirty="0" err="1">
                <a:latin typeface="Arial" charset="0"/>
                <a:cs typeface="Arial" charset="0"/>
              </a:rPr>
              <a:t>funcional</a:t>
            </a:r>
            <a:endParaRPr lang="en-US" altLang="es-PR" sz="32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2267745" y="692696"/>
            <a:ext cx="662319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267746" y="1642492"/>
            <a:ext cx="662319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CADENA CINÉTICA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1" y="692696"/>
            <a:ext cx="1625481" cy="49461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284219"/>
            <a:ext cx="1863655" cy="8785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535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2267745" y="620688"/>
            <a:ext cx="6623199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3" name="Title 1"/>
          <p:cNvSpPr>
            <a:spLocks/>
          </p:cNvSpPr>
          <p:nvPr/>
        </p:nvSpPr>
        <p:spPr bwMode="auto">
          <a:xfrm>
            <a:off x="2267746" y="1570484"/>
            <a:ext cx="662319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CADENA CINÉTICA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1520" y="6093296"/>
            <a:ext cx="86394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Assessment and Training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23),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Brumitt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2010, Champaign, IL: Human Kinetics, Inc. Copyright 2010 </a:t>
            </a:r>
            <a:r>
              <a:rPr lang="en-U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Human Kinetics, Inc.</a:t>
            </a:r>
          </a:p>
          <a:p>
            <a:pPr algn="l" eaLnBrk="1" hangingPunct="1">
              <a:spcBef>
                <a:spcPct val="50000"/>
              </a:spcBef>
            </a:pPr>
            <a:endParaRPr lang="es-ES" altLang="es-PR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67744" y="2132856"/>
            <a:ext cx="6696744" cy="3816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>
                <a:latin typeface="Arial" charset="0"/>
                <a:cs typeface="Arial" charset="0"/>
              </a:rPr>
              <a:t>El principio de la </a:t>
            </a:r>
            <a:r>
              <a:rPr lang="en-US" altLang="es-PR" sz="2700" dirty="0" err="1">
                <a:latin typeface="Arial" charset="0"/>
                <a:cs typeface="Arial" charset="0"/>
              </a:rPr>
              <a:t>cadena</a:t>
            </a:r>
            <a:r>
              <a:rPr lang="en-US" altLang="es-PR" sz="2700" dirty="0">
                <a:latin typeface="Arial" charset="0"/>
                <a:cs typeface="Arial" charset="0"/>
              </a:rPr>
              <a:t> </a:t>
            </a:r>
            <a:r>
              <a:rPr lang="en-US" altLang="es-PR" sz="2700" dirty="0" err="1">
                <a:latin typeface="Arial" charset="0"/>
                <a:cs typeface="Arial" charset="0"/>
              </a:rPr>
              <a:t>cinética</a:t>
            </a:r>
            <a:endParaRPr lang="en-US" altLang="es-PR" sz="27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>
                <a:latin typeface="Arial" charset="0"/>
                <a:cs typeface="Arial" charset="0"/>
              </a:rPr>
              <a:t>describe </a:t>
            </a:r>
            <a:r>
              <a:rPr lang="en-US" altLang="es-PR" sz="2700" dirty="0" err="1">
                <a:latin typeface="Arial" charset="0"/>
                <a:cs typeface="Arial" charset="0"/>
              </a:rPr>
              <a:t>cómo</a:t>
            </a:r>
            <a:r>
              <a:rPr lang="en-US" altLang="es-PR" sz="2700" dirty="0">
                <a:latin typeface="Arial" charset="0"/>
                <a:cs typeface="Arial" charset="0"/>
              </a:rPr>
              <a:t> </a:t>
            </a:r>
            <a:r>
              <a:rPr lang="en-US" altLang="es-PR" sz="2700" dirty="0" err="1">
                <a:latin typeface="Arial" charset="0"/>
                <a:cs typeface="Arial" charset="0"/>
              </a:rPr>
              <a:t>los</a:t>
            </a:r>
            <a:r>
              <a:rPr lang="en-US" altLang="es-PR" sz="2700" dirty="0">
                <a:latin typeface="Arial" charset="0"/>
                <a:cs typeface="Arial" charset="0"/>
              </a:rPr>
              <a:t> </a:t>
            </a:r>
            <a:r>
              <a:rPr lang="en-US" altLang="es-PR" sz="2700" dirty="0" err="1">
                <a:latin typeface="Arial" charset="0"/>
                <a:cs typeface="Arial" charset="0"/>
              </a:rPr>
              <a:t>sistemas</a:t>
            </a:r>
            <a:r>
              <a:rPr lang="en-US" altLang="es-PR" sz="2700" dirty="0">
                <a:latin typeface="Arial" charset="0"/>
                <a:cs typeface="Arial" charset="0"/>
              </a:rPr>
              <a:t> articular,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>
                <a:latin typeface="Arial" charset="0"/>
                <a:cs typeface="Arial" charset="0"/>
              </a:rPr>
              <a:t>muscular (</a:t>
            </a:r>
            <a:r>
              <a:rPr lang="en-US" altLang="es-PR" sz="2700" dirty="0" err="1">
                <a:latin typeface="Arial" charset="0"/>
                <a:cs typeface="Arial" charset="0"/>
              </a:rPr>
              <a:t>músculos</a:t>
            </a:r>
            <a:r>
              <a:rPr lang="en-US" altLang="es-PR" sz="2700" dirty="0">
                <a:latin typeface="Arial" charset="0"/>
                <a:cs typeface="Arial" charset="0"/>
              </a:rPr>
              <a:t> </a:t>
            </a:r>
            <a:r>
              <a:rPr lang="en-US" altLang="es-PR" sz="2700" dirty="0" err="1">
                <a:latin typeface="Arial" charset="0"/>
                <a:cs typeface="Arial" charset="0"/>
              </a:rPr>
              <a:t>esqueléticos</a:t>
            </a:r>
            <a:r>
              <a:rPr lang="en-US" altLang="es-PR" sz="2700" dirty="0">
                <a:latin typeface="Arial" charset="0"/>
                <a:cs typeface="Arial" charset="0"/>
              </a:rPr>
              <a:t>,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 err="1">
                <a:latin typeface="Arial" charset="0"/>
                <a:cs typeface="Arial" charset="0"/>
              </a:rPr>
              <a:t>miofascia</a:t>
            </a:r>
            <a:r>
              <a:rPr lang="en-US" altLang="es-PR" sz="2700" dirty="0">
                <a:latin typeface="Arial" charset="0"/>
                <a:cs typeface="Arial" charset="0"/>
              </a:rPr>
              <a:t>, </a:t>
            </a:r>
            <a:r>
              <a:rPr lang="en-US" altLang="es-PR" sz="2700" dirty="0" err="1">
                <a:latin typeface="Arial" charset="0"/>
                <a:cs typeface="Arial" charset="0"/>
              </a:rPr>
              <a:t>tendones</a:t>
            </a:r>
            <a:r>
              <a:rPr lang="en-US" altLang="es-PR" sz="2700" dirty="0">
                <a:latin typeface="Arial" charset="0"/>
                <a:cs typeface="Arial" charset="0"/>
              </a:rPr>
              <a:t>) y </a:t>
            </a:r>
            <a:r>
              <a:rPr lang="en-US" altLang="es-PR" sz="2700" dirty="0" err="1">
                <a:latin typeface="Arial" charset="0"/>
                <a:cs typeface="Arial" charset="0"/>
              </a:rPr>
              <a:t>nervioso</a:t>
            </a:r>
            <a:r>
              <a:rPr lang="en-US" altLang="es-PR" sz="2700" dirty="0">
                <a:latin typeface="Arial" charset="0"/>
                <a:cs typeface="Arial" charset="0"/>
              </a:rPr>
              <a:t> (el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 err="1">
                <a:latin typeface="Arial" charset="0"/>
                <a:cs typeface="Arial" charset="0"/>
              </a:rPr>
              <a:t>regulador</a:t>
            </a:r>
            <a:r>
              <a:rPr lang="en-US" altLang="es-PR" sz="2700" dirty="0">
                <a:latin typeface="Arial" charset="0"/>
                <a:cs typeface="Arial" charset="0"/>
              </a:rPr>
              <a:t>), </a:t>
            </a:r>
            <a:r>
              <a:rPr lang="en-US" altLang="es-PR" sz="2700" dirty="0" err="1">
                <a:latin typeface="Arial" charset="0"/>
                <a:cs typeface="Arial" charset="0"/>
              </a:rPr>
              <a:t>interactúan</a:t>
            </a:r>
            <a:r>
              <a:rPr lang="en-US" altLang="es-PR" sz="2700" dirty="0">
                <a:latin typeface="Arial" charset="0"/>
                <a:cs typeface="Arial" charset="0"/>
              </a:rPr>
              <a:t>, </a:t>
            </a:r>
            <a:r>
              <a:rPr lang="en-US" altLang="es-PR" sz="2700" dirty="0" err="1">
                <a:latin typeface="Arial" charset="0"/>
                <a:cs typeface="Arial" charset="0"/>
              </a:rPr>
              <a:t>unos</a:t>
            </a:r>
            <a:r>
              <a:rPr lang="en-US" altLang="es-PR" sz="2700" dirty="0">
                <a:latin typeface="Arial" charset="0"/>
                <a:cs typeface="Arial" charset="0"/>
              </a:rPr>
              <a:t> con</a:t>
            </a: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 err="1">
                <a:latin typeface="Arial" charset="0"/>
                <a:cs typeface="Arial" charset="0"/>
              </a:rPr>
              <a:t>otros</a:t>
            </a:r>
            <a:r>
              <a:rPr lang="en-US" altLang="es-PR" sz="2700" dirty="0">
                <a:latin typeface="Arial" charset="0"/>
                <a:cs typeface="Arial" charset="0"/>
              </a:rPr>
              <a:t>, </a:t>
            </a:r>
            <a:r>
              <a:rPr lang="en-US" altLang="es-PR" sz="2700" dirty="0" err="1">
                <a:latin typeface="Arial" charset="0"/>
                <a:cs typeface="Arial" charset="0"/>
              </a:rPr>
              <a:t>durante</a:t>
            </a:r>
            <a:r>
              <a:rPr lang="en-US" altLang="es-PR" sz="2700" dirty="0">
                <a:latin typeface="Arial" charset="0"/>
                <a:cs typeface="Arial" charset="0"/>
              </a:rPr>
              <a:t> las </a:t>
            </a:r>
            <a:r>
              <a:rPr lang="en-US" altLang="es-PR" sz="2700" dirty="0" err="1">
                <a:latin typeface="Arial" charset="0"/>
                <a:cs typeface="Arial" charset="0"/>
              </a:rPr>
              <a:t>ejecuciones</a:t>
            </a:r>
            <a:r>
              <a:rPr lang="en-US" altLang="es-PR" sz="2700" dirty="0">
                <a:latin typeface="Arial" charset="0"/>
                <a:cs typeface="Arial" charset="0"/>
              </a:rPr>
              <a:t> de </a:t>
            </a:r>
            <a:r>
              <a:rPr lang="en-US" altLang="es-PR" sz="2700" dirty="0" err="1">
                <a:latin typeface="Arial" charset="0"/>
                <a:cs typeface="Arial" charset="0"/>
              </a:rPr>
              <a:t>los</a:t>
            </a:r>
            <a:endParaRPr lang="en-US" altLang="es-PR" sz="27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 err="1">
                <a:latin typeface="Arial" charset="0"/>
                <a:cs typeface="Arial" charset="0"/>
              </a:rPr>
              <a:t>movimientos</a:t>
            </a:r>
            <a:r>
              <a:rPr lang="en-US" altLang="es-PR" sz="2700" dirty="0">
                <a:latin typeface="Arial" charset="0"/>
                <a:cs typeface="Arial" charset="0"/>
              </a:rPr>
              <a:t> de </a:t>
            </a:r>
            <a:r>
              <a:rPr lang="en-US" altLang="es-PR" sz="2700" dirty="0" err="1">
                <a:latin typeface="Arial" charset="0"/>
                <a:cs typeface="Arial" charset="0"/>
              </a:rPr>
              <a:t>naturaleza</a:t>
            </a:r>
            <a:endParaRPr lang="en-US" altLang="es-PR" sz="2700" dirty="0">
              <a:latin typeface="Arial" charset="0"/>
              <a:cs typeface="Arial" charset="0"/>
            </a:endParaRPr>
          </a:p>
          <a:p>
            <a:pPr eaLnBrk="0" hangingPunct="0">
              <a:lnSpc>
                <a:spcPts val="3200"/>
              </a:lnSpc>
              <a:spcBef>
                <a:spcPct val="20000"/>
              </a:spcBef>
            </a:pPr>
            <a:r>
              <a:rPr lang="en-US" altLang="es-PR" sz="2700" dirty="0" err="1">
                <a:latin typeface="Arial" charset="0"/>
                <a:cs typeface="Arial" charset="0"/>
              </a:rPr>
              <a:t>integrada-funcional</a:t>
            </a:r>
            <a:endParaRPr lang="en-US" altLang="es-PR" sz="27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12574"/>
            <a:ext cx="1728192" cy="53793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658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41" y="748627"/>
            <a:ext cx="7025231" cy="5632701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1519" y="692696"/>
            <a:ext cx="1543721" cy="590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Assessment and Training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24),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Brumitt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2010, Champaign, IL: Human Kinetics, Inc. Copyright 2010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Human Kinetics, Inc.</a:t>
            </a:r>
          </a:p>
          <a:p>
            <a:pPr algn="l" eaLnBrk="1" hangingPunct="1">
              <a:spcBef>
                <a:spcPct val="50000"/>
              </a:spcBef>
            </a:pPr>
            <a:endParaRPr lang="es-ES" altLang="es-PR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62" y="0"/>
            <a:ext cx="715227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0791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8689305" cy="30963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849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breeze.wav"/>
          </p:stSnd>
        </p:sndAc>
      </p:transition>
    </mc:Choice>
    <mc:Fallback xmlns="">
      <p:transition spd="slow">
        <p:split orient="vert"/>
        <p:sndAc>
          <p:stSnd>
            <p:snd r:embed="rId6" name="breeze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123" y="620688"/>
            <a:ext cx="5854189" cy="5904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5654623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>
            <a:spLocks/>
          </p:cNvSpPr>
          <p:nvPr/>
        </p:nvSpPr>
        <p:spPr bwMode="auto">
          <a:xfrm>
            <a:off x="251520" y="1009091"/>
            <a:ext cx="8280920" cy="17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ACCESO A LA PRESENTACIÓN:</a:t>
            </a:r>
            <a:endParaRPr lang="es-PR" altLang="es-PR" sz="5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5496" y="3356992"/>
            <a:ext cx="9144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4000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http://www.saludmed.com/</a:t>
            </a:r>
          </a:p>
          <a:p>
            <a:pPr algn="ctr">
              <a:lnSpc>
                <a:spcPct val="90000"/>
              </a:lnSpc>
            </a:pPr>
            <a:r>
              <a:rPr lang="es-PR" altLang="es-PR" sz="4000" dirty="0" err="1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entrenafuncional</a:t>
            </a:r>
            <a:r>
              <a:rPr lang="es-PR" altLang="es-PR" sz="4000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/presentaciones/</a:t>
            </a:r>
          </a:p>
          <a:p>
            <a:pPr algn="ctr">
              <a:lnSpc>
                <a:spcPct val="90000"/>
              </a:lnSpc>
            </a:pPr>
            <a:r>
              <a:rPr lang="es-PR" altLang="es-PR" sz="4000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entrenafuncional-INTRO.pdf</a:t>
            </a:r>
            <a:endParaRPr lang="es-PR" altLang="es-PR" sz="4000" b="1" dirty="0"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8507782" cy="49935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30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6" name="chimes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09" y="692696"/>
            <a:ext cx="7584523" cy="57898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288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15" y="890430"/>
            <a:ext cx="6983439" cy="5346882"/>
          </a:xfrm>
          <a:prstGeom prst="rect">
            <a:avLst/>
          </a:prstGeom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79512" y="620688"/>
            <a:ext cx="1800200" cy="604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7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7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039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  <p:sndAc>
          <p:stSnd>
            <p:snd r:embed="rId4" name="breeze.wav"/>
          </p:stSnd>
        </p:sndAc>
      </p:transition>
    </mc:Choice>
    <mc:Fallback xmlns="">
      <p:transition spd="slow">
        <p:diamond/>
        <p:sndAc>
          <p:stSnd>
            <p:snd r:embed="rId6" name="breez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044" y="1179737"/>
            <a:ext cx="1601412" cy="360317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98" y="570303"/>
            <a:ext cx="1876790" cy="1325128"/>
          </a:xfrm>
          <a:prstGeom prst="rect">
            <a:avLst/>
          </a:prstGeom>
        </p:spPr>
      </p:pic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107504" y="5877272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682625" y="1916832"/>
            <a:ext cx="8281987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Concepto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de la </a:t>
            </a:r>
            <a:r>
              <a:rPr lang="en-US" altLang="es-PR" sz="29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Cadena </a:t>
            </a:r>
            <a:r>
              <a:rPr lang="en-US" altLang="es-PR" sz="29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Cinética</a:t>
            </a:r>
            <a:r>
              <a:rPr lang="en-US" altLang="es-PR" sz="29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sz="29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Text Box 12"/>
          <p:cNvSpPr txBox="1">
            <a:spLocks noChangeArrowheads="1"/>
          </p:cNvSpPr>
          <p:nvPr/>
        </p:nvSpPr>
        <p:spPr bwMode="auto">
          <a:xfrm>
            <a:off x="1403648" y="3165252"/>
            <a:ext cx="5671396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Constituyentes (eslabones/segmentos):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1" name="Picture 13" descr="Bullets_Arrow-Thin_Green_Right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198589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 Box 14"/>
          <p:cNvSpPr txBox="1">
            <a:spLocks noChangeArrowheads="1"/>
          </p:cNvSpPr>
          <p:nvPr/>
        </p:nvSpPr>
        <p:spPr bwMode="auto">
          <a:xfrm>
            <a:off x="1042987" y="2371502"/>
            <a:ext cx="7993063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es-PR" sz="2100">
                <a:solidFill>
                  <a:srgbClr val="000000"/>
                </a:solidFill>
              </a:rPr>
              <a:t>Unidad funcional integrada -</a:t>
            </a:r>
          </a:p>
          <a:p>
            <a:pPr algn="l" eaLnBrk="0" hangingPunct="0"/>
            <a:r>
              <a:rPr lang="en-US" altLang="es-PR" sz="2100" i="1">
                <a:solidFill>
                  <a:srgbClr val="000000"/>
                </a:solidFill>
              </a:rPr>
              <a:t>Integración funcional de los sistemas</a:t>
            </a:r>
            <a:r>
              <a:rPr lang="en-US" altLang="es-PR" sz="2100">
                <a:solidFill>
                  <a:srgbClr val="000000"/>
                </a:solidFill>
              </a:rPr>
              <a:t>:</a:t>
            </a:r>
            <a:endParaRPr lang="en-US" altLang="es-PR" sz="2100" b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3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7" y="2435870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 Box 16"/>
          <p:cNvSpPr txBox="1">
            <a:spLocks noChangeArrowheads="1"/>
          </p:cNvSpPr>
          <p:nvPr/>
        </p:nvSpPr>
        <p:spPr bwMode="auto">
          <a:xfrm>
            <a:off x="1406525" y="4749577"/>
            <a:ext cx="77739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Patología:</a:t>
            </a:r>
            <a:endParaRPr lang="en-US" altLang="es-PR" sz="2200" b="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5" name="Picture 17" descr="Bullets_Arrow-Thin_Green_Right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782914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18"/>
          <p:cNvSpPr txBox="1">
            <a:spLocks noChangeArrowheads="1"/>
          </p:cNvSpPr>
          <p:nvPr/>
        </p:nvSpPr>
        <p:spPr bwMode="auto">
          <a:xfrm>
            <a:off x="1406525" y="5109939"/>
            <a:ext cx="7773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La disrupción de un sistema provoca </a:t>
            </a:r>
            <a:r>
              <a:rPr lang="es-ES" altLang="es-PR" sz="2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compensaciones</a:t>
            </a: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 y adaptaciones en los demás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7" name="Text Box 20"/>
          <p:cNvSpPr txBox="1">
            <a:spLocks noChangeArrowheads="1"/>
          </p:cNvSpPr>
          <p:nvPr/>
        </p:nvSpPr>
        <p:spPr bwMode="auto">
          <a:xfrm>
            <a:off x="1692275" y="3573016"/>
            <a:ext cx="51862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Calibri" panose="020F0502020204030204" pitchFamily="34" charset="0"/>
              </a:rPr>
              <a:t>Músculos, tendones y fascia (</a:t>
            </a:r>
            <a:r>
              <a:rPr lang="es-ES" altLang="es-PR" sz="2200" dirty="0" err="1">
                <a:solidFill>
                  <a:srgbClr val="000000"/>
                </a:solidFill>
                <a:latin typeface="Calibri" panose="020F0502020204030204" pitchFamily="34" charset="0"/>
              </a:rPr>
              <a:t>miofascia</a:t>
            </a:r>
            <a:r>
              <a:rPr lang="es-ES" altLang="es-PR" sz="220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8" name="Picture 21" descr="Bullet_Square_Belved_Red1_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3676204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22"/>
          <p:cNvSpPr txBox="1">
            <a:spLocks noChangeArrowheads="1"/>
          </p:cNvSpPr>
          <p:nvPr/>
        </p:nvSpPr>
        <p:spPr bwMode="auto">
          <a:xfrm>
            <a:off x="1692275" y="3884166"/>
            <a:ext cx="5382769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Calibri" panose="020F0502020204030204" pitchFamily="34" charset="0"/>
              </a:rPr>
              <a:t>Sistema nervioso (el regulador/coordinador)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0" name="Picture 23" descr="Bullet_Square_Belved_Red1_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3987354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24"/>
          <p:cNvSpPr txBox="1">
            <a:spLocks noChangeArrowheads="1"/>
          </p:cNvSpPr>
          <p:nvPr/>
        </p:nvSpPr>
        <p:spPr bwMode="auto">
          <a:xfrm>
            <a:off x="1692275" y="4244529"/>
            <a:ext cx="6264101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Calibri" panose="020F0502020204030204" pitchFamily="34" charset="0"/>
              </a:rPr>
              <a:t>Sistema articular y componentes (</a:t>
            </a:r>
            <a:r>
              <a:rPr lang="es-ES" altLang="es-PR" sz="2200" dirty="0" err="1">
                <a:solidFill>
                  <a:srgbClr val="000000"/>
                </a:solidFill>
                <a:latin typeface="Calibri" panose="020F0502020204030204" pitchFamily="34" charset="0"/>
              </a:rPr>
              <a:t>Ej</a:t>
            </a:r>
            <a:r>
              <a:rPr lang="es-ES" altLang="es-PR" sz="2200" dirty="0">
                <a:solidFill>
                  <a:srgbClr val="000000"/>
                </a:solidFill>
                <a:latin typeface="Calibri" panose="020F0502020204030204" pitchFamily="34" charset="0"/>
              </a:rPr>
              <a:t>: ligamentos)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2" name="Picture 25" descr="Bullet_Square_Belved_Red1_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4347716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itle 1"/>
          <p:cNvSpPr>
            <a:spLocks/>
          </p:cNvSpPr>
          <p:nvPr/>
        </p:nvSpPr>
        <p:spPr bwMode="auto">
          <a:xfrm>
            <a:off x="2339752" y="620688"/>
            <a:ext cx="644279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64" name="Title 1"/>
          <p:cNvSpPr>
            <a:spLocks/>
          </p:cNvSpPr>
          <p:nvPr/>
        </p:nvSpPr>
        <p:spPr bwMode="auto">
          <a:xfrm>
            <a:off x="2339753" y="1412776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CADENA CINÉTICA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65" name="Picture 3" descr="PntBlue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68" y="1988840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80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11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69" y="764703"/>
            <a:ext cx="8489199" cy="5040561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7504" y="5877272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698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5" y="1124744"/>
            <a:ext cx="8476349" cy="4135700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18532" y="5948957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 </a:t>
            </a:r>
            <a:r>
              <a:rPr lang="en-US" altLang="es-PR" sz="1200" i="1" dirty="0" err="1">
                <a:latin typeface="Times New Roman" pitchFamily="18" charset="0"/>
              </a:rPr>
              <a:t>Arnheim´s</a:t>
            </a:r>
            <a:r>
              <a:rPr lang="en-US" altLang="es-PR" sz="1200" i="1" dirty="0">
                <a:latin typeface="Times New Roman" pitchFamily="18" charset="0"/>
              </a:rPr>
              <a:t> Principles of Athletic Training: A Competency-Based Approach</a:t>
            </a:r>
            <a:r>
              <a:rPr lang="en-US" altLang="es-PR" sz="1200" b="0" dirty="0">
                <a:latin typeface="Times New Roman" pitchFamily="18" charset="0"/>
              </a:rPr>
              <a:t>. 12th. ed.; (p. 451),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W. E. Prentice, 2006, New York, NY: The McGraw-Hill </a:t>
            </a:r>
            <a:r>
              <a:rPr lang="en-US" altLang="es-PR" sz="1200" b="0" dirty="0" err="1">
                <a:latin typeface="Times New Roman" pitchFamily="18" charset="0"/>
              </a:rPr>
              <a:t>Companes</a:t>
            </a:r>
            <a:r>
              <a:rPr lang="en-US" altLang="es-PR" sz="1200" b="0" dirty="0">
                <a:latin typeface="Times New Roman" pitchFamily="18" charset="0"/>
              </a:rPr>
              <a:t>, Inc. Copyright 2006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The McGraw-Hill </a:t>
            </a:r>
            <a:r>
              <a:rPr lang="en-US" altLang="es-PR" sz="1200" b="0" dirty="0" err="1">
                <a:latin typeface="Times New Roman" pitchFamily="18" charset="0"/>
              </a:rPr>
              <a:t>Companes</a:t>
            </a:r>
            <a:r>
              <a:rPr lang="en-US" altLang="es-PR" sz="1200" b="0" dirty="0">
                <a:latin typeface="Times New Roman" pitchFamily="18" charset="0"/>
              </a:rPr>
              <a:t>, Inc.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1779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18532" y="6021288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 </a:t>
            </a:r>
            <a:r>
              <a:rPr lang="en-US" altLang="es-PR" sz="1200" i="1" dirty="0" err="1">
                <a:latin typeface="Times New Roman" pitchFamily="18" charset="0"/>
              </a:rPr>
              <a:t>Arnheim´s</a:t>
            </a:r>
            <a:r>
              <a:rPr lang="en-US" altLang="es-PR" sz="1200" i="1" dirty="0">
                <a:latin typeface="Times New Roman" pitchFamily="18" charset="0"/>
              </a:rPr>
              <a:t> Principles of Athletic Training: A Competency-Based Approach</a:t>
            </a:r>
            <a:r>
              <a:rPr lang="en-US" altLang="es-PR" sz="1200" b="0" dirty="0">
                <a:latin typeface="Times New Roman" pitchFamily="18" charset="0"/>
              </a:rPr>
              <a:t>. 12th. ed.; (pp. 451-452),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W. E. Prentice, 2006, New York, NY: The McGraw-Hill </a:t>
            </a:r>
            <a:r>
              <a:rPr lang="en-US" altLang="es-PR" sz="1200" b="0" dirty="0" err="1">
                <a:latin typeface="Times New Roman" pitchFamily="18" charset="0"/>
              </a:rPr>
              <a:t>Companes</a:t>
            </a:r>
            <a:r>
              <a:rPr lang="en-US" altLang="es-PR" sz="1200" b="0" dirty="0">
                <a:latin typeface="Times New Roman" pitchFamily="18" charset="0"/>
              </a:rPr>
              <a:t>, Inc. Copyright 2006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The McGraw-Hill </a:t>
            </a:r>
            <a:r>
              <a:rPr lang="en-US" altLang="es-PR" sz="1200" b="0" dirty="0" err="1">
                <a:latin typeface="Times New Roman" pitchFamily="18" charset="0"/>
              </a:rPr>
              <a:t>Companes</a:t>
            </a:r>
            <a:r>
              <a:rPr lang="en-US" altLang="es-PR" sz="1200" b="0" dirty="0">
                <a:latin typeface="Times New Roman" pitchFamily="18" charset="0"/>
              </a:rPr>
              <a:t>, Inc.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66" y="698472"/>
            <a:ext cx="7920880" cy="52676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036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 </a:t>
            </a:r>
            <a:r>
              <a:rPr lang="en-US" altLang="es-PR" sz="1200" i="1" dirty="0" err="1">
                <a:latin typeface="Times New Roman" pitchFamily="18" charset="0"/>
              </a:rPr>
              <a:t>Arnheim´s</a:t>
            </a:r>
            <a:r>
              <a:rPr lang="en-US" altLang="es-PR" sz="1200" i="1" dirty="0">
                <a:latin typeface="Times New Roman" pitchFamily="18" charset="0"/>
              </a:rPr>
              <a:t> Principles of Athletic Training: A Competency-Based Approach</a:t>
            </a:r>
            <a:r>
              <a:rPr lang="en-US" altLang="es-PR" sz="1200" b="0" dirty="0">
                <a:latin typeface="Times New Roman" pitchFamily="18" charset="0"/>
              </a:rPr>
              <a:t>. 12th. ed.; (p. 452),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W. E. Prentice, 2006, New York, NY: The McGraw-Hill </a:t>
            </a:r>
            <a:r>
              <a:rPr lang="en-US" altLang="es-PR" sz="1200" b="0" dirty="0" err="1">
                <a:latin typeface="Times New Roman" pitchFamily="18" charset="0"/>
              </a:rPr>
              <a:t>Companes</a:t>
            </a:r>
            <a:r>
              <a:rPr lang="en-US" altLang="es-PR" sz="1200" b="0" dirty="0">
                <a:latin typeface="Times New Roman" pitchFamily="18" charset="0"/>
              </a:rPr>
              <a:t>, Inc. Copyright 2006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The McGraw-Hill </a:t>
            </a:r>
            <a:r>
              <a:rPr lang="en-US" altLang="es-PR" sz="1200" b="0" dirty="0" err="1">
                <a:latin typeface="Times New Roman" pitchFamily="18" charset="0"/>
              </a:rPr>
              <a:t>Companes</a:t>
            </a:r>
            <a:r>
              <a:rPr lang="en-US" altLang="es-PR" sz="1200" b="0" dirty="0">
                <a:latin typeface="Times New Roman" pitchFamily="18" charset="0"/>
              </a:rPr>
              <a:t>, Inc.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47485"/>
            <a:ext cx="8203256" cy="5373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5972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59161"/>
            <a:ext cx="8533260" cy="48020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38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764704"/>
            <a:ext cx="6768752" cy="5717452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80975" y="647526"/>
            <a:ext cx="2014761" cy="602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n-U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A. Clark &amp; S. C.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Learning. Copyright 2015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National Academy of Sports Medicine, an Ascend Learning Company.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4757764"/>
      </p:ext>
    </p:extLst>
  </p:cSld>
  <p:clrMapOvr>
    <a:masterClrMapping/>
  </p:clrMapOvr>
  <p:transition spd="slow">
    <p:wedge/>
    <p:sndAc>
      <p:stSnd>
        <p:snd r:embed="rId4" name="breeze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>
            <a:spLocks/>
          </p:cNvSpPr>
          <p:nvPr/>
        </p:nvSpPr>
        <p:spPr bwMode="auto">
          <a:xfrm>
            <a:off x="2339753" y="1124744"/>
            <a:ext cx="4418134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BOSQUEJO</a:t>
            </a:r>
            <a:endParaRPr lang="es-PR" altLang="es-PR" sz="5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86" y="764704"/>
            <a:ext cx="2134594" cy="2072336"/>
          </a:xfrm>
          <a:prstGeom prst="rect">
            <a:avLst/>
          </a:prstGeom>
        </p:spPr>
      </p:pic>
      <p:sp>
        <p:nvSpPr>
          <p:cNvPr id="47" name="Text Box 2"/>
          <p:cNvSpPr txBox="1">
            <a:spLocks noChangeArrowheads="1"/>
          </p:cNvSpPr>
          <p:nvPr/>
        </p:nvSpPr>
        <p:spPr bwMode="auto">
          <a:xfrm>
            <a:off x="620319" y="2207187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Consideraciones </a:t>
            </a: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reliminares</a:t>
            </a:r>
            <a:endParaRPr lang="es-PR" altLang="es-P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718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620320" y="2754427"/>
            <a:ext cx="315503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La cadena cinética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1124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9"/>
          <p:cNvSpPr txBox="1">
            <a:spLocks noChangeArrowheads="1"/>
          </p:cNvSpPr>
          <p:nvPr/>
        </p:nvSpPr>
        <p:spPr bwMode="auto">
          <a:xfrm>
            <a:off x="620320" y="3233109"/>
            <a:ext cx="81281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Transfondo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histórico: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Origen y desarrollo</a:t>
            </a:r>
          </a:p>
        </p:txBody>
      </p:sp>
      <p:pic>
        <p:nvPicPr>
          <p:cNvPr id="52" name="Picture 10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529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11"/>
          <p:cNvSpPr txBox="1">
            <a:spLocks noChangeArrowheads="1"/>
          </p:cNvSpPr>
          <p:nvPr/>
        </p:nvSpPr>
        <p:spPr bwMode="auto">
          <a:xfrm>
            <a:off x="620320" y="3753055"/>
            <a:ext cx="495360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Consideraciones preliminares</a:t>
            </a:r>
          </a:p>
        </p:txBody>
      </p:sp>
      <p:pic>
        <p:nvPicPr>
          <p:cNvPr id="54" name="Picture 12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9355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620320" y="4280668"/>
            <a:ext cx="6771405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Escenarios: </a:t>
            </a:r>
            <a:r>
              <a:rPr lang="es-PR" altLang="es-PR" sz="26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ontextos donde se aplica el</a:t>
            </a:r>
          </a:p>
          <a:p>
            <a:pPr algn="l">
              <a:lnSpc>
                <a:spcPct val="80000"/>
              </a:lnSpc>
            </a:pPr>
            <a:r>
              <a:rPr lang="es-PR" altLang="es-PR" sz="2600" i="1" dirty="0">
                <a:latin typeface="Arial" panose="020B0604020202020204" pitchFamily="34" charset="0"/>
                <a:cs typeface="Arial" panose="020B0604020202020204" pitchFamily="34" charset="0"/>
              </a:rPr>
              <a:t>		 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entrenamiento funcional</a:t>
            </a:r>
          </a:p>
        </p:txBody>
      </p:sp>
      <p:pic>
        <p:nvPicPr>
          <p:cNvPr id="58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3748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620319" y="5013176"/>
            <a:ext cx="812814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Preguntas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1317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 Box 4"/>
          <p:cNvSpPr txBox="1">
            <a:spLocks noChangeArrowheads="1"/>
          </p:cNvSpPr>
          <p:nvPr/>
        </p:nvSpPr>
        <p:spPr bwMode="auto">
          <a:xfrm>
            <a:off x="620320" y="5637875"/>
            <a:ext cx="722826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latin typeface="Arial" panose="020B0604020202020204" pitchFamily="34" charset="0"/>
                <a:cs typeface="Arial" panose="020B0604020202020204" pitchFamily="34" charset="0"/>
              </a:rPr>
              <a:t>Cómo contactar 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al profesor: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Correo/teléfono</a:t>
            </a:r>
          </a:p>
        </p:txBody>
      </p:sp>
      <p:pic>
        <p:nvPicPr>
          <p:cNvPr id="62" name="Picture 5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9469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2870"/>
            <a:ext cx="1778961" cy="13939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39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72" y="692696"/>
            <a:ext cx="7017716" cy="5836775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504" y="647526"/>
            <a:ext cx="2014761" cy="602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n-U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A. Clark &amp; S. C.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Learning. Copyright 2015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National Academy of Sports Medicine, an Ascend Learning Company</a:t>
            </a:r>
            <a:r>
              <a:rPr lang="es-E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s-PR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1837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39552" y="548680"/>
            <a:ext cx="2447994" cy="590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Closed Kinetic Chain Exercises: A </a:t>
            </a:r>
            <a:r>
              <a:rPr lang="en-U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Comprehensice</a:t>
            </a:r>
            <a:r>
              <a:rPr lang="en-U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Guide to Multiple Joint Exercises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19), </a:t>
            </a:r>
            <a:r>
              <a:rPr lang="en-U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S. </a:t>
            </a:r>
            <a:r>
              <a:rPr lang="en-U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Ellenbecker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G. J. Davies, 2001, Champaign, IL: Human Kinetics, Inc. Copyright 2001 </a:t>
            </a:r>
            <a:r>
              <a:rPr lang="en-U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Todd S. </a:t>
            </a:r>
            <a:r>
              <a:rPr lang="en-U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Ellenbecker</a:t>
            </a:r>
            <a:r>
              <a:rPr lang="en-U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George J. Davis</a:t>
            </a:r>
          </a:p>
          <a:p>
            <a:pPr algn="l" eaLnBrk="1" hangingPunct="1">
              <a:spcBef>
                <a:spcPct val="50000"/>
              </a:spcBef>
            </a:pPr>
            <a:endParaRPr lang="es-ES" altLang="es-PR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48" y="649928"/>
            <a:ext cx="5205976" cy="5878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579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23806" y="692696"/>
            <a:ext cx="1656186" cy="590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NOTA.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Adaptado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de: </a:t>
            </a:r>
            <a:r>
              <a:rPr lang="en-U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Closed Kinetic Chain Exercises: A </a:t>
            </a:r>
            <a:r>
              <a:rPr lang="en-US" altLang="es-PR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Comprehensice</a:t>
            </a:r>
            <a:r>
              <a:rPr lang="en-US" altLang="es-P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Guide to Multiple Joint Exercises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19),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T. S.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Ellenbecker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G. J. Davies, 2001, Champaign, IL: Human Kinetics, Inc. Copyright 2001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Todd S. </a:t>
            </a:r>
            <a:r>
              <a:rPr lang="en-US" altLang="es-PR" sz="1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Ellenbecker</a:t>
            </a:r>
            <a:r>
              <a:rPr lang="en-US" altLang="es-PR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George J. Davis</a:t>
            </a:r>
          </a:p>
          <a:p>
            <a:pPr algn="l" eaLnBrk="1" hangingPunct="1">
              <a:spcBef>
                <a:spcPct val="50000"/>
              </a:spcBef>
            </a:pPr>
            <a:endParaRPr lang="es-ES" altLang="es-P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992" y="697582"/>
            <a:ext cx="6768472" cy="5755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2074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88" y="702428"/>
            <a:ext cx="6923896" cy="51028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1539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6" name="wind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6" y="836712"/>
            <a:ext cx="8174790" cy="47525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0627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0" y="908720"/>
            <a:ext cx="7818120" cy="48768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66" y="585740"/>
            <a:ext cx="4241115" cy="281774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85740"/>
            <a:ext cx="3729415" cy="2699244"/>
          </a:xfrm>
          <a:prstGeom prst="rect">
            <a:avLst/>
          </a:prstGeom>
          <a:effectLst>
            <a:softEdge rad="635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0376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4" y="980728"/>
            <a:ext cx="8546106" cy="4582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654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3" y="764704"/>
            <a:ext cx="8753935" cy="50026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67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28483"/>
            <a:ext cx="6959475" cy="49047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969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4" name="breeze.wav"/>
          </p:stSnd>
        </p:sndAc>
      </p:transition>
    </mc:Choice>
    <mc:Fallback xmlns="">
      <p:transition spd="slow">
        <p:blinds dir="vert"/>
        <p:sndAc>
          <p:stSnd>
            <p:snd r:embed="rId6" name="breeze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312, 333),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58" y="737178"/>
            <a:ext cx="8226598" cy="5081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344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lded_Page_Consideraciones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728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7831012" cy="504056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312, 333),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8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312),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79325"/>
            <a:ext cx="6768752" cy="50930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29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752608"/>
            <a:ext cx="5252361" cy="5706891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51520" y="692696"/>
            <a:ext cx="3312368" cy="590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312), por W. E. Prentice (Ed.), 2015,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5355340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313, 335),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40" y="1196752"/>
            <a:ext cx="8832156" cy="3947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2142258"/>
      </p:ext>
    </p:extLst>
  </p:cSld>
  <p:clrMapOvr>
    <a:masterClrMapping/>
  </p:clrMapOvr>
  <p:transition spd="slow">
    <p:push dir="u"/>
    <p:sndAc>
      <p:stSnd>
        <p:snd r:embed="rId4" name="breeze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766311"/>
            <a:ext cx="5688632" cy="5561591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95536" y="620689"/>
            <a:ext cx="2448272" cy="59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314, 335), por W. E. Prentice (Ed.), 2015,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5865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539552" y="620689"/>
            <a:ext cx="3384376" cy="59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(pp. 313, 335), por W. E. Prentice (Ed.), 2015,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45917"/>
            <a:ext cx="4392488" cy="58309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86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373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" y="373509"/>
            <a:ext cx="2911475" cy="291147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503113" y="3103654"/>
            <a:ext cx="8281987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Origen</a:t>
            </a:r>
            <a:r>
              <a:rPr lang="en-US" altLang="es-PR" sz="29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sz="29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1263154" y="4352074"/>
            <a:ext cx="2444750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Importancia: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7" name="Picture 13" descr="Bullets_Arrow-Thin_Green_Right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38" y="4385411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863475" y="3558324"/>
            <a:ext cx="831703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Necesidad</a:t>
            </a:r>
            <a:r>
              <a:rPr lang="en-US" altLang="es-PR" sz="2100" dirty="0">
                <a:solidFill>
                  <a:srgbClr val="000000"/>
                </a:solidFill>
              </a:rPr>
              <a:t> de </a:t>
            </a:r>
            <a:r>
              <a:rPr lang="en-US" altLang="es-PR" sz="2100" dirty="0" err="1">
                <a:solidFill>
                  <a:srgbClr val="000000"/>
                </a:solidFill>
              </a:rPr>
              <a:t>mejorar</a:t>
            </a:r>
            <a:r>
              <a:rPr lang="en-US" altLang="es-PR" sz="2100" dirty="0">
                <a:solidFill>
                  <a:srgbClr val="000000"/>
                </a:solidFill>
              </a:rPr>
              <a:t> la </a:t>
            </a:r>
            <a:r>
              <a:rPr lang="en-US" altLang="es-PR" sz="2100" dirty="0" err="1">
                <a:solidFill>
                  <a:srgbClr val="000000"/>
                </a:solidFill>
              </a:rPr>
              <a:t>capacidad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atlética</a:t>
            </a:r>
            <a:r>
              <a:rPr lang="en-US" altLang="es-PR" sz="2100" dirty="0">
                <a:solidFill>
                  <a:srgbClr val="000000"/>
                </a:solidFill>
              </a:rPr>
              <a:t> de </a:t>
            </a:r>
            <a:r>
              <a:rPr lang="en-US" altLang="es-PR" sz="2100" dirty="0" err="1">
                <a:solidFill>
                  <a:srgbClr val="000000"/>
                </a:solidFill>
              </a:rPr>
              <a:t>los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soldados</a:t>
            </a:r>
            <a:r>
              <a:rPr lang="en-US" altLang="es-PR" sz="2100" dirty="0">
                <a:solidFill>
                  <a:srgbClr val="000000"/>
                </a:solidFill>
              </a:rPr>
              <a:t>:</a:t>
            </a:r>
          </a:p>
          <a:p>
            <a:pPr algn="l" eaLnBrk="0" hangingPunct="0"/>
            <a:r>
              <a:rPr lang="en-US" altLang="es-PR" sz="2100" i="1" dirty="0" err="1">
                <a:solidFill>
                  <a:srgbClr val="000000"/>
                </a:solidFill>
              </a:rPr>
              <a:t>fortaleza</a:t>
            </a:r>
            <a:r>
              <a:rPr lang="en-US" altLang="es-PR" sz="2100" i="1" dirty="0">
                <a:solidFill>
                  <a:srgbClr val="000000"/>
                </a:solidFill>
              </a:rPr>
              <a:t> muscular y </a:t>
            </a:r>
            <a:r>
              <a:rPr lang="en-US" altLang="es-PR" sz="2100" i="1" dirty="0" err="1">
                <a:solidFill>
                  <a:srgbClr val="000000"/>
                </a:solidFill>
              </a:rPr>
              <a:t>destrezas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9" name="Picture 15" descr="Bullet_Round_Diamond_Maggenta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75" y="3660006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1263154" y="5263894"/>
            <a:ext cx="24447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Bases para los: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" name="Picture 17" descr="Bullets_Arrow-Thin_Green_Right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38" y="5297231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1263154" y="5624256"/>
            <a:ext cx="2444750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Juegos Olímpicos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1259632" y="4687830"/>
            <a:ext cx="4176464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Sobrevivir batallas prolongadas 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4" name="Picture 3" descr="PntBlu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6" y="3175662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>
            <a:spLocks/>
          </p:cNvSpPr>
          <p:nvPr/>
        </p:nvSpPr>
        <p:spPr bwMode="auto">
          <a:xfrm>
            <a:off x="2773089" y="69269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36" name="Title 1"/>
          <p:cNvSpPr>
            <a:spLocks/>
          </p:cNvSpPr>
          <p:nvPr/>
        </p:nvSpPr>
        <p:spPr bwMode="auto">
          <a:xfrm>
            <a:off x="2773090" y="148478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TRASFONDO HISTÓRICO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37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105" y="2061220"/>
            <a:ext cx="475252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>
            <a:spLocks/>
          </p:cNvSpPr>
          <p:nvPr/>
        </p:nvSpPr>
        <p:spPr bwMode="auto">
          <a:xfrm>
            <a:off x="3061121" y="2124720"/>
            <a:ext cx="424847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GRIEGOS Y ROMANOS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81436"/>
            <a:ext cx="4032448" cy="244390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473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11" name="wind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25" y="356432"/>
            <a:ext cx="3420721" cy="228048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9" name="Title 1"/>
          <p:cNvSpPr>
            <a:spLocks/>
          </p:cNvSpPr>
          <p:nvPr/>
        </p:nvSpPr>
        <p:spPr bwMode="auto">
          <a:xfrm>
            <a:off x="2917105" y="571116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20" name="Title 1"/>
          <p:cNvSpPr>
            <a:spLocks/>
          </p:cNvSpPr>
          <p:nvPr/>
        </p:nvSpPr>
        <p:spPr bwMode="auto">
          <a:xfrm>
            <a:off x="2917106" y="1363204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TRASFONDO HISTÓRICO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1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68971"/>
            <a:ext cx="568863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/>
          <p:cNvSpPr>
            <a:spLocks/>
          </p:cNvSpPr>
          <p:nvPr/>
        </p:nvSpPr>
        <p:spPr bwMode="auto">
          <a:xfrm>
            <a:off x="3131840" y="1932471"/>
            <a:ext cx="518586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CLÁSICO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689093" y="2564903"/>
            <a:ext cx="7453263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Finales de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los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1800 y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principios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de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los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1900</a:t>
            </a:r>
            <a:r>
              <a:rPr lang="en-US" altLang="es-PR" sz="29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sz="29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4" name="Picture 3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1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1049456" y="2996951"/>
            <a:ext cx="712423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Cultura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física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6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55" y="3098633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1049455" y="3425107"/>
            <a:ext cx="738093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Desarrollo</a:t>
            </a:r>
            <a:r>
              <a:rPr lang="en-US" altLang="es-PR" sz="2100" dirty="0">
                <a:solidFill>
                  <a:srgbClr val="000000"/>
                </a:solidFill>
              </a:rPr>
              <a:t> de </a:t>
            </a:r>
            <a:r>
              <a:rPr lang="en-US" altLang="es-PR" sz="2100" dirty="0" err="1">
                <a:solidFill>
                  <a:srgbClr val="000000"/>
                </a:solidFill>
              </a:rPr>
              <a:t>los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sistemas</a:t>
            </a:r>
            <a:r>
              <a:rPr lang="en-US" altLang="es-PR" sz="2100" dirty="0">
                <a:solidFill>
                  <a:srgbClr val="000000"/>
                </a:solidFill>
              </a:rPr>
              <a:t> de </a:t>
            </a:r>
            <a:r>
              <a:rPr lang="en-US" altLang="es-PR" sz="2100" dirty="0" err="1">
                <a:solidFill>
                  <a:srgbClr val="000000"/>
                </a:solidFill>
              </a:rPr>
              <a:t>entrenamiento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físico</a:t>
            </a:r>
            <a:r>
              <a:rPr lang="en-US" altLang="es-PR" sz="2100" dirty="0">
                <a:solidFill>
                  <a:srgbClr val="000000"/>
                </a:solidFill>
              </a:rPr>
              <a:t>: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8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55" y="3526789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1485001" y="3861047"/>
            <a:ext cx="341699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Calistenia médica: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0" name="Picture 13" descr="Bullets_Arrow-Thin_Green_Right_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18" y="3894384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1475904" y="4235478"/>
            <a:ext cx="7272560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Ejercicios que emplean la resistencia provista por la masa corporal (eso del cuerpo), con fines del mejoramiento de la salud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1484804" y="5229199"/>
            <a:ext cx="701759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Inicios de entrenamiento funcional: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3" name="Picture 13" descr="Bullets_Arrow-Thin_Green_Right_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88" y="5262536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20"/>
          <p:cNvSpPr txBox="1">
            <a:spLocks noChangeArrowheads="1"/>
          </p:cNvSpPr>
          <p:nvPr/>
        </p:nvSpPr>
        <p:spPr bwMode="auto">
          <a:xfrm>
            <a:off x="1481282" y="5564955"/>
            <a:ext cx="7381154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Bola medicinal, pesa rusa (</a:t>
            </a:r>
            <a:r>
              <a:rPr lang="es-ES" altLang="es-PR" sz="22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kettlebell</a:t>
            </a: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), sogas, mancuernas (</a:t>
            </a:r>
            <a:r>
              <a:rPr lang="es-ES" altLang="es-PR" sz="22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dumbells</a:t>
            </a: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), bastoncillos indios (</a:t>
            </a:r>
            <a:r>
              <a:rPr lang="es-ES" altLang="es-PR" sz="22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indian</a:t>
            </a: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 clubs), hartera o barra de pesa (</a:t>
            </a:r>
            <a:r>
              <a:rPr lang="es-ES" altLang="es-PR" sz="22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barbell</a:t>
            </a:r>
            <a:r>
              <a:rPr lang="es-ES" altLang="es-PR" sz="2200" i="1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6572928"/>
      </p:ext>
    </p:extLst>
  </p:cSld>
  <p:clrMapOvr>
    <a:masterClrMapping/>
  </p:clrMapOvr>
  <p:transition spd="slow">
    <p:wheel spokes="1"/>
    <p:sndAc>
      <p:stSnd>
        <p:snd r:embed="rId4" name="wind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692328" y="1142152"/>
            <a:ext cx="82721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 todo era funcional – </a:t>
            </a:r>
            <a:r>
              <a:rPr lang="es-PR" altLang="es-PR" sz="2600" b="1" i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practicaba el deporte</a:t>
            </a:r>
          </a:p>
        </p:txBody>
      </p:sp>
      <p:pic>
        <p:nvPicPr>
          <p:cNvPr id="23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34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692328" y="2539529"/>
            <a:ext cx="560786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Década de los 80:</a:t>
            </a:r>
          </a:p>
        </p:txBody>
      </p:sp>
      <p:pic>
        <p:nvPicPr>
          <p:cNvPr id="39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2171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698116" y="4598938"/>
            <a:ext cx="682621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Década de los 90: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08" y="453794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698116" y="1718216"/>
            <a:ext cx="783432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Finales de los años 60: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08" y="170040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692328" y="566490"/>
            <a:ext cx="274466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Últimos 25 años</a:t>
            </a:r>
          </a:p>
        </p:txBody>
      </p:sp>
      <p:pic>
        <p:nvPicPr>
          <p:cNvPr id="45" name="Picture 10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699702" y="2094047"/>
            <a:ext cx="8192777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Orientado a las destrezas – </a:t>
            </a:r>
            <a:r>
              <a:rPr lang="es-ES" altLang="es-PR" sz="2200" i="1" dirty="0">
                <a:solidFill>
                  <a:srgbClr val="000000"/>
                </a:solidFill>
                <a:latin typeface="Arial" panose="020B0604020202020204" pitchFamily="34" charset="0"/>
              </a:rPr>
              <a:t>por ausencia de tecnología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7" name="Text Box 14"/>
          <p:cNvSpPr txBox="1">
            <a:spLocks noChangeArrowheads="1"/>
          </p:cNvSpPr>
          <p:nvPr/>
        </p:nvSpPr>
        <p:spPr bwMode="auto">
          <a:xfrm>
            <a:off x="1051364" y="2953767"/>
            <a:ext cx="762484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Entrenamiento</a:t>
            </a:r>
            <a:r>
              <a:rPr lang="en-US" altLang="es-PR" sz="2100" dirty="0">
                <a:solidFill>
                  <a:srgbClr val="000000"/>
                </a:solidFill>
              </a:rPr>
              <a:t> de la </a:t>
            </a:r>
            <a:r>
              <a:rPr lang="en-US" altLang="es-PR" sz="2100" dirty="0" err="1">
                <a:solidFill>
                  <a:srgbClr val="000000"/>
                </a:solidFill>
              </a:rPr>
              <a:t>fortaleza</a:t>
            </a:r>
            <a:r>
              <a:rPr lang="en-US" altLang="es-PR" sz="2100" dirty="0">
                <a:solidFill>
                  <a:srgbClr val="000000"/>
                </a:solidFill>
              </a:rPr>
              <a:t> muscular </a:t>
            </a:r>
            <a:r>
              <a:rPr lang="en-US" altLang="es-PR" sz="2100" dirty="0" err="1">
                <a:solidFill>
                  <a:srgbClr val="000000"/>
                </a:solidFill>
              </a:rPr>
              <a:t>tradicional</a:t>
            </a:r>
            <a:r>
              <a:rPr lang="en-US" altLang="es-PR" sz="2100" dirty="0">
                <a:solidFill>
                  <a:srgbClr val="000000"/>
                </a:solidFill>
              </a:rPr>
              <a:t>: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8" name="Picture 15" descr="Bullet_Round_Diamond_Maggenta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00" y="3055449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12"/>
          <p:cNvSpPr txBox="1">
            <a:spLocks noChangeArrowheads="1"/>
          </p:cNvSpPr>
          <p:nvPr/>
        </p:nvSpPr>
        <p:spPr bwMode="auto">
          <a:xfrm>
            <a:off x="1444749" y="3385815"/>
            <a:ext cx="3921248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Resultado: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0" name="Picture 13" descr="Bullets_Arrow-Thin_Green_Right_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533" y="3419152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28"/>
          <p:cNvSpPr txBox="1">
            <a:spLocks noChangeArrowheads="1"/>
          </p:cNvSpPr>
          <p:nvPr/>
        </p:nvSpPr>
        <p:spPr bwMode="auto">
          <a:xfrm>
            <a:off x="1693738" y="3817863"/>
            <a:ext cx="683870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Calibri" pitchFamily="34" charset="0"/>
              </a:rPr>
              <a:t>Mayor incidencia de lesiones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2" name="Picture 29" descr="Bullet_Square_Belved_Red1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75" y="3921050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28"/>
          <p:cNvSpPr txBox="1">
            <a:spLocks noChangeArrowheads="1"/>
          </p:cNvSpPr>
          <p:nvPr/>
        </p:nvSpPr>
        <p:spPr bwMode="auto">
          <a:xfrm>
            <a:off x="1693737" y="4177903"/>
            <a:ext cx="6982469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Calibri" pitchFamily="34" charset="0"/>
              </a:rPr>
              <a:t>Disminución en el rendimiento, o ejecutoria, atlética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57" name="Picture 29" descr="Bullet_Square_Belved_Red1_0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75" y="4281090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 Box 14"/>
          <p:cNvSpPr txBox="1">
            <a:spLocks noChangeArrowheads="1"/>
          </p:cNvSpPr>
          <p:nvPr/>
        </p:nvSpPr>
        <p:spPr bwMode="auto">
          <a:xfrm>
            <a:off x="1079499" y="4957642"/>
            <a:ext cx="806450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>
                <a:solidFill>
                  <a:srgbClr val="000000"/>
                </a:solidFill>
              </a:rPr>
              <a:t>Surge el </a:t>
            </a:r>
            <a:r>
              <a:rPr lang="en-US" altLang="es-PR" sz="2100" dirty="0" err="1">
                <a:solidFill>
                  <a:srgbClr val="000000"/>
                </a:solidFill>
              </a:rPr>
              <a:t>movimiento</a:t>
            </a:r>
            <a:r>
              <a:rPr lang="en-US" altLang="es-PR" sz="2100" dirty="0">
                <a:solidFill>
                  <a:srgbClr val="000000"/>
                </a:solidFill>
              </a:rPr>
              <a:t> del </a:t>
            </a:r>
            <a:r>
              <a:rPr lang="en-US" altLang="es-PR" sz="2100" dirty="0" err="1">
                <a:solidFill>
                  <a:srgbClr val="000000"/>
                </a:solidFill>
              </a:rPr>
              <a:t>entrenamiento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funcional</a:t>
            </a:r>
            <a:r>
              <a:rPr lang="en-US" altLang="es-PR" sz="2100" dirty="0">
                <a:solidFill>
                  <a:srgbClr val="000000"/>
                </a:solidFill>
              </a:rPr>
              <a:t>:</a:t>
            </a:r>
          </a:p>
        </p:txBody>
      </p:sp>
      <p:pic>
        <p:nvPicPr>
          <p:cNvPr id="61" name="Picture 15" descr="Bullet_Round_Diamond_Maggenta_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99" y="5059324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(pp. x-xiii),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2015,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Santana.</a:t>
            </a:r>
          </a:p>
        </p:txBody>
      </p:sp>
      <p:sp>
        <p:nvSpPr>
          <p:cNvPr id="63" name="Text Box 14"/>
          <p:cNvSpPr txBox="1">
            <a:spLocks noChangeArrowheads="1"/>
          </p:cNvSpPr>
          <p:nvPr/>
        </p:nvSpPr>
        <p:spPr bwMode="auto">
          <a:xfrm>
            <a:off x="1043484" y="5373216"/>
            <a:ext cx="806450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1900" i="1" dirty="0">
                <a:solidFill>
                  <a:srgbClr val="000000"/>
                </a:solidFill>
              </a:rPr>
              <a:t>Adelanto </a:t>
            </a:r>
            <a:r>
              <a:rPr lang="en-US" altLang="es-PR" sz="1900" i="1" dirty="0" err="1">
                <a:solidFill>
                  <a:srgbClr val="000000"/>
                </a:solidFill>
              </a:rPr>
              <a:t>en</a:t>
            </a:r>
            <a:r>
              <a:rPr lang="en-US" altLang="es-PR" sz="1900" i="1" dirty="0">
                <a:solidFill>
                  <a:srgbClr val="000000"/>
                </a:solidFill>
              </a:rPr>
              <a:t> </a:t>
            </a:r>
            <a:r>
              <a:rPr lang="en-US" altLang="es-PR" sz="1900" i="1" dirty="0" err="1">
                <a:solidFill>
                  <a:srgbClr val="000000"/>
                </a:solidFill>
              </a:rPr>
              <a:t>programas</a:t>
            </a:r>
            <a:r>
              <a:rPr lang="en-US" altLang="es-PR" sz="1900" i="1" dirty="0">
                <a:solidFill>
                  <a:srgbClr val="000000"/>
                </a:solidFill>
              </a:rPr>
              <a:t> de </a:t>
            </a:r>
            <a:r>
              <a:rPr lang="en-US" altLang="es-PR" sz="1900" i="1" dirty="0" err="1">
                <a:solidFill>
                  <a:srgbClr val="000000"/>
                </a:solidFill>
              </a:rPr>
              <a:t>entrenamieto</a:t>
            </a:r>
            <a:r>
              <a:rPr lang="en-US" altLang="es-PR" sz="1900" i="1" dirty="0">
                <a:solidFill>
                  <a:srgbClr val="000000"/>
                </a:solidFill>
              </a:rPr>
              <a:t> </a:t>
            </a:r>
            <a:r>
              <a:rPr lang="en-US" altLang="es-PR" sz="1900" i="1" dirty="0" err="1">
                <a:solidFill>
                  <a:srgbClr val="000000"/>
                </a:solidFill>
              </a:rPr>
              <a:t>específicos</a:t>
            </a:r>
            <a:r>
              <a:rPr lang="en-US" altLang="es-PR" sz="1900" i="1" dirty="0">
                <a:solidFill>
                  <a:srgbClr val="000000"/>
                </a:solidFill>
              </a:rPr>
              <a:t> al </a:t>
            </a:r>
            <a:r>
              <a:rPr lang="en-US" altLang="es-PR" sz="1900" i="1" dirty="0" err="1">
                <a:solidFill>
                  <a:srgbClr val="000000"/>
                </a:solidFill>
              </a:rPr>
              <a:t>deporte</a:t>
            </a:r>
            <a:r>
              <a:rPr lang="en-US" altLang="es-PR" sz="1900" i="1" dirty="0">
                <a:solidFill>
                  <a:srgbClr val="000000"/>
                </a:solidFill>
              </a:rPr>
              <a:t>, </a:t>
            </a:r>
            <a:r>
              <a:rPr lang="en-US" altLang="es-PR" sz="1900" i="1" dirty="0" err="1">
                <a:solidFill>
                  <a:srgbClr val="000000"/>
                </a:solidFill>
              </a:rPr>
              <a:t>así</a:t>
            </a:r>
            <a:r>
              <a:rPr lang="en-US" altLang="es-PR" sz="1900" i="1" dirty="0">
                <a:solidFill>
                  <a:srgbClr val="000000"/>
                </a:solidFill>
              </a:rPr>
              <a:t> </a:t>
            </a:r>
            <a:r>
              <a:rPr lang="en-US" altLang="es-PR" sz="1900" i="1" dirty="0" err="1">
                <a:solidFill>
                  <a:srgbClr val="000000"/>
                </a:solidFill>
              </a:rPr>
              <a:t>como</a:t>
            </a:r>
            <a:r>
              <a:rPr lang="en-US" altLang="es-PR" sz="1900" i="1" dirty="0">
                <a:solidFill>
                  <a:srgbClr val="000000"/>
                </a:solidFill>
              </a:rPr>
              <a:t> </a:t>
            </a:r>
            <a:r>
              <a:rPr lang="en-US" altLang="es-PR" sz="1900" i="1" dirty="0" err="1">
                <a:solidFill>
                  <a:srgbClr val="000000"/>
                </a:solidFill>
              </a:rPr>
              <a:t>ejercicios</a:t>
            </a:r>
            <a:r>
              <a:rPr lang="en-US" altLang="es-PR" sz="1900" i="1" dirty="0">
                <a:solidFill>
                  <a:srgbClr val="000000"/>
                </a:solidFill>
              </a:rPr>
              <a:t> </a:t>
            </a:r>
            <a:r>
              <a:rPr lang="en-US" altLang="es-PR" sz="1900" i="1" dirty="0" err="1">
                <a:solidFill>
                  <a:srgbClr val="000000"/>
                </a:solidFill>
              </a:rPr>
              <a:t>particulares</a:t>
            </a:r>
            <a:endParaRPr lang="en-US" altLang="es-PR" sz="19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/>
          </p:cNvSpPr>
          <p:nvPr/>
        </p:nvSpPr>
        <p:spPr bwMode="auto">
          <a:xfrm>
            <a:off x="0" y="836613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BIOENERGÉTICA: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Lista Focalizada*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39750" y="1984375"/>
            <a:ext cx="8280400" cy="439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s-PR" sz="3100">
                <a:latin typeface="Arial" panose="020B0604020202020204" pitchFamily="34" charset="0"/>
              </a:rPr>
              <a:t>Fundamentado en la presentación del video anterior, mencione tres términos, palabras o frases que puedan surgir de su pensamiento al ver tal película. Tienen 3 minutos para completar esta actividad:</a:t>
            </a:r>
          </a:p>
          <a:p>
            <a:pPr algn="l" eaLnBrk="0" hangingPunct="0">
              <a:lnSpc>
                <a:spcPct val="90000"/>
              </a:lnSpc>
            </a:pPr>
            <a:endParaRPr lang="en-US" altLang="es-PR" sz="3100">
              <a:latin typeface="Arial" panose="020B0604020202020204" pitchFamily="34" charset="0"/>
            </a:endParaRPr>
          </a:p>
          <a:p>
            <a:pPr algn="l" eaLnBrk="0" hangingPunct="0">
              <a:lnSpc>
                <a:spcPct val="90000"/>
              </a:lnSpc>
            </a:pPr>
            <a:r>
              <a:rPr lang="en-US" altLang="es-PR" sz="3100">
                <a:latin typeface="Arial" panose="020B0604020202020204" pitchFamily="34" charset="0"/>
              </a:rPr>
              <a:t>1.</a:t>
            </a:r>
          </a:p>
          <a:p>
            <a:pPr algn="l" eaLnBrk="0" hangingPunct="0">
              <a:lnSpc>
                <a:spcPct val="70000"/>
              </a:lnSpc>
            </a:pPr>
            <a:endParaRPr lang="en-US" altLang="es-PR" sz="310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s-PR" sz="3100">
                <a:latin typeface="Arial" panose="020B0604020202020204" pitchFamily="34" charset="0"/>
              </a:rPr>
              <a:t>2.</a:t>
            </a:r>
          </a:p>
          <a:p>
            <a:pPr algn="l" eaLnBrk="0" hangingPunct="0">
              <a:lnSpc>
                <a:spcPct val="70000"/>
              </a:lnSpc>
            </a:pPr>
            <a:endParaRPr lang="en-US" altLang="es-PR" sz="3100">
              <a:latin typeface="Arial" panose="020B0604020202020204" pitchFamily="34" charset="0"/>
            </a:endParaRPr>
          </a:p>
          <a:p>
            <a:pPr algn="l" eaLnBrk="0" hangingPunct="0">
              <a:lnSpc>
                <a:spcPct val="70000"/>
              </a:lnSpc>
            </a:pPr>
            <a:r>
              <a:rPr lang="en-US" altLang="es-PR" sz="3100">
                <a:latin typeface="Arial" panose="020B0604020202020204" pitchFamily="34" charset="0"/>
              </a:rPr>
              <a:t>3.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3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18532" y="6021288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x),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32" y="332656"/>
            <a:ext cx="8133642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853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6" name="chimes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2917105" y="619349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4" name="Title 1"/>
          <p:cNvSpPr>
            <a:spLocks/>
          </p:cNvSpPr>
          <p:nvPr/>
        </p:nvSpPr>
        <p:spPr bwMode="auto">
          <a:xfrm>
            <a:off x="2917106" y="1411437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TRASFONDO HISTÓRICO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" name="Picture 23" descr="CURVHE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917204"/>
            <a:ext cx="280831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/>
          </p:cNvSpPr>
          <p:nvPr/>
        </p:nvSpPr>
        <p:spPr bwMode="auto">
          <a:xfrm>
            <a:off x="3059832" y="1980704"/>
            <a:ext cx="244827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EVOLUCIÓN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17085" y="2636912"/>
            <a:ext cx="8454907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Finales de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los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años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Sesenta</a:t>
            </a:r>
            <a:r>
              <a:rPr lang="en-US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– </a:t>
            </a:r>
            <a:r>
              <a:rPr lang="en-US" altLang="es-PR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Ausencia</a:t>
            </a:r>
            <a:r>
              <a:rPr lang="en-US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máquinas</a:t>
            </a:r>
            <a:r>
              <a:rPr lang="en-US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alta</a:t>
            </a:r>
            <a:r>
              <a:rPr lang="en-US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tecnología</a:t>
            </a:r>
            <a:r>
              <a:rPr lang="en-US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3" descr="PntBlu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40" y="2884646"/>
            <a:ext cx="5286365" cy="3083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xii),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13"/>
            <a:ext cx="3203848" cy="2135898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10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571" y="4450548"/>
            <a:ext cx="2438909" cy="16210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72425"/>
            <a:ext cx="2373801" cy="157775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435684"/>
            <a:ext cx="3497175" cy="1635892"/>
          </a:xfrm>
          <a:prstGeom prst="rect">
            <a:avLst/>
          </a:prstGeom>
        </p:spPr>
      </p:pic>
      <p:sp>
        <p:nvSpPr>
          <p:cNvPr id="55" name="Title 1"/>
          <p:cNvSpPr>
            <a:spLocks/>
          </p:cNvSpPr>
          <p:nvPr/>
        </p:nvSpPr>
        <p:spPr bwMode="auto">
          <a:xfrm>
            <a:off x="2917105" y="691357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56" name="Title 1"/>
          <p:cNvSpPr>
            <a:spLocks/>
          </p:cNvSpPr>
          <p:nvPr/>
        </p:nvSpPr>
        <p:spPr bwMode="auto">
          <a:xfrm>
            <a:off x="2917106" y="1483445"/>
            <a:ext cx="590311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TRASFONDO HISTÓRICO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57" name="Picture 23" descr="CURVHE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989212"/>
            <a:ext cx="280831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Title 1"/>
          <p:cNvSpPr>
            <a:spLocks/>
          </p:cNvSpPr>
          <p:nvPr/>
        </p:nvSpPr>
        <p:spPr bwMode="auto">
          <a:xfrm>
            <a:off x="3059832" y="2052712"/>
            <a:ext cx="244827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EVOLUCIÓN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78208"/>
            <a:ext cx="2592288" cy="1757484"/>
          </a:xfrm>
          <a:prstGeom prst="rect">
            <a:avLst/>
          </a:prstGeom>
        </p:spPr>
      </p:pic>
      <p:sp>
        <p:nvSpPr>
          <p:cNvPr id="60" name="Text Box 6"/>
          <p:cNvSpPr txBox="1">
            <a:spLocks noChangeArrowheads="1"/>
          </p:cNvSpPr>
          <p:nvPr/>
        </p:nvSpPr>
        <p:spPr bwMode="auto">
          <a:xfrm>
            <a:off x="617085" y="2708920"/>
            <a:ext cx="8454907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Años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Ochenta</a:t>
            </a:r>
            <a:r>
              <a:rPr lang="en-US" altLang="es-PR" sz="23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– </a:t>
            </a:r>
            <a:r>
              <a:rPr lang="en-US" altLang="es-PR" sz="23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Desarrollo</a:t>
            </a:r>
            <a:r>
              <a:rPr lang="en-US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3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tecnología</a:t>
            </a:r>
            <a:r>
              <a:rPr lang="en-US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3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entrenamiento</a:t>
            </a:r>
            <a:r>
              <a:rPr lang="en-US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3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fortaleza</a:t>
            </a:r>
            <a:r>
              <a:rPr lang="en-US" altLang="es-PR" sz="23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:</a:t>
            </a:r>
            <a:endParaRPr lang="en-US" altLang="es-PR" sz="23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1" name="Picture 3" descr="PntBlue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8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 Box 14"/>
          <p:cNvSpPr txBox="1">
            <a:spLocks noChangeArrowheads="1"/>
          </p:cNvSpPr>
          <p:nvPr/>
        </p:nvSpPr>
        <p:spPr bwMode="auto">
          <a:xfrm>
            <a:off x="977448" y="3212976"/>
            <a:ext cx="244242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Consecuencias</a:t>
            </a:r>
            <a:r>
              <a:rPr lang="en-US" altLang="es-PR" sz="2100" dirty="0">
                <a:solidFill>
                  <a:srgbClr val="000000"/>
                </a:solidFill>
              </a:rPr>
              <a:t>: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3" name="Picture 15" descr="Bullet_Round_Diamond_Maggenta_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83" y="3314658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 Box 12"/>
          <p:cNvSpPr txBox="1">
            <a:spLocks noChangeArrowheads="1"/>
          </p:cNvSpPr>
          <p:nvPr/>
        </p:nvSpPr>
        <p:spPr bwMode="auto">
          <a:xfrm>
            <a:off x="1370832" y="3715056"/>
            <a:ext cx="701759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Pobre rendimiento en las destrezas competitivas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5" name="Picture 13" descr="Bullets_Arrow-Thin_Green_Right_0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48393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 Box 12"/>
          <p:cNvSpPr txBox="1">
            <a:spLocks noChangeArrowheads="1"/>
          </p:cNvSpPr>
          <p:nvPr/>
        </p:nvSpPr>
        <p:spPr bwMode="auto">
          <a:xfrm>
            <a:off x="1403648" y="4077072"/>
            <a:ext cx="7449392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Incremento en la incidencia de traumas/lesiones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7" name="Picture 13" descr="Bullets_Arrow-Thin_Green_Right_0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864" y="4110409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xii),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35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4" name="wind.wav"/>
          </p:stSnd>
        </p:sndAc>
      </p:transition>
    </mc:Choice>
    <mc:Fallback xmlns="">
      <p:transition spd="slow">
        <p:fade/>
        <p:sndAc>
          <p:stSnd>
            <p:snd r:embed="rId13" name="wind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977" y="1340768"/>
            <a:ext cx="1647455" cy="202063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06" y="3452680"/>
            <a:ext cx="3641671" cy="235258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74" y="4000623"/>
            <a:ext cx="1314451" cy="196302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9" y="747300"/>
            <a:ext cx="2725580" cy="1811802"/>
          </a:xfrm>
          <a:prstGeom prst="rect">
            <a:avLst/>
          </a:prstGeom>
        </p:spPr>
      </p:pic>
      <p:sp>
        <p:nvSpPr>
          <p:cNvPr id="77" name="Title 1"/>
          <p:cNvSpPr>
            <a:spLocks/>
          </p:cNvSpPr>
          <p:nvPr/>
        </p:nvSpPr>
        <p:spPr bwMode="auto">
          <a:xfrm>
            <a:off x="2915816" y="691357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78" name="Title 1"/>
          <p:cNvSpPr>
            <a:spLocks/>
          </p:cNvSpPr>
          <p:nvPr/>
        </p:nvSpPr>
        <p:spPr bwMode="auto">
          <a:xfrm>
            <a:off x="2915817" y="1483445"/>
            <a:ext cx="453650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TRASFONDO HISTÓRICO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79" name="Picture 23" descr="CURVHEA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534" y="1989212"/>
            <a:ext cx="280831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" name="Title 1"/>
          <p:cNvSpPr>
            <a:spLocks/>
          </p:cNvSpPr>
          <p:nvPr/>
        </p:nvSpPr>
        <p:spPr bwMode="auto">
          <a:xfrm>
            <a:off x="3058543" y="2052712"/>
            <a:ext cx="244827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EVOLUCIÓN</a:t>
            </a:r>
          </a:p>
        </p:txBody>
      </p:sp>
      <p:sp>
        <p:nvSpPr>
          <p:cNvPr id="81" name="Text Box 6"/>
          <p:cNvSpPr txBox="1">
            <a:spLocks noChangeArrowheads="1"/>
          </p:cNvSpPr>
          <p:nvPr/>
        </p:nvSpPr>
        <p:spPr bwMode="auto">
          <a:xfrm>
            <a:off x="691003" y="2708920"/>
            <a:ext cx="6905334" cy="49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Década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de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los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altLang="es-PR" sz="290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Noventa</a:t>
            </a:r>
            <a:r>
              <a:rPr lang="en-US" altLang="es-PR" sz="29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 – </a:t>
            </a:r>
            <a:r>
              <a:rPr lang="en-US" altLang="es-PR" sz="29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”Back to Basics”:</a:t>
            </a:r>
            <a:endParaRPr lang="en-US" altLang="es-PR" sz="2900" b="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2" name="Picture 3" descr="PntBlue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45" y="2780928"/>
            <a:ext cx="366954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 Box 6"/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Functional Training: Exercises and Programming for Training &amp; Performance</a:t>
            </a:r>
            <a:r>
              <a:rPr lang="en-US" altLang="es-PR" sz="1200" b="0" dirty="0">
                <a:latin typeface="Times New Roman" pitchFamily="18" charset="0"/>
              </a:rPr>
              <a:t>. (p. xii),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 C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Santana</a:t>
            </a:r>
            <a:r>
              <a:rPr lang="en-US" altLang="es-PR" sz="1200" b="0" dirty="0">
                <a:latin typeface="Times New Roman" pitchFamily="18" charset="0"/>
              </a:rPr>
              <a:t>, 2016, 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Champaign, IL: Human Kinetics</a:t>
            </a:r>
            <a:r>
              <a:rPr lang="en-US" altLang="es-PR" sz="1200" b="0" dirty="0">
                <a:latin typeface="Times New Roman" pitchFamily="18" charset="0"/>
              </a:rPr>
              <a:t>. Copyright 2016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Juan Carlos Santana.</a:t>
            </a:r>
          </a:p>
        </p:txBody>
      </p:sp>
      <p:sp>
        <p:nvSpPr>
          <p:cNvPr id="84" name="Text Box 14"/>
          <p:cNvSpPr txBox="1">
            <a:spLocks noChangeArrowheads="1"/>
          </p:cNvSpPr>
          <p:nvPr/>
        </p:nvSpPr>
        <p:spPr bwMode="auto">
          <a:xfrm>
            <a:off x="1051365" y="3212976"/>
            <a:ext cx="366656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>
                <a:solidFill>
                  <a:srgbClr val="000000"/>
                </a:solidFill>
              </a:rPr>
              <a:t>Surge el </a:t>
            </a:r>
            <a:r>
              <a:rPr lang="en-US" altLang="es-PR" sz="2100" dirty="0" err="1">
                <a:solidFill>
                  <a:srgbClr val="000000"/>
                </a:solidFill>
              </a:rPr>
              <a:t>movimiento</a:t>
            </a:r>
            <a:r>
              <a:rPr lang="en-US" altLang="es-PR" sz="2100" dirty="0">
                <a:solidFill>
                  <a:srgbClr val="000000"/>
                </a:solidFill>
              </a:rPr>
              <a:t> del: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5" name="Picture 15" descr="Bullet_Round_Diamond_Maggenta_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00" y="3314658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 Box 12"/>
          <p:cNvSpPr txBox="1">
            <a:spLocks noChangeArrowheads="1"/>
          </p:cNvSpPr>
          <p:nvPr/>
        </p:nvSpPr>
        <p:spPr bwMode="auto">
          <a:xfrm>
            <a:off x="1444749" y="3645024"/>
            <a:ext cx="3921248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Arial" panose="020B0604020202020204" pitchFamily="34" charset="0"/>
              </a:rPr>
              <a:t>Entrenamiento Funcional:</a:t>
            </a:r>
            <a:endParaRPr lang="en-US" altLang="es-PR" sz="2200" b="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7" name="Picture 13" descr="Bullets_Arrow-Thin_Green_Right_0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533" y="3678361"/>
            <a:ext cx="284162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 Box 28"/>
          <p:cNvSpPr txBox="1">
            <a:spLocks noChangeArrowheads="1"/>
          </p:cNvSpPr>
          <p:nvPr/>
        </p:nvSpPr>
        <p:spPr bwMode="auto">
          <a:xfrm>
            <a:off x="1693738" y="4077072"/>
            <a:ext cx="230219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dirty="0">
                <a:solidFill>
                  <a:srgbClr val="000000"/>
                </a:solidFill>
                <a:latin typeface="Calibri" pitchFamily="34" charset="0"/>
              </a:rPr>
              <a:t>Se comercializa:</a:t>
            </a:r>
            <a:endParaRPr lang="en-US" altLang="es-PR" sz="2200" b="0" i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89" name="Picture 29" descr="Bullet_Square_Belved_Red1_0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75" y="4180259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 Box 73"/>
          <p:cNvSpPr txBox="1">
            <a:spLocks noChangeArrowheads="1"/>
          </p:cNvSpPr>
          <p:nvPr/>
        </p:nvSpPr>
        <p:spPr bwMode="auto">
          <a:xfrm>
            <a:off x="1980629" y="4907508"/>
            <a:ext cx="2303340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i="1" dirty="0">
                <a:solidFill>
                  <a:srgbClr val="000000"/>
                </a:solidFill>
                <a:latin typeface="Times New Roman" pitchFamily="18" charset="0"/>
              </a:rPr>
              <a:t>Auge actual</a:t>
            </a:r>
            <a:endParaRPr lang="en-US" altLang="es-PR" sz="2200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1" name="Text Box 74"/>
          <p:cNvSpPr txBox="1">
            <a:spLocks noChangeArrowheads="1"/>
          </p:cNvSpPr>
          <p:nvPr/>
        </p:nvSpPr>
        <p:spPr bwMode="auto">
          <a:xfrm>
            <a:off x="1944116" y="4548733"/>
            <a:ext cx="3996036" cy="35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nb-NO" altLang="es-PR" sz="1900" dirty="0"/>
              <a:t>Ha crecido desde entonces:</a:t>
            </a:r>
            <a:endParaRPr lang="en-US" altLang="es-PR" sz="1900" dirty="0"/>
          </a:p>
        </p:txBody>
      </p:sp>
      <p:pic>
        <p:nvPicPr>
          <p:cNvPr id="92" name="Picture 75" descr="Bullet_Round_Sphere_Violete_0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141" y="4620171"/>
            <a:ext cx="23495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205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15" name="breeze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16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6" y="624040"/>
            <a:ext cx="2919302" cy="19462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6" name="Title 1"/>
          <p:cNvSpPr>
            <a:spLocks/>
          </p:cNvSpPr>
          <p:nvPr/>
        </p:nvSpPr>
        <p:spPr bwMode="auto">
          <a:xfrm>
            <a:off x="2915816" y="620688"/>
            <a:ext cx="6119391" cy="82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</a:t>
            </a:r>
            <a:br>
              <a:rPr lang="es-PR" altLang="es-PR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  <p:sp>
        <p:nvSpPr>
          <p:cNvPr id="27" name="Title 1"/>
          <p:cNvSpPr>
            <a:spLocks/>
          </p:cNvSpPr>
          <p:nvPr/>
        </p:nvSpPr>
        <p:spPr bwMode="auto">
          <a:xfrm>
            <a:off x="2915817" y="1412776"/>
            <a:ext cx="4536503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5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ESCENARIOS</a:t>
            </a:r>
            <a:endParaRPr lang="es-PR" altLang="es-PR" sz="25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8" name="Picture 23" descr="CURVHE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918543"/>
            <a:ext cx="56166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itle 1"/>
          <p:cNvSpPr>
            <a:spLocks/>
          </p:cNvSpPr>
          <p:nvPr/>
        </p:nvSpPr>
        <p:spPr bwMode="auto">
          <a:xfrm>
            <a:off x="3059832" y="1982043"/>
            <a:ext cx="5256584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CONTEXTOS PARA SU USO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836343" y="3375739"/>
            <a:ext cx="7984129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Entrenamiento físico-preventivo para la población general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792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842132" y="5823074"/>
            <a:ext cx="7834323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rograma de ejercicios terap</a:t>
            </a: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éuticos para la rehabilitación de lesiones deportivas</a:t>
            </a:r>
            <a:endParaRPr lang="es-PR" altLang="es-PR" sz="2600" b="1" i="1" dirty="0">
              <a:solidFill>
                <a:srgbClr val="2626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4" y="58052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836344" y="2800077"/>
            <a:ext cx="702788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PR" altLang="es-PR" sz="2600" b="1" dirty="0">
                <a:solidFill>
                  <a:srgbClr val="2626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ntrenamiento físico-deportivo para atletas</a:t>
            </a:r>
          </a:p>
        </p:txBody>
      </p:sp>
      <p:pic>
        <p:nvPicPr>
          <p:cNvPr id="35" name="Picture 10" descr="PntBlu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226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1123372" y="4470212"/>
            <a:ext cx="726505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Grupo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pediátrico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7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08" y="4571894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1123373" y="4885710"/>
            <a:ext cx="366656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Colectivo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geriático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9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08" y="4987392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1123373" y="5317758"/>
            <a:ext cx="366656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Embarazadas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1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08" y="5419440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1123372" y="4093622"/>
            <a:ext cx="7553083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100" dirty="0" err="1">
                <a:solidFill>
                  <a:srgbClr val="000000"/>
                </a:solidFill>
              </a:rPr>
              <a:t>Individuos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aparentemente</a:t>
            </a:r>
            <a:r>
              <a:rPr lang="en-US" altLang="es-PR" sz="2100" dirty="0">
                <a:solidFill>
                  <a:srgbClr val="000000"/>
                </a:solidFill>
              </a:rPr>
              <a:t> </a:t>
            </a:r>
            <a:r>
              <a:rPr lang="en-US" altLang="es-PR" sz="2100" dirty="0" err="1">
                <a:solidFill>
                  <a:srgbClr val="000000"/>
                </a:solidFill>
              </a:rPr>
              <a:t>saludables</a:t>
            </a:r>
            <a:endParaRPr lang="en-US" altLang="es-PR" sz="2100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3" name="Picture 15" descr="Bullet_Round_Diamond_Maggenta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08" y="4195304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890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-36513" y="838200"/>
            <a:ext cx="9180513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ENERGÍA Y UNIDADES DE MEDIDA:</a:t>
            </a:r>
            <a:b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 -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El Punto más Confuso (Muddiest Point)*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9750" y="2689225"/>
            <a:ext cx="828040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2954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7526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2098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6670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31242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5814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40386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s-PR" sz="2800">
                <a:latin typeface="Arial" panose="020B0604020202020204" pitchFamily="34" charset="0"/>
              </a:rPr>
              <a:t>¿Qué conceptos, terminos u otro asunto,</a:t>
            </a:r>
          </a:p>
          <a:p>
            <a:pPr algn="l">
              <a:lnSpc>
                <a:spcPct val="90000"/>
              </a:lnSpc>
            </a:pPr>
            <a:r>
              <a:rPr lang="en-US" altLang="es-PR" sz="2800">
                <a:latin typeface="Arial" panose="020B0604020202020204" pitchFamily="34" charset="0"/>
              </a:rPr>
              <a:t>discutido bajo este tópico, fue el que usted</a:t>
            </a:r>
          </a:p>
          <a:p>
            <a:pPr algn="l">
              <a:lnSpc>
                <a:spcPct val="90000"/>
              </a:lnSpc>
            </a:pPr>
            <a:r>
              <a:rPr lang="en-US" altLang="es-PR" sz="2800">
                <a:latin typeface="Arial" panose="020B0604020202020204" pitchFamily="34" charset="0"/>
              </a:rPr>
              <a:t>menos comprendió?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30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6" name="chimes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/>
          </p:cNvSpPr>
          <p:nvPr/>
        </p:nvSpPr>
        <p:spPr bwMode="auto">
          <a:xfrm>
            <a:off x="-36513" y="838200"/>
            <a:ext cx="9180513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ENERGÍA Y UNIDADES DE MEDIDA:</a:t>
            </a:r>
            <a:b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 -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El Punto más Confuso (Muddiest Point)*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39750" y="2689225"/>
            <a:ext cx="828040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2954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7526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209800" indent="-3810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6670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31242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5814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4038600" indent="-3810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s-PR" sz="2800">
                <a:latin typeface="Arial" panose="020B0604020202020204" pitchFamily="34" charset="0"/>
              </a:rPr>
              <a:t>¿Qué conceptos, terminos u otro asunto,</a:t>
            </a:r>
          </a:p>
          <a:p>
            <a:pPr algn="l">
              <a:lnSpc>
                <a:spcPct val="90000"/>
              </a:lnSpc>
            </a:pPr>
            <a:r>
              <a:rPr lang="en-US" altLang="es-PR" sz="2800">
                <a:latin typeface="Arial" panose="020B0604020202020204" pitchFamily="34" charset="0"/>
              </a:rPr>
              <a:t>discutido bajo este tópico, fue el que usted</a:t>
            </a:r>
          </a:p>
          <a:p>
            <a:pPr algn="l">
              <a:lnSpc>
                <a:spcPct val="90000"/>
              </a:lnSpc>
            </a:pPr>
            <a:r>
              <a:rPr lang="en-US" altLang="es-PR" sz="2800">
                <a:latin typeface="Arial" panose="020B0604020202020204" pitchFamily="34" charset="0"/>
              </a:rPr>
              <a:t>menos comprendió?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460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6" name="chimes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/>
          </p:cNvSpPr>
          <p:nvPr/>
        </p:nvSpPr>
        <p:spPr bwMode="auto">
          <a:xfrm>
            <a:off x="323528" y="692696"/>
            <a:ext cx="8424936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CRÉDITOS DE ILUSTRACIONES:</a:t>
            </a:r>
          </a:p>
        </p:txBody>
      </p:sp>
      <p:sp>
        <p:nvSpPr>
          <p:cNvPr id="6" name="Title 1"/>
          <p:cNvSpPr>
            <a:spLocks/>
          </p:cNvSpPr>
          <p:nvPr/>
        </p:nvSpPr>
        <p:spPr bwMode="auto">
          <a:xfrm>
            <a:off x="338158" y="1484784"/>
            <a:ext cx="8482314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Adobe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Incorporated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(2016). 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Adobe Stock 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https://stock.adobe.com/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). San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Jose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CA: Adobe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Incorporated</a:t>
            </a: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Corel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Corporation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(1996). 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Corel Mega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Gallery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Ontario,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Corel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Corporation</a:t>
            </a: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Lemaire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S. B. (2003).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Physigraphe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Clipart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®: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Specialized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Collection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Quebec,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Physigraphe</a:t>
            </a: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endParaRPr lang="es-PR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LifeART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(1997).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Super</a:t>
            </a: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Anatomy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Cleveland, OH: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LifeART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TechPool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Studios</a:t>
            </a:r>
            <a:r>
              <a:rPr lang="es-PR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>
              <a:lnSpc>
                <a:spcPts val="2500"/>
              </a:lnSpc>
            </a:pPr>
            <a:endParaRPr lang="en-US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Nova Development and its licensors (1995-2006). </a:t>
            </a:r>
            <a:r>
              <a:rPr lang="en-US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Art Explosion 800,000 Premium-Quality Graphics</a:t>
            </a: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Calabasas, CA: Nova Development</a:t>
            </a:r>
          </a:p>
          <a:p>
            <a:pPr>
              <a:lnSpc>
                <a:spcPts val="2500"/>
              </a:lnSpc>
            </a:pPr>
            <a:endParaRPr lang="en-US" altLang="es-PR" sz="2000" b="0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en-US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Búsqueda</a:t>
            </a: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s-PR" sz="2000" b="0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es-PR" sz="2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“Google images”</a:t>
            </a:r>
          </a:p>
          <a:p>
            <a:pPr>
              <a:lnSpc>
                <a:spcPts val="2500"/>
              </a:lnSpc>
            </a:pPr>
            <a:endParaRPr lang="es-PR" altLang="es-PR" sz="20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89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6" name="chimes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3923928" y="2492896"/>
            <a:ext cx="499227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7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GRACIAS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816" name="Picture 16" descr="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492375"/>
            <a:ext cx="8640762" cy="28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50825" y="5876925"/>
            <a:ext cx="87136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_tradnl" altLang="es-P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</a:t>
            </a:r>
            <a:r>
              <a:rPr lang="es-ES_tradnl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Performance Training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por M. A. Clark &amp; S. C.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por: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Academy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Medicine,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Ascend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es-ES_tradnl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Company. </a:t>
            </a:r>
            <a:endParaRPr lang="en-US" altLang="es-PR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/>
          </p:cNvSpPr>
          <p:nvPr/>
        </p:nvSpPr>
        <p:spPr bwMode="auto">
          <a:xfrm>
            <a:off x="-36513" y="836613"/>
            <a:ext cx="9180513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ENTRENAMIENTO: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FÍSICO</a:t>
            </a:r>
            <a:r>
              <a:rPr lang="en-US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-DEPORTIVO</a:t>
            </a:r>
            <a: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s-PR" sz="2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s-PR" altLang="es-PR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Naturaleza: </a:t>
            </a:r>
            <a:r>
              <a:rPr lang="es-PR" altLang="es-PR" sz="3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Integrado-Funcional*</a:t>
            </a:r>
          </a:p>
        </p:txBody>
      </p:sp>
    </p:spTree>
    <p:extLst>
      <p:ext uri="{BB962C8B-B14F-4D97-AF65-F5344CB8AC3E}">
        <p14:creationId xmlns:p14="http://schemas.microsoft.com/office/powerpoint/2010/main" val="150410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3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/>
          </p:cNvSpPr>
          <p:nvPr/>
        </p:nvSpPr>
        <p:spPr bwMode="auto">
          <a:xfrm>
            <a:off x="72330" y="2420044"/>
            <a:ext cx="882015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es-PR" altLang="es-PR" sz="8100" b="0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¿PREGUNTAS?</a:t>
            </a:r>
            <a:endParaRPr lang="es-PR" altLang="es-PR" sz="8100" b="0" i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Correo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electrónico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0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Dirección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Teléfono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2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Página</a:t>
            </a:r>
            <a:r>
              <a:rPr lang="en-US" altLang="es-PR" sz="2800" b="1" dirty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4" name="Picture 3" descr="PntBlu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U</a:t>
            </a:r>
            <a:r>
              <a:rPr lang="en-US" altLang="es-PR" sz="2800" b="1" i="1" dirty="0">
                <a:latin typeface="Calibri" panose="020F0502020204030204" pitchFamily="34" charset="0"/>
              </a:rPr>
              <a:t>niversidad </a:t>
            </a:r>
            <a:r>
              <a:rPr lang="en-US" altLang="es-PR" sz="2800" b="1" i="1" dirty="0" err="1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>
                <a:latin typeface="Calibri" panose="020F0502020204030204" pitchFamily="34" charset="0"/>
              </a:rPr>
              <a:t>Recinto</a:t>
            </a:r>
            <a:r>
              <a:rPr lang="en-US" altLang="es-PR" sz="2800" i="1" dirty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latin typeface="Calibri" panose="020F0502020204030204" pitchFamily="34" charset="0"/>
              </a:rPr>
              <a:t>Metropolitano</a:t>
            </a:r>
            <a:endParaRPr lang="en-US" altLang="es-PR" sz="28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3429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80975" y="575518"/>
            <a:ext cx="2376488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n-US" altLang="es-P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A. Clark &amp; S. C.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Learning. Copyright 2015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National Academy of Sports Medicine, an Ascend Learning Company</a:t>
            </a:r>
            <a:endParaRPr lang="en-US" altLang="es-P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7348" name="Picture 4" descr="7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989013"/>
            <a:ext cx="6192837" cy="510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80975" y="575518"/>
            <a:ext cx="2376488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¨Essentials of </a:t>
            </a:r>
            <a:r>
              <a:rPr lang="es-E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Integrated</a:t>
            </a:r>
            <a:r>
              <a:rPr lang="es-E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Training,¨ por M. A. Clark &amp; S. C. </a:t>
            </a:r>
            <a:r>
              <a:rPr lang="es-E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s-E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En </a:t>
            </a:r>
            <a:r>
              <a:rPr lang="en-US" altLang="es-PR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NASM Essentials of Sports Performance Training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(p. 3),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M. A. Clark &amp; S. C.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Lucett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(Eds.), 2015, Burlington, MA: Jones &amp; Bartlett Learning. Copyright 2015 </a:t>
            </a:r>
            <a:r>
              <a:rPr lang="en-US" altLang="es-PR" sz="21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por</a:t>
            </a:r>
            <a:r>
              <a:rPr lang="en-US" altLang="es-PR" sz="2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National Academy of Sports Medicine, an Ascend Learning Company</a:t>
            </a:r>
            <a:r>
              <a:rPr lang="es-ES" altLang="es-PR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s-PR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0267" name="Picture 11" descr="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762000"/>
            <a:ext cx="5905500" cy="571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blinds/>
    <p:sndAc>
      <p:stSnd>
        <p:snd r:embed="rId3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5903913"/>
            <a:ext cx="8964612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Adaptado de: “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Chapter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Essential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considerations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designing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injured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patient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,” por W. E. Prentice.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Techniques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Sports</a:t>
            </a:r>
            <a:r>
              <a:rPr lang="es-E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Medicine and Athletic Training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6ta. ed.; (p. 7), por W. E. Prentice (Ed.), 2015,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Thorofare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NJ: SLACK </a:t>
            </a:r>
            <a:r>
              <a:rPr lang="es-ES" altLang="es-PR" sz="1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incorporated</a:t>
            </a:r>
            <a:r>
              <a:rPr lang="es-E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Copyright 2015 por William E. Prentice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33848"/>
            <a:ext cx="8601456" cy="4471416"/>
          </a:xfrm>
          <a:prstGeom prst="rect">
            <a:avLst/>
          </a:prstGeom>
        </p:spPr>
      </p:pic>
      <p:sp>
        <p:nvSpPr>
          <p:cNvPr id="4" name="Title 1"/>
          <p:cNvSpPr>
            <a:spLocks/>
          </p:cNvSpPr>
          <p:nvPr/>
        </p:nvSpPr>
        <p:spPr bwMode="auto">
          <a:xfrm>
            <a:off x="0" y="692696"/>
            <a:ext cx="907211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19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ENTRENAMIENTO FÍSICO-DEPORTIVO: </a:t>
            </a:r>
            <a:r>
              <a:rPr lang="es-PR" altLang="es-PR" sz="19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INTEGRADO-FUNCIONAL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229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46028</TotalTime>
  <Words>3495</Words>
  <Application>Microsoft Office PowerPoint</Application>
  <PresentationFormat>On-screen Show (4:3)</PresentationFormat>
  <Paragraphs>266</Paragraphs>
  <Slides>61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Arial</vt:lpstr>
      <vt:lpstr>Arial Black</vt:lpstr>
      <vt:lpstr>Calibri</vt:lpstr>
      <vt:lpstr>Georgia</vt:lpstr>
      <vt:lpstr>Times New Roman</vt:lpstr>
      <vt:lpstr>Trebuchet MS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Entrenamiento Funcional: Introducción</dc:title>
  <dc:creator>Valued Acer Customer</dc:creator>
  <cp:lastModifiedBy>Edgar Lopategui Corsino</cp:lastModifiedBy>
  <cp:revision>5031</cp:revision>
  <cp:lastPrinted>2016-09-29T16:33:06Z</cp:lastPrinted>
  <dcterms:created xsi:type="dcterms:W3CDTF">2012-03-25T21:01:47Z</dcterms:created>
  <dcterms:modified xsi:type="dcterms:W3CDTF">2023-03-08T14:24:21Z</dcterms:modified>
</cp:coreProperties>
</file>