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865" r:id="rId3"/>
    <p:sldId id="1302" r:id="rId4"/>
    <p:sldId id="1005" r:id="rId5"/>
    <p:sldId id="1153" r:id="rId6"/>
    <p:sldId id="1202" r:id="rId7"/>
    <p:sldId id="1316" r:id="rId8"/>
    <p:sldId id="1311" r:id="rId9"/>
    <p:sldId id="1312" r:id="rId10"/>
    <p:sldId id="1313" r:id="rId11"/>
    <p:sldId id="1314" r:id="rId12"/>
    <p:sldId id="1317" r:id="rId13"/>
    <p:sldId id="1325" r:id="rId14"/>
    <p:sldId id="1324" r:id="rId15"/>
    <p:sldId id="1345" r:id="rId16"/>
    <p:sldId id="1343" r:id="rId17"/>
    <p:sldId id="1342" r:id="rId18"/>
    <p:sldId id="1344" r:id="rId19"/>
    <p:sldId id="1346" r:id="rId20"/>
    <p:sldId id="1207" r:id="rId21"/>
    <p:sldId id="1318" r:id="rId22"/>
    <p:sldId id="1319" r:id="rId23"/>
    <p:sldId id="1426" r:id="rId24"/>
    <p:sldId id="604" r:id="rId25"/>
    <p:sldId id="978" r:id="rId26"/>
    <p:sldId id="1148" r:id="rId27"/>
  </p:sldIdLst>
  <p:sldSz cx="9144000" cy="6858000" type="screen4x3"/>
  <p:notesSz cx="7010400" cy="9296400"/>
  <p:custDataLst>
    <p:tags r:id="rId30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876"/>
    <a:srgbClr val="6C043F"/>
    <a:srgbClr val="6600CC"/>
    <a:srgbClr val="680068"/>
    <a:srgbClr val="FFFFFF"/>
    <a:srgbClr val="9E0040"/>
    <a:srgbClr val="47008E"/>
    <a:srgbClr val="532476"/>
    <a:srgbClr val="FF0066"/>
    <a:srgbClr val="820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4182" autoAdjust="0"/>
  </p:normalViewPr>
  <p:slideViewPr>
    <p:cSldViewPr>
      <p:cViewPr varScale="1">
        <p:scale>
          <a:sx n="65" d="100"/>
          <a:sy n="65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5BB47514-D91A-4F60-808A-63E59A7D6FEF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anose="020F0502020204030204" pitchFamily="34" charset="0"/>
              </a:defRPr>
            </a:lvl1pPr>
          </a:lstStyle>
          <a:p>
            <a:fld id="{80775DB0-0642-4647-B826-14FB84F7CCB3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DF9118B2-1A13-45AD-BA52-27027FEE35E4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s-P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108"/>
            <a:ext cx="5608320" cy="4182427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anose="020F0502020204030204" pitchFamily="34" charset="0"/>
              </a:defRPr>
            </a:lvl1pPr>
          </a:lstStyle>
          <a:p>
            <a:fld id="{BC3E63DF-ACE0-4A8C-A515-C0D2FDCFC6DF}" type="slidenum">
              <a:rPr lang="es-PR" altLang="es-PR"/>
              <a:pPr/>
              <a:t>‹#›</a:t>
            </a:fld>
            <a:endParaRPr lang="es-PR" altLang="es-P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4659" indent="-286407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5629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3880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62132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20384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8635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6887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95138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2E197D32-152B-49DF-9DDA-C3DBBD4B7CED}" type="slidenum">
              <a:rPr lang="es-PR" altLang="es-PR" sz="1200">
                <a:latin typeface="Calibri" panose="020F0502020204030204" pitchFamily="34" charset="0"/>
              </a:rPr>
              <a:pPr eaLnBrk="1" hangingPunct="1"/>
              <a:t>1</a:t>
            </a:fld>
            <a:endParaRPr lang="es-PR" altLang="es-P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58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328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17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67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008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67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257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1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78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4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603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08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5896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12595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770D40D4-A504-432F-B67B-4AEEBEA59BCE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224256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46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47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36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60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90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23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22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hyperlink" Target="http://creativecommons.org/licenses/by-nc-nd/3.0/pr/" TargetMode="External"/><Relationship Id="rId4" Type="http://schemas.openxmlformats.org/officeDocument/2006/relationships/hyperlink" Target="http://www.saludme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48487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36" descr="saludmed-com_Ban_PPT-MASTER-1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" name="Rectangle 6"/>
          <p:cNvSpPr/>
          <p:nvPr userDrawn="1"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8383B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 userDrawn="1"/>
        </p:nvSpPr>
        <p:spPr bwMode="auto">
          <a:xfrm>
            <a:off x="1693863" y="6157913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s-PR" altLang="es-PR" sz="1200" b="0" dirty="0" err="1">
                <a:latin typeface="Arial" panose="020B0604020202020204" pitchFamily="34" charset="0"/>
              </a:rPr>
              <a:t>Saludmed</a:t>
            </a:r>
            <a:r>
              <a:rPr lang="es-PR" altLang="es-PR" sz="1200" b="0" dirty="0">
                <a:latin typeface="Arial" panose="020B0604020202020204" pitchFamily="34" charset="0"/>
              </a:rPr>
              <a:t> 2023, por </a:t>
            </a:r>
            <a:r>
              <a:rPr lang="es-PR" altLang="es-PR" sz="1200" i="1" dirty="0">
                <a:latin typeface="Arial" panose="020B0604020202020204" pitchFamily="34" charset="0"/>
                <a:hlinkClick r:id="rId4"/>
              </a:rPr>
              <a:t>Edgar Lopategui Corsino</a:t>
            </a:r>
            <a:r>
              <a:rPr lang="es-PR" altLang="es-PR" sz="1200" b="0" dirty="0">
                <a:latin typeface="Arial" panose="020B0604020202020204" pitchFamily="34" charset="0"/>
              </a:rPr>
              <a:t>, se encuentra bajo una licencia </a:t>
            </a:r>
            <a:r>
              <a:rPr lang="es-PR" altLang="es-PR" sz="1200" b="0" i="1" dirty="0">
                <a:latin typeface="Arial" panose="020B0604020202020204" pitchFamily="34" charset="0"/>
                <a:hlinkClick r:id="rId5"/>
              </a:rPr>
              <a:t>"Creative </a:t>
            </a:r>
            <a:r>
              <a:rPr lang="es-PR" altLang="es-PR" sz="1200" b="0" i="1" dirty="0" err="1">
                <a:latin typeface="Arial" panose="020B0604020202020204" pitchFamily="34" charset="0"/>
                <a:hlinkClick r:id="rId5"/>
              </a:rPr>
              <a:t>Commons</a:t>
            </a:r>
            <a:r>
              <a:rPr lang="es-PR" altLang="es-PR" sz="1200" b="0" i="1" dirty="0">
                <a:latin typeface="Arial" panose="020B0604020202020204" pitchFamily="34" charset="0"/>
                <a:hlinkClick r:id="rId5"/>
              </a:rPr>
              <a:t>"</a:t>
            </a:r>
            <a:r>
              <a:rPr lang="es-PR" altLang="es-PR" sz="1200" b="0" dirty="0">
                <a:latin typeface="Arial" panose="020B0604020202020204" pitchFamily="34" charset="0"/>
              </a:rPr>
              <a:t>, </a:t>
            </a:r>
          </a:p>
          <a:p>
            <a:pPr algn="l" eaLnBrk="1" hangingPunct="1"/>
            <a:r>
              <a:rPr lang="es-PR" altLang="es-PR" sz="1200" b="0" dirty="0">
                <a:latin typeface="Arial" panose="020B0604020202020204" pitchFamily="34" charset="0"/>
              </a:rPr>
              <a:t>de tipo: </a:t>
            </a:r>
            <a:r>
              <a:rPr lang="es-PR" altLang="es-PR" sz="1200" i="1" dirty="0">
                <a:latin typeface="Arial" panose="020B0604020202020204" pitchFamily="34" charset="0"/>
                <a:hlinkClick r:id="rId5"/>
              </a:rPr>
              <a:t>Reconocimiento-</a:t>
            </a:r>
            <a:r>
              <a:rPr lang="es-PR" altLang="es-PR" sz="1200" i="1" dirty="0" err="1">
                <a:latin typeface="Arial" panose="020B0604020202020204" pitchFamily="34" charset="0"/>
                <a:hlinkClick r:id="rId5"/>
              </a:rPr>
              <a:t>NoComercial</a:t>
            </a:r>
            <a:r>
              <a:rPr lang="es-PR" altLang="es-PR" sz="1200" i="1" dirty="0">
                <a:latin typeface="Arial" panose="020B0604020202020204" pitchFamily="34" charset="0"/>
                <a:hlinkClick r:id="rId5"/>
              </a:rPr>
              <a:t>-Sin Obras Derivadas 3.0.  Licencia de Puerto Rico</a:t>
            </a:r>
            <a:r>
              <a:rPr lang="es-PR" altLang="es-PR" sz="1200" b="0" dirty="0">
                <a:latin typeface="Arial" panose="020B0604020202020204" pitchFamily="34" charset="0"/>
              </a:rPr>
              <a:t>.  </a:t>
            </a:r>
          </a:p>
          <a:p>
            <a:pPr algn="l" eaLnBrk="1" hangingPunct="1"/>
            <a:r>
              <a:rPr lang="es-PR" altLang="es-PR" sz="1200" b="0" dirty="0">
                <a:latin typeface="Arial" panose="020B0604020202020204" pitchFamily="34" charset="0"/>
              </a:rPr>
              <a:t>Basado en las páginas publicadas para el sitio Web: </a:t>
            </a:r>
            <a:r>
              <a:rPr lang="es-PR" altLang="es-PR" sz="1200" i="1" dirty="0">
                <a:latin typeface="Arial" panose="020B0604020202020204" pitchFamily="34" charset="0"/>
                <a:hlinkClick r:id="rId4"/>
              </a:rPr>
              <a:t>www.saludmed.com</a:t>
            </a:r>
            <a:r>
              <a:rPr lang="es-PR" altLang="es-PR" sz="1200" b="0" dirty="0">
                <a:latin typeface="Arial" panose="020B0604020202020204" pitchFamily="34" charset="0"/>
              </a:rPr>
              <a:t>.</a:t>
            </a:r>
            <a:endParaRPr lang="es-PR" altLang="es-PR" sz="1800" b="0" dirty="0">
              <a:latin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1A522-5E61-4961-BDE2-0FF74796BC1D}" type="slidenum">
              <a:rPr lang="es-PR" altLang="es-PR"/>
              <a:pPr/>
              <a:t>‹#›</a:t>
            </a:fld>
            <a:endParaRPr lang="es-PR" altLang="es-P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C2AA16-849D-71C1-F7C0-BBD28839ABB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790" y="3965399"/>
            <a:ext cx="3500968" cy="233397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Rectangle 43">
            <a:extLst>
              <a:ext uri="{FF2B5EF4-FFF2-40B4-BE49-F238E27FC236}">
                <a16:creationId xmlns:a16="http://schemas.microsoft.com/office/drawing/2014/main" id="{5CC36B1F-6F41-923F-720E-63B07776D396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26" name="Rectangle 44">
            <a:extLst>
              <a:ext uri="{FF2B5EF4-FFF2-40B4-BE49-F238E27FC236}">
                <a16:creationId xmlns:a16="http://schemas.microsoft.com/office/drawing/2014/main" id="{3CF22A43-F985-D737-D0B3-9672E035F867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8383B5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27" name="Rectangle 45">
            <a:extLst>
              <a:ext uri="{FF2B5EF4-FFF2-40B4-BE49-F238E27FC236}">
                <a16:creationId xmlns:a16="http://schemas.microsoft.com/office/drawing/2014/main" id="{D0E3B0C8-3E80-166A-1311-FF040D799508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933825"/>
            <a:ext cx="3733800" cy="192088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28" name="Rectangle 46">
            <a:extLst>
              <a:ext uri="{FF2B5EF4-FFF2-40B4-BE49-F238E27FC236}">
                <a16:creationId xmlns:a16="http://schemas.microsoft.com/office/drawing/2014/main" id="{8613734F-BA59-2796-124A-3C51C3BB3734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29" name="Rectangle 47">
            <a:extLst>
              <a:ext uri="{FF2B5EF4-FFF2-40B4-BE49-F238E27FC236}">
                <a16:creationId xmlns:a16="http://schemas.microsoft.com/office/drawing/2014/main" id="{9C266549-9F84-49D1-0254-6098A2BF9985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64013"/>
            <a:ext cx="1966913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30" name="Rectangle 48">
            <a:extLst>
              <a:ext uri="{FF2B5EF4-FFF2-40B4-BE49-F238E27FC236}">
                <a16:creationId xmlns:a16="http://schemas.microsoft.com/office/drawing/2014/main" id="{819D828E-B585-3F3D-4379-60CBA0180962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98938"/>
            <a:ext cx="1966913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31" name="Rounded Rectangle 20">
            <a:extLst>
              <a:ext uri="{FF2B5EF4-FFF2-40B4-BE49-F238E27FC236}">
                <a16:creationId xmlns:a16="http://schemas.microsoft.com/office/drawing/2014/main" id="{90D41CA4-836C-EFC6-E955-CF5FEDD5DE17}"/>
              </a:ext>
            </a:extLst>
          </p:cNvPr>
          <p:cNvSpPr/>
          <p:nvPr userDrawn="1"/>
        </p:nvSpPr>
        <p:spPr bwMode="white">
          <a:xfrm>
            <a:off x="5410200" y="3962400"/>
            <a:ext cx="3065463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32" name="Rounded Rectangle 21">
            <a:extLst>
              <a:ext uri="{FF2B5EF4-FFF2-40B4-BE49-F238E27FC236}">
                <a16:creationId xmlns:a16="http://schemas.microsoft.com/office/drawing/2014/main" id="{2A0F3794-1A00-53E2-EDB6-C1838FD2A515}"/>
              </a:ext>
            </a:extLst>
          </p:cNvPr>
          <p:cNvSpPr/>
          <p:nvPr userDrawn="1"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3" name="Date Placeholder 27">
            <a:extLst>
              <a:ext uri="{FF2B5EF4-FFF2-40B4-BE49-F238E27FC236}">
                <a16:creationId xmlns:a16="http://schemas.microsoft.com/office/drawing/2014/main" id="{44F27984-ACFD-6A19-8DB7-AE605C62EC0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0EECF-94B7-46D3-88D4-EED4AD2697A5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34" name="Footer Placeholder 16">
            <a:extLst>
              <a:ext uri="{FF2B5EF4-FFF2-40B4-BE49-F238E27FC236}">
                <a16:creationId xmlns:a16="http://schemas.microsoft.com/office/drawing/2014/main" id="{F3017198-1375-0033-AD7A-A5C750F1B0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10650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D66C0-76BC-4302-A27C-409475562888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0EF0B-F384-477C-8FE7-F136A86CF28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5170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B1A6B-0DBA-4740-A092-580978D7D7D3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09B7-2A53-4033-885F-0BBCEB71BD58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0158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7521-954D-4C68-A204-851D9A519BFB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E338-49F2-4D1A-B399-DACF9B7FFDF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34831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4B9C-199F-4A93-9839-CC80D6996D42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EB4FB-685F-4C94-BC45-69E220E5600A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43186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2316E-0AF3-41BA-B935-AF06D0F55876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97FBF-0CD1-4D0F-9F2E-5A5BE93641BE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5125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13" name="Rounded Rectangle 12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6" name="Rectangle 15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7" name="Rectangle 16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8" name="Rectangle 17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9" name="Rectangle 18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20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C65BA6-BAD5-4689-85BC-45AEF03DCEE8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22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F434D-01BF-4A02-9CE7-5F2268407DE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61080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9" name="Rounded Rectangle 8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9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1" name="Rectangle 10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Rectangle 12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5" name="Rectangle 14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16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1AB3C-8FB4-454B-8FD2-28525D4CFF61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BC3CF-AFB2-4542-87F0-BC89D854036F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4633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95C3F-533E-49B1-AE9B-172BDAE6BCCE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0A2EB-42BE-427A-BC85-B3CC1F849EB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36559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198B9-901F-4DD1-B568-C5720D891340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D05EC-9664-424D-A04E-CA3D32F3C45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68777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93277-7464-493D-90D0-E7A70C6EF088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1EF77-9118-492C-A1D9-E24D80A81C81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93282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27" name="Rectangle 28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29" name="Rectangle 30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030" name="Rectangle 31"/>
          <p:cNvSpPr>
            <a:spLocks noChangeArrowheads="1"/>
          </p:cNvSpPr>
          <p:nvPr userDrawn="1"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text styles</a:t>
            </a:r>
          </a:p>
          <a:p>
            <a:pPr lvl="1"/>
            <a:r>
              <a:rPr lang="en-US" altLang="es-PR"/>
              <a:t>Second level</a:t>
            </a:r>
          </a:p>
          <a:p>
            <a:pPr lvl="2"/>
            <a:r>
              <a:rPr lang="en-US" altLang="es-PR"/>
              <a:t>Third level</a:t>
            </a:r>
          </a:p>
          <a:p>
            <a:pPr lvl="3"/>
            <a:r>
              <a:rPr lang="en-US" altLang="es-PR"/>
              <a:t>Fourth level</a:t>
            </a:r>
          </a:p>
          <a:p>
            <a:pPr lvl="4"/>
            <a:r>
              <a:rPr lang="en-US" altLang="es-PR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288B3F6B-3328-4F6A-8E27-F0084FB4D08A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1043" name="Picture 34" descr="saludmed-com_Ban_PPT-MASTER-2_v0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47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800" b="0">
                <a:solidFill>
                  <a:srgbClr val="FFFFFF"/>
                </a:solidFill>
              </a:defRPr>
            </a:lvl1pPr>
          </a:lstStyle>
          <a:p>
            <a:fld id="{12F16836-38A3-47A9-B8FC-40E2F6732D7A}" type="slidenum">
              <a:rPr lang="es-PR" altLang="es-PR"/>
              <a:pPr/>
              <a:t>‹#›</a:t>
            </a:fld>
            <a:endParaRPr lang="es-PR" altLang="es-PR"/>
          </a:p>
        </p:txBody>
      </p:sp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s-PR" sz="1000" b="0" dirty="0">
                <a:latin typeface="Arial" panose="020B0604020202020204" pitchFamily="34" charset="0"/>
              </a:rPr>
              <a:t>Copyright © 2023 Edgar Lopategui Corsino | </a:t>
            </a:r>
            <a:r>
              <a:rPr lang="en-US" altLang="es-PR" sz="1000" b="0" dirty="0" err="1">
                <a:latin typeface="Arial" panose="020B0604020202020204" pitchFamily="34" charset="0"/>
              </a:rPr>
              <a:t>Saludmed</a:t>
            </a:r>
            <a:r>
              <a:rPr lang="en-US" altLang="es-PR" sz="1000" b="0" dirty="0">
                <a:latin typeface="Arial" panose="020B0604020202020204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6" r:id="rId4"/>
    <p:sldLayoutId id="2147483710" r:id="rId5"/>
    <p:sldLayoutId id="2147483711" r:id="rId6"/>
    <p:sldLayoutId id="2147483705" r:id="rId7"/>
    <p:sldLayoutId id="2147483704" r:id="rId8"/>
    <p:sldLayoutId id="2147483703" r:id="rId9"/>
    <p:sldLayoutId id="2147483702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0.jpeg"/><Relationship Id="rId5" Type="http://schemas.openxmlformats.org/officeDocument/2006/relationships/image" Target="../media/image15.wmf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1.jpeg"/><Relationship Id="rId5" Type="http://schemas.openxmlformats.org/officeDocument/2006/relationships/image" Target="../media/image15.wmf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0.wmf"/><Relationship Id="rId5" Type="http://schemas.openxmlformats.org/officeDocument/2006/relationships/image" Target="../media/image15.wmf"/><Relationship Id="rId4" Type="http://schemas.openxmlformats.org/officeDocument/2006/relationships/audio" Target="../media/audio3.wav"/><Relationship Id="rId9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audio" Target="../media/audio3.wav"/><Relationship Id="rId9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audio" Target="../media/audio3.wav"/><Relationship Id="rId9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7.jpg"/><Relationship Id="rId11" Type="http://schemas.openxmlformats.org/officeDocument/2006/relationships/audio" Target="../media/audio3.wav"/><Relationship Id="rId5" Type="http://schemas.openxmlformats.org/officeDocument/2006/relationships/image" Target="../media/image36.jpg"/><Relationship Id="rId10" Type="http://schemas.openxmlformats.org/officeDocument/2006/relationships/image" Target="../media/image41.png"/><Relationship Id="rId4" Type="http://schemas.openxmlformats.org/officeDocument/2006/relationships/audio" Target="../media/audio3.wav"/><Relationship Id="rId9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4.jpeg"/><Relationship Id="rId12" Type="http://schemas.openxmlformats.org/officeDocument/2006/relationships/image" Target="../media/image4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43.jpg"/><Relationship Id="rId11" Type="http://schemas.openxmlformats.org/officeDocument/2006/relationships/image" Target="../media/image48.jpg"/><Relationship Id="rId5" Type="http://schemas.openxmlformats.org/officeDocument/2006/relationships/image" Target="../media/image42.jpg"/><Relationship Id="rId10" Type="http://schemas.openxmlformats.org/officeDocument/2006/relationships/image" Target="../media/image47.jpg"/><Relationship Id="rId4" Type="http://schemas.openxmlformats.org/officeDocument/2006/relationships/audio" Target="../media/audio3.wav"/><Relationship Id="rId9" Type="http://schemas.openxmlformats.org/officeDocument/2006/relationships/image" Target="../media/image46.jpeg"/><Relationship Id="rId1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13" Type="http://schemas.openxmlformats.org/officeDocument/2006/relationships/audio" Target="../media/audio3.wav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56.png"/><Relationship Id="rId5" Type="http://schemas.openxmlformats.org/officeDocument/2006/relationships/image" Target="../media/image51.jpg"/><Relationship Id="rId10" Type="http://schemas.openxmlformats.org/officeDocument/2006/relationships/image" Target="../media/image55.png"/><Relationship Id="rId4" Type="http://schemas.openxmlformats.org/officeDocument/2006/relationships/audio" Target="../media/audio3.wav"/><Relationship Id="rId9" Type="http://schemas.openxmlformats.org/officeDocument/2006/relationships/image" Target="../media/image54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9.jpg"/><Relationship Id="rId12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58.jpg"/><Relationship Id="rId11" Type="http://schemas.openxmlformats.org/officeDocument/2006/relationships/image" Target="../media/image63.jpg"/><Relationship Id="rId5" Type="http://schemas.openxmlformats.org/officeDocument/2006/relationships/image" Target="../media/image57.jpg"/><Relationship Id="rId10" Type="http://schemas.openxmlformats.org/officeDocument/2006/relationships/image" Target="../media/image62.jpg"/><Relationship Id="rId4" Type="http://schemas.openxmlformats.org/officeDocument/2006/relationships/audio" Target="../media/audio3.wav"/><Relationship Id="rId9" Type="http://schemas.openxmlformats.org/officeDocument/2006/relationships/image" Target="../media/image6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5.wmf"/><Relationship Id="rId5" Type="http://schemas.openxmlformats.org/officeDocument/2006/relationships/image" Target="../media/image66.jpg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15.wmf"/><Relationship Id="rId5" Type="http://schemas.openxmlformats.org/officeDocument/2006/relationships/image" Target="../media/image68.jpg"/><Relationship Id="rId10" Type="http://schemas.openxmlformats.org/officeDocument/2006/relationships/audio" Target="../media/audio3.wav"/><Relationship Id="rId4" Type="http://schemas.openxmlformats.org/officeDocument/2006/relationships/audio" Target="../media/audio3.wav"/><Relationship Id="rId9" Type="http://schemas.openxmlformats.org/officeDocument/2006/relationships/image" Target="../media/image7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audio" Target="../media/audio1.wav"/><Relationship Id="rId5" Type="http://schemas.openxmlformats.org/officeDocument/2006/relationships/hyperlink" Target="https://stock.adobe.com/" TargetMode="Externa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0.wmf"/><Relationship Id="rId5" Type="http://schemas.openxmlformats.org/officeDocument/2006/relationships/image" Target="../media/image9.jp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2.jpg"/><Relationship Id="rId5" Type="http://schemas.openxmlformats.org/officeDocument/2006/relationships/image" Target="../media/image10.wmf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5" Type="http://schemas.openxmlformats.org/officeDocument/2006/relationships/image" Target="../media/image14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6.jpeg"/><Relationship Id="rId5" Type="http://schemas.openxmlformats.org/officeDocument/2006/relationships/image" Target="../media/image15.wmf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8.jpeg"/><Relationship Id="rId5" Type="http://schemas.openxmlformats.org/officeDocument/2006/relationships/image" Target="../media/image15.wmf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9.jpeg"/><Relationship Id="rId5" Type="http://schemas.openxmlformats.org/officeDocument/2006/relationships/image" Target="../media/image15.wmf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/>
          <p:cNvSpPr>
            <a:spLocks/>
          </p:cNvSpPr>
          <p:nvPr/>
        </p:nvSpPr>
        <p:spPr bwMode="auto">
          <a:xfrm>
            <a:off x="323850" y="3900488"/>
            <a:ext cx="4762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ctr">
              <a:spcBef>
                <a:spcPts val="300"/>
              </a:spcBef>
              <a:buClr>
                <a:schemeClr val="accent2"/>
              </a:buClr>
              <a:buFont typeface="Georgia" pitchFamily="18" charset="0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PR" altLang="es-PR" sz="2400" b="1" dirty="0">
                <a:solidFill>
                  <a:srgbClr val="484876"/>
                </a:solidFill>
                <a:latin typeface="Arial" charset="0"/>
                <a:cs typeface="Arial" charset="0"/>
              </a:rPr>
              <a:t>Prof. Edgar </a:t>
            </a:r>
            <a:r>
              <a:rPr lang="es-PR" altLang="es-PR" sz="2400" b="1" dirty="0" err="1">
                <a:solidFill>
                  <a:srgbClr val="484876"/>
                </a:solidFill>
                <a:latin typeface="Arial" charset="0"/>
                <a:cs typeface="Arial" charset="0"/>
              </a:rPr>
              <a:t>Lopategui</a:t>
            </a:r>
            <a:r>
              <a:rPr lang="es-PR" altLang="es-PR" sz="2400" b="1" dirty="0">
                <a:solidFill>
                  <a:srgbClr val="484876"/>
                </a:solidFill>
                <a:latin typeface="Arial" charset="0"/>
                <a:cs typeface="Arial" charset="0"/>
              </a:rPr>
              <a:t> </a:t>
            </a:r>
            <a:r>
              <a:rPr lang="es-PR" altLang="es-PR" sz="2400" b="1" dirty="0" err="1">
                <a:solidFill>
                  <a:srgbClr val="484876"/>
                </a:solidFill>
                <a:latin typeface="Arial" charset="0"/>
                <a:cs typeface="Arial" charset="0"/>
              </a:rPr>
              <a:t>Corsino</a:t>
            </a:r>
            <a:endParaRPr lang="es-PR" altLang="es-PR" sz="2400" b="1" dirty="0">
              <a:solidFill>
                <a:srgbClr val="484876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90000"/>
              </a:lnSpc>
            </a:pPr>
            <a:r>
              <a:rPr lang="es-PR" altLang="es-PR" sz="2400" b="1" i="1" dirty="0">
                <a:solidFill>
                  <a:srgbClr val="484876"/>
                </a:solidFill>
                <a:latin typeface="Arial" charset="0"/>
                <a:cs typeface="Arial" charset="0"/>
              </a:rPr>
              <a:t>M.A., Fisiología del Ejercicio</a:t>
            </a:r>
          </a:p>
        </p:txBody>
      </p:sp>
      <p:pic>
        <p:nvPicPr>
          <p:cNvPr id="24" name="Picture 10" descr="RSEAUX~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6350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682625" y="4727575"/>
            <a:ext cx="47529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s-PR" sz="1800" b="1">
                <a:solidFill>
                  <a:srgbClr val="484876"/>
                </a:solidFill>
              </a:rPr>
              <a:t>Web:        </a:t>
            </a:r>
            <a:r>
              <a:rPr lang="es-PR" altLang="es-PR" sz="1800" b="1" i="1">
                <a:solidFill>
                  <a:srgbClr val="484876"/>
                </a:solidFill>
              </a:rPr>
              <a:t>http://www.saludmed.com/</a:t>
            </a:r>
            <a:endParaRPr lang="es-PR" altLang="es-PR" sz="2800" i="1">
              <a:solidFill>
                <a:srgbClr val="484876"/>
              </a:solidFill>
            </a:endParaRPr>
          </a:p>
        </p:txBody>
      </p:sp>
      <p:pic>
        <p:nvPicPr>
          <p:cNvPr id="26" name="Picture 18" descr="IE 7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5988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682625" y="5086350"/>
            <a:ext cx="43211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s-PR" sz="1800" b="1">
                <a:solidFill>
                  <a:srgbClr val="484876"/>
                </a:solidFill>
              </a:rPr>
              <a:t>E-Mail:</a:t>
            </a:r>
            <a:r>
              <a:rPr lang="es-PR" altLang="es-PR" sz="1800" b="1" i="1">
                <a:solidFill>
                  <a:srgbClr val="484876"/>
                </a:solidFill>
              </a:rPr>
              <a:t>     elopategui@intermetro.edu</a:t>
            </a:r>
          </a:p>
        </p:txBody>
      </p:sp>
      <p:pic>
        <p:nvPicPr>
          <p:cNvPr id="28" name="Picture 23" descr="IE 7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19738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684213" y="5591175"/>
            <a:ext cx="84597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s-PR" altLang="es-PR" sz="1700" b="1" dirty="0">
                <a:solidFill>
                  <a:srgbClr val="484876"/>
                </a:solidFill>
              </a:rPr>
              <a:t>Artículo:   </a:t>
            </a:r>
            <a:r>
              <a:rPr lang="es-PR" altLang="es-PR" sz="1700" b="1" i="1" dirty="0">
                <a:solidFill>
                  <a:srgbClr val="484876"/>
                </a:solidFill>
              </a:rPr>
              <a:t>http://www.saludmed.com/</a:t>
            </a:r>
            <a:br>
              <a:rPr lang="es-PR" altLang="es-PR" sz="1700" b="1" i="1" dirty="0">
                <a:solidFill>
                  <a:srgbClr val="484876"/>
                </a:solidFill>
              </a:rPr>
            </a:br>
            <a:r>
              <a:rPr lang="es-PR" altLang="es-PR" sz="1700" i="1" dirty="0" err="1"/>
              <a:t>articulos</a:t>
            </a:r>
            <a:r>
              <a:rPr lang="es-PR" altLang="es-PR" sz="1700" i="1" dirty="0"/>
              <a:t>/</a:t>
            </a:r>
            <a:r>
              <a:rPr lang="es-PR" altLang="es-PR" sz="1700" i="1" dirty="0" err="1"/>
              <a:t>Fisiologia_del_Ejercicio</a:t>
            </a:r>
            <a:r>
              <a:rPr lang="es-PR" altLang="es-PR" sz="1700" i="1" dirty="0"/>
              <a:t>/Entrena-Funcional_Poblacion-Atletas.html</a:t>
            </a:r>
            <a:endParaRPr lang="es-PR" altLang="es-PR" sz="1700" b="1" i="1" dirty="0">
              <a:solidFill>
                <a:srgbClr val="484876"/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0" y="476250"/>
            <a:ext cx="9144000" cy="108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s-PR" sz="2400" b="0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METODOLOGÍA DEL ETRENAMIENTO FUNCIONAL:</a:t>
            </a:r>
            <a:br>
              <a:rPr lang="es-PR" altLang="es-P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s-PR" altLang="es-PR" sz="2800" i="1" dirty="0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Marco Conceptual</a:t>
            </a:r>
          </a:p>
        </p:txBody>
      </p:sp>
      <p:pic>
        <p:nvPicPr>
          <p:cNvPr id="5" name="Picture 4" descr="A group of people on stage&#10;&#10;Description automatically generated with medium confidence">
            <a:extLst>
              <a:ext uri="{FF2B5EF4-FFF2-40B4-BE49-F238E27FC236}">
                <a16:creationId xmlns:a16="http://schemas.microsoft.com/office/drawing/2014/main" id="{11E3DF7C-0B2F-0607-6BFA-1E2850A142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98145"/>
            <a:ext cx="6462350" cy="2526000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0" y="619349"/>
            <a:ext cx="91440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ENTRENAMIENTO: </a:t>
            </a: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1547664" y="1051397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MARCO CONCEPTUAL </a:t>
            </a:r>
            <a:endParaRPr lang="es-PR" altLang="es-PR" sz="24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48656"/>
            <a:ext cx="7128791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1043608" y="1662336"/>
            <a:ext cx="6986067" cy="36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PRINCIPIO DE LA CADENA CINÉTICA</a:t>
            </a:r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0" y="2743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600" i="1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EL ORGANISMO HUMANO COMO UN TODO: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del Sistema Total/</a:t>
            </a:r>
            <a:r>
              <a:rPr lang="es-PR" altLang="es-PR" sz="2600" dirty="0" err="1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Hol</a:t>
            </a:r>
            <a:r>
              <a:rPr lang="en-US" altLang="es-PR" sz="2600" dirty="0" err="1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ís</a:t>
            </a:r>
            <a:r>
              <a:rPr lang="es-PR" altLang="es-PR" sz="2600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tico: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i="1" dirty="0">
                <a:solidFill>
                  <a:srgbClr val="820041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 </a:t>
            </a:r>
            <a:r>
              <a:rPr lang="es-PR" altLang="es-PR" sz="2600" i="1" dirty="0">
                <a:solidFill>
                  <a:srgbClr val="9E004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* EJERCICIO DE: Cadena Cinética Cerrada*</a:t>
            </a:r>
          </a:p>
          <a:p>
            <a:pPr algn="ctr" eaLnBrk="1" hangingPunct="1">
              <a:lnSpc>
                <a:spcPct val="90000"/>
              </a:lnSpc>
            </a:pPr>
            <a:endParaRPr lang="es-PR" altLang="es-PR" sz="2600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 descr="leg_stable-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25552"/>
            <a:ext cx="1912938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>
            <a:spLocks/>
          </p:cNvSpPr>
          <p:nvPr/>
        </p:nvSpPr>
        <p:spPr bwMode="auto">
          <a:xfrm>
            <a:off x="228600" y="3473152"/>
            <a:ext cx="7162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en-US" altLang="es-PR" b="1">
                <a:solidFill>
                  <a:srgbClr val="000000"/>
                </a:solidFill>
              </a:rPr>
              <a:t> Definición</a:t>
            </a:r>
            <a:r>
              <a:rPr lang="es-PR" altLang="es-PR" b="1">
                <a:solidFill>
                  <a:srgbClr val="000000"/>
                </a:solidFill>
              </a:rPr>
              <a:t>:</a:t>
            </a:r>
          </a:p>
          <a:p>
            <a:pPr lvl="1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PR" altLang="es-PR" b="1">
                <a:solidFill>
                  <a:srgbClr val="000000"/>
                </a:solidFill>
              </a:rPr>
              <a:t> Los extremos distales de la cadena</a:t>
            </a:r>
          </a:p>
          <a:p>
            <a:pPr lvl="1"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PR" altLang="es-PR" b="1">
                <a:solidFill>
                  <a:srgbClr val="000000"/>
                </a:solidFill>
              </a:rPr>
              <a:t>    (o segmento) se encuentran fijos,</a:t>
            </a:r>
          </a:p>
          <a:p>
            <a:pPr lvl="1"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PR" altLang="es-PR" b="1">
                <a:solidFill>
                  <a:srgbClr val="000000"/>
                </a:solidFill>
              </a:rPr>
              <a:t>    con el movimiento ocurriendo</a:t>
            </a:r>
          </a:p>
          <a:p>
            <a:pPr lvl="1"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PR" altLang="es-PR" b="1">
                <a:solidFill>
                  <a:srgbClr val="000000"/>
                </a:solidFill>
              </a:rPr>
              <a:t>    alrededor de ese segmento fijo y </a:t>
            </a:r>
          </a:p>
          <a:p>
            <a:pPr lvl="1"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PR" altLang="es-PR" b="1">
                <a:solidFill>
                  <a:srgbClr val="000000"/>
                </a:solidFill>
              </a:rPr>
              <a:t>    empleando algún tipo de carga</a:t>
            </a:r>
            <a:endParaRPr lang="es-PR" altLang="es-PR" sz="30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506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0" y="619349"/>
            <a:ext cx="91440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ENTRENAMIENTO: </a:t>
            </a: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1547664" y="1051397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MARCO CONCEPTUAL </a:t>
            </a:r>
            <a:endParaRPr lang="es-PR" altLang="es-PR" sz="24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48656"/>
            <a:ext cx="7128791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1043608" y="1662336"/>
            <a:ext cx="6986067" cy="36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PRINCIPIO DE LA CADENA CINÉTICA</a:t>
            </a:r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0" y="2743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600" i="1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EL ORGANISMO HUMANO COMO UN TODO: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del Sistema Total/</a:t>
            </a:r>
            <a:r>
              <a:rPr lang="es-PR" altLang="es-PR" sz="2600" dirty="0" err="1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Hol</a:t>
            </a:r>
            <a:r>
              <a:rPr lang="en-US" altLang="es-PR" sz="2600" dirty="0" err="1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ís</a:t>
            </a:r>
            <a:r>
              <a:rPr lang="es-PR" altLang="es-PR" sz="2600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tico: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i="1" dirty="0">
                <a:solidFill>
                  <a:srgbClr val="820041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 </a:t>
            </a:r>
            <a:r>
              <a:rPr lang="es-PR" altLang="es-PR" sz="2600" i="1" dirty="0">
                <a:solidFill>
                  <a:srgbClr val="9E004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* EJERCICIO DE: Cadena Cinética Cerrada*</a:t>
            </a:r>
          </a:p>
          <a:p>
            <a:pPr algn="ctr" eaLnBrk="1" hangingPunct="1">
              <a:lnSpc>
                <a:spcPct val="90000"/>
              </a:lnSpc>
            </a:pPr>
            <a:endParaRPr lang="es-PR" altLang="es-PR" sz="2600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8" descr="shdr_bfree-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405" y="3573016"/>
            <a:ext cx="25050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/>
          </p:cNvSpPr>
          <p:nvPr/>
        </p:nvSpPr>
        <p:spPr bwMode="auto">
          <a:xfrm>
            <a:off x="251520" y="3312368"/>
            <a:ext cx="7162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en-US" altLang="es-PR" b="1" dirty="0">
                <a:solidFill>
                  <a:srgbClr val="000000"/>
                </a:solidFill>
              </a:rPr>
              <a:t> </a:t>
            </a:r>
            <a:r>
              <a:rPr lang="en-US" altLang="es-PR" b="1" dirty="0" err="1">
                <a:solidFill>
                  <a:srgbClr val="000000"/>
                </a:solidFill>
              </a:rPr>
              <a:t>Ventajas</a:t>
            </a:r>
            <a:r>
              <a:rPr lang="es-PR" altLang="es-PR" b="1" dirty="0">
                <a:solidFill>
                  <a:srgbClr val="000000"/>
                </a:solidFill>
              </a:rPr>
              <a:t>:</a:t>
            </a:r>
          </a:p>
          <a:p>
            <a:pPr lvl="1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PR" altLang="es-PR" b="1" dirty="0">
                <a:solidFill>
                  <a:srgbClr val="000000"/>
                </a:solidFill>
              </a:rPr>
              <a:t> Son más aplicables a la función</a:t>
            </a:r>
          </a:p>
          <a:p>
            <a:pPr lvl="1" algn="l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s-PR" altLang="es-PR" b="1" dirty="0">
                <a:solidFill>
                  <a:srgbClr val="000000"/>
                </a:solidFill>
              </a:rPr>
              <a:t>    normal del ser humano</a:t>
            </a:r>
          </a:p>
          <a:p>
            <a:pPr lvl="1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s-PR" altLang="es-PR" b="1" dirty="0">
                <a:solidFill>
                  <a:srgbClr val="000000"/>
                </a:solidFill>
              </a:rPr>
              <a:t> Se emplea la masa</a:t>
            </a:r>
          </a:p>
          <a:p>
            <a:pPr lvl="1" algn="l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s-PR" altLang="es-PR" b="1" dirty="0">
                <a:solidFill>
                  <a:srgbClr val="000000"/>
                </a:solidFill>
              </a:rPr>
              <a:t>    corporal (peso) del</a:t>
            </a:r>
          </a:p>
          <a:p>
            <a:pPr lvl="1" algn="l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s-PR" altLang="es-PR" b="1" dirty="0">
                <a:solidFill>
                  <a:srgbClr val="000000"/>
                </a:solidFill>
              </a:rPr>
              <a:t>    participante</a:t>
            </a:r>
          </a:p>
          <a:p>
            <a:pPr lvl="1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altLang="es-PR" b="1" dirty="0">
                <a:solidFill>
                  <a:srgbClr val="000000"/>
                </a:solidFill>
              </a:rPr>
              <a:t> Mantiene las relaciones musculares</a:t>
            </a:r>
            <a:endParaRPr lang="es-PR" altLang="es-PR" sz="30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02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/>
          </p:cNvSpPr>
          <p:nvPr/>
        </p:nvSpPr>
        <p:spPr bwMode="auto">
          <a:xfrm>
            <a:off x="2699792" y="643124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20" name="Title 1"/>
          <p:cNvSpPr>
            <a:spLocks/>
          </p:cNvSpPr>
          <p:nvPr/>
        </p:nvSpPr>
        <p:spPr bwMode="auto">
          <a:xfrm>
            <a:off x="2699793" y="1435212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MARCO CONCEPTUAL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21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511" y="1940979"/>
            <a:ext cx="43924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"/>
          <p:cNvSpPr>
            <a:spLocks/>
          </p:cNvSpPr>
          <p:nvPr/>
        </p:nvSpPr>
        <p:spPr bwMode="auto">
          <a:xfrm>
            <a:off x="2914527" y="2004479"/>
            <a:ext cx="388843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LOS FUNDAMENTOS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504503" y="5996136"/>
            <a:ext cx="824396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NOTA.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Adaptado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de: </a:t>
            </a: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Athlete Development: The Art &amp; Science of Functional Sports Conditioning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(p. 21),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V. Gambetta, 2007, Champaign, IL : Human Kinetics. Copyright 2007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Vern Gambetta</a:t>
            </a:r>
          </a:p>
        </p:txBody>
      </p:sp>
      <p:sp>
        <p:nvSpPr>
          <p:cNvPr id="11" name="Title 5"/>
          <p:cNvSpPr txBox="1">
            <a:spLocks/>
          </p:cNvSpPr>
          <p:nvPr/>
        </p:nvSpPr>
        <p:spPr bwMode="auto">
          <a:xfrm>
            <a:off x="0" y="2743200"/>
            <a:ext cx="9144000" cy="46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600" i="1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CONSTANTES DEL MOVIMIENTO *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36344" y="4384731"/>
            <a:ext cx="3879672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fuerza de gravedad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6921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42132" y="5248827"/>
            <a:ext cx="1929668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Suelo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5231017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36344" y="3520635"/>
            <a:ext cx="1760418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Cuerpo</a:t>
            </a:r>
          </a:p>
        </p:txBody>
      </p:sp>
      <p:pic>
        <p:nvPicPr>
          <p:cNvPr id="24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282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80" y="2968085"/>
            <a:ext cx="5012808" cy="334187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4904"/>
            <a:ext cx="2521569" cy="2470108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465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9" name="wind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50" y="3925417"/>
            <a:ext cx="3568700" cy="242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16" y="1567972"/>
            <a:ext cx="3771900" cy="2019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180629"/>
            <a:ext cx="2392068" cy="5194896"/>
          </a:xfrm>
          <a:prstGeom prst="rect">
            <a:avLst/>
          </a:prstGeom>
        </p:spPr>
      </p:pic>
      <p:sp>
        <p:nvSpPr>
          <p:cNvPr id="9" name="Title 1"/>
          <p:cNvSpPr>
            <a:spLocks/>
          </p:cNvSpPr>
          <p:nvPr/>
        </p:nvSpPr>
        <p:spPr bwMode="auto">
          <a:xfrm>
            <a:off x="971600" y="692696"/>
            <a:ext cx="7457132" cy="33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ENTRENAMIENTO: </a:t>
            </a: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0" name="Title 1"/>
          <p:cNvSpPr>
            <a:spLocks/>
          </p:cNvSpPr>
          <p:nvPr/>
        </p:nvSpPr>
        <p:spPr bwMode="auto">
          <a:xfrm>
            <a:off x="1979712" y="1124744"/>
            <a:ext cx="5184576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EQUIPOS Y MATERIALES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16" y="1539300"/>
            <a:ext cx="2306152" cy="48550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2656838"/>
      </p:ext>
    </p:extLst>
  </p:cSld>
  <p:clrMapOvr>
    <a:masterClrMapping/>
  </p:clrMapOvr>
  <p:transition spd="slow">
    <p:comb/>
    <p:sndAc>
      <p:stSnd>
        <p:snd r:embed="rId4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6" y="1030300"/>
            <a:ext cx="3168352" cy="5434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56" y="1558131"/>
            <a:ext cx="3419415" cy="4640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076" y="4055600"/>
            <a:ext cx="2358504" cy="14108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276" y="1808955"/>
            <a:ext cx="2833555" cy="1541661"/>
          </a:xfrm>
          <a:prstGeom prst="rect">
            <a:avLst/>
          </a:prstGeom>
        </p:spPr>
      </p:pic>
      <p:sp>
        <p:nvSpPr>
          <p:cNvPr id="14" name="Title 1"/>
          <p:cNvSpPr>
            <a:spLocks/>
          </p:cNvSpPr>
          <p:nvPr/>
        </p:nvSpPr>
        <p:spPr bwMode="auto">
          <a:xfrm>
            <a:off x="179513" y="692696"/>
            <a:ext cx="8712967" cy="33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ENTRENAMIENTO: </a:t>
            </a: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5" name="Title 1"/>
          <p:cNvSpPr>
            <a:spLocks/>
          </p:cNvSpPr>
          <p:nvPr/>
        </p:nvSpPr>
        <p:spPr bwMode="auto">
          <a:xfrm>
            <a:off x="1621210" y="112474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EQUIPOS Y MATERIALES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8852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9" name="wind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/>
          </p:cNvSpPr>
          <p:nvPr/>
        </p:nvSpPr>
        <p:spPr bwMode="auto">
          <a:xfrm>
            <a:off x="179513" y="692696"/>
            <a:ext cx="8712967" cy="33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ENTRENAMIENTO: </a:t>
            </a: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5" name="Title 1"/>
          <p:cNvSpPr>
            <a:spLocks/>
          </p:cNvSpPr>
          <p:nvPr/>
        </p:nvSpPr>
        <p:spPr bwMode="auto">
          <a:xfrm>
            <a:off x="1621210" y="112474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EQUIPOS Y MATERIALES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95662"/>
            <a:ext cx="3384376" cy="2056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0" y="3062273"/>
            <a:ext cx="2705100" cy="2501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0" y="1700808"/>
            <a:ext cx="8568444" cy="352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932" y="2149326"/>
            <a:ext cx="2885196" cy="4327794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9660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9" name="wind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/>
          </p:cNvSpPr>
          <p:nvPr/>
        </p:nvSpPr>
        <p:spPr bwMode="auto">
          <a:xfrm>
            <a:off x="179513" y="692696"/>
            <a:ext cx="8712967" cy="33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ENTRENAMIENTO: </a:t>
            </a: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5" name="Title 1"/>
          <p:cNvSpPr>
            <a:spLocks/>
          </p:cNvSpPr>
          <p:nvPr/>
        </p:nvSpPr>
        <p:spPr bwMode="auto">
          <a:xfrm>
            <a:off x="2051720" y="1124744"/>
            <a:ext cx="496855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EQUIPOS Y MATERIALES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345" y="2190617"/>
            <a:ext cx="2230508" cy="17525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990" y="2048693"/>
            <a:ext cx="1226311" cy="18258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0" y="4050491"/>
            <a:ext cx="3263900" cy="2311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8" y="1457345"/>
            <a:ext cx="2593146" cy="25931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08" y="4148752"/>
            <a:ext cx="4327451" cy="2470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975" y="2190617"/>
            <a:ext cx="2152650" cy="1409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657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11" name="wind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/>
          </p:cNvSpPr>
          <p:nvPr/>
        </p:nvSpPr>
        <p:spPr bwMode="auto">
          <a:xfrm>
            <a:off x="179513" y="692696"/>
            <a:ext cx="8712967" cy="33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ENTRENAMIENTO: </a:t>
            </a: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2051720" y="1124744"/>
            <a:ext cx="496855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EQUIPOS Y MATERIALES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504" y="1558131"/>
            <a:ext cx="2969863" cy="47474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48" y="4920625"/>
            <a:ext cx="2336879" cy="12644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89" y="5293244"/>
            <a:ext cx="1740098" cy="11144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196" y="1612589"/>
            <a:ext cx="1541284" cy="11356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277" y="4447533"/>
            <a:ext cx="1912570" cy="58179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988" y="2911513"/>
            <a:ext cx="2102440" cy="9137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28" y="3368372"/>
            <a:ext cx="2250750" cy="147271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942" y="1921829"/>
            <a:ext cx="2494785" cy="7347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8" y="1213947"/>
            <a:ext cx="1799787" cy="53327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0067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14" name="wind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/>
          </p:cNvSpPr>
          <p:nvPr/>
        </p:nvSpPr>
        <p:spPr bwMode="auto">
          <a:xfrm>
            <a:off x="179513" y="692696"/>
            <a:ext cx="8712967" cy="33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ENTRENAMIENTO: </a:t>
            </a: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2051720" y="1124744"/>
            <a:ext cx="496855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EQUIPOS Y MATERIALES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1" y="3883272"/>
            <a:ext cx="3867243" cy="2578162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691190"/>
              </p:ext>
            </p:extLst>
          </p:nvPr>
        </p:nvGraphicFramePr>
        <p:xfrm>
          <a:off x="395544" y="1590576"/>
          <a:ext cx="2216243" cy="2411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590200" imgH="2818800" progId="">
                  <p:embed/>
                </p:oleObj>
              </mc:Choice>
              <mc:Fallback>
                <p:oleObj r:id="rId6" imgW="2590200" imgH="2818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5544" y="1590576"/>
                        <a:ext cx="2216243" cy="2411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39026"/>
            <a:ext cx="4122079" cy="18786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60" y="1683435"/>
            <a:ext cx="1523872" cy="23189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92" y="1984699"/>
            <a:ext cx="3301089" cy="24250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14" y="1777804"/>
            <a:ext cx="3148293" cy="16903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759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13" name="wind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5" y="2918348"/>
            <a:ext cx="2237165" cy="1618762"/>
          </a:xfrm>
          <a:prstGeom prst="rect">
            <a:avLst/>
          </a:prstGeom>
        </p:spPr>
      </p:pic>
      <p:sp>
        <p:nvSpPr>
          <p:cNvPr id="11" name="Title 1"/>
          <p:cNvSpPr>
            <a:spLocks/>
          </p:cNvSpPr>
          <p:nvPr/>
        </p:nvSpPr>
        <p:spPr bwMode="auto">
          <a:xfrm>
            <a:off x="179513" y="692696"/>
            <a:ext cx="8712967" cy="33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ENTRENAMIENTO: </a:t>
            </a: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226" y="3361860"/>
            <a:ext cx="3336762" cy="28937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7" y="1201443"/>
            <a:ext cx="8331953" cy="1560401"/>
          </a:xfrm>
          <a:prstGeom prst="rect">
            <a:avLst/>
          </a:prstGeom>
        </p:spPr>
      </p:pic>
      <p:sp>
        <p:nvSpPr>
          <p:cNvPr id="18" name="Title 1"/>
          <p:cNvSpPr>
            <a:spLocks/>
          </p:cNvSpPr>
          <p:nvPr/>
        </p:nvSpPr>
        <p:spPr bwMode="auto">
          <a:xfrm>
            <a:off x="2051720" y="1124744"/>
            <a:ext cx="496855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EQUIPOS Y MATERIALES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63" y="4657353"/>
            <a:ext cx="1847850" cy="18478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30" y="2689226"/>
            <a:ext cx="2533248" cy="13646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14" y="3981267"/>
            <a:ext cx="1853061" cy="23417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24" y="1997987"/>
            <a:ext cx="2433589" cy="1471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787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12" name="wind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51520" y="1009091"/>
            <a:ext cx="8280920" cy="17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ACCESO A LA PRESENTACIÓN: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35496" y="3356992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PR" altLang="es-PR" sz="4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http://www.saludmed.com/articulos/Fisiologia_del_Ejercicio/Entrena-Funcional_Poblacion-Atletas.pdf</a:t>
            </a:r>
            <a:endParaRPr lang="es-PR" altLang="es-PR" sz="4000" b="1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114" y="2642934"/>
            <a:ext cx="2601326" cy="166327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0" y="692696"/>
            <a:ext cx="2689814" cy="1748379"/>
          </a:xfrm>
          <a:prstGeom prst="rect">
            <a:avLst/>
          </a:prstGeom>
        </p:spPr>
      </p:pic>
      <p:sp>
        <p:nvSpPr>
          <p:cNvPr id="55" name="Title 1"/>
          <p:cNvSpPr>
            <a:spLocks/>
          </p:cNvSpPr>
          <p:nvPr/>
        </p:nvSpPr>
        <p:spPr bwMode="auto">
          <a:xfrm>
            <a:off x="2917105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56" name="Title 1"/>
          <p:cNvSpPr>
            <a:spLocks/>
          </p:cNvSpPr>
          <p:nvPr/>
        </p:nvSpPr>
        <p:spPr bwMode="auto">
          <a:xfrm>
            <a:off x="2917106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MARCO CONCEPTUAL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57" name="Picture 23" descr="CURVHE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68971"/>
            <a:ext cx="5400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itle 1"/>
          <p:cNvSpPr>
            <a:spLocks/>
          </p:cNvSpPr>
          <p:nvPr/>
        </p:nvSpPr>
        <p:spPr bwMode="auto">
          <a:xfrm>
            <a:off x="2987824" y="1932471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EQUIPOS Y MATERIALES</a:t>
            </a:r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836345" y="2726730"/>
            <a:ext cx="524782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 medicinal o de resistencia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Picture 10" descr="PntBlu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Box 9"/>
          <p:cNvSpPr txBox="1">
            <a:spLocks noChangeArrowheads="1"/>
          </p:cNvSpPr>
          <p:nvPr/>
        </p:nvSpPr>
        <p:spPr bwMode="auto">
          <a:xfrm>
            <a:off x="836344" y="3230786"/>
            <a:ext cx="456407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 estabilizadora o sueca</a:t>
            </a:r>
            <a:endParaRPr lang="es-PR" altLang="es-PR" sz="2600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10" descr="PntBlu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842132" y="3806850"/>
            <a:ext cx="139333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BOSU®</a:t>
            </a:r>
            <a:endParaRPr lang="es-PR" altLang="es-PR" sz="2600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10" descr="PntBlu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374585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 Box 9"/>
          <p:cNvSpPr txBox="1">
            <a:spLocks noChangeArrowheads="1"/>
          </p:cNvSpPr>
          <p:nvPr/>
        </p:nvSpPr>
        <p:spPr bwMode="auto">
          <a:xfrm>
            <a:off x="842132" y="4382914"/>
            <a:ext cx="5962116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Almoadilla</a:t>
            </a: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balance (</a:t>
            </a:r>
            <a:r>
              <a:rPr lang="es-PR" altLang="es-PR" sz="2600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Airex</a:t>
            </a: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 </a:t>
            </a:r>
            <a:r>
              <a:rPr lang="es-PR" altLang="es-PR" sz="2600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</a:t>
            </a: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10" descr="PntBlu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436510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842132" y="4958978"/>
            <a:ext cx="653818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 de hule (</a:t>
            </a:r>
            <a:r>
              <a:rPr lang="es-PR" altLang="es-PR" sz="2600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DynaDisc</a:t>
            </a: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PR" altLang="es-PR" sz="2600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disc)</a:t>
            </a:r>
            <a:endParaRPr lang="es-PR" altLang="es-PR" sz="2600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10" descr="PntBlu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494116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 Box 9"/>
          <p:cNvSpPr txBox="1">
            <a:spLocks noChangeArrowheads="1"/>
          </p:cNvSpPr>
          <p:nvPr/>
        </p:nvSpPr>
        <p:spPr bwMode="auto">
          <a:xfrm>
            <a:off x="842131" y="5536859"/>
            <a:ext cx="7114245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Pesas de campana, o pesa rusa (</a:t>
            </a:r>
            <a:r>
              <a:rPr lang="es-PR" altLang="es-PR" sz="2600" b="1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kettlebell</a:t>
            </a: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Picture 10" descr="PntBlu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5519049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836345" y="6111106"/>
            <a:ext cx="575188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Rolo de hule-espuma (</a:t>
            </a:r>
            <a:r>
              <a:rPr lang="es-PR" altLang="es-PR" sz="2600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foam</a:t>
            </a: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600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roller</a:t>
            </a: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Picture 10" descr="PntBlu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9329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997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9" name="breeze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8" y="571116"/>
            <a:ext cx="2486592" cy="1845718"/>
          </a:xfrm>
          <a:prstGeom prst="rect">
            <a:avLst/>
          </a:prstGeom>
        </p:spPr>
      </p:pic>
      <p:sp>
        <p:nvSpPr>
          <p:cNvPr id="26" name="Title 1"/>
          <p:cNvSpPr>
            <a:spLocks/>
          </p:cNvSpPr>
          <p:nvPr/>
        </p:nvSpPr>
        <p:spPr bwMode="auto">
          <a:xfrm>
            <a:off x="2771800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27" name="Title 1"/>
          <p:cNvSpPr>
            <a:spLocks/>
          </p:cNvSpPr>
          <p:nvPr/>
        </p:nvSpPr>
        <p:spPr bwMode="auto">
          <a:xfrm>
            <a:off x="2771801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MARCO CONCEPTUAL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28" name="Picture 23" descr="CURVHE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19" y="1868971"/>
            <a:ext cx="5400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itle 1"/>
          <p:cNvSpPr>
            <a:spLocks/>
          </p:cNvSpPr>
          <p:nvPr/>
        </p:nvSpPr>
        <p:spPr bwMode="auto">
          <a:xfrm>
            <a:off x="2842519" y="1932471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EQUIPOS Y MATERIALES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836344" y="2726730"/>
            <a:ext cx="7919429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Entrenador de la estabilidad de “</a:t>
            </a:r>
            <a:r>
              <a:rPr lang="es-PR" altLang="es-PR" sz="2600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</a:t>
            </a: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-Band”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10" descr="PntBlu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836344" y="3230786"/>
            <a:ext cx="1263487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Fitter</a:t>
            </a: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s-PR" altLang="es-PR" sz="2600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10" descr="PntBlu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842132" y="3806850"/>
            <a:ext cx="387388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 de deslizamiento</a:t>
            </a:r>
            <a:endParaRPr lang="es-PR" altLang="es-PR" sz="2600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10" descr="PntBlu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374585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842132" y="4382914"/>
            <a:ext cx="6250148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Escalera de agilidad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10" descr="PntBlu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436510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842132" y="4958978"/>
            <a:ext cx="6250148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Vallas y cajas de salto o </a:t>
            </a:r>
            <a:r>
              <a:rPr lang="es-PR" altLang="es-PR" sz="2600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pliom</a:t>
            </a:r>
            <a:r>
              <a:rPr lang="en-US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s-PR" altLang="es-PR" sz="2600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tricas</a:t>
            </a:r>
            <a:endParaRPr lang="es-PR" altLang="es-PR" sz="2600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10" descr="PntBlu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494116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842132" y="5536859"/>
            <a:ext cx="804906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 para entrenamiento de suspensión (TRX)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10" descr="PntBlu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5519049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836345" y="6111106"/>
            <a:ext cx="683200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Barra </a:t>
            </a:r>
            <a:r>
              <a:rPr lang="es-PR" altLang="es-PR" sz="2600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osilatoria</a:t>
            </a: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hombro (</a:t>
            </a:r>
            <a:r>
              <a:rPr lang="es-PR" altLang="es-PR" sz="2600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Bodyblade</a:t>
            </a: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10" descr="PntBlu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9329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32449"/>
            <a:ext cx="3372618" cy="2152735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662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9" name="breeze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82" y="4364895"/>
            <a:ext cx="1010403" cy="2302052"/>
          </a:xfrm>
          <a:prstGeom prst="rect">
            <a:avLst/>
          </a:prstGeom>
        </p:spPr>
      </p:pic>
      <p:sp>
        <p:nvSpPr>
          <p:cNvPr id="40" name="Title 1"/>
          <p:cNvSpPr>
            <a:spLocks/>
          </p:cNvSpPr>
          <p:nvPr/>
        </p:nvSpPr>
        <p:spPr bwMode="auto">
          <a:xfrm>
            <a:off x="2483768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41" name="Title 1"/>
          <p:cNvSpPr>
            <a:spLocks/>
          </p:cNvSpPr>
          <p:nvPr/>
        </p:nvSpPr>
        <p:spPr bwMode="auto">
          <a:xfrm>
            <a:off x="2483769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MARCO CONCEPTUAL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42" name="Picture 23" descr="CURVHE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487" y="1868971"/>
            <a:ext cx="5400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itle 1"/>
          <p:cNvSpPr>
            <a:spLocks/>
          </p:cNvSpPr>
          <p:nvPr/>
        </p:nvSpPr>
        <p:spPr bwMode="auto">
          <a:xfrm>
            <a:off x="2554487" y="1932471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EQUIPOS Y MATERIALES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44" y="500473"/>
            <a:ext cx="1256928" cy="2123775"/>
          </a:xfrm>
          <a:prstGeom prst="rect">
            <a:avLst/>
          </a:prstGeom>
        </p:spPr>
      </p:pic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836345" y="2726730"/>
            <a:ext cx="524782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Tablón </a:t>
            </a:r>
            <a:r>
              <a:rPr lang="es-PR" altLang="es-PR" sz="2600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Reebok</a:t>
            </a: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 para el "Core"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10" descr="PntBlu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836344" y="3230786"/>
            <a:ext cx="452774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 para el tobillo</a:t>
            </a:r>
            <a:endParaRPr lang="es-PR" altLang="es-PR" sz="2600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10" descr="PntBlu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842132" y="3806850"/>
            <a:ext cx="4089908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 </a:t>
            </a:r>
            <a:r>
              <a:rPr lang="es-PR" altLang="es-PR" sz="2600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mesedora</a:t>
            </a: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/sillón</a:t>
            </a:r>
            <a:endParaRPr lang="es-PR" altLang="es-PR" sz="2600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Picture 10" descr="PntBlu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374585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842132" y="4382914"/>
            <a:ext cx="7042236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Rueda de entrenamiento para el abdomen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10" descr="PntBlu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436510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842132" y="4958978"/>
            <a:ext cx="672245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Mochilas de arena</a:t>
            </a:r>
            <a:endParaRPr lang="es-PR" altLang="es-PR" sz="2600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10" descr="PntBlu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494116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842131" y="5536859"/>
            <a:ext cx="6106133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Sogas para entrenamiento funcional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10" descr="PntBlu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5519049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836345" y="6111106"/>
            <a:ext cx="380766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Viga deportiva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10" descr="PntBlu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9329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665" y="2492715"/>
            <a:ext cx="2971438" cy="1980958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3959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10" name="wind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/>
          </p:cNvSpPr>
          <p:nvPr/>
        </p:nvSpPr>
        <p:spPr bwMode="auto">
          <a:xfrm>
            <a:off x="323528" y="692696"/>
            <a:ext cx="842493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3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CRÉDITOS DE ILUSTRACIONES:</a:t>
            </a: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338158" y="1484784"/>
            <a:ext cx="848231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2500"/>
              </a:lnSpc>
            </a:pP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Adobe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Incorporated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(2016). 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Adobe Stock 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https://stock.adobe.com/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 San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Jose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CA: Adobe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Incorporated</a:t>
            </a: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Corel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Corporation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(1996). 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Corel Mega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Gallery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Ontario,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Corel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Corporation</a:t>
            </a: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Lemaire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S. B. (2003).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Physigraphe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Clipart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®: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Quebec,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Physigraphe</a:t>
            </a: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LifeART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(1997).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Super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Cleveland, OH: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LifeART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TechPool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Studios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Inc.</a:t>
            </a:r>
          </a:p>
          <a:p>
            <a:pPr>
              <a:lnSpc>
                <a:spcPts val="2500"/>
              </a:lnSpc>
            </a:pPr>
            <a:endParaRPr lang="en-US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Nova Development and its licensors (1995-2006). </a:t>
            </a:r>
            <a:r>
              <a:rPr lang="en-US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 Explosion 800,000 Premium-Quality Graphics</a:t>
            </a: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Calabasas, CA: Nova Development</a:t>
            </a:r>
          </a:p>
          <a:p>
            <a:pPr>
              <a:lnSpc>
                <a:spcPts val="2500"/>
              </a:lnSpc>
            </a:pPr>
            <a:endParaRPr lang="en-US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Búsqueda</a:t>
            </a: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“Google images”</a:t>
            </a:r>
          </a:p>
          <a:p>
            <a:pPr>
              <a:lnSpc>
                <a:spcPts val="2500"/>
              </a:lnSpc>
            </a:pP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30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6" name="chimes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3923928" y="2492896"/>
            <a:ext cx="499227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7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GRACIAS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72330" y="2420044"/>
            <a:ext cx="88201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es-PR" altLang="es-PR" sz="8100" b="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¿PREGUNTAS?</a:t>
            </a:r>
            <a:endParaRPr lang="es-PR" altLang="es-PR" sz="8100" b="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5816" y="836712"/>
            <a:ext cx="525658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6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CONTACTO: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1627" y="2271677"/>
            <a:ext cx="80588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Correo</a:t>
            </a:r>
            <a:r>
              <a:rPr lang="en-US" altLang="es-PR" sz="2800" b="1" dirty="0">
                <a:latin typeface="Arial" charset="0"/>
              </a:rPr>
              <a:t> </a:t>
            </a:r>
            <a:r>
              <a:rPr lang="en-US" altLang="es-PR" sz="2800" b="1" dirty="0" err="1">
                <a:latin typeface="Arial" charset="0"/>
              </a:rPr>
              <a:t>electrónico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0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2338217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98141" y="3483585"/>
            <a:ext cx="6150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Dirección</a:t>
            </a:r>
            <a:r>
              <a:rPr lang="en-US" altLang="es-PR" sz="2800" b="1" dirty="0">
                <a:latin typeface="Arial" charset="0"/>
              </a:rPr>
              <a:t> y </a:t>
            </a:r>
            <a:r>
              <a:rPr lang="en-US" altLang="es-PR" sz="2800" b="1" dirty="0" err="1">
                <a:latin typeface="Arial" charset="0"/>
              </a:rPr>
              <a:t>Teléfono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2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50125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98141" y="5440029"/>
            <a:ext cx="4707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Página</a:t>
            </a:r>
            <a:r>
              <a:rPr lang="en-US" altLang="es-PR" sz="2800" b="1" dirty="0">
                <a:latin typeface="Arial" charset="0"/>
              </a:rPr>
              <a:t> Web: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4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506569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61628" y="2847741"/>
            <a:ext cx="7158236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elopategui@intermetro.edu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832588" y="4059649"/>
            <a:ext cx="733981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U</a:t>
            </a:r>
            <a:r>
              <a:rPr lang="en-US" altLang="es-PR" sz="2800" b="1" i="1" dirty="0">
                <a:latin typeface="Calibri" panose="020F0502020204030204" pitchFamily="34" charset="0"/>
              </a:rPr>
              <a:t>niversidad </a:t>
            </a:r>
            <a:r>
              <a:rPr lang="en-US" altLang="es-PR" sz="2800" b="1" i="1" dirty="0" err="1">
                <a:latin typeface="Calibri" panose="020F0502020204030204" pitchFamily="34" charset="0"/>
              </a:rPr>
              <a:t>Interamericana</a:t>
            </a:r>
            <a:r>
              <a:rPr lang="en-US" altLang="es-PR" sz="2800" b="1" i="1" dirty="0">
                <a:latin typeface="Calibri" panose="020F0502020204030204" pitchFamily="34" charset="0"/>
              </a:rPr>
              <a:t> de Puerto Rico</a:t>
            </a: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 err="1">
                <a:latin typeface="Calibri" panose="020F0502020204030204" pitchFamily="34" charset="0"/>
              </a:rPr>
              <a:t>Recinto</a:t>
            </a:r>
            <a:r>
              <a:rPr lang="en-US" altLang="es-PR" sz="2800" i="1" dirty="0">
                <a:latin typeface="Calibri" panose="020F0502020204030204" pitchFamily="34" charset="0"/>
              </a:rPr>
              <a:t> </a:t>
            </a:r>
            <a:r>
              <a:rPr lang="en-US" altLang="es-PR" sz="2800" i="1" dirty="0" err="1">
                <a:latin typeface="Calibri" panose="020F0502020204030204" pitchFamily="34" charset="0"/>
              </a:rPr>
              <a:t>Metropolitano</a:t>
            </a:r>
            <a:endParaRPr lang="en-US" altLang="es-PR" sz="2800" b="1" i="1" dirty="0">
              <a:latin typeface="Calibri" panose="020F0502020204030204" pitchFamily="34" charset="0"/>
            </a:endParaRP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Tel: 787-250-1912, X2286, 2245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832588" y="5996929"/>
            <a:ext cx="7339813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www.saludmed.com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0" y="380052"/>
            <a:ext cx="2139990" cy="1847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46" y="1650616"/>
            <a:ext cx="3036838" cy="230380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10175"/>
            <a:ext cx="2592326" cy="18711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429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339753" y="1124744"/>
            <a:ext cx="441813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BOSQUEJO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86" y="764704"/>
            <a:ext cx="2134594" cy="2072336"/>
          </a:xfrm>
          <a:prstGeom prst="rect">
            <a:avLst/>
          </a:prstGeom>
        </p:spPr>
      </p:pic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620319" y="1922283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</a:p>
        </p:txBody>
      </p:sp>
      <p:pic>
        <p:nvPicPr>
          <p:cNvPr id="48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228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620320" y="2469523"/>
            <a:ext cx="574869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Propósito principal de la: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Ponencia</a:t>
            </a:r>
          </a:p>
        </p:txBody>
      </p:sp>
      <p:pic>
        <p:nvPicPr>
          <p:cNvPr id="50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633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620320" y="2948205"/>
            <a:ext cx="812814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Material educativo: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Recursos y publicaciones</a:t>
            </a:r>
          </a:p>
        </p:txBody>
      </p:sp>
      <p:pic>
        <p:nvPicPr>
          <p:cNvPr id="52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3039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620320" y="3468151"/>
            <a:ext cx="495360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preliminares</a:t>
            </a:r>
          </a:p>
        </p:txBody>
      </p:sp>
      <p:pic>
        <p:nvPicPr>
          <p:cNvPr id="54" name="Picture 12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34451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620319" y="3938507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Trasfondo histórico: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Origen y desarrollo</a:t>
            </a:r>
          </a:p>
        </p:txBody>
      </p:sp>
      <p:pic>
        <p:nvPicPr>
          <p:cNvPr id="56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8507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620320" y="4485747"/>
            <a:ext cx="6771405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Escenarios: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ontextos donde se aplica el</a:t>
            </a:r>
          </a:p>
          <a:p>
            <a:pPr algn="l">
              <a:lnSpc>
                <a:spcPct val="80000"/>
              </a:lnSpc>
            </a:pP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		 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entrenamiento funcional</a:t>
            </a:r>
          </a:p>
        </p:txBody>
      </p:sp>
      <p:pic>
        <p:nvPicPr>
          <p:cNvPr id="58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42563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620319" y="5162643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Conceptos fundamentales: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Terminología básica</a:t>
            </a:r>
          </a:p>
        </p:txBody>
      </p:sp>
      <p:pic>
        <p:nvPicPr>
          <p:cNvPr id="60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6264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620320" y="5709883"/>
            <a:ext cx="776687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arco conceptual: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 Integrado-Funcional</a:t>
            </a:r>
          </a:p>
        </p:txBody>
      </p:sp>
      <p:pic>
        <p:nvPicPr>
          <p:cNvPr id="62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6669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620319" y="6184931"/>
            <a:ext cx="8369727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aracterísticas y Principios: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 Funcional</a:t>
            </a:r>
          </a:p>
        </p:txBody>
      </p:sp>
      <p:pic>
        <p:nvPicPr>
          <p:cNvPr id="64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7121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22870"/>
            <a:ext cx="1778961" cy="1393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39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513926" y="764704"/>
            <a:ext cx="4434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BOSQUEJO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620319" y="1412776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Pilares: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Entrenamiento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Integrado-Funcional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620320" y="1960016"/>
            <a:ext cx="8436925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Planificación y diseño: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 Integrado-Funcional</a:t>
            </a:r>
          </a:p>
        </p:txBody>
      </p:sp>
      <p:pic>
        <p:nvPicPr>
          <p:cNvPr id="50" name="Picture 5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620320" y="2438698"/>
            <a:ext cx="8128144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Evaluación: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Demandas específicas y</a:t>
            </a:r>
          </a:p>
          <a:p>
            <a:pPr algn="l">
              <a:lnSpc>
                <a:spcPct val="80000"/>
              </a:lnSpc>
            </a:pP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Pruebas Funcionales</a:t>
            </a:r>
          </a:p>
        </p:txBody>
      </p:sp>
      <p:pic>
        <p:nvPicPr>
          <p:cNvPr id="52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620320" y="3169217"/>
            <a:ext cx="5396029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Calentamiento dinámico o activo</a:t>
            </a:r>
          </a:p>
        </p:txBody>
      </p:sp>
      <p:pic>
        <p:nvPicPr>
          <p:cNvPr id="54" name="Picture 12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35517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620319" y="3639573"/>
            <a:ext cx="8369727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omponentes: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Entrenamiento Integrado-Funcional</a:t>
            </a:r>
          </a:p>
        </p:txBody>
      </p:sp>
      <p:pic>
        <p:nvPicPr>
          <p:cNvPr id="56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3957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620320" y="4186813"/>
            <a:ext cx="7946406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Metodología y modalidades: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Entrenamiento</a:t>
            </a:r>
          </a:p>
          <a:p>
            <a:pPr algn="l">
              <a:lnSpc>
                <a:spcPct val="80000"/>
              </a:lnSpc>
            </a:pP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Integrado-Funcional</a:t>
            </a:r>
          </a:p>
        </p:txBody>
      </p:sp>
      <p:pic>
        <p:nvPicPr>
          <p:cNvPr id="58" name="Picture 5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362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620319" y="4863709"/>
            <a:ext cx="8128145" cy="8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Ejemplos/aplicaciones de programas de: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Entrenamiento Integrado-Funcional</a:t>
            </a:r>
          </a:p>
        </p:txBody>
      </p:sp>
      <p:pic>
        <p:nvPicPr>
          <p:cNvPr id="60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3709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620320" y="5698981"/>
            <a:ext cx="1816523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5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55797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620319" y="6174029"/>
            <a:ext cx="8369727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Cómo contactar al deponente: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Correo/Teléfono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56219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45497"/>
            <a:ext cx="2352166" cy="666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875" y="703146"/>
            <a:ext cx="1440557" cy="7500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51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8" y="961224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003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824192" y="840904"/>
            <a:ext cx="11592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P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NÚCLEO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4934272" y="993304"/>
            <a:ext cx="838200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R" sz="1800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3105472" y="993304"/>
            <a:ext cx="914400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R" sz="1800"/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438472" y="1907704"/>
            <a:ext cx="1295400" cy="838200"/>
          </a:xfrm>
          <a:prstGeom prst="hexagon">
            <a:avLst>
              <a:gd name="adj" fmla="val 38636"/>
              <a:gd name="vf" fmla="val 115470"/>
            </a:avLst>
          </a:prstGeom>
          <a:solidFill>
            <a:srgbClr val="FFFF99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PR" sz="1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Músculo </a:t>
            </a:r>
          </a:p>
          <a:p>
            <a:pPr algn="ctr" eaLnBrk="1" hangingPunct="1"/>
            <a:r>
              <a:rPr lang="es-ES" altLang="es-PR" sz="1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Pélvico</a:t>
            </a: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1505272" y="2441104"/>
            <a:ext cx="1295400" cy="838200"/>
          </a:xfrm>
          <a:prstGeom prst="hexagon">
            <a:avLst>
              <a:gd name="adj" fmla="val 38636"/>
              <a:gd name="vf" fmla="val 115470"/>
            </a:avLst>
          </a:prstGeom>
          <a:solidFill>
            <a:srgbClr val="FFFF99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P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Espina </a:t>
            </a:r>
          </a:p>
          <a:p>
            <a:pPr algn="ctr" eaLnBrk="1" hangingPunct="1"/>
            <a:r>
              <a:rPr lang="es-ES" altLang="es-P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Cervical</a:t>
            </a: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2572072" y="1907704"/>
            <a:ext cx="1295400" cy="838200"/>
          </a:xfrm>
          <a:prstGeom prst="hexagon">
            <a:avLst>
              <a:gd name="adj" fmla="val 38636"/>
              <a:gd name="vf" fmla="val 115470"/>
            </a:avLst>
          </a:prstGeom>
          <a:solidFill>
            <a:srgbClr val="FFFF99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P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Torácica</a:t>
            </a: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1048072" y="1221904"/>
            <a:ext cx="0" cy="68580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R" sz="1800"/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286072" y="3812704"/>
            <a:ext cx="3733800" cy="990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PR" sz="1800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33672" y="3812704"/>
            <a:ext cx="4038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PR" sz="1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 donde está localizado el</a:t>
            </a:r>
          </a:p>
          <a:p>
            <a:pPr algn="ctr" eaLnBrk="1" hangingPunct="1"/>
            <a:r>
              <a:rPr lang="es-ES" altLang="es-PR" sz="1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centro de gravedad y el comienzo </a:t>
            </a:r>
          </a:p>
          <a:p>
            <a:pPr algn="ctr" eaLnBrk="1" hangingPunct="1"/>
            <a:r>
              <a:rPr lang="es-ES" altLang="es-PR" sz="1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todos los movimientos</a:t>
            </a: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2191072" y="3279304"/>
            <a:ext cx="0" cy="5334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R" sz="1800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H="1">
            <a:off x="2495872" y="2745904"/>
            <a:ext cx="762000" cy="99060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R" sz="1800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971872" y="2822104"/>
            <a:ext cx="533400" cy="91440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R" sz="180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848672" y="764704"/>
            <a:ext cx="2514600" cy="685800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P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Músculos del Centro </a:t>
            </a:r>
          </a:p>
          <a:p>
            <a:pPr algn="ctr" eaLnBrk="1" hangingPunct="1"/>
            <a:r>
              <a:rPr lang="es-ES" altLang="es-P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 Cuerpo (Core)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43272" y="764704"/>
            <a:ext cx="2362200" cy="457200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PR" sz="1800"/>
          </a:p>
          <a:p>
            <a:pPr algn="ctr" eaLnBrk="1" hangingPunct="1"/>
            <a:r>
              <a:rPr lang="es-ES" altLang="es-P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Unidad Funcional</a:t>
            </a:r>
          </a:p>
          <a:p>
            <a:pPr algn="ctr" eaLnBrk="1" hangingPunct="1"/>
            <a:endParaRPr lang="es-ES" altLang="es-PR" sz="1800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5391472" y="1679104"/>
            <a:ext cx="3352800" cy="19812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PR" sz="1800"/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6610672" y="1741017"/>
            <a:ext cx="84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P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Pelvis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5391472" y="2426817"/>
            <a:ext cx="95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P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Cadera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7144072" y="2426817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P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Espalda baja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6458272" y="3188817"/>
            <a:ext cx="1238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P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Abdomen</a:t>
            </a: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6001072" y="1450504"/>
            <a:ext cx="0" cy="45720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R" sz="1800"/>
          </a:p>
        </p:txBody>
      </p: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4400872" y="3660304"/>
            <a:ext cx="1981200" cy="304800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PR" sz="1800" dirty="0"/>
          </a:p>
          <a:p>
            <a:pPr algn="ctr" eaLnBrk="1" hangingPunct="1"/>
            <a:r>
              <a:rPr lang="es-ES" altLang="es-PR" sz="1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Funcionan como</a:t>
            </a:r>
            <a:r>
              <a:rPr lang="es-ES" altLang="es-PR" sz="1800" dirty="0"/>
              <a:t>:</a:t>
            </a:r>
          </a:p>
          <a:p>
            <a:pPr algn="ctr" eaLnBrk="1" hangingPunct="1"/>
            <a:endParaRPr lang="es-ES" altLang="es-PR" sz="1800" dirty="0"/>
          </a:p>
        </p:txBody>
      </p:sp>
      <p:sp>
        <p:nvSpPr>
          <p:cNvPr id="38" name="Line 40"/>
          <p:cNvSpPr>
            <a:spLocks noChangeShapeType="1"/>
          </p:cNvSpPr>
          <p:nvPr/>
        </p:nvSpPr>
        <p:spPr bwMode="auto">
          <a:xfrm flipH="1">
            <a:off x="4858072" y="3050704"/>
            <a:ext cx="609600" cy="45720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R" sz="1800"/>
          </a:p>
        </p:txBody>
      </p:sp>
      <p:sp>
        <p:nvSpPr>
          <p:cNvPr id="39" name="Rectangle 41"/>
          <p:cNvSpPr>
            <a:spLocks noChangeArrowheads="1"/>
          </p:cNvSpPr>
          <p:nvPr/>
        </p:nvSpPr>
        <p:spPr bwMode="auto">
          <a:xfrm>
            <a:off x="6153472" y="4193704"/>
            <a:ext cx="2667000" cy="609600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PR" sz="1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Conectores del Cuerpo,</a:t>
            </a:r>
          </a:p>
          <a:p>
            <a:pPr algn="ctr" eaLnBrk="1" hangingPunct="1"/>
            <a:r>
              <a:rPr lang="es-ES" altLang="es-PR" sz="1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Cadena Cinética</a:t>
            </a:r>
          </a:p>
        </p:txBody>
      </p:sp>
      <p:sp>
        <p:nvSpPr>
          <p:cNvPr id="40" name="Line 42"/>
          <p:cNvSpPr>
            <a:spLocks noChangeShapeType="1"/>
          </p:cNvSpPr>
          <p:nvPr/>
        </p:nvSpPr>
        <p:spPr bwMode="auto">
          <a:xfrm flipH="1" flipV="1">
            <a:off x="6458272" y="3812704"/>
            <a:ext cx="381000" cy="304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R" sz="1800"/>
          </a:p>
        </p:txBody>
      </p:sp>
      <p:sp>
        <p:nvSpPr>
          <p:cNvPr id="41" name="Line 43"/>
          <p:cNvSpPr>
            <a:spLocks noChangeShapeType="1"/>
          </p:cNvSpPr>
          <p:nvPr/>
        </p:nvSpPr>
        <p:spPr bwMode="auto">
          <a:xfrm>
            <a:off x="4324672" y="1145704"/>
            <a:ext cx="0" cy="472440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R" sz="1800"/>
          </a:p>
        </p:txBody>
      </p:sp>
      <p:sp>
        <p:nvSpPr>
          <p:cNvPr id="42" name="Rectangle 44"/>
          <p:cNvSpPr>
            <a:spLocks noChangeArrowheads="1"/>
          </p:cNvSpPr>
          <p:nvPr/>
        </p:nvSpPr>
        <p:spPr bwMode="auto">
          <a:xfrm>
            <a:off x="2572072" y="4879504"/>
            <a:ext cx="3581400" cy="457200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PR" sz="1800"/>
          </a:p>
          <a:p>
            <a:pPr algn="ctr" eaLnBrk="1" hangingPunct="1"/>
            <a:r>
              <a:rPr lang="es-ES" altLang="es-P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Sistema de Estabilización</a:t>
            </a:r>
          </a:p>
          <a:p>
            <a:pPr algn="ctr" eaLnBrk="1" hangingPunct="1"/>
            <a:endParaRPr lang="es-ES" altLang="es-PR" sz="1800"/>
          </a:p>
        </p:txBody>
      </p:sp>
      <p:sp>
        <p:nvSpPr>
          <p:cNvPr id="43" name="AutoShape 45"/>
          <p:cNvSpPr>
            <a:spLocks noChangeArrowheads="1"/>
          </p:cNvSpPr>
          <p:nvPr/>
        </p:nvSpPr>
        <p:spPr bwMode="auto">
          <a:xfrm>
            <a:off x="4324672" y="5565304"/>
            <a:ext cx="1295400" cy="838200"/>
          </a:xfrm>
          <a:prstGeom prst="hexagon">
            <a:avLst>
              <a:gd name="adj" fmla="val 38636"/>
              <a:gd name="vf" fmla="val 115470"/>
            </a:avLst>
          </a:prstGeom>
          <a:solidFill>
            <a:srgbClr val="FFFF99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PR" sz="1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Potencia</a:t>
            </a:r>
          </a:p>
          <a:p>
            <a:pPr algn="ctr" eaLnBrk="1" hangingPunct="1"/>
            <a:r>
              <a:rPr lang="es-ES" altLang="es-PR" sz="1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Muscular</a:t>
            </a:r>
          </a:p>
        </p:txBody>
      </p:sp>
      <p:sp>
        <p:nvSpPr>
          <p:cNvPr id="44" name="AutoShape 46"/>
          <p:cNvSpPr>
            <a:spLocks noChangeArrowheads="1"/>
          </p:cNvSpPr>
          <p:nvPr/>
        </p:nvSpPr>
        <p:spPr bwMode="auto">
          <a:xfrm>
            <a:off x="5634360" y="5565304"/>
            <a:ext cx="1295400" cy="838200"/>
          </a:xfrm>
          <a:prstGeom prst="hexagon">
            <a:avLst>
              <a:gd name="adj" fmla="val 38636"/>
              <a:gd name="vf" fmla="val 115470"/>
            </a:avLst>
          </a:prstGeom>
          <a:solidFill>
            <a:srgbClr val="FFFF99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PR" sz="1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Estabiliza </a:t>
            </a:r>
          </a:p>
          <a:p>
            <a:pPr algn="ctr" eaLnBrk="1" hangingPunct="1"/>
            <a:r>
              <a:rPr lang="es-ES" altLang="es-PR" sz="1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Control</a:t>
            </a:r>
          </a:p>
        </p:txBody>
      </p:sp>
      <p:sp>
        <p:nvSpPr>
          <p:cNvPr id="45" name="AutoShape 47"/>
          <p:cNvSpPr>
            <a:spLocks noChangeArrowheads="1"/>
          </p:cNvSpPr>
          <p:nvPr/>
        </p:nvSpPr>
        <p:spPr bwMode="auto">
          <a:xfrm>
            <a:off x="1714822" y="5565304"/>
            <a:ext cx="1295400" cy="838200"/>
          </a:xfrm>
          <a:prstGeom prst="hexagon">
            <a:avLst>
              <a:gd name="adj" fmla="val 38636"/>
              <a:gd name="vf" fmla="val 115470"/>
            </a:avLst>
          </a:prstGeom>
          <a:solidFill>
            <a:srgbClr val="FFFF99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PR" sz="1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Fortaleza</a:t>
            </a:r>
          </a:p>
          <a:p>
            <a:pPr algn="ctr" eaLnBrk="1" hangingPunct="1"/>
            <a:r>
              <a:rPr lang="es-ES" altLang="es-PR" sz="1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Muscular</a:t>
            </a:r>
          </a:p>
        </p:txBody>
      </p:sp>
      <p:sp>
        <p:nvSpPr>
          <p:cNvPr id="46" name="AutoShape 48"/>
          <p:cNvSpPr>
            <a:spLocks noChangeArrowheads="1"/>
          </p:cNvSpPr>
          <p:nvPr/>
        </p:nvSpPr>
        <p:spPr bwMode="auto">
          <a:xfrm>
            <a:off x="3024510" y="5565304"/>
            <a:ext cx="1295400" cy="838200"/>
          </a:xfrm>
          <a:prstGeom prst="hexagon">
            <a:avLst>
              <a:gd name="adj" fmla="val 38636"/>
              <a:gd name="vf" fmla="val 115470"/>
            </a:avLst>
          </a:prstGeom>
          <a:solidFill>
            <a:srgbClr val="FFFF99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PR" sz="1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Tolerancia</a:t>
            </a:r>
          </a:p>
          <a:p>
            <a:pPr algn="ctr" eaLnBrk="1" hangingPunct="1"/>
            <a:r>
              <a:rPr lang="es-ES" altLang="es-PR" sz="1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Muscular</a:t>
            </a:r>
          </a:p>
        </p:txBody>
      </p:sp>
      <p:sp>
        <p:nvSpPr>
          <p:cNvPr id="47" name="Line 21"/>
          <p:cNvSpPr>
            <a:spLocks noChangeShapeType="1"/>
          </p:cNvSpPr>
          <p:nvPr/>
        </p:nvSpPr>
        <p:spPr bwMode="auto">
          <a:xfrm>
            <a:off x="2114872" y="1221904"/>
            <a:ext cx="0" cy="114300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R" sz="1800"/>
          </a:p>
        </p:txBody>
      </p:sp>
      <p:sp>
        <p:nvSpPr>
          <p:cNvPr id="48" name="Line 21"/>
          <p:cNvSpPr>
            <a:spLocks noChangeShapeType="1"/>
          </p:cNvSpPr>
          <p:nvPr/>
        </p:nvSpPr>
        <p:spPr bwMode="auto">
          <a:xfrm>
            <a:off x="2953072" y="1221904"/>
            <a:ext cx="0" cy="68580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R" sz="1800"/>
          </a:p>
        </p:txBody>
      </p:sp>
      <p:sp>
        <p:nvSpPr>
          <p:cNvPr id="49" name="Line 37"/>
          <p:cNvSpPr>
            <a:spLocks noChangeShapeType="1"/>
          </p:cNvSpPr>
          <p:nvPr/>
        </p:nvSpPr>
        <p:spPr bwMode="auto">
          <a:xfrm>
            <a:off x="8210872" y="1450504"/>
            <a:ext cx="0" cy="45720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R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589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0" y="619349"/>
            <a:ext cx="91440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ENTRENAMIENTO: </a:t>
            </a: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1547664" y="1051397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MARCO CONCEPTUAL </a:t>
            </a:r>
            <a:endParaRPr lang="es-PR" altLang="es-PR" sz="24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48656"/>
            <a:ext cx="7128791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1043608" y="1662336"/>
            <a:ext cx="6986067" cy="36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PRINCIPIO DE LA CADENA CINÉTICA</a:t>
            </a:r>
          </a:p>
        </p:txBody>
      </p:sp>
      <p:sp>
        <p:nvSpPr>
          <p:cNvPr id="11" name="Content Placeholder 2"/>
          <p:cNvSpPr>
            <a:spLocks/>
          </p:cNvSpPr>
          <p:nvPr/>
        </p:nvSpPr>
        <p:spPr bwMode="auto">
          <a:xfrm>
            <a:off x="65856" y="3356992"/>
            <a:ext cx="4343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es-PR" b="1" dirty="0">
                <a:solidFill>
                  <a:srgbClr val="000000"/>
                </a:solidFill>
              </a:rPr>
              <a:t> </a:t>
            </a:r>
            <a:r>
              <a:rPr lang="en-US" altLang="es-PR" b="1" dirty="0" err="1">
                <a:solidFill>
                  <a:srgbClr val="000000"/>
                </a:solidFill>
              </a:rPr>
              <a:t>Cada</a:t>
            </a:r>
            <a:r>
              <a:rPr lang="en-US" altLang="es-PR" b="1" dirty="0">
                <a:solidFill>
                  <a:srgbClr val="000000"/>
                </a:solidFill>
              </a:rPr>
              <a:t> enlace de la</a:t>
            </a:r>
          </a:p>
          <a:p>
            <a:pPr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en-US" altLang="es-PR" b="1" dirty="0">
                <a:solidFill>
                  <a:srgbClr val="000000"/>
                </a:solidFill>
              </a:rPr>
              <a:t>    </a:t>
            </a:r>
            <a:r>
              <a:rPr lang="en-US" altLang="es-PR" b="1" dirty="0" err="1">
                <a:solidFill>
                  <a:srgbClr val="000000"/>
                </a:solidFill>
              </a:rPr>
              <a:t>cadena</a:t>
            </a:r>
            <a:r>
              <a:rPr lang="en-US" altLang="es-PR" b="1" dirty="0">
                <a:solidFill>
                  <a:srgbClr val="000000"/>
                </a:solidFill>
              </a:rPr>
              <a:t>:</a:t>
            </a:r>
            <a:endParaRPr lang="es-PR" altLang="es-PR" b="1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s-PR" altLang="es-PR" b="1" dirty="0">
                <a:solidFill>
                  <a:srgbClr val="000000"/>
                </a:solidFill>
              </a:rPr>
              <a:t> Posee una función</a:t>
            </a:r>
          </a:p>
          <a:p>
            <a:pPr lvl="1"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es-PR" altLang="es-PR" b="1" dirty="0">
                <a:solidFill>
                  <a:srgbClr val="000000"/>
                </a:solidFill>
              </a:rPr>
              <a:t>    específica:</a:t>
            </a:r>
            <a:endParaRPr lang="es-PR" altLang="es-PR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2" name="Content Placeholder 2"/>
          <p:cNvSpPr>
            <a:spLocks/>
          </p:cNvSpPr>
          <p:nvPr/>
        </p:nvSpPr>
        <p:spPr bwMode="auto">
          <a:xfrm>
            <a:off x="4333056" y="3356992"/>
            <a:ext cx="4343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es-PR" b="1">
                <a:solidFill>
                  <a:srgbClr val="000000"/>
                </a:solidFill>
              </a:rPr>
              <a:t> Cada enlace de la</a:t>
            </a:r>
          </a:p>
          <a:p>
            <a:pPr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en-US" altLang="es-PR" b="1">
                <a:solidFill>
                  <a:srgbClr val="000000"/>
                </a:solidFill>
              </a:rPr>
              <a:t>    cadena:</a:t>
            </a:r>
            <a:endParaRPr lang="es-PR" altLang="es-PR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PR" altLang="es-PR" b="1">
                <a:solidFill>
                  <a:srgbClr val="000000"/>
                </a:solidFill>
              </a:rPr>
              <a:t> Forma parte de un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s-PR" altLang="es-PR" b="1">
                <a:solidFill>
                  <a:srgbClr val="000000"/>
                </a:solidFill>
              </a:rPr>
              <a:t>    todo integrado:</a:t>
            </a:r>
            <a:endParaRPr lang="es-PR" altLang="es-PR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3" name="Content Placeholder 2"/>
          <p:cNvSpPr>
            <a:spLocks/>
          </p:cNvSpPr>
          <p:nvPr/>
        </p:nvSpPr>
        <p:spPr bwMode="auto">
          <a:xfrm>
            <a:off x="1742256" y="4652392"/>
            <a:ext cx="4343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s-PR" altLang="es-PR" b="1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ð"/>
            </a:pPr>
            <a:r>
              <a:rPr lang="es-PR" altLang="es-PR" sz="2800" b="1">
                <a:solidFill>
                  <a:srgbClr val="000000"/>
                </a:solidFill>
              </a:rPr>
              <a:t> </a:t>
            </a:r>
            <a:r>
              <a:rPr lang="es-PR" altLang="es-PR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Resultado</a:t>
            </a:r>
            <a:r>
              <a:rPr lang="es-PR" altLang="es-PR" sz="27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:</a:t>
            </a:r>
          </a:p>
          <a:p>
            <a:pPr lvl="3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PR" altLang="es-PR" sz="2400" b="1" i="1">
                <a:solidFill>
                  <a:srgbClr val="000000"/>
                </a:solidFill>
                <a:latin typeface="Tahoma" panose="020B0604030504040204" pitchFamily="34" charset="0"/>
              </a:rPr>
              <a:t>Flujo eficiente </a:t>
            </a:r>
          </a:p>
          <a:p>
            <a:pPr lvl="3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s-PR" altLang="es-PR" sz="2400" b="1" i="1">
                <a:solidFill>
                  <a:srgbClr val="000000"/>
                </a:solidFill>
                <a:latin typeface="Tahoma" panose="020B0604030504040204" pitchFamily="34" charset="0"/>
              </a:rPr>
              <a:t>  de movimientos</a:t>
            </a:r>
            <a:endParaRPr lang="es-PR" altLang="es-P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0" y="2743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600" i="1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EL ORGANISMO HUMANO COMO UN TODO: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del Sistema Total/</a:t>
            </a:r>
            <a:r>
              <a:rPr lang="es-PR" altLang="es-PR" sz="2600" dirty="0" err="1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Hol</a:t>
            </a:r>
            <a:r>
              <a:rPr lang="en-US" altLang="es-PR" sz="2600" dirty="0" err="1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ís</a:t>
            </a:r>
            <a:r>
              <a:rPr lang="es-PR" altLang="es-PR" sz="2600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tico: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i="1" dirty="0">
                <a:solidFill>
                  <a:srgbClr val="820041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 </a:t>
            </a:r>
            <a:r>
              <a:rPr lang="es-PR" altLang="es-PR" sz="2600" i="1" dirty="0">
                <a:solidFill>
                  <a:srgbClr val="9E004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* La Cadena Cinética *</a:t>
            </a:r>
          </a:p>
          <a:p>
            <a:pPr algn="ctr" eaLnBrk="1" hangingPunct="1">
              <a:lnSpc>
                <a:spcPct val="90000"/>
              </a:lnSpc>
            </a:pPr>
            <a:endParaRPr lang="es-PR" altLang="es-PR" sz="2600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3" descr="leg_plyo-6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56" y="5261992"/>
            <a:ext cx="13716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leg_plyo-7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656" y="5261992"/>
            <a:ext cx="841375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932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8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0" y="619349"/>
            <a:ext cx="91440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ENTRENAMIENTO: </a:t>
            </a: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1547664" y="1051397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MARCO CONCEPTUAL </a:t>
            </a:r>
            <a:endParaRPr lang="es-PR" altLang="es-PR" sz="24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48656"/>
            <a:ext cx="7128791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1043608" y="1662336"/>
            <a:ext cx="6986067" cy="36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PRINCIPIO DE LA CADENA CINÉTICA</a:t>
            </a:r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0" y="2743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600" i="1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EL ORGANISMO HUMANO COMO UN TODO: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del Sistema Total/</a:t>
            </a:r>
            <a:r>
              <a:rPr lang="es-PR" altLang="es-PR" sz="2600" dirty="0" err="1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Hol</a:t>
            </a:r>
            <a:r>
              <a:rPr lang="en-US" altLang="es-PR" sz="2600" dirty="0" err="1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ís</a:t>
            </a:r>
            <a:r>
              <a:rPr lang="es-PR" altLang="es-PR" sz="2600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tico: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i="1" dirty="0">
                <a:solidFill>
                  <a:srgbClr val="820041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 </a:t>
            </a:r>
            <a:r>
              <a:rPr lang="es-PR" altLang="es-PR" sz="2600" i="1" dirty="0">
                <a:solidFill>
                  <a:srgbClr val="9E004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* La Cadena Cinética *</a:t>
            </a:r>
          </a:p>
          <a:p>
            <a:pPr algn="ctr" eaLnBrk="1" hangingPunct="1">
              <a:lnSpc>
                <a:spcPct val="90000"/>
              </a:lnSpc>
            </a:pPr>
            <a:endParaRPr lang="es-PR" altLang="es-PR" sz="2600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Content Placeholder 2"/>
          <p:cNvSpPr>
            <a:spLocks/>
          </p:cNvSpPr>
          <p:nvPr/>
        </p:nvSpPr>
        <p:spPr bwMode="auto">
          <a:xfrm>
            <a:off x="35496" y="3352800"/>
            <a:ext cx="4114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es-PR" b="1" dirty="0">
                <a:solidFill>
                  <a:srgbClr val="000000"/>
                </a:solidFill>
              </a:rPr>
              <a:t> </a:t>
            </a:r>
            <a:r>
              <a:rPr lang="en-US" altLang="es-PR" b="1" dirty="0" err="1">
                <a:solidFill>
                  <a:srgbClr val="000000"/>
                </a:solidFill>
              </a:rPr>
              <a:t>Definición</a:t>
            </a:r>
            <a:r>
              <a:rPr lang="en-US" altLang="es-PR" b="1" dirty="0">
                <a:solidFill>
                  <a:srgbClr val="000000"/>
                </a:solidFill>
              </a:rPr>
              <a:t> de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b="1" dirty="0">
                <a:solidFill>
                  <a:srgbClr val="000000"/>
                </a:solidFill>
              </a:rPr>
              <a:t>    </a:t>
            </a:r>
            <a:r>
              <a:rPr lang="en-US" altLang="es-PR" b="1" dirty="0" err="1">
                <a:solidFill>
                  <a:srgbClr val="000000"/>
                </a:solidFill>
              </a:rPr>
              <a:t>función</a:t>
            </a:r>
            <a:r>
              <a:rPr lang="en-US" altLang="es-PR" b="1" dirty="0">
                <a:solidFill>
                  <a:srgbClr val="000000"/>
                </a:solidFill>
              </a:rPr>
              <a:t>:</a:t>
            </a:r>
            <a:endParaRPr lang="es-PR" altLang="es-PR" b="1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PR" altLang="es-PR" b="1" dirty="0">
                <a:solidFill>
                  <a:srgbClr val="000000"/>
                </a:solidFill>
              </a:rPr>
              <a:t> Entender la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s-PR" altLang="es-PR" b="1" dirty="0">
                <a:solidFill>
                  <a:srgbClr val="000000"/>
                </a:solidFill>
              </a:rPr>
              <a:t>    interrelación e 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s-PR" altLang="es-PR" b="1" dirty="0">
                <a:solidFill>
                  <a:srgbClr val="000000"/>
                </a:solidFill>
              </a:rPr>
              <a:t>    interdependencia: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ð"/>
            </a:pPr>
            <a:r>
              <a:rPr lang="es-PR" altLang="es-PR" sz="2800" b="1" dirty="0">
                <a:solidFill>
                  <a:srgbClr val="000000"/>
                </a:solidFill>
              </a:rPr>
              <a:t> </a:t>
            </a:r>
            <a:r>
              <a:rPr lang="es-PR" altLang="es-P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de los</a:t>
            </a:r>
            <a:r>
              <a:rPr lang="es-PR" altLang="es-PR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:</a:t>
            </a:r>
          </a:p>
          <a:p>
            <a:pPr lvl="3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PR" altLang="es-PR" sz="2400" b="1" i="1" dirty="0">
                <a:solidFill>
                  <a:srgbClr val="000000"/>
                </a:solidFill>
                <a:latin typeface="Tahoma" panose="020B0604030504040204" pitchFamily="34" charset="0"/>
              </a:rPr>
              <a:t>Enlaces</a:t>
            </a:r>
            <a:endParaRPr lang="es-PR" altLang="es-PR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18" name="Picture 10" descr="pecto_pow-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96" y="3581400"/>
            <a:ext cx="4033837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5356761"/>
      </p:ext>
    </p:extLst>
  </p:cSld>
  <p:clrMapOvr>
    <a:masterClrMapping/>
  </p:clrMapOvr>
  <p:transition spd="slow">
    <p:randomBar dir="vert"/>
    <p:sndAc>
      <p:stSnd>
        <p:snd r:embed="rId4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0" y="619349"/>
            <a:ext cx="91440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ENTRENAMIENTO: </a:t>
            </a: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1547664" y="1051397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MARCO CONCEPTUAL </a:t>
            </a:r>
            <a:endParaRPr lang="es-PR" altLang="es-PR" sz="24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48656"/>
            <a:ext cx="7128791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1043608" y="1662336"/>
            <a:ext cx="6986067" cy="36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PRINCIPIO DE LA CADENA CINÉTICA</a:t>
            </a:r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0" y="2743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600" i="1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EL ORGANISMO HUMANO COMO UN TODO: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del Sistema Total/</a:t>
            </a:r>
            <a:r>
              <a:rPr lang="es-PR" altLang="es-PR" sz="2600" dirty="0" err="1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Hol</a:t>
            </a:r>
            <a:r>
              <a:rPr lang="en-US" altLang="es-PR" sz="2600" dirty="0" err="1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ís</a:t>
            </a:r>
            <a:r>
              <a:rPr lang="es-PR" altLang="es-PR" sz="2600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tico: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i="1" dirty="0">
                <a:solidFill>
                  <a:srgbClr val="820041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 </a:t>
            </a:r>
            <a:r>
              <a:rPr lang="es-PR" altLang="es-PR" sz="2600" i="1" dirty="0">
                <a:solidFill>
                  <a:srgbClr val="9E004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* La Cadena Cinética *</a:t>
            </a:r>
          </a:p>
          <a:p>
            <a:pPr algn="ctr" eaLnBrk="1" hangingPunct="1">
              <a:lnSpc>
                <a:spcPct val="90000"/>
              </a:lnSpc>
            </a:pPr>
            <a:endParaRPr lang="es-PR" altLang="es-PR" sz="2600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ontent Placeholder 2"/>
          <p:cNvSpPr>
            <a:spLocks/>
          </p:cNvSpPr>
          <p:nvPr/>
        </p:nvSpPr>
        <p:spPr bwMode="auto">
          <a:xfrm>
            <a:off x="389706" y="3429000"/>
            <a:ext cx="5257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s-PR" b="1" dirty="0">
                <a:solidFill>
                  <a:srgbClr val="000000"/>
                </a:solidFill>
              </a:rPr>
              <a:t> </a:t>
            </a:r>
            <a:r>
              <a:rPr lang="en-US" altLang="es-PR" sz="2800" b="1" dirty="0">
                <a:solidFill>
                  <a:srgbClr val="000000"/>
                </a:solidFill>
              </a:rPr>
              <a:t>El </a:t>
            </a:r>
            <a:r>
              <a:rPr lang="en-US" altLang="es-PR" sz="2800" b="1" dirty="0" err="1">
                <a:solidFill>
                  <a:srgbClr val="000000"/>
                </a:solidFill>
              </a:rPr>
              <a:t>entrenamiento</a:t>
            </a:r>
            <a:endParaRPr lang="en-US" altLang="es-PR" sz="2800" b="1" dirty="0">
              <a:solidFill>
                <a:srgbClr val="000000"/>
              </a:solidFill>
            </a:endParaRPr>
          </a:p>
          <a:p>
            <a:pPr algn="l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s-PR" sz="2800" b="1" dirty="0">
                <a:solidFill>
                  <a:srgbClr val="000000"/>
                </a:solidFill>
              </a:rPr>
              <a:t>     </a:t>
            </a:r>
            <a:r>
              <a:rPr lang="en-US" altLang="es-PR" sz="2800" b="1" dirty="0" err="1">
                <a:solidFill>
                  <a:srgbClr val="000000"/>
                </a:solidFill>
              </a:rPr>
              <a:t>funcional</a:t>
            </a:r>
            <a:r>
              <a:rPr lang="en-US" altLang="es-PR" sz="2800" b="1" dirty="0">
                <a:solidFill>
                  <a:srgbClr val="000000"/>
                </a:solidFill>
              </a:rPr>
              <a:t> </a:t>
            </a:r>
            <a:r>
              <a:rPr lang="en-US" altLang="es-PR" sz="2800" b="1" dirty="0" err="1">
                <a:solidFill>
                  <a:srgbClr val="000000"/>
                </a:solidFill>
              </a:rPr>
              <a:t>consiste</a:t>
            </a:r>
            <a:r>
              <a:rPr lang="en-US" altLang="es-PR" sz="2800" b="1" dirty="0">
                <a:solidFill>
                  <a:srgbClr val="000000"/>
                </a:solidFill>
              </a:rPr>
              <a:t> de    </a:t>
            </a:r>
            <a:endParaRPr lang="es-PR" altLang="es-PR" sz="2800" b="1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s-PR" altLang="es-PR" b="1" dirty="0">
                <a:solidFill>
                  <a:srgbClr val="000000"/>
                </a:solidFill>
              </a:rPr>
              <a:t> </a:t>
            </a:r>
            <a:r>
              <a:rPr lang="es-PR" altLang="es-PR" b="1" i="1" dirty="0">
                <a:solidFill>
                  <a:srgbClr val="000000"/>
                </a:solidFill>
              </a:rPr>
              <a:t>Flujos de movimientos</a:t>
            </a:r>
          </a:p>
          <a:p>
            <a:pPr lvl="1" algn="l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s-PR" altLang="es-PR" b="1" i="1" dirty="0">
                <a:solidFill>
                  <a:srgbClr val="000000"/>
                </a:solidFill>
              </a:rPr>
              <a:t>    libres (No segmentados)    </a:t>
            </a:r>
            <a:r>
              <a:rPr lang="en-US" altLang="es-PR" b="1" dirty="0">
                <a:solidFill>
                  <a:srgbClr val="000000"/>
                </a:solidFill>
              </a:rPr>
              <a:t> </a:t>
            </a:r>
            <a:endParaRPr lang="es-PR" altLang="es-PR" b="1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s-PR" altLang="es-PR" b="1" dirty="0">
                <a:solidFill>
                  <a:srgbClr val="000000"/>
                </a:solidFill>
              </a:rPr>
              <a:t> </a:t>
            </a:r>
            <a:r>
              <a:rPr lang="es-PR" altLang="es-PR" b="1" i="1" dirty="0">
                <a:solidFill>
                  <a:srgbClr val="000000"/>
                </a:solidFill>
              </a:rPr>
              <a:t>Movimientos rítmicos</a:t>
            </a:r>
          </a:p>
          <a:p>
            <a:pPr lvl="1" algn="l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s-PR" altLang="es-PR" b="1" dirty="0">
                <a:solidFill>
                  <a:srgbClr val="000000"/>
                </a:solidFill>
              </a:rPr>
              <a:t>    (No descoordinados)</a:t>
            </a:r>
          </a:p>
        </p:txBody>
      </p:sp>
      <p:pic>
        <p:nvPicPr>
          <p:cNvPr id="12" name="Picture 7" descr="atrk_plyo-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06" y="3505200"/>
            <a:ext cx="29527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893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45979</TotalTime>
  <Words>1002</Words>
  <Application>Microsoft Office PowerPoint</Application>
  <PresentationFormat>On-screen Show (4:3)</PresentationFormat>
  <Paragraphs>229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Arial Black</vt:lpstr>
      <vt:lpstr>Calibri</vt:lpstr>
      <vt:lpstr>Georgia</vt:lpstr>
      <vt:lpstr>Tahoma</vt:lpstr>
      <vt:lpstr>Times New Roman</vt:lpstr>
      <vt:lpstr>Trebuchet MS</vt:lpstr>
      <vt:lpstr>Verdana</vt:lpstr>
      <vt:lpstr>Wingdings</vt:lpstr>
      <vt:lpstr>Wingdings 2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 Conceptual del Entrenamiento Funcional</dc:title>
  <dc:creator>Valued Acer Customer</dc:creator>
  <cp:lastModifiedBy>Edgar Lopategui Corsino</cp:lastModifiedBy>
  <cp:revision>5016</cp:revision>
  <cp:lastPrinted>2016-09-29T16:33:06Z</cp:lastPrinted>
  <dcterms:created xsi:type="dcterms:W3CDTF">2012-03-25T21:01:47Z</dcterms:created>
  <dcterms:modified xsi:type="dcterms:W3CDTF">2023-03-08T17:45:51Z</dcterms:modified>
</cp:coreProperties>
</file>