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ppt/notesSlides/notesSlide48.xml" ContentType="application/vnd.openxmlformats-officedocument.presentationml.notesSlide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notesSlides/notesSlide51.xml" ContentType="application/vnd.openxmlformats-officedocument.presentationml.notesSlide+xml"/>
  <Override PartName="/ppt/tags/tag51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256" r:id="rId2"/>
    <p:sldId id="865" r:id="rId3"/>
    <p:sldId id="1302" r:id="rId4"/>
    <p:sldId id="1005" r:id="rId5"/>
    <p:sldId id="1158" r:id="rId6"/>
    <p:sldId id="1360" r:id="rId7"/>
    <p:sldId id="986" r:id="rId8"/>
    <p:sldId id="885" r:id="rId9"/>
    <p:sldId id="1327" r:id="rId10"/>
    <p:sldId id="1347" r:id="rId11"/>
    <p:sldId id="1349" r:id="rId12"/>
    <p:sldId id="1350" r:id="rId13"/>
    <p:sldId id="1351" r:id="rId14"/>
    <p:sldId id="1352" r:id="rId15"/>
    <p:sldId id="1356" r:id="rId16"/>
    <p:sldId id="1357" r:id="rId17"/>
    <p:sldId id="1326" r:id="rId18"/>
    <p:sldId id="852" r:id="rId19"/>
    <p:sldId id="1364" r:id="rId20"/>
    <p:sldId id="1362" r:id="rId21"/>
    <p:sldId id="1361" r:id="rId22"/>
    <p:sldId id="1353" r:id="rId23"/>
    <p:sldId id="1354" r:id="rId24"/>
    <p:sldId id="884" r:id="rId25"/>
    <p:sldId id="886" r:id="rId26"/>
    <p:sldId id="854" r:id="rId27"/>
    <p:sldId id="1194" r:id="rId28"/>
    <p:sldId id="1206" r:id="rId29"/>
    <p:sldId id="1155" r:id="rId30"/>
    <p:sldId id="1203" r:id="rId31"/>
    <p:sldId id="1147" r:id="rId32"/>
    <p:sldId id="1430" r:id="rId33"/>
    <p:sldId id="1427" r:id="rId34"/>
    <p:sldId id="1431" r:id="rId35"/>
    <p:sldId id="1429" r:id="rId36"/>
    <p:sldId id="1432" r:id="rId37"/>
    <p:sldId id="1428" r:id="rId38"/>
    <p:sldId id="1433" r:id="rId39"/>
    <p:sldId id="1435" r:id="rId40"/>
    <p:sldId id="1434" r:id="rId41"/>
    <p:sldId id="1437" r:id="rId42"/>
    <p:sldId id="1436" r:id="rId43"/>
    <p:sldId id="1439" r:id="rId44"/>
    <p:sldId id="1440" r:id="rId45"/>
    <p:sldId id="1442" r:id="rId46"/>
    <p:sldId id="1441" r:id="rId47"/>
    <p:sldId id="1438" r:id="rId48"/>
    <p:sldId id="1363" r:id="rId49"/>
    <p:sldId id="1204" r:id="rId50"/>
    <p:sldId id="1355" r:id="rId51"/>
    <p:sldId id="1365" r:id="rId52"/>
    <p:sldId id="1426" r:id="rId53"/>
    <p:sldId id="604" r:id="rId54"/>
    <p:sldId id="978" r:id="rId55"/>
    <p:sldId id="1148" r:id="rId56"/>
  </p:sldIdLst>
  <p:sldSz cx="9144000" cy="6858000" type="screen4x3"/>
  <p:notesSz cx="7010400" cy="9296400"/>
  <p:custDataLst>
    <p:tags r:id="rId5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484876"/>
    <a:srgbClr val="6C043F"/>
    <a:srgbClr val="6600CC"/>
    <a:srgbClr val="680068"/>
    <a:srgbClr val="FFFFFF"/>
    <a:srgbClr val="9E0040"/>
    <a:srgbClr val="47008E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182" autoAdjust="0"/>
  </p:normalViewPr>
  <p:slideViewPr>
    <p:cSldViewPr>
      <p:cViewPr varScale="1">
        <p:scale>
          <a:sx n="65" d="100"/>
          <a:sy n="6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3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13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5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8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8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95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1984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F04290D9-1263-4E8B-AE8B-53F8FA190B4A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6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86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03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7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8742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4B673DF-D5BA-4220-AAED-05B1D8E15825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9152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64A828D0-B04E-4306-9ED6-1A5FC2A81C39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2394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6E527AD-CF52-4A22-A10A-35DEC3266C1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79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9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13789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28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73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51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54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98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43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92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5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43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1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13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0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31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45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440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765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933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06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376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6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88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722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122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2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67891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0327E0EB-70C4-4450-AADA-FDEF4E5D886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3B7FD-E32A-C627-0883-98F99D5DB7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70" y="4081446"/>
            <a:ext cx="3364897" cy="21709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6" name="Rectangle 43">
            <a:extLst>
              <a:ext uri="{FF2B5EF4-FFF2-40B4-BE49-F238E27FC236}">
                <a16:creationId xmlns:a16="http://schemas.microsoft.com/office/drawing/2014/main" id="{2F36099B-62C9-7307-49C0-7050BDE2860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D39FE6A2-F680-573F-A3DF-1532D5242A6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D660142A-CA77-F619-47F9-E54F02878A5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D9776EB6-A959-BF83-448B-AA762AC5BB5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B3FAFEB2-018A-721A-CFA6-521A3392AB6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CC9C022A-F690-49EC-1C28-79107BBE055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2" name="Rounded Rectangle 20">
            <a:extLst>
              <a:ext uri="{FF2B5EF4-FFF2-40B4-BE49-F238E27FC236}">
                <a16:creationId xmlns:a16="http://schemas.microsoft.com/office/drawing/2014/main" id="{B464DBDD-E3AD-D90A-4D2B-46B6CB8AD639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3" name="Rounded Rectangle 21">
            <a:extLst>
              <a:ext uri="{FF2B5EF4-FFF2-40B4-BE49-F238E27FC236}">
                <a16:creationId xmlns:a16="http://schemas.microsoft.com/office/drawing/2014/main" id="{502826E6-F94D-A2D9-F215-FE9DEF230AD7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4" name="Date Placeholder 27">
            <a:extLst>
              <a:ext uri="{FF2B5EF4-FFF2-40B4-BE49-F238E27FC236}">
                <a16:creationId xmlns:a16="http://schemas.microsoft.com/office/drawing/2014/main" id="{47BB34D4-2518-E2CB-91FC-32B17B19A72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5" name="Footer Placeholder 16">
            <a:extLst>
              <a:ext uri="{FF2B5EF4-FFF2-40B4-BE49-F238E27FC236}">
                <a16:creationId xmlns:a16="http://schemas.microsoft.com/office/drawing/2014/main" id="{CD3B725E-0CF1-7FD2-5DD7-92C28F3F43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wmf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wmf"/><Relationship Id="rId5" Type="http://schemas.openxmlformats.org/officeDocument/2006/relationships/image" Target="../media/image12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wmf"/><Relationship Id="rId5" Type="http://schemas.openxmlformats.org/officeDocument/2006/relationships/image" Target="../media/image12.wmf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.jp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0.jpg"/><Relationship Id="rId5" Type="http://schemas.openxmlformats.org/officeDocument/2006/relationships/image" Target="../media/image12.wmf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2.wmf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2.wmf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1.wav"/><Relationship Id="rId5" Type="http://schemas.openxmlformats.org/officeDocument/2006/relationships/image" Target="../media/image34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1.wav"/><Relationship Id="rId5" Type="http://schemas.openxmlformats.org/officeDocument/2006/relationships/image" Target="../media/image35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3.wav"/><Relationship Id="rId5" Type="http://schemas.openxmlformats.org/officeDocument/2006/relationships/image" Target="../media/image36.jp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8.jpg"/><Relationship Id="rId5" Type="http://schemas.openxmlformats.org/officeDocument/2006/relationships/image" Target="../media/image37.w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9.jpg"/><Relationship Id="rId5" Type="http://schemas.openxmlformats.org/officeDocument/2006/relationships/image" Target="../media/image37.wm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0.jpg"/><Relationship Id="rId5" Type="http://schemas.openxmlformats.org/officeDocument/2006/relationships/image" Target="../media/image37.wmf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41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42.jpe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6.jpg"/><Relationship Id="rId5" Type="http://schemas.openxmlformats.org/officeDocument/2006/relationships/image" Target="../media/image37.wmf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7.jpg"/><Relationship Id="rId5" Type="http://schemas.openxmlformats.org/officeDocument/2006/relationships/image" Target="../media/image37.w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wmf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49.jpg"/><Relationship Id="rId5" Type="http://schemas.openxmlformats.org/officeDocument/2006/relationships/image" Target="../media/image37.wm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audio" Target="../media/audio1.wav"/><Relationship Id="rId5" Type="http://schemas.openxmlformats.org/officeDocument/2006/relationships/image" Target="../media/image50.jp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51.jp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52.jp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jpg"/><Relationship Id="rId5" Type="http://schemas.openxmlformats.org/officeDocument/2006/relationships/image" Target="../media/image12.wmf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5.jpg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56.jpg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7.jpg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58.jpg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audio" Target="../media/audio2.wav"/><Relationship Id="rId5" Type="http://schemas.openxmlformats.org/officeDocument/2006/relationships/image" Target="../media/image59.jp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60.jpg"/><Relationship Id="rId5" Type="http://schemas.openxmlformats.org/officeDocument/2006/relationships/image" Target="../media/image37.wm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37.wmf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37.wmf"/><Relationship Id="rId5" Type="http://schemas.openxmlformats.org/officeDocument/2006/relationships/image" Target="../media/image62.jp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wmf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-121824" y="476831"/>
            <a:ext cx="9144000" cy="7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Características</a:t>
            </a:r>
          </a:p>
        </p:txBody>
      </p:sp>
      <p:pic>
        <p:nvPicPr>
          <p:cNvPr id="5" name="Picture 4" descr="A picture containing person, feet&#10;&#10;Description automatically generated">
            <a:extLst>
              <a:ext uri="{FF2B5EF4-FFF2-40B4-BE49-F238E27FC236}">
                <a16:creationId xmlns:a16="http://schemas.microsoft.com/office/drawing/2014/main" id="{2D1B6FD2-84C3-E30E-02FD-3A6CBE455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931760"/>
            <a:ext cx="3793370" cy="28993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A picture containing player, female&#10;&#10;Description automatically generated">
            <a:extLst>
              <a:ext uri="{FF2B5EF4-FFF2-40B4-BE49-F238E27FC236}">
                <a16:creationId xmlns:a16="http://schemas.microsoft.com/office/drawing/2014/main" id="{97DD93EF-38D4-A982-5AC1-F69671AA3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18" y="819205"/>
            <a:ext cx="4402850" cy="293523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A picture containing wall, person&#10;&#10;Description automatically generated">
            <a:extLst>
              <a:ext uri="{FF2B5EF4-FFF2-40B4-BE49-F238E27FC236}">
                <a16:creationId xmlns:a16="http://schemas.microsoft.com/office/drawing/2014/main" id="{D4BC6505-2450-F11C-C9E8-A9D3D5A1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3" y="928585"/>
            <a:ext cx="4137186" cy="2758125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608211" y="87275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608212" y="206084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908353" y="2870746"/>
            <a:ext cx="7910582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Activa/integra simultáneamente movimientos que participan con una variedad de constituyentes del cuerpo humano: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331466" y="3984801"/>
            <a:ext cx="770503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Incorpora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diversos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segmentos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cuerpo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Multiarticular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4110002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331466" y="5013176"/>
            <a:ext cx="7705030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Involucra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múltiples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grupos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musculares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5138377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331466" y="5552150"/>
            <a:ext cx="770503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Entrenamiento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multiplanar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algn="l" eaLnBrk="0" hangingPunct="0">
              <a:lnSpc>
                <a:spcPct val="110000"/>
              </a:lnSpc>
            </a:pP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Incorpora</a:t>
            </a:r>
            <a:r>
              <a:rPr lang="en-US" altLang="es-PR" sz="27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los</a:t>
            </a:r>
            <a:r>
              <a:rPr lang="en-US" altLang="es-PR" sz="27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tres</a:t>
            </a:r>
            <a:r>
              <a:rPr lang="en-US" altLang="es-PR" sz="27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planos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movimiento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5677351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6252"/>
            <a:ext cx="1771866" cy="2224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86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608211" y="76470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608212" y="1772816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36345" y="2438698"/>
            <a:ext cx="7910582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de movimientos comunes en los deportes: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259458" y="3284984"/>
            <a:ext cx="7705030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Patrones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movimiento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fundamentales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destrezas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que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inciden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las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actividades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competitivas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338177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5689218"/>
            <a:ext cx="7705030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Los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se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encuentran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un </a:t>
            </a:r>
            <a:r>
              <a:rPr lang="en-US" altLang="es-PR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continuo de </a:t>
            </a:r>
            <a:r>
              <a:rPr lang="en-US" altLang="es-PR" sz="27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función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61226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687761" y="4228134"/>
            <a:ext cx="7135625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Se entrenan los movimientos, no algún grupo muscular específico (integra grupos musculares en patrones de movimiento):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Picture 18" descr="Bullets_Arrow-Thin_Green_Right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8" y="426147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691680" y="5229200"/>
            <a:ext cx="681965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500" b="1" i="1" dirty="0">
                <a:solidFill>
                  <a:srgbClr val="000000"/>
                </a:solidFill>
                <a:latin typeface="Calibri" pitchFamily="34" charset="0"/>
              </a:rPr>
              <a:t>El deporte como un movimiento, no una destreza</a:t>
            </a:r>
            <a:endParaRPr lang="en-US" altLang="es-PR" sz="25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2" y="702729"/>
            <a:ext cx="1499737" cy="15396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7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608211" y="62068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608212" y="148478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36345" y="2006650"/>
            <a:ext cx="7910582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tareas dinámicas sobre superficies inestables (</a:t>
            </a: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 Dinámica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259458" y="2852936"/>
            <a:ext cx="7705030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Se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emplean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que se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realizan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bajo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alteraciones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consistentes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la base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apoyo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906129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4797152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Ayuda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reataurar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propia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estabilidad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dinámica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):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69160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259632" y="3717032"/>
            <a:ext cx="7135625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Se introducen cantidades controladas de inestabilidad, de manera que el individuo pueda reaccionar</a:t>
            </a:r>
            <a:endParaRPr lang="en-US" altLang="es-PR" sz="2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687761" y="5374899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Estímulo propioceptivo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1" name="Picture 20" descr="Bullets_Arrow-Thin_Green_Right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8" y="5408237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1687761" y="5805264"/>
            <a:ext cx="7135625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Se involucra la </a:t>
            </a:r>
            <a:r>
              <a:rPr lang="es-ES" altLang="es-PR" sz="2200" b="1" dirty="0" err="1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-activación de los músculos estabilizadores mientras se realiza el movimiento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3" name="Picture 22" descr="Bullets_Arrow-Thin_Green_Right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8" y="583860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1" y="494482"/>
            <a:ext cx="2069811" cy="1335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81" y="1125638"/>
            <a:ext cx="1230969" cy="999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02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845097" y="79577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917106" y="180254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08352" y="2561748"/>
            <a:ext cx="8171556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trabajan los ciclos de estiramiento-acortamiento muscular</a:t>
            </a:r>
          </a:p>
        </p:txBody>
      </p:sp>
      <p:pic>
        <p:nvPicPr>
          <p:cNvPr id="20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355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08352" y="3626537"/>
            <a:ext cx="8064052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dirige al desarrollo de la fortaleza muscular de naturaleza funcional</a:t>
            </a: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83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08352" y="5383552"/>
            <a:ext cx="775972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evalúa y entrena la calidad (cualidad) del movimiento</a:t>
            </a:r>
          </a:p>
        </p:txBody>
      </p:sp>
      <p:pic>
        <p:nvPicPr>
          <p:cNvPr id="27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4536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908352" y="4413341"/>
            <a:ext cx="7705030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600"/>
              </a:lnSpc>
            </a:pP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Esto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permite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al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atleta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aplicar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la Fortaleza muscular a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una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destreza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deportiva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9" y="476672"/>
            <a:ext cx="2765555" cy="1843703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51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845097" y="100821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917106" y="198750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08352" y="2775933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 la transferencia del entrenamiento a la competencia</a:t>
            </a:r>
          </a:p>
        </p:txBody>
      </p:sp>
      <p:pic>
        <p:nvPicPr>
          <p:cNvPr id="2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77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08352" y="3784045"/>
            <a:ext cx="761570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la anatomía funcional al entrenamiento físico-Deportivo (</a:t>
            </a:r>
            <a:r>
              <a:rPr lang="es-PR" altLang="es-PR" sz="2800" b="1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p. 2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pic>
        <p:nvPicPr>
          <p:cNvPr id="3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908352" y="5110850"/>
            <a:ext cx="775972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enfatiza en lograr un balance entre la fuerza requerida para empujar y halar (</a:t>
            </a:r>
            <a:r>
              <a:rPr lang="es-PR" altLang="es-PR" sz="2800" b="1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p. 3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266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89355"/>
            <a:ext cx="2382139" cy="172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4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962295" y="89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3034304" y="187466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6345" y="2627238"/>
            <a:ext cx="791058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 múltiples modalidades: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942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3183809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sto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incluye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Ejemplos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37002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259632" y="3717032"/>
            <a:ext cx="7344816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Bolas medicinales, bolas estabilizadoras</a:t>
            </a:r>
            <a:r>
              <a:rPr lang="es-ES" altLang="es-PR" sz="2200" i="1" dirty="0">
                <a:solidFill>
                  <a:srgbClr val="000000"/>
                </a:solidFill>
                <a:latin typeface="Arial" charset="0"/>
              </a:rPr>
              <a:t>, BOSU®, superficies </a:t>
            </a: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inestables (entrenamiento de perturbación), bandas elásticas, pesas libres, mancuernas, máquinas, cajas de salto (entrenamiento </a:t>
            </a:r>
            <a:r>
              <a:rPr lang="es-ES" altLang="es-PR" sz="2200" b="1" i="1" dirty="0" err="1">
                <a:solidFill>
                  <a:srgbClr val="000000"/>
                </a:solidFill>
                <a:latin typeface="Arial" charset="0"/>
              </a:rPr>
              <a:t>pliométrico</a:t>
            </a: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), TRX (entrenamiento de suspensión), escaleras de agilidad y otras</a:t>
            </a:r>
            <a:endParaRPr lang="en-US" altLang="es-PR" sz="2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7),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3066181" cy="194164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648559"/>
      </p:ext>
    </p:extLst>
  </p:cSld>
  <p:clrMapOvr>
    <a:masterClrMapping/>
  </p:clrMapOvr>
  <p:transition spd="slow">
    <p:wheel spokes="1"/>
    <p:sndAc>
      <p:stSnd>
        <p:snd r:embed="rId4" name="wind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827260" y="97938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899269" y="191549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6345" y="2661746"/>
            <a:ext cx="791058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no convencional: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393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3218317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sto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incluye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Ejemplos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71510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259632" y="3812730"/>
            <a:ext cx="7344816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Sogas de entrenamiento, bultos/</a:t>
            </a:r>
            <a:r>
              <a:rPr lang="es-ES" altLang="es-PR" sz="2200" i="1" dirty="0">
                <a:solidFill>
                  <a:srgbClr val="000000"/>
                </a:solidFill>
                <a:latin typeface="Arial" charset="0"/>
              </a:rPr>
              <a:t>mochilas de arena, barriles, marrones grandes, gomas grandes de camiones, cadenas de entrenamiento (levantamiento), carretillas de potencia, troncos de árboles (o su equivalencia comercial), yugos de entrenamiento, bastones indios, y otros </a:t>
            </a:r>
            <a:endParaRPr lang="en-US" altLang="es-PR" sz="2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2548" y="5876949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Adaptado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Complete Guide to Functional Training</a:t>
            </a:r>
            <a:r>
              <a:rPr lang="en-US" altLang="es-PR" sz="1200" b="0" dirty="0">
                <a:latin typeface="Times New Roman" pitchFamily="18" charset="0"/>
              </a:rPr>
              <a:t> </a:t>
            </a:r>
            <a:r>
              <a:rPr lang="es-PR" altLang="es-PR" sz="1200" b="0" dirty="0">
                <a:latin typeface="Times New Roman" pitchFamily="18" charset="0"/>
              </a:rPr>
              <a:t>[</a:t>
            </a:r>
            <a:r>
              <a:rPr lang="es-PR" altLang="es-PR" sz="1200" b="0" dirty="0" err="1">
                <a:latin typeface="Times New Roman" pitchFamily="18" charset="0"/>
              </a:rPr>
              <a:t>Version</a:t>
            </a:r>
            <a:r>
              <a:rPr lang="es-PR" altLang="es-PR" sz="1200" b="0" dirty="0">
                <a:latin typeface="Times New Roman" pitchFamily="18" charset="0"/>
              </a:rPr>
              <a:t> para un lector digital]</a:t>
            </a:r>
            <a:r>
              <a:rPr lang="en-US" altLang="es-PR" sz="1200" b="0" dirty="0">
                <a:latin typeface="Times New Roman" pitchFamily="18" charset="0"/>
              </a:rPr>
              <a:t>.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Collins</a:t>
            </a:r>
            <a:r>
              <a:rPr lang="en-US" altLang="es-PR" sz="1200" b="0" dirty="0">
                <a:latin typeface="Times New Roman" pitchFamily="18" charset="0"/>
              </a:rPr>
              <a:t>, 2012,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London, UK: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Bloonsbury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Publishing Plc</a:t>
            </a:r>
            <a:r>
              <a:rPr lang="en-US" altLang="es-PR" sz="1200" b="0" dirty="0">
                <a:latin typeface="Times New Roman" pitchFamily="18" charset="0"/>
              </a:rPr>
              <a:t>. Copyright 2012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Allan Collins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3691"/>
            <a:ext cx="2574451" cy="170681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39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1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(pp. 4-6),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8856" name="Picture 40" descr="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91563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0203"/>
            <a:ext cx="2107447" cy="1307591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7),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0363" y="1844824"/>
            <a:ext cx="8316093" cy="400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</a:pP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Un programa de entrenamiento integrado-funcional se enfoca en utilizar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todos los planos de movimiento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mientras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activa el espectro de contracción muscular completo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s-ES" altLang="es-PR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eccéntrico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isométrico y concéntrico) empleando diversas modalidades (</a:t>
            </a:r>
            <a:r>
              <a:rPr lang="es-ES" altLang="es-PR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Ej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: bolas medicinales, bandas elásticas, mancuernas, y otros), así como la incorporación de la flexibilidad, la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zona media del cuerpo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s-ES" altLang="es-PR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core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), el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balance dinámico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entrenamiento </a:t>
            </a:r>
            <a:r>
              <a:rPr lang="es-ES" altLang="es-PR" sz="1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pliométrico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entrenamiento de la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velocidad/agilidad/rapidez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entrenamiento con resistencias integrado y entrenamiento específico al deporte, para eficientemente y efectivamente preparar a los atletas para una ejecutoria deportiva óptima y la prevención de lesiones</a:t>
            </a:r>
          </a:p>
        </p:txBody>
      </p:sp>
      <p:sp>
        <p:nvSpPr>
          <p:cNvPr id="16" name="Title 1"/>
          <p:cNvSpPr>
            <a:spLocks/>
          </p:cNvSpPr>
          <p:nvPr/>
        </p:nvSpPr>
        <p:spPr bwMode="auto">
          <a:xfrm>
            <a:off x="2642077" y="62068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7" name="Title 1"/>
          <p:cNvSpPr>
            <a:spLocks/>
          </p:cNvSpPr>
          <p:nvPr/>
        </p:nvSpPr>
        <p:spPr bwMode="auto">
          <a:xfrm>
            <a:off x="2642078" y="146061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2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7DC7279-D7DF-7413-A8A0-45B306C3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663256"/>
            <a:ext cx="9144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http://saludmed.com/pptx/</a:t>
            </a:r>
          </a:p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ft/06ftfeatures.pdf</a:t>
            </a:r>
            <a:endParaRPr lang="es-PR" altLang="es-PR" sz="48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800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7" y="332656"/>
            <a:ext cx="3238375" cy="58436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771799" y="836712"/>
            <a:ext cx="6336705" cy="6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PR" altLang="es-PR" sz="26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</a:t>
            </a:r>
          </a:p>
          <a:p>
            <a:pPr>
              <a:lnSpc>
                <a:spcPct val="120000"/>
              </a:lnSpc>
            </a:pPr>
            <a:r>
              <a:rPr lang="es-PR" altLang="es-PR" sz="26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ESTIRAMIENTO-ACORTAMIENTO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71800" y="1717000"/>
            <a:ext cx="6120680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Representa un estiramiento activo (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contracción </a:t>
            </a:r>
            <a:r>
              <a:rPr lang="es-ES" altLang="es-PR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eccéntrica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) de un músculo esquelético, seguido </a:t>
            </a:r>
            <a:r>
              <a:rPr lang="es-ES" altLang="es-P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inmediátamente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de un acortamiento</a:t>
            </a:r>
          </a:p>
          <a:p>
            <a:pPr algn="l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contracción concéntrica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del mismo músculo</a:t>
            </a:r>
            <a:endParaRPr lang="en-US" altLang="es-PR" sz="32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0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153128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037051"/>
            <a:ext cx="86044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432048" y="2100551"/>
            <a:ext cx="81366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 ESTIRAMIENTO-ACORTAMIENTO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9552" y="2730449"/>
            <a:ext cx="7920880" cy="31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La actividad deportiva se caracteriza por la ejecución de movimientos atléticos que utilizan secuencias combinadas de acciones musculares </a:t>
            </a:r>
            <a:r>
              <a:rPr lang="es-ES" altLang="es-PR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eccéntrica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seguida, inmediatamente,</a:t>
            </a:r>
          </a:p>
          <a:p>
            <a:pPr algn="ctr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de una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concéntrica</a:t>
            </a:r>
            <a:endParaRPr lang="en-US" altLang="es-PR" sz="32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700833" cy="180055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18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740410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162047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126240"/>
            <a:ext cx="86044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432048" y="2189740"/>
            <a:ext cx="81366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 ESTIRAMIENTO-ACORTAMIENTO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9552" y="2819638"/>
            <a:ext cx="7920880" cy="291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s-ES" altLang="es-PR" sz="3600" dirty="0">
                <a:solidFill>
                  <a:srgbClr val="000000"/>
                </a:solidFill>
                <a:latin typeface="Arial" panose="020B0604020202020204" pitchFamily="34" charset="0"/>
              </a:rPr>
              <a:t>Estos ciclos de movimientos son muy comunes en actividades atléticas de naturaleza explosiva (</a:t>
            </a:r>
            <a:r>
              <a:rPr lang="es-ES" altLang="es-PR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potencia</a:t>
            </a:r>
            <a:r>
              <a:rPr lang="es-ES" altLang="es-PR" sz="3600" dirty="0">
                <a:solidFill>
                  <a:srgbClr val="000000"/>
                </a:solidFill>
                <a:latin typeface="Arial" panose="020B0604020202020204" pitchFamily="34" charset="0"/>
              </a:rPr>
              <a:t>), que requieran</a:t>
            </a:r>
          </a:p>
          <a:p>
            <a:pPr algn="ctr" eaLnBrk="0" hangingPunct="0">
              <a:lnSpc>
                <a:spcPts val="4400"/>
              </a:lnSpc>
            </a:pPr>
            <a:r>
              <a:rPr lang="es-ES" altLang="es-PR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velocidad</a:t>
            </a:r>
            <a:r>
              <a:rPr lang="es-ES" altLang="es-PR" sz="3600" dirty="0">
                <a:solidFill>
                  <a:srgbClr val="000000"/>
                </a:solidFill>
                <a:latin typeface="Arial" panose="020B0604020202020204" pitchFamily="34" charset="0"/>
              </a:rPr>
              <a:t> y </a:t>
            </a:r>
            <a:r>
              <a:rPr lang="es-ES" altLang="es-P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fortaleza muscular</a:t>
            </a:r>
            <a:endParaRPr lang="en-US" altLang="es-PR" sz="36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988"/>
            <a:ext cx="2660895" cy="177393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627784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627785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989212"/>
            <a:ext cx="86044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432048" y="2052712"/>
            <a:ext cx="81366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 ESTIRAMIENTO-ACORTAMIENTO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9552" y="2682610"/>
            <a:ext cx="7920880" cy="31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Los patrones motrices más comunes que activan los ciclos de estiramiento-acortamientos son, todo tipo de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salto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, los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lanzamientos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, el </a:t>
            </a:r>
            <a:r>
              <a:rPr lang="es-ES" altLang="es-P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correr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(particularmente en los eventos de velocidad), y otros</a:t>
            </a:r>
            <a:endParaRPr lang="en-US" altLang="es-PR" sz="3200" b="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455922" cy="17285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529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250825" y="692150"/>
            <a:ext cx="8569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ENTRENAMIENTO: </a:t>
            </a: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FÍSICO</a:t>
            </a:r>
            <a:r>
              <a:rPr lang="en-US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-DEPORTIVO</a:t>
            </a: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s-PR" sz="1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Naturaleza: </a:t>
            </a: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Integrado-Funcional - PRINCIPIOS*</a:t>
            </a:r>
          </a:p>
        </p:txBody>
      </p:sp>
      <p:pic>
        <p:nvPicPr>
          <p:cNvPr id="486410" name="Picture 10" descr="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341438"/>
            <a:ext cx="7399337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1800" y="620713"/>
            <a:ext cx="2266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0515" name="Picture 19" descr="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92150"/>
            <a:ext cx="5545138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zoom/>
    <p:sndAc>
      <p:stSnd>
        <p:snd r:embed="rId4" name="breez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2930" name="Picture 18" descr="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67625" cy="49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31" name="Picture 19" descr="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17065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32" name="Picture 20" descr="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159861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246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538263" y="1942679"/>
            <a:ext cx="7922169" cy="5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CONTINUO DEL ENTRENAMIENTO INTEGRADO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552" y="2636912"/>
            <a:ext cx="7920880" cy="314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400"/>
              </a:lnSpc>
            </a:pPr>
            <a:r>
              <a:rPr lang="es-ES" altLang="es-PR" sz="2500" dirty="0">
                <a:solidFill>
                  <a:srgbClr val="000000"/>
                </a:solidFill>
                <a:latin typeface="Arial" panose="020B0604020202020204" pitchFamily="34" charset="0"/>
              </a:rPr>
              <a:t>Se refiere a la incorporación paulatina de elementos funcionales que integran patrones de movimiento </a:t>
            </a:r>
            <a:r>
              <a:rPr lang="es-ES" altLang="es-PR" sz="2500" dirty="0" err="1">
                <a:solidFill>
                  <a:srgbClr val="000000"/>
                </a:solidFill>
                <a:latin typeface="Arial" panose="020B0604020202020204" pitchFamily="34" charset="0"/>
              </a:rPr>
              <a:t>multiplanares</a:t>
            </a:r>
            <a:r>
              <a:rPr lang="es-ES" altLang="es-PR" sz="2500" dirty="0">
                <a:solidFill>
                  <a:srgbClr val="000000"/>
                </a:solidFill>
                <a:latin typeface="Arial" panose="020B0604020202020204" pitchFamily="34" charset="0"/>
              </a:rPr>
              <a:t> bajo el control del sistema nervioso central, con el fin de optimizar la flexibilidad dinámica, la velocidad, agilidad, rapidez y fortaleza muscular</a:t>
            </a:r>
          </a:p>
          <a:p>
            <a:pPr algn="ctr" eaLnBrk="0" hangingPunct="0">
              <a:lnSpc>
                <a:spcPts val="3400"/>
              </a:lnSpc>
            </a:pPr>
            <a:r>
              <a:rPr lang="es-ES" altLang="es-PR" sz="2500" dirty="0">
                <a:solidFill>
                  <a:srgbClr val="000000"/>
                </a:solidFill>
                <a:latin typeface="Arial" panose="020B0604020202020204" pitchFamily="34" charset="0"/>
              </a:rPr>
              <a:t>de naturaleza funcional</a:t>
            </a:r>
            <a:endParaRPr lang="en-US" altLang="es-PR" sz="25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3" y="392832"/>
            <a:ext cx="2305385" cy="15369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005714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10953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10954" y="1412776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39"/>
            <a:ext cx="712879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1187624" y="2132856"/>
            <a:ext cx="6408712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BAJO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TODOS LOS PLANOS DE MOVIMIENTO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5),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0363" y="3068960"/>
            <a:ext cx="8244085" cy="28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1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Para poder lograr un efectivo programa de entrenamiento físico-deportivo, así como la disminución de los traumas asociados a la práctica deportiva, es necesario entrenar bajo los tres planos de movimientos, que son: el plano sagital (medial o antero-posterior), coronal (lateral o frontal), y el transversal (u horizontal)</a:t>
            </a:r>
            <a:endParaRPr lang="en-US" altLang="es-PR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7052"/>
            <a:ext cx="1958789" cy="130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8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1987" name="Picture 3" descr="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11200"/>
            <a:ext cx="6624637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4793"/>
      </p:ext>
    </p:extLst>
  </p:cSld>
  <p:clrMapOvr>
    <a:masterClrMapping/>
  </p:clrMapOvr>
  <p:transition spd="slow">
    <p:blinds dir="vert"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3808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3809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3228"/>
            <a:ext cx="720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1115616" y="2159075"/>
            <a:ext cx="6480720" cy="5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CON POSTURA ÓPTIMA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0363" y="2852936"/>
            <a:ext cx="8244085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Es de vital importancia entrenar con una postura apropiada (alineamiento de los segmentos corporales), de manera que se asegure la integridad funcional del sistema de movimientos humano (se evitan las compensaciones), y así prevenir disturbios a nivel del balance muscular, alteraciones </a:t>
            </a:r>
            <a:r>
              <a:rPr lang="es-ES" altLang="es-P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artrocinemáticas</a:t>
            </a: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algn="ctr" eaLnBrk="0" hangingPunct="0">
              <a:lnSpc>
                <a:spcPts val="33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y la sobrecarga de los tejidos</a:t>
            </a:r>
            <a:endParaRPr lang="en-US" altLang="es-PR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(pp. 5-6),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918"/>
            <a:ext cx="2793549" cy="181203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800" y="5876925"/>
            <a:ext cx="8532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3779912" y="836712"/>
            <a:ext cx="5112568" cy="6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3300"/>
              </a:lnSpc>
            </a:pPr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INHIBICIÓN RECÍPROCA ALTERADA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79913" y="1628800"/>
            <a:ext cx="4680520" cy="418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4600"/>
              </a:lnSpc>
            </a:pPr>
            <a:r>
              <a:rPr lang="es-ES" altLang="es-PR" sz="3700" dirty="0">
                <a:solidFill>
                  <a:srgbClr val="000000"/>
                </a:solidFill>
                <a:latin typeface="Arial" panose="020B0604020202020204" pitchFamily="34" charset="0"/>
              </a:rPr>
              <a:t>Cuando un músculo tenso ocasiona una disminución en la actividad nerviosa para su antagonista funcional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166"/>
            <a:ext cx="3314353" cy="5163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8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414B-D5F3-4A01-9080-B44353EA7A08}"/>
              </a:ext>
            </a:extLst>
          </p:cNvPr>
          <p:cNvSpPr txBox="1">
            <a:spLocks/>
          </p:cNvSpPr>
          <p:nvPr/>
        </p:nvSpPr>
        <p:spPr>
          <a:xfrm>
            <a:off x="593812" y="1803573"/>
            <a:ext cx="7956376" cy="32508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br>
              <a:rPr lang="en-US" b="0" i="1" dirty="0">
                <a:latin typeface="Arial Black" panose="020B0A04020102020204" pitchFamily="34" charset="0"/>
              </a:rPr>
            </a:br>
            <a:r>
              <a:rPr lang="en-US" b="0" i="1" dirty="0">
                <a:latin typeface="Arial Black" panose="020B0A04020102020204" pitchFamily="34" charset="0"/>
              </a:rPr>
              <a:t>LEY DE SHERRINGTON:</a:t>
            </a:r>
            <a:br>
              <a:rPr lang="en-US" b="0" i="1" dirty="0">
                <a:latin typeface="Arial Black" panose="020B0A04020102020204" pitchFamily="34" charset="0"/>
              </a:rPr>
            </a:br>
            <a:r>
              <a:rPr lang="en-US" sz="6600" b="0" i="1" dirty="0">
                <a:solidFill>
                  <a:srgbClr val="420021"/>
                </a:solidFill>
                <a:latin typeface="Arial Black" panose="020B0A04020102020204" pitchFamily="34" charset="0"/>
              </a:rPr>
              <a:t>INHIBICIÓN RECÍPROCA</a:t>
            </a:r>
            <a:endParaRPr lang="en-US" b="0" i="1" dirty="0">
              <a:solidFill>
                <a:srgbClr val="420021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18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F068106-997B-C93C-6DF5-F375399DB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695028" cy="5771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18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9A61-A48D-BF42-818D-E29866A82B4C}"/>
              </a:ext>
            </a:extLst>
          </p:cNvPr>
          <p:cNvSpPr txBox="1">
            <a:spLocks/>
          </p:cNvSpPr>
          <p:nvPr/>
        </p:nvSpPr>
        <p:spPr>
          <a:xfrm>
            <a:off x="467544" y="1055307"/>
            <a:ext cx="10452652" cy="801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INHIBICIÓN RECÍPROCA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D364B5-0FD3-4A62-7867-3866FA8BC62D}"/>
              </a:ext>
            </a:extLst>
          </p:cNvPr>
          <p:cNvSpPr txBox="1">
            <a:spLocks/>
          </p:cNvSpPr>
          <p:nvPr/>
        </p:nvSpPr>
        <p:spPr>
          <a:xfrm>
            <a:off x="179512" y="2420888"/>
            <a:ext cx="9477604" cy="359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 err="1">
                <a:solidFill>
                  <a:srgbClr val="FF0000"/>
                </a:solidFill>
              </a:rPr>
              <a:t>Relajación</a:t>
            </a:r>
            <a:r>
              <a:rPr lang="en-US" sz="3600" dirty="0"/>
              <a:t> de los </a:t>
            </a:r>
            <a:r>
              <a:rPr lang="en-US" sz="3600" dirty="0" err="1"/>
              <a:t>músculos</a:t>
            </a:r>
            <a:r>
              <a:rPr lang="en-US" sz="3600" dirty="0"/>
              <a:t>: </a:t>
            </a:r>
            <a:r>
              <a:rPr lang="en-US" sz="3600" b="1" dirty="0">
                <a:solidFill>
                  <a:srgbClr val="C00000"/>
                </a:solidFill>
              </a:rPr>
              <a:t>ANTAGONISTAS</a:t>
            </a: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2800" dirty="0"/>
              <a:t>Causa:</a:t>
            </a:r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2800" b="1" i="1" dirty="0" err="1">
                <a:solidFill>
                  <a:srgbClr val="FF0000"/>
                </a:solidFill>
              </a:rPr>
              <a:t>Activación</a:t>
            </a:r>
            <a:r>
              <a:rPr lang="en-US" sz="2800" dirty="0"/>
              <a:t> del: </a:t>
            </a:r>
            <a:r>
              <a:rPr lang="en-US" sz="2800" b="1" dirty="0">
                <a:solidFill>
                  <a:srgbClr val="C00000"/>
                </a:solidFill>
              </a:rPr>
              <a:t>Huso Muscular</a:t>
            </a:r>
          </a:p>
          <a:p>
            <a:pPr marL="1485900" lvl="2" indent="-571500" algn="l">
              <a:buFont typeface="Courier New" panose="02070309020205020404" pitchFamily="49" charset="0"/>
              <a:buChar char="o"/>
            </a:pPr>
            <a:r>
              <a:rPr lang="en-US" sz="2800" dirty="0" err="1"/>
              <a:t>Efecto</a:t>
            </a:r>
            <a:r>
              <a:rPr lang="en-US" sz="2800" dirty="0"/>
              <a:t>:</a:t>
            </a:r>
          </a:p>
          <a:p>
            <a:pPr marL="1943100" lvl="3" indent="-571500" algn="l">
              <a:buFont typeface="Wingdings" panose="05000000000000000000" pitchFamily="2" charset="2"/>
              <a:buChar char="ü"/>
            </a:pPr>
            <a:r>
              <a:rPr lang="en-US" sz="2800" dirty="0" err="1"/>
              <a:t>Contracción</a:t>
            </a:r>
            <a:r>
              <a:rPr lang="en-US" sz="2800" dirty="0"/>
              <a:t> </a:t>
            </a:r>
            <a:r>
              <a:rPr lang="en-US" sz="2800" dirty="0" err="1"/>
              <a:t>reflexiva</a:t>
            </a:r>
            <a:r>
              <a:rPr lang="en-US" sz="2800" dirty="0"/>
              <a:t> del </a:t>
            </a:r>
            <a:r>
              <a:rPr lang="en-US" sz="2800" dirty="0" err="1"/>
              <a:t>músculo</a:t>
            </a:r>
            <a:r>
              <a:rPr lang="en-US" sz="2800" dirty="0"/>
              <a:t>:</a:t>
            </a:r>
          </a:p>
          <a:p>
            <a:pPr marL="2400300" lvl="4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AGONISTA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9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76FA47-777F-AE5D-42D4-2C7F52019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93" y="620688"/>
            <a:ext cx="6851613" cy="6015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31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FCA1-CB19-5C48-9838-AABF14FA2917}"/>
              </a:ext>
            </a:extLst>
          </p:cNvPr>
          <p:cNvSpPr txBox="1">
            <a:spLocks/>
          </p:cNvSpPr>
          <p:nvPr/>
        </p:nvSpPr>
        <p:spPr>
          <a:xfrm>
            <a:off x="827584" y="1056882"/>
            <a:ext cx="9355471" cy="742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INHIBICIÓN RECÍPROCA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2FB743-CB31-92B0-42A0-87D5B93550F9}"/>
              </a:ext>
            </a:extLst>
          </p:cNvPr>
          <p:cNvSpPr txBox="1">
            <a:spLocks/>
          </p:cNvSpPr>
          <p:nvPr/>
        </p:nvSpPr>
        <p:spPr>
          <a:xfrm>
            <a:off x="99389" y="1805538"/>
            <a:ext cx="8945221" cy="4246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1" i="1" dirty="0" err="1">
                <a:solidFill>
                  <a:srgbClr val="FF0000"/>
                </a:solidFill>
              </a:rPr>
              <a:t>Inhibición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de </a:t>
            </a:r>
            <a:r>
              <a:rPr lang="en-US" sz="2600" dirty="0" err="1"/>
              <a:t>motoneuronas</a:t>
            </a:r>
            <a:r>
              <a:rPr lang="en-US" sz="2600" dirty="0"/>
              <a:t>: </a:t>
            </a:r>
            <a:r>
              <a:rPr lang="en-US" sz="2600" b="1" dirty="0">
                <a:solidFill>
                  <a:srgbClr val="C00000"/>
                </a:solidFill>
              </a:rPr>
              <a:t>ANTAGONISTAS</a:t>
            </a: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2600" dirty="0"/>
              <a:t>Causa:</a:t>
            </a:r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2600" b="1" i="1" dirty="0" err="1">
                <a:solidFill>
                  <a:srgbClr val="FF0000"/>
                </a:solidFill>
              </a:rPr>
              <a:t>Activación</a:t>
            </a:r>
            <a:r>
              <a:rPr lang="en-US" sz="2600" dirty="0"/>
              <a:t> de </a:t>
            </a:r>
            <a:r>
              <a:rPr lang="en-US" sz="2600" dirty="0" err="1"/>
              <a:t>motoneuronas</a:t>
            </a:r>
            <a:r>
              <a:rPr lang="en-US" sz="2600" dirty="0"/>
              <a:t>: </a:t>
            </a:r>
            <a:r>
              <a:rPr lang="en-US" sz="2600" b="1" dirty="0">
                <a:solidFill>
                  <a:srgbClr val="C00000"/>
                </a:solidFill>
              </a:rPr>
              <a:t>AGONISTAS</a:t>
            </a: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2600" dirty="0" err="1"/>
              <a:t>Mecanismo</a:t>
            </a:r>
            <a:r>
              <a:rPr lang="en-US" sz="2600" dirty="0"/>
              <a:t>:</a:t>
            </a:r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2600" dirty="0" err="1"/>
              <a:t>Reflejo</a:t>
            </a:r>
            <a:r>
              <a:rPr lang="en-US" sz="2600" dirty="0"/>
              <a:t> de </a:t>
            </a:r>
            <a:r>
              <a:rPr lang="en-US" sz="2600" dirty="0" err="1"/>
              <a:t>estiramiento</a:t>
            </a:r>
            <a:endParaRPr lang="en-US" sz="2600" dirty="0"/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2600" dirty="0" err="1"/>
              <a:t>Movimiento</a:t>
            </a:r>
            <a:r>
              <a:rPr lang="en-US" sz="2600" dirty="0"/>
              <a:t> </a:t>
            </a:r>
            <a:r>
              <a:rPr lang="en-US" sz="2600" dirty="0" err="1"/>
              <a:t>voluntario</a:t>
            </a:r>
            <a:endParaRPr lang="en-US" sz="2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15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FFE0-6149-1E74-2EC7-449317B7F2E4}"/>
              </a:ext>
            </a:extLst>
          </p:cNvPr>
          <p:cNvSpPr txBox="1">
            <a:spLocks/>
          </p:cNvSpPr>
          <p:nvPr/>
        </p:nvSpPr>
        <p:spPr>
          <a:xfrm>
            <a:off x="-468560" y="836712"/>
            <a:ext cx="10452652" cy="742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INHIBICIÓN RECÍPROCA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91A0B4-12E0-C1DA-2317-531C77D5681C}"/>
              </a:ext>
            </a:extLst>
          </p:cNvPr>
          <p:cNvSpPr txBox="1">
            <a:spLocks/>
          </p:cNvSpPr>
          <p:nvPr/>
        </p:nvSpPr>
        <p:spPr>
          <a:xfrm>
            <a:off x="179512" y="1772816"/>
            <a:ext cx="8856984" cy="4432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  <a:latin typeface="Arial Black" panose="020B0A04020102020204" pitchFamily="34" charset="0"/>
              </a:rPr>
              <a:t>EFECTO:</a:t>
            </a: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3000" dirty="0" err="1"/>
              <a:t>Disminución</a:t>
            </a:r>
            <a:r>
              <a:rPr lang="en-US" sz="3000" dirty="0"/>
              <a:t> del </a:t>
            </a:r>
            <a:r>
              <a:rPr lang="en-US" sz="3000" dirty="0" err="1"/>
              <a:t>impulso</a:t>
            </a:r>
            <a:r>
              <a:rPr lang="en-US" sz="3000" dirty="0"/>
              <a:t> neural </a:t>
            </a:r>
            <a:r>
              <a:rPr lang="en-US" sz="3000" dirty="0" err="1"/>
              <a:t>hacia</a:t>
            </a:r>
            <a:r>
              <a:rPr lang="en-US" sz="3000" dirty="0"/>
              <a:t>:</a:t>
            </a:r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3000" b="1" i="1" dirty="0">
                <a:solidFill>
                  <a:srgbClr val="FF0000"/>
                </a:solidFill>
              </a:rPr>
              <a:t>ANTAGONISTA</a:t>
            </a:r>
            <a:endParaRPr lang="en-US" sz="3000" b="1" dirty="0">
              <a:solidFill>
                <a:srgbClr val="C0000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  <a:latin typeface="Arial Black" panose="020B0A04020102020204" pitchFamily="34" charset="0"/>
              </a:rPr>
              <a:t>FUNCIÓN/BENEFICIO:</a:t>
            </a:r>
            <a:endParaRPr lang="en-US" sz="3000" dirty="0"/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3000" dirty="0" err="1"/>
              <a:t>Facilita</a:t>
            </a:r>
            <a:r>
              <a:rPr lang="en-US" sz="3000" dirty="0"/>
              <a:t> una </a:t>
            </a:r>
            <a:r>
              <a:rPr lang="en-US" sz="3000" dirty="0" err="1"/>
              <a:t>debilidad</a:t>
            </a:r>
            <a:r>
              <a:rPr lang="en-US" sz="3000" dirty="0"/>
              <a:t> </a:t>
            </a:r>
            <a:r>
              <a:rPr lang="en-US" sz="3000" dirty="0" err="1"/>
              <a:t>funcional</a:t>
            </a:r>
            <a:r>
              <a:rPr lang="en-US" sz="3000" dirty="0"/>
              <a:t> de:</a:t>
            </a:r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3000" dirty="0" err="1"/>
              <a:t>Músculos</a:t>
            </a:r>
            <a:r>
              <a:rPr lang="en-US" sz="3000" dirty="0"/>
              <a:t>: </a:t>
            </a:r>
            <a:r>
              <a:rPr lang="en-US" sz="3000" b="1" i="1" dirty="0">
                <a:solidFill>
                  <a:srgbClr val="FF0000"/>
                </a:solidFill>
              </a:rPr>
              <a:t>ANTAGONISTAS</a:t>
            </a:r>
            <a:endParaRPr lang="en-US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11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9825-5F4A-67F9-D222-4D2FA75E52E8}"/>
              </a:ext>
            </a:extLst>
          </p:cNvPr>
          <p:cNvSpPr txBox="1">
            <a:spLocks/>
          </p:cNvSpPr>
          <p:nvPr/>
        </p:nvSpPr>
        <p:spPr>
          <a:xfrm>
            <a:off x="316001" y="814673"/>
            <a:ext cx="8827999" cy="742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660066"/>
                </a:solidFill>
                <a:latin typeface="Arial Black" panose="020B0A04020102020204" pitchFamily="34" charset="0"/>
              </a:rPr>
              <a:t>INHIBICIÓN RECÍPROCA ALTERADA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20B700-CA45-8F63-A2DA-50FEB1AC19EC}"/>
              </a:ext>
            </a:extLst>
          </p:cNvPr>
          <p:cNvSpPr txBox="1">
            <a:spLocks/>
          </p:cNvSpPr>
          <p:nvPr/>
        </p:nvSpPr>
        <p:spPr>
          <a:xfrm>
            <a:off x="74766" y="1556792"/>
            <a:ext cx="8994467" cy="454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TONICIDAD ELEVADA DE LOS MÚSCULOS </a:t>
            </a:r>
            <a:r>
              <a:rPr lang="en-US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AGONISTAS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en-US" sz="2800" dirty="0"/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3200" b="1" dirty="0"/>
              <a:t>EFECTO/RESULTADO:</a:t>
            </a:r>
            <a:endParaRPr lang="en-US" sz="3200" dirty="0"/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3200" dirty="0" err="1"/>
              <a:t>Disminución</a:t>
            </a:r>
            <a:r>
              <a:rPr lang="en-US" sz="3200" dirty="0"/>
              <a:t> del </a:t>
            </a:r>
            <a:r>
              <a:rPr lang="en-US" sz="3200" dirty="0" err="1"/>
              <a:t>impulso</a:t>
            </a:r>
            <a:r>
              <a:rPr lang="en-US" sz="3200" dirty="0"/>
              <a:t> </a:t>
            </a:r>
            <a:r>
              <a:rPr lang="en-US" sz="3200" dirty="0" err="1"/>
              <a:t>nervioso</a:t>
            </a:r>
            <a:r>
              <a:rPr lang="en-US" sz="3200" dirty="0"/>
              <a:t>:</a:t>
            </a:r>
          </a:p>
          <a:p>
            <a:pPr marL="1943100" lvl="3" indent="-571500" algn="l">
              <a:buFont typeface="Wingdings" panose="05000000000000000000" pitchFamily="2" charset="2"/>
              <a:buChar char="ü"/>
            </a:pPr>
            <a:r>
              <a:rPr lang="en-US" sz="3200" dirty="0" err="1"/>
              <a:t>Ocasiona</a:t>
            </a:r>
            <a:r>
              <a:rPr lang="en-US" sz="3200" dirty="0"/>
              <a:t>:</a:t>
            </a:r>
          </a:p>
          <a:p>
            <a:pPr lvl="3" algn="l"/>
            <a:r>
              <a:rPr lang="en-US" sz="3200" dirty="0"/>
              <a:t>     </a:t>
            </a:r>
            <a:r>
              <a:rPr lang="en-US" sz="3200" dirty="0" err="1"/>
              <a:t>Alteración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el </a:t>
            </a:r>
            <a:r>
              <a:rPr lang="en-US" sz="3200" dirty="0" err="1"/>
              <a:t>reclutamiento</a:t>
            </a:r>
            <a:r>
              <a:rPr lang="en-US" sz="3200" dirty="0"/>
              <a:t> </a:t>
            </a:r>
            <a:r>
              <a:rPr lang="en-US" sz="3200" dirty="0" err="1"/>
              <a:t>óptimo</a:t>
            </a:r>
            <a:r>
              <a:rPr lang="en-US" sz="3200" dirty="0"/>
              <a:t> de:</a:t>
            </a:r>
          </a:p>
          <a:p>
            <a:pPr lvl="1" algn="l"/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		 MÚSCULOS </a:t>
            </a:r>
            <a:r>
              <a:rPr lang="en-US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ANTAGONISTAS</a:t>
            </a: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5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41BA-F82D-4D5A-F8EA-7A823D64FC7F}"/>
              </a:ext>
            </a:extLst>
          </p:cNvPr>
          <p:cNvSpPr txBox="1">
            <a:spLocks/>
          </p:cNvSpPr>
          <p:nvPr/>
        </p:nvSpPr>
        <p:spPr>
          <a:xfrm>
            <a:off x="899592" y="956316"/>
            <a:ext cx="777686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660066"/>
                </a:solidFill>
                <a:latin typeface="Arial Black" panose="020B0A04020102020204" pitchFamily="34" charset="0"/>
              </a:rPr>
              <a:t>INHIBICIÓN RECÍPROCA ALTERADA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121097-714D-8062-D2F9-77BD242ADBAD}"/>
              </a:ext>
            </a:extLst>
          </p:cNvPr>
          <p:cNvSpPr txBox="1">
            <a:spLocks/>
          </p:cNvSpPr>
          <p:nvPr/>
        </p:nvSpPr>
        <p:spPr>
          <a:xfrm>
            <a:off x="78541" y="1820013"/>
            <a:ext cx="8813939" cy="420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TONICIDAD ELEVADA (O HIPERACTIVIDAD)</a:t>
            </a:r>
          </a:p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    DE LOS MÚSCULOS </a:t>
            </a:r>
            <a:r>
              <a:rPr lang="en-US" sz="2400" i="1" dirty="0">
                <a:solidFill>
                  <a:srgbClr val="532476"/>
                </a:solidFill>
                <a:latin typeface="Arial Black" panose="020B0A04020102020204" pitchFamily="34" charset="0"/>
              </a:rPr>
              <a:t>AGONISTAS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lvl="1" algn="l"/>
            <a:r>
              <a:rPr lang="en-US" sz="2800" dirty="0"/>
              <a:t>  </a:t>
            </a:r>
            <a:r>
              <a:rPr lang="en-US" sz="2800" dirty="0" err="1"/>
              <a:t>Combinado</a:t>
            </a:r>
            <a:r>
              <a:rPr lang="en-US" sz="2800" dirty="0"/>
              <a:t> con:</a:t>
            </a:r>
          </a:p>
          <a:p>
            <a:pPr lvl="1" algn="l"/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DEBILIDAD E INHIBICIÓN</a:t>
            </a:r>
          </a:p>
          <a:p>
            <a:pPr lvl="1" algn="l"/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 DE LOS MÚSCULOS </a:t>
            </a:r>
            <a:r>
              <a:rPr lang="en-US" sz="2400" i="1" dirty="0">
                <a:solidFill>
                  <a:srgbClr val="532476"/>
                </a:solidFill>
                <a:latin typeface="Arial Black" panose="020B0A04020102020204" pitchFamily="34" charset="0"/>
              </a:rPr>
              <a:t>ANTAGONISTAS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en-US" sz="2400" dirty="0"/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r>
              <a:rPr lang="en-US" sz="2800" b="1" dirty="0"/>
              <a:t>EFECTO/RESULTADO:</a:t>
            </a:r>
            <a:endParaRPr lang="en-US" sz="2800" dirty="0"/>
          </a:p>
          <a:p>
            <a:pPr marL="1485900" lvl="2" indent="-571500" algn="l">
              <a:buFont typeface="Wingdings" panose="05000000000000000000" pitchFamily="2" charset="2"/>
              <a:buChar char="q"/>
            </a:pPr>
            <a:r>
              <a:rPr lang="en-US" sz="2800" dirty="0"/>
              <a:t>Imbalance muscular:</a:t>
            </a:r>
          </a:p>
          <a:p>
            <a:pPr lvl="2" algn="l"/>
            <a:r>
              <a:rPr lang="en-US" sz="2800" dirty="0"/>
              <a:t>     </a:t>
            </a:r>
            <a:r>
              <a:rPr lang="en-US" sz="2800" dirty="0" err="1"/>
              <a:t>Disrupción</a:t>
            </a:r>
            <a:r>
              <a:rPr lang="en-US" sz="2800" dirty="0"/>
              <a:t> de la </a:t>
            </a:r>
            <a:r>
              <a:rPr lang="en-US" sz="2800" dirty="0" err="1"/>
              <a:t>relación</a:t>
            </a:r>
            <a:r>
              <a:rPr lang="en-US" sz="2800" dirty="0"/>
              <a:t> normal de la</a:t>
            </a:r>
          </a:p>
          <a:p>
            <a:pPr lvl="2" algn="l"/>
            <a:r>
              <a:rPr lang="en-US" sz="2800" dirty="0"/>
              <a:t>     </a:t>
            </a:r>
            <a:r>
              <a:rPr lang="en-US" sz="2800" dirty="0" err="1"/>
              <a:t>fuerza-acoplamiento</a:t>
            </a:r>
            <a:r>
              <a:rPr lang="en-US" sz="2800" dirty="0"/>
              <a:t> de </a:t>
            </a:r>
            <a:r>
              <a:rPr lang="en-US" sz="2800" dirty="0" err="1"/>
              <a:t>estos</a:t>
            </a:r>
            <a:r>
              <a:rPr lang="en-US" sz="2800" dirty="0"/>
              <a:t> </a:t>
            </a:r>
            <a:r>
              <a:rPr lang="en-US" sz="2800" dirty="0" err="1"/>
              <a:t>músculos</a:t>
            </a:r>
            <a:endParaRPr lang="en-US" sz="2800" dirty="0"/>
          </a:p>
          <a:p>
            <a:pPr lvl="2" algn="l"/>
            <a:endParaRPr lang="en-US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5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412776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Pilares: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Integrado-Funcional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1960016"/>
            <a:ext cx="843692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Planificación y diseño: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438698"/>
            <a:ext cx="812814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Evaluación: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Demandas específicas y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Pruebas Funcionales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169217"/>
            <a:ext cx="53960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Calentamiento dinámico o activo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51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639573"/>
            <a:ext cx="836972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omponentes: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95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186813"/>
            <a:ext cx="794640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Metodología y modalidades: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Integrado-Funcional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362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4863709"/>
            <a:ext cx="812814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Ejemplos/aplicaciones de programas de: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370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1099AA24-5800-26B1-CA83-8D5F910C3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74196"/>
            <a:ext cx="4173183" cy="5693487"/>
          </a:xfrm>
          <a:prstGeom prst="rect">
            <a:avLst/>
          </a:prstGeom>
        </p:spPr>
      </p:pic>
      <p:pic>
        <p:nvPicPr>
          <p:cNvPr id="3" name="Picture 2" descr="A picture containing indoor, bottle, table&#10;&#10;Description automatically generated">
            <a:extLst>
              <a:ext uri="{FF2B5EF4-FFF2-40B4-BE49-F238E27FC236}">
                <a16:creationId xmlns:a16="http://schemas.microsoft.com/office/drawing/2014/main" id="{527B24D4-9F9B-F142-D9A7-49DD5290C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84914"/>
            <a:ext cx="4173184" cy="5738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47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5DCC-EC21-90FA-80AB-F08166063B53}"/>
              </a:ext>
            </a:extLst>
          </p:cNvPr>
          <p:cNvSpPr txBox="1">
            <a:spLocks/>
          </p:cNvSpPr>
          <p:nvPr/>
        </p:nvSpPr>
        <p:spPr>
          <a:xfrm>
            <a:off x="1060071" y="1625224"/>
            <a:ext cx="7023857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2800" b="1" dirty="0">
                <a:solidFill>
                  <a:srgbClr val="660066"/>
                </a:solidFill>
                <a:latin typeface="Arial Black" panose="020B0A04020102020204" pitchFamily="34" charset="0"/>
              </a:rPr>
              <a:t>CAUSAS DE </a:t>
            </a:r>
            <a:r>
              <a:rPr lang="en-US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TONICIDAD ELEVADA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F981C3-E85A-60BD-D710-CC124D6F243D}"/>
              </a:ext>
            </a:extLst>
          </p:cNvPr>
          <p:cNvSpPr txBox="1">
            <a:spLocks/>
          </p:cNvSpPr>
          <p:nvPr/>
        </p:nvSpPr>
        <p:spPr>
          <a:xfrm>
            <a:off x="323528" y="2852936"/>
            <a:ext cx="8748464" cy="2365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Acortamiento</a:t>
            </a:r>
            <a:r>
              <a:rPr lang="en-US" sz="3200" dirty="0"/>
              <a:t> </a:t>
            </a:r>
            <a:r>
              <a:rPr lang="en-US" sz="3200" dirty="0" err="1"/>
              <a:t>músculo</a:t>
            </a:r>
            <a:r>
              <a:rPr lang="en-US" sz="3200" dirty="0"/>
              <a:t> motor </a:t>
            </a:r>
            <a:r>
              <a:rPr lang="en-US" sz="3200" dirty="0" err="1"/>
              <a:t>primario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Hiperactividad</a:t>
            </a:r>
            <a:r>
              <a:rPr lang="en-US" sz="3200" dirty="0"/>
              <a:t> (e.g., </a:t>
            </a:r>
            <a:r>
              <a:rPr lang="en-US" sz="3200" dirty="0" err="1"/>
              <a:t>espasmos</a:t>
            </a:r>
            <a:r>
              <a:rPr lang="en-US" sz="3200" dirty="0"/>
              <a:t>) </a:t>
            </a:r>
            <a:r>
              <a:rPr lang="en-US" sz="3200" dirty="0" err="1"/>
              <a:t>agonistas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Adhesiones</a:t>
            </a:r>
            <a:r>
              <a:rPr lang="en-US" sz="3200" dirty="0"/>
              <a:t> </a:t>
            </a:r>
            <a:r>
              <a:rPr lang="en-US" sz="3200" dirty="0" err="1"/>
              <a:t>miofasciales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9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42CC-4A83-6C00-B6A4-11C75FC0B7D7}"/>
              </a:ext>
            </a:extLst>
          </p:cNvPr>
          <p:cNvSpPr txBox="1">
            <a:spLocks/>
          </p:cNvSpPr>
          <p:nvPr/>
        </p:nvSpPr>
        <p:spPr>
          <a:xfrm>
            <a:off x="539552" y="836712"/>
            <a:ext cx="8354903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660066"/>
                </a:solidFill>
                <a:latin typeface="Arial Black" panose="020B0A04020102020204" pitchFamily="34" charset="0"/>
              </a:rPr>
              <a:t>CAUSAS DE </a:t>
            </a:r>
            <a:r>
              <a:rPr lang="en-US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IMBALANCES MUSCULARES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9D0178-CF1D-1F3B-425A-31EE886D481C}"/>
              </a:ext>
            </a:extLst>
          </p:cNvPr>
          <p:cNvSpPr txBox="1">
            <a:spLocks/>
          </p:cNvSpPr>
          <p:nvPr/>
        </p:nvSpPr>
        <p:spPr>
          <a:xfrm>
            <a:off x="683568" y="1700808"/>
            <a:ext cx="7262192" cy="4710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Sobrecarga</a:t>
            </a:r>
            <a:r>
              <a:rPr lang="en-US" sz="3200" dirty="0"/>
              <a:t> del patron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Destreza</a:t>
            </a:r>
            <a:r>
              <a:rPr lang="en-US" sz="3200" dirty="0"/>
              <a:t> </a:t>
            </a:r>
            <a:r>
              <a:rPr lang="en-US" sz="3200" dirty="0" err="1"/>
              <a:t>técnica</a:t>
            </a:r>
            <a:r>
              <a:rPr lang="en-US" sz="3200" dirty="0"/>
              <a:t> </a:t>
            </a:r>
            <a:r>
              <a:rPr lang="en-US" sz="3200" dirty="0" err="1"/>
              <a:t>pobre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Edad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Recuperación</a:t>
            </a:r>
            <a:r>
              <a:rPr lang="en-US" sz="3200" dirty="0"/>
              <a:t> y </a:t>
            </a:r>
            <a:r>
              <a:rPr lang="en-US" sz="3200" dirty="0" err="1"/>
              <a:t>regeneración</a:t>
            </a:r>
            <a:r>
              <a:rPr lang="en-US" sz="3200" dirty="0"/>
              <a:t> </a:t>
            </a:r>
            <a:r>
              <a:rPr lang="en-US" sz="3200" dirty="0" err="1"/>
              <a:t>disminuida</a:t>
            </a:r>
            <a:r>
              <a:rPr lang="en-US" sz="3200" dirty="0"/>
              <a:t>, posterior a la </a:t>
            </a:r>
            <a:r>
              <a:rPr lang="en-US" sz="3200" dirty="0" err="1"/>
              <a:t>actividad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Movimiento</a:t>
            </a:r>
            <a:r>
              <a:rPr lang="en-US" sz="3200" dirty="0"/>
              <a:t> </a:t>
            </a:r>
            <a:r>
              <a:rPr lang="en-US" sz="3200" dirty="0" err="1"/>
              <a:t>repetitivo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Pobre</a:t>
            </a:r>
            <a:r>
              <a:rPr lang="en-US" sz="3200" dirty="0"/>
              <a:t> Fortaleza del “core”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Inmovilización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Trauma </a:t>
            </a:r>
            <a:r>
              <a:rPr lang="en-US" sz="3200" dirty="0" err="1"/>
              <a:t>acumulativa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Falta de un control neuromuscular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/>
              <a:t>Estrés</a:t>
            </a:r>
            <a:r>
              <a:rPr lang="en-US" sz="3200" dirty="0"/>
              <a:t> postural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03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74A7-805E-8F9C-398E-9DC81AD97FEC}"/>
              </a:ext>
            </a:extLst>
          </p:cNvPr>
          <p:cNvSpPr txBox="1">
            <a:spLocks/>
          </p:cNvSpPr>
          <p:nvPr/>
        </p:nvSpPr>
        <p:spPr>
          <a:xfrm>
            <a:off x="456059" y="1196752"/>
            <a:ext cx="8231882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Artrokinemática</a:t>
            </a:r>
            <a:r>
              <a:rPr lang="en-US" sz="3200" b="1" dirty="0"/>
              <a:t> = </a:t>
            </a:r>
            <a:r>
              <a:rPr lang="en-US" sz="3200" b="1" dirty="0" err="1"/>
              <a:t>Movimiento</a:t>
            </a:r>
            <a:r>
              <a:rPr lang="en-US" sz="3200" b="1" dirty="0"/>
              <a:t> Articular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FC3557-892D-4DB8-8595-998EF117A7C9}"/>
              </a:ext>
            </a:extLst>
          </p:cNvPr>
          <p:cNvSpPr txBox="1">
            <a:spLocks/>
          </p:cNvSpPr>
          <p:nvPr/>
        </p:nvSpPr>
        <p:spPr>
          <a:xfrm>
            <a:off x="667732" y="2260225"/>
            <a:ext cx="7806782" cy="1669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/>
              <a:t>Disfunción</a:t>
            </a:r>
            <a:r>
              <a:rPr lang="en-US" sz="3600" b="1" dirty="0"/>
              <a:t> </a:t>
            </a:r>
            <a:r>
              <a:rPr lang="en-US" sz="3600" b="1" dirty="0" err="1"/>
              <a:t>Artrokinemática</a:t>
            </a:r>
            <a:r>
              <a:rPr lang="en-US" sz="3600" b="1" dirty="0"/>
              <a:t> = </a:t>
            </a:r>
            <a:r>
              <a:rPr lang="en-US" sz="3600" b="1" dirty="0" err="1"/>
              <a:t>Disfunción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la </a:t>
            </a:r>
            <a:r>
              <a:rPr lang="en-US" sz="3600" b="1" dirty="0" err="1"/>
              <a:t>biomecánica</a:t>
            </a:r>
            <a:r>
              <a:rPr lang="en-US" sz="3600" b="1" dirty="0"/>
              <a:t> de dos </a:t>
            </a:r>
            <a:r>
              <a:rPr lang="en-US" sz="3600" b="1" dirty="0" err="1"/>
              <a:t>articulaciones</a:t>
            </a:r>
            <a:r>
              <a:rPr lang="en-US" sz="3600" b="1" dirty="0"/>
              <a:t> </a:t>
            </a:r>
            <a:r>
              <a:rPr lang="en-US" sz="3600" b="1" dirty="0" err="1"/>
              <a:t>adyacentes</a:t>
            </a:r>
            <a:endParaRPr lang="en-US" sz="36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B5976A-62A9-6E78-7DF2-F12529AF1FB8}"/>
              </a:ext>
            </a:extLst>
          </p:cNvPr>
          <p:cNvSpPr txBox="1">
            <a:spLocks/>
          </p:cNvSpPr>
          <p:nvPr/>
        </p:nvSpPr>
        <p:spPr>
          <a:xfrm>
            <a:off x="667732" y="4064362"/>
            <a:ext cx="7806782" cy="1669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Causa: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Movimiento</a:t>
            </a:r>
            <a:r>
              <a:rPr lang="en-US" sz="3600" b="1" dirty="0"/>
              <a:t> articular anormal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/>
              <a:t>Propiocepción</a:t>
            </a:r>
            <a:r>
              <a:rPr lang="en-US" sz="3600" b="1" dirty="0"/>
              <a:t> </a:t>
            </a:r>
            <a:r>
              <a:rPr lang="en-US" sz="3600" b="1" dirty="0" err="1"/>
              <a:t>alterada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8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963D2F-5136-CC77-53A0-9632722B6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3" y="1988840"/>
            <a:ext cx="8220453" cy="328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29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CEF624-EB62-D8CF-A0B7-4D0C4DAD9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3" y="2132856"/>
            <a:ext cx="8420993" cy="3144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42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FC72B-9CB2-2826-3DE8-994624304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8" y="2996952"/>
            <a:ext cx="7915264" cy="1236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75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&#10;&#10;Description automatically generated">
            <a:extLst>
              <a:ext uri="{FF2B5EF4-FFF2-40B4-BE49-F238E27FC236}">
                <a16:creationId xmlns:a16="http://schemas.microsoft.com/office/drawing/2014/main" id="{4E1BB154-394E-0640-AB72-29D8DC6C1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" y="3284984"/>
            <a:ext cx="8487410" cy="1217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5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800" y="5876925"/>
            <a:ext cx="831666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3923928" y="881088"/>
            <a:ext cx="5040560" cy="6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3700"/>
              </a:lnSpc>
            </a:pPr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DOMINANCIA SINERGÍSTICA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23928" y="1681252"/>
            <a:ext cx="4896544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4000"/>
              </a:lnSpc>
            </a:pP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Cuando un </a:t>
            </a:r>
            <a:r>
              <a:rPr lang="es-ES" altLang="es-PR" sz="3000" dirty="0" err="1">
                <a:solidFill>
                  <a:srgbClr val="000000"/>
                </a:solidFill>
                <a:latin typeface="Arial" panose="020B0604020202020204" pitchFamily="34" charset="0"/>
              </a:rPr>
              <a:t>sinergista</a:t>
            </a: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 compensa por un motor primario débil o inhibido, en un intento por mantener la producción de fuerza y los patrones de movimiento funcionales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186498" cy="5013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9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699792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699793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1" y="1844824"/>
            <a:ext cx="582039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3129261" y="1988841"/>
            <a:ext cx="5113857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PARA EL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BALANCE MUSCULAR ÓPTIMO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0363" y="2852936"/>
            <a:ext cx="8244085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</a:pP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Uno de los objetivos principales del entrenamiento físico-deportivo, enfocado hacia un balance muscular óptimo, es prevenir la sobreactividad de los músculos esqueléticos, el acortamiento adaptativo de éstos, o ambos, de manera que no se experimente una </a:t>
            </a:r>
            <a:r>
              <a:rPr lang="es-ES" altLang="es-P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inhibición recíproca alterada</a:t>
            </a: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 y la </a:t>
            </a:r>
            <a:r>
              <a:rPr lang="es-ES" altLang="es-P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dominancia </a:t>
            </a:r>
            <a:r>
              <a:rPr lang="es-ES" altLang="es-PR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sinergistica</a:t>
            </a: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, como ocurre en la presencia de cambios sutiles en la postura, una sobrecarga del patrón, lesiones y una eficiencia neuromuscular deficiente (esto altera la longitud de los músculos esqueléticos y puede conducir a </a:t>
            </a:r>
            <a:r>
              <a:rPr lang="es-ES" altLang="es-P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inbalances</a:t>
            </a: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 muscular</a:t>
            </a:r>
            <a:r>
              <a:rPr lang="es-ES" altLang="es-PR" sz="1600" dirty="0">
                <a:solidFill>
                  <a:srgbClr val="000000"/>
                </a:solidFill>
                <a:latin typeface="Arial" panose="020B0604020202020204" pitchFamily="34" charset="0"/>
              </a:rPr>
              <a:t>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3" y="545576"/>
            <a:ext cx="2260191" cy="2319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3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1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52774"/>
            <a:ext cx="2196490" cy="2128155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3528" y="5876925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0363" y="2819638"/>
            <a:ext cx="8316093" cy="291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s-ES" altLang="es-PR" sz="4000" dirty="0">
                <a:solidFill>
                  <a:srgbClr val="000000"/>
                </a:solidFill>
                <a:latin typeface="Arial" panose="020B0604020202020204" pitchFamily="34" charset="0"/>
              </a:rPr>
              <a:t>Los músculos trabajan </a:t>
            </a:r>
            <a:r>
              <a:rPr lang="es-ES" altLang="es-PR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eccéntricamente</a:t>
            </a:r>
            <a:r>
              <a:rPr lang="es-ES" altLang="es-PR" sz="4000" dirty="0">
                <a:solidFill>
                  <a:srgbClr val="000000"/>
                </a:solidFill>
                <a:latin typeface="Arial" panose="020B0604020202020204" pitchFamily="34" charset="0"/>
              </a:rPr>
              <a:t>, isométricamente y concéntricamente bajo los tres planos de movimiento</a:t>
            </a:r>
            <a:endParaRPr lang="es-ES" altLang="es-PR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699792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2699793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824"/>
            <a:ext cx="575969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/>
          </p:cNvSpPr>
          <p:nvPr/>
        </p:nvSpPr>
        <p:spPr bwMode="auto">
          <a:xfrm>
            <a:off x="3141513" y="1988841"/>
            <a:ext cx="5102895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PARA LA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FUNCIÓN MUSCULAR ÓPTIMA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1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643124"/>
            <a:ext cx="2591194" cy="2295995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3528" y="5876925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0363" y="2990069"/>
            <a:ext cx="8316093" cy="27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5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El movimiento es un evento complejo regulado por el sistema nervioso central, el cual ejecuta patrones de movimientos pre-programados que pueden ser modificados en respuesta a la gravedad, fuerzas de reacciones contra el suelo y el </a:t>
            </a:r>
            <a:r>
              <a:rPr lang="es-ES" altLang="es-P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momentum</a:t>
            </a: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, que deben ser entrenados correspondientemente</a:t>
            </a:r>
            <a:endParaRPr lang="es-ES" altLang="es-P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773089" y="6431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2773090" y="143521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10" y="1988839"/>
            <a:ext cx="575969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/>
          </p:cNvSpPr>
          <p:nvPr/>
        </p:nvSpPr>
        <p:spPr bwMode="auto">
          <a:xfrm>
            <a:off x="3214810" y="2132856"/>
            <a:ext cx="5102895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PARA LA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FUNCIÓN MUSCULAR ÓPTIMA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5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1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3),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-36513" y="836613"/>
            <a:ext cx="91805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ENTRENAMIENTO: </a:t>
            </a: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FÍSICO</a:t>
            </a:r>
            <a:r>
              <a:rPr lang="en-US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-DEPORTIVO</a:t>
            </a:r>
            <a: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Naturaleza: </a:t>
            </a: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Integrado-Funcional*</a:t>
            </a:r>
          </a:p>
        </p:txBody>
      </p:sp>
      <p:pic>
        <p:nvPicPr>
          <p:cNvPr id="679940" name="Picture 4" descr="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506663"/>
            <a:ext cx="8107363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61" name="Text Box 13"/>
          <p:cNvSpPr txBox="1">
            <a:spLocks noChangeArrowheads="1"/>
          </p:cNvSpPr>
          <p:nvPr/>
        </p:nvSpPr>
        <p:spPr bwMode="auto">
          <a:xfrm>
            <a:off x="539750" y="22764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Activa diversos segmentos del cuerpo: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Multi-articular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2" name="Picture 14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79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3" name="Text Box 15"/>
          <p:cNvSpPr txBox="1">
            <a:spLocks noChangeArrowheads="1"/>
          </p:cNvSpPr>
          <p:nvPr/>
        </p:nvSpPr>
        <p:spPr bwMode="auto">
          <a:xfrm>
            <a:off x="539750" y="27082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Entrenamiento</a:t>
            </a:r>
            <a:r>
              <a:rPr lang="en-US" altLang="es-P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multi-planar: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Incorpora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los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tres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planos</a:t>
            </a:r>
            <a:endParaRPr lang="en-US" altLang="es-PR" sz="2500" b="0" i="1" dirty="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4" name="Picture 16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97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5" name="Text Box 17"/>
          <p:cNvSpPr txBox="1">
            <a:spLocks noChangeArrowheads="1"/>
          </p:cNvSpPr>
          <p:nvPr/>
        </p:nvSpPr>
        <p:spPr bwMode="auto">
          <a:xfrm>
            <a:off x="539750" y="31416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Emplea: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Ejercicios de cadena kinética cerrada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6" name="Picture 18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7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Superficies inestables: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Estabilidad Dinámica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8" name="Picture 20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9" name="Text Box 21"/>
          <p:cNvSpPr txBox="1">
            <a:spLocks noChangeArrowheads="1"/>
          </p:cNvSpPr>
          <p:nvPr/>
        </p:nvSpPr>
        <p:spPr bwMode="auto">
          <a:xfrm>
            <a:off x="539750" y="40052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Movimientos: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Aceleración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y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Desaceleración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70" name="Picture 22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1" name="Text Box 23"/>
          <p:cNvSpPr txBox="1">
            <a:spLocks noChangeArrowheads="1"/>
          </p:cNvSpPr>
          <p:nvPr/>
        </p:nvSpPr>
        <p:spPr bwMode="auto">
          <a:xfrm>
            <a:off x="539750" y="4437063"/>
            <a:ext cx="8677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Contracciones: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Eccéntricas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Concéntricas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Isométricas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72" name="Picture 24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3" name="Text Box 25"/>
          <p:cNvSpPr txBox="1">
            <a:spLocks noChangeArrowheads="1"/>
          </p:cNvSpPr>
          <p:nvPr/>
        </p:nvSpPr>
        <p:spPr bwMode="auto">
          <a:xfrm>
            <a:off x="539750" y="4868863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Múltiples modalidades: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Bolas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Bandas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BOS</a:t>
            </a:r>
            <a:r>
              <a:rPr lang="en-US" altLang="es-PR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U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Bancos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…</a:t>
            </a:r>
            <a:endParaRPr lang="en-US" altLang="es-PR" sz="2500" b="0" i="1">
              <a:latin typeface="Arial Black" panose="020B0A04020102020204" pitchFamily="34" charset="0"/>
            </a:endParaRPr>
          </a:p>
        </p:txBody>
      </p:sp>
      <p:pic>
        <p:nvPicPr>
          <p:cNvPr id="488474" name="Picture 26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03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5" name="Text Box 27"/>
          <p:cNvSpPr txBox="1">
            <a:spLocks noChangeArrowheads="1"/>
          </p:cNvSpPr>
          <p:nvPr/>
        </p:nvSpPr>
        <p:spPr bwMode="auto">
          <a:xfrm>
            <a:off x="539750" y="53006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Ciclos de: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Estiramiento-Acortamiento Muscular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76" name="Picture 28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21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7" name="Text Box 29"/>
          <p:cNvSpPr txBox="1">
            <a:spLocks noChangeArrowheads="1"/>
          </p:cNvSpPr>
          <p:nvPr/>
        </p:nvSpPr>
        <p:spPr bwMode="auto">
          <a:xfrm>
            <a:off x="539750" y="57324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No convencional: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Sogas entrenamiento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Bultos arena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...</a:t>
            </a:r>
            <a:endParaRPr lang="en-US" altLang="es-PR" sz="2500" b="0" i="1">
              <a:latin typeface="Arial Black" panose="020B0A04020102020204" pitchFamily="34" charset="0"/>
            </a:endParaRPr>
          </a:p>
        </p:txBody>
      </p:sp>
      <p:pic>
        <p:nvPicPr>
          <p:cNvPr id="488478" name="Picture 30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39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9" name="Text Box 31"/>
          <p:cNvSpPr txBox="1">
            <a:spLocks noChangeArrowheads="1"/>
          </p:cNvSpPr>
          <p:nvPr/>
        </p:nvSpPr>
        <p:spPr bwMode="auto">
          <a:xfrm>
            <a:off x="539750" y="18446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Especificidad: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Propósito del entrenamiento - Destrezas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80" name="Picture 32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81" name="Text Box 33"/>
          <p:cNvSpPr txBox="1">
            <a:spLocks noChangeArrowheads="1"/>
          </p:cNvSpPr>
          <p:nvPr/>
        </p:nvSpPr>
        <p:spPr bwMode="auto">
          <a:xfrm>
            <a:off x="539750" y="612140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Continuo de la Función: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Nivel de Funcionalidad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82" name="Picture 34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198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-36513" y="836613"/>
            <a:ext cx="9180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ENTRENAMIENTO: </a:t>
            </a:r>
            <a:r>
              <a:rPr lang="es-PR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FÍSICO</a:t>
            </a:r>
            <a:r>
              <a:rPr lang="en-US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-DEPORTIVO</a:t>
            </a:r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s-PR" sz="2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Naturaleza: </a:t>
            </a:r>
            <a:r>
              <a:rPr lang="es-PR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Integrado-Funcional*</a:t>
            </a:r>
          </a:p>
        </p:txBody>
      </p:sp>
      <p:pic>
        <p:nvPicPr>
          <p:cNvPr id="488484" name="Picture 36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620713"/>
            <a:ext cx="7699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85" name="Picture 37" descr="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92150"/>
            <a:ext cx="72072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921573" y="3740300"/>
            <a:ext cx="805613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 de forma INTEGRADA todos los componentes de la cadena cinética: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5" y="372249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331466" y="5565914"/>
            <a:ext cx="770503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3100"/>
              </a:lnSpc>
            </a:pP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Enseña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al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atleta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manejar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su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propia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corporal</a:t>
            </a:r>
          </a:p>
          <a:p>
            <a:pPr algn="l" eaLnBrk="0" hangingPunct="0">
              <a:lnSpc>
                <a:spcPts val="3100"/>
              </a:lnSpc>
            </a:pP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(peso del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cuerpo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2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4657647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331466" y="4581128"/>
            <a:ext cx="7272734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3100"/>
              </a:lnSpc>
            </a:pP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mayoría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los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se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llevan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acabo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mediante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ejercicios</a:t>
            </a:r>
            <a:r>
              <a:rPr lang="en-US" altLang="es-P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cadena</a:t>
            </a:r>
            <a:r>
              <a:rPr lang="en-US" altLang="es-P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cinética</a:t>
            </a:r>
            <a:r>
              <a:rPr lang="en-US" altLang="es-P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cerrada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6094"/>
            <a:ext cx="3670899" cy="2791557"/>
          </a:xfrm>
          <a:prstGeom prst="rect">
            <a:avLst/>
          </a:prstGeom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701081" y="83671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701081" y="298889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47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46118</TotalTime>
  <Words>3480</Words>
  <Application>Microsoft Office PowerPoint</Application>
  <PresentationFormat>On-screen Show (4:3)</PresentationFormat>
  <Paragraphs>305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Carcterísticas del Entrenamiento Funcional</dc:title>
  <dc:creator>Valued Acer Customer</dc:creator>
  <cp:lastModifiedBy>Edgar Lopategui Corsino</cp:lastModifiedBy>
  <cp:revision>5033</cp:revision>
  <cp:lastPrinted>2016-09-29T16:33:06Z</cp:lastPrinted>
  <dcterms:created xsi:type="dcterms:W3CDTF">2012-03-25T21:01:47Z</dcterms:created>
  <dcterms:modified xsi:type="dcterms:W3CDTF">2023-03-08T20:40:54Z</dcterms:modified>
</cp:coreProperties>
</file>