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56" r:id="rId2"/>
    <p:sldId id="865" r:id="rId3"/>
    <p:sldId id="1302" r:id="rId4"/>
    <p:sldId id="1005" r:id="rId5"/>
    <p:sldId id="1149" r:id="rId6"/>
    <p:sldId id="1186" r:id="rId7"/>
    <p:sldId id="1388" r:id="rId8"/>
    <p:sldId id="1389" r:id="rId9"/>
    <p:sldId id="1278" r:id="rId10"/>
    <p:sldId id="1390" r:id="rId11"/>
    <p:sldId id="1391" r:id="rId12"/>
    <p:sldId id="1392" r:id="rId13"/>
    <p:sldId id="1167" r:id="rId14"/>
    <p:sldId id="1394" r:id="rId15"/>
    <p:sldId id="1395" r:id="rId16"/>
    <p:sldId id="1396" r:id="rId17"/>
    <p:sldId id="1170" r:id="rId18"/>
    <p:sldId id="1397" r:id="rId19"/>
    <p:sldId id="1168" r:id="rId20"/>
    <p:sldId id="1169" r:id="rId21"/>
    <p:sldId id="1181" r:id="rId22"/>
    <p:sldId id="1176" r:id="rId23"/>
    <p:sldId id="1171" r:id="rId24"/>
    <p:sldId id="1179" r:id="rId25"/>
    <p:sldId id="1182" r:id="rId26"/>
    <p:sldId id="1183" r:id="rId27"/>
    <p:sldId id="1184" r:id="rId28"/>
    <p:sldId id="1180" r:id="rId29"/>
    <p:sldId id="1417" r:id="rId30"/>
    <p:sldId id="1174" r:id="rId31"/>
    <p:sldId id="1175" r:id="rId32"/>
    <p:sldId id="1418" r:id="rId33"/>
    <p:sldId id="1172" r:id="rId34"/>
    <p:sldId id="1419" r:id="rId35"/>
    <p:sldId id="1421" r:id="rId36"/>
    <p:sldId id="1173" r:id="rId37"/>
    <p:sldId id="1185" r:id="rId38"/>
    <p:sldId id="1177" r:id="rId39"/>
    <p:sldId id="1178" r:id="rId40"/>
    <p:sldId id="1426" r:id="rId41"/>
    <p:sldId id="604" r:id="rId42"/>
    <p:sldId id="978" r:id="rId43"/>
    <p:sldId id="1148" r:id="rId44"/>
  </p:sldIdLst>
  <p:sldSz cx="9144000" cy="6858000" type="screen4x3"/>
  <p:notesSz cx="7010400" cy="9296400"/>
  <p:custDataLst>
    <p:tags r:id="rId47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76"/>
    <a:srgbClr val="6C043F"/>
    <a:srgbClr val="6600CC"/>
    <a:srgbClr val="680068"/>
    <a:srgbClr val="FFFFFF"/>
    <a:srgbClr val="9E0040"/>
    <a:srgbClr val="47008E"/>
    <a:srgbClr val="532476"/>
    <a:srgbClr val="FF0066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182" autoAdjust="0"/>
  </p:normalViewPr>
  <p:slideViewPr>
    <p:cSldViewPr>
      <p:cViewPr varScale="1">
        <p:scale>
          <a:sx n="65" d="100"/>
          <a:sy n="65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B47514-D91A-4F60-808A-63E59A7D6FEF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80775DB0-0642-4647-B826-14FB84F7CCB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F9118B2-1A13-45AD-BA52-27027FEE35E4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BC3E63DF-ACE0-4A8C-A515-C0D2FDCFC6DF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4659" indent="-286407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5629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3880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62132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20384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8635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6887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95138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2E197D32-152B-49DF-9DDA-C3DBBD4B7CED}" type="slidenum">
              <a:rPr lang="es-PR" altLang="es-PR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s-P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13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59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71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99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52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56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07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29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87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6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2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49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90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24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61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0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82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1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49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6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26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18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342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95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523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320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599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868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97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33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473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770D40D4-A504-432F-B67B-4AEEBEA59BC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22425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3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61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91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11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0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 err="1">
                <a:latin typeface="Arial" panose="020B0604020202020204" pitchFamily="34" charset="0"/>
              </a:rPr>
              <a:t>Saludmed</a:t>
            </a:r>
            <a:r>
              <a:rPr lang="es-PR" altLang="es-PR" sz="1200" b="0" dirty="0">
                <a:latin typeface="Arial" panose="020B0604020202020204" pitchFamily="34" charset="0"/>
              </a:rPr>
              <a:t> 2023, por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s-PR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s-PR" sz="1200" b="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s-PR" sz="1200" b="0" dirty="0">
                <a:latin typeface="Arial" panose="020B0604020202020204" pitchFamily="34" charset="0"/>
              </a:rPr>
              <a:t>,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de tipo: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s-PR" sz="1200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s-PR" sz="1200" b="0" dirty="0">
                <a:latin typeface="Arial" panose="020B0604020202020204" pitchFamily="34" charset="0"/>
              </a:rPr>
              <a:t>. 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s-PR" sz="1200" b="0" dirty="0">
                <a:latin typeface="Arial" panose="020B0604020202020204" pitchFamily="34" charset="0"/>
              </a:rPr>
              <a:t>.</a:t>
            </a:r>
            <a:endParaRPr lang="es-PR" altLang="es-PR" sz="1800" b="0" dirty="0"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1A522-5E61-4961-BDE2-0FF74796BC1D}" type="slidenum">
              <a:rPr lang="es-PR" altLang="es-PR"/>
              <a:pPr/>
              <a:t>‹#›</a:t>
            </a:fld>
            <a:endParaRPr lang="es-PR" altLang="es-PR"/>
          </a:p>
        </p:txBody>
      </p:sp>
      <p:pic>
        <p:nvPicPr>
          <p:cNvPr id="13" name="Picture 12" descr="A picture containing person, wall, floor&#10;&#10;Description automatically generated">
            <a:extLst>
              <a:ext uri="{FF2B5EF4-FFF2-40B4-BE49-F238E27FC236}">
                <a16:creationId xmlns:a16="http://schemas.microsoft.com/office/drawing/2014/main" id="{29CEC68E-83C8-1ECB-2222-CAA60C5EC1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43" y="4038436"/>
            <a:ext cx="3338951" cy="222596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Rectangle 43">
            <a:extLst>
              <a:ext uri="{FF2B5EF4-FFF2-40B4-BE49-F238E27FC236}">
                <a16:creationId xmlns:a16="http://schemas.microsoft.com/office/drawing/2014/main" id="{B8910E4E-8B3F-83D8-1046-DAC542D9EC7A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6" name="Rectangle 44">
            <a:extLst>
              <a:ext uri="{FF2B5EF4-FFF2-40B4-BE49-F238E27FC236}">
                <a16:creationId xmlns:a16="http://schemas.microsoft.com/office/drawing/2014/main" id="{C1EEEDB9-10A3-7F8F-64F9-E2B3A013E1D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7" name="Rectangle 45">
            <a:extLst>
              <a:ext uri="{FF2B5EF4-FFF2-40B4-BE49-F238E27FC236}">
                <a16:creationId xmlns:a16="http://schemas.microsoft.com/office/drawing/2014/main" id="{A8F771DC-A7FE-C27F-41C5-9896582C35D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8" name="Rectangle 46">
            <a:extLst>
              <a:ext uri="{FF2B5EF4-FFF2-40B4-BE49-F238E27FC236}">
                <a16:creationId xmlns:a16="http://schemas.microsoft.com/office/drawing/2014/main" id="{6E363826-5AD9-69F1-1811-6E872C0D925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9" name="Rectangle 47">
            <a:extLst>
              <a:ext uri="{FF2B5EF4-FFF2-40B4-BE49-F238E27FC236}">
                <a16:creationId xmlns:a16="http://schemas.microsoft.com/office/drawing/2014/main" id="{9C7AEE31-CE4C-BA99-9758-8FC7BF3C2B0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48">
            <a:extLst>
              <a:ext uri="{FF2B5EF4-FFF2-40B4-BE49-F238E27FC236}">
                <a16:creationId xmlns:a16="http://schemas.microsoft.com/office/drawing/2014/main" id="{9503DB42-544F-3261-8589-25DA477E260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1" name="Rounded Rectangle 20">
            <a:extLst>
              <a:ext uri="{FF2B5EF4-FFF2-40B4-BE49-F238E27FC236}">
                <a16:creationId xmlns:a16="http://schemas.microsoft.com/office/drawing/2014/main" id="{8DFEC887-E9A0-1A27-2F3B-EC6331812DD7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2" name="Rounded Rectangle 21">
            <a:extLst>
              <a:ext uri="{FF2B5EF4-FFF2-40B4-BE49-F238E27FC236}">
                <a16:creationId xmlns:a16="http://schemas.microsoft.com/office/drawing/2014/main" id="{64C5ACB7-2F17-C811-7467-05248AFD5543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3" name="Date Placeholder 27">
            <a:extLst>
              <a:ext uri="{FF2B5EF4-FFF2-40B4-BE49-F238E27FC236}">
                <a16:creationId xmlns:a16="http://schemas.microsoft.com/office/drawing/2014/main" id="{E2B10B00-C82D-A4C5-0636-FFD5CF201E5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EECF-94B7-46D3-88D4-EED4AD2697A5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34" name="Footer Placeholder 16">
            <a:extLst>
              <a:ext uri="{FF2B5EF4-FFF2-40B4-BE49-F238E27FC236}">
                <a16:creationId xmlns:a16="http://schemas.microsoft.com/office/drawing/2014/main" id="{56D84B2A-3094-D606-5BCE-F18BC98394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065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66C0-76BC-4302-A27C-409475562888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EF0B-F384-477C-8FE7-F136A86CF28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7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1A6B-0DBA-4740-A092-580978D7D7D3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09B7-2A53-4033-885F-0BBCEB71BD58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015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7521-954D-4C68-A204-851D9A519BFB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E338-49F2-4D1A-B399-DACF9B7FFDF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3483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4B9C-199F-4A93-9839-CC80D6996D42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4FB-685F-4C94-BC45-69E220E5600A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318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316E-0AF3-41BA-B935-AF06D0F55876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7FBF-0CD1-4D0F-9F2E-5A5BE93641B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2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65BA6-BAD5-4689-85BC-45AEF03DCEE8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434D-01BF-4A02-9CE7-5F2268407DE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6108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AB3C-8FB4-454B-8FD2-28525D4CFF61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C3CF-AFB2-4542-87F0-BC89D854036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63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5C3F-533E-49B1-AE9B-172BDAE6BCCE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A2EB-42BE-427A-BC85-B3CC1F849EB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3655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98B9-901F-4DD1-B568-C5720D891340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05EC-9664-424D-A04E-CA3D32F3C45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6877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277-7464-493D-90D0-E7A70C6EF088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F77-9118-492C-A1D9-E24D80A81C8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9328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30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88B3F6B-3328-4F6A-8E27-F0084FB4D08A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fld id="{12F16836-38A3-47A9-B8FC-40E2F6732D7A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b="0" dirty="0">
                <a:latin typeface="Arial" panose="020B0604020202020204" pitchFamily="34" charset="0"/>
              </a:rPr>
              <a:t>Copyright © 2023 Edgar Lopategui Corsino | </a:t>
            </a:r>
            <a:r>
              <a:rPr lang="en-US" altLang="es-PR" sz="1000" b="0" dirty="0" err="1">
                <a:latin typeface="Arial" panose="020B0604020202020204" pitchFamily="34" charset="0"/>
              </a:rPr>
              <a:t>Saludmed</a:t>
            </a:r>
            <a:r>
              <a:rPr lang="en-US" altLang="es-PR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10" r:id="rId5"/>
    <p:sldLayoutId id="2147483711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3.wmf"/><Relationship Id="rId5" Type="http://schemas.openxmlformats.org/officeDocument/2006/relationships/image" Target="../media/image25.jp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3.wmf"/><Relationship Id="rId5" Type="http://schemas.openxmlformats.org/officeDocument/2006/relationships/image" Target="../media/image26.jp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7.jpg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8.jpg"/><Relationship Id="rId5" Type="http://schemas.openxmlformats.org/officeDocument/2006/relationships/image" Target="../media/image23.wmf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9.jpg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0.jpg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1.jpg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3.wmf"/><Relationship Id="rId5" Type="http://schemas.openxmlformats.org/officeDocument/2006/relationships/image" Target="../media/image32.jp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3.jpg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4.jpg"/><Relationship Id="rId5" Type="http://schemas.openxmlformats.org/officeDocument/2006/relationships/image" Target="../media/image23.wm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2.wmf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6.jpg"/><Relationship Id="rId5" Type="http://schemas.openxmlformats.org/officeDocument/2006/relationships/image" Target="../media/image23.wmf"/><Relationship Id="rId4" Type="http://schemas.openxmlformats.org/officeDocument/2006/relationships/audio" Target="../media/audio1.wav"/><Relationship Id="rId9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39.jpg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40.jpg"/><Relationship Id="rId5" Type="http://schemas.openxmlformats.org/officeDocument/2006/relationships/image" Target="../media/image23.wm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12.wmf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42.jpg"/><Relationship Id="rId5" Type="http://schemas.openxmlformats.org/officeDocument/2006/relationships/image" Target="../media/image23.wmf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44.jpg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23.wmf"/><Relationship Id="rId5" Type="http://schemas.openxmlformats.org/officeDocument/2006/relationships/image" Target="../media/image45.jp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12.wmf"/><Relationship Id="rId5" Type="http://schemas.openxmlformats.org/officeDocument/2006/relationships/image" Target="../media/image23.wmf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12.wmf"/><Relationship Id="rId5" Type="http://schemas.openxmlformats.org/officeDocument/2006/relationships/image" Target="../media/image23.wm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wmf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48.jpg"/><Relationship Id="rId5" Type="http://schemas.openxmlformats.org/officeDocument/2006/relationships/image" Target="../media/image23.wmf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12.wmf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12.wmf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52.jpg"/><Relationship Id="rId5" Type="http://schemas.openxmlformats.org/officeDocument/2006/relationships/image" Target="../media/image23.wmf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12.wmf"/><Relationship Id="rId5" Type="http://schemas.openxmlformats.org/officeDocument/2006/relationships/image" Target="../media/image23.wmf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12.wmf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55.jpg"/><Relationship Id="rId5" Type="http://schemas.openxmlformats.org/officeDocument/2006/relationships/image" Target="../media/image23.wmf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58.jpg"/><Relationship Id="rId5" Type="http://schemas.openxmlformats.org/officeDocument/2006/relationships/image" Target="../media/image23.wmf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60.jpg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62.jpg"/><Relationship Id="rId5" Type="http://schemas.openxmlformats.org/officeDocument/2006/relationships/image" Target="../media/image23.wmf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jpg"/><Relationship Id="rId5" Type="http://schemas.openxmlformats.org/officeDocument/2006/relationships/image" Target="../media/image12.wmf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audio" Target="../media/audio1.wav"/><Relationship Id="rId5" Type="http://schemas.openxmlformats.org/officeDocument/2006/relationships/hyperlink" Target="https://stock.adobe.com/" TargetMode="Externa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9.jpg"/><Relationship Id="rId5" Type="http://schemas.openxmlformats.org/officeDocument/2006/relationships/image" Target="../media/image12.wm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jpg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4.jpg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Lopategui</a:t>
            </a: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Corsino</a:t>
            </a:r>
            <a:endParaRPr lang="es-PR" altLang="es-PR" sz="2400" b="1" dirty="0">
              <a:solidFill>
                <a:srgbClr val="484876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24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Web:        </a:t>
            </a:r>
            <a:r>
              <a:rPr lang="es-PR" altLang="es-PR" sz="1800" b="1" i="1">
                <a:solidFill>
                  <a:srgbClr val="484876"/>
                </a:solidFill>
              </a:rPr>
              <a:t>http://www.saludmed.com/</a:t>
            </a:r>
            <a:endParaRPr lang="es-PR" altLang="es-PR" sz="2800" i="1">
              <a:solidFill>
                <a:srgbClr val="484876"/>
              </a:solidFill>
            </a:endParaRPr>
          </a:p>
        </p:txBody>
      </p:sp>
      <p:pic>
        <p:nvPicPr>
          <p:cNvPr id="26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E-Mail:</a:t>
            </a:r>
            <a:r>
              <a:rPr lang="es-PR" altLang="es-PR" sz="1800" b="1" i="1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28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973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84213" y="5591175"/>
            <a:ext cx="84597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>
                <a:solidFill>
                  <a:srgbClr val="484876"/>
                </a:solidFill>
              </a:rPr>
              <a:t>Artículo:   </a:t>
            </a:r>
            <a:r>
              <a:rPr lang="es-PR" altLang="es-PR" sz="1700" b="1" i="1" dirty="0">
                <a:solidFill>
                  <a:srgbClr val="484876"/>
                </a:solidFill>
              </a:rPr>
              <a:t>http://www.saludmed.com/</a:t>
            </a:r>
            <a:br>
              <a:rPr lang="es-PR" altLang="es-PR" sz="1700" b="1" i="1" dirty="0">
                <a:solidFill>
                  <a:srgbClr val="484876"/>
                </a:solidFill>
              </a:rPr>
            </a:br>
            <a:r>
              <a:rPr lang="es-PR" altLang="es-PR" sz="1700" i="1" dirty="0" err="1"/>
              <a:t>articulos</a:t>
            </a:r>
            <a:r>
              <a:rPr lang="es-PR" altLang="es-PR" sz="1700" i="1" dirty="0"/>
              <a:t>/</a:t>
            </a:r>
            <a:r>
              <a:rPr lang="es-PR" altLang="es-PR" sz="1700" i="1" dirty="0" err="1"/>
              <a:t>Fisiologia_del_Ejercicio</a:t>
            </a:r>
            <a:r>
              <a:rPr lang="es-PR" altLang="es-PR" sz="1700" i="1" dirty="0"/>
              <a:t>/Entrena-Funcional_Poblacion-Atletas.html</a:t>
            </a:r>
            <a:endParaRPr lang="es-PR" altLang="es-PR" sz="1700" b="1" i="1" dirty="0">
              <a:solidFill>
                <a:srgbClr val="484876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0" y="228824"/>
            <a:ext cx="9144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4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METODOLOGÍA DEL ENTRENAMIENTO FUNCIONAL:</a:t>
            </a:r>
            <a:br>
              <a:rPr lang="es-PR" altLang="es-P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8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Planificación y Diseño</a:t>
            </a:r>
          </a:p>
        </p:txBody>
      </p:sp>
      <p:pic>
        <p:nvPicPr>
          <p:cNvPr id="4" name="Picture 3" descr="A person's legs on a mat&#10;&#10;Description automatically generated with medium confidence">
            <a:extLst>
              <a:ext uri="{FF2B5EF4-FFF2-40B4-BE49-F238E27FC236}">
                <a16:creationId xmlns:a16="http://schemas.microsoft.com/office/drawing/2014/main" id="{43B74EEF-0310-D859-32E0-727777CD83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369" y="776274"/>
            <a:ext cx="4628822" cy="30858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A person jumping over a hurdle&#10;&#10;Description automatically generated with medium confidence">
            <a:extLst>
              <a:ext uri="{FF2B5EF4-FFF2-40B4-BE49-F238E27FC236}">
                <a16:creationId xmlns:a16="http://schemas.microsoft.com/office/drawing/2014/main" id="{E0EEBAD4-0AAA-07D9-C84E-28F0F862F7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26" y="823038"/>
            <a:ext cx="4637450" cy="309163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A person working out in a gym&#10;&#10;Description automatically generated with medium confidence">
            <a:extLst>
              <a:ext uri="{FF2B5EF4-FFF2-40B4-BE49-F238E27FC236}">
                <a16:creationId xmlns:a16="http://schemas.microsoft.com/office/drawing/2014/main" id="{1E51F903-F322-0943-D7BE-21E94FD76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78" y="1050048"/>
            <a:ext cx="4608512" cy="2779003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413049" y="100316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413049" y="2347541"/>
            <a:ext cx="547260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1560" y="4361472"/>
            <a:ext cx="7920880" cy="151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37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El plan para un atleta novato no tiene que ser tan detallado, como sí lo debería ser el de un competidor elite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3" y="476672"/>
            <a:ext cx="1232137" cy="3168352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04503" y="5996136"/>
            <a:ext cx="82439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Athlete Development: The Art &amp; Science of Functional Sports Conditioning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(p. 81),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Gambetta, 2007, Champaign, IL : Human Kinetics. Copyright 2007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Vern Gambetta</a:t>
            </a:r>
          </a:p>
        </p:txBody>
      </p:sp>
      <p:pic>
        <p:nvPicPr>
          <p:cNvPr id="12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26668"/>
            <a:ext cx="712879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/>
          </p:cNvSpPr>
          <p:nvPr/>
        </p:nvSpPr>
        <p:spPr bwMode="auto">
          <a:xfrm>
            <a:off x="1259632" y="3690168"/>
            <a:ext cx="655401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CONSIDERACIONES PRELIMINARES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812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42285"/>
            <a:ext cx="2216793" cy="1728692"/>
          </a:xfrm>
          <a:prstGeom prst="rect">
            <a:avLst/>
          </a:prstGeom>
        </p:spPr>
      </p:pic>
      <p:sp>
        <p:nvSpPr>
          <p:cNvPr id="12" name="Title 1"/>
          <p:cNvSpPr>
            <a:spLocks/>
          </p:cNvSpPr>
          <p:nvPr/>
        </p:nvSpPr>
        <p:spPr bwMode="auto">
          <a:xfrm>
            <a:off x="2632964" y="83708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632964" y="1699841"/>
            <a:ext cx="547260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4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7244"/>
            <a:ext cx="712879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/>
          </p:cNvSpPr>
          <p:nvPr/>
        </p:nvSpPr>
        <p:spPr bwMode="auto">
          <a:xfrm>
            <a:off x="1259632" y="2340744"/>
            <a:ext cx="655401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CONSIDERACIONES PRELIMINARES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76200" y="3084006"/>
            <a:ext cx="7920880" cy="272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100"/>
              </a:lnSpc>
            </a:pPr>
            <a:r>
              <a:rPr lang="es-ES" altLang="es-PR" sz="2800" dirty="0">
                <a:solidFill>
                  <a:srgbClr val="000000"/>
                </a:solidFill>
                <a:latin typeface="Arial" panose="020B0604020202020204" pitchFamily="34" charset="0"/>
              </a:rPr>
              <a:t>La clave para un plan de entrenamiento a largo plazo es de continuamente evaluar el progreso del entrenamiento y la competición, de manera que el plan, y el trabajo subsiguiente, sea más específico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04503" y="5996136"/>
            <a:ext cx="82439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Athlete Development: The Art &amp; Science of Functional </a:t>
            </a:r>
            <a:r>
              <a:rPr lang="en-US" altLang="es-PR" sz="1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Spoerts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Conditioning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(p. 81),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Gambetta, 2007, Champaign, IL : Human Kinetics. Copyright 2007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Vern Gambetta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305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/>
          </p:cNvSpPr>
          <p:nvPr/>
        </p:nvSpPr>
        <p:spPr bwMode="auto">
          <a:xfrm>
            <a:off x="2339752" y="83708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339752" y="1699841"/>
            <a:ext cx="547260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4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7244"/>
            <a:ext cx="712879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/>
          </p:cNvSpPr>
          <p:nvPr/>
        </p:nvSpPr>
        <p:spPr bwMode="auto">
          <a:xfrm>
            <a:off x="1259632" y="2340744"/>
            <a:ext cx="655401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CONSIDERACIONES PRELIMINARES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76200" y="3084006"/>
            <a:ext cx="7920880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3500"/>
              </a:lnSpc>
            </a:pPr>
            <a:r>
              <a:rPr lang="es-ES" altLang="es-PR" sz="2400" dirty="0">
                <a:solidFill>
                  <a:srgbClr val="000000"/>
                </a:solidFill>
                <a:latin typeface="Arial" panose="020B0604020202020204" pitchFamily="34" charset="0"/>
              </a:rPr>
              <a:t>El primer paso en el proceso de entrenamiento es la planificación, lo cual involucra colectar todos los componentes y elementos necesarios (competencias, evaluaciones, modos de entrenamiento, actividades deportivas y no deportivas) para mejorar la ejecutoria competitiva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04503" y="5996136"/>
            <a:ext cx="82439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Athlete Development: The Art &amp; Science of Functional </a:t>
            </a:r>
            <a:r>
              <a:rPr lang="en-US" altLang="es-PR" sz="1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Spoerts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Conditioning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(p. 81),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Gambetta, 2007, Champaign, IL : Human Kinetics. Copyright 2007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Vern Gambetta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32" y="476672"/>
            <a:ext cx="1309336" cy="1700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35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4" name="breeze.wav"/>
          </p:stSnd>
        </p:sndAc>
      </p:transition>
    </mc:Choice>
    <mc:Fallback xmlns="">
      <p:transition spd="slow">
        <p:split orient="vert"/>
        <p:sndAc>
          <p:stSnd>
            <p:snd r:embed="rId7" name="breez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843808" y="695822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843809" y="1559918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35" y="2133228"/>
            <a:ext cx="360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130551" y="2196728"/>
            <a:ext cx="309634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INTRODUCCIÓN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9552" y="3001417"/>
            <a:ext cx="7920880" cy="26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100"/>
              </a:lnSpc>
            </a:pPr>
            <a:r>
              <a:rPr lang="es-ES" altLang="es-PR" sz="2600" dirty="0">
                <a:solidFill>
                  <a:srgbClr val="000000"/>
                </a:solidFill>
                <a:latin typeface="Arial" panose="020B0604020202020204" pitchFamily="34" charset="0"/>
              </a:rPr>
              <a:t>Para poder lograr un éxito consistente con los atletas, el especialista del ejercicio debe ser capaz de diseñar una programa de entrenamiento integrado-funcional, fundamentado en las necesidades del atleta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3528" y="5805264"/>
            <a:ext cx="86761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385),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77049"/>
            <a:ext cx="2634763" cy="21038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17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839838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70393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7244"/>
            <a:ext cx="360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203848" y="2340744"/>
            <a:ext cx="309634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INTRODUCCIÓN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7561" y="3847544"/>
            <a:ext cx="7920880" cy="16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1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La aplicación de un sistema o plan, con </a:t>
            </a:r>
            <a:r>
              <a:rPr lang="es-ES" altLang="es-P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propósitos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 definidos, dirigido al logro de una meta específica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3528" y="5805264"/>
            <a:ext cx="86761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385),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 bwMode="auto">
          <a:xfrm>
            <a:off x="3018475" y="3214886"/>
            <a:ext cx="5803286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32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DISEÑO DE PROGRAMA:</a:t>
            </a:r>
            <a:endParaRPr lang="es-PR" altLang="es-PR" sz="32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9" y="1073316"/>
            <a:ext cx="2387706" cy="2407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59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46589" y="839838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46590" y="170393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16" y="2277244"/>
            <a:ext cx="360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233332" y="2340744"/>
            <a:ext cx="309634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INTRODUCCIÓN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7560" y="3847544"/>
            <a:ext cx="8482663" cy="16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1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Representa un sistema, o plan, con </a:t>
            </a:r>
            <a:r>
              <a:rPr lang="es-ES" altLang="es-P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propósito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, confeccionado para ayudar al individuo alcanzar una meta específica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3528" y="5805264"/>
            <a:ext cx="86761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385),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 bwMode="auto">
          <a:xfrm>
            <a:off x="3047959" y="3214886"/>
            <a:ext cx="5803286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32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DISEÑO DE PROGRAMA:</a:t>
            </a:r>
            <a:endParaRPr lang="es-PR" altLang="es-PR" sz="32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45910"/>
            <a:ext cx="2623061" cy="2601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55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89113" y="836712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89114" y="1700808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4118"/>
            <a:ext cx="360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275856" y="2337618"/>
            <a:ext cx="309634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INTRODUCCIÓN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7560" y="4517345"/>
            <a:ext cx="8482663" cy="114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1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Provee una </a:t>
            </a:r>
            <a:r>
              <a:rPr lang="es-ES" altLang="es-P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vía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 para que el atleta pueda cumplir con la meta pre-establecida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3528" y="5805264"/>
            <a:ext cx="86761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385),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 bwMode="auto">
          <a:xfrm>
            <a:off x="3088946" y="3257168"/>
            <a:ext cx="5803286" cy="89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ts val="4700"/>
              </a:lnSpc>
            </a:pPr>
            <a:r>
              <a:rPr lang="es-PR" altLang="es-PR" sz="32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DISEÑO DE PROGRAMA –</a:t>
            </a:r>
            <a:r>
              <a:rPr lang="es-PR" altLang="es-PR" sz="3200" i="1" dirty="0">
                <a:solidFill>
                  <a:srgbClr val="6C0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Sistema con </a:t>
            </a:r>
            <a:r>
              <a:rPr lang="es-PR" altLang="es-PR" sz="3200" i="1" u="sng" dirty="0">
                <a:solidFill>
                  <a:srgbClr val="6C0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Propósito</a:t>
            </a:r>
            <a:r>
              <a:rPr lang="es-PR" altLang="es-PR" sz="3200" i="1" dirty="0">
                <a:solidFill>
                  <a:srgbClr val="6C0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6618"/>
            <a:ext cx="2573231" cy="3508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015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9508" y="3665601"/>
            <a:ext cx="8482663" cy="201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52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Buscar los ingredientes que se ajusten a las necesidades del individuo o evento competitivo que participa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60487" y="6067425"/>
            <a:ext cx="83879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Adaptado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Advances in Functional Training: Training Techniques for Coaches, Personal Trainers and Athletes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(p. 236),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R. M. Boyle, 2010,</a:t>
            </a:r>
            <a:r>
              <a:rPr lang="fr-FR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Santa Cruz, CA: On Target Publications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Copyright 2010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Michael John Boyle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2" y="1041777"/>
            <a:ext cx="2833198" cy="2180817"/>
          </a:xfrm>
          <a:prstGeom prst="rect">
            <a:avLst/>
          </a:prstGeom>
        </p:spPr>
      </p:pic>
      <p:sp>
        <p:nvSpPr>
          <p:cNvPr id="12" name="Title 1"/>
          <p:cNvSpPr>
            <a:spLocks/>
          </p:cNvSpPr>
          <p:nvPr/>
        </p:nvSpPr>
        <p:spPr bwMode="auto">
          <a:xfrm>
            <a:off x="2917105" y="859148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917354" y="1915493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4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80" y="2709292"/>
            <a:ext cx="489654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/>
          </p:cNvSpPr>
          <p:nvPr/>
        </p:nvSpPr>
        <p:spPr bwMode="auto">
          <a:xfrm>
            <a:off x="3204097" y="2772792"/>
            <a:ext cx="446449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BASES DEL PROGRAMA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7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60487" y="6067425"/>
            <a:ext cx="83879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Adaptado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New Functional Training for Sports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2da. ed.; (pp. 24-25),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R. M. Boyle, 2016, Champaign, IL: Human Kinetics. Copyright 2016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Michael Boyle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73051" y="4134835"/>
            <a:ext cx="7919429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rogramando para acondicionamiento y aptitud física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3" y="411702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973051" y="5144764"/>
            <a:ext cx="7775413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Programando para el desarrollo de la fortaleza muscular funcional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3" y="512695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7" y="494085"/>
            <a:ext cx="2436663" cy="36549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" name="Title 1"/>
          <p:cNvSpPr>
            <a:spLocks/>
          </p:cNvSpPr>
          <p:nvPr/>
        </p:nvSpPr>
        <p:spPr bwMode="auto">
          <a:xfrm>
            <a:off x="2654176" y="908720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21" name="Title 1"/>
          <p:cNvSpPr>
            <a:spLocks/>
          </p:cNvSpPr>
          <p:nvPr/>
        </p:nvSpPr>
        <p:spPr bwMode="auto">
          <a:xfrm>
            <a:off x="2654425" y="2059509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2" name="Picture 23" descr="CURVHE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51" y="2997324"/>
            <a:ext cx="489654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1"/>
          <p:cNvSpPr>
            <a:spLocks/>
          </p:cNvSpPr>
          <p:nvPr/>
        </p:nvSpPr>
        <p:spPr bwMode="auto">
          <a:xfrm>
            <a:off x="2941168" y="3060824"/>
            <a:ext cx="446449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BASES DEL PROGRAMA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826758"/>
      </p:ext>
    </p:extLst>
  </p:cSld>
  <p:clrMapOvr>
    <a:masterClrMapping/>
  </p:clrMapOvr>
  <p:transition spd="slow">
    <p:wheel spokes="1"/>
    <p:sndAc>
      <p:stSnd>
        <p:snd r:embed="rId4" name="breez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763365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700808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518457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275856" y="2412380"/>
            <a:ext cx="4609801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DISEÑO DEL PROGRAMA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9821" y="3068960"/>
            <a:ext cx="8398643" cy="342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52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Consiste en la confección un plan sistematizado de entrenamiento integrado-funcional, dirigido hacia la consecución de unas metas particulares del atleta o persona que entrena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4" y="620688"/>
            <a:ext cx="2593937" cy="2583174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08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520" y="1009091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4CA5321-B38C-010E-0AC4-8CCA6EAF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663256"/>
            <a:ext cx="91440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http://saludmed.com/pptx/</a:t>
            </a:r>
          </a:p>
          <a:p>
            <a:pPr algn="ctr">
              <a:lnSpc>
                <a:spcPct val="90000"/>
              </a:lnSpc>
            </a:pPr>
            <a:r>
              <a:rPr lang="es-PR" altLang="es-PR" sz="4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ft/08ftdesign.pdf</a:t>
            </a:r>
            <a:endParaRPr lang="es-PR" altLang="es-PR" sz="48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197025" y="1123405"/>
            <a:ext cx="6658943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195736" y="2275533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380"/>
            <a:ext cx="669674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619672" y="3564880"/>
            <a:ext cx="612068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VARIABLES DE ENTRENAMIENTO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65313" y="5229200"/>
            <a:ext cx="415475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s-PR" altLang="es-PR" sz="4200" b="1" dirty="0">
                <a:solidFill>
                  <a:srgbClr val="4848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Intensidad</a:t>
            </a:r>
          </a:p>
        </p:txBody>
      </p:sp>
      <p:pic>
        <p:nvPicPr>
          <p:cNvPr id="12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50568"/>
            <a:ext cx="595436" cy="5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65313" y="4415770"/>
            <a:ext cx="3722711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ts val="4500"/>
              </a:lnSpc>
            </a:pPr>
            <a:r>
              <a:rPr lang="es-PR" altLang="es-PR" sz="4200" b="1" dirty="0">
                <a:solidFill>
                  <a:srgbClr val="4848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</a:p>
        </p:txBody>
      </p:sp>
      <p:pic>
        <p:nvPicPr>
          <p:cNvPr id="14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49851"/>
            <a:ext cx="595436" cy="5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4" y="591580"/>
            <a:ext cx="1498600" cy="2705100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2548" y="6093296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155),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42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555776" y="691357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555777" y="152412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01899"/>
            <a:ext cx="7200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331640" y="2165399"/>
            <a:ext cx="640871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A LARGO PLAZO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04503" y="5996136"/>
            <a:ext cx="82439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Athlete Development: The Art &amp; Science of Functional </a:t>
            </a:r>
            <a:r>
              <a:rPr lang="en-US" altLang="es-PR" sz="1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Spoerts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Conditioning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(p. 81),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Gambetta, 2007, Champaign, IL : Human Kinetics. Copyright 2007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Vern Gambetta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13" y="2643236"/>
            <a:ext cx="2520031" cy="341699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20452" y="3063965"/>
            <a:ext cx="8144036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Cuatro fases:</a:t>
            </a:r>
          </a:p>
        </p:txBody>
      </p:sp>
      <p:pic>
        <p:nvPicPr>
          <p:cNvPr id="22" name="Picture 21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4" y="302577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259458" y="3573016"/>
            <a:ext cx="2160414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Iniciación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4" name="Picture 29" descr="Bullet_Round_Diamond_Maggenta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698217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1259458" y="4111990"/>
            <a:ext cx="3888606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Entrenamiento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básico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6" name="Picture 29" descr="Bullet_Round_Diamond_Maggenta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237191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259458" y="4650964"/>
            <a:ext cx="4824710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Entrenamiento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edificación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8" name="Picture 29" descr="Bullet_Round_Diamond_Maggenta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776165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259458" y="5189938"/>
            <a:ext cx="5472782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Entrenamiento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de alto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rendimiento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0" name="Picture 29" descr="Bullet_Round_Diamond_Maggenta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315139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1051"/>
            <a:ext cx="1924847" cy="1509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5374404"/>
      </p:ext>
    </p:extLst>
  </p:cSld>
  <p:clrMapOvr>
    <a:masterClrMapping/>
  </p:clrMapOvr>
  <p:transition spd="slow">
    <p:comb/>
    <p:sndAc>
      <p:stSnd>
        <p:snd r:embed="rId4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60487" y="6067425"/>
            <a:ext cx="83879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Areproducido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New Functional Training for Sports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2da. ed.; (pp. 25-26),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R. M. Boyle, 2016, Champaign, IL: Human Kinetics. Copyright 2016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Michael Boyle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36344" y="3160595"/>
            <a:ext cx="791942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 primero los patrones básicos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278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36344" y="3808667"/>
            <a:ext cx="6957354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omenzar con ejercicios soportan la masa</a:t>
            </a:r>
          </a:p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corporal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085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42132" y="4744771"/>
            <a:ext cx="727314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rogresar desde lo simple hasta lo complejo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72696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42132" y="5392843"/>
            <a:ext cx="738535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 el concepto de resistencia progresiva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537503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60648"/>
            <a:ext cx="3568615" cy="224206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3" name="Title 1"/>
          <p:cNvSpPr>
            <a:spLocks/>
          </p:cNvSpPr>
          <p:nvPr/>
        </p:nvSpPr>
        <p:spPr bwMode="auto">
          <a:xfrm>
            <a:off x="2917105" y="788957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24" name="Title 1"/>
          <p:cNvSpPr>
            <a:spLocks/>
          </p:cNvSpPr>
          <p:nvPr/>
        </p:nvSpPr>
        <p:spPr bwMode="auto">
          <a:xfrm>
            <a:off x="2917106" y="1725061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5" name="Picture 23" descr="CURVHE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02836"/>
            <a:ext cx="8496696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>
            <a:spLocks/>
          </p:cNvSpPr>
          <p:nvPr/>
        </p:nvSpPr>
        <p:spPr bwMode="auto">
          <a:xfrm>
            <a:off x="611560" y="2304230"/>
            <a:ext cx="7704856" cy="53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LO ESENCIAL PARA EL DISEÑO DEL PROGRAMA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00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845097" y="908720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845098" y="189305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86856"/>
            <a:ext cx="367240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131840" y="2750356"/>
            <a:ext cx="3169641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PERIODIZACIÓN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9821" y="3556770"/>
            <a:ext cx="8398643" cy="275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5200"/>
              </a:lnSpc>
            </a:pPr>
            <a:r>
              <a:rPr lang="es-ES" altLang="es-PR" sz="3000" dirty="0">
                <a:solidFill>
                  <a:srgbClr val="000000"/>
                </a:solidFill>
                <a:latin typeface="Arial" panose="020B0604020202020204" pitchFamily="34" charset="0"/>
              </a:rPr>
              <a:t>Sistema de entrenamiento físico-deportivo que varía la intensidad y el volumen a través de tres etapas de entrenamiento, que son: </a:t>
            </a:r>
            <a:r>
              <a:rPr lang="es-ES" altLang="es-PR" sz="3000" i="1" dirty="0">
                <a:solidFill>
                  <a:srgbClr val="000000"/>
                </a:solidFill>
                <a:latin typeface="Arial" panose="020B0604020202020204" pitchFamily="34" charset="0"/>
              </a:rPr>
              <a:t>preparatoria</a:t>
            </a:r>
            <a:r>
              <a:rPr lang="es-ES" altLang="es-PR" sz="3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s-ES" altLang="es-PR" sz="3000" i="1" dirty="0">
                <a:solidFill>
                  <a:srgbClr val="000000"/>
                </a:solidFill>
                <a:latin typeface="Arial" panose="020B0604020202020204" pitchFamily="34" charset="0"/>
              </a:rPr>
              <a:t>competitiva</a:t>
            </a:r>
            <a:r>
              <a:rPr lang="es-ES" altLang="es-PR" sz="3000" dirty="0">
                <a:solidFill>
                  <a:srgbClr val="000000"/>
                </a:solidFill>
                <a:latin typeface="Arial" panose="020B0604020202020204" pitchFamily="34" charset="0"/>
              </a:rPr>
              <a:t> y </a:t>
            </a:r>
            <a:r>
              <a:rPr lang="es-ES" altLang="es-PR" sz="3000" i="1" dirty="0">
                <a:solidFill>
                  <a:srgbClr val="000000"/>
                </a:solidFill>
                <a:latin typeface="Arial" panose="020B0604020202020204" pitchFamily="34" charset="0"/>
              </a:rPr>
              <a:t>transitoria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7" y="836712"/>
            <a:ext cx="2277963" cy="2615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4396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845097" y="859148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845098" y="184348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7284"/>
            <a:ext cx="604867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691680" y="2700784"/>
            <a:ext cx="547389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CICLOS DE ENTRENAMIENTO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36344" y="3522452"/>
            <a:ext cx="791942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de hipertrofia o acondicionamiento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464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36344" y="4170524"/>
            <a:ext cx="2893741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de fortaleza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5271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42132" y="4816779"/>
            <a:ext cx="2893741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de potencia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79896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42132" y="5464851"/>
            <a:ext cx="458170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de potencia-tolerancia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544704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62548" y="6093296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156),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" y="581541"/>
            <a:ext cx="3084815" cy="2056543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6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835373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77147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3268"/>
            <a:ext cx="675589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607066" y="2556768"/>
            <a:ext cx="597795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BLOQUES  DE ENTRENAMIENTO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71" y="3098105"/>
            <a:ext cx="3289300" cy="304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36345" y="3446810"/>
            <a:ext cx="366364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introductorio 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36344" y="4094882"/>
            <a:ext cx="366364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preparatorio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42132" y="4741137"/>
            <a:ext cx="35138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competitivo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72332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4503" y="5996136"/>
            <a:ext cx="82439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Athlete Development: The Art &amp; Science of Functional </a:t>
            </a:r>
            <a:r>
              <a:rPr lang="en-US" altLang="es-PR" sz="1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Spoerts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Conditioning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(pp. 84-85),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Gambetta, 2007, Champaign, IL : Human Kinetics. Copyright 2007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Vern Gambetta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842132" y="5389209"/>
            <a:ext cx="322581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transitorio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537139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6" y="550382"/>
            <a:ext cx="2873820" cy="1915880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3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771800" y="979389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771801" y="2059509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1340"/>
            <a:ext cx="711611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319212" y="3204840"/>
            <a:ext cx="633799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RECUPERACIÓN Y OPTIMIZACIÓN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9821" y="3784391"/>
            <a:ext cx="839864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5200"/>
              </a:lnSpc>
            </a:pPr>
            <a:r>
              <a:rPr lang="es-ES" altLang="es-PR" sz="3000" dirty="0">
                <a:solidFill>
                  <a:srgbClr val="000000"/>
                </a:solidFill>
                <a:latin typeface="Arial" panose="020B0604020202020204" pitchFamily="34" charset="0"/>
              </a:rPr>
              <a:t>La meta de un entrenamiento es optimizar el estado de preparación para la competencia más importante del año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04503" y="5996136"/>
            <a:ext cx="82439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Athlete Development: The Art &amp; Science of Functional </a:t>
            </a:r>
            <a:r>
              <a:rPr lang="en-US" altLang="es-PR" sz="1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Spoerts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Conditioning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(p. 101),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Gambetta, 2007, Champaign, IL : Human Kinetics. Copyright 2007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Vern Gambetta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4702"/>
            <a:ext cx="2806700" cy="3048000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7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0007" y="3418390"/>
            <a:ext cx="8398643" cy="22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5800"/>
              </a:lnSpc>
            </a:pPr>
            <a:r>
              <a:rPr lang="es-ES" altLang="es-PR" sz="3600" dirty="0">
                <a:solidFill>
                  <a:srgbClr val="000000"/>
                </a:solidFill>
                <a:latin typeface="Arial" panose="020B0604020202020204" pitchFamily="34" charset="0"/>
              </a:rPr>
              <a:t>Ajustar el entrenamiento integrado-funcional para temporadas deportivas que se extienden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04503" y="5996136"/>
            <a:ext cx="82439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Athlete Development: The Art &amp; Science of Functional </a:t>
            </a:r>
            <a:r>
              <a:rPr lang="en-US" altLang="es-PR" sz="1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Spoerts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Conditioning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(p. 104),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Gambetta, 2007, Champaign, IL : Human Kinetics. Copyright 2007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Vern Gambetta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804066" cy="18693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Title 1"/>
          <p:cNvSpPr>
            <a:spLocks/>
          </p:cNvSpPr>
          <p:nvPr/>
        </p:nvSpPr>
        <p:spPr bwMode="auto">
          <a:xfrm>
            <a:off x="2861556" y="907381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861805" y="1699469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4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5276"/>
            <a:ext cx="815520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/>
          </p:cNvSpPr>
          <p:nvPr/>
        </p:nvSpPr>
        <p:spPr bwMode="auto">
          <a:xfrm>
            <a:off x="918142" y="2628776"/>
            <a:ext cx="727409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TEMPORADA COMPETITIVA EXTENDIDA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9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771800" y="69269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771801" y="1628800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2349252"/>
            <a:ext cx="381642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2986536" y="2412752"/>
            <a:ext cx="3456384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EL MODELO OPT</a:t>
            </a:r>
            <a:r>
              <a:rPr lang="es-PR" altLang="es-PR" sz="1600" b="0" i="1" baseline="30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528" y="5805264"/>
            <a:ext cx="86761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(p/p. 11),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251520" y="3386756"/>
            <a:ext cx="8568704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3000" i="1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”OPTIMUM PERFORMANCE TRAINING” </a:t>
            </a:r>
            <a:r>
              <a:rPr lang="es-PR" altLang="es-PR" sz="30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:</a:t>
            </a:r>
            <a:endParaRPr lang="es-PR" altLang="es-PR" sz="30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72444" y="3955915"/>
            <a:ext cx="775972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FASE1: </a:t>
            </a:r>
            <a:r>
              <a:rPr lang="es-PR" altLang="es-PR" sz="28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para la Estabilización</a:t>
            </a:r>
            <a:endParaRPr lang="es-PR" altLang="es-PR" sz="28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391772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72444" y="4576133"/>
            <a:ext cx="7615704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2: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para la Fortaleza</a:t>
            </a:r>
          </a:p>
        </p:txBody>
      </p:sp>
      <p:pic>
        <p:nvPicPr>
          <p:cNvPr id="15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453794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72444" y="5224205"/>
            <a:ext cx="775972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3: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para la </a:t>
            </a:r>
            <a:r>
              <a:rPr lang="es-PR" altLang="es-PR" sz="28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Hipertrofia</a:t>
            </a:r>
            <a:endParaRPr lang="es-PR" altLang="es-PR" sz="28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518601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8" y="572663"/>
            <a:ext cx="2283514" cy="264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76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620688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520751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96815"/>
            <a:ext cx="381642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131841" y="2160315"/>
            <a:ext cx="3456384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EL MODELO OPT</a:t>
            </a:r>
            <a:r>
              <a:rPr lang="es-PR" altLang="es-PR" sz="1600" b="0" i="1" baseline="30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528" y="5805264"/>
            <a:ext cx="86761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(p/p. 11),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251520" y="2960539"/>
            <a:ext cx="8568704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3000" i="1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”OPTIMUM PERFORMANCE TRAINING” </a:t>
            </a:r>
            <a:r>
              <a:rPr lang="es-PR" altLang="es-PR" sz="30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:</a:t>
            </a:r>
            <a:endParaRPr lang="es-PR" altLang="es-PR" sz="30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72444" y="3529698"/>
            <a:ext cx="7759720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4: </a:t>
            </a:r>
            <a:r>
              <a:rPr lang="es-PR" altLang="es-PR" sz="28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para la</a:t>
            </a:r>
          </a:p>
          <a:p>
            <a:pPr algn="l">
              <a:lnSpc>
                <a:spcPct val="80000"/>
              </a:lnSpc>
            </a:pPr>
            <a:r>
              <a:rPr lang="es-PR" altLang="es-PR" sz="28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Fortaleza máxima</a:t>
            </a:r>
            <a:endParaRPr lang="es-PR" altLang="es-PR" sz="28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349150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72444" y="4395704"/>
            <a:ext cx="7615704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5: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para la Potencia</a:t>
            </a:r>
          </a:p>
        </p:txBody>
      </p:sp>
      <p:pic>
        <p:nvPicPr>
          <p:cNvPr id="15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435751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72444" y="5043776"/>
            <a:ext cx="7759720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6: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para la</a:t>
            </a:r>
          </a:p>
          <a:p>
            <a:pPr algn="l">
              <a:lnSpc>
                <a:spcPct val="80000"/>
              </a:lnSpc>
            </a:pPr>
            <a:r>
              <a:rPr lang="es-PR" altLang="es-PR" sz="28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 Máxima</a:t>
            </a:r>
          </a:p>
        </p:txBody>
      </p:sp>
      <p:pic>
        <p:nvPicPr>
          <p:cNvPr id="17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500558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2" y="764704"/>
            <a:ext cx="2808312" cy="182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9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339753" y="1124744"/>
            <a:ext cx="441813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6" y="764704"/>
            <a:ext cx="2134594" cy="2072336"/>
          </a:xfrm>
          <a:prstGeom prst="rect">
            <a:avLst/>
          </a:prstGeom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92228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228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2469523"/>
            <a:ext cx="574869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Ponencia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33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948205"/>
            <a:ext cx="81281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Material educativo: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Recursos y publicaciones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039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468151"/>
            <a:ext cx="495360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preliminares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4451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938507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Trasfondo histórico: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Origen y desarrollo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850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485747"/>
            <a:ext cx="677140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Escenarios: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ontextos donde se aplica el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256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516264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Conceptos fundamentales: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Terminología básica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264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709883"/>
            <a:ext cx="77668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arco conceptual: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669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84931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aracterísticas y Principios: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Funcional</a:t>
            </a: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712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870"/>
            <a:ext cx="1778961" cy="1393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76470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700808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3268"/>
            <a:ext cx="756059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115616" y="2556768"/>
            <a:ext cx="6770041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CLASIFICACIÓN DE LOS EJERCICIOS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60487" y="6067425"/>
            <a:ext cx="83879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Reproducido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New Functional Training for Sports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2da. ed.; (p. 27),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R. M. Boyle, 2016, Champaign, IL: Human Kinetics. Copyright 2016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Michael Boyle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4999"/>
            <a:ext cx="2727791" cy="18185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04" y="3251543"/>
            <a:ext cx="4140584" cy="276038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93304" y="3356992"/>
            <a:ext cx="393873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s-PR" altLang="es-PR" sz="4200" b="1" dirty="0">
                <a:solidFill>
                  <a:srgbClr val="4848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Línea de base</a:t>
            </a:r>
          </a:p>
        </p:txBody>
      </p:sp>
      <p:pic>
        <p:nvPicPr>
          <p:cNvPr id="20" name="Picture 5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478360"/>
            <a:ext cx="595436" cy="5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992858" y="4221088"/>
            <a:ext cx="34351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s-PR" altLang="es-PR" sz="4200" b="1" dirty="0">
                <a:solidFill>
                  <a:srgbClr val="4848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Progresión</a:t>
            </a:r>
          </a:p>
        </p:txBody>
      </p:sp>
      <p:pic>
        <p:nvPicPr>
          <p:cNvPr id="22" name="Picture 5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8" y="4342456"/>
            <a:ext cx="595436" cy="5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992859" y="5066600"/>
            <a:ext cx="37231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s-PR" altLang="es-PR" sz="4200" b="1" dirty="0">
                <a:solidFill>
                  <a:srgbClr val="4848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Regresión</a:t>
            </a:r>
          </a:p>
        </p:txBody>
      </p:sp>
      <p:pic>
        <p:nvPicPr>
          <p:cNvPr id="24" name="Picture 5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8" y="5187968"/>
            <a:ext cx="595436" cy="5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3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69802"/>
            <a:ext cx="784862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043608" y="2033302"/>
            <a:ext cx="69860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HERRAMIENTAS DE ENTRENAMIENTO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72444" y="2833579"/>
            <a:ext cx="7615704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Bolas medicinales</a:t>
            </a:r>
          </a:p>
        </p:txBody>
      </p:sp>
      <p:pic>
        <p:nvPicPr>
          <p:cNvPr id="11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279538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72444" y="3365489"/>
            <a:ext cx="7615704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Chalecos con resistencias y correas</a:t>
            </a:r>
          </a:p>
        </p:txBody>
      </p:sp>
      <p:pic>
        <p:nvPicPr>
          <p:cNvPr id="13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332729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72444" y="3884876"/>
            <a:ext cx="775972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Rolos de hule-espuma</a:t>
            </a:r>
          </a:p>
        </p:txBody>
      </p:sp>
      <p:pic>
        <p:nvPicPr>
          <p:cNvPr id="15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384668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72444" y="4432117"/>
            <a:ext cx="5327748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Bolas estabilizadoras</a:t>
            </a:r>
          </a:p>
        </p:txBody>
      </p:sp>
      <p:pic>
        <p:nvPicPr>
          <p:cNvPr id="17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439392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972444" y="5008181"/>
            <a:ext cx="7615704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de deslizamiento</a:t>
            </a:r>
          </a:p>
        </p:txBody>
      </p:sp>
      <p:pic>
        <p:nvPicPr>
          <p:cNvPr id="19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496999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972444" y="5512237"/>
            <a:ext cx="775972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de deslizamiento compacta</a:t>
            </a:r>
          </a:p>
        </p:txBody>
      </p:sp>
      <p:pic>
        <p:nvPicPr>
          <p:cNvPr id="21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547404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60487" y="6067425"/>
            <a:ext cx="83879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Reproducido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New Functional Training for Sports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2da. ed.; (pp. 28-31),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R. M. Boyle, 2016, Champaign, IL: Human Kinetics. Copyright 2016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Michael Boyle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2" y="490564"/>
            <a:ext cx="2376353" cy="157984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3" name="Title 1"/>
          <p:cNvSpPr>
            <a:spLocks/>
          </p:cNvSpPr>
          <p:nvPr/>
        </p:nvSpPr>
        <p:spPr bwMode="auto">
          <a:xfrm>
            <a:off x="2627784" y="671947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24" name="Title 1"/>
          <p:cNvSpPr>
            <a:spLocks/>
          </p:cNvSpPr>
          <p:nvPr/>
        </p:nvSpPr>
        <p:spPr bwMode="auto">
          <a:xfrm>
            <a:off x="2627785" y="146403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747363"/>
      </p:ext>
    </p:extLst>
  </p:cSld>
  <p:clrMapOvr>
    <a:masterClrMapping/>
  </p:clrMapOvr>
  <p:transition spd="slow">
    <p:wheel spokes="1"/>
    <p:sndAc>
      <p:stSnd>
        <p:snd r:embed="rId4" name="breeze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1260"/>
            <a:ext cx="784862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043608" y="2484760"/>
            <a:ext cx="69860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HERRAMIENTAS DE ENTRENAMIENTO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72444" y="3337635"/>
            <a:ext cx="7615704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eslizadores pequeños (</a:t>
            </a:r>
            <a:r>
              <a:rPr lang="es-PR" altLang="es-PR" sz="2800" b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Valslides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329944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72444" y="3869545"/>
            <a:ext cx="7615704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Escaleras de agilidad</a:t>
            </a:r>
          </a:p>
        </p:txBody>
      </p:sp>
      <p:pic>
        <p:nvPicPr>
          <p:cNvPr id="13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38313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72444" y="4388932"/>
            <a:ext cx="775972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 de medialuna BOSU</a:t>
            </a:r>
          </a:p>
        </p:txBody>
      </p:sp>
      <p:pic>
        <p:nvPicPr>
          <p:cNvPr id="15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435074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72444" y="4936173"/>
            <a:ext cx="5327748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Entrenadores de Suspensión</a:t>
            </a:r>
          </a:p>
        </p:txBody>
      </p:sp>
      <p:pic>
        <p:nvPicPr>
          <p:cNvPr id="17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489798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972444" y="5512237"/>
            <a:ext cx="7615704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Bandas elásticas (AT </a:t>
            </a:r>
            <a:r>
              <a:rPr lang="es-PR" altLang="es-PR" sz="2800" b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8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Flex)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547404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60487" y="6067425"/>
            <a:ext cx="83879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Reproducido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New Functional Training for Sports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2da. ed.; (pp. 31-32),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R. M. Boyle, 2016, Champaign, IL: Human Kinetics. Copyright 2016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Michael Boyle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5" y="477723"/>
            <a:ext cx="2806130" cy="187075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5" name="Title 1"/>
          <p:cNvSpPr>
            <a:spLocks/>
          </p:cNvSpPr>
          <p:nvPr/>
        </p:nvSpPr>
        <p:spPr bwMode="auto">
          <a:xfrm>
            <a:off x="2773089" y="76470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26" name="Title 1"/>
          <p:cNvSpPr>
            <a:spLocks/>
          </p:cNvSpPr>
          <p:nvPr/>
        </p:nvSpPr>
        <p:spPr bwMode="auto">
          <a:xfrm>
            <a:off x="2773090" y="1628800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200429"/>
      </p:ext>
    </p:extLst>
  </p:cSld>
  <p:clrMapOvr>
    <a:masterClrMapping/>
  </p:clrMapOvr>
  <p:transition spd="slow">
    <p:wedge/>
    <p:sndAc>
      <p:stSnd>
        <p:snd r:embed="rId4" name="breeze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69269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700808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2599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131840" y="2486099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EL CONTINUO FUNCIONAL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60487" y="6067425"/>
            <a:ext cx="83879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Reproducido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New Functional Training for Sports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2da. ed.; (p. 32),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R. M. Boyle, 2016, Champaign, IL: Human Kinetics. Copyright 2016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Michael Boyle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30007" y="3418390"/>
            <a:ext cx="8398643" cy="250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7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Se refiere al espectro de ejercicios funcionales ubicados en una escala continua, desde el ejercicio menos funcional hasta el ejercicio más funcional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5" y="464170"/>
            <a:ext cx="2730500" cy="3048000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9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himes.wav"/>
          </p:stSnd>
        </p:sndAc>
      </p:transition>
    </mc:Choice>
    <mc:Fallback xmlns="">
      <p:transition spd="slow">
        <p:checker/>
        <p:sndAc>
          <p:stSnd>
            <p:snd r:embed="rId7" name="chimes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721519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627461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7244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131840" y="2340744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EL CONTINUO FUNCIONAL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972444" y="3068960"/>
            <a:ext cx="7759720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ts val="3800"/>
              </a:lnSpc>
            </a:pPr>
            <a:r>
              <a:rPr lang="es-PR" altLang="es-PR" sz="28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menos funcional:</a:t>
            </a:r>
          </a:p>
          <a:p>
            <a:pPr algn="l">
              <a:lnSpc>
                <a:spcPts val="3800"/>
              </a:lnSpc>
            </a:pPr>
            <a:r>
              <a:rPr lang="es-PR" altLang="es-PR" sz="2800" i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es-PR" altLang="es-PR" sz="28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800" i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rescostado</a:t>
            </a:r>
            <a:r>
              <a:rPr lang="es-PR" altLang="es-PR" sz="28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las piernas</a:t>
            </a:r>
            <a:endParaRPr lang="es-PR" altLang="es-PR" sz="28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31473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972444" y="4234249"/>
            <a:ext cx="7615704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ts val="38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 ejercicio menos funcional:</a:t>
            </a:r>
          </a:p>
          <a:p>
            <a:pPr algn="l">
              <a:lnSpc>
                <a:spcPts val="3800"/>
              </a:lnSpc>
            </a:pPr>
            <a:r>
              <a:rPr lang="en-US" altLang="es-PR" sz="2800" i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Sentadilla</a:t>
            </a:r>
            <a:r>
              <a:rPr lang="en-US" altLang="es-PR" sz="28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pie con </a:t>
            </a:r>
            <a:r>
              <a:rPr lang="en-US" altLang="es-PR" sz="2800" i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</a:t>
            </a:r>
            <a:endParaRPr lang="es-PR" altLang="es-PR" sz="28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432191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72444" y="5440229"/>
            <a:ext cx="775972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sigue: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Sentadilla con la barra de pesa</a:t>
            </a:r>
          </a:p>
        </p:txBody>
      </p:sp>
      <p:pic>
        <p:nvPicPr>
          <p:cNvPr id="27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540203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60487" y="6067425"/>
            <a:ext cx="83879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Reproducido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New Functional Training for Sports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2da. ed.; (pp. 32-33),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R. M. Boyle, 2016, Champaign, IL: Human Kinetics. Copyright 2016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Michael Boyle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2" y="755773"/>
            <a:ext cx="2355367" cy="2131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72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himes.wav"/>
          </p:stSnd>
        </p:sndAc>
      </p:transition>
    </mc:Choice>
    <mc:Fallback xmlns="">
      <p:transition spd="slow">
        <p:blinds dir="vert"/>
        <p:sndAc>
          <p:stSnd>
            <p:snd r:embed="rId8" name="chimes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846761" y="105273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846762" y="2174702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80" y="3000873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061496" y="3064373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EL CONTINUO FUNCIONAL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972444" y="4332732"/>
            <a:ext cx="8064052" cy="53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ts val="3800"/>
              </a:lnSpc>
            </a:pPr>
            <a:r>
              <a:rPr lang="es-PR" altLang="es-PR" sz="28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más funcional:</a:t>
            </a:r>
          </a:p>
        </p:txBody>
      </p:sp>
      <p:pic>
        <p:nvPicPr>
          <p:cNvPr id="23" name="Picture 2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441112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60487" y="6067425"/>
            <a:ext cx="83879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Reproducido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New Functional Training for Sports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2da. ed.; (pp. 32-33),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R. M. Boyle, 2016, Champaign, IL: Human Kinetics. Copyright 2016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Michael Boyle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72444" y="5036210"/>
            <a:ext cx="8064052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ts val="3200"/>
              </a:lnSpc>
            </a:pPr>
            <a:r>
              <a:rPr lang="es-PR" altLang="es-PR" sz="28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Sentadilla con la barra de pesa,</a:t>
            </a:r>
          </a:p>
          <a:p>
            <a:pPr algn="l">
              <a:lnSpc>
                <a:spcPts val="3200"/>
              </a:lnSpc>
            </a:pPr>
            <a:r>
              <a:rPr lang="es-PR" altLang="es-PR" sz="28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una pierna</a:t>
            </a:r>
            <a:endParaRPr lang="es-PR" altLang="es-PR" sz="2800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6408"/>
            <a:ext cx="2593951" cy="3537206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410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3004740" y="835373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3004741" y="177147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DESEÑO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67" y="2421260"/>
            <a:ext cx="468052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291483" y="2484760"/>
            <a:ext cx="417775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LA ATLETA FEMENINA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60487" y="6067425"/>
            <a:ext cx="83879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Adapatado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New Functional Training for Sports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2da. ed.; (pp. 34),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R. M. Boyle, 2016, Champaign, IL: Human Kinetics. Copyright 2016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Michael Boyle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60486" y="3140968"/>
            <a:ext cx="8459737" cy="69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7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Las mujeres son más </a:t>
            </a:r>
            <a:r>
              <a:rPr lang="es-ES" altLang="es-PR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entrenables</a:t>
            </a:r>
            <a:endParaRPr lang="es-ES" altLang="es-PR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4014"/>
            <a:ext cx="3039963" cy="22369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3446746"/>
            <a:ext cx="4572000" cy="304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66" y="3864261"/>
            <a:ext cx="4464496" cy="2319219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3170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8971"/>
            <a:ext cx="828067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683568" y="1952340"/>
            <a:ext cx="77048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DESARROLLO ATLÉTICO LARGO A PLAZO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6674" y="2564904"/>
            <a:ext cx="8398643" cy="114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1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Años de entrenamiento</a:t>
            </a:r>
          </a:p>
          <a:p>
            <a:pPr algn="ctr" eaLnBrk="0" hangingPunct="0">
              <a:lnSpc>
                <a:spcPts val="41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para desarrollar un atleta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04503" y="5996136"/>
            <a:ext cx="82439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Athlete Development: The Art &amp; Science of Functional </a:t>
            </a:r>
            <a:r>
              <a:rPr lang="en-US" altLang="es-PR" sz="1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Spoerts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Conditioning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(p. 114),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Gambetta, 2007, Champaign, IL : Human Kinetics. Copyright 2007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Vern Gambetta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19" y="3717510"/>
            <a:ext cx="4948151" cy="22534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5727"/>
            <a:ext cx="2160240" cy="1440160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54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82186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84348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6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81907"/>
            <a:ext cx="8496696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611560" y="2683301"/>
            <a:ext cx="7704856" cy="53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INTEGRACIÓN DE LOS ELEMENTOS DEL DISEÑO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30007" y="3511277"/>
            <a:ext cx="8398643" cy="6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7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Duración de fase de periodización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2548" y="6093296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157),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3" y="828780"/>
            <a:ext cx="2463422" cy="1642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78" y="4255230"/>
            <a:ext cx="4787900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4755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763365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699469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1260"/>
            <a:ext cx="504056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131841" y="2484760"/>
            <a:ext cx="4536504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RESUMEN/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CONCLUSIÓN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51520" y="3284984"/>
            <a:ext cx="839864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2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La prioridad es la seguridad y la efectividad del programa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2548" y="6093296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158),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3" y="3982470"/>
            <a:ext cx="3528392" cy="235226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41" y="4151514"/>
            <a:ext cx="3626702" cy="216519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4" y="478250"/>
            <a:ext cx="2819400" cy="3048000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751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3926" y="764704"/>
            <a:ext cx="4434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1960016"/>
            <a:ext cx="843692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Planificación y diseño: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698981"/>
            <a:ext cx="18165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5579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74029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Cómo contactar al deponente: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Correo/Teléfono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5621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497"/>
            <a:ext cx="2352166" cy="666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75" y="703146"/>
            <a:ext cx="1440557" cy="750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1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3528" y="692696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3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CRÉDITOS DE ILUSTRACIONES: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338158" y="1484784"/>
            <a:ext cx="848231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(2016).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Stock 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https://stock.adobe.com/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San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CA: 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Mega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Ontario,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Lemaire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S. B. (2003).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Clipart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®: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Quebec,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(1997).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Cleveland, OH: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TechPool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Studios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>
              <a:lnSpc>
                <a:spcPts val="2500"/>
              </a:lnSpc>
            </a:pPr>
            <a:endParaRPr lang="en-US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Nova Development and its licensors (1995-2006). </a:t>
            </a:r>
            <a:r>
              <a:rPr lang="en-US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 Explosion 800,000 Premium-Quality Graphics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Calabasas, CA: Nova Development</a:t>
            </a:r>
          </a:p>
          <a:p>
            <a:pPr>
              <a:lnSpc>
                <a:spcPts val="2500"/>
              </a:lnSpc>
            </a:pPr>
            <a:endParaRPr lang="en-US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“Google images”</a:t>
            </a:r>
          </a:p>
          <a:p>
            <a:pPr>
              <a:lnSpc>
                <a:spcPts val="2500"/>
              </a:lnSpc>
            </a:pP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3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3923928" y="2492896"/>
            <a:ext cx="49922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7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72330" y="2420044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s-PR" sz="8100" b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s-PR" sz="8100" b="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2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4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U</a:t>
            </a:r>
            <a:r>
              <a:rPr lang="en-US" altLang="es-PR" sz="2800" b="1" i="1" dirty="0">
                <a:latin typeface="Calibri" panose="020F0502020204030204" pitchFamily="34" charset="0"/>
              </a:rPr>
              <a:t>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429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17208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00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837882" y="3327688"/>
            <a:ext cx="784011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Bases del programa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837881" y="4894054"/>
            <a:ext cx="7840113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Entrenamiento a largo plazo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837881" y="3837491"/>
            <a:ext cx="8126607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Diseño del programa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2" y="610856"/>
            <a:ext cx="2302718" cy="153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95" y="1845493"/>
            <a:ext cx="2470569" cy="370585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8" name="Title 1"/>
          <p:cNvSpPr>
            <a:spLocks/>
          </p:cNvSpPr>
          <p:nvPr/>
        </p:nvSpPr>
        <p:spPr bwMode="auto">
          <a:xfrm>
            <a:off x="2773089" y="69269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59" name="Title 1"/>
          <p:cNvSpPr>
            <a:spLocks/>
          </p:cNvSpPr>
          <p:nvPr/>
        </p:nvSpPr>
        <p:spPr bwMode="auto">
          <a:xfrm>
            <a:off x="2771800" y="1628800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837881" y="2301766"/>
            <a:ext cx="704802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preliminares</a:t>
            </a:r>
          </a:p>
        </p:txBody>
      </p:sp>
      <p:pic>
        <p:nvPicPr>
          <p:cNvPr id="61" name="Picture 3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230176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837882" y="2849006"/>
            <a:ext cx="560786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5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2805822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330987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837882" y="4423698"/>
            <a:ext cx="5175816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Variables de entrenamiento</a:t>
            </a:r>
          </a:p>
        </p:txBody>
      </p:sp>
      <p:pic>
        <p:nvPicPr>
          <p:cNvPr id="66" name="Picture 12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4389998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489405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837882" y="5441294"/>
            <a:ext cx="675999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Lo esencial para el diseño del programa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Picture 5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5398110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383749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837882" y="5968907"/>
            <a:ext cx="235513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Periodización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5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592572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992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837882" y="3327688"/>
            <a:ext cx="531829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Recuperación y optimización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837881" y="4894054"/>
            <a:ext cx="5462311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Clasificación de los ejercicios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837881" y="3837491"/>
            <a:ext cx="5894359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Temporada competitiva extendida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itle 1"/>
          <p:cNvSpPr>
            <a:spLocks/>
          </p:cNvSpPr>
          <p:nvPr/>
        </p:nvSpPr>
        <p:spPr bwMode="auto">
          <a:xfrm>
            <a:off x="2773089" y="69269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59" name="Title 1"/>
          <p:cNvSpPr>
            <a:spLocks/>
          </p:cNvSpPr>
          <p:nvPr/>
        </p:nvSpPr>
        <p:spPr bwMode="auto">
          <a:xfrm>
            <a:off x="2771800" y="1628800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837881" y="2301766"/>
            <a:ext cx="459821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Ciclos de entrenamiento</a:t>
            </a:r>
          </a:p>
        </p:txBody>
      </p:sp>
      <p:pic>
        <p:nvPicPr>
          <p:cNvPr id="61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230176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837882" y="2849006"/>
            <a:ext cx="459821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Bloques de entrenamiento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2805822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330987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837882" y="4423698"/>
            <a:ext cx="5175816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Modelo OPT</a:t>
            </a:r>
            <a:r>
              <a:rPr lang="es-PR" altLang="es-PR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</a:p>
        </p:txBody>
      </p:sp>
      <p:pic>
        <p:nvPicPr>
          <p:cNvPr id="66" name="Picture 12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4389998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489405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837882" y="5441294"/>
            <a:ext cx="575034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Herramientas de entrenamiento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5398110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383749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837882" y="5968907"/>
            <a:ext cx="546231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El continuo funcional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592572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5" y="460204"/>
            <a:ext cx="2688533" cy="1792355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54140"/>
            <a:ext cx="1945037" cy="4274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32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837882" y="3474877"/>
            <a:ext cx="7837036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Integraci</a:t>
            </a: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los elementos del diseño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837881" y="3984680"/>
            <a:ext cx="5894359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Resumen/Conclusión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itle 1"/>
          <p:cNvSpPr>
            <a:spLocks/>
          </p:cNvSpPr>
          <p:nvPr/>
        </p:nvSpPr>
        <p:spPr bwMode="auto">
          <a:xfrm>
            <a:off x="2773089" y="69269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59" name="Title 1"/>
          <p:cNvSpPr>
            <a:spLocks/>
          </p:cNvSpPr>
          <p:nvPr/>
        </p:nvSpPr>
        <p:spPr bwMode="auto">
          <a:xfrm>
            <a:off x="2771800" y="1628800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837881" y="2448955"/>
            <a:ext cx="459821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La atleta femenina</a:t>
            </a:r>
          </a:p>
        </p:txBody>
      </p:sp>
      <p:pic>
        <p:nvPicPr>
          <p:cNvPr id="61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24489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837882" y="2996195"/>
            <a:ext cx="575034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tlético a largo plazo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2953011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345706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" y="398468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4" y="692696"/>
            <a:ext cx="2225768" cy="1483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9" y="4460879"/>
            <a:ext cx="8074667" cy="1967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3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699792" y="1075172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699792" y="2419549"/>
            <a:ext cx="561662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PLANIFICACION Y DISEÑO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420"/>
            <a:ext cx="712879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259632" y="3924920"/>
            <a:ext cx="655401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CONSIDERACIONES PRELIMINARES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9552" y="4514344"/>
            <a:ext cx="7920880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38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Ajustar el plan a las necesidades de los atletas, o individuos que se ejercitan como salud preventiva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4966"/>
            <a:ext cx="2093782" cy="3220091"/>
          </a:xfrm>
          <a:prstGeom prst="rect">
            <a:avLst/>
          </a:prstGeom>
        </p:spPr>
      </p:pic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60487" y="6067425"/>
            <a:ext cx="83879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Adaptado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New Functional Training for Sports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2da. ed.; (pp. 23-24),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R. M. Boyle, 2016, Champaign, IL: Human Kinetics. Copyright 2016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Michael Boyle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51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46039</TotalTime>
  <Words>2822</Words>
  <Application>Microsoft Office PowerPoint</Application>
  <PresentationFormat>On-screen Show (4:3)</PresentationFormat>
  <Paragraphs>312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Planificacion y Diseño del Entrenamiento Funcional</dc:title>
  <dc:creator>Valued Acer Customer</dc:creator>
  <cp:lastModifiedBy>Edgar Lopategui Corsino</cp:lastModifiedBy>
  <cp:revision>5021</cp:revision>
  <cp:lastPrinted>2016-09-29T16:33:06Z</cp:lastPrinted>
  <dcterms:created xsi:type="dcterms:W3CDTF">2012-03-25T21:01:47Z</dcterms:created>
  <dcterms:modified xsi:type="dcterms:W3CDTF">2023-03-08T21:24:35Z</dcterms:modified>
</cp:coreProperties>
</file>