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33" r:id="rId4"/>
    <p:sldId id="334" r:id="rId5"/>
    <p:sldId id="335" r:id="rId6"/>
    <p:sldId id="336" r:id="rId7"/>
    <p:sldId id="331" r:id="rId8"/>
    <p:sldId id="332" r:id="rId9"/>
    <p:sldId id="379" r:id="rId10"/>
    <p:sldId id="298" r:id="rId11"/>
    <p:sldId id="300" r:id="rId12"/>
    <p:sldId id="303" r:id="rId13"/>
    <p:sldId id="294" r:id="rId14"/>
    <p:sldId id="295" r:id="rId15"/>
    <p:sldId id="299" r:id="rId16"/>
    <p:sldId id="302" r:id="rId17"/>
    <p:sldId id="304" r:id="rId18"/>
    <p:sldId id="305" r:id="rId19"/>
    <p:sldId id="301" r:id="rId20"/>
    <p:sldId id="290" r:id="rId21"/>
    <p:sldId id="297" r:id="rId22"/>
    <p:sldId id="288" r:id="rId23"/>
    <p:sldId id="289" r:id="rId24"/>
    <p:sldId id="284" r:id="rId25"/>
    <p:sldId id="285" r:id="rId26"/>
    <p:sldId id="286" r:id="rId27"/>
    <p:sldId id="287" r:id="rId28"/>
    <p:sldId id="291" r:id="rId29"/>
    <p:sldId id="292" r:id="rId30"/>
    <p:sldId id="293" r:id="rId31"/>
    <p:sldId id="296" r:id="rId32"/>
    <p:sldId id="337" r:id="rId33"/>
    <p:sldId id="338" r:id="rId34"/>
    <p:sldId id="339" r:id="rId35"/>
    <p:sldId id="340" r:id="rId36"/>
    <p:sldId id="306" r:id="rId37"/>
    <p:sldId id="314" r:id="rId38"/>
    <p:sldId id="315" r:id="rId39"/>
    <p:sldId id="324" r:id="rId40"/>
    <p:sldId id="327" r:id="rId41"/>
    <p:sldId id="321" r:id="rId42"/>
    <p:sldId id="325" r:id="rId43"/>
    <p:sldId id="329" r:id="rId44"/>
    <p:sldId id="330" r:id="rId45"/>
    <p:sldId id="328" r:id="rId46"/>
    <p:sldId id="322" r:id="rId47"/>
    <p:sldId id="323" r:id="rId48"/>
    <p:sldId id="326" r:id="rId49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6600"/>
    <a:srgbClr val="CC3300"/>
    <a:srgbClr val="000000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49" autoAdjust="0"/>
  </p:normalViewPr>
  <p:slideViewPr>
    <p:cSldViewPr>
      <p:cViewPr varScale="1">
        <p:scale>
          <a:sx n="65" d="100"/>
          <a:sy n="65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4523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1651000" y="6218238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PR" altLang="es-PR" sz="1200" dirty="0" err="1">
                <a:solidFill>
                  <a:schemeClr val="folHlink"/>
                </a:solidFill>
              </a:rPr>
              <a:t>Saludmed</a:t>
            </a:r>
            <a:r>
              <a:rPr lang="es-PR" altLang="es-PR" sz="1200" dirty="0">
                <a:solidFill>
                  <a:schemeClr val="folHlink"/>
                </a:solidFill>
              </a:rPr>
              <a:t> 2023, por </a:t>
            </a:r>
            <a:r>
              <a:rPr lang="es-PR" altLang="es-PR" sz="1200" b="1" i="1" dirty="0">
                <a:solidFill>
                  <a:schemeClr val="folHlink"/>
                </a:solidFill>
                <a:hlinkClick r:id="rId4"/>
              </a:rPr>
              <a:t>Edgar Lopategui Corsino</a:t>
            </a:r>
            <a:r>
              <a:rPr lang="es-PR" altLang="es-PR" sz="1200" dirty="0">
                <a:solidFill>
                  <a:schemeClr val="folHlink"/>
                </a:solidFill>
              </a:rPr>
              <a:t>, se encuentra bajo una licencia </a:t>
            </a:r>
            <a:r>
              <a:rPr lang="es-PR" altLang="es-PR" sz="1200" i="1" dirty="0">
                <a:solidFill>
                  <a:schemeClr val="folHlink"/>
                </a:solidFill>
                <a:hlinkClick r:id="rId5"/>
              </a:rPr>
              <a:t>"Creative </a:t>
            </a:r>
            <a:r>
              <a:rPr lang="es-PR" altLang="es-PR" sz="1200" i="1" dirty="0" err="1">
                <a:solidFill>
                  <a:schemeClr val="folHlink"/>
                </a:solidFill>
                <a:hlinkClick r:id="rId5"/>
              </a:rPr>
              <a:t>Commons</a:t>
            </a:r>
            <a:r>
              <a:rPr lang="es-PR" altLang="es-PR" sz="1200" i="1" dirty="0">
                <a:solidFill>
                  <a:schemeClr val="folHlink"/>
                </a:solidFill>
                <a:hlinkClick r:id="rId5"/>
              </a:rPr>
              <a:t>"</a:t>
            </a:r>
            <a:r>
              <a:rPr lang="es-PR" altLang="es-PR" sz="1200" dirty="0">
                <a:solidFill>
                  <a:schemeClr val="folHlink"/>
                </a:solidFill>
              </a:rPr>
              <a:t>, </a:t>
            </a:r>
          </a:p>
          <a:p>
            <a:pPr eaLnBrk="1" hangingPunct="1"/>
            <a:r>
              <a:rPr lang="es-PR" altLang="es-PR" sz="1200" dirty="0">
                <a:solidFill>
                  <a:schemeClr val="folHlink"/>
                </a:solidFill>
              </a:rPr>
              <a:t>de tipo: </a:t>
            </a:r>
            <a:r>
              <a:rPr lang="es-PR" altLang="es-PR" sz="1200" b="1" i="1" dirty="0">
                <a:solidFill>
                  <a:schemeClr val="folHlink"/>
                </a:solidFill>
                <a:hlinkClick r:id="rId5"/>
              </a:rPr>
              <a:t>Reconocimiento-</a:t>
            </a:r>
            <a:r>
              <a:rPr lang="es-PR" altLang="es-PR" sz="1200" b="1" i="1" dirty="0" err="1">
                <a:solidFill>
                  <a:schemeClr val="folHlink"/>
                </a:solidFill>
                <a:hlinkClick r:id="rId5"/>
              </a:rPr>
              <a:t>NoComercial</a:t>
            </a:r>
            <a:r>
              <a:rPr lang="es-PR" altLang="es-PR" sz="1200" b="1" i="1" dirty="0">
                <a:solidFill>
                  <a:schemeClr val="folHlink"/>
                </a:solidFill>
                <a:hlinkClick r:id="rId5"/>
              </a:rPr>
              <a:t>-Sin Obras Derivadas 3.0.  Licencia de Puerto Rico</a:t>
            </a:r>
            <a:r>
              <a:rPr lang="es-PR" altLang="es-PR" sz="1200" dirty="0">
                <a:solidFill>
                  <a:schemeClr val="folHlink"/>
                </a:solidFill>
              </a:rPr>
              <a:t>.  </a:t>
            </a:r>
          </a:p>
          <a:p>
            <a:pPr eaLnBrk="1" hangingPunct="1"/>
            <a:r>
              <a:rPr lang="es-PR" altLang="es-PR" sz="1200" dirty="0">
                <a:solidFill>
                  <a:schemeClr val="folHlink"/>
                </a:solidFill>
              </a:rPr>
              <a:t>Basado en las páginas publicadas para el sitio Web: </a:t>
            </a:r>
            <a:r>
              <a:rPr lang="es-PR" altLang="es-PR" sz="1200" b="1" i="1" dirty="0">
                <a:solidFill>
                  <a:schemeClr val="folHlink"/>
                </a:solidFill>
                <a:hlinkClick r:id="rId4"/>
              </a:rPr>
              <a:t>www.saludmed.com</a:t>
            </a:r>
            <a:r>
              <a:rPr lang="es-PR" altLang="es-PR" sz="1200" dirty="0">
                <a:solidFill>
                  <a:schemeClr val="folHlink"/>
                </a:solidFill>
              </a:rPr>
              <a:t>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2013"/>
            <a:ext cx="6248400" cy="1298575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51054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014943-BA76-4168-926D-33AC3583C5B8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324485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07404-7C48-4F65-8C59-20EA12356F47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313564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219200"/>
            <a:ext cx="19240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197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B5DCF-997B-468B-A974-59E11C9423A8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34405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D93E4-B1CE-4179-B94E-5D9652A7D728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62187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DE960-21E8-469E-9A41-6C99557DAF2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51904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771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86000"/>
            <a:ext cx="3771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1D1B2-63DD-4F9F-A8AA-75AEC0A2C7DE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06803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1CB0B-6490-4FE5-A8B9-7CC934E2C908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8795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E8B1B-5E84-4FA1-97D6-D9E9C49B2D96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72221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7ECF6-9156-4F89-B531-12C5CB51610A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390873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B3194-3974-41D6-8BCD-82EAFC85D6B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85064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9AAFD-E7E0-44F5-B9E6-B73F7D38651E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1446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69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2579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5792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24B24E2-7311-49B0-9B6E-2A101667009A}" type="slidenum">
              <a:rPr lang="en-US" altLang="es-PR"/>
              <a:pPr/>
              <a:t>‹#›</a:t>
            </a:fld>
            <a:endParaRPr lang="en-US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dirty="0"/>
              <a:t>Copyright © 2023 Edgar Lopategui Corsino | </a:t>
            </a:r>
            <a:r>
              <a:rPr lang="en-US" altLang="es-PR" sz="1000" dirty="0" err="1"/>
              <a:t>Saludmed</a:t>
            </a:r>
            <a:r>
              <a:rPr lang="en-US" altLang="es-PR" sz="1000" dirty="0"/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5334000" cy="114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PR" sz="4300" i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DE</a:t>
            </a:r>
            <a:br>
              <a:rPr lang="en-US" altLang="es-PR" sz="4300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s-PR" sz="4300" i="1">
                <a:effectLst>
                  <a:outerShdw blurRad="38100" dist="38100" dir="2700000" algn="tl">
                    <a:srgbClr val="000000"/>
                  </a:outerShdw>
                </a:effectLst>
              </a:rPr>
              <a:t>PLANIFICACIÓN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0" y="5334000"/>
            <a:ext cx="5943600" cy="762000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alt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Prof. Edgar Lopategui Corsino</a:t>
            </a:r>
          </a:p>
          <a:p>
            <a:pPr algn="ctr">
              <a:lnSpc>
                <a:spcPct val="70000"/>
              </a:lnSpc>
            </a:pPr>
            <a:r>
              <a:rPr lang="en-US" alt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MA Fisiologia del Ejercicio</a:t>
            </a:r>
          </a:p>
        </p:txBody>
      </p:sp>
      <p:sp>
        <p:nvSpPr>
          <p:cNvPr id="3082" name="Title 1"/>
          <p:cNvSpPr>
            <a:spLocks/>
          </p:cNvSpPr>
          <p:nvPr/>
        </p:nvSpPr>
        <p:spPr bwMode="auto">
          <a:xfrm>
            <a:off x="838200" y="1371600"/>
            <a:ext cx="586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s-PR" sz="4300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FUNCIONAL:</a:t>
            </a:r>
            <a:endParaRPr lang="en-US" altLang="es-PR" sz="43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83" name="Picture 11" descr="Functional_Exercise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838200"/>
            <a:ext cx="2355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4515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4516" name="Content Placeholder 2"/>
          <p:cNvSpPr>
            <a:spLocks/>
          </p:cNvSpPr>
          <p:nvPr/>
        </p:nvSpPr>
        <p:spPr bwMode="auto">
          <a:xfrm>
            <a:off x="304800" y="3352800"/>
            <a:ext cx="5867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 Plan Efectivo: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Habrá de tomar en</a:t>
            </a:r>
            <a:r>
              <a:rPr lang="en-US" altLang="es-PR" sz="20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consideración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s-PR" sz="2400" b="1">
                <a:solidFill>
                  <a:srgbClr val="000000"/>
                </a:solidFill>
              </a:rPr>
              <a:t>    las demandas innatas en los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>
                <a:solidFill>
                  <a:srgbClr val="000000"/>
                </a:solidFill>
              </a:rPr>
              <a:t>    diferentes tipos de</a:t>
            </a:r>
            <a:r>
              <a:rPr lang="en-US" altLang="es-PR" sz="20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trabajos</a:t>
            </a:r>
            <a:endParaRPr lang="es-PR" altLang="es-PR" sz="2000" b="1" i="1">
              <a:solidFill>
                <a:srgbClr val="CC3300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Provee para un plan de</a:t>
            </a:r>
          </a:p>
          <a:p>
            <a:pPr lvl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contingencia (Ej: Plan B, C…):</a:t>
            </a:r>
            <a:endParaRPr lang="es-PR" altLang="es-PR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Dispone para ajustes ante</a:t>
            </a:r>
          </a:p>
          <a:p>
            <a:pPr lvl="2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imprevistos</a:t>
            </a:r>
            <a:endParaRPr lang="en-US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4518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  <p:pic>
        <p:nvPicPr>
          <p:cNvPr id="64521" name="Picture 9" descr="VOLY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276600"/>
            <a:ext cx="2254250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6563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6564" name="Content Placeholder 2"/>
          <p:cNvSpPr>
            <a:spLocks/>
          </p:cNvSpPr>
          <p:nvPr/>
        </p:nvSpPr>
        <p:spPr bwMode="auto">
          <a:xfrm>
            <a:off x="228600" y="350520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Elementos Esenciales: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Personal</a:t>
            </a:r>
            <a:endParaRPr lang="es-PR" altLang="es-PR" sz="2000" b="1" i="1">
              <a:solidFill>
                <a:srgbClr val="CC3300"/>
              </a:solidFill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Instalaciones físicas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Equipo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Plan de contingencia</a:t>
            </a:r>
            <a:endParaRPr lang="en-US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6566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  <p:pic>
        <p:nvPicPr>
          <p:cNvPr id="66568" name="Picture 8" descr="WTLFT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5052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9635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9636" name="Content Placeholder 2"/>
          <p:cNvSpPr>
            <a:spLocks/>
          </p:cNvSpPr>
          <p:nvPr/>
        </p:nvSpPr>
        <p:spPr bwMode="auto">
          <a:xfrm>
            <a:off x="457200" y="36576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Ser objetivo: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n-US" altLang="es-PR" sz="2200" b="1">
                <a:solidFill>
                  <a:srgbClr val="000000"/>
                </a:solidFill>
              </a:rPr>
              <a:t>Clave para el éxito</a:t>
            </a:r>
            <a:endParaRPr lang="en-US" altLang="es-PR" sz="20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Curva de progresión</a:t>
            </a:r>
            <a:r>
              <a:rPr lang="en-US" altLang="es-PR" sz="2400" b="1">
                <a:solidFill>
                  <a:srgbClr val="000000"/>
                </a:solidFill>
              </a:rPr>
              <a:t>: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Debe ser: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Ondulante y en</a:t>
            </a:r>
          </a:p>
          <a:p>
            <a:pPr lvl="2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elevación</a:t>
            </a:r>
            <a:endParaRPr lang="en-US" altLang="es-PR" sz="1800" b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9638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  <p:pic>
        <p:nvPicPr>
          <p:cNvPr id="69643" name="Picture 11" descr="Cycling_FD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038600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041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0420" name="Content Placeholder 2"/>
          <p:cNvSpPr>
            <a:spLocks/>
          </p:cNvSpPr>
          <p:nvPr/>
        </p:nvSpPr>
        <p:spPr bwMode="auto">
          <a:xfrm>
            <a:off x="304800" y="3352800"/>
            <a:ext cx="701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Secuencia:</a:t>
            </a:r>
            <a:r>
              <a:rPr lang="en-US" altLang="es-PR" sz="2200" b="1">
                <a:solidFill>
                  <a:srgbClr val="000000"/>
                </a:solidFill>
              </a:rPr>
              <a:t>     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Categorías generales de trabajo:</a:t>
            </a:r>
            <a:endParaRPr lang="es-PR" altLang="es-PR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Cualidades, o aptitudes, físicas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particulares del deporte</a:t>
            </a:r>
            <a:endParaRPr lang="en-US" altLang="es-PR" sz="18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Orden: </a:t>
            </a:r>
            <a:r>
              <a:rPr lang="en-US" altLang="es-PR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los Ejercicios: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Orden óptimo para el entrenamiento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>
                <a:solidFill>
                  <a:srgbClr val="000000"/>
                </a:solidFill>
              </a:rPr>
              <a:t>     de las diversas cualidades físicas:</a:t>
            </a:r>
            <a:endParaRPr lang="es-PR" altLang="es-PR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Determinante : Énfasis del entrenamiento</a:t>
            </a:r>
            <a:endParaRPr lang="en-US" altLang="es-PR" sz="2600" b="1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0422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Char char="•"/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Creatividad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- Factores a Considerar *</a:t>
            </a:r>
          </a:p>
        </p:txBody>
      </p:sp>
      <p:pic>
        <p:nvPicPr>
          <p:cNvPr id="60423" name="Picture 7" descr="SPORT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000375" cy="26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1443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1444" name="Content Placeholder 2"/>
          <p:cNvSpPr>
            <a:spLocks/>
          </p:cNvSpPr>
          <p:nvPr/>
        </p:nvSpPr>
        <p:spPr bwMode="auto">
          <a:xfrm>
            <a:off x="304800" y="3581400"/>
            <a:ext cx="594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Coordinación (timing):</a:t>
            </a:r>
            <a:r>
              <a:rPr lang="en-US" altLang="es-PR" sz="2400" b="1">
                <a:solidFill>
                  <a:srgbClr val="000000"/>
                </a:solidFill>
              </a:rPr>
              <a:t> 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Establecer cuándo se habrá</a:t>
            </a:r>
          </a:p>
          <a:p>
            <a:pPr lvl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de aplicar el estímulo:</a:t>
            </a:r>
            <a:endParaRPr lang="es-PR" altLang="es-PR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Se aplican los principios</a:t>
            </a:r>
          </a:p>
          <a:p>
            <a:pPr lvl="2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de una ejecutoria planificada</a:t>
            </a:r>
            <a:endParaRPr lang="en-US" altLang="es-PR" b="1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1446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Creatividad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 - Factores a Considerar *</a:t>
            </a:r>
          </a:p>
        </p:txBody>
      </p:sp>
      <p:pic>
        <p:nvPicPr>
          <p:cNvPr id="61448" name="Picture 8" descr="SPORT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048000"/>
            <a:ext cx="3414712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553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5540" name="Content Placeholder 2"/>
          <p:cNvSpPr>
            <a:spLocks/>
          </p:cNvSpPr>
          <p:nvPr/>
        </p:nvSpPr>
        <p:spPr bwMode="auto">
          <a:xfrm>
            <a:off x="152400" y="3352800"/>
            <a:ext cx="5867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Factores Determinantes para 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Éxito de un Programa 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Entrenamiento Deportivo: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Centrado en el atleta</a:t>
            </a:r>
            <a:endParaRPr lang="es-PR" altLang="es-PR" sz="2000" b="1" i="1">
              <a:solidFill>
                <a:srgbClr val="CC3300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Dirigido por el “coach”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Dispone de apoyo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administrativo</a:t>
            </a:r>
            <a:endParaRPr lang="en-US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5542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  <p:pic>
        <p:nvPicPr>
          <p:cNvPr id="65545" name="Picture 9" descr="TRACK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657600"/>
            <a:ext cx="4543425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8611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8612" name="Content Placeholder 2"/>
          <p:cNvSpPr>
            <a:spLocks/>
          </p:cNvSpPr>
          <p:nvPr/>
        </p:nvSpPr>
        <p:spPr bwMode="auto">
          <a:xfrm>
            <a:off x="228600" y="33528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Entrenar primero: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Las fortalezas del atleta</a:t>
            </a:r>
            <a:endParaRPr lang="es-PR" altLang="es-PR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Son únicas y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personales para cada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deportista</a:t>
            </a:r>
            <a:endParaRPr lang="es-PR" altLang="es-PR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Ayuda a la efectividad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del entrenamiento de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tal atleta</a:t>
            </a:r>
            <a:endParaRPr lang="en-US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8615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  <p:pic>
        <p:nvPicPr>
          <p:cNvPr id="68619" name="Picture 11" descr="BOW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0353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7065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70660" name="Content Placeholder 2"/>
          <p:cNvSpPr>
            <a:spLocks/>
          </p:cNvSpPr>
          <p:nvPr/>
        </p:nvSpPr>
        <p:spPr bwMode="auto">
          <a:xfrm>
            <a:off x="228600" y="3352800"/>
            <a:ext cx="472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Aprender a manejar las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debilidades del atleta: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n-US" altLang="es-PR" sz="2200" b="1">
                <a:solidFill>
                  <a:srgbClr val="000000"/>
                </a:solidFill>
              </a:rPr>
              <a:t>Identificarlas para:</a:t>
            </a:r>
            <a:endParaRPr lang="es-PR" altLang="es-PR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ð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Trabajar con ellas</a:t>
            </a:r>
            <a:endParaRPr lang="es-PR" altLang="es-PR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ð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Determinar si sus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posibles debilidades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son la consecuencia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de no explotar al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máximo sus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fortalezas</a:t>
            </a:r>
            <a:endParaRPr lang="en-US" altLang="es-PR" sz="22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70662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  <p:pic>
        <p:nvPicPr>
          <p:cNvPr id="70669" name="Picture 13" descr="SPO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45704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71683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71684" name="Content Placeholder 2"/>
          <p:cNvSpPr>
            <a:spLocks/>
          </p:cNvSpPr>
          <p:nvPr/>
        </p:nvSpPr>
        <p:spPr bwMode="auto">
          <a:xfrm>
            <a:off x="457200" y="33528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Despejar la vía funcional</a:t>
            </a:r>
            <a:r>
              <a:rPr lang="en-US" altLang="es-PR" sz="2400" b="1">
                <a:solidFill>
                  <a:srgbClr val="000000"/>
                </a:solidFill>
              </a:rPr>
              <a:t>: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Eliminar los obstáculos: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que puedan interferir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con los objetivos del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entrenamiento</a:t>
            </a:r>
            <a:endParaRPr lang="en-US" altLang="es-PR" sz="18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Mantener un</a:t>
            </a:r>
            <a:r>
              <a:rPr lang="en-US" altLang="es-PR" sz="2400" b="1">
                <a:solidFill>
                  <a:srgbClr val="000000"/>
                </a:solidFill>
              </a:rPr>
              <a:t>: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Entrenamiento</a:t>
            </a:r>
          </a:p>
          <a:p>
            <a:pPr lvl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 consistente</a:t>
            </a:r>
            <a:endParaRPr lang="en-US" altLang="es-PR" sz="26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71686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  <p:pic>
        <p:nvPicPr>
          <p:cNvPr id="71688" name="Picture 8" descr="Weight_Lifting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9000"/>
            <a:ext cx="283368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758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7588" name="Content Placeholder 2"/>
          <p:cNvSpPr>
            <a:spLocks/>
          </p:cNvSpPr>
          <p:nvPr/>
        </p:nvSpPr>
        <p:spPr bwMode="auto">
          <a:xfrm>
            <a:off x="228600" y="3352800"/>
            <a:ext cx="480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Sesiones de ejercicios: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Considerar los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>
                <a:solidFill>
                  <a:srgbClr val="000000"/>
                </a:solidFill>
              </a:rPr>
              <a:t>     principios y leyes de la</a:t>
            </a:r>
            <a:r>
              <a:rPr lang="es-PR" altLang="es-PR" sz="2400" b="1">
                <a:solidFill>
                  <a:srgbClr val="000000"/>
                </a:solidFill>
              </a:rPr>
              <a:t>:</a:t>
            </a:r>
            <a:endParaRPr lang="es-PR" altLang="es-PR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Fisiología del ejercicio</a:t>
            </a:r>
            <a:endParaRPr lang="es-PR" altLang="es-PR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Cinesiología y la</a:t>
            </a:r>
            <a:endParaRPr lang="es-PR" altLang="es-PR" sz="2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Biomecánica</a:t>
            </a:r>
            <a:endParaRPr lang="en-US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67593" name="Picture 9" descr="Ang-Ej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732088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Title 1"/>
          <p:cNvSpPr>
            <a:spLocks/>
          </p:cNvSpPr>
          <p:nvPr/>
        </p:nvSpPr>
        <p:spPr bwMode="auto">
          <a:xfrm>
            <a:off x="152400" y="25908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Estrategias en el “Coching”: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PLANIFICACIÓN – La Base para Todo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82947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PLANIFICACIÓN, DISEÑO E IMPLEMENTACIÓN: Programa de Entrenamiento Físico/Deportivo *</a:t>
            </a:r>
          </a:p>
        </p:txBody>
      </p:sp>
      <p:sp>
        <p:nvSpPr>
          <p:cNvPr id="82948" name="Content Placeholder 2"/>
          <p:cNvSpPr>
            <a:spLocks/>
          </p:cNvSpPr>
          <p:nvPr/>
        </p:nvSpPr>
        <p:spPr bwMode="auto">
          <a:xfrm>
            <a:off x="381000" y="3124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Evaluar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Planificar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Definir los objetivos del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entrenamiento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Determine los medios y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métodos encaminados 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lograr tales objetivos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Crear un ambiente donde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se puedan desarrollar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deportistas exitosos</a:t>
            </a:r>
            <a:endParaRPr lang="en-US" altLang="es-PR" sz="30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82950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82952" name="Picture 8" descr="Killing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275013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6323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56324" name="Content Placeholder 2"/>
          <p:cNvSpPr>
            <a:spLocks/>
          </p:cNvSpPr>
          <p:nvPr/>
        </p:nvSpPr>
        <p:spPr bwMode="auto">
          <a:xfrm>
            <a:off x="152400" y="32004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Ser creativo e innovador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Desarrollar el movimiento, y la progresión,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de las rutinas (drills) de ejercicios, donde se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incorporen las destrezas del juego y sus tácticas</a:t>
            </a:r>
            <a:endParaRPr lang="en-US" altLang="es-PR" sz="2600" b="1" i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Crear un biblioteca de recursos, la cual se pueda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compartir con otros “coaches” y parientes.</a:t>
            </a:r>
            <a:endParaRPr lang="en-US" altLang="es-PR" sz="2600" b="1" i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Conocer al atleta y cómo responde al “coaching”,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antes las críticas, elogios, competencias, perder y ganar</a:t>
            </a:r>
            <a:endParaRPr lang="es-PR" altLang="es-PR" sz="2600" b="1"/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6326" name="Title 1"/>
          <p:cNvSpPr>
            <a:spLocks/>
          </p:cNvSpPr>
          <p:nvPr/>
        </p:nvSpPr>
        <p:spPr bwMode="auto">
          <a:xfrm>
            <a:off x="152400" y="2514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Estrategias Definidas para el Éxito *</a:t>
            </a:r>
          </a:p>
        </p:txBody>
      </p:sp>
      <p:pic>
        <p:nvPicPr>
          <p:cNvPr id="56335" name="Picture 15" descr="Cicling_Stand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151765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3491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PLANIFICACIÓNL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LA VÍA FUNCIONAL *</a:t>
            </a:r>
          </a:p>
        </p:txBody>
      </p:sp>
      <p:sp>
        <p:nvSpPr>
          <p:cNvPr id="63492" name="Content Placeholder 2"/>
          <p:cNvSpPr>
            <a:spLocks/>
          </p:cNvSpPr>
          <p:nvPr/>
        </p:nvSpPr>
        <p:spPr bwMode="auto">
          <a:xfrm>
            <a:off x="304800" y="297180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complejidad se desarrolla mediante: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La combinación de lo simple</a:t>
            </a:r>
            <a:endParaRPr lang="en-US" altLang="es-PR" sz="20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 Seguir la perspectiva de la meta pre-establecida: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Preparar al atletas para que alcance sus límites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óptimos físicos, técnicos y psicológicos en el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entorno competitivo</a:t>
            </a:r>
            <a:endParaRPr lang="en-US" altLang="es-PR" sz="2000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 Implementar actividades 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>
                <a:solidFill>
                  <a:srgbClr val="000000"/>
                </a:solidFill>
              </a:rPr>
              <a:t>     entrenamiento necesarias para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>
                <a:solidFill>
                  <a:srgbClr val="000000"/>
                </a:solidFill>
              </a:rPr>
              <a:t>     el desarrollo óptimo del deportista</a:t>
            </a:r>
            <a:endParaRPr lang="es-PR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FUNDAMENTAL:</a:t>
            </a:r>
          </a:p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Mantenerlo Básico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63496" name="Picture 8" descr="rotator_bdum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7526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4275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EL ARTE Y CIENCIA DEL “COACHING” *</a:t>
            </a:r>
          </a:p>
        </p:txBody>
      </p:sp>
      <p:sp>
        <p:nvSpPr>
          <p:cNvPr id="54276" name="Content Placeholder 2"/>
          <p:cNvSpPr>
            <a:spLocks/>
          </p:cNvSpPr>
          <p:nvPr/>
        </p:nvSpPr>
        <p:spPr bwMode="auto">
          <a:xfrm>
            <a:off x="152400" y="2819400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s-PR" sz="20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Manejable (Realista):</a:t>
            </a:r>
            <a:r>
              <a:rPr lang="en-US" altLang="es-PR" sz="2000" b="1">
                <a:solidFill>
                  <a:srgbClr val="000000"/>
                </a:solidFill>
              </a:rPr>
              <a:t>    </a:t>
            </a:r>
            <a:endParaRPr lang="es-PR" altLang="es-PR" sz="20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000" b="1">
                <a:solidFill>
                  <a:srgbClr val="000000"/>
                </a:solidFill>
              </a:rPr>
              <a:t> </a:t>
            </a:r>
            <a:r>
              <a:rPr lang="es-PR" altLang="es-PR" sz="2000" b="1" i="1">
                <a:solidFill>
                  <a:srgbClr val="000000"/>
                </a:solidFill>
              </a:rPr>
              <a:t>Completado en el contexto del personal,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000" b="1" i="1">
                <a:solidFill>
                  <a:srgbClr val="000000"/>
                </a:solidFill>
              </a:rPr>
              <a:t>     instalaciones físicas, tiempo y equipos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000" b="1" i="1">
                <a:solidFill>
                  <a:srgbClr val="000000"/>
                </a:solidFill>
              </a:rPr>
              <a:t>     disponibles</a:t>
            </a:r>
            <a:endParaRPr lang="en-US" altLang="es-PR" sz="2000" b="1" i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Medible:</a:t>
            </a:r>
            <a:r>
              <a:rPr lang="en-US" altLang="es-PR" sz="2000" b="1">
                <a:solidFill>
                  <a:srgbClr val="000000"/>
                </a:solidFill>
              </a:rPr>
              <a:t>    </a:t>
            </a:r>
            <a:endParaRPr lang="es-PR" altLang="es-PR" sz="20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000" b="1">
                <a:solidFill>
                  <a:srgbClr val="000000"/>
                </a:solidFill>
              </a:rPr>
              <a:t> </a:t>
            </a:r>
            <a:r>
              <a:rPr lang="es-PR" altLang="es-PR" sz="2000" b="1" i="1">
                <a:solidFill>
                  <a:srgbClr val="000000"/>
                </a:solidFill>
              </a:rPr>
              <a:t>Hallar y cuantificar los resultados del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000" b="1" i="1">
                <a:solidFill>
                  <a:srgbClr val="000000"/>
                </a:solidFill>
              </a:rPr>
              <a:t>     programa de entrenamiento</a:t>
            </a:r>
            <a:endParaRPr lang="en-US" altLang="es-PR" sz="2000" b="1" i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000" b="1">
                <a:solidFill>
                  <a:srgbClr val="000000"/>
                </a:solidFill>
              </a:rPr>
              <a:t>Motivacional:    </a:t>
            </a:r>
            <a:endParaRPr lang="es-PR" altLang="es-PR" sz="20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000" b="1">
                <a:solidFill>
                  <a:srgbClr val="000000"/>
                </a:solidFill>
              </a:rPr>
              <a:t> Tanto el atleta como el “coach” poseen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000" b="1">
                <a:solidFill>
                  <a:srgbClr val="000000"/>
                </a:solidFill>
              </a:rPr>
              <a:t>     el mismo objetivo de entrenamiento</a:t>
            </a:r>
            <a:endParaRPr lang="es-PR" altLang="es-PR" sz="2000" b="1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PR" altLang="es-PR" sz="2000" b="1"/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LA FÓRMULA PARA EL ÉXITO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4278" name="Title 1"/>
          <p:cNvSpPr>
            <a:spLocks/>
          </p:cNvSpPr>
          <p:nvPr/>
        </p:nvSpPr>
        <p:spPr bwMode="auto">
          <a:xfrm>
            <a:off x="152400" y="2514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Principios: </a:t>
            </a:r>
            <a:r>
              <a:rPr lang="es-PR" altLang="es-PR" sz="23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Las Tres M</a:t>
            </a: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*</a:t>
            </a:r>
          </a:p>
        </p:txBody>
      </p:sp>
      <p:pic>
        <p:nvPicPr>
          <p:cNvPr id="54279" name="Picture 7" descr="Bumping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486025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529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EL ARTE Y CIENCIA DEL “COACHING” *</a:t>
            </a:r>
          </a:p>
        </p:txBody>
      </p:sp>
      <p:sp>
        <p:nvSpPr>
          <p:cNvPr id="55300" name="Content Placeholder 2"/>
          <p:cNvSpPr>
            <a:spLocks/>
          </p:cNvSpPr>
          <p:nvPr/>
        </p:nvSpPr>
        <p:spPr bwMode="auto">
          <a:xfrm>
            <a:off x="228600" y="3124200"/>
            <a:ext cx="7162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Práctico:    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Simple y uso mesurado del tiempo</a:t>
            </a:r>
            <a:endParaRPr lang="en-US" altLang="es-PR" sz="2200" b="1" i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Personal (Principio de Individualización):    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Adaptado para satisfacer las necesidades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 de cada atleta, así como las necesidades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 i="1">
                <a:solidFill>
                  <a:srgbClr val="000000"/>
                </a:solidFill>
              </a:rPr>
              <a:t>     individuales del “coach”</a:t>
            </a:r>
            <a:endParaRPr lang="en-US" altLang="es-PR" sz="2200" b="1" i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Proactivo:    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Presencia de un plan que anticipa obstáculos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>
                <a:solidFill>
                  <a:srgbClr val="000000"/>
                </a:solidFill>
              </a:rPr>
              <a:t>     y dispones de ajustes correspondientes</a:t>
            </a:r>
            <a:endParaRPr lang="es-PR" altLang="es-PR" sz="2200" b="1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PR" altLang="es-PR" sz="2200" b="1"/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LA FÓRMULA PARA EL ÉXITO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5302" name="Title 1"/>
          <p:cNvSpPr>
            <a:spLocks/>
          </p:cNvSpPr>
          <p:nvPr/>
        </p:nvSpPr>
        <p:spPr bwMode="auto">
          <a:xfrm>
            <a:off x="152400" y="2514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Principios: </a:t>
            </a:r>
            <a:r>
              <a:rPr lang="es-PR" altLang="es-PR" sz="23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Las Tres P</a:t>
            </a: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*</a:t>
            </a:r>
          </a:p>
        </p:txBody>
      </p:sp>
      <p:pic>
        <p:nvPicPr>
          <p:cNvPr id="55307" name="Picture 11" descr="SOC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590800"/>
            <a:ext cx="173196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017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LA FILOSOFÍA DEL ENTRENAMIENTO FUNCIONAL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CAMBIO COMO UNA CONSTANTE: La Innovación</a:t>
            </a:r>
          </a:p>
          <a:p>
            <a:pPr algn="ctr" eaLnBrk="1" hangingPunct="1"/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Preguntas Claves requeridas para el Diseño efectivo de un Programa de Entrenamiento Físico Funcional 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0183" name="Title 1"/>
          <p:cNvSpPr>
            <a:spLocks/>
          </p:cNvSpPr>
          <p:nvPr/>
        </p:nvSpPr>
        <p:spPr bwMode="auto">
          <a:xfrm>
            <a:off x="0" y="3657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300" b="1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 PODER DE LAS PREGUNTAS: Conducen al Concepto de: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Pensamiento Flexible *</a:t>
            </a:r>
          </a:p>
        </p:txBody>
      </p:sp>
      <p:sp>
        <p:nvSpPr>
          <p:cNvPr id="50185" name="Content Placeholder 2"/>
          <p:cNvSpPr>
            <a:spLocks/>
          </p:cNvSpPr>
          <p:nvPr/>
        </p:nvSpPr>
        <p:spPr bwMode="auto">
          <a:xfrm>
            <a:off x="304800" y="4343400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¿Porqué estas haciendo lo que estas haciendo?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¿Cómo habrás de realmente hacerlo?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¿Qué específicamente vas hacer?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¿Cuándo vas hacerlo?</a:t>
            </a:r>
            <a:endParaRPr lang="es-PR" altLang="es-PR" b="1" i="1">
              <a:solidFill>
                <a:srgbClr val="000000"/>
              </a:solidFill>
            </a:endParaRP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PR" altLang="es-PR" b="1" i="1">
              <a:solidFill>
                <a:srgbClr val="000000"/>
              </a:solidFill>
            </a:endParaRPr>
          </a:p>
        </p:txBody>
      </p:sp>
      <p:pic>
        <p:nvPicPr>
          <p:cNvPr id="50186" name="Picture 10" descr="Swimming_Crawl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02213"/>
            <a:ext cx="3048000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1203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LA FILOSOFÍA DEL ENTRENAMIENTO FUNCIONAL *</a:t>
            </a:r>
          </a:p>
        </p:txBody>
      </p:sp>
      <p:sp>
        <p:nvSpPr>
          <p:cNvPr id="51204" name="Content Placeholder 2"/>
          <p:cNvSpPr>
            <a:spLocks/>
          </p:cNvSpPr>
          <p:nvPr/>
        </p:nvSpPr>
        <p:spPr bwMode="auto">
          <a:xfrm>
            <a:off x="304800" y="3429000"/>
            <a:ext cx="830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Desarrollo de una persona como un todo:</a:t>
            </a:r>
            <a:r>
              <a:rPr lang="en-US" altLang="es-PR" sz="2400" b="1">
                <a:solidFill>
                  <a:srgbClr val="000000"/>
                </a:solidFill>
              </a:rPr>
              <a:t>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Enfoque </a:t>
            </a:r>
            <a:r>
              <a:rPr lang="es-PR" altLang="es-PR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biopsicosocial</a:t>
            </a:r>
            <a:r>
              <a:rPr lang="es-PR" altLang="es-PR" sz="2400" b="1">
                <a:solidFill>
                  <a:srgbClr val="000000"/>
                </a:solidFill>
              </a:rPr>
              <a:t>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Físicamente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 i="1">
                <a:solidFill>
                  <a:srgbClr val="000000"/>
                </a:solidFill>
              </a:rPr>
              <a:t> Mentalmente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 i="1">
                <a:solidFill>
                  <a:srgbClr val="000000"/>
                </a:solidFill>
              </a:rPr>
              <a:t> Socialmente</a:t>
            </a:r>
            <a:endParaRPr lang="en-US" altLang="es-PR" sz="18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Proceso creativo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Provee para el </a:t>
            </a:r>
            <a:r>
              <a:rPr lang="en-US" altLang="es-PR" sz="2400" b="1" i="1">
                <a:solidFill>
                  <a:srgbClr val="000000"/>
                </a:solidFill>
              </a:rPr>
              <a:t>empoderamiento</a:t>
            </a:r>
            <a:r>
              <a:rPr lang="en-US" altLang="es-PR" sz="2400" b="1">
                <a:solidFill>
                  <a:srgbClr val="000000"/>
                </a:solidFill>
              </a:rPr>
              <a:t> del atleta</a:t>
            </a:r>
            <a:endParaRPr lang="es-PR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0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CAMBIO COMO UNA CONSTANTE: La Innovación</a:t>
            </a:r>
          </a:p>
          <a:p>
            <a:pPr algn="ctr" eaLnBrk="1" hangingPunct="1"/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El Arte del “Coaching” 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1206" name="Title 1"/>
          <p:cNvSpPr>
            <a:spLocks/>
          </p:cNvSpPr>
          <p:nvPr/>
        </p:nvSpPr>
        <p:spPr bwMode="auto">
          <a:xfrm>
            <a:off x="457200" y="28194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Principios *</a:t>
            </a:r>
          </a:p>
        </p:txBody>
      </p:sp>
      <p:pic>
        <p:nvPicPr>
          <p:cNvPr id="51215" name="Picture 15" descr="Hurdle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203676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222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LA FILOSOFÍA DEL ENTRENAMIENTO FUNCIONAL *</a:t>
            </a:r>
          </a:p>
        </p:txBody>
      </p:sp>
      <p:sp>
        <p:nvSpPr>
          <p:cNvPr id="52228" name="Content Placeholder 2"/>
          <p:cNvSpPr>
            <a:spLocks/>
          </p:cNvSpPr>
          <p:nvPr/>
        </p:nvSpPr>
        <p:spPr bwMode="auto">
          <a:xfrm>
            <a:off x="304800" y="3429000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El “coach” es un maestro: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Comunicación: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Clave para un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“coaching” efectivo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 i="1">
                <a:solidFill>
                  <a:srgbClr val="000000"/>
                </a:solidFill>
              </a:rPr>
              <a:t> Dimensiones</a:t>
            </a:r>
            <a:r>
              <a:rPr lang="es-PR" altLang="es-PR" sz="27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: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Enviar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Recibir</a:t>
            </a:r>
            <a:endParaRPr lang="es-PR" altLang="es-PR" sz="2400" b="1"/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0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CAMBIO COMO UNA CONSTANTE: La Innovación</a:t>
            </a:r>
          </a:p>
          <a:p>
            <a:pPr algn="ctr" eaLnBrk="1" hangingPunct="1"/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El Arte del “Coaching” 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2230" name="Title 1"/>
          <p:cNvSpPr>
            <a:spLocks/>
          </p:cNvSpPr>
          <p:nvPr/>
        </p:nvSpPr>
        <p:spPr bwMode="auto">
          <a:xfrm>
            <a:off x="457200" y="28194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Principios *</a:t>
            </a:r>
          </a:p>
        </p:txBody>
      </p:sp>
      <p:pic>
        <p:nvPicPr>
          <p:cNvPr id="52239" name="Picture 15" descr="Forehand_Woman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148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3251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LA FILOSOFÍA DEL ENTRENAMIENTO FUNCIONAL *</a:t>
            </a:r>
          </a:p>
        </p:txBody>
      </p:sp>
      <p:sp>
        <p:nvSpPr>
          <p:cNvPr id="53252" name="Content Placeholder 2"/>
          <p:cNvSpPr>
            <a:spLocks/>
          </p:cNvSpPr>
          <p:nvPr/>
        </p:nvSpPr>
        <p:spPr bwMode="auto">
          <a:xfrm>
            <a:off x="304800" y="358140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Misión del “coach”:</a:t>
            </a:r>
            <a:r>
              <a:rPr lang="en-US" altLang="es-PR" sz="2400" b="1">
                <a:solidFill>
                  <a:srgbClr val="000000"/>
                </a:solidFill>
              </a:rPr>
              <a:t>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Entrenar al mejor para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ser el más sobresaliente: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Medio:</a:t>
            </a:r>
            <a:endParaRPr lang="es-PR" altLang="es-PR" sz="2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Desarrollo del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 atleta total o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 completo</a:t>
            </a:r>
            <a:endParaRPr lang="es-PR" altLang="es-PR" sz="2400" b="1"/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0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EL CAMBIO COMO UNA CONSTANTE: La Innovación</a:t>
            </a:r>
          </a:p>
          <a:p>
            <a:pPr algn="ctr" eaLnBrk="1" hangingPunct="1"/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El Arte del “Coaching” 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3254" name="Title 1"/>
          <p:cNvSpPr>
            <a:spLocks/>
          </p:cNvSpPr>
          <p:nvPr/>
        </p:nvSpPr>
        <p:spPr bwMode="auto">
          <a:xfrm>
            <a:off x="457200" y="28194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Principios *</a:t>
            </a:r>
          </a:p>
        </p:txBody>
      </p:sp>
      <p:pic>
        <p:nvPicPr>
          <p:cNvPr id="53259" name="Picture 11" descr="Gym_Horse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2672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734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57348" name="Content Placeholder 2"/>
          <p:cNvSpPr>
            <a:spLocks/>
          </p:cNvSpPr>
          <p:nvPr/>
        </p:nvSpPr>
        <p:spPr bwMode="auto">
          <a:xfrm>
            <a:off x="304800" y="3124200"/>
            <a:ext cx="533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Cómo responden los atletas:    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Físicamente al entrenamiento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 i="1">
                <a:solidFill>
                  <a:srgbClr val="000000"/>
                </a:solidFill>
              </a:rPr>
              <a:t> Entrenamiento de las destrezas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 i="1">
                <a:solidFill>
                  <a:srgbClr val="000000"/>
                </a:solidFill>
              </a:rPr>
              <a:t> Recuperación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 i="1">
                <a:solidFill>
                  <a:srgbClr val="000000"/>
                </a:solidFill>
              </a:rPr>
              <a:t> Descanso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 i="1">
                <a:solidFill>
                  <a:srgbClr val="000000"/>
                </a:solidFill>
              </a:rPr>
              <a:t> Viajar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 i="1">
                <a:solidFill>
                  <a:srgbClr val="000000"/>
                </a:solidFill>
              </a:rPr>
              <a:t> Fatiga</a:t>
            </a:r>
            <a:endParaRPr lang="en-US" altLang="es-PR" sz="20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Cómo responden los atletas: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Al “coach”</a:t>
            </a:r>
            <a:endParaRPr lang="en-US" altLang="es-PR" sz="22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52400" y="2514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Estrategias Definidas para el Éxito *</a:t>
            </a:r>
          </a:p>
        </p:txBody>
      </p:sp>
      <p:pic>
        <p:nvPicPr>
          <p:cNvPr id="57353" name="Picture 9" descr="Spik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2050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8371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58372" name="Content Placeholder 2"/>
          <p:cNvSpPr>
            <a:spLocks/>
          </p:cNvSpPr>
          <p:nvPr/>
        </p:nvSpPr>
        <p:spPr bwMode="auto">
          <a:xfrm>
            <a:off x="304800" y="3200400"/>
            <a:ext cx="853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Buscar diferencias y patrones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en cada movimiento del atleta</a:t>
            </a:r>
            <a:endParaRPr lang="en-US" altLang="es-PR" sz="2400" b="1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Buscar el flujo y sentir el ritmo, para poder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ver las mismas cosas de manera diferente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Buscar movimientos comunes entre los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deportes antes de indagar por diferencias</a:t>
            </a:r>
            <a:r>
              <a:rPr lang="en-US" altLang="es-PR" sz="2400" b="1">
                <a:solidFill>
                  <a:srgbClr val="000000"/>
                </a:solidFill>
              </a:rPr>
              <a:t>: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Una vez se hallen tales movimientos comunes: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Intente encontrar las maneras de enlazarlos</a:t>
            </a:r>
            <a:endParaRPr lang="en-US" altLang="es-PR" sz="1700" b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8374" name="Title 1"/>
          <p:cNvSpPr>
            <a:spLocks/>
          </p:cNvSpPr>
          <p:nvPr/>
        </p:nvSpPr>
        <p:spPr bwMode="auto">
          <a:xfrm>
            <a:off x="152400" y="2514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Creatividad en el “Coching” *</a:t>
            </a:r>
          </a:p>
        </p:txBody>
      </p:sp>
      <p:pic>
        <p:nvPicPr>
          <p:cNvPr id="58383" name="Picture 15" descr="Ready_Stance_Hit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514600"/>
            <a:ext cx="18954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0355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PLANIFICACIÓN, DISEÑO E IMPLEMENTACIÓN: Programa de Entrenamiento Físico/Deportivo *</a:t>
            </a:r>
          </a:p>
        </p:txBody>
      </p:sp>
      <p:sp>
        <p:nvSpPr>
          <p:cNvPr id="100356" name="Content Placeholder 2"/>
          <p:cNvSpPr>
            <a:spLocks/>
          </p:cNvSpPr>
          <p:nvPr/>
        </p:nvSpPr>
        <p:spPr bwMode="auto">
          <a:xfrm>
            <a:off x="381000" y="3200400"/>
            <a:ext cx="518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Trabajar con un propósito 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mente y con dirección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Como “coach”, conocer tus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fortalezas y debilidades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Definirte tú mismo; no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permitir que otros te definan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Diseñar sesiones de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entrenamiento que fomenten el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descubrimiento.  Evitar, a toda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costa, crear máquinas (robots)</a:t>
            </a:r>
            <a:endParaRPr lang="en-US" altLang="es-PR" sz="30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0358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0368" name="Picture 16" descr="B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1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59395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59396" name="Content Placeholder 2"/>
          <p:cNvSpPr>
            <a:spLocks/>
          </p:cNvSpPr>
          <p:nvPr/>
        </p:nvSpPr>
        <p:spPr bwMode="auto">
          <a:xfrm>
            <a:off x="304800" y="3124200"/>
            <a:ext cx="861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Más allá que un ejercicio, lo más importante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es el </a:t>
            </a:r>
            <a:r>
              <a:rPr lang="en-US" altLang="es-PR" sz="22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contexto</a:t>
            </a:r>
            <a:r>
              <a:rPr lang="en-US" altLang="es-PR" sz="2200" b="1">
                <a:solidFill>
                  <a:srgbClr val="000000"/>
                </a:solidFill>
              </a:rPr>
              <a:t> en el cual el ejercicio se aplique:     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 Métodos de entrenamiento funcional para los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200" b="1">
                <a:solidFill>
                  <a:srgbClr val="000000"/>
                </a:solidFill>
              </a:rPr>
              <a:t>    deportes: </a:t>
            </a:r>
            <a:r>
              <a:rPr lang="es-PR" altLang="es-PR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Pueden haber ejercicios similares – CLAVE: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Ejecutar los ejercicios de forma diferente </a:t>
            </a:r>
            <a:r>
              <a:rPr lang="es-PR" altLang="es-PR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ADAPTAR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sz="2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AL DEPORTE:</a:t>
            </a:r>
            <a:r>
              <a:rPr lang="es-PR" altLang="es-PR" sz="2200" b="1" i="1">
                <a:solidFill>
                  <a:srgbClr val="000000"/>
                </a:solidFill>
              </a:rPr>
              <a:t> :</a:t>
            </a:r>
            <a:endParaRPr lang="es-PR" altLang="es-PR" sz="2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200" b="1" i="1">
                <a:solidFill>
                  <a:srgbClr val="000000"/>
                </a:solidFill>
                <a:latin typeface="Tahoma" panose="020B0604030504040204" pitchFamily="34" charset="0"/>
              </a:rPr>
              <a:t>A diferentes tempos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s-PR" altLang="es-PR" sz="2200" b="1" i="1">
                <a:solidFill>
                  <a:srgbClr val="000000"/>
                </a:solidFill>
                <a:latin typeface="Tahoma" panose="020B0604030504040204" pitchFamily="34" charset="0"/>
              </a:rPr>
              <a:t>Con o sin resistencias</a:t>
            </a:r>
            <a:endParaRPr lang="en-US" altLang="es-PR" sz="2200" b="1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59398" name="Title 1"/>
          <p:cNvSpPr>
            <a:spLocks/>
          </p:cNvSpPr>
          <p:nvPr/>
        </p:nvSpPr>
        <p:spPr bwMode="auto">
          <a:xfrm>
            <a:off x="152400" y="2514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Creatividad en el “Coching” *</a:t>
            </a:r>
          </a:p>
        </p:txBody>
      </p:sp>
      <p:pic>
        <p:nvPicPr>
          <p:cNvPr id="59399" name="Picture 7" descr="Rowing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53000"/>
            <a:ext cx="289560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6246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“COACHING”  PARA*</a:t>
            </a:r>
          </a:p>
        </p:txBody>
      </p:sp>
      <p:sp>
        <p:nvSpPr>
          <p:cNvPr id="62468" name="Content Placeholder 2"/>
          <p:cNvSpPr>
            <a:spLocks/>
          </p:cNvSpPr>
          <p:nvPr/>
        </p:nvSpPr>
        <p:spPr bwMode="auto">
          <a:xfrm>
            <a:off x="304800" y="3200400"/>
            <a:ext cx="685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DUARACIÓN disponible para el entrenamiento:</a:t>
            </a:r>
            <a:r>
              <a:rPr lang="en-US" altLang="es-PR" sz="2200" b="1">
                <a:solidFill>
                  <a:srgbClr val="000000"/>
                </a:solidFill>
              </a:rPr>
              <a:t>     </a:t>
            </a:r>
            <a:endParaRPr lang="es-PR" altLang="es-PR" sz="22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Macrociclo - Programa de Entrenamiento:</a:t>
            </a:r>
            <a:endParaRPr lang="es-PR" altLang="es-PR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MÍNIMO: Seis semanas</a:t>
            </a:r>
            <a:r>
              <a:rPr lang="en-US" altLang="es-PR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altLang="es-PR" sz="1800" b="1">
                <a:solidFill>
                  <a:srgbClr val="000000"/>
                </a:solidFill>
              </a:rPr>
              <a:t>     </a:t>
            </a:r>
            <a:endParaRPr lang="es-PR" altLang="es-PR" sz="18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PR" altLang="es-PR" sz="2200" b="1">
                <a:solidFill>
                  <a:srgbClr val="000000"/>
                </a:solidFill>
              </a:rPr>
              <a:t>Microciclos – Sesiones Diarias de Ejercicio:</a:t>
            </a:r>
            <a:endParaRPr lang="es-PR" altLang="es-PR" sz="22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2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Fase Preparatoria:</a:t>
            </a:r>
            <a:endParaRPr lang="es-PR" altLang="es-PR" sz="2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R" altLang="es-PR" b="1" i="1">
                <a:solidFill>
                  <a:srgbClr val="000000"/>
                </a:solidFill>
                <a:latin typeface="Tahoma" panose="020B0604030504040204" pitchFamily="34" charset="0"/>
              </a:rPr>
              <a:t>75 a 90 minutos</a:t>
            </a:r>
            <a:endParaRPr lang="es-PR" altLang="es-PR" sz="1800" b="1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ð"/>
            </a:pPr>
            <a:r>
              <a:rPr lang="es-PR" altLang="es-PR" sz="2000" b="1">
                <a:solidFill>
                  <a:srgbClr val="000000"/>
                </a:solidFill>
              </a:rPr>
              <a:t> </a:t>
            </a:r>
            <a:r>
              <a:rPr lang="es-PR" altLang="es-PR" sz="2200" b="1" i="1">
                <a:solidFill>
                  <a:srgbClr val="000000"/>
                </a:solidFill>
              </a:rPr>
              <a:t>Fase Competitiva:</a:t>
            </a:r>
            <a:endParaRPr lang="es-PR" altLang="es-PR" sz="2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R" altLang="es-PR" b="1" i="1">
                <a:solidFill>
                  <a:srgbClr val="000000"/>
                </a:solidFill>
                <a:latin typeface="Tahoma" panose="020B0604030504040204" pitchFamily="34" charset="0"/>
              </a:rPr>
              <a:t>30 a 40 minutos</a:t>
            </a:r>
            <a:r>
              <a:rPr lang="es-PR" altLang="es-PR" sz="1800" b="1" i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UN ACONDICIONAMIENTO APROPIADO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62470" name="Title 1"/>
          <p:cNvSpPr>
            <a:spLocks/>
          </p:cNvSpPr>
          <p:nvPr/>
        </p:nvSpPr>
        <p:spPr bwMode="auto">
          <a:xfrm>
            <a:off x="152400" y="2514600"/>
            <a:ext cx="861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Creatividad en el “Coching” *</a:t>
            </a:r>
          </a:p>
        </p:txBody>
      </p:sp>
      <p:pic>
        <p:nvPicPr>
          <p:cNvPr id="62475" name="Picture 11" descr="SPORT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3200400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4451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* FUNCIÓN DEL ENTRENADOR DE ATLETISMO:  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 Principio del Cambio como Constante *</a:t>
            </a:r>
          </a:p>
        </p:txBody>
      </p:sp>
      <p:sp>
        <p:nvSpPr>
          <p:cNvPr id="104452" name="Content Placeholder 2"/>
          <p:cNvSpPr>
            <a:spLocks/>
          </p:cNvSpPr>
          <p:nvPr/>
        </p:nvSpPr>
        <p:spPr bwMode="auto">
          <a:xfrm>
            <a:off x="381000" y="3352800"/>
            <a:ext cx="5181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 1</a:t>
            </a:r>
            <a:r>
              <a:rPr lang="en-US" altLang="es-P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s-PR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Eficacia </a:t>
            </a: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altLang="es-P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Llevar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a cabo las cosas consideradas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como correctas</a:t>
            </a:r>
            <a:endParaRPr lang="en-US" altLang="es-PR" sz="2200" b="1" i="1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s-P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 2:</a:t>
            </a:r>
            <a:r>
              <a:rPr lang="en-US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Eficiencia</a:t>
            </a:r>
            <a:r>
              <a:rPr lang="en-US" altLang="es-PR" sz="2400" b="1">
                <a:solidFill>
                  <a:srgbClr val="000000"/>
                </a:solidFill>
              </a:rPr>
              <a:t> – </a:t>
            </a:r>
            <a:r>
              <a:rPr lang="en-US" altLang="es-PR" sz="2400" b="1" i="1">
                <a:solidFill>
                  <a:srgbClr val="000000"/>
                </a:solidFill>
              </a:rPr>
              <a:t>Llevar</a:t>
            </a:r>
          </a:p>
          <a:p>
            <a:pPr>
              <a:lnSpc>
                <a:spcPct val="40000"/>
              </a:lnSpc>
              <a:buFont typeface="Wingdings" panose="05000000000000000000" pitchFamily="2" charset="2"/>
              <a:buNone/>
            </a:pPr>
            <a:r>
              <a:rPr lang="en-US" altLang="es-PR" b="1" i="1">
                <a:solidFill>
                  <a:srgbClr val="000000"/>
                </a:solidFill>
              </a:rPr>
              <a:t>   </a:t>
            </a:r>
            <a:r>
              <a:rPr lang="en-US" altLang="es-PR" sz="2400" b="1" i="1">
                <a:solidFill>
                  <a:srgbClr val="000000"/>
                </a:solidFill>
              </a:rPr>
              <a:t>a cabo algo en una manera bien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hecho</a:t>
            </a:r>
            <a:endParaRPr lang="en-US" altLang="es-PR" sz="2200" b="1" i="1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s-P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 3:</a:t>
            </a:r>
            <a:r>
              <a:rPr lang="en-US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Mejorar</a:t>
            </a:r>
            <a:r>
              <a:rPr lang="en-US" altLang="es-PR" sz="2400" b="1">
                <a:solidFill>
                  <a:srgbClr val="000000"/>
                </a:solidFill>
              </a:rPr>
              <a:t> – </a:t>
            </a:r>
            <a:r>
              <a:rPr lang="en-US" altLang="es-PR" sz="2400" b="1" i="1">
                <a:solidFill>
                  <a:srgbClr val="000000"/>
                </a:solidFill>
              </a:rPr>
              <a:t>Llevar</a:t>
            </a:r>
          </a:p>
          <a:p>
            <a:pPr>
              <a:lnSpc>
                <a:spcPct val="40000"/>
              </a:lnSpc>
              <a:buFont typeface="Wingdings" panose="05000000000000000000" pitchFamily="2" charset="2"/>
              <a:buNone/>
            </a:pPr>
            <a:r>
              <a:rPr lang="en-US" altLang="es-PR" b="1" i="1">
                <a:solidFill>
                  <a:srgbClr val="000000"/>
                </a:solidFill>
              </a:rPr>
              <a:t>   </a:t>
            </a:r>
            <a:r>
              <a:rPr lang="en-US" altLang="es-PR" sz="2400" b="1" i="1">
                <a:solidFill>
                  <a:srgbClr val="000000"/>
                </a:solidFill>
              </a:rPr>
              <a:t>a cabo las cosas mejor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19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PARA UN MANEJO EFECTIVO DEL CAMBIO </a:t>
            </a:r>
            <a:r>
              <a:rPr lang="es-PR" altLang="es-PR" sz="19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19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4454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4456" name="Picture 8" descr="Spiking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605088" cy="35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5475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* FUNCIÓN DEL ENTRENADOR DE ATLETISMO:  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 Principio del Cambio como Constante *</a:t>
            </a:r>
          </a:p>
        </p:txBody>
      </p:sp>
      <p:sp>
        <p:nvSpPr>
          <p:cNvPr id="105476" name="Content Placeholder 2"/>
          <p:cNvSpPr>
            <a:spLocks/>
          </p:cNvSpPr>
          <p:nvPr/>
        </p:nvSpPr>
        <p:spPr bwMode="auto">
          <a:xfrm>
            <a:off x="381000" y="3352800"/>
            <a:ext cx="5181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 4</a:t>
            </a:r>
            <a:r>
              <a:rPr lang="en-US" altLang="es-PR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s-PR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Recortando </a:t>
            </a: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en-US" altLang="es-P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Llevar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a cabo las tareas sin incorporar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las cosas innecesarias</a:t>
            </a:r>
            <a:endParaRPr lang="en-US" altLang="es-PR" sz="22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19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PARA UN MANEJO EFECTIVO DEL CAMBIO </a:t>
            </a:r>
            <a:r>
              <a:rPr lang="es-PR" altLang="es-PR" sz="19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19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5478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5480" name="Picture 8" descr="Swimming_Backstroke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56260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6499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PARA LA PLANIFICIÓN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* FUNCIÓN DEL ENTRENADOR DE ATLETISMO:  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 Principio del Cambio como Constante *</a:t>
            </a:r>
          </a:p>
        </p:txBody>
      </p:sp>
      <p:sp>
        <p:nvSpPr>
          <p:cNvPr id="106500" name="Content Placeholder 2"/>
          <p:cNvSpPr>
            <a:spLocks/>
          </p:cNvSpPr>
          <p:nvPr/>
        </p:nvSpPr>
        <p:spPr bwMode="auto">
          <a:xfrm>
            <a:off x="228600" y="3581400"/>
            <a:ext cx="518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 5:</a:t>
            </a:r>
            <a:r>
              <a:rPr lang="en-US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Copiando</a:t>
            </a:r>
            <a:r>
              <a:rPr lang="en-US" altLang="es-PR" sz="2400" b="1">
                <a:solidFill>
                  <a:srgbClr val="000000"/>
                </a:solidFill>
              </a:rPr>
              <a:t> – </a:t>
            </a:r>
            <a:r>
              <a:rPr lang="en-US" altLang="es-PR" sz="2400" b="1" i="1">
                <a:solidFill>
                  <a:srgbClr val="000000"/>
                </a:solidFill>
              </a:rPr>
              <a:t>Llevar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s-PR" b="1" i="1">
                <a:solidFill>
                  <a:srgbClr val="000000"/>
                </a:solidFill>
              </a:rPr>
              <a:t>   </a:t>
            </a:r>
            <a:r>
              <a:rPr lang="en-US" altLang="es-PR" sz="2400" b="1" i="1">
                <a:solidFill>
                  <a:srgbClr val="000000"/>
                </a:solidFill>
              </a:rPr>
              <a:t>a cabo las tareas en una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manera efectiva, las cuales han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sido comprobadas ser exitosas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por otros entrenadores, 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evidenciado por trabajos de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investigaciones científicas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19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PARA UN MANEJO EFECTIVO DEL CAMBIO </a:t>
            </a:r>
            <a:r>
              <a:rPr lang="es-PR" altLang="es-PR" sz="19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19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6502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6506" name="Picture 10" descr="SPORT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8862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7523" name="Title 1"/>
          <p:cNvSpPr>
            <a:spLocks/>
          </p:cNvSpPr>
          <p:nvPr/>
        </p:nvSpPr>
        <p:spPr bwMode="auto">
          <a:xfrm>
            <a:off x="0" y="12192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* FUNCIÓN DEL ENTRENADOR DE ATLETISMO:  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El Principio del Cambio como Constante *</a:t>
            </a:r>
          </a:p>
        </p:txBody>
      </p:sp>
      <p:sp>
        <p:nvSpPr>
          <p:cNvPr id="107524" name="Content Placeholder 2"/>
          <p:cNvSpPr>
            <a:spLocks/>
          </p:cNvSpPr>
          <p:nvPr/>
        </p:nvSpPr>
        <p:spPr bwMode="auto">
          <a:xfrm>
            <a:off x="381000" y="3505200"/>
            <a:ext cx="5181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 6:</a:t>
            </a:r>
            <a:r>
              <a:rPr lang="en-US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Diferente</a:t>
            </a:r>
            <a:r>
              <a:rPr lang="en-US" altLang="es-PR" sz="2400" b="1">
                <a:solidFill>
                  <a:srgbClr val="000000"/>
                </a:solidFill>
              </a:rPr>
              <a:t> – </a:t>
            </a:r>
            <a:r>
              <a:rPr lang="en-US" altLang="es-PR" sz="2400" b="1" i="1">
                <a:solidFill>
                  <a:srgbClr val="000000"/>
                </a:solidFill>
              </a:rPr>
              <a:t>Llevar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b="1" i="1">
                <a:solidFill>
                  <a:srgbClr val="000000"/>
                </a:solidFill>
              </a:rPr>
              <a:t>   </a:t>
            </a:r>
            <a:r>
              <a:rPr lang="en-US" altLang="es-PR" sz="2400" b="1" i="1">
                <a:solidFill>
                  <a:srgbClr val="000000"/>
                </a:solidFill>
              </a:rPr>
              <a:t>a cabo las tareas que más nadie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ha realizado</a:t>
            </a:r>
            <a:endParaRPr lang="en-US" altLang="es-PR" sz="2200" b="1" i="1">
              <a:solidFill>
                <a:srgbClr val="000000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altLang="es-P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 7:</a:t>
            </a:r>
            <a:r>
              <a:rPr lang="en-US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Imposible</a:t>
            </a:r>
            <a:r>
              <a:rPr lang="en-US" altLang="es-PR" sz="2400" b="1">
                <a:solidFill>
                  <a:srgbClr val="000000"/>
                </a:solidFill>
              </a:rPr>
              <a:t> – </a:t>
            </a:r>
            <a:r>
              <a:rPr lang="en-US" altLang="es-PR" sz="2400" b="1" i="1">
                <a:solidFill>
                  <a:srgbClr val="000000"/>
                </a:solidFill>
              </a:rPr>
              <a:t>Llevar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b="1" i="1">
                <a:solidFill>
                  <a:srgbClr val="000000"/>
                </a:solidFill>
              </a:rPr>
              <a:t>   </a:t>
            </a:r>
            <a:r>
              <a:rPr lang="en-US" altLang="es-PR" sz="2400" b="1" i="1">
                <a:solidFill>
                  <a:srgbClr val="000000"/>
                </a:solidFill>
              </a:rPr>
              <a:t>a cabo aquellas tareas que son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400" b="1" i="1">
                <a:solidFill>
                  <a:srgbClr val="000000"/>
                </a:solidFill>
              </a:rPr>
              <a:t>    consideradas no factibles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19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PARA UN MANEJO EFECTIVO DEL CAMBIO </a:t>
            </a:r>
            <a:r>
              <a:rPr lang="es-PR" altLang="es-PR" sz="19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19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7526" name="Title 1"/>
          <p:cNvSpPr>
            <a:spLocks/>
          </p:cNvSpPr>
          <p:nvPr/>
        </p:nvSpPr>
        <p:spPr bwMode="auto">
          <a:xfrm>
            <a:off x="152400" y="29718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7528" name="Picture 8" descr="Spik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198688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7270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PLANIFICACIÓN*</a:t>
            </a:r>
          </a:p>
        </p:txBody>
      </p:sp>
      <p:sp>
        <p:nvSpPr>
          <p:cNvPr id="72708" name="Content Placeholder 2"/>
          <p:cNvSpPr>
            <a:spLocks/>
          </p:cNvSpPr>
          <p:nvPr/>
        </p:nvSpPr>
        <p:spPr bwMode="auto">
          <a:xfrm>
            <a:off x="228600" y="3124200"/>
            <a:ext cx="617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Los movimientos deben involucrar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múltiples articulaciones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Se requiere que las actividades motrices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incorporen múltiples planos</a:t>
            </a:r>
            <a:endParaRPr lang="en-US" altLang="es-PR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El entrenamiento funcional debe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producir una demanda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propioceptiva y cinestética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Entrenar a una velocidad y amplitud del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movimiento que el atleta pueda controlar</a:t>
            </a:r>
            <a:endParaRPr lang="en-US" altLang="es-PR" sz="2400" b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SELECCIÓN DE LOS EJERCICIOS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72710" name="Title 1"/>
          <p:cNvSpPr>
            <a:spLocks/>
          </p:cNvSpPr>
          <p:nvPr/>
        </p:nvSpPr>
        <p:spPr bwMode="auto">
          <a:xfrm>
            <a:off x="152400" y="2743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Criterios *</a:t>
            </a:r>
          </a:p>
        </p:txBody>
      </p:sp>
      <p:pic>
        <p:nvPicPr>
          <p:cNvPr id="72713" name="Picture 9" descr="rotators_rub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590800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8089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ENTRENAMIENTO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PLANIFICACIÓN*</a:t>
            </a:r>
          </a:p>
        </p:txBody>
      </p:sp>
      <p:sp>
        <p:nvSpPr>
          <p:cNvPr id="80900" name="Content Placeholder 2"/>
          <p:cNvSpPr>
            <a:spLocks/>
          </p:cNvSpPr>
          <p:nvPr/>
        </p:nvSpPr>
        <p:spPr bwMode="auto">
          <a:xfrm>
            <a:off x="304800" y="34290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600" b="1">
                <a:solidFill>
                  <a:srgbClr val="000000"/>
                </a:solidFill>
              </a:rPr>
              <a:t>Identificar las prioridades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600" b="1">
                <a:solidFill>
                  <a:srgbClr val="000000"/>
                </a:solidFill>
              </a:rPr>
              <a:t>    del entrenamiento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US" altLang="es-PR" sz="2600" b="1">
                <a:solidFill>
                  <a:srgbClr val="000000"/>
                </a:solidFill>
              </a:rPr>
              <a:t>Seleccionar los métodos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600" b="1">
                <a:solidFill>
                  <a:srgbClr val="000000"/>
                </a:solidFill>
              </a:rPr>
              <a:t>    para alcanzar tales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600" b="1">
                <a:solidFill>
                  <a:srgbClr val="000000"/>
                </a:solidFill>
              </a:rPr>
              <a:t>    prioridades</a:t>
            </a:r>
            <a:endParaRPr lang="en-US" altLang="es-PR" sz="34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SELECCIÓN DE LOS EJERCICIOS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80902" name="Title 1"/>
          <p:cNvSpPr>
            <a:spLocks/>
          </p:cNvSpPr>
          <p:nvPr/>
        </p:nvSpPr>
        <p:spPr bwMode="auto">
          <a:xfrm>
            <a:off x="152400" y="2743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Criterios *</a:t>
            </a:r>
          </a:p>
        </p:txBody>
      </p:sp>
      <p:pic>
        <p:nvPicPr>
          <p:cNvPr id="80903" name="Picture 7" descr="butk_bfree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42900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81923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PLANIFICACIÓN*</a:t>
            </a:r>
          </a:p>
        </p:txBody>
      </p:sp>
      <p:sp>
        <p:nvSpPr>
          <p:cNvPr id="81924" name="Content Placeholder 2"/>
          <p:cNvSpPr>
            <a:spLocks/>
          </p:cNvSpPr>
          <p:nvPr/>
        </p:nvSpPr>
        <p:spPr bwMode="auto">
          <a:xfrm>
            <a:off x="304800" y="31242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Escoger los medios de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entrenamiento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Desarrollar un catálogo de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rutinas (drills), ejercicios 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módulos de entrenamiento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Determinar las pruebas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apropiadas y métodos de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evaluación dirigidas 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medir los resultados</a:t>
            </a:r>
            <a:endParaRPr lang="en-US" altLang="es-PR" sz="30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SELECCIÓN DE LOS EJERCICIOS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81926" name="Title 1"/>
          <p:cNvSpPr>
            <a:spLocks/>
          </p:cNvSpPr>
          <p:nvPr/>
        </p:nvSpPr>
        <p:spPr bwMode="auto">
          <a:xfrm>
            <a:off x="152400" y="2743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Criterios *</a:t>
            </a:r>
          </a:p>
        </p:txBody>
      </p:sp>
      <p:pic>
        <p:nvPicPr>
          <p:cNvPr id="81927" name="Picture 7" descr="farm_bdum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29289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pic>
        <p:nvPicPr>
          <p:cNvPr id="91145" name="Picture 9" descr="leg_rol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4226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6" name="Content Placeholder 2"/>
          <p:cNvSpPr>
            <a:spLocks/>
          </p:cNvSpPr>
          <p:nvPr/>
        </p:nvSpPr>
        <p:spPr bwMode="auto">
          <a:xfrm>
            <a:off x="304800" y="3276600"/>
            <a:ext cx="5410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Plataformas deslizables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Desarolla: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Aptitud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    Neuromuscular</a:t>
            </a:r>
            <a:endParaRPr lang="es-PR" altLang="es-PR" b="1">
              <a:solidFill>
                <a:srgbClr val="000000"/>
              </a:solidFill>
            </a:endParaRPr>
          </a:p>
        </p:txBody>
      </p:sp>
      <p:sp>
        <p:nvSpPr>
          <p:cNvPr id="9114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1379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PLANIFICACIÓN, DISEÑO E IMPLEMENTACIÓN: Programa de Entrenamiento Físico/Deportivo *</a:t>
            </a:r>
          </a:p>
        </p:txBody>
      </p:sp>
      <p:sp>
        <p:nvSpPr>
          <p:cNvPr id="101380" name="Content Placeholder 2"/>
          <p:cNvSpPr>
            <a:spLocks/>
          </p:cNvSpPr>
          <p:nvPr/>
        </p:nvSpPr>
        <p:spPr bwMode="auto">
          <a:xfrm>
            <a:off x="381000" y="3200400"/>
            <a:ext cx="518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Solo emplear recursos, 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sistemas, de entrenamiento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que científicamente han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comprobado ser efectivos.  Evitar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el uso de estrategias que 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implementan solo por moda o por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el testimono personal de otro “coach” o atleta.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Enseñe y estimule la </a:t>
            </a:r>
            <a:r>
              <a:rPr lang="en-US" altLang="es-PR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rutina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</a:t>
            </a:r>
            <a:r>
              <a:rPr lang="en-US" altLang="es-PR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primero</a:t>
            </a:r>
            <a:endParaRPr lang="en-US" altLang="es-PR" sz="30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1382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1386" name="Picture 10" descr="Spinting_Start_Female_FD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886200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4214" name="Content Placeholder 2"/>
          <p:cNvSpPr>
            <a:spLocks/>
          </p:cNvSpPr>
          <p:nvPr/>
        </p:nvSpPr>
        <p:spPr bwMode="auto">
          <a:xfrm>
            <a:off x="304800" y="3352800"/>
            <a:ext cx="5105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Plataformas Reebok</a:t>
            </a:r>
            <a:r>
              <a:rPr lang="en-US" altLang="es-PR" b="1" baseline="30000">
                <a:solidFill>
                  <a:srgbClr val="000000"/>
                </a:solidFill>
              </a:rPr>
              <a:t>®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Desarrolla: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Aptitud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    Neuromuscular</a:t>
            </a:r>
          </a:p>
        </p:txBody>
      </p:sp>
      <p:pic>
        <p:nvPicPr>
          <p:cNvPr id="94215" name="Picture 7" descr="pecto_stable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0289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88067" name="Content Placeholder 2"/>
          <p:cNvSpPr>
            <a:spLocks/>
          </p:cNvSpPr>
          <p:nvPr/>
        </p:nvSpPr>
        <p:spPr bwMode="auto">
          <a:xfrm>
            <a:off x="228600" y="3276600"/>
            <a:ext cx="556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Bolas Estabilizadoras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Disponen de un entorno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inestable: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Esto ayuda a desarrollar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    el equilibrio propioceptivo</a:t>
            </a:r>
            <a:endParaRPr lang="es-PR" altLang="es-PR" b="1">
              <a:solidFill>
                <a:srgbClr val="000000"/>
              </a:solidFill>
            </a:endParaRPr>
          </a:p>
        </p:txBody>
      </p:sp>
      <p:pic>
        <p:nvPicPr>
          <p:cNvPr id="88071" name="Picture 7" descr="shdr_bdum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29718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2166" name="Content Placeholder 2"/>
          <p:cNvSpPr>
            <a:spLocks/>
          </p:cNvSpPr>
          <p:nvPr/>
        </p:nvSpPr>
        <p:spPr bwMode="auto">
          <a:xfrm>
            <a:off x="152400" y="3276600"/>
            <a:ext cx="556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Rollos de Espuma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Al crear un superficie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inestable: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Desarrolla el</a:t>
            </a:r>
            <a:endParaRPr lang="es-PR" altLang="es-PR" sz="2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Balance funcional</a:t>
            </a:r>
            <a:endParaRPr lang="es-PR" altLang="es-PR" b="1">
              <a:solidFill>
                <a:srgbClr val="000000"/>
              </a:solidFill>
            </a:endParaRPr>
          </a:p>
        </p:txBody>
      </p:sp>
      <p:sp>
        <p:nvSpPr>
          <p:cNvPr id="9216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6261" name="Content Placeholder 2"/>
          <p:cNvSpPr>
            <a:spLocks/>
          </p:cNvSpPr>
          <p:nvPr/>
        </p:nvSpPr>
        <p:spPr bwMode="auto">
          <a:xfrm>
            <a:off x="228600" y="3276600"/>
            <a:ext cx="883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</a:t>
            </a:r>
            <a:r>
              <a:rPr lang="en-US" altLang="es-PR" sz="2300" b="1">
                <a:solidFill>
                  <a:srgbClr val="000000"/>
                </a:solidFill>
              </a:rPr>
              <a:t>Rollos de Espuma de 12 pulgadas </a:t>
            </a:r>
            <a:r>
              <a:rPr lang="es-PR" altLang="es-PR" sz="23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sz="2300" b="1">
                <a:solidFill>
                  <a:srgbClr val="000000"/>
                </a:solidFill>
              </a:rPr>
              <a:t> Al crear un superficies moderablemente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300" b="1">
                <a:solidFill>
                  <a:srgbClr val="000000"/>
                </a:solidFill>
              </a:rPr>
              <a:t>    inestables – </a:t>
            </a:r>
            <a:r>
              <a:rPr lang="es-PR" altLang="es-PR" sz="2300" b="1" i="1">
                <a:solidFill>
                  <a:srgbClr val="000000"/>
                </a:solidFill>
              </a:rPr>
              <a:t>en el plano frontal</a:t>
            </a:r>
            <a:r>
              <a:rPr lang="es-PR" altLang="es-PR" sz="2300" b="1">
                <a:solidFill>
                  <a:srgbClr val="000000"/>
                </a:solidFill>
              </a:rPr>
              <a:t>: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300" b="1">
                <a:solidFill>
                  <a:srgbClr val="000000"/>
                </a:solidFill>
              </a:rPr>
              <a:t> </a:t>
            </a:r>
            <a:r>
              <a:rPr lang="es-PR" altLang="es-PR" sz="23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Desarrolla el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300" b="1">
                <a:solidFill>
                  <a:srgbClr val="000000"/>
                </a:solidFill>
                <a:latin typeface="Tahoma" panose="020B0604030504040204" pitchFamily="34" charset="0"/>
              </a:rPr>
              <a:t>Balance funcional:</a:t>
            </a:r>
            <a:r>
              <a:rPr lang="es-PR" altLang="es-PR" sz="2300" b="1" i="1">
                <a:solidFill>
                  <a:srgbClr val="000000"/>
                </a:solidFill>
                <a:latin typeface="Tahoma" panose="020B0604030504040204" pitchFamily="34" charset="0"/>
              </a:rPr>
              <a:t> Vía fuerzas estabilizadoras:</a:t>
            </a:r>
            <a:endParaRPr lang="es-PR" altLang="es-PR" sz="2300" b="1"/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300" b="1">
                <a:sym typeface="Wingdings" panose="05000000000000000000" pitchFamily="2" charset="2"/>
              </a:rPr>
              <a:t>        </a:t>
            </a:r>
            <a:r>
              <a:rPr lang="en-US" altLang="es-PR" sz="2300" b="1">
                <a:solidFill>
                  <a:srgbClr val="000000"/>
                </a:solidFill>
                <a:sym typeface="Wingdings" panose="05000000000000000000" pitchFamily="2" charset="2"/>
              </a:rPr>
              <a:t> </a:t>
            </a:r>
            <a:r>
              <a:rPr lang="en-US" altLang="es-PR" sz="23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a nivel del tobillo, rodilla y cadera</a:t>
            </a:r>
            <a:endParaRPr lang="es-PR" altLang="es-PR" sz="23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endParaRPr lang="es-PR" altLang="es-PR" sz="2300" b="1">
              <a:solidFill>
                <a:srgbClr val="000000"/>
              </a:solidFill>
            </a:endParaRPr>
          </a:p>
        </p:txBody>
      </p:sp>
      <p:pic>
        <p:nvPicPr>
          <p:cNvPr id="96262" name="Picture 6" descr="leg_rol-02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7160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3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7285" name="Content Placeholder 2"/>
          <p:cNvSpPr>
            <a:spLocks/>
          </p:cNvSpPr>
          <p:nvPr/>
        </p:nvSpPr>
        <p:spPr bwMode="auto">
          <a:xfrm>
            <a:off x="152400" y="3276600"/>
            <a:ext cx="883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</a:rPr>
              <a:t> Colchones de Airex</a:t>
            </a:r>
            <a:r>
              <a:rPr lang="en-US" altLang="es-PR" sz="2400" b="1" baseline="30000">
                <a:solidFill>
                  <a:srgbClr val="000000"/>
                </a:solidFill>
              </a:rPr>
              <a:t>®</a:t>
            </a:r>
            <a:r>
              <a:rPr lang="es-PR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</a:t>
            </a:r>
            <a:r>
              <a:rPr lang="en-US" altLang="es-PR" sz="2400" b="1">
                <a:solidFill>
                  <a:srgbClr val="000000"/>
                </a:solidFill>
              </a:rPr>
              <a:t>P</a:t>
            </a:r>
            <a:r>
              <a:rPr lang="es-PR" altLang="es-PR" sz="2400" b="1">
                <a:solidFill>
                  <a:srgbClr val="000000"/>
                </a:solidFill>
              </a:rPr>
              <a:t>róxima progresión para la creación de inestabilidad: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Desarrolla el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>
                <a:solidFill>
                  <a:srgbClr val="000000"/>
                </a:solidFill>
                <a:latin typeface="Tahoma" panose="020B0604030504040204" pitchFamily="34" charset="0"/>
              </a:rPr>
              <a:t>Balance funcional:</a:t>
            </a: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3 planos:</a:t>
            </a:r>
            <a:endParaRPr lang="es-PR" altLang="es-PR" sz="2400" b="1"/>
          </a:p>
          <a:p>
            <a:pPr lvl="2">
              <a:buFont typeface="Wingdings" panose="05000000000000000000" pitchFamily="2" charset="2"/>
              <a:buNone/>
            </a:pPr>
            <a:r>
              <a:rPr lang="en-US" altLang="es-PR" b="1">
                <a:sym typeface="Wingdings" panose="05000000000000000000" pitchFamily="2" charset="2"/>
              </a:rPr>
              <a:t>        </a:t>
            </a:r>
            <a:r>
              <a:rPr lang="en-US" altLang="es-PR" b="1">
                <a:solidFill>
                  <a:srgbClr val="000000"/>
                </a:solidFill>
                <a:sym typeface="Wingdings" panose="05000000000000000000" pitchFamily="2" charset="2"/>
              </a:rPr>
              <a:t> </a:t>
            </a:r>
            <a:r>
              <a:rPr lang="en-US" altLang="es-PR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conjuntamente con la fortaleza muscular en las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            extreminades inferiores</a:t>
            </a:r>
            <a:endParaRPr lang="es-PR" altLang="es-PR" b="1">
              <a:solidFill>
                <a:srgbClr val="000000"/>
              </a:solidFill>
            </a:endParaRPr>
          </a:p>
        </p:txBody>
      </p:sp>
      <p:sp>
        <p:nvSpPr>
          <p:cNvPr id="97286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5237" name="Content Placeholder 2"/>
          <p:cNvSpPr>
            <a:spLocks/>
          </p:cNvSpPr>
          <p:nvPr/>
        </p:nvSpPr>
        <p:spPr bwMode="auto">
          <a:xfrm>
            <a:off x="304800" y="3048000"/>
            <a:ext cx="487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Fitter</a:t>
            </a:r>
            <a:r>
              <a:rPr lang="en-US" altLang="es-PR" b="1" baseline="30000">
                <a:solidFill>
                  <a:srgbClr val="000000"/>
                </a:solidFill>
              </a:rPr>
              <a:t>®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Permite movimientos</a:t>
            </a:r>
          </a:p>
          <a:p>
            <a:pPr lvl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multi-planares: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Desarrolla </a:t>
            </a:r>
            <a:endParaRPr lang="es-PR" altLang="es-PR" sz="2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Estabilidad con el 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 movimiento en la 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 mayoría de las 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  articulaciones</a:t>
            </a:r>
            <a:endParaRPr lang="es-PR" altLang="es-PR" b="1">
              <a:solidFill>
                <a:srgbClr val="000000"/>
              </a:solidFill>
            </a:endParaRPr>
          </a:p>
        </p:txBody>
      </p:sp>
      <p:sp>
        <p:nvSpPr>
          <p:cNvPr id="95238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89091" name="Content Placeholder 2"/>
          <p:cNvSpPr>
            <a:spLocks/>
          </p:cNvSpPr>
          <p:nvPr/>
        </p:nvSpPr>
        <p:spPr bwMode="auto">
          <a:xfrm>
            <a:off x="304800" y="33528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Bolas Medicinales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Funciónes: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Entrenamiento en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    la región del tronco</a:t>
            </a:r>
            <a:endParaRPr lang="es-PR" altLang="es-PR" b="1">
              <a:solidFill>
                <a:srgbClr val="000000"/>
              </a:solidFill>
            </a:endParaRPr>
          </a:p>
        </p:txBody>
      </p:sp>
      <p:pic>
        <p:nvPicPr>
          <p:cNvPr id="89096" name="Picture 8" descr="atrk_plyo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438525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0115" name="Content Placeholder 2"/>
          <p:cNvSpPr>
            <a:spLocks/>
          </p:cNvSpPr>
          <p:nvPr/>
        </p:nvSpPr>
        <p:spPr bwMode="auto">
          <a:xfrm>
            <a:off x="304800" y="3276600"/>
            <a:ext cx="6019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Escalera de Agilidad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Funciones – </a:t>
            </a:r>
            <a:r>
              <a:rPr lang="es-PR" altLang="es-PR" b="1" i="1">
                <a:solidFill>
                  <a:srgbClr val="000000"/>
                </a:solidFill>
              </a:rPr>
              <a:t>Desarrollo de</a:t>
            </a:r>
            <a:r>
              <a:rPr lang="es-PR" altLang="es-PR" b="1">
                <a:solidFill>
                  <a:srgbClr val="000000"/>
                </a:solidFill>
              </a:rPr>
              <a:t>:</a:t>
            </a:r>
            <a:r>
              <a:rPr lang="es-PR" altLang="es-PR" sz="2100" b="1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1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Balance dinámico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Velocidad a nivel de los pies</a:t>
            </a: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ð"/>
            </a:pP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Coordinación</a:t>
            </a:r>
            <a:endParaRPr lang="es-PR" altLang="es-PR" sz="2100" b="1">
              <a:solidFill>
                <a:srgbClr val="000000"/>
              </a:solidFill>
            </a:endParaRPr>
          </a:p>
        </p:txBody>
      </p:sp>
      <p:pic>
        <p:nvPicPr>
          <p:cNvPr id="90121" name="Picture 9" descr="foot_p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4191000"/>
            <a:ext cx="7302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foot_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2592388"/>
            <a:ext cx="941387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foot_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5813425"/>
            <a:ext cx="992187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leg_plyo-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733800"/>
            <a:ext cx="1484312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5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3187" name="Content Placeholder 2"/>
          <p:cNvSpPr>
            <a:spLocks/>
          </p:cNvSpPr>
          <p:nvPr/>
        </p:nvSpPr>
        <p:spPr bwMode="auto">
          <a:xfrm>
            <a:off x="304800" y="3276600"/>
            <a:ext cx="662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s-PR" b="1">
                <a:solidFill>
                  <a:srgbClr val="000000"/>
                </a:solidFill>
              </a:rPr>
              <a:t> Chalecos de Resistencia</a:t>
            </a:r>
            <a:r>
              <a:rPr lang="es-PR" altLang="es-PR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s-PR" altLang="es-PR" b="1">
                <a:solidFill>
                  <a:srgbClr val="000000"/>
                </a:solidFill>
              </a:rPr>
              <a:t> Función – </a:t>
            </a:r>
            <a:r>
              <a:rPr lang="es-PR" altLang="es-PR" b="1" i="1">
                <a:solidFill>
                  <a:srgbClr val="000000"/>
                </a:solidFill>
              </a:rPr>
              <a:t>Resistencia adicional</a:t>
            </a:r>
            <a:r>
              <a:rPr lang="es-PR" altLang="es-PR" b="1">
                <a:solidFill>
                  <a:srgbClr val="000000"/>
                </a:solidFill>
              </a:rPr>
              <a:t>: </a:t>
            </a:r>
          </a:p>
          <a:p>
            <a:pPr lvl="2">
              <a:buFont typeface="Wingdings" panose="05000000000000000000" pitchFamily="2" charset="2"/>
              <a:buChar char="ð"/>
            </a:pPr>
            <a:r>
              <a:rPr lang="es-PR" altLang="es-PR" sz="2800" b="1">
                <a:solidFill>
                  <a:srgbClr val="000000"/>
                </a:solidFill>
              </a:rPr>
              <a:t> </a:t>
            </a:r>
            <a:r>
              <a:rPr lang="es-PR" altLang="es-PR" sz="2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A los</a:t>
            </a:r>
            <a:endParaRPr lang="es-PR" altLang="es-PR" sz="27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PR" altLang="es-PR" sz="2400" b="1" i="1">
                <a:solidFill>
                  <a:srgbClr val="000000"/>
                </a:solidFill>
                <a:latin typeface="Tahoma" panose="020B0604030504040204" pitchFamily="34" charset="0"/>
              </a:rPr>
              <a:t>Movimientos funcionales</a:t>
            </a:r>
            <a:endParaRPr lang="es-PR" altLang="es-PR" b="1">
              <a:solidFill>
                <a:srgbClr val="000000"/>
              </a:solidFill>
            </a:endParaRPr>
          </a:p>
        </p:txBody>
      </p:sp>
      <p:sp>
        <p:nvSpPr>
          <p:cNvPr id="93188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RECURSOS NECESARIOS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51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HERRAMIENTAS DE TRABAJO: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6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* Equipos y Materiales </a:t>
            </a:r>
          </a:p>
          <a:p>
            <a:pPr algn="ctr" eaLnBrk="1" hangingPunct="1">
              <a:lnSpc>
                <a:spcPct val="90000"/>
              </a:lnSpc>
            </a:pPr>
            <a:endParaRPr lang="es-PR" altLang="es-PR" sz="26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2403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PLANIFICACIÓN, DISEÑO E IMPLEMENTACIÓN: Programa de Entrenamiento Físico/Deportivo *</a:t>
            </a:r>
          </a:p>
        </p:txBody>
      </p:sp>
      <p:sp>
        <p:nvSpPr>
          <p:cNvPr id="102404" name="Content Placeholder 2"/>
          <p:cNvSpPr>
            <a:spLocks/>
          </p:cNvSpPr>
          <p:nvPr/>
        </p:nvSpPr>
        <p:spPr bwMode="auto">
          <a:xfrm>
            <a:off x="381000" y="3200400"/>
            <a:ext cx="518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 Evitar concentrar el programa 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el principio de </a:t>
            </a:r>
            <a:r>
              <a:rPr lang="en-US" altLang="es-PR" sz="2200" b="1" i="1">
                <a:solidFill>
                  <a:srgbClr val="000000"/>
                </a:solidFill>
              </a:rPr>
              <a:t>densidad</a:t>
            </a:r>
            <a:r>
              <a:rPr lang="en-US" altLang="es-PR" sz="2200" b="1">
                <a:solidFill>
                  <a:srgbClr val="000000"/>
                </a:solidFill>
              </a:rPr>
              <a:t>.  No todo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se requiere cumplimentar en siete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días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Evitar combinar múltiples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métodos dentro de una sesión 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trabajo.  Cada sesión de ejercicio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deberá estar constituido de un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componente neural o metabólico,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pero no ambos</a:t>
            </a:r>
            <a:endParaRPr lang="en-US" altLang="es-PR" sz="30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2406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2408" name="Picture 8" descr="Catcher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286125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03427" name="Title 1"/>
          <p:cNvSpPr>
            <a:spLocks/>
          </p:cNvSpPr>
          <p:nvPr/>
        </p:nvSpPr>
        <p:spPr bwMode="auto">
          <a:xfrm>
            <a:off x="0" y="11430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PLANIFICACIÓN, DISEÑO E IMPLEMENTACIÓN: Programa de Entrenamiento Físico/Deportivo *</a:t>
            </a:r>
          </a:p>
        </p:txBody>
      </p:sp>
      <p:sp>
        <p:nvSpPr>
          <p:cNvPr id="103428" name="Content Placeholder 2"/>
          <p:cNvSpPr>
            <a:spLocks/>
          </p:cNvSpPr>
          <p:nvPr/>
        </p:nvSpPr>
        <p:spPr bwMode="auto">
          <a:xfrm>
            <a:off x="381000" y="3352800"/>
            <a:ext cx="5181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s-P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Tener en mente que:</a:t>
            </a:r>
            <a:r>
              <a:rPr lang="en-US" altLang="es-PR" sz="2400" b="1">
                <a:solidFill>
                  <a:srgbClr val="000000"/>
                </a:solidFill>
              </a:rPr>
              <a:t>    </a:t>
            </a:r>
            <a:endParaRPr lang="es-PR" altLang="es-PR" sz="2400" b="1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altLang="es-PR" sz="2400" b="1">
                <a:solidFill>
                  <a:srgbClr val="000000"/>
                </a:solidFill>
              </a:rPr>
              <a:t> El programa de</a:t>
            </a:r>
          </a:p>
          <a:p>
            <a:pPr lvl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sz="2400" b="1">
                <a:solidFill>
                  <a:srgbClr val="000000"/>
                </a:solidFill>
              </a:rPr>
              <a:t>     entrenamiento es:    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Simplemente un:</a:t>
            </a:r>
          </a:p>
          <a:p>
            <a:pPr lvl="2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s-PR" altLang="es-PR" b="1">
                <a:solidFill>
                  <a:srgbClr val="000000"/>
                </a:solidFill>
              </a:rPr>
              <a:t>    </a:t>
            </a:r>
            <a:r>
              <a:rPr lang="es-PR" altLang="es-PR" b="1" i="1">
                <a:solidFill>
                  <a:srgbClr val="CC3300"/>
                </a:solidFill>
              </a:rPr>
              <a:t>medio</a:t>
            </a:r>
            <a:r>
              <a:rPr lang="es-PR" altLang="es-PR" b="1" i="1">
                <a:solidFill>
                  <a:srgbClr val="000000"/>
                </a:solidFill>
              </a:rPr>
              <a:t> para alcanzar</a:t>
            </a:r>
          </a:p>
          <a:p>
            <a:pPr lvl="2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s-PR" altLang="es-PR" b="1" i="1">
                <a:solidFill>
                  <a:srgbClr val="000000"/>
                </a:solidFill>
              </a:rPr>
              <a:t>    un fin</a:t>
            </a:r>
            <a:endParaRPr lang="es-PR" altLang="es-PR" sz="2000" b="1">
              <a:solidFill>
                <a:srgbClr val="000000"/>
              </a:solidFill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ð"/>
            </a:pPr>
            <a:r>
              <a:rPr lang="es-PR" altLang="es-PR" b="1">
                <a:solidFill>
                  <a:srgbClr val="000000"/>
                </a:solidFill>
              </a:rPr>
              <a:t> </a:t>
            </a:r>
            <a:r>
              <a:rPr lang="es-PR" altLang="es-PR" b="1" i="1">
                <a:solidFill>
                  <a:srgbClr val="000000"/>
                </a:solidFill>
              </a:rPr>
              <a:t>Preparase para competir</a:t>
            </a:r>
            <a:endParaRPr lang="en-US" altLang="es-PR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43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RECOMENDACIONES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3430" name="Title 1"/>
          <p:cNvSpPr>
            <a:spLocks/>
          </p:cNvSpPr>
          <p:nvPr/>
        </p:nvSpPr>
        <p:spPr bwMode="auto">
          <a:xfrm>
            <a:off x="152400" y="2895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Para el “Coach” *</a:t>
            </a:r>
          </a:p>
        </p:txBody>
      </p:sp>
      <p:pic>
        <p:nvPicPr>
          <p:cNvPr id="103434" name="Picture 10" descr="s-l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7273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8307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 DEL ENTRENAMIENTO: Proceso *</a:t>
            </a:r>
          </a:p>
        </p:txBody>
      </p:sp>
      <p:sp>
        <p:nvSpPr>
          <p:cNvPr id="98308" name="Content Placeholder 2"/>
          <p:cNvSpPr>
            <a:spLocks/>
          </p:cNvSpPr>
          <p:nvPr/>
        </p:nvSpPr>
        <p:spPr bwMode="auto">
          <a:xfrm>
            <a:off x="304800" y="3048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Reunirse con el “coach”</a:t>
            </a:r>
          </a:p>
          <a:p>
            <a:pPr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principal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Repasar las demandas del deporte y cualquier regla del deporte que pueda afectar el estilo del juego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Repasar las ciencias del deporte y la literatura de entrenamiento para cualquier asunto nuevo</a:t>
            </a:r>
            <a:endParaRPr lang="en-US" altLang="es-PR" sz="3000" b="1" i="1">
              <a:solidFill>
                <a:srgbClr val="000000"/>
              </a:solidFill>
            </a:endParaRP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DISEÑO DEL PROGRAMA DE ENTRENAMIENTO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98310" name="Title 1"/>
          <p:cNvSpPr>
            <a:spLocks/>
          </p:cNvSpPr>
          <p:nvPr/>
        </p:nvSpPr>
        <p:spPr bwMode="auto">
          <a:xfrm>
            <a:off x="152400" y="2743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Pasos *</a:t>
            </a:r>
          </a:p>
        </p:txBody>
      </p:sp>
      <p:pic>
        <p:nvPicPr>
          <p:cNvPr id="98316" name="Picture 12" descr="Swimming_Crawl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3352800"/>
            <a:ext cx="4641850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99332" name="Content Placeholder 2"/>
          <p:cNvSpPr>
            <a:spLocks/>
          </p:cNvSpPr>
          <p:nvPr/>
        </p:nvSpPr>
        <p:spPr bwMode="auto">
          <a:xfrm>
            <a:off x="381000" y="32766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Buscar los itineraros de las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competencias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Clasificar los eventos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competitivo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Establecer las fechas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claves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Evaluar el último año de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competencia</a:t>
            </a:r>
          </a:p>
        </p:txBody>
      </p:sp>
      <p:pic>
        <p:nvPicPr>
          <p:cNvPr id="99335" name="Picture 7" descr="Backhand_Man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3510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 DEL ENTRENAMIENTO: Proceso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DISEÑO DEL PROGRAMA DE ENTRENAMIENTO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99338" name="Title 1"/>
          <p:cNvSpPr>
            <a:spLocks/>
          </p:cNvSpPr>
          <p:nvPr/>
        </p:nvSpPr>
        <p:spPr bwMode="auto">
          <a:xfrm>
            <a:off x="152400" y="2743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Pasos *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0" y="304800"/>
            <a:ext cx="906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6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ENTRENAMIENTO FUNCIONAL PARA DEPORTES</a:t>
            </a:r>
          </a:p>
        </p:txBody>
      </p:sp>
      <p:sp>
        <p:nvSpPr>
          <p:cNvPr id="148484" name="Content Placeholder 2"/>
          <p:cNvSpPr>
            <a:spLocks/>
          </p:cNvSpPr>
          <p:nvPr/>
        </p:nvSpPr>
        <p:spPr bwMode="auto">
          <a:xfrm>
            <a:off x="304800" y="34290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Denterminar los tipos de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pruebas y cuándo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implementarles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s-PR" sz="2200" b="1">
                <a:solidFill>
                  <a:srgbClr val="000000"/>
                </a:solidFill>
              </a:rPr>
              <a:t>Desglosar el plan 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bloques a lo largo de los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s-PR" sz="2200" b="1">
                <a:solidFill>
                  <a:srgbClr val="000000"/>
                </a:solidFill>
              </a:rPr>
              <a:t>     ciclos de entrenamiento </a:t>
            </a:r>
          </a:p>
        </p:txBody>
      </p:sp>
      <p:pic>
        <p:nvPicPr>
          <p:cNvPr id="148487" name="Picture 7" descr="Balance_Beam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754313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9" name="Title 1"/>
          <p:cNvSpPr>
            <a:spLocks/>
          </p:cNvSpPr>
          <p:nvPr/>
        </p:nvSpPr>
        <p:spPr bwMode="auto">
          <a:xfrm>
            <a:off x="0" y="1066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  <a:t>PRINCICIPIOS DE PLANIFICACIÓN PARA EL:</a:t>
            </a:r>
            <a:br>
              <a:rPr lang="es-PR" altLang="es-PR" sz="29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PR" altLang="es-PR" sz="2700" b="1" i="1">
                <a:solidFill>
                  <a:srgbClr val="000000"/>
                </a:solidFill>
                <a:latin typeface="Tahoma" panose="020B0604030504040204" pitchFamily="34" charset="0"/>
              </a:rPr>
              <a:t>ENTRENAMIENTO FUNCIONAL:</a:t>
            </a:r>
          </a:p>
          <a:p>
            <a:pPr algn="ctr" eaLnBrk="1" hangingPunct="1">
              <a:lnSpc>
                <a:spcPct val="90000"/>
              </a:lnSpc>
            </a:pPr>
            <a:r>
              <a:rPr lang="es-PR" altLang="es-PR" sz="2500" b="1" i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PLANIFICACIÓN DEL ENTRENAMIENTO: Proceso *</a:t>
            </a:r>
          </a:p>
        </p:txBody>
      </p:sp>
      <p:sp>
        <p:nvSpPr>
          <p:cNvPr id="2" name="Title 5"/>
          <p:cNvSpPr txBox="1">
            <a:spLocks/>
          </p:cNvSpPr>
          <p:nvPr/>
        </p:nvSpPr>
        <p:spPr bwMode="auto">
          <a:xfrm>
            <a:off x="0" y="2286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R" altLang="es-PR" sz="23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 DISEÑO DEL PROGRAMA DE ENTRENAMIENTO </a:t>
            </a:r>
            <a:r>
              <a:rPr lang="es-PR" altLang="es-PR" sz="23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*</a:t>
            </a:r>
            <a:endParaRPr lang="es-PR" altLang="es-PR" sz="2300" i="1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48491" name="Title 1"/>
          <p:cNvSpPr>
            <a:spLocks/>
          </p:cNvSpPr>
          <p:nvPr/>
        </p:nvSpPr>
        <p:spPr bwMode="auto">
          <a:xfrm>
            <a:off x="152400" y="2743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</a:pPr>
            <a:endParaRPr lang="es-PR" altLang="es-PR" sz="2300" b="1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lnSpc>
                <a:spcPct val="40000"/>
              </a:lnSpc>
            </a:pPr>
            <a:r>
              <a:rPr lang="es-PR" altLang="es-PR" sz="23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* Pasos *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  <p:tag name="POWERPOINTVERSION" val="11.0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Runners design template">
  <a:themeElements>
    <a:clrScheme name="Default Design 10">
      <a:dk1>
        <a:srgbClr val="003366"/>
      </a:dk1>
      <a:lt1>
        <a:srgbClr val="663300"/>
      </a:lt1>
      <a:dk2>
        <a:srgbClr val="000099"/>
      </a:dk2>
      <a:lt2>
        <a:srgbClr val="0066CC"/>
      </a:lt2>
      <a:accent1>
        <a:srgbClr val="0099CC"/>
      </a:accent1>
      <a:accent2>
        <a:srgbClr val="00B000"/>
      </a:accent2>
      <a:accent3>
        <a:srgbClr val="AAAACA"/>
      </a:accent3>
      <a:accent4>
        <a:srgbClr val="562A00"/>
      </a:accent4>
      <a:accent5>
        <a:srgbClr val="AACA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60033"/>
        </a:dk1>
        <a:lt1>
          <a:srgbClr val="523E26"/>
        </a:lt1>
        <a:dk2>
          <a:srgbClr val="D4AA66"/>
        </a:dk2>
        <a:lt2>
          <a:srgbClr val="2D2015"/>
        </a:lt2>
        <a:accent1>
          <a:srgbClr val="BA9584"/>
        </a:accent1>
        <a:accent2>
          <a:srgbClr val="A81616"/>
        </a:accent2>
        <a:accent3>
          <a:srgbClr val="B3AFAC"/>
        </a:accent3>
        <a:accent4>
          <a:srgbClr val="56002A"/>
        </a:accent4>
        <a:accent5>
          <a:srgbClr val="D9C8C2"/>
        </a:accent5>
        <a:accent6>
          <a:srgbClr val="981313"/>
        </a:accent6>
        <a:hlink>
          <a:srgbClr val="F8DA00"/>
        </a:hlink>
        <a:folHlink>
          <a:srgbClr val="DDE2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5A58"/>
        </a:dk1>
        <a:lt1>
          <a:srgbClr val="FF9900"/>
        </a:lt1>
        <a:dk2>
          <a:srgbClr val="008080"/>
        </a:dk2>
        <a:lt2>
          <a:srgbClr val="FF6600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8200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C1F00"/>
        </a:dk1>
        <a:lt1>
          <a:srgbClr val="FF9933"/>
        </a:lt1>
        <a:dk2>
          <a:srgbClr val="800000"/>
        </a:dk2>
        <a:lt2>
          <a:srgbClr val="C84D16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822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3366"/>
        </a:dk1>
        <a:lt1>
          <a:srgbClr val="663300"/>
        </a:lt1>
        <a:dk2>
          <a:srgbClr val="000099"/>
        </a:dk2>
        <a:lt2>
          <a:srgbClr val="0066CC"/>
        </a:lt2>
        <a:accent1>
          <a:srgbClr val="0099CC"/>
        </a:accent1>
        <a:accent2>
          <a:srgbClr val="00B000"/>
        </a:accent2>
        <a:accent3>
          <a:srgbClr val="AAAACA"/>
        </a:accent3>
        <a:accent4>
          <a:srgbClr val="562A00"/>
        </a:accent4>
        <a:accent5>
          <a:srgbClr val="AACA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6699"/>
        </a:dk1>
        <a:lt1>
          <a:srgbClr val="33CC33"/>
        </a:lt1>
        <a:dk2>
          <a:srgbClr val="000000"/>
        </a:dk2>
        <a:lt2>
          <a:srgbClr val="2C91E4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2AAE2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333333"/>
        </a:dk1>
        <a:lt1>
          <a:srgbClr val="686B5D"/>
        </a:lt1>
        <a:dk2>
          <a:srgbClr val="717165"/>
        </a:dk2>
        <a:lt2>
          <a:srgbClr val="777777"/>
        </a:lt2>
        <a:accent1>
          <a:srgbClr val="928F80"/>
        </a:accent1>
        <a:accent2>
          <a:srgbClr val="384EF0"/>
        </a:accent2>
        <a:accent3>
          <a:srgbClr val="B9BAB6"/>
        </a:accent3>
        <a:accent4>
          <a:srgbClr val="2A2A2A"/>
        </a:accent4>
        <a:accent5>
          <a:srgbClr val="C7C6C0"/>
        </a:accent5>
        <a:accent6>
          <a:srgbClr val="3246D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Runners design template</Template>
  <TotalTime>3217</TotalTime>
  <Words>3229</Words>
  <Application>Microsoft Office PowerPoint</Application>
  <PresentationFormat>On-screen Show (4:3)</PresentationFormat>
  <Paragraphs>621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Tahoma</vt:lpstr>
      <vt:lpstr>Times New Roman</vt:lpstr>
      <vt:lpstr>Verdana</vt:lpstr>
      <vt:lpstr>Wingdings</vt:lpstr>
      <vt:lpstr>Runners design template</vt:lpstr>
      <vt:lpstr>PRINCIPIOS DE PLANIFICACIÓN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del Entrenamiento Funcional</dc:title>
  <dc:creator>Edgar Lopategui Corsino</dc:creator>
  <cp:lastModifiedBy>Edgar Lopategui Corsino</cp:lastModifiedBy>
  <cp:revision>962</cp:revision>
  <cp:lastPrinted>1601-01-01T00:00:00Z</cp:lastPrinted>
  <dcterms:created xsi:type="dcterms:W3CDTF">2012-02-29T15:36:08Z</dcterms:created>
  <dcterms:modified xsi:type="dcterms:W3CDTF">2023-03-09T22:45:42Z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TC010721521033</vt:lpwstr>
  </property>
</Properties>
</file>