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56" r:id="rId2"/>
    <p:sldId id="865" r:id="rId3"/>
    <p:sldId id="1302" r:id="rId4"/>
    <p:sldId id="1005" r:id="rId5"/>
    <p:sldId id="1154" r:id="rId6"/>
    <p:sldId id="1166" r:id="rId7"/>
    <p:sldId id="1232" r:id="rId8"/>
    <p:sldId id="1233" r:id="rId9"/>
    <p:sldId id="1234" r:id="rId10"/>
    <p:sldId id="1165" r:id="rId11"/>
    <p:sldId id="1235" r:id="rId12"/>
    <p:sldId id="1236" r:id="rId13"/>
    <p:sldId id="1237" r:id="rId14"/>
    <p:sldId id="1238" r:id="rId15"/>
    <p:sldId id="1427" r:id="rId16"/>
    <p:sldId id="1428" r:id="rId17"/>
    <p:sldId id="1426" r:id="rId18"/>
    <p:sldId id="604" r:id="rId19"/>
    <p:sldId id="978" r:id="rId20"/>
    <p:sldId id="1148" r:id="rId21"/>
  </p:sldIdLst>
  <p:sldSz cx="9144000" cy="6858000" type="screen4x3"/>
  <p:notesSz cx="7010400" cy="9296400"/>
  <p:custDataLst>
    <p:tags r:id="rId24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4876"/>
    <a:srgbClr val="6C043F"/>
    <a:srgbClr val="6600CC"/>
    <a:srgbClr val="680068"/>
    <a:srgbClr val="FFFFFF"/>
    <a:srgbClr val="9E0040"/>
    <a:srgbClr val="47008E"/>
    <a:srgbClr val="532476"/>
    <a:srgbClr val="FF0066"/>
    <a:srgbClr val="820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1" autoAdjust="0"/>
    <p:restoredTop sz="94182" autoAdjust="0"/>
  </p:normalViewPr>
  <p:slideViewPr>
    <p:cSldViewPr>
      <p:cViewPr varScale="1">
        <p:scale>
          <a:sx n="65" d="100"/>
          <a:sy n="65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5BB47514-D91A-4F60-808A-63E59A7D6FEF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anose="020F0502020204030204" pitchFamily="34" charset="0"/>
              </a:defRPr>
            </a:lvl1pPr>
          </a:lstStyle>
          <a:p>
            <a:fld id="{80775DB0-0642-4647-B826-14FB84F7CCB3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DF9118B2-1A13-45AD-BA52-27027FEE35E4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pPr lvl="0"/>
            <a:endParaRPr lang="es-P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108"/>
            <a:ext cx="5608320" cy="4182427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P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anose="020F0502020204030204" pitchFamily="34" charset="0"/>
              </a:defRPr>
            </a:lvl1pPr>
          </a:lstStyle>
          <a:p>
            <a:fld id="{BC3E63DF-ACE0-4A8C-A515-C0D2FDCFC6DF}" type="slidenum">
              <a:rPr lang="es-PR" altLang="es-PR"/>
              <a:pPr/>
              <a:t>‹#›</a:t>
            </a:fld>
            <a:endParaRPr lang="es-PR" altLang="es-P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4659" indent="-286407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5629" indent="-229126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3880" indent="-229126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62132" indent="-229126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20384" indent="-229126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8635" indent="-229126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36887" indent="-229126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95138" indent="-229126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2E197D32-152B-49DF-9DDA-C3DBBD4B7CED}" type="slidenum">
              <a:rPr lang="es-PR" altLang="es-PR" sz="1200">
                <a:latin typeface="Calibri" panose="020F0502020204030204" pitchFamily="34" charset="0"/>
              </a:rPr>
              <a:pPr eaLnBrk="1" hangingPunct="1"/>
              <a:t>1</a:t>
            </a:fld>
            <a:endParaRPr lang="es-PR" altLang="es-P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10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738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11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40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935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928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058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 dirty="0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984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 dirty="0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869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0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125956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770D40D4-A504-432F-B67B-4AEEBEA59BCE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18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252" y="4416108"/>
            <a:ext cx="5139898" cy="41824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252" y="4416108"/>
            <a:ext cx="5139898" cy="41824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3224256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946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347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221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737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734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8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472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9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095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hyperlink" Target="http://creativecommons.org/licenses/by-nc-nd/3.0/pr/" TargetMode="External"/><Relationship Id="rId4" Type="http://schemas.openxmlformats.org/officeDocument/2006/relationships/hyperlink" Target="http://www.saludmed.com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rgbClr val="48487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36" descr="saludmed-com_Ban_PPT-MASTER-1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7" name="Rectangle 6"/>
          <p:cNvSpPr/>
          <p:nvPr userDrawn="1"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rgbClr val="8383BC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10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6284913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>
            <a:spLocks noChangeArrowheads="1"/>
          </p:cNvSpPr>
          <p:nvPr userDrawn="1"/>
        </p:nvSpPr>
        <p:spPr bwMode="auto">
          <a:xfrm>
            <a:off x="1693863" y="6157913"/>
            <a:ext cx="741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s-PR" altLang="es-PR" sz="1200" b="0" dirty="0" err="1">
                <a:latin typeface="Arial" panose="020B0604020202020204" pitchFamily="34" charset="0"/>
              </a:rPr>
              <a:t>Saludmed</a:t>
            </a:r>
            <a:r>
              <a:rPr lang="es-PR" altLang="es-PR" sz="1200" b="0" dirty="0">
                <a:latin typeface="Arial" panose="020B0604020202020204" pitchFamily="34" charset="0"/>
              </a:rPr>
              <a:t> 2023, por </a:t>
            </a:r>
            <a:r>
              <a:rPr lang="es-PR" altLang="es-PR" sz="1200" i="1" dirty="0">
                <a:latin typeface="Arial" panose="020B0604020202020204" pitchFamily="34" charset="0"/>
                <a:hlinkClick r:id="rId4"/>
              </a:rPr>
              <a:t>Edgar Lopategui Corsino</a:t>
            </a:r>
            <a:r>
              <a:rPr lang="es-PR" altLang="es-PR" sz="1200" b="0" dirty="0">
                <a:latin typeface="Arial" panose="020B0604020202020204" pitchFamily="34" charset="0"/>
              </a:rPr>
              <a:t>, se encuentra bajo una licencia </a:t>
            </a:r>
            <a:r>
              <a:rPr lang="es-PR" altLang="es-PR" sz="1200" b="0" i="1" dirty="0">
                <a:latin typeface="Arial" panose="020B0604020202020204" pitchFamily="34" charset="0"/>
                <a:hlinkClick r:id="rId5"/>
              </a:rPr>
              <a:t>"Creative </a:t>
            </a:r>
            <a:r>
              <a:rPr lang="es-PR" altLang="es-PR" sz="1200" b="0" i="1" dirty="0" err="1">
                <a:latin typeface="Arial" panose="020B0604020202020204" pitchFamily="34" charset="0"/>
                <a:hlinkClick r:id="rId5"/>
              </a:rPr>
              <a:t>Commons</a:t>
            </a:r>
            <a:r>
              <a:rPr lang="es-PR" altLang="es-PR" sz="1200" b="0" i="1" dirty="0">
                <a:latin typeface="Arial" panose="020B0604020202020204" pitchFamily="34" charset="0"/>
                <a:hlinkClick r:id="rId5"/>
              </a:rPr>
              <a:t>"</a:t>
            </a:r>
            <a:r>
              <a:rPr lang="es-PR" altLang="es-PR" sz="1200" b="0" dirty="0">
                <a:latin typeface="Arial" panose="020B0604020202020204" pitchFamily="34" charset="0"/>
              </a:rPr>
              <a:t>, </a:t>
            </a:r>
          </a:p>
          <a:p>
            <a:pPr algn="l" eaLnBrk="1" hangingPunct="1"/>
            <a:r>
              <a:rPr lang="es-PR" altLang="es-PR" sz="1200" b="0" dirty="0">
                <a:latin typeface="Arial" panose="020B0604020202020204" pitchFamily="34" charset="0"/>
              </a:rPr>
              <a:t>de tipo: </a:t>
            </a:r>
            <a:r>
              <a:rPr lang="es-PR" altLang="es-PR" sz="1200" i="1" dirty="0">
                <a:latin typeface="Arial" panose="020B0604020202020204" pitchFamily="34" charset="0"/>
                <a:hlinkClick r:id="rId5"/>
              </a:rPr>
              <a:t>Reconocimiento-</a:t>
            </a:r>
            <a:r>
              <a:rPr lang="es-PR" altLang="es-PR" sz="1200" i="1" dirty="0" err="1">
                <a:latin typeface="Arial" panose="020B0604020202020204" pitchFamily="34" charset="0"/>
                <a:hlinkClick r:id="rId5"/>
              </a:rPr>
              <a:t>NoComercial</a:t>
            </a:r>
            <a:r>
              <a:rPr lang="es-PR" altLang="es-PR" sz="1200" i="1" dirty="0">
                <a:latin typeface="Arial" panose="020B0604020202020204" pitchFamily="34" charset="0"/>
                <a:hlinkClick r:id="rId5"/>
              </a:rPr>
              <a:t>-Sin Obras Derivadas 3.0.  Licencia de Puerto Rico</a:t>
            </a:r>
            <a:r>
              <a:rPr lang="es-PR" altLang="es-PR" sz="1200" b="0" dirty="0">
                <a:latin typeface="Arial" panose="020B0604020202020204" pitchFamily="34" charset="0"/>
              </a:rPr>
              <a:t>.  </a:t>
            </a:r>
          </a:p>
          <a:p>
            <a:pPr algn="l" eaLnBrk="1" hangingPunct="1"/>
            <a:r>
              <a:rPr lang="es-PR" altLang="es-PR" sz="1200" b="0" dirty="0">
                <a:latin typeface="Arial" panose="020B0604020202020204" pitchFamily="34" charset="0"/>
              </a:rPr>
              <a:t>Basado en las páginas publicadas para el sitio Web: </a:t>
            </a:r>
            <a:r>
              <a:rPr lang="es-PR" altLang="es-PR" sz="1200" i="1" dirty="0">
                <a:latin typeface="Arial" panose="020B0604020202020204" pitchFamily="34" charset="0"/>
                <a:hlinkClick r:id="rId4"/>
              </a:rPr>
              <a:t>www.saludmed.com</a:t>
            </a:r>
            <a:r>
              <a:rPr lang="es-PR" altLang="es-PR" sz="1200" b="0" dirty="0">
                <a:latin typeface="Arial" panose="020B0604020202020204" pitchFamily="34" charset="0"/>
              </a:rPr>
              <a:t>.</a:t>
            </a:r>
            <a:endParaRPr lang="es-PR" altLang="es-PR" sz="1800" b="0" dirty="0">
              <a:latin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Slide Number Placeholder 28"/>
          <p:cNvSpPr>
            <a:spLocks noGrp="1"/>
          </p:cNvSpPr>
          <p:nvPr>
            <p:ph type="sldNum" sz="quarter" idx="10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51A522-5E61-4961-BDE2-0FF74796BC1D}" type="slidenum">
              <a:rPr lang="es-PR" altLang="es-PR"/>
              <a:pPr/>
              <a:t>‹#›</a:t>
            </a:fld>
            <a:endParaRPr lang="es-PR" altLang="es-PR"/>
          </a:p>
        </p:txBody>
      </p:sp>
      <p:pic>
        <p:nvPicPr>
          <p:cNvPr id="3" name="Picture 2" descr="A picture containing person, person, sport&#10;&#10;Description automatically generated">
            <a:extLst>
              <a:ext uri="{FF2B5EF4-FFF2-40B4-BE49-F238E27FC236}">
                <a16:creationId xmlns:a16="http://schemas.microsoft.com/office/drawing/2014/main" id="{933A20EF-9F8D-A86C-08F3-03D00247D1D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89" y="4079081"/>
            <a:ext cx="3596679" cy="239778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2" name="Rectangle 43">
            <a:extLst>
              <a:ext uri="{FF2B5EF4-FFF2-40B4-BE49-F238E27FC236}">
                <a16:creationId xmlns:a16="http://schemas.microsoft.com/office/drawing/2014/main" id="{3621257D-EA28-DB4D-92A0-9B976A528CF2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3" name="Rectangle 44">
            <a:extLst>
              <a:ext uri="{FF2B5EF4-FFF2-40B4-BE49-F238E27FC236}">
                <a16:creationId xmlns:a16="http://schemas.microsoft.com/office/drawing/2014/main" id="{00F4C711-6035-9FBF-5909-2E1A763FF291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6413500" y="3643313"/>
            <a:ext cx="2730500" cy="247650"/>
          </a:xfrm>
          <a:prstGeom prst="rect">
            <a:avLst/>
          </a:prstGeom>
          <a:solidFill>
            <a:srgbClr val="8383B5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4" name="Rectangle 45">
            <a:extLst>
              <a:ext uri="{FF2B5EF4-FFF2-40B4-BE49-F238E27FC236}">
                <a16:creationId xmlns:a16="http://schemas.microsoft.com/office/drawing/2014/main" id="{52D6F7FD-7BA7-A74F-59E8-027E92298988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3933825"/>
            <a:ext cx="3733800" cy="192088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26" name="Rectangle 46">
            <a:extLst>
              <a:ext uri="{FF2B5EF4-FFF2-40B4-BE49-F238E27FC236}">
                <a16:creationId xmlns:a16="http://schemas.microsoft.com/office/drawing/2014/main" id="{75BE6E90-28CE-64E2-BCFB-14C71F8D8AFB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27" name="Rectangle 47">
            <a:extLst>
              <a:ext uri="{FF2B5EF4-FFF2-40B4-BE49-F238E27FC236}">
                <a16:creationId xmlns:a16="http://schemas.microsoft.com/office/drawing/2014/main" id="{3737B37E-49F4-191C-4ACE-AE5B74C138FF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64013"/>
            <a:ext cx="1966913" cy="19050"/>
          </a:xfrm>
          <a:prstGeom prst="rect">
            <a:avLst/>
          </a:prstGeom>
          <a:solidFill>
            <a:schemeClr val="accent2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28" name="Rectangle 48">
            <a:extLst>
              <a:ext uri="{FF2B5EF4-FFF2-40B4-BE49-F238E27FC236}">
                <a16:creationId xmlns:a16="http://schemas.microsoft.com/office/drawing/2014/main" id="{18FA571A-AF22-A522-BFC0-2AE3F777C948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98938"/>
            <a:ext cx="1966913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29" name="Rounded Rectangle 20">
            <a:extLst>
              <a:ext uri="{FF2B5EF4-FFF2-40B4-BE49-F238E27FC236}">
                <a16:creationId xmlns:a16="http://schemas.microsoft.com/office/drawing/2014/main" id="{AA8A24F3-96B8-A18A-C0F4-47C95EB3966B}"/>
              </a:ext>
            </a:extLst>
          </p:cNvPr>
          <p:cNvSpPr/>
          <p:nvPr userDrawn="1"/>
        </p:nvSpPr>
        <p:spPr bwMode="white">
          <a:xfrm>
            <a:off x="5410200" y="3962400"/>
            <a:ext cx="3065463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30" name="Rounded Rectangle 21">
            <a:extLst>
              <a:ext uri="{FF2B5EF4-FFF2-40B4-BE49-F238E27FC236}">
                <a16:creationId xmlns:a16="http://schemas.microsoft.com/office/drawing/2014/main" id="{5C1AA6F7-431A-16AA-5BEF-AC416B4F16FA}"/>
              </a:ext>
            </a:extLst>
          </p:cNvPr>
          <p:cNvSpPr/>
          <p:nvPr userDrawn="1"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1" name="Date Placeholder 27">
            <a:extLst>
              <a:ext uri="{FF2B5EF4-FFF2-40B4-BE49-F238E27FC236}">
                <a16:creationId xmlns:a16="http://schemas.microsoft.com/office/drawing/2014/main" id="{BEE53BFA-8DCB-1CDD-8010-04579E64232E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0EECF-94B7-46D3-88D4-EED4AD2697A5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32" name="Footer Placeholder 16">
            <a:extLst>
              <a:ext uri="{FF2B5EF4-FFF2-40B4-BE49-F238E27FC236}">
                <a16:creationId xmlns:a16="http://schemas.microsoft.com/office/drawing/2014/main" id="{28CB07C9-5546-E3AE-9D8E-5EE6A2A5A68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106502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D66C0-76BC-4302-A27C-409475562888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0EF0B-F384-477C-8FE7-F136A86CF28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751703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B1A6B-0DBA-4740-A092-580978D7D7D3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109B7-2A53-4033-885F-0BBCEB71BD58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70158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77521-954D-4C68-A204-851D9A519BFB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6E338-49F2-4D1A-B399-DACF9B7FFDF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334831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B4B9C-199F-4A93-9839-CC80D6996D42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EB4FB-685F-4C94-BC45-69E220E5600A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143186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2316E-0AF3-41BA-B935-AF06D0F55876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97FBF-0CD1-4D0F-9F2E-5A5BE93641BE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75125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13" name="Rounded Rectangle 12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4" name="Rectangle 13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6" name="Rectangle 15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7" name="Rectangle 16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8" name="Rectangle 17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9" name="Rectangle 18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20" name="Picture 21" descr="saludmed-com_Ban_PPT-MASTER-2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DC65BA6-BAD5-4689-85BC-45AEF03DCEE8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22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2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F434D-01BF-4A02-9CE7-5F2268407DE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161080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9" name="Rounded Rectangle 8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" name="Rectangle 9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1" name="Rectangle 10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3" name="Rectangle 12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4" name="Rectangle 13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5" name="Rectangle 14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16" name="Picture 21" descr="saludmed-com_Ban_PPT-MASTER-2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88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1AB3C-8FB4-454B-8FD2-28525D4CFF61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BC3CF-AFB2-4542-87F0-BC89D854036F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14633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95C3F-533E-49B1-AE9B-172BDAE6BCCE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0A2EB-42BE-427A-BC85-B3CC1F849EB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236559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198B9-901F-4DD1-B568-C5720D891340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D05EC-9664-424D-A04E-CA3D32F3C45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268777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93277-7464-493D-90D0-E7A70C6EF088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1EF77-9118-492C-A1D9-E24D80A81C81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393282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27" name="Rectangle 28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29" name="Rectangle 30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030" name="Rectangle 31"/>
          <p:cNvSpPr>
            <a:spLocks noChangeArrowheads="1"/>
          </p:cNvSpPr>
          <p:nvPr userDrawn="1"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R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R"/>
              <a:t>Click to edit Master text styles</a:t>
            </a:r>
          </a:p>
          <a:p>
            <a:pPr lvl="1"/>
            <a:r>
              <a:rPr lang="en-US" altLang="es-PR"/>
              <a:t>Second level</a:t>
            </a:r>
          </a:p>
          <a:p>
            <a:pPr lvl="2"/>
            <a:r>
              <a:rPr lang="en-US" altLang="es-PR"/>
              <a:t>Third level</a:t>
            </a:r>
          </a:p>
          <a:p>
            <a:pPr lvl="3"/>
            <a:r>
              <a:rPr lang="en-US" altLang="es-PR"/>
              <a:t>Fourth level</a:t>
            </a:r>
          </a:p>
          <a:p>
            <a:pPr lvl="4"/>
            <a:r>
              <a:rPr lang="en-US" altLang="es-PR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b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288B3F6B-3328-4F6A-8E27-F0084FB4D08A}" type="datetimeFigureOut">
              <a:rPr lang="es-PR"/>
              <a:pPr>
                <a:defRPr/>
              </a:pPr>
              <a:t>03/08/2023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b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pic>
        <p:nvPicPr>
          <p:cNvPr id="1043" name="Picture 34" descr="saludmed-com_Ban_PPT-MASTER-2_v0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47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800" b="0">
                <a:solidFill>
                  <a:srgbClr val="FFFFFF"/>
                </a:solidFill>
              </a:defRPr>
            </a:lvl1pPr>
          </a:lstStyle>
          <a:p>
            <a:fld id="{12F16836-38A3-47A9-B8FC-40E2F6732D7A}" type="slidenum">
              <a:rPr lang="es-PR" altLang="es-PR"/>
              <a:pPr/>
              <a:t>‹#›</a:t>
            </a:fld>
            <a:endParaRPr lang="es-PR" altLang="es-PR"/>
          </a:p>
        </p:txBody>
      </p:sp>
      <p:sp>
        <p:nvSpPr>
          <p:cNvPr id="10" name="Text Box 6"/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9875"/>
          </a:xfrm>
          <a:prstGeom prst="rect">
            <a:avLst/>
          </a:prstGeom>
          <a:solidFill>
            <a:srgbClr val="E6E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s-PR" sz="1000" b="0" dirty="0">
                <a:latin typeface="Arial" panose="020B0604020202020204" pitchFamily="34" charset="0"/>
              </a:rPr>
              <a:t>Copyright © 2023 Edgar Lopategui Corsino | </a:t>
            </a:r>
            <a:r>
              <a:rPr lang="en-US" altLang="es-PR" sz="1000" b="0" dirty="0" err="1">
                <a:latin typeface="Arial" panose="020B0604020202020204" pitchFamily="34" charset="0"/>
              </a:rPr>
              <a:t>Saludmed</a:t>
            </a:r>
            <a:r>
              <a:rPr lang="en-US" altLang="es-PR" sz="1000" b="0" dirty="0">
                <a:latin typeface="Arial" panose="020B0604020202020204" pitchFamily="34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8" r:id="rId2"/>
    <p:sldLayoutId id="2147483707" r:id="rId3"/>
    <p:sldLayoutId id="2147483706" r:id="rId4"/>
    <p:sldLayoutId id="2147483710" r:id="rId5"/>
    <p:sldLayoutId id="2147483711" r:id="rId6"/>
    <p:sldLayoutId id="2147483705" r:id="rId7"/>
    <p:sldLayoutId id="2147483704" r:id="rId8"/>
    <p:sldLayoutId id="2147483703" r:id="rId9"/>
    <p:sldLayoutId id="2147483702" r:id="rId10"/>
    <p:sldLayoutId id="21474837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9.wmf"/><Relationship Id="rId5" Type="http://schemas.openxmlformats.org/officeDocument/2006/relationships/image" Target="../media/image14.wmf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audio" Target="../media/audio2.wav"/><Relationship Id="rId5" Type="http://schemas.openxmlformats.org/officeDocument/2006/relationships/image" Target="../media/image14.wmf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audio" Target="../media/audio2.wav"/><Relationship Id="rId5" Type="http://schemas.openxmlformats.org/officeDocument/2006/relationships/image" Target="../media/image14.wmf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audio" Target="../media/audio1.wav"/><Relationship Id="rId5" Type="http://schemas.openxmlformats.org/officeDocument/2006/relationships/image" Target="../media/image14.wmf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18.jpg"/><Relationship Id="rId5" Type="http://schemas.openxmlformats.org/officeDocument/2006/relationships/image" Target="../media/image14.wmf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audio" Target="../media/audio2.wav"/><Relationship Id="rId5" Type="http://schemas.openxmlformats.org/officeDocument/2006/relationships/image" Target="../media/image14.wmf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19.wmf"/><Relationship Id="rId5" Type="http://schemas.openxmlformats.org/officeDocument/2006/relationships/image" Target="../media/image14.wmf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audio" Target="../media/audio1.wav"/><Relationship Id="rId5" Type="http://schemas.openxmlformats.org/officeDocument/2006/relationships/hyperlink" Target="https://stock.adobe.com/" TargetMode="Externa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9.wmf"/><Relationship Id="rId5" Type="http://schemas.openxmlformats.org/officeDocument/2006/relationships/image" Target="../media/image8.jp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1.jpg"/><Relationship Id="rId5" Type="http://schemas.openxmlformats.org/officeDocument/2006/relationships/image" Target="../media/image9.wmf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audio" Target="../media/audio2.wav"/><Relationship Id="rId5" Type="http://schemas.openxmlformats.org/officeDocument/2006/relationships/image" Target="../media/image13.jpe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4.wmf"/><Relationship Id="rId5" Type="http://schemas.openxmlformats.org/officeDocument/2006/relationships/image" Target="../media/image9.wmf"/><Relationship Id="rId4" Type="http://schemas.openxmlformats.org/officeDocument/2006/relationships/audio" Target="../media/audio3.wav"/><Relationship Id="rId9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audio" Target="../media/audio2.wav"/><Relationship Id="rId5" Type="http://schemas.openxmlformats.org/officeDocument/2006/relationships/image" Target="../media/image14.wmf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audio" Target="../media/audio3.wav"/><Relationship Id="rId5" Type="http://schemas.openxmlformats.org/officeDocument/2006/relationships/image" Target="../media/image14.wmf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audio" Target="../media/audio1.wav"/><Relationship Id="rId5" Type="http://schemas.openxmlformats.org/officeDocument/2006/relationships/image" Target="../media/image14.wmf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/>
          <p:cNvSpPr>
            <a:spLocks/>
          </p:cNvSpPr>
          <p:nvPr/>
        </p:nvSpPr>
        <p:spPr bwMode="auto">
          <a:xfrm>
            <a:off x="323850" y="3900488"/>
            <a:ext cx="47625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500" algn="ctr">
              <a:spcBef>
                <a:spcPts val="300"/>
              </a:spcBef>
              <a:buClr>
                <a:srgbClr val="A04DA3"/>
              </a:buClr>
              <a:buFont typeface="Georgia" pitchFamily="18" charset="0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ctr">
              <a:spcBef>
                <a:spcPts val="300"/>
              </a:spcBef>
              <a:buClr>
                <a:schemeClr val="accent2"/>
              </a:buClr>
              <a:buFont typeface="Georgia" pitchFamily="18" charset="0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algn="ctr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algn="ctr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algn="ctr">
              <a:spcBef>
                <a:spcPts val="300"/>
              </a:spcBef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s-PR" altLang="es-PR" sz="2400" b="1" dirty="0">
                <a:solidFill>
                  <a:srgbClr val="484876"/>
                </a:solidFill>
                <a:latin typeface="Arial" charset="0"/>
                <a:cs typeface="Arial" charset="0"/>
              </a:rPr>
              <a:t>Prof. Edgar </a:t>
            </a:r>
            <a:r>
              <a:rPr lang="es-PR" altLang="es-PR" sz="2400" b="1" dirty="0" err="1">
                <a:solidFill>
                  <a:srgbClr val="484876"/>
                </a:solidFill>
                <a:latin typeface="Arial" charset="0"/>
                <a:cs typeface="Arial" charset="0"/>
              </a:rPr>
              <a:t>Lopategui</a:t>
            </a:r>
            <a:r>
              <a:rPr lang="es-PR" altLang="es-PR" sz="2400" b="1" dirty="0">
                <a:solidFill>
                  <a:srgbClr val="484876"/>
                </a:solidFill>
                <a:latin typeface="Arial" charset="0"/>
                <a:cs typeface="Arial" charset="0"/>
              </a:rPr>
              <a:t> </a:t>
            </a:r>
            <a:r>
              <a:rPr lang="es-PR" altLang="es-PR" sz="2400" b="1" dirty="0" err="1">
                <a:solidFill>
                  <a:srgbClr val="484876"/>
                </a:solidFill>
                <a:latin typeface="Arial" charset="0"/>
                <a:cs typeface="Arial" charset="0"/>
              </a:rPr>
              <a:t>Corsino</a:t>
            </a:r>
            <a:endParaRPr lang="es-PR" altLang="es-PR" sz="2400" b="1" dirty="0">
              <a:solidFill>
                <a:srgbClr val="484876"/>
              </a:solidFill>
              <a:latin typeface="Arial" charset="0"/>
              <a:cs typeface="Arial" charset="0"/>
            </a:endParaRPr>
          </a:p>
          <a:p>
            <a:pPr algn="l">
              <a:lnSpc>
                <a:spcPct val="90000"/>
              </a:lnSpc>
            </a:pPr>
            <a:r>
              <a:rPr lang="es-PR" altLang="es-PR" sz="2400" b="1" i="1" dirty="0">
                <a:solidFill>
                  <a:srgbClr val="484876"/>
                </a:solidFill>
                <a:latin typeface="Arial" charset="0"/>
                <a:cs typeface="Arial" charset="0"/>
              </a:rPr>
              <a:t>M.A., Fisiología del Ejercicio</a:t>
            </a:r>
          </a:p>
        </p:txBody>
      </p:sp>
      <p:pic>
        <p:nvPicPr>
          <p:cNvPr id="24" name="Picture 10" descr="RSEAUX~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86350"/>
            <a:ext cx="287337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682625" y="4727575"/>
            <a:ext cx="47529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s-PR" altLang="es-PR" sz="1800" b="1">
                <a:solidFill>
                  <a:srgbClr val="484876"/>
                </a:solidFill>
              </a:rPr>
              <a:t>Web:        </a:t>
            </a:r>
            <a:r>
              <a:rPr lang="es-PR" altLang="es-PR" sz="1800" b="1" i="1">
                <a:solidFill>
                  <a:srgbClr val="484876"/>
                </a:solidFill>
              </a:rPr>
              <a:t>http://www.saludmed.com/</a:t>
            </a:r>
            <a:endParaRPr lang="es-PR" altLang="es-PR" sz="2800" i="1">
              <a:solidFill>
                <a:srgbClr val="484876"/>
              </a:solidFill>
            </a:endParaRPr>
          </a:p>
        </p:txBody>
      </p:sp>
      <p:pic>
        <p:nvPicPr>
          <p:cNvPr id="26" name="Picture 18" descr="IE 73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25988"/>
            <a:ext cx="287337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682625" y="5086350"/>
            <a:ext cx="43211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s-PR" altLang="es-PR" sz="1800" b="1">
                <a:solidFill>
                  <a:srgbClr val="484876"/>
                </a:solidFill>
              </a:rPr>
              <a:t>E-Mail:</a:t>
            </a:r>
            <a:r>
              <a:rPr lang="es-PR" altLang="es-PR" sz="1800" b="1" i="1">
                <a:solidFill>
                  <a:srgbClr val="484876"/>
                </a:solidFill>
              </a:rPr>
              <a:t>     elopategui@intermetro.edu</a:t>
            </a:r>
          </a:p>
        </p:txBody>
      </p:sp>
      <p:pic>
        <p:nvPicPr>
          <p:cNvPr id="28" name="Picture 23" descr="IE 73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19738"/>
            <a:ext cx="287337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684213" y="5591175"/>
            <a:ext cx="8459787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s-PR" altLang="es-PR" sz="1700" b="1" dirty="0">
                <a:solidFill>
                  <a:srgbClr val="484876"/>
                </a:solidFill>
              </a:rPr>
              <a:t>Artículo:   </a:t>
            </a:r>
            <a:r>
              <a:rPr lang="es-PR" altLang="es-PR" sz="1700" b="1" i="1" dirty="0">
                <a:solidFill>
                  <a:srgbClr val="484876"/>
                </a:solidFill>
              </a:rPr>
              <a:t>http://www.saludmed.com/</a:t>
            </a:r>
            <a:br>
              <a:rPr lang="es-PR" altLang="es-PR" sz="1700" b="1" i="1" dirty="0">
                <a:solidFill>
                  <a:srgbClr val="484876"/>
                </a:solidFill>
              </a:rPr>
            </a:br>
            <a:r>
              <a:rPr lang="es-PR" altLang="es-PR" sz="1700" i="1" dirty="0" err="1"/>
              <a:t>articulos</a:t>
            </a:r>
            <a:r>
              <a:rPr lang="es-PR" altLang="es-PR" sz="1700" i="1" dirty="0"/>
              <a:t>/</a:t>
            </a:r>
            <a:r>
              <a:rPr lang="es-PR" altLang="es-PR" sz="1700" i="1" dirty="0" err="1"/>
              <a:t>Fisiologia_del_Ejercicio</a:t>
            </a:r>
            <a:r>
              <a:rPr lang="es-PR" altLang="es-PR" sz="1700" i="1" dirty="0"/>
              <a:t>/Entrena-Funcional_Poblacion-Atletas.html</a:t>
            </a:r>
            <a:endParaRPr lang="es-PR" altLang="es-PR" sz="1700" b="1" i="1" dirty="0">
              <a:solidFill>
                <a:srgbClr val="484876"/>
              </a:solidFill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0" y="404664"/>
            <a:ext cx="9144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s-PR" sz="2400" b="0" dirty="0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METODOLOGÍA DEL ENTRENAMIENTO FUNCIONAL:</a:t>
            </a:r>
            <a:br>
              <a:rPr lang="es-PR" altLang="es-P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s-PR" altLang="es-PR" sz="2800" dirty="0">
                <a:solidFill>
                  <a:srgbClr val="E6E6E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Evaluación: </a:t>
            </a:r>
            <a:r>
              <a:rPr lang="es-PR" altLang="es-PR" sz="2800" i="1" dirty="0">
                <a:solidFill>
                  <a:srgbClr val="E6E6E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Demandas y Pruebas Funcionales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917105" y="931156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917106" y="1723244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EVALUACIÓN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29011"/>
            <a:ext cx="532859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3059832" y="2292511"/>
            <a:ext cx="518586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PRUEBAS FUNCIONALES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770124" y="3878858"/>
            <a:ext cx="3388363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Terminología básica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16" y="3861048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770124" y="3232603"/>
            <a:ext cx="7690308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16" y="3214793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764336" y="4526930"/>
            <a:ext cx="5895896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Procedimientos y guías generales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764336" y="5104811"/>
            <a:ext cx="7553369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componentes de las pruebas funcionales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87001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770124" y="5680875"/>
            <a:ext cx="7192995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Catálogo: </a:t>
            </a:r>
            <a:r>
              <a:rPr lang="es-PR" altLang="es-PR" sz="2600" b="1" i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de pruebas funcionales</a:t>
            </a:r>
          </a:p>
        </p:txBody>
      </p:sp>
      <p:pic>
        <p:nvPicPr>
          <p:cNvPr id="24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16" y="5663065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05" y="828717"/>
            <a:ext cx="1587700" cy="22414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773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4" name="chimes.wav"/>
          </p:stSnd>
        </p:sndAc>
      </p:transition>
    </mc:Choice>
    <mc:Fallback xmlns="">
      <p:transition spd="slow">
        <p:blinds dir="vert"/>
        <p:sndAc>
          <p:stSnd>
            <p:snd r:embed="rId8" name="chimes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917105" y="571116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917106" y="1363204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EVALUACIÓN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68971"/>
            <a:ext cx="568863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3131840" y="1932471"/>
            <a:ext cx="518586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PRUEBAS FUNCIONALES</a:t>
            </a: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3059832" y="2708920"/>
            <a:ext cx="2880320" cy="36004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/>
              </a:rPr>
              <a:t>INTRODUCCIÓN</a:t>
            </a:r>
            <a:endParaRPr lang="es-PR" sz="3600" b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1015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917105" y="571116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917106" y="1363204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EVALUACIÓN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68971"/>
            <a:ext cx="568863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3131840" y="1932471"/>
            <a:ext cx="518586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PRUEBAS FUNCIONALES</a:t>
            </a: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3059832" y="2708920"/>
            <a:ext cx="4968552" cy="36004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/>
              </a:rPr>
              <a:t>TERMINOLOGÍA BÁSICA</a:t>
            </a:r>
            <a:endParaRPr lang="es-PR" sz="3600" b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0917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917105" y="571116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917106" y="1363204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EVALUACIÓN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68971"/>
            <a:ext cx="568863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3131840" y="1932471"/>
            <a:ext cx="518586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PRUEBAS FUNCIONALES</a:t>
            </a: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3059832" y="2780928"/>
            <a:ext cx="5832648" cy="28803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/>
              </a:rPr>
              <a:t>PROCEDIMIENTOS Y GUÍAS GENERALES</a:t>
            </a:r>
            <a:endParaRPr lang="es-PR" sz="3600" b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0670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989113" y="571116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989114" y="1363204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EVALUACIÓN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68971"/>
            <a:ext cx="568863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3203848" y="1932471"/>
            <a:ext cx="518586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PRUEBAS FUNCIONALES</a:t>
            </a: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3131840" y="2780928"/>
            <a:ext cx="5832648" cy="28803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/>
              </a:rPr>
              <a:t>PROTOCOLO DE PRUEBAS FUNCIONALES</a:t>
            </a:r>
            <a:endParaRPr lang="es-PR" sz="3600" b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00" y="692696"/>
            <a:ext cx="2782063" cy="22322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674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989113" y="691357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989114" y="1483445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EVALUACIÓN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89212"/>
            <a:ext cx="568863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3203848" y="2052712"/>
            <a:ext cx="518586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PRUEBAS FUNCIONALES</a:t>
            </a: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251520" y="3058380"/>
            <a:ext cx="8568952" cy="87467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/>
              </a:rPr>
              <a:t>FUNCTIONAL MOVEMENT SCREEN</a:t>
            </a:r>
          </a:p>
          <a:p>
            <a:pPr algn="ctr"/>
            <a:r>
              <a:rPr lang="en-US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/>
              </a:rPr>
              <a:t>(FMS)</a:t>
            </a:r>
            <a:endParaRPr lang="es-PR" sz="3600" b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Times New Roman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36323" y="4097104"/>
            <a:ext cx="8398643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ts val="4200"/>
              </a:lnSpc>
            </a:pPr>
            <a:r>
              <a:rPr lang="es-ES" altLang="es-PR" sz="3200" dirty="0">
                <a:solidFill>
                  <a:srgbClr val="000000"/>
                </a:solidFill>
                <a:latin typeface="Arial" panose="020B0604020202020204" pitchFamily="34" charset="0"/>
              </a:rPr>
              <a:t>Diseñado para identificar individuos que han desarrollado patrones de movimiento compensatorios en la cadena </a:t>
            </a:r>
            <a:r>
              <a:rPr lang="es-ES" altLang="es-PR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cinática</a:t>
            </a:r>
            <a:endParaRPr lang="es-ES" altLang="es-PR" sz="3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62548" y="6093296"/>
            <a:ext cx="8357924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i="1" dirty="0">
                <a:latin typeface="Times New Roman" pitchFamily="18" charset="0"/>
              </a:rPr>
              <a:t>NOTA</a:t>
            </a:r>
            <a:r>
              <a:rPr lang="es-ES" altLang="es-PR" sz="1200" dirty="0">
                <a:latin typeface="Times New Roman" pitchFamily="18" charset="0"/>
              </a:rPr>
              <a:t>.</a:t>
            </a:r>
            <a:r>
              <a:rPr lang="es-ES" altLang="es-PR" sz="1200" b="0" dirty="0">
                <a:latin typeface="Times New Roman" pitchFamily="18" charset="0"/>
              </a:rPr>
              <a:t> Reproducido de: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Functional Testing in Human Performance</a:t>
            </a:r>
            <a:r>
              <a:rPr lang="en-US" altLang="es-PR" sz="1200" b="0" dirty="0">
                <a:latin typeface="Times New Roman" pitchFamily="18" charset="0"/>
              </a:rPr>
              <a:t>. (p. 90),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 P.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Reiman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&amp; R. C.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Manske</a:t>
            </a:r>
            <a:r>
              <a:rPr lang="en-US" altLang="es-PR" sz="1200" b="0" dirty="0">
                <a:latin typeface="Times New Roman" pitchFamily="18" charset="0"/>
              </a:rPr>
              <a:t>, 2009, 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Champaign, IL: Human Kinetics</a:t>
            </a:r>
            <a:r>
              <a:rPr lang="en-US" altLang="es-PR" sz="1200" b="0" dirty="0">
                <a:latin typeface="Times New Roman" pitchFamily="18" charset="0"/>
              </a:rPr>
              <a:t>. Copyright 2009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itchFamily="18" charset="0"/>
              </a:rPr>
              <a:t> Michael P. </a:t>
            </a:r>
            <a:r>
              <a:rPr lang="en-US" altLang="es-PR" sz="1200" b="0" dirty="0" err="1">
                <a:latin typeface="Times New Roman" pitchFamily="18" charset="0"/>
              </a:rPr>
              <a:t>Reiman</a:t>
            </a:r>
            <a:r>
              <a:rPr lang="en-US" altLang="es-PR" sz="1200" b="0" dirty="0">
                <a:latin typeface="Times New Roman" pitchFamily="18" charset="0"/>
              </a:rPr>
              <a:t> and Robert C. </a:t>
            </a:r>
            <a:r>
              <a:rPr lang="en-US" altLang="es-PR" sz="1200" b="0" dirty="0" err="1">
                <a:latin typeface="Times New Roman" pitchFamily="18" charset="0"/>
              </a:rPr>
              <a:t>Manske</a:t>
            </a:r>
            <a:endParaRPr lang="en-US" altLang="es-PR" sz="1200" b="0" dirty="0"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7300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989113" y="548680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989114" y="1268760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4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EVALUACIÓN</a:t>
            </a:r>
            <a:endParaRPr lang="es-PR" altLang="es-PR" sz="24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54470"/>
            <a:ext cx="4176464" cy="4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3203849" y="1700808"/>
            <a:ext cx="3744416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18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0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PRUEBAS FUNCIONALES</a:t>
            </a: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3127747" y="2276872"/>
            <a:ext cx="5761928" cy="30538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/>
              </a:rPr>
              <a:t>FUNCTIONAL MOVEMENT SCREEN </a:t>
            </a:r>
            <a:r>
              <a:rPr lang="en-US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/>
              </a:rPr>
              <a:t>(FMS)</a:t>
            </a:r>
            <a:endParaRPr lang="es-PR" sz="3600" b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cs typeface="Times New Roman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62548" y="6021288"/>
            <a:ext cx="8357924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i="1" dirty="0">
                <a:latin typeface="Times New Roman" pitchFamily="18" charset="0"/>
              </a:rPr>
              <a:t>NOTA</a:t>
            </a:r>
            <a:r>
              <a:rPr lang="es-ES" altLang="es-PR" sz="1200" dirty="0">
                <a:latin typeface="Times New Roman" pitchFamily="18" charset="0"/>
              </a:rPr>
              <a:t>.</a:t>
            </a:r>
            <a:r>
              <a:rPr lang="es-ES" altLang="es-PR" sz="1200" b="0" dirty="0">
                <a:latin typeface="Times New Roman" pitchFamily="18" charset="0"/>
              </a:rPr>
              <a:t> Reproducido de: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Functional Testing in Human Performance</a:t>
            </a:r>
            <a:r>
              <a:rPr lang="en-US" altLang="es-PR" sz="1200" b="0" dirty="0">
                <a:latin typeface="Times New Roman" pitchFamily="18" charset="0"/>
              </a:rPr>
              <a:t>. (p. 90),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 P.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Reiman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&amp; R. C.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Manske</a:t>
            </a:r>
            <a:r>
              <a:rPr lang="en-US" altLang="es-PR" sz="1200" b="0" dirty="0">
                <a:latin typeface="Times New Roman" pitchFamily="18" charset="0"/>
              </a:rPr>
              <a:t>, 2009, 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Champaign, IL: Human Kinetics</a:t>
            </a:r>
            <a:r>
              <a:rPr lang="en-US" altLang="es-PR" sz="1200" b="0" dirty="0">
                <a:latin typeface="Times New Roman" pitchFamily="18" charset="0"/>
              </a:rPr>
              <a:t>. Copyright 2009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itchFamily="18" charset="0"/>
              </a:rPr>
              <a:t> Michael P. </a:t>
            </a:r>
            <a:r>
              <a:rPr lang="en-US" altLang="es-PR" sz="1200" b="0" dirty="0" err="1">
                <a:latin typeface="Times New Roman" pitchFamily="18" charset="0"/>
              </a:rPr>
              <a:t>Reiman</a:t>
            </a:r>
            <a:r>
              <a:rPr lang="en-US" altLang="es-PR" sz="1200" b="0" dirty="0">
                <a:latin typeface="Times New Roman" pitchFamily="18" charset="0"/>
              </a:rPr>
              <a:t> and Robert C. </a:t>
            </a:r>
            <a:r>
              <a:rPr lang="en-US" altLang="es-PR" sz="1200" b="0" dirty="0" err="1">
                <a:latin typeface="Times New Roman" pitchFamily="18" charset="0"/>
              </a:rPr>
              <a:t>Manske</a:t>
            </a:r>
            <a:endParaRPr lang="en-US" altLang="es-PR" sz="1200" b="0" dirty="0">
              <a:latin typeface="Times New Roman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74675" y="2492896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s-PR" sz="28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7 </a:t>
            </a:r>
            <a:r>
              <a:rPr lang="en-US" altLang="es-PR" sz="280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Movimientos</a:t>
            </a:r>
            <a:r>
              <a:rPr lang="en-US" altLang="es-PR" sz="28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:</a:t>
            </a:r>
          </a:p>
        </p:txBody>
      </p:sp>
      <p:pic>
        <p:nvPicPr>
          <p:cNvPr id="14" name="Picture 7" descr="Bullets_Arrow_Blue1_Right_0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64333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900113" y="2996952"/>
            <a:ext cx="2951807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100" dirty="0" err="1">
                <a:solidFill>
                  <a:srgbClr val="000000"/>
                </a:solidFill>
              </a:rPr>
              <a:t>Sentadilla</a:t>
            </a:r>
            <a:r>
              <a:rPr lang="en-US" altLang="es-PR" sz="2100" dirty="0">
                <a:solidFill>
                  <a:srgbClr val="000000"/>
                </a:solidFill>
              </a:rPr>
              <a:t> </a:t>
            </a:r>
            <a:r>
              <a:rPr lang="en-US" altLang="es-PR" sz="2100" dirty="0" err="1">
                <a:solidFill>
                  <a:srgbClr val="000000"/>
                </a:solidFill>
              </a:rPr>
              <a:t>profunda</a:t>
            </a:r>
            <a:endParaRPr lang="en-US" altLang="es-PR" sz="2100" b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16" name="Picture 10" descr="Bullet_Round_Diamond_Maggenta_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068390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900113" y="3793282"/>
            <a:ext cx="2807791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100" dirty="0" err="1">
                <a:solidFill>
                  <a:srgbClr val="000000"/>
                </a:solidFill>
              </a:rPr>
              <a:t>Zancada</a:t>
            </a:r>
            <a:r>
              <a:rPr lang="en-US" altLang="es-PR" sz="2100" dirty="0">
                <a:solidFill>
                  <a:srgbClr val="000000"/>
                </a:solidFill>
              </a:rPr>
              <a:t> </a:t>
            </a:r>
            <a:r>
              <a:rPr lang="en-US" altLang="es-PR" sz="2100" dirty="0" err="1">
                <a:solidFill>
                  <a:srgbClr val="000000"/>
                </a:solidFill>
              </a:rPr>
              <a:t>en-línea</a:t>
            </a:r>
            <a:endParaRPr lang="en-US" altLang="es-PR" sz="2100" b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18" name="Picture 12" descr="Bullet_Round_Diamond_Maggenta_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864719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900113" y="4225330"/>
            <a:ext cx="359987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100" dirty="0" err="1">
                <a:solidFill>
                  <a:srgbClr val="000000"/>
                </a:solidFill>
              </a:rPr>
              <a:t>Movilidad</a:t>
            </a:r>
            <a:r>
              <a:rPr lang="en-US" altLang="es-PR" sz="2100" dirty="0">
                <a:solidFill>
                  <a:srgbClr val="000000"/>
                </a:solidFill>
              </a:rPr>
              <a:t> del </a:t>
            </a:r>
            <a:r>
              <a:rPr lang="en-US" altLang="es-PR" sz="2100" dirty="0" err="1">
                <a:solidFill>
                  <a:srgbClr val="000000"/>
                </a:solidFill>
              </a:rPr>
              <a:t>hombro</a:t>
            </a:r>
            <a:endParaRPr lang="en-US" altLang="es-PR" sz="2100" b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20" name="Picture 14" descr="Bullet_Round_Diamond_Maggenta_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96767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900113" y="3413944"/>
            <a:ext cx="280779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100" dirty="0">
                <a:solidFill>
                  <a:srgbClr val="000000"/>
                </a:solidFill>
              </a:rPr>
              <a:t>El </a:t>
            </a:r>
            <a:r>
              <a:rPr lang="en-US" altLang="es-PR" sz="2100" dirty="0" err="1">
                <a:solidFill>
                  <a:srgbClr val="000000"/>
                </a:solidFill>
              </a:rPr>
              <a:t>paso</a:t>
            </a:r>
            <a:r>
              <a:rPr lang="en-US" altLang="es-PR" sz="2100" dirty="0">
                <a:solidFill>
                  <a:srgbClr val="000000"/>
                </a:solidFill>
              </a:rPr>
              <a:t> de la </a:t>
            </a:r>
            <a:r>
              <a:rPr lang="en-US" altLang="es-PR" sz="2100" dirty="0" err="1">
                <a:solidFill>
                  <a:srgbClr val="000000"/>
                </a:solidFill>
              </a:rPr>
              <a:t>valla</a:t>
            </a:r>
            <a:endParaRPr lang="en-US" altLang="es-PR" sz="2100" b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25" name="Picture 21" descr="Bullet_Round_Diamond_Maggenta_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485382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900113" y="4657378"/>
            <a:ext cx="576011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100" dirty="0" err="1">
                <a:solidFill>
                  <a:srgbClr val="000000"/>
                </a:solidFill>
              </a:rPr>
              <a:t>Levantamiento</a:t>
            </a:r>
            <a:r>
              <a:rPr lang="en-US" altLang="es-PR" sz="2100" dirty="0">
                <a:solidFill>
                  <a:srgbClr val="000000"/>
                </a:solidFill>
              </a:rPr>
              <a:t> de la </a:t>
            </a:r>
            <a:r>
              <a:rPr lang="en-US" altLang="es-PR" sz="2100" dirty="0" err="1">
                <a:solidFill>
                  <a:srgbClr val="000000"/>
                </a:solidFill>
              </a:rPr>
              <a:t>pierna</a:t>
            </a:r>
            <a:r>
              <a:rPr lang="en-US" altLang="es-PR" sz="2100" dirty="0">
                <a:solidFill>
                  <a:srgbClr val="000000"/>
                </a:solidFill>
              </a:rPr>
              <a:t> recta </a:t>
            </a:r>
            <a:r>
              <a:rPr lang="en-US" altLang="es-PR" sz="2100" dirty="0" err="1">
                <a:solidFill>
                  <a:srgbClr val="000000"/>
                </a:solidFill>
              </a:rPr>
              <a:t>activa</a:t>
            </a:r>
            <a:endParaRPr lang="en-US" altLang="es-PR" sz="2100" b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27" name="Picture 10" descr="Bullet_Round_Diamond_Maggenta_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28816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900113" y="5464522"/>
            <a:ext cx="374389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100" dirty="0" err="1">
                <a:solidFill>
                  <a:srgbClr val="000000"/>
                </a:solidFill>
              </a:rPr>
              <a:t>Estabilidad</a:t>
            </a:r>
            <a:r>
              <a:rPr lang="en-US" altLang="es-PR" sz="2100" dirty="0">
                <a:solidFill>
                  <a:srgbClr val="000000"/>
                </a:solidFill>
              </a:rPr>
              <a:t> </a:t>
            </a:r>
            <a:r>
              <a:rPr lang="en-US" altLang="es-PR" sz="2100" dirty="0" err="1">
                <a:solidFill>
                  <a:srgbClr val="000000"/>
                </a:solidFill>
              </a:rPr>
              <a:t>rotatoria</a:t>
            </a:r>
            <a:endParaRPr lang="en-US" altLang="es-PR" sz="2100" b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29" name="Picture 12" descr="Bullet_Round_Diamond_Maggenta_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535959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900113" y="5089426"/>
            <a:ext cx="345586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100" dirty="0" err="1">
                <a:solidFill>
                  <a:srgbClr val="000000"/>
                </a:solidFill>
              </a:rPr>
              <a:t>Estabilidad</a:t>
            </a:r>
            <a:r>
              <a:rPr lang="en-US" altLang="es-PR" sz="2100" dirty="0">
                <a:solidFill>
                  <a:srgbClr val="000000"/>
                </a:solidFill>
              </a:rPr>
              <a:t> del </a:t>
            </a:r>
            <a:r>
              <a:rPr lang="en-US" altLang="es-PR" sz="2100" dirty="0" err="1">
                <a:solidFill>
                  <a:srgbClr val="000000"/>
                </a:solidFill>
              </a:rPr>
              <a:t>tronco</a:t>
            </a:r>
            <a:endParaRPr lang="en-US" altLang="es-PR" sz="2100" b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36" name="Picture 21" descr="Bullet_Round_Diamond_Maggenta_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160864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73" y="582301"/>
            <a:ext cx="2060970" cy="18686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0954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/>
          </p:cNvSpPr>
          <p:nvPr/>
        </p:nvSpPr>
        <p:spPr bwMode="auto">
          <a:xfrm>
            <a:off x="323528" y="692696"/>
            <a:ext cx="842493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s-PR" altLang="es-PR" sz="36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CRÉDITOS DE ILUSTRACIONES:</a:t>
            </a:r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338158" y="1484784"/>
            <a:ext cx="848231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ts val="2500"/>
              </a:lnSpc>
            </a:pP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Adobe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Incorporated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(2016). 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Adobe Stock 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https://stock.adobe.com/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). San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Jose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CA: Adobe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Incorporated</a:t>
            </a: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Corel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Corporation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(1996). 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Corel Mega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Gallery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Ontario,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Corel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Corporation</a:t>
            </a: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Lemaire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S. B. (2003).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Physigraphe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Clipart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®: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Specialized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Quebec,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Physigraphe</a:t>
            </a: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LifeART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(1997).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Super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Anatomy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Cleveland, OH: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LifeART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TechPool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Studios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Inc.</a:t>
            </a:r>
          </a:p>
          <a:p>
            <a:pPr>
              <a:lnSpc>
                <a:spcPts val="2500"/>
              </a:lnSpc>
            </a:pPr>
            <a:endParaRPr lang="en-US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n-US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Nova Development and its licensors (1995-2006). </a:t>
            </a:r>
            <a:r>
              <a:rPr lang="en-US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 Explosion 800,000 Premium-Quality Graphics</a:t>
            </a:r>
            <a:r>
              <a:rPr lang="en-US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Calabasas, CA: Nova Development</a:t>
            </a:r>
          </a:p>
          <a:p>
            <a:pPr>
              <a:lnSpc>
                <a:spcPts val="2500"/>
              </a:lnSpc>
            </a:pPr>
            <a:endParaRPr lang="en-US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n-US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Búsqueda</a:t>
            </a:r>
            <a:r>
              <a:rPr lang="en-US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“Google images”</a:t>
            </a:r>
          </a:p>
          <a:p>
            <a:pPr>
              <a:lnSpc>
                <a:spcPts val="2500"/>
              </a:lnSpc>
            </a:pP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730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4" name="chimes.wav"/>
          </p:stSnd>
        </p:sndAc>
      </p:transition>
    </mc:Choice>
    <mc:Fallback xmlns="">
      <p:transition spd="slow">
        <p:dissolve/>
        <p:sndAc>
          <p:stSnd>
            <p:snd r:embed="rId6" name="chimes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3923928" y="2492896"/>
            <a:ext cx="499227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s-PR" altLang="es-PR" sz="7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GRACIAS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72330" y="2420044"/>
            <a:ext cx="88201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es-PR" altLang="es-PR" sz="8100" b="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¿PREGUNTAS?</a:t>
            </a:r>
            <a:endParaRPr lang="es-PR" altLang="es-PR" sz="8100" b="0" i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>
            <a:spLocks/>
          </p:cNvSpPr>
          <p:nvPr/>
        </p:nvSpPr>
        <p:spPr bwMode="auto">
          <a:xfrm>
            <a:off x="251520" y="1009091"/>
            <a:ext cx="8280920" cy="17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5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ACCESO A LA PRESENTACIÓN:</a:t>
            </a:r>
            <a:endParaRPr lang="es-PR" altLang="es-PR" sz="5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35496" y="3356992"/>
            <a:ext cx="9144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PR" altLang="es-PR" sz="40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http://www.saludmed.com/articulos/Fisiologia_del_Ejercicio/Entrena-Funcional_Poblacion-Atletas.pdf</a:t>
            </a:r>
            <a:endParaRPr lang="es-PR" altLang="es-PR" sz="4000" b="1" dirty="0">
              <a:solidFill>
                <a:srgbClr val="D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4" name="chimes.wav"/>
          </p:stSnd>
        </p:sndAc>
      </p:transition>
    </mc:Choice>
    <mc:Fallback xmlns="">
      <p:transition spd="slow">
        <p:dissolve/>
        <p:sndAc>
          <p:stSnd>
            <p:snd r:embed="rId5" name="chimes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915816" y="836712"/>
            <a:ext cx="525658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s-PR" altLang="es-PR" sz="60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CONTACTO: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61627" y="2271677"/>
            <a:ext cx="80588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800" b="1" dirty="0" err="1">
                <a:latin typeface="Arial" charset="0"/>
              </a:rPr>
              <a:t>Correo</a:t>
            </a:r>
            <a:r>
              <a:rPr lang="en-US" altLang="es-PR" sz="2800" b="1" dirty="0">
                <a:latin typeface="Arial" charset="0"/>
              </a:rPr>
              <a:t> </a:t>
            </a:r>
            <a:r>
              <a:rPr lang="en-US" altLang="es-PR" sz="2800" b="1" dirty="0" err="1">
                <a:latin typeface="Arial" charset="0"/>
              </a:rPr>
              <a:t>electrónico</a:t>
            </a:r>
            <a:r>
              <a:rPr lang="en-US" altLang="es-PR" sz="2800" b="1" dirty="0">
                <a:latin typeface="Arial" charset="0"/>
              </a:rPr>
              <a:t>:</a:t>
            </a:r>
            <a:endParaRPr lang="en-US" altLang="es-PR" sz="2800" b="1" i="1" dirty="0">
              <a:latin typeface="Arial" charset="0"/>
            </a:endParaRPr>
          </a:p>
        </p:txBody>
      </p:sp>
      <p:pic>
        <p:nvPicPr>
          <p:cNvPr id="10" name="Picture 3" descr="PntBlu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2" y="2338217"/>
            <a:ext cx="401556" cy="3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98141" y="3483585"/>
            <a:ext cx="61501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800" b="1" dirty="0" err="1">
                <a:latin typeface="Arial" charset="0"/>
              </a:rPr>
              <a:t>Dirección</a:t>
            </a:r>
            <a:r>
              <a:rPr lang="en-US" altLang="es-PR" sz="2800" b="1" dirty="0">
                <a:latin typeface="Arial" charset="0"/>
              </a:rPr>
              <a:t> y </a:t>
            </a:r>
            <a:r>
              <a:rPr lang="en-US" altLang="es-PR" sz="2800" b="1" dirty="0" err="1">
                <a:latin typeface="Arial" charset="0"/>
              </a:rPr>
              <a:t>Teléfono</a:t>
            </a:r>
            <a:r>
              <a:rPr lang="en-US" altLang="es-PR" sz="2800" b="1" dirty="0">
                <a:latin typeface="Arial" charset="0"/>
              </a:rPr>
              <a:t>:</a:t>
            </a:r>
            <a:endParaRPr lang="en-US" altLang="es-PR" sz="2800" b="1" i="1" dirty="0">
              <a:latin typeface="Arial" charset="0"/>
            </a:endParaRPr>
          </a:p>
        </p:txBody>
      </p:sp>
      <p:pic>
        <p:nvPicPr>
          <p:cNvPr id="12" name="Picture 3" descr="PntBlu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550125"/>
            <a:ext cx="401556" cy="3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98141" y="5440029"/>
            <a:ext cx="47074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800" b="1" dirty="0" err="1">
                <a:latin typeface="Arial" charset="0"/>
              </a:rPr>
              <a:t>Página</a:t>
            </a:r>
            <a:r>
              <a:rPr lang="en-US" altLang="es-PR" sz="2800" b="1" dirty="0">
                <a:latin typeface="Arial" charset="0"/>
              </a:rPr>
              <a:t> Web:</a:t>
            </a:r>
            <a:endParaRPr lang="en-US" altLang="es-PR" sz="2800" b="1" i="1" dirty="0">
              <a:latin typeface="Arial" charset="0"/>
            </a:endParaRPr>
          </a:p>
        </p:txBody>
      </p:sp>
      <p:pic>
        <p:nvPicPr>
          <p:cNvPr id="14" name="Picture 3" descr="PntBlu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506569"/>
            <a:ext cx="401556" cy="3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761628" y="2847741"/>
            <a:ext cx="7158236" cy="45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elopategui@intermetro.edu</a:t>
            </a:r>
            <a:endParaRPr lang="en-US" altLang="es-PR" sz="2800" b="1" i="1" dirty="0">
              <a:latin typeface="Calibri" panose="020F0502020204030204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832588" y="4059649"/>
            <a:ext cx="733981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U</a:t>
            </a:r>
            <a:r>
              <a:rPr lang="en-US" altLang="es-PR" sz="2800" b="1" i="1" dirty="0">
                <a:latin typeface="Calibri" panose="020F0502020204030204" pitchFamily="34" charset="0"/>
              </a:rPr>
              <a:t>niversidad </a:t>
            </a:r>
            <a:r>
              <a:rPr lang="en-US" altLang="es-PR" sz="2800" b="1" i="1" dirty="0" err="1">
                <a:latin typeface="Calibri" panose="020F0502020204030204" pitchFamily="34" charset="0"/>
              </a:rPr>
              <a:t>Interamericana</a:t>
            </a:r>
            <a:r>
              <a:rPr lang="en-US" altLang="es-PR" sz="2800" b="1" i="1" dirty="0">
                <a:latin typeface="Calibri" panose="020F0502020204030204" pitchFamily="34" charset="0"/>
              </a:rPr>
              <a:t> de Puerto Rico</a:t>
            </a:r>
          </a:p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 err="1">
                <a:latin typeface="Calibri" panose="020F0502020204030204" pitchFamily="34" charset="0"/>
              </a:rPr>
              <a:t>Recinto</a:t>
            </a:r>
            <a:r>
              <a:rPr lang="en-US" altLang="es-PR" sz="2800" i="1" dirty="0">
                <a:latin typeface="Calibri" panose="020F0502020204030204" pitchFamily="34" charset="0"/>
              </a:rPr>
              <a:t> </a:t>
            </a:r>
            <a:r>
              <a:rPr lang="en-US" altLang="es-PR" sz="2800" i="1" dirty="0" err="1">
                <a:latin typeface="Calibri" panose="020F0502020204030204" pitchFamily="34" charset="0"/>
              </a:rPr>
              <a:t>Metropolitano</a:t>
            </a:r>
            <a:endParaRPr lang="en-US" altLang="es-PR" sz="2800" b="1" i="1" dirty="0">
              <a:latin typeface="Calibri" panose="020F0502020204030204" pitchFamily="34" charset="0"/>
            </a:endParaRPr>
          </a:p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Tel: 787-250-1912, X2286, 2245</a:t>
            </a:r>
            <a:endParaRPr lang="en-US" altLang="es-PR" sz="2800" b="1" i="1" dirty="0">
              <a:latin typeface="Calibri" panose="020F0502020204030204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832588" y="5996929"/>
            <a:ext cx="7339813" cy="45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www.saludmed.com</a:t>
            </a:r>
            <a:endParaRPr lang="en-US" altLang="es-PR" sz="2800" b="1" i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10" y="380052"/>
            <a:ext cx="2139990" cy="1847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846" y="1650616"/>
            <a:ext cx="3036838" cy="230380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510175"/>
            <a:ext cx="2592326" cy="18711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3429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>
            <a:spLocks/>
          </p:cNvSpPr>
          <p:nvPr/>
        </p:nvSpPr>
        <p:spPr bwMode="auto">
          <a:xfrm>
            <a:off x="2339753" y="1124744"/>
            <a:ext cx="4418134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5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BOSQUEJO</a:t>
            </a:r>
            <a:endParaRPr lang="es-PR" altLang="es-PR" sz="5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86" y="764704"/>
            <a:ext cx="2134594" cy="2072336"/>
          </a:xfrm>
          <a:prstGeom prst="rect">
            <a:avLst/>
          </a:prstGeom>
        </p:spPr>
      </p:pic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620319" y="1922283"/>
            <a:ext cx="8128145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Agradecimientos</a:t>
            </a:r>
          </a:p>
        </p:txBody>
      </p:sp>
      <p:pic>
        <p:nvPicPr>
          <p:cNvPr id="48" name="Picture 3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22283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620320" y="2469523"/>
            <a:ext cx="5748690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Propósito principal de la: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Ponencia</a:t>
            </a:r>
          </a:p>
        </p:txBody>
      </p:sp>
      <p:pic>
        <p:nvPicPr>
          <p:cNvPr id="50" name="Picture 5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6339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 Box 9"/>
          <p:cNvSpPr txBox="1">
            <a:spLocks noChangeArrowheads="1"/>
          </p:cNvSpPr>
          <p:nvPr/>
        </p:nvSpPr>
        <p:spPr bwMode="auto">
          <a:xfrm>
            <a:off x="620320" y="2948205"/>
            <a:ext cx="812814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Material educativo: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Recursos y publicaciones</a:t>
            </a:r>
          </a:p>
        </p:txBody>
      </p:sp>
      <p:pic>
        <p:nvPicPr>
          <p:cNvPr id="52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30395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620320" y="3468151"/>
            <a:ext cx="4953600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Consideraciones preliminares</a:t>
            </a:r>
          </a:p>
        </p:txBody>
      </p:sp>
      <p:pic>
        <p:nvPicPr>
          <p:cNvPr id="54" name="Picture 12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34451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620319" y="3938507"/>
            <a:ext cx="8128145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Trasfondo histórico: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Origen y desarrollo</a:t>
            </a:r>
          </a:p>
        </p:txBody>
      </p:sp>
      <p:pic>
        <p:nvPicPr>
          <p:cNvPr id="56" name="Picture 3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8507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620320" y="4485747"/>
            <a:ext cx="6771405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Escenarios: </a:t>
            </a:r>
            <a:r>
              <a:rPr lang="es-PR" altLang="es-PR" sz="26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ontextos donde se aplica el</a:t>
            </a:r>
          </a:p>
          <a:p>
            <a:pPr algn="l">
              <a:lnSpc>
                <a:spcPct val="80000"/>
              </a:lnSpc>
            </a:pPr>
            <a:r>
              <a:rPr lang="es-PR" altLang="es-PR" sz="2600" i="1" dirty="0">
                <a:latin typeface="Arial" panose="020B0604020202020204" pitchFamily="34" charset="0"/>
                <a:cs typeface="Arial" panose="020B0604020202020204" pitchFamily="34" charset="0"/>
              </a:rPr>
              <a:t>		 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entrenamiento funcional</a:t>
            </a:r>
          </a:p>
        </p:txBody>
      </p:sp>
      <p:pic>
        <p:nvPicPr>
          <p:cNvPr id="58" name="Picture 5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42563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620319" y="5162643"/>
            <a:ext cx="8128145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Conceptos fundamentales: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Terminología básica</a:t>
            </a:r>
          </a:p>
        </p:txBody>
      </p:sp>
      <p:pic>
        <p:nvPicPr>
          <p:cNvPr id="60" name="Picture 3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62643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620320" y="5709883"/>
            <a:ext cx="7766870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arco conceptual: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Entrena Integrado-Funcional</a:t>
            </a:r>
          </a:p>
        </p:txBody>
      </p:sp>
      <p:pic>
        <p:nvPicPr>
          <p:cNvPr id="62" name="Picture 5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66699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620319" y="6184931"/>
            <a:ext cx="8369727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aracterísticas y Principios: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Entrena Funcional</a:t>
            </a:r>
          </a:p>
        </p:txBody>
      </p:sp>
      <p:pic>
        <p:nvPicPr>
          <p:cNvPr id="64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67121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22870"/>
            <a:ext cx="1778961" cy="13939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397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>
            <a:spLocks/>
          </p:cNvSpPr>
          <p:nvPr/>
        </p:nvSpPr>
        <p:spPr bwMode="auto">
          <a:xfrm>
            <a:off x="2513926" y="764704"/>
            <a:ext cx="4434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5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BOSQUEJO</a:t>
            </a:r>
            <a:endParaRPr lang="es-PR" altLang="es-PR" sz="5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 Box 9"/>
          <p:cNvSpPr txBox="1">
            <a:spLocks noChangeArrowheads="1"/>
          </p:cNvSpPr>
          <p:nvPr/>
        </p:nvSpPr>
        <p:spPr bwMode="auto">
          <a:xfrm>
            <a:off x="620320" y="2438698"/>
            <a:ext cx="8128144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Evaluación: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Demandas específicas y</a:t>
            </a:r>
          </a:p>
          <a:p>
            <a:pPr algn="l">
              <a:lnSpc>
                <a:spcPct val="80000"/>
              </a:lnSpc>
            </a:pPr>
            <a:r>
              <a:rPr lang="es-PR" altLang="es-PR" sz="2600" i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Pruebas Funcionales</a:t>
            </a:r>
          </a:p>
        </p:txBody>
      </p:sp>
      <p:pic>
        <p:nvPicPr>
          <p:cNvPr id="52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620320" y="3169217"/>
            <a:ext cx="5396029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Calentamiento dinámico o activo</a:t>
            </a:r>
          </a:p>
        </p:txBody>
      </p:sp>
      <p:pic>
        <p:nvPicPr>
          <p:cNvPr id="54" name="Picture 12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35517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620319" y="3639573"/>
            <a:ext cx="8369727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omponentes: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Entrenamiento Integrado-Funcional</a:t>
            </a:r>
          </a:p>
        </p:txBody>
      </p:sp>
      <p:pic>
        <p:nvPicPr>
          <p:cNvPr id="56" name="Picture 3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39573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620320" y="4186813"/>
            <a:ext cx="7946406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Metodología y modalidades: </a:t>
            </a:r>
            <a:r>
              <a:rPr lang="es-PR" altLang="es-PR" sz="2600" i="1" dirty="0">
                <a:latin typeface="Arial" panose="020B0604020202020204" pitchFamily="34" charset="0"/>
                <a:cs typeface="Arial" panose="020B0604020202020204" pitchFamily="34" charset="0"/>
              </a:rPr>
              <a:t>Entrenamiento</a:t>
            </a:r>
          </a:p>
          <a:p>
            <a:pPr algn="l">
              <a:lnSpc>
                <a:spcPct val="80000"/>
              </a:lnSpc>
            </a:pP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Integrado-Funcional</a:t>
            </a:r>
          </a:p>
        </p:txBody>
      </p:sp>
      <p:pic>
        <p:nvPicPr>
          <p:cNvPr id="58" name="Picture 5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3629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620319" y="4863709"/>
            <a:ext cx="8128145" cy="81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Ejemplos/aplicaciones de programas de: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Entrenamiento Integrado-Funcional</a:t>
            </a:r>
          </a:p>
        </p:txBody>
      </p:sp>
      <p:pic>
        <p:nvPicPr>
          <p:cNvPr id="60" name="Picture 3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63709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620320" y="5698981"/>
            <a:ext cx="1816523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Preguntas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5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55797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620319" y="6174029"/>
            <a:ext cx="8369727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Cómo contactar al deponente: </a:t>
            </a:r>
            <a:r>
              <a:rPr lang="es-PR" altLang="es-PR" sz="2600" i="1" dirty="0">
                <a:latin typeface="Arial" panose="020B0604020202020204" pitchFamily="34" charset="0"/>
                <a:cs typeface="Arial" panose="020B0604020202020204" pitchFamily="34" charset="0"/>
              </a:rPr>
              <a:t>Correo/Teléfono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56219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45497"/>
            <a:ext cx="2352166" cy="6664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875" y="703146"/>
            <a:ext cx="1440557" cy="7500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517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56" y="889216"/>
            <a:ext cx="8001000" cy="5276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370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917105" y="619349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917106" y="1411437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EVALUACIÓN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1065313" y="4055730"/>
            <a:ext cx="228255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s-PR" altLang="es-PR" sz="4200" b="1" dirty="0">
                <a:solidFill>
                  <a:srgbClr val="4848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Modelo</a:t>
            </a:r>
          </a:p>
        </p:txBody>
      </p:sp>
      <p:pic>
        <p:nvPicPr>
          <p:cNvPr id="36" name="Picture 5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77098"/>
            <a:ext cx="595436" cy="54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1065313" y="2975610"/>
            <a:ext cx="3722711" cy="6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ts val="4500"/>
              </a:lnSpc>
            </a:pPr>
            <a:r>
              <a:rPr lang="es-PR" altLang="es-PR" sz="4200" b="1" dirty="0">
                <a:solidFill>
                  <a:srgbClr val="4848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Justificación</a:t>
            </a:r>
          </a:p>
        </p:txBody>
      </p:sp>
      <p:pic>
        <p:nvPicPr>
          <p:cNvPr id="38" name="Picture 5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09691"/>
            <a:ext cx="595436" cy="54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1064867" y="5282624"/>
            <a:ext cx="271504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s-PR" altLang="es-PR" sz="4200" b="1" dirty="0">
                <a:solidFill>
                  <a:srgbClr val="4848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Métodos</a:t>
            </a:r>
          </a:p>
        </p:txBody>
      </p:sp>
      <p:pic>
        <p:nvPicPr>
          <p:cNvPr id="40" name="Picture 5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07" y="5403992"/>
            <a:ext cx="595436" cy="54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3" descr="CURVHE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17204"/>
            <a:ext cx="5360996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>
            <a:spLocks/>
          </p:cNvSpPr>
          <p:nvPr/>
        </p:nvSpPr>
        <p:spPr bwMode="auto">
          <a:xfrm>
            <a:off x="3059832" y="1980704"/>
            <a:ext cx="518586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DEMANDAS ESPECÍFICAS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513" y="3009691"/>
            <a:ext cx="4572000" cy="304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" y="619350"/>
            <a:ext cx="3146590" cy="2097726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559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9" name="wind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917105" y="571116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917106" y="1363204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EVALUACIÓN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68971"/>
            <a:ext cx="5360996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3059832" y="1932471"/>
            <a:ext cx="518586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DEMANDAS ESPECÍFICAS</a:t>
            </a: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3059832" y="2669071"/>
            <a:ext cx="3514537" cy="32788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/>
              </a:rPr>
              <a:t>JUSTIFICACIÓN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4898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917105" y="571116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917106" y="1363204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EVALUACIÓN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3131840" y="2780928"/>
            <a:ext cx="1944216" cy="36004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/>
              </a:rPr>
              <a:t>MODELO</a:t>
            </a:r>
          </a:p>
        </p:txBody>
      </p:sp>
      <p:pic>
        <p:nvPicPr>
          <p:cNvPr id="11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68971"/>
            <a:ext cx="5360996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>
            <a:spLocks/>
          </p:cNvSpPr>
          <p:nvPr/>
        </p:nvSpPr>
        <p:spPr bwMode="auto">
          <a:xfrm>
            <a:off x="3059832" y="1932471"/>
            <a:ext cx="518586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DEMANDAS ESPECÍFICAS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809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6" name="wind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917105" y="571116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917106" y="1363204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EVALUACIÓN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3131840" y="2780928"/>
            <a:ext cx="1944216" cy="36004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Times New Roman"/>
              </a:rPr>
              <a:t>MÉTODOS</a:t>
            </a:r>
          </a:p>
        </p:txBody>
      </p:sp>
      <p:pic>
        <p:nvPicPr>
          <p:cNvPr id="11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68971"/>
            <a:ext cx="5360996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>
            <a:spLocks/>
          </p:cNvSpPr>
          <p:nvPr/>
        </p:nvSpPr>
        <p:spPr bwMode="auto">
          <a:xfrm>
            <a:off x="3059832" y="1932471"/>
            <a:ext cx="518586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DEMANDAS ESPECÍFICAS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7190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0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INCLUDEPPT" val="True"/>
  <p:tag name="REALTIMEBACKUP" val="False"/>
  <p:tag name="CHARTSCALE" val="True"/>
  <p:tag name="FIBINCLUDEOTHER" val="True"/>
  <p:tag name="PRRESPONSE3" val="8"/>
  <p:tag name="PRRESPONSE7" val="4"/>
  <p:tag name="SHOWFLASHWARNING" val="True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RESETCHARTS" val="True"/>
  <p:tag name="CORRECTPOINTVALUE" val="1"/>
  <p:tag name="AUTOADJUSTPARTRANGE" val="True"/>
  <p:tag name="FIBDISPLAYKEYWORDS" val="True"/>
  <p:tag name="PRRESPONSE5" val="6"/>
  <p:tag name="PRRESPONSE10" val="1"/>
  <p:tag name="USESECONDARYMONITOR" val="True"/>
  <p:tag name="COUNTDOWNSTYLE" val="-1"/>
  <p:tag name="ALLOWDUPLICATES" val="False"/>
  <p:tag name="STDCHART" val="1"/>
  <p:tag name="MAXRESPONDERS" val="20"/>
  <p:tag name="CUSTOMGRIDBACKCOLOR" val="-2830136"/>
  <p:tag name="DISPLAYDEVICENUMBER" val="True"/>
  <p:tag name="POLLINGCYCLE" val="2"/>
  <p:tag name="ALLOWUSERFEEDBACK" val="True"/>
  <p:tag name="ADVANCEDSETTINGSVIEW" val="False"/>
  <p:tag name="PRRESPONSE2" val="9"/>
  <p:tag name="PRRESPONSE9" val="2"/>
  <p:tag name="SAVECSVWITHSESSION" val="True"/>
  <p:tag name="COUNTDOWNSECONDS" val="10"/>
  <p:tag name="REVIEWONLY" val="False"/>
  <p:tag name="BUBBLENAMEVISIBLE" val="True"/>
  <p:tag name="CUSTOMCELLBACKCOLOR3" val="-268652"/>
  <p:tag name="GRIDPOSITION" val="1"/>
  <p:tag name="INCORRECTPOINTVALUE" val="0"/>
  <p:tag name="FIBNUMRESULTS" val="5"/>
  <p:tag name="PRRESPONSE8" val="3"/>
  <p:tag name="CSVFORMAT" val="0"/>
  <p:tag name="CHARTVALUEFORMAT" val="0%"/>
  <p:tag name="PARTICIPANTSINLEADERBOARD" val="20"/>
  <p:tag name="USESCHEMECOLORS" val="True"/>
  <p:tag name="INCLUDENONRESPONDERS" val="False"/>
  <p:tag name="FIBDISPLAYRESULTS" val="True"/>
  <p:tag name="ALWAYSOPENPOLL" val="False"/>
  <p:tag name="RESPCOUNTERFORMAT" val="0"/>
  <p:tag name="RACEANIMATIONSPEED" val="3"/>
  <p:tag name="GRIDOPACITY" val="90"/>
  <p:tag name="REALTIMEBACKUPPATH" val="(None)"/>
  <p:tag name="PRRESPONSE6" val="5"/>
  <p:tag name="NUMRESPONSES" val="1"/>
  <p:tag name="DEFAULTNUMTEAMS" val="5"/>
  <p:tag name="MULTIRESPDIVISOR" val="1"/>
  <p:tag name="TPVERSION" val="2008"/>
  <p:tag name="RACEENDPOINTS" val="100"/>
  <p:tag name="CHARTCOLORS" val="0"/>
  <p:tag name="POWERPOINTVERSION" val="14.0"/>
  <p:tag name="CUSTOMCELLBACKCOLOR2" val="-13395457"/>
  <p:tag name="PRRESPONSE4" val="7"/>
  <p:tag name="GRIDROTATIONINTERVAL" val="2"/>
  <p:tag name="AUTOADVANCE" val="False"/>
  <p:tag name="ANSWERNOWTEXT" val="Answer Now"/>
  <p:tag name="BUBBLEGROUPING" val="3"/>
  <p:tag name="PRRESPONSE1" val="10"/>
  <p:tag name="ZEROBASED" val="False"/>
  <p:tag name="DELIMITERS" val="3.1"/>
  <p:tag name="TPFULLVERSION" val="4.2.4.10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45983</TotalTime>
  <Words>642</Words>
  <Application>Microsoft Office PowerPoint</Application>
  <PresentationFormat>On-screen Show (4:3)</PresentationFormat>
  <Paragraphs>132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Calibri</vt:lpstr>
      <vt:lpstr>Georgia</vt:lpstr>
      <vt:lpstr>Times New Roman</vt:lpstr>
      <vt:lpstr>Trebuchet MS</vt:lpstr>
      <vt:lpstr>Wingdings 2</vt:lpstr>
      <vt:lpstr>Urban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Evaluación y Pruebas Funcionales</dc:title>
  <dc:creator>Valued Acer Customer</dc:creator>
  <cp:lastModifiedBy>Edgar Lopategui Corsino</cp:lastModifiedBy>
  <cp:revision>5020</cp:revision>
  <cp:lastPrinted>2016-09-29T16:33:06Z</cp:lastPrinted>
  <dcterms:created xsi:type="dcterms:W3CDTF">2012-03-25T21:01:47Z</dcterms:created>
  <dcterms:modified xsi:type="dcterms:W3CDTF">2023-03-09T01:14:34Z</dcterms:modified>
</cp:coreProperties>
</file>