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7.xml" ContentType="application/vnd.openxmlformats-officedocument.presentationml.tags+xml"/>
  <Override PartName="/ppt/notesSlides/notesSlide28.xml" ContentType="application/vnd.openxmlformats-officedocument.presentationml.notesSlide+xml"/>
  <Override PartName="/ppt/tags/tag8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9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tags/tag10.xml" ContentType="application/vnd.openxmlformats-officedocument.presentationml.tags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handoutMasterIdLst>
    <p:handoutMasterId r:id="rId37"/>
  </p:handoutMasterIdLst>
  <p:sldIdLst>
    <p:sldId id="256" r:id="rId2"/>
    <p:sldId id="865" r:id="rId3"/>
    <p:sldId id="860" r:id="rId4"/>
    <p:sldId id="979" r:id="rId5"/>
    <p:sldId id="982" r:id="rId6"/>
    <p:sldId id="870" r:id="rId7"/>
    <p:sldId id="983" r:id="rId8"/>
    <p:sldId id="989" r:id="rId9"/>
    <p:sldId id="988" r:id="rId10"/>
    <p:sldId id="990" r:id="rId11"/>
    <p:sldId id="991" r:id="rId12"/>
    <p:sldId id="992" r:id="rId13"/>
    <p:sldId id="993" r:id="rId14"/>
    <p:sldId id="994" r:id="rId15"/>
    <p:sldId id="996" r:id="rId16"/>
    <p:sldId id="997" r:id="rId17"/>
    <p:sldId id="999" r:id="rId18"/>
    <p:sldId id="998" r:id="rId19"/>
    <p:sldId id="1001" r:id="rId20"/>
    <p:sldId id="1000" r:id="rId21"/>
    <p:sldId id="1002" r:id="rId22"/>
    <p:sldId id="995" r:id="rId23"/>
    <p:sldId id="985" r:id="rId24"/>
    <p:sldId id="986" r:id="rId25"/>
    <p:sldId id="987" r:id="rId26"/>
    <p:sldId id="984" r:id="rId27"/>
    <p:sldId id="942" r:id="rId28"/>
    <p:sldId id="952" r:id="rId29"/>
    <p:sldId id="973" r:id="rId30"/>
    <p:sldId id="970" r:id="rId31"/>
    <p:sldId id="950" r:id="rId32"/>
    <p:sldId id="863" r:id="rId33"/>
    <p:sldId id="978" r:id="rId34"/>
    <p:sldId id="604" r:id="rId35"/>
  </p:sldIdLst>
  <p:sldSz cx="9144000" cy="6858000" type="screen4x3"/>
  <p:notesSz cx="6985000" cy="9283700"/>
  <p:custDataLst>
    <p:tags r:id="rId38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3C3C62"/>
    <a:srgbClr val="E6E6EF"/>
    <a:srgbClr val="99CCFF"/>
    <a:srgbClr val="CC3300"/>
    <a:srgbClr val="00CC00"/>
    <a:srgbClr val="484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26" autoAdjust="0"/>
    <p:restoredTop sz="96434" autoAdjust="0"/>
  </p:normalViewPr>
  <p:slideViewPr>
    <p:cSldViewPr>
      <p:cViewPr varScale="1">
        <p:scale>
          <a:sx n="65" d="100"/>
          <a:sy n="65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5568474B-3E13-40D4-AB6A-869C1E5DB136}" type="datetimeFigureOut">
              <a:rPr lang="en-US"/>
              <a:pPr>
                <a:defRPr/>
              </a:pPr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anose="020F0502020204030204" pitchFamily="34" charset="0"/>
              </a:defRPr>
            </a:lvl1pPr>
          </a:lstStyle>
          <a:p>
            <a:fld id="{ECC565E4-3409-4933-8150-16C5D1E00AB3}" type="slidenum">
              <a:rPr lang="en-US" altLang="es-PR"/>
              <a:pPr/>
              <a:t>‹#›</a:t>
            </a:fld>
            <a:endParaRPr lang="en-US" altLang="es-P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4C32B1D2-779A-4124-A03F-880B5148AE04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s-P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P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Calibri" panose="020F0502020204030204" pitchFamily="34" charset="0"/>
              </a:defRPr>
            </a:lvl1pPr>
          </a:lstStyle>
          <a:p>
            <a:fld id="{DA5C16F3-64B3-4934-9FAE-F6D2FFB2C1AA}" type="slidenum">
              <a:rPr lang="es-PR" altLang="es-PR"/>
              <a:pPr/>
              <a:t>‹#›</a:t>
            </a:fld>
            <a:endParaRPr lang="es-PR" altLang="es-P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B2784969-6958-4B92-B56A-ABA2BCDE4A38}" type="slidenum">
              <a:rPr lang="es-PR" altLang="es-PR" sz="1200">
                <a:latin typeface="Calibri" panose="020F0502020204030204" pitchFamily="34" charset="0"/>
              </a:rPr>
              <a:pPr eaLnBrk="1" hangingPunct="1"/>
              <a:t>1</a:t>
            </a:fld>
            <a:endParaRPr lang="es-PR" altLang="es-PR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6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446468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027D4DFE-C4E1-4C47-9F67-03B4F1DEF045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2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2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12356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810D91B6-1738-416B-BE3B-B3897CB17DD4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28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51268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F2E3EC13-2595-4BE9-8CAC-F5B06468A276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29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6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436228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24CC2703-965A-4EE5-BCC0-3F98529A7682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3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8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08260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FEF003AB-26F7-45F3-A596-E14BB32E4779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31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125956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FC532201-9827-4CE8-B426-A4C2090914E3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34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63556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C5A23410-C5C8-4D13-8E57-44508338541F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4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R" altLang="es-PR"/>
          </a:p>
        </p:txBody>
      </p:sp>
      <p:sp>
        <p:nvSpPr>
          <p:cNvPr id="669700" name="Slide Number Placeholder 3"/>
          <p:cNvSpPr txBox="1">
            <a:spLocks noGrp="1"/>
          </p:cNvSpPr>
          <p:nvPr/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58" tIns="46479" rIns="92958" bIns="46479" anchor="b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fld id="{9E85ACF8-8A22-40A2-9DFC-C8A0CB66AEE3}" type="slidenum">
              <a:rPr lang="es-PR" altLang="es-PR" sz="1200" b="0">
                <a:latin typeface="Calibri" panose="020F0502020204030204" pitchFamily="34" charset="0"/>
              </a:rPr>
              <a:pPr eaLnBrk="1" hangingPunct="1"/>
              <a:t>5</a:t>
            </a:fld>
            <a:endParaRPr lang="es-PR" altLang="es-PR" sz="1200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PR" altLang="es-P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creativecommons.org/licenses/by-nc-nd/3.0/pr/" TargetMode="External"/><Relationship Id="rId4" Type="http://schemas.openxmlformats.org/officeDocument/2006/relationships/hyperlink" Target="http://www.saludmed.com/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rgbClr val="484876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5" name="Picture 36" descr="saludmed-com_Ban_PPT-MASTER-1_v0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7" name="Rectangle 6"/>
          <p:cNvSpPr/>
          <p:nvPr userDrawn="1"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rgbClr val="8383BC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10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6284913"/>
            <a:ext cx="1117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>
            <a:spLocks noChangeArrowheads="1"/>
          </p:cNvSpPr>
          <p:nvPr userDrawn="1"/>
        </p:nvSpPr>
        <p:spPr bwMode="auto">
          <a:xfrm>
            <a:off x="1693863" y="6157913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/>
            <a:r>
              <a:rPr lang="es-PR" altLang="es-PR" sz="1200" b="0" dirty="0" err="1">
                <a:latin typeface="Arial" panose="020B0604020202020204" pitchFamily="34" charset="0"/>
              </a:rPr>
              <a:t>Saludmed</a:t>
            </a:r>
            <a:r>
              <a:rPr lang="es-PR" altLang="es-PR" sz="1200" b="0" dirty="0">
                <a:latin typeface="Arial" panose="020B0604020202020204" pitchFamily="34" charset="0"/>
              </a:rPr>
              <a:t> 2023, por </a:t>
            </a:r>
            <a:r>
              <a:rPr lang="es-PR" altLang="es-PR" sz="1200" i="1" dirty="0">
                <a:latin typeface="Arial" panose="020B0604020202020204" pitchFamily="34" charset="0"/>
                <a:hlinkClick r:id="rId4"/>
              </a:rPr>
              <a:t>Edgar Lopategui Corsino</a:t>
            </a:r>
            <a:r>
              <a:rPr lang="es-PR" altLang="es-PR" sz="1200" b="0" dirty="0">
                <a:latin typeface="Arial" panose="020B0604020202020204" pitchFamily="34" charset="0"/>
              </a:rPr>
              <a:t>, se encuentra bajo una licencia </a:t>
            </a:r>
            <a:r>
              <a:rPr lang="es-PR" altLang="es-PR" sz="1200" b="0" i="1" dirty="0">
                <a:latin typeface="Arial" panose="020B0604020202020204" pitchFamily="34" charset="0"/>
                <a:hlinkClick r:id="rId5"/>
              </a:rPr>
              <a:t>"Creative </a:t>
            </a:r>
            <a:r>
              <a:rPr lang="es-PR" altLang="es-PR" sz="1200" b="0" i="1" dirty="0" err="1">
                <a:latin typeface="Arial" panose="020B0604020202020204" pitchFamily="34" charset="0"/>
                <a:hlinkClick r:id="rId5"/>
              </a:rPr>
              <a:t>Commons</a:t>
            </a:r>
            <a:r>
              <a:rPr lang="es-PR" altLang="es-PR" sz="1200" b="0" i="1" dirty="0">
                <a:latin typeface="Arial" panose="020B0604020202020204" pitchFamily="34" charset="0"/>
                <a:hlinkClick r:id="rId5"/>
              </a:rPr>
              <a:t>"</a:t>
            </a:r>
            <a:r>
              <a:rPr lang="es-PR" altLang="es-PR" sz="1200" b="0" dirty="0">
                <a:latin typeface="Arial" panose="020B0604020202020204" pitchFamily="34" charset="0"/>
              </a:rPr>
              <a:t>, </a:t>
            </a:r>
          </a:p>
          <a:p>
            <a:pPr algn="l" eaLnBrk="1" hangingPunct="1"/>
            <a:r>
              <a:rPr lang="es-PR" altLang="es-PR" sz="1200" b="0" dirty="0">
                <a:latin typeface="Arial" panose="020B0604020202020204" pitchFamily="34" charset="0"/>
              </a:rPr>
              <a:t>de tipo: </a:t>
            </a:r>
            <a:r>
              <a:rPr lang="es-PR" altLang="es-PR" sz="1200" i="1" dirty="0">
                <a:latin typeface="Arial" panose="020B0604020202020204" pitchFamily="34" charset="0"/>
                <a:hlinkClick r:id="rId5"/>
              </a:rPr>
              <a:t>Reconocimiento-</a:t>
            </a:r>
            <a:r>
              <a:rPr lang="es-PR" altLang="es-PR" sz="1200" i="1" dirty="0" err="1">
                <a:latin typeface="Arial" panose="020B0604020202020204" pitchFamily="34" charset="0"/>
                <a:hlinkClick r:id="rId5"/>
              </a:rPr>
              <a:t>NoComercial</a:t>
            </a:r>
            <a:r>
              <a:rPr lang="es-PR" altLang="es-PR" sz="1200" i="1" dirty="0">
                <a:latin typeface="Arial" panose="020B0604020202020204" pitchFamily="34" charset="0"/>
                <a:hlinkClick r:id="rId5"/>
              </a:rPr>
              <a:t>-Sin Obras Derivadas 3.0.  Licencia de Puerto Rico</a:t>
            </a:r>
            <a:r>
              <a:rPr lang="es-PR" altLang="es-PR" sz="1200" b="0" dirty="0">
                <a:latin typeface="Arial" panose="020B0604020202020204" pitchFamily="34" charset="0"/>
              </a:rPr>
              <a:t>.  </a:t>
            </a:r>
          </a:p>
          <a:p>
            <a:pPr algn="l" eaLnBrk="1" hangingPunct="1"/>
            <a:r>
              <a:rPr lang="es-PR" altLang="es-PR" sz="1200" b="0" dirty="0">
                <a:latin typeface="Arial" panose="020B0604020202020204" pitchFamily="34" charset="0"/>
              </a:rPr>
              <a:t>Basado en las páginas publicadas para el sitio Web: </a:t>
            </a:r>
            <a:r>
              <a:rPr lang="es-PR" altLang="es-PR" sz="1200" i="1" dirty="0">
                <a:latin typeface="Arial" panose="020B0604020202020204" pitchFamily="34" charset="0"/>
                <a:hlinkClick r:id="rId4"/>
              </a:rPr>
              <a:t>www.saludmed.com</a:t>
            </a:r>
            <a:r>
              <a:rPr lang="es-PR" altLang="es-PR" sz="1200" b="0" dirty="0">
                <a:latin typeface="Arial" panose="020B0604020202020204" pitchFamily="34" charset="0"/>
              </a:rPr>
              <a:t>.</a:t>
            </a:r>
            <a:endParaRPr lang="es-PR" altLang="es-PR" sz="1800" b="0" dirty="0">
              <a:latin typeface="Arial" panose="020B0604020202020204" pitchFamily="34" charset="0"/>
            </a:endParaRPr>
          </a:p>
        </p:txBody>
      </p:sp>
      <p:sp>
        <p:nvSpPr>
          <p:cNvPr id="12" name="Rectangle 43"/>
          <p:cNvSpPr>
            <a:spLocks noChangeArrowheads="1"/>
          </p:cNvSpPr>
          <p:nvPr userDrawn="1"/>
        </p:nvSpPr>
        <p:spPr bwMode="auto"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3" name="Rectangle 44"/>
          <p:cNvSpPr>
            <a:spLocks noChangeArrowheads="1"/>
          </p:cNvSpPr>
          <p:nvPr userDrawn="1"/>
        </p:nvSpPr>
        <p:spPr bwMode="auto">
          <a:xfrm flipV="1">
            <a:off x="6413500" y="3643313"/>
            <a:ext cx="2730500" cy="247650"/>
          </a:xfrm>
          <a:prstGeom prst="rect">
            <a:avLst/>
          </a:prstGeom>
          <a:solidFill>
            <a:srgbClr val="8383B5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4" name="Rectangle 45"/>
          <p:cNvSpPr>
            <a:spLocks noChangeArrowheads="1"/>
          </p:cNvSpPr>
          <p:nvPr userDrawn="1"/>
        </p:nvSpPr>
        <p:spPr bwMode="auto">
          <a:xfrm flipV="1">
            <a:off x="5410200" y="3933825"/>
            <a:ext cx="3733800" cy="192088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5" name="Rectangle 46"/>
          <p:cNvSpPr>
            <a:spLocks noChangeArrowheads="1"/>
          </p:cNvSpPr>
          <p:nvPr userDrawn="1"/>
        </p:nvSpPr>
        <p:spPr bwMode="auto"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9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6" name="Rectangle 47"/>
          <p:cNvSpPr>
            <a:spLocks noChangeArrowheads="1"/>
          </p:cNvSpPr>
          <p:nvPr userDrawn="1"/>
        </p:nvSpPr>
        <p:spPr bwMode="auto">
          <a:xfrm flipV="1">
            <a:off x="5410200" y="4164013"/>
            <a:ext cx="1966913" cy="19050"/>
          </a:xfrm>
          <a:prstGeom prst="rect">
            <a:avLst/>
          </a:prstGeom>
          <a:solidFill>
            <a:schemeClr val="accent2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7" name="Rectangle 48"/>
          <p:cNvSpPr>
            <a:spLocks noChangeArrowheads="1"/>
          </p:cNvSpPr>
          <p:nvPr userDrawn="1"/>
        </p:nvSpPr>
        <p:spPr bwMode="auto">
          <a:xfrm flipV="1">
            <a:off x="5410200" y="4198938"/>
            <a:ext cx="1966913" cy="9525"/>
          </a:xfrm>
          <a:prstGeom prst="rect">
            <a:avLst/>
          </a:prstGeom>
          <a:solidFill>
            <a:schemeClr val="accent2">
              <a:alpha val="6509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18" name="Rounded Rectangle 17"/>
          <p:cNvSpPr/>
          <p:nvPr userDrawn="1"/>
        </p:nvSpPr>
        <p:spPr bwMode="white">
          <a:xfrm>
            <a:off x="5410200" y="3962400"/>
            <a:ext cx="3065463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19" name="Rounded Rectangle 18"/>
          <p:cNvSpPr/>
          <p:nvPr userDrawn="1"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Slide Number Placeholder 28"/>
          <p:cNvSpPr>
            <a:spLocks noGrp="1"/>
          </p:cNvSpPr>
          <p:nvPr>
            <p:ph type="sldNum" sz="quarter" idx="10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83984D-5977-4E85-A1B2-E4341AB0BF89}" type="slidenum">
              <a:rPr lang="es-PR" altLang="es-PR"/>
              <a:pPr/>
              <a:t>‹#›</a:t>
            </a:fld>
            <a:endParaRPr lang="es-PR" altLang="es-PR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11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A4FDB-7CF2-43D7-BE18-ABE11E56BB88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22" name="Footer Placeholder 16"/>
          <p:cNvSpPr>
            <a:spLocks noGrp="1"/>
          </p:cNvSpPr>
          <p:nvPr>
            <p:ph type="ftr" sz="quarter" idx="12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99444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F95FB-E5EA-411D-95C4-D688498BBF8D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AB6D0-FD19-4994-8D04-E786FF80239F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316433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E4F02-9F11-4BA2-A238-42AA9F44061E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D1296-C678-436C-B361-C47AC49B64B0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35009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9ED7-BF27-4A63-BEBC-5DD1C9BEC37F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C3F8C-D2D0-48EF-A3E2-5FE9A9D50651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58062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2490D-C703-494C-8743-69460FE8742D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32589-E712-41A5-92EF-002AD79732C2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76213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B3D4B-B30B-4A4A-B56F-A2DB0A87F569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33315-0E55-42A9-A6C5-C15046093E21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345663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484876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5408613" y="496888"/>
            <a:ext cx="306228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13" name="Rounded Rectangle 12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Rectangle 13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6" name="Rectangle 15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7" name="Rectangle 16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8" name="Rectangle 17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9" name="Rectangle 18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20" name="Picture 21" descr="saludmed-com_Ban_PPT-MASTER-2_v0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8894763" cy="33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8DAF659-21C3-43CE-9B15-6C293683FEE3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22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2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32069-500D-4314-AA32-AD98867B6E0B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421120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484876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ChangeArrowheads="1"/>
          </p:cNvSpPr>
          <p:nvPr/>
        </p:nvSpPr>
        <p:spPr bwMode="auto"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 bwMode="white">
          <a:xfrm>
            <a:off x="5408613" y="496888"/>
            <a:ext cx="306228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9" name="Rounded Rectangle 8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" name="Rectangle 9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1" name="Rectangle 10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3" name="Rectangle 12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4" name="Rectangle 13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5" name="Rectangle 14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16" name="Picture 21" descr="saludmed-com_Ban_PPT-MASTER-2_v0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8894763" cy="33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88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65908-C622-4903-96D0-110D42E49127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B0DF5-E48F-4063-B183-436EB0E6FCBC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73509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0097D-6180-4406-8D26-EB27B0D4863E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537E8-7393-4410-ABBF-B37EB38918B6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33603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86A35-8B6B-44F0-81FD-BC18F51027FD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0B5A8-1F4D-4881-A7B0-4648AED833C2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129677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7C0EC-87E6-4922-994E-312BEA979772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E3B98-46DD-4387-9558-510EEDB6E247}" type="slidenum">
              <a:rPr lang="es-PR" altLang="es-PR"/>
              <a:pPr/>
              <a:t>‹#›</a:t>
            </a:fld>
            <a:endParaRPr lang="es-PR" altLang="es-PR"/>
          </a:p>
        </p:txBody>
      </p:sp>
    </p:spTree>
    <p:extLst>
      <p:ext uri="{BB962C8B-B14F-4D97-AF65-F5344CB8AC3E}">
        <p14:creationId xmlns:p14="http://schemas.microsoft.com/office/powerpoint/2010/main" val="228682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27" name="Rectangle 28"/>
          <p:cNvSpPr>
            <a:spLocks noChangeArrowheads="1"/>
          </p:cNvSpPr>
          <p:nvPr/>
        </p:nvSpPr>
        <p:spPr bwMode="auto">
          <a:xfrm>
            <a:off x="0" y="0"/>
            <a:ext cx="9144000" cy="311150"/>
          </a:xfrm>
          <a:prstGeom prst="rect">
            <a:avLst/>
          </a:prstGeom>
          <a:solidFill>
            <a:srgbClr val="484876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>
        <p:nvSpPr>
          <p:cNvPr id="1030" name="Rectangle 31"/>
          <p:cNvSpPr>
            <a:spLocks noChangeArrowheads="1"/>
          </p:cNvSpPr>
          <p:nvPr userDrawn="1"/>
        </p:nvSpPr>
        <p:spPr bwMode="auto"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0800" cap="rnd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s-PR" altLang="es-PR" sz="1800" b="0">
              <a:solidFill>
                <a:srgbClr val="FFFFFF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8613" y="496888"/>
            <a:ext cx="306228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PR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PR"/>
              <a:t>Click to edit Master text styles</a:t>
            </a:r>
          </a:p>
          <a:p>
            <a:pPr lvl="1"/>
            <a:r>
              <a:rPr lang="en-US" altLang="es-PR"/>
              <a:t>Second level</a:t>
            </a:r>
          </a:p>
          <a:p>
            <a:pPr lvl="2"/>
            <a:r>
              <a:rPr lang="en-US" altLang="es-PR"/>
              <a:t>Third level</a:t>
            </a:r>
          </a:p>
          <a:p>
            <a:pPr lvl="3"/>
            <a:r>
              <a:rPr lang="en-US" altLang="es-PR"/>
              <a:t>Fourth level</a:t>
            </a:r>
          </a:p>
          <a:p>
            <a:pPr lvl="4"/>
            <a:r>
              <a:rPr lang="en-US" altLang="es-PR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b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C8CD118E-9603-4EF7-B464-49EDED8AC152}" type="datetimeFigureOut">
              <a:rPr lang="es-PR"/>
              <a:pPr>
                <a:defRPr/>
              </a:pPr>
              <a:t>03/08/2023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b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s-PR"/>
          </a:p>
        </p:txBody>
      </p:sp>
      <p:pic>
        <p:nvPicPr>
          <p:cNvPr id="1043" name="Picture 34" descr="saludmed-com_Ban_PPT-MASTER-2_v0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9476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 b="0">
                <a:solidFill>
                  <a:srgbClr val="FFFFFF"/>
                </a:solidFill>
              </a:defRPr>
            </a:lvl1pPr>
          </a:lstStyle>
          <a:p>
            <a:fld id="{49A703C5-70C4-442A-9DA4-7BF7597DEA01}" type="slidenum">
              <a:rPr lang="es-PR" altLang="es-PR"/>
              <a:pPr/>
              <a:t>‹#›</a:t>
            </a:fld>
            <a:endParaRPr lang="es-PR" altLang="es-PR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69875"/>
          </a:xfrm>
          <a:prstGeom prst="rect">
            <a:avLst/>
          </a:prstGeom>
          <a:solidFill>
            <a:srgbClr val="E6E6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s-PR" sz="1000" b="0" dirty="0">
                <a:latin typeface="Arial" panose="020B0604020202020204" pitchFamily="34" charset="0"/>
              </a:rPr>
              <a:t>Copyright © 2023 Edgar Lopategui Corsino | </a:t>
            </a:r>
            <a:r>
              <a:rPr lang="en-US" altLang="es-PR" sz="1000" b="0" dirty="0" err="1">
                <a:latin typeface="Arial" panose="020B0604020202020204" pitchFamily="34" charset="0"/>
              </a:rPr>
              <a:t>Saludmed</a:t>
            </a:r>
            <a:r>
              <a:rPr lang="en-US" altLang="es-PR" sz="1000" b="0" dirty="0">
                <a:latin typeface="Arial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1" r:id="rId2"/>
    <p:sldLayoutId id="2147483702" r:id="rId3"/>
    <p:sldLayoutId id="2147483703" r:id="rId4"/>
    <p:sldLayoutId id="2147483710" r:id="rId5"/>
    <p:sldLayoutId id="2147483711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image" Target="../media/image12.wmf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7.wmf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1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8.jpe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hyperlink" Target="https://www.youtube.com/watch?v=8EpqHV4eicg" TargetMode="Externa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9.jpe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7688"/>
            <a:ext cx="9144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s-PR" altLang="es-PR" sz="2600" b="0">
                <a:solidFill>
                  <a:srgbClr val="99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PRUEBAS FUNCIONALES – </a:t>
            </a:r>
            <a:r>
              <a:rPr lang="es-PR" altLang="es-PR" sz="2600" b="0" i="1">
                <a:solidFill>
                  <a:srgbClr val="99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PARA LAS</a:t>
            </a:r>
            <a:r>
              <a:rPr lang="es-PR" altLang="es-PR" sz="2600" b="0">
                <a:solidFill>
                  <a:srgbClr val="99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:</a:t>
            </a:r>
          </a:p>
          <a:p>
            <a:pPr algn="ctr"/>
            <a:r>
              <a:rPr lang="es-PR" altLang="es-PR" sz="2500" b="0" i="1">
                <a:solidFill>
                  <a:srgbClr val="E6E6E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Ejecutorias Deportivas</a:t>
            </a:r>
            <a:endParaRPr lang="en-US" altLang="es-PR" sz="2500"/>
          </a:p>
        </p:txBody>
      </p:sp>
      <p:sp>
        <p:nvSpPr>
          <p:cNvPr id="3" name="Subtitle 2"/>
          <p:cNvSpPr>
            <a:spLocks/>
          </p:cNvSpPr>
          <p:nvPr/>
        </p:nvSpPr>
        <p:spPr bwMode="auto">
          <a:xfrm>
            <a:off x="323850" y="3900488"/>
            <a:ext cx="47625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3500" algn="ctr" eaLnBrk="0" hangingPunct="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algn="ctr" eaLnBrk="0" hangingPunct="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 algn="ctr" eaLnBrk="0" hangingPunct="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 algn="ctr" eaLnBrk="0" hangingPunct="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 algn="ctr" eaLnBrk="0" hangingPunct="0">
              <a:spcBef>
                <a:spcPts val="300"/>
              </a:spcBef>
              <a:buClr>
                <a:srgbClr val="A04DA3"/>
              </a:buClr>
              <a:buFont typeface="Georgia" panose="02040502050405020303" pitchFamily="18" charset="0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5pPr>
            <a:lvl6pPr marL="2514600" indent="-228600" algn="ctr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6pPr>
            <a:lvl7pPr marL="2971800" indent="-228600" algn="ctr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7pPr>
            <a:lvl8pPr marL="3429000" indent="-228600" algn="ctr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8pPr>
            <a:lvl9pPr marL="3886200" indent="-228600" algn="ctr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defRPr sz="2000">
                <a:solidFill>
                  <a:srgbClr val="A04DA3"/>
                </a:solidFill>
                <a:latin typeface="Georgia" panose="02040502050405020303" pitchFamily="18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s-PR" altLang="es-PR" sz="2400">
                <a:solidFill>
                  <a:srgbClr val="4848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Edgar Lopategui Corsino</a:t>
            </a:r>
          </a:p>
          <a:p>
            <a:pPr algn="l">
              <a:lnSpc>
                <a:spcPct val="90000"/>
              </a:lnSpc>
            </a:pPr>
            <a:r>
              <a:rPr lang="es-PR" altLang="es-PR" sz="2400" i="1">
                <a:solidFill>
                  <a:srgbClr val="4848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M.A., Fisiología del Ejercicio</a:t>
            </a:r>
          </a:p>
        </p:txBody>
      </p:sp>
      <p:pic>
        <p:nvPicPr>
          <p:cNvPr id="5157" name="Picture 37" descr="RSEAUX~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084763"/>
            <a:ext cx="287337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682625" y="4725988"/>
            <a:ext cx="4752975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s-PR" altLang="es-PR" sz="1800">
                <a:solidFill>
                  <a:srgbClr val="484876"/>
                </a:solidFill>
              </a:rPr>
              <a:t>Web:        </a:t>
            </a:r>
            <a:r>
              <a:rPr lang="es-PR" altLang="es-PR" sz="1800" i="1">
                <a:solidFill>
                  <a:srgbClr val="484876"/>
                </a:solidFill>
              </a:rPr>
              <a:t>http://www.saludmed.com/</a:t>
            </a:r>
            <a:endParaRPr lang="es-PR" altLang="es-PR" sz="2800" b="0" i="1">
              <a:solidFill>
                <a:srgbClr val="484876"/>
              </a:solidFill>
            </a:endParaRPr>
          </a:p>
        </p:txBody>
      </p:sp>
      <p:pic>
        <p:nvPicPr>
          <p:cNvPr id="5159" name="Picture 39" descr="IE 73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724400"/>
            <a:ext cx="287337" cy="28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682625" y="5084763"/>
            <a:ext cx="4103688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s-PR" altLang="es-PR" sz="1800">
                <a:solidFill>
                  <a:srgbClr val="484876"/>
                </a:solidFill>
              </a:rPr>
              <a:t>E-Mail:</a:t>
            </a:r>
            <a:r>
              <a:rPr lang="es-PR" altLang="es-PR" sz="1800" i="1">
                <a:solidFill>
                  <a:srgbClr val="484876"/>
                </a:solidFill>
              </a:rPr>
              <a:t>     elopateg@intermetro.edu</a:t>
            </a:r>
          </a:p>
        </p:txBody>
      </p:sp>
      <p:pic>
        <p:nvPicPr>
          <p:cNvPr id="5161" name="Picture 41" descr="IE 73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8150"/>
            <a:ext cx="287337" cy="28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2" name="Rectangle 42"/>
          <p:cNvSpPr>
            <a:spLocks noChangeArrowheads="1"/>
          </p:cNvSpPr>
          <p:nvPr/>
        </p:nvSpPr>
        <p:spPr bwMode="auto">
          <a:xfrm>
            <a:off x="684213" y="5589588"/>
            <a:ext cx="82804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s-PR" altLang="es-PR" sz="1700">
                <a:solidFill>
                  <a:srgbClr val="484876"/>
                </a:solidFill>
              </a:rPr>
              <a:t>Artículo:   </a:t>
            </a:r>
            <a:r>
              <a:rPr lang="es-PR" altLang="es-PR" sz="1700" i="1">
                <a:solidFill>
                  <a:srgbClr val="484876"/>
                </a:solidFill>
              </a:rPr>
              <a:t>http://www.saludmed.com/</a:t>
            </a:r>
            <a:br>
              <a:rPr lang="es-PR" altLang="es-PR" sz="1700" i="1">
                <a:solidFill>
                  <a:srgbClr val="484876"/>
                </a:solidFill>
              </a:rPr>
            </a:br>
            <a:r>
              <a:rPr lang="es-PR" altLang="es-PR" sz="1700" i="1">
                <a:solidFill>
                  <a:srgbClr val="484876"/>
                </a:solidFill>
              </a:rPr>
              <a:t>entrena2</a:t>
            </a:r>
            <a:r>
              <a:rPr lang="es-PR" altLang="es-PR" sz="1700" i="1"/>
              <a:t>/Pruebas_Ejecutoria_Deportiva.html</a:t>
            </a:r>
            <a:endParaRPr lang="es-PR" altLang="es-PR" sz="1700" i="1">
              <a:solidFill>
                <a:srgbClr val="484876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dissolve/>
    <p:sndAc>
      <p:stSnd>
        <p:snd r:embed="rId4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5589588"/>
            <a:ext cx="88566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68-74), por M. A. Clark, y S. C. Lucett, 2010, Philadelphia, PA: Wolters Kluwer/Lippincott Williams &amp; Wilkins. Copyright 2010 por: Lippincott Williams &amp; Wilkins, a Wolters Kluwer business;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Kinanthropometry and Exercise Physiology Laboratory Manual: Tests, Procedures and Data. Volume 1: Anthropometric Data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3ra. ed.; (pp. i-iv),</a:t>
            </a:r>
            <a:r>
              <a:rPr lang="en-U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por R. Eston, y T. Reilly,  (Eds.).</a:t>
            </a:r>
            <a:r>
              <a:rPr lang="en-U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, 2009, New York: Routledge Taylor &amp; Francias Group. Copyright 2009 por: Roger Eston and Thomas Reilly.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611188"/>
            <a:ext cx="9144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25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LAS:</a:t>
            </a:r>
            <a:br>
              <a:rPr lang="es-PR" altLang="es-PR" sz="25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Ejecutorias Atléticas:</a:t>
            </a: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20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85061" name="Picture 5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547813"/>
            <a:ext cx="29527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3132138" y="1547813"/>
            <a:ext cx="2735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Componentes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85063" name="Picture 7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09800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5064" name="Text Box 8"/>
          <p:cNvSpPr txBox="1">
            <a:spLocks noChangeArrowheads="1"/>
          </p:cNvSpPr>
          <p:nvPr/>
        </p:nvSpPr>
        <p:spPr bwMode="auto">
          <a:xfrm>
            <a:off x="788988" y="2195513"/>
            <a:ext cx="82470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800">
                <a:latin typeface="Arial" panose="020B0604020202020204" pitchFamily="34" charset="0"/>
              </a:rPr>
              <a:t>Información subjetiva:</a:t>
            </a:r>
          </a:p>
          <a:p>
            <a:pPr algn="l" eaLnBrk="0" hangingPunct="0"/>
            <a:r>
              <a:rPr lang="en-US" altLang="es-PR" sz="280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Historial general y médico</a:t>
            </a:r>
          </a:p>
        </p:txBody>
      </p:sp>
      <p:pic>
        <p:nvPicPr>
          <p:cNvPr id="685065" name="Picture 9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214688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5066" name="Text Box 10"/>
          <p:cNvSpPr txBox="1">
            <a:spLocks noChangeArrowheads="1"/>
          </p:cNvSpPr>
          <p:nvPr/>
        </p:nvSpPr>
        <p:spPr bwMode="auto">
          <a:xfrm>
            <a:off x="788988" y="3200400"/>
            <a:ext cx="8247062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700">
                <a:latin typeface="Arial" panose="020B0604020202020204" pitchFamily="34" charset="0"/>
              </a:rPr>
              <a:t>Información objetiva:</a:t>
            </a:r>
          </a:p>
        </p:txBody>
      </p:sp>
      <p:sp>
        <p:nvSpPr>
          <p:cNvPr id="685067" name="Text Box 11"/>
          <p:cNvSpPr txBox="1">
            <a:spLocks noChangeArrowheads="1"/>
          </p:cNvSpPr>
          <p:nvPr/>
        </p:nvSpPr>
        <p:spPr bwMode="auto">
          <a:xfrm>
            <a:off x="1187450" y="3703638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Evaluación cardiovascular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5068" name="Picture 12" descr="Bullet_Round_Diamond_Maggenta_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3778250"/>
            <a:ext cx="360363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5069" name="Text Box 13"/>
          <p:cNvSpPr txBox="1">
            <a:spLocks noChangeArrowheads="1"/>
          </p:cNvSpPr>
          <p:nvPr/>
        </p:nvSpPr>
        <p:spPr bwMode="auto">
          <a:xfrm>
            <a:off x="1189038" y="4149725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Pruebas fisiológicas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5070" name="Picture 14" descr="Bullet_Round_Diamond_Maggenta_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224338"/>
            <a:ext cx="360362" cy="35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5075" name="Text Box 19"/>
          <p:cNvSpPr txBox="1">
            <a:spLocks noChangeArrowheads="1"/>
          </p:cNvSpPr>
          <p:nvPr/>
        </p:nvSpPr>
        <p:spPr bwMode="auto">
          <a:xfrm>
            <a:off x="1187450" y="4581525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Pruebas de cineantropometría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5076" name="Picture 20" descr="Bullet_Round_Diamond_Maggenta_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4656138"/>
            <a:ext cx="360363" cy="35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5077" name="Text Box 21"/>
          <p:cNvSpPr txBox="1">
            <a:spLocks noChangeArrowheads="1"/>
          </p:cNvSpPr>
          <p:nvPr/>
        </p:nvSpPr>
        <p:spPr bwMode="auto">
          <a:xfrm>
            <a:off x="1189038" y="5027613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Evaluaciones de la ejecutoria deportiva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5078" name="Picture 22" descr="Bullet_Round_Diamond_Maggenta_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102225"/>
            <a:ext cx="360362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68-71),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87110" name="Picture 6" descr="POINTER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09800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7111" name="Text Box 7"/>
          <p:cNvSpPr txBox="1">
            <a:spLocks noChangeArrowheads="1"/>
          </p:cNvSpPr>
          <p:nvPr/>
        </p:nvSpPr>
        <p:spPr bwMode="auto">
          <a:xfrm>
            <a:off x="827088" y="2205038"/>
            <a:ext cx="82470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800">
                <a:latin typeface="Arial" panose="020B0604020202020204" pitchFamily="34" charset="0"/>
              </a:rPr>
              <a:t>Physical Activity Questionnaire (PAR-Q)</a:t>
            </a:r>
          </a:p>
          <a:p>
            <a:pPr algn="l" eaLnBrk="0" hangingPunct="0"/>
            <a:r>
              <a:rPr lang="en-US" altLang="es-PR" sz="280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Cuestionario de auto-administración</a:t>
            </a:r>
          </a:p>
        </p:txBody>
      </p:sp>
      <p:pic>
        <p:nvPicPr>
          <p:cNvPr id="687112" name="Picture 8" descr="POINTER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214688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7113" name="Text Box 9"/>
          <p:cNvSpPr txBox="1">
            <a:spLocks noChangeArrowheads="1"/>
          </p:cNvSpPr>
          <p:nvPr/>
        </p:nvSpPr>
        <p:spPr bwMode="auto">
          <a:xfrm>
            <a:off x="788988" y="3200400"/>
            <a:ext cx="8247062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700">
                <a:latin typeface="Arial" panose="020B0604020202020204" pitchFamily="34" charset="0"/>
              </a:rPr>
              <a:t>Historial médico:</a:t>
            </a:r>
          </a:p>
        </p:txBody>
      </p:sp>
      <p:sp>
        <p:nvSpPr>
          <p:cNvPr id="687114" name="Text Box 10"/>
          <p:cNvSpPr txBox="1">
            <a:spLocks noChangeArrowheads="1"/>
          </p:cNvSpPr>
          <p:nvPr/>
        </p:nvSpPr>
        <p:spPr bwMode="auto">
          <a:xfrm>
            <a:off x="1187450" y="3703638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Lesiones pasadas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7115" name="Picture 11" descr="Bullet_Round_Diamond_Maggenta_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3778250"/>
            <a:ext cx="360363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7116" name="Text Box 12"/>
          <p:cNvSpPr txBox="1">
            <a:spLocks noChangeArrowheads="1"/>
          </p:cNvSpPr>
          <p:nvPr/>
        </p:nvSpPr>
        <p:spPr bwMode="auto">
          <a:xfrm>
            <a:off x="1189038" y="4149725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Intervenciones quirúrgicas previas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7117" name="Picture 13" descr="Bullet_Round_Diamond_Maggenta_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224338"/>
            <a:ext cx="360362" cy="35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7118" name="Text Box 14"/>
          <p:cNvSpPr txBox="1">
            <a:spLocks noChangeArrowheads="1"/>
          </p:cNvSpPr>
          <p:nvPr/>
        </p:nvSpPr>
        <p:spPr bwMode="auto">
          <a:xfrm>
            <a:off x="1187450" y="4581525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Enfermedades crónico-degenerativas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7119" name="Picture 15" descr="Bullet_Round_Diamond_Maggenta_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25" y="4656138"/>
            <a:ext cx="360363" cy="35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7120" name="Text Box 16"/>
          <p:cNvSpPr txBox="1">
            <a:spLocks noChangeArrowheads="1"/>
          </p:cNvSpPr>
          <p:nvPr/>
        </p:nvSpPr>
        <p:spPr bwMode="auto">
          <a:xfrm>
            <a:off x="1189038" y="5027613"/>
            <a:ext cx="774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600">
                <a:solidFill>
                  <a:srgbClr val="000000"/>
                </a:solidFill>
              </a:rPr>
              <a:t>Medicamentos</a:t>
            </a:r>
            <a:endParaRPr lang="en-US" altLang="es-PR" sz="26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87121" name="Picture 17" descr="Bullet_Round_Diamond_Maggenta_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102225"/>
            <a:ext cx="360362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/>
          </p:cNvSpPr>
          <p:nvPr/>
        </p:nvSpPr>
        <p:spPr bwMode="auto">
          <a:xfrm>
            <a:off x="0" y="611188"/>
            <a:ext cx="9144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SUBJETIVA: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87123" name="Picture 19" descr="CURVHEA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484313"/>
            <a:ext cx="53292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2052638" y="1484313"/>
            <a:ext cx="504031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Historial Médico Personal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71),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34925" y="908050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89171" name="Picture 19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854200"/>
            <a:ext cx="53292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2087563" y="1854200"/>
            <a:ext cx="504031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Concepto/Descripción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34925" y="3068638"/>
            <a:ext cx="8856663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Datos medibles concerniente al estado físico del atleta, tal como la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composición corporal, aptitudes neuromusculares-destrezas,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y la capacidad cardiorrespiratoria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es-PR" altLang="es-PR" sz="34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71),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91203" name="Picture 3" descr="POINTER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65338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1204" name="Text Box 4"/>
          <p:cNvSpPr txBox="1">
            <a:spLocks noChangeArrowheads="1"/>
          </p:cNvSpPr>
          <p:nvPr/>
        </p:nvSpPr>
        <p:spPr bwMode="auto">
          <a:xfrm>
            <a:off x="827088" y="2060575"/>
            <a:ext cx="8247062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800">
                <a:latin typeface="Arial" panose="020B0604020202020204" pitchFamily="34" charset="0"/>
              </a:rPr>
              <a:t>Comparar los datos analizados desde el cominezo del programa de entreniento con los registrados a lo largo de senanas, meses o años; de manera que se determine la evidencia de un aumento, o deterioro, en el rendimiento deportivo</a:t>
            </a:r>
          </a:p>
        </p:txBody>
      </p:sp>
      <p:pic>
        <p:nvPicPr>
          <p:cNvPr id="691205" name="Picture 5" descr="POINTER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738688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1206" name="Text Box 6"/>
          <p:cNvSpPr txBox="1">
            <a:spLocks noChangeArrowheads="1"/>
          </p:cNvSpPr>
          <p:nvPr/>
        </p:nvSpPr>
        <p:spPr bwMode="auto">
          <a:xfrm>
            <a:off x="788988" y="4724400"/>
            <a:ext cx="8247062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700">
                <a:latin typeface="Arial" panose="020B0604020202020204" pitchFamily="34" charset="0"/>
              </a:rPr>
              <a:t>Evaluar la efectividad del programa de entrenamiento físico-deportivo de naturaleza integrada-funcional</a:t>
            </a: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91216" name="Picture 16" descr="CURVHE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422400"/>
            <a:ext cx="25209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3133725" y="1422400"/>
            <a:ext cx="23764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Propósitos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34925" y="692150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93252" name="Picture 4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638300"/>
            <a:ext cx="37449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2916238" y="1628775"/>
            <a:ext cx="35274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Categorías/Tipos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93255" name="Picture 7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493963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900113" y="2420938"/>
            <a:ext cx="7631112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Evaluaciones fisiológicas</a:t>
            </a:r>
          </a:p>
        </p:txBody>
      </p:sp>
      <p:pic>
        <p:nvPicPr>
          <p:cNvPr id="693257" name="Picture 9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189288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3258" name="Text Box 10"/>
          <p:cNvSpPr txBox="1">
            <a:spLocks noChangeArrowheads="1"/>
          </p:cNvSpPr>
          <p:nvPr/>
        </p:nvSpPr>
        <p:spPr bwMode="auto">
          <a:xfrm>
            <a:off x="900113" y="3116263"/>
            <a:ext cx="7920037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Pruebas de cineantropometría (Kinantropometría)</a:t>
            </a:r>
          </a:p>
        </p:txBody>
      </p:sp>
      <p:pic>
        <p:nvPicPr>
          <p:cNvPr id="693259" name="Picture 11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295775"/>
            <a:ext cx="4191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900113" y="4222750"/>
            <a:ext cx="7920037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Evaluaciones funcionales de la ejecutoria deportiva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5589588"/>
            <a:ext cx="88566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71), por M. A. Clark, y S. C. Lucett, 2010, Philadelphia, PA: Wolters Kluwer/Lippincott Williams &amp; Wilkins. Copyright 2010 por: Lippincott Williams &amp; Wilkins, a Wolters Kluwer business;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Kinanthropometry and Exercise Physiology Laboratory Manual: Tests, Procedures and Data. Volume 1: Anthropometric Data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3ra. ed.; (pp. i-iv),</a:t>
            </a:r>
            <a:r>
              <a:rPr lang="en-U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por R. Eston, y T. Reilly,  (Eds.).</a:t>
            </a:r>
            <a:r>
              <a:rPr lang="en-U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, 2009, New York: Routledge Taylor &amp; Francias Group. Copyright 2009 por: Roger Eston and Thomas Reilly.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72-74),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97347" name="Picture 3" descr="POINTER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25700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7348" name="Text Box 4"/>
          <p:cNvSpPr txBox="1">
            <a:spLocks noChangeArrowheads="1"/>
          </p:cNvSpPr>
          <p:nvPr/>
        </p:nvSpPr>
        <p:spPr bwMode="auto">
          <a:xfrm>
            <a:off x="827088" y="2420938"/>
            <a:ext cx="8247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800">
                <a:latin typeface="Arial" panose="020B0604020202020204" pitchFamily="34" charset="0"/>
              </a:rPr>
              <a:t>Mediciones cardiovasculares:</a:t>
            </a:r>
          </a:p>
        </p:txBody>
      </p:sp>
      <p:pic>
        <p:nvPicPr>
          <p:cNvPr id="697349" name="Picture 5" descr="POINTER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322763"/>
            <a:ext cx="4381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7350" name="Text Box 6"/>
          <p:cNvSpPr txBox="1">
            <a:spLocks noChangeArrowheads="1"/>
          </p:cNvSpPr>
          <p:nvPr/>
        </p:nvSpPr>
        <p:spPr bwMode="auto">
          <a:xfrm>
            <a:off x="788988" y="4308475"/>
            <a:ext cx="8247062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2700">
                <a:latin typeface="Arial" panose="020B0604020202020204" pitchFamily="34" charset="0"/>
              </a:rPr>
              <a:t>Pruebas fisiológicas de rendimiento</a:t>
            </a: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97354" name="Picture 10" descr="CURVHE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566863"/>
            <a:ext cx="5435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1978025" y="1557338"/>
            <a:ext cx="50403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Evaluaciones Fisiológicas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97358" name="Text Box 14"/>
          <p:cNvSpPr txBox="1">
            <a:spLocks noChangeArrowheads="1"/>
          </p:cNvSpPr>
          <p:nvPr/>
        </p:nvSpPr>
        <p:spPr bwMode="auto">
          <a:xfrm>
            <a:off x="1331913" y="3084513"/>
            <a:ext cx="74898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000">
                <a:latin typeface="Calibri" panose="020F0502020204030204" pitchFamily="34" charset="0"/>
              </a:rPr>
              <a:t>Frecuencia cardiaca</a:t>
            </a:r>
            <a:endParaRPr lang="en-US" altLang="es-PR" sz="3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697359" name="Picture 15" descr="Bullet_Round_Diamond_Maggenta_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155950"/>
            <a:ext cx="504825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7360" name="Text Box 16"/>
          <p:cNvSpPr txBox="1">
            <a:spLocks noChangeArrowheads="1"/>
          </p:cNvSpPr>
          <p:nvPr/>
        </p:nvSpPr>
        <p:spPr bwMode="auto">
          <a:xfrm>
            <a:off x="1331913" y="3670300"/>
            <a:ext cx="799306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000">
                <a:solidFill>
                  <a:srgbClr val="000000"/>
                </a:solidFill>
                <a:latin typeface="Calibri" panose="020F0502020204030204" pitchFamily="34" charset="0"/>
              </a:rPr>
              <a:t>Presión arterial</a:t>
            </a:r>
            <a:endParaRPr lang="en-US" altLang="es-PR" sz="3000" b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697361" name="Picture 17" descr="Bullet_Round_Diamond_Maggenta_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741738"/>
            <a:ext cx="504825" cy="49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99400" name="Picture 8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484313"/>
            <a:ext cx="62642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1835150" y="1484313"/>
            <a:ext cx="58324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Pruebas de Cineantropometría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5589588"/>
            <a:ext cx="88566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74-95), por M. A. Clark, y S. C. Lucett, 2010, Philadelphia, PA: Wolters Kluwer/Lippincott Williams &amp; Wilkins. Copyright 2010 por: Lippincott Williams &amp; Wilkins, a Wolters Kluwer business;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Kinanthropometry and Exercise Physiology Laboratory Manual: Tests, Procedures and Data. Volume 1: Anthropometric Data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3ra. ed.; (pp. i-iv),</a:t>
            </a:r>
            <a:r>
              <a:rPr lang="en-U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por R. Eston, y T. Reilly,  (Eds.).</a:t>
            </a:r>
            <a:r>
              <a:rPr lang="en-U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, 2009, New York: Routledge Taylor &amp; Francias Group. Copyright 2009 por: Roger Eston and Thomas Reilly.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99407" name="Picture 15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390775"/>
            <a:ext cx="4191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900113" y="2317750"/>
            <a:ext cx="7631112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Composición corporal</a:t>
            </a:r>
          </a:p>
        </p:txBody>
      </p:sp>
      <p:pic>
        <p:nvPicPr>
          <p:cNvPr id="699409" name="Picture 17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978150"/>
            <a:ext cx="4191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9410" name="Text Box 18"/>
          <p:cNvSpPr txBox="1">
            <a:spLocks noChangeArrowheads="1"/>
          </p:cNvSpPr>
          <p:nvPr/>
        </p:nvSpPr>
        <p:spPr bwMode="auto">
          <a:xfrm>
            <a:off x="900113" y="2905125"/>
            <a:ext cx="7920037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Evaluaciones antropométricas</a:t>
            </a:r>
          </a:p>
        </p:txBody>
      </p:sp>
      <p:pic>
        <p:nvPicPr>
          <p:cNvPr id="699411" name="Picture 19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616325"/>
            <a:ext cx="4191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9412" name="Text Box 20"/>
          <p:cNvSpPr txBox="1">
            <a:spLocks noChangeArrowheads="1"/>
          </p:cNvSpPr>
          <p:nvPr/>
        </p:nvSpPr>
        <p:spPr bwMode="auto">
          <a:xfrm>
            <a:off x="900113" y="3543300"/>
            <a:ext cx="7631112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Pruebas de postura funcional y aptitud cinestética</a:t>
            </a: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03491" name="Picture 3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484313"/>
            <a:ext cx="62642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1835150" y="1484313"/>
            <a:ext cx="58324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Pruebas de Cineantropometría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03494" name="Picture 6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109913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3495" name="Text Box 7"/>
          <p:cNvSpPr txBox="1">
            <a:spLocks noChangeArrowheads="1"/>
          </p:cNvSpPr>
          <p:nvPr/>
        </p:nvSpPr>
        <p:spPr bwMode="auto">
          <a:xfrm>
            <a:off x="900113" y="3036888"/>
            <a:ext cx="7631112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Postura funcional transicional</a:t>
            </a:r>
          </a:p>
        </p:txBody>
      </p:sp>
      <p:pic>
        <p:nvPicPr>
          <p:cNvPr id="703496" name="Picture 8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811588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3497" name="Text Box 9"/>
          <p:cNvSpPr txBox="1">
            <a:spLocks noChangeArrowheads="1"/>
          </p:cNvSpPr>
          <p:nvPr/>
        </p:nvSpPr>
        <p:spPr bwMode="auto">
          <a:xfrm>
            <a:off x="900113" y="3738563"/>
            <a:ext cx="7920037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Postura funcional dinámica</a:t>
            </a:r>
          </a:p>
        </p:txBody>
      </p:sp>
      <p:pic>
        <p:nvPicPr>
          <p:cNvPr id="703498" name="Picture 10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592638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3499" name="Text Box 11"/>
          <p:cNvSpPr txBox="1">
            <a:spLocks noChangeArrowheads="1"/>
          </p:cNvSpPr>
          <p:nvPr/>
        </p:nvSpPr>
        <p:spPr bwMode="auto">
          <a:xfrm>
            <a:off x="900113" y="4519613"/>
            <a:ext cx="7631112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Pruebas de balance y propioceptivas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81-95),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755650" y="2349500"/>
            <a:ext cx="748823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* PRUEBAS DE POSTURA FUNCIONAL *</a:t>
            </a: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95),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01471" name="Picture 31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484313"/>
            <a:ext cx="5040313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2052638" y="1630363"/>
            <a:ext cx="475297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 DE LA EJECUTORIA:</a:t>
            </a:r>
            <a:b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* Propósito *</a:t>
            </a: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34925" y="3068638"/>
            <a:ext cx="8856663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Objetivamente evaluar la ejecutoria atlética general del deportista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es-PR" altLang="es-PR" sz="34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07587" name="Picture 3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484313"/>
            <a:ext cx="66246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1401763" y="1484313"/>
            <a:ext cx="6121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Evaluaciones de las Ejecutorias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95-117),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7590" name="Text Box 6"/>
          <p:cNvSpPr txBox="1">
            <a:spLocks noChangeArrowheads="1"/>
          </p:cNvSpPr>
          <p:nvPr/>
        </p:nvSpPr>
        <p:spPr bwMode="auto">
          <a:xfrm>
            <a:off x="539750" y="2327275"/>
            <a:ext cx="83185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para evaluar los patrones de movimiento fundamentales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7591" name="Picture 7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9871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7592" name="Text Box 8"/>
          <p:cNvSpPr txBox="1">
            <a:spLocks noChangeArrowheads="1"/>
          </p:cNvSpPr>
          <p:nvPr/>
        </p:nvSpPr>
        <p:spPr bwMode="auto">
          <a:xfrm>
            <a:off x="539750" y="3192463"/>
            <a:ext cx="83185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funcionales para aptitudes fisiológicas específicas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7593" name="Picture 9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26390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7594" name="Text Box 10"/>
          <p:cNvSpPr txBox="1">
            <a:spLocks noChangeArrowheads="1"/>
          </p:cNvSpPr>
          <p:nvPr/>
        </p:nvSpPr>
        <p:spPr bwMode="auto">
          <a:xfrm>
            <a:off x="539750" y="4056063"/>
            <a:ext cx="83185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para medir la estabilidad y fortaleza de los músculos encargados de estabilizar/equilibrar el cuerpo (músculos del tronco y torso o el core)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7595" name="Picture 11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12750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2698750" y="981075"/>
            <a:ext cx="57610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s-PR" altLang="es-PR" sz="50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BOSQUEJO</a:t>
            </a:r>
            <a:endParaRPr lang="es-PR" altLang="es-PR" sz="50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445486" name="Picture 46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62250"/>
            <a:ext cx="4191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5487" name="Text Box 47"/>
          <p:cNvSpPr txBox="1">
            <a:spLocks noChangeArrowheads="1"/>
          </p:cNvSpPr>
          <p:nvPr/>
        </p:nvSpPr>
        <p:spPr bwMode="auto">
          <a:xfrm>
            <a:off x="900113" y="2689225"/>
            <a:ext cx="7631112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Introducción</a:t>
            </a:r>
          </a:p>
        </p:txBody>
      </p:sp>
      <p:pic>
        <p:nvPicPr>
          <p:cNvPr id="445488" name="Picture 48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73463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5489" name="Text Box 49"/>
          <p:cNvSpPr txBox="1">
            <a:spLocks noChangeArrowheads="1"/>
          </p:cNvSpPr>
          <p:nvPr/>
        </p:nvSpPr>
        <p:spPr bwMode="auto">
          <a:xfrm>
            <a:off x="900113" y="3489325"/>
            <a:ext cx="7993062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Tipos de información subjetiva derivada en un programa de avalúo para la ejecutoria deportiva</a:t>
            </a:r>
          </a:p>
        </p:txBody>
      </p:sp>
      <p:pic>
        <p:nvPicPr>
          <p:cNvPr id="445490" name="Picture 50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272088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5491" name="Text Box 51"/>
          <p:cNvSpPr txBox="1">
            <a:spLocks noChangeArrowheads="1"/>
          </p:cNvSpPr>
          <p:nvPr/>
        </p:nvSpPr>
        <p:spPr bwMode="auto">
          <a:xfrm>
            <a:off x="900113" y="5199063"/>
            <a:ext cx="7993062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Tipos de información objetiva sumistrada por el avalúo de la ejecutoria deportiva</a:t>
            </a:r>
          </a:p>
        </p:txBody>
      </p:sp>
      <p:pic>
        <p:nvPicPr>
          <p:cNvPr id="445494" name="Picture 54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043113"/>
            <a:ext cx="4191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5495" name="Text Box 55"/>
          <p:cNvSpPr txBox="1">
            <a:spLocks noChangeArrowheads="1"/>
          </p:cNvSpPr>
          <p:nvPr/>
        </p:nvSpPr>
        <p:spPr bwMode="auto">
          <a:xfrm>
            <a:off x="900113" y="1970088"/>
            <a:ext cx="7631112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es-PR" sz="3100">
                <a:latin typeface="Arial" panose="020B0604020202020204" pitchFamily="34" charset="0"/>
              </a:rPr>
              <a:t>Consideraciones prelimnares</a:t>
            </a:r>
          </a:p>
        </p:txBody>
      </p:sp>
    </p:spTree>
    <p:custDataLst>
      <p:tags r:id="rId1"/>
    </p:custDataLst>
  </p:cSld>
  <p:clrMapOvr>
    <a:masterClrMapping/>
  </p:clrMapOvr>
  <p:transition spd="slow">
    <p:wedge/>
    <p:sndAc>
      <p:stSnd>
        <p:snd r:embed="rId4" name="breeze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649288"/>
            <a:ext cx="9144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05551" name="Picture 15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85913"/>
            <a:ext cx="8748712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395288" y="1730375"/>
            <a:ext cx="82804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 DE LA EJECUTORIA:</a:t>
            </a:r>
            <a:b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para Aptitudes Físicas Específicas</a:t>
            </a:r>
          </a:p>
        </p:txBody>
      </p:sp>
      <p:sp>
        <p:nvSpPr>
          <p:cNvPr id="705553" name="Text Box 17"/>
          <p:cNvSpPr txBox="1">
            <a:spLocks noChangeArrowheads="1"/>
          </p:cNvSpPr>
          <p:nvPr/>
        </p:nvSpPr>
        <p:spPr bwMode="auto">
          <a:xfrm>
            <a:off x="574675" y="2663825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Evaluación de velocidad, agilidad y rapidez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5554" name="Picture 18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273526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5555" name="Text Box 19"/>
          <p:cNvSpPr txBox="1">
            <a:spLocks noChangeArrowheads="1"/>
          </p:cNvSpPr>
          <p:nvPr/>
        </p:nvSpPr>
        <p:spPr bwMode="auto">
          <a:xfrm>
            <a:off x="574675" y="3267075"/>
            <a:ext cx="83185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de fortaleza y tolerancia muscular de naturaleza funcional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5556" name="Picture 20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33851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5559" name="Text Box 23"/>
          <p:cNvSpPr txBox="1">
            <a:spLocks noChangeArrowheads="1"/>
          </p:cNvSpPr>
          <p:nvPr/>
        </p:nvSpPr>
        <p:spPr bwMode="auto">
          <a:xfrm>
            <a:off x="574675" y="4276725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 para medir la potencia mecánica funcional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5560" name="Picture 24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34816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5561" name="Text Box 25"/>
          <p:cNvSpPr txBox="1">
            <a:spLocks noChangeArrowheads="1"/>
          </p:cNvSpPr>
          <p:nvPr/>
        </p:nvSpPr>
        <p:spPr bwMode="auto">
          <a:xfrm>
            <a:off x="574675" y="4897438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de flexibilidad funcional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5562" name="Picture 26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968875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09635" name="Picture 3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85900"/>
            <a:ext cx="8748712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395288" y="1630363"/>
            <a:ext cx="82804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 DE LA EJECUTORIA:</a:t>
            </a:r>
            <a:b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Evaluación de la Zona Media del Cuerpo - CORE</a:t>
            </a:r>
          </a:p>
        </p:txBody>
      </p:sp>
      <p:sp>
        <p:nvSpPr>
          <p:cNvPr id="709637" name="Text Box 5"/>
          <p:cNvSpPr txBox="1">
            <a:spLocks noChangeArrowheads="1"/>
          </p:cNvSpPr>
          <p:nvPr/>
        </p:nvSpPr>
        <p:spPr bwMode="auto">
          <a:xfrm>
            <a:off x="574675" y="2536825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Fortaleza muscular isométrica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38" name="Picture 6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260826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9639" name="Text Box 7"/>
          <p:cNvSpPr txBox="1">
            <a:spLocks noChangeArrowheads="1"/>
          </p:cNvSpPr>
          <p:nvPr/>
        </p:nvSpPr>
        <p:spPr bwMode="auto">
          <a:xfrm>
            <a:off x="574675" y="3086100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Tolerancia muscular isométrica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40" name="Picture 8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157538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9641" name="Text Box 9"/>
          <p:cNvSpPr txBox="1">
            <a:spLocks noChangeArrowheads="1"/>
          </p:cNvSpPr>
          <p:nvPr/>
        </p:nvSpPr>
        <p:spPr bwMode="auto">
          <a:xfrm>
            <a:off x="574675" y="3608388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Fortaleza muscular isocinética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42" name="Picture 10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679825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9643" name="Text Box 11"/>
          <p:cNvSpPr txBox="1">
            <a:spLocks noChangeArrowheads="1"/>
          </p:cNvSpPr>
          <p:nvPr/>
        </p:nvSpPr>
        <p:spPr bwMode="auto">
          <a:xfrm>
            <a:off x="574675" y="4632325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Potencia muscular del núcleo (core)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44" name="Picture 12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70376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9645" name="Text Box 13"/>
          <p:cNvSpPr txBox="1">
            <a:spLocks noChangeArrowheads="1"/>
          </p:cNvSpPr>
          <p:nvPr/>
        </p:nvSpPr>
        <p:spPr bwMode="auto">
          <a:xfrm>
            <a:off x="574675" y="5180013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Evaluación del núcleo (core) específico al deporte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46" name="Picture 14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525145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9647" name="Text Box 15"/>
          <p:cNvSpPr txBox="1">
            <a:spLocks noChangeArrowheads="1"/>
          </p:cNvSpPr>
          <p:nvPr/>
        </p:nvSpPr>
        <p:spPr bwMode="auto">
          <a:xfrm>
            <a:off x="574675" y="4129088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Fortaleza muscular de tipo isocinercia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48" name="Picture 16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200525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9649" name="Text Box 17"/>
          <p:cNvSpPr txBox="1">
            <a:spLocks noChangeArrowheads="1"/>
          </p:cNvSpPr>
          <p:nvPr/>
        </p:nvSpPr>
        <p:spPr bwMode="auto">
          <a:xfrm>
            <a:off x="574675" y="5727700"/>
            <a:ext cx="83185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 de balance funcional basado en la excusión en la Estrella</a:t>
            </a:r>
            <a:endParaRPr lang="en-US" altLang="es-PR" sz="2500" b="0" i="1">
              <a:latin typeface="Arial Black" panose="020B0A04020102020204" pitchFamily="34" charset="0"/>
            </a:endParaRPr>
          </a:p>
        </p:txBody>
      </p:sp>
      <p:pic>
        <p:nvPicPr>
          <p:cNvPr id="709650" name="Picture 18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5799138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71),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34925" y="908050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 EJECUTORIAS ATLÉTICAS:</a:t>
            </a:r>
            <a:br>
              <a:rPr lang="es-PR" altLang="es-PR" sz="1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Componentes – INFORMACIÓN OBJETIVA:</a:t>
            </a:r>
            <a:r>
              <a:rPr lang="es-PR" altLang="es-PR" sz="1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16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95300" name="Picture 4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854200"/>
            <a:ext cx="53292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2087563" y="1854200"/>
            <a:ext cx="504031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Concepto/Descripción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34925" y="3068638"/>
            <a:ext cx="8856663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Datos medibles concerniente al estado físico del atleta, tal como la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composición corporal, aptitudes neuromusculares-destrezas,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y la capacidad cardiorrespiratoria</a:t>
            </a: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br>
              <a:rPr lang="es-ES" altLang="es-PR" sz="34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es-PR" altLang="es-PR" sz="34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4818" name="Picture 2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700213"/>
            <a:ext cx="4968875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/>
          </p:cNvSpPr>
          <p:nvPr/>
        </p:nvSpPr>
        <p:spPr bwMode="auto">
          <a:xfrm>
            <a:off x="1692275" y="1773238"/>
            <a:ext cx="50403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3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* Componentes*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15),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0" y="692150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2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CIENCIAS DEL – </a:t>
            </a:r>
            <a:r>
              <a:rPr lang="es-PR" altLang="es-PR" sz="2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MOVIMIENTO HUMANO:</a:t>
            </a:r>
            <a:br>
              <a:rPr lang="es-PR" altLang="es-PR" sz="28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Según la – NATIONAL ACADEMY OF SPORTS MEDICINE (NASM):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24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74823" name="Picture 7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36838"/>
            <a:ext cx="4889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4824" name="Text Box 8"/>
          <p:cNvSpPr txBox="1">
            <a:spLocks noChangeArrowheads="1"/>
          </p:cNvSpPr>
          <p:nvPr/>
        </p:nvSpPr>
        <p:spPr bwMode="auto">
          <a:xfrm>
            <a:off x="1041400" y="2654300"/>
            <a:ext cx="7851775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0000"/>
              </a:lnSpc>
            </a:pPr>
            <a:r>
              <a:rPr lang="en-US" altLang="es-P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Sistema Muscular:</a:t>
            </a:r>
          </a:p>
        </p:txBody>
      </p:sp>
      <p:pic>
        <p:nvPicPr>
          <p:cNvPr id="674825" name="Picture 9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789363"/>
            <a:ext cx="4889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4826" name="Text Box 10"/>
          <p:cNvSpPr txBox="1">
            <a:spLocks noChangeArrowheads="1"/>
          </p:cNvSpPr>
          <p:nvPr/>
        </p:nvSpPr>
        <p:spPr bwMode="auto">
          <a:xfrm>
            <a:off x="1041400" y="3806825"/>
            <a:ext cx="7851775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0000"/>
              </a:lnSpc>
            </a:pPr>
            <a:r>
              <a:rPr lang="en-US" altLang="es-P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Sistema Esquelético:</a:t>
            </a:r>
          </a:p>
        </p:txBody>
      </p:sp>
      <p:pic>
        <p:nvPicPr>
          <p:cNvPr id="674827" name="Picture 11" descr="POINTE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0300"/>
            <a:ext cx="4889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4828" name="Text Box 12"/>
          <p:cNvSpPr txBox="1">
            <a:spLocks noChangeArrowheads="1"/>
          </p:cNvSpPr>
          <p:nvPr/>
        </p:nvSpPr>
        <p:spPr bwMode="auto">
          <a:xfrm>
            <a:off x="1041400" y="4957763"/>
            <a:ext cx="7851775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80000"/>
              </a:lnSpc>
            </a:pPr>
            <a:r>
              <a:rPr lang="en-US" altLang="es-PR" sz="36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Sistema Nervioso:</a:t>
            </a:r>
          </a:p>
        </p:txBody>
      </p:sp>
      <p:sp>
        <p:nvSpPr>
          <p:cNvPr id="674829" name="Text Box 13"/>
          <p:cNvSpPr txBox="1">
            <a:spLocks noChangeArrowheads="1"/>
          </p:cNvSpPr>
          <p:nvPr/>
        </p:nvSpPr>
        <p:spPr bwMode="auto">
          <a:xfrm>
            <a:off x="1077913" y="3140075"/>
            <a:ext cx="77422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32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Anatomía funcional</a:t>
            </a:r>
            <a:endParaRPr lang="en-US" altLang="es-PR" sz="29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74830" name="Text Box 14"/>
          <p:cNvSpPr txBox="1">
            <a:spLocks noChangeArrowheads="1"/>
          </p:cNvSpPr>
          <p:nvPr/>
        </p:nvSpPr>
        <p:spPr bwMode="auto">
          <a:xfrm>
            <a:off x="1077913" y="4338638"/>
            <a:ext cx="77422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32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Biomecánica funcional</a:t>
            </a:r>
            <a:endParaRPr lang="en-US" altLang="es-PR" sz="29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74832" name="Text Box 16"/>
          <p:cNvSpPr txBox="1">
            <a:spLocks noChangeArrowheads="1"/>
          </p:cNvSpPr>
          <p:nvPr/>
        </p:nvSpPr>
        <p:spPr bwMode="auto">
          <a:xfrm>
            <a:off x="1077913" y="5419725"/>
            <a:ext cx="77422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32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Comportamiento motor</a:t>
            </a:r>
            <a:endParaRPr lang="en-US" altLang="es-PR" sz="29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Reproducido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15),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620713"/>
            <a:ext cx="9144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2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CIENCIAS DEL – </a:t>
            </a:r>
            <a:r>
              <a:rPr lang="es-PR" altLang="es-PR" sz="2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MOVIMIENTO HUMANO:</a:t>
            </a:r>
            <a:br>
              <a:rPr lang="es-PR" altLang="es-PR" sz="28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Según la – NATIONAL ACADEMY OF SPORTS MEDICINE (NASM):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24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76879" name="Text Box 15"/>
          <p:cNvSpPr txBox="1">
            <a:spLocks noChangeArrowheads="1"/>
          </p:cNvSpPr>
          <p:nvPr/>
        </p:nvSpPr>
        <p:spPr bwMode="auto">
          <a:xfrm>
            <a:off x="574675" y="2276475"/>
            <a:ext cx="83185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Cada sistema, y sus comonentes, deben de colaborar para formar enlaces interdependientes.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76880" name="Picture 16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234791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6881" name="Text Box 17"/>
          <p:cNvSpPr txBox="1">
            <a:spLocks noChangeArrowheads="1"/>
          </p:cNvSpPr>
          <p:nvPr/>
        </p:nvSpPr>
        <p:spPr bwMode="auto">
          <a:xfrm>
            <a:off x="574675" y="3213100"/>
            <a:ext cx="831850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s-E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El sistema completo debe estar consciente de sus relaciones con los ambientes internos y externos, mientras colectan la información necesaria para producir los patrones de movimientos apropiados.</a:t>
            </a:r>
            <a:endParaRPr lang="en-US" altLang="es-PR" sz="28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676882" name="Picture 18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284538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6883" name="Text Box 19"/>
          <p:cNvSpPr txBox="1">
            <a:spLocks noChangeArrowheads="1"/>
          </p:cNvSpPr>
          <p:nvPr/>
        </p:nvSpPr>
        <p:spPr bwMode="auto">
          <a:xfrm>
            <a:off x="574675" y="4868863"/>
            <a:ext cx="83185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s-E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Este proceso asegura un funcionamiento óptimo de las Ciencias del Movimiento Humano y el movimiento humano óptimo requerido en los deportes</a:t>
            </a:r>
            <a:endParaRPr lang="en-US" altLang="es-PR" sz="28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676884" name="Picture 20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94030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6885" name="Picture 21" descr="CURVHE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628775"/>
            <a:ext cx="33845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2555875" y="1630363"/>
            <a:ext cx="33131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Características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94413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15),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620713"/>
            <a:ext cx="9144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2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CIENCIAS DEL – </a:t>
            </a:r>
            <a:r>
              <a:rPr lang="es-PR" altLang="es-PR" sz="2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MOVIMIENTO HUMANO:</a:t>
            </a:r>
            <a:br>
              <a:rPr lang="es-PR" altLang="es-PR" sz="28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Según la – NATIONAL ACADEMY OF SPORTS MEDICINE (NASM):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24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78924" name="Picture 12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700213"/>
            <a:ext cx="5545138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1692275" y="1773238"/>
            <a:ext cx="50403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3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* Características*</a:t>
            </a: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107950" y="2636838"/>
            <a:ext cx="8785225" cy="330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Los constituyentes del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Sistema de Movimiento Humano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se encuentra vinculado al Entrenamiento Físico-Deportivo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desde el enfoque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Integrado-Funcional</a:t>
            </a:r>
            <a:endParaRPr lang="es-PR" altLang="es-PR" sz="36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2770" name="Picture 2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38" y="1700213"/>
            <a:ext cx="74168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/>
          </p:cNvSpPr>
          <p:nvPr/>
        </p:nvSpPr>
        <p:spPr bwMode="auto">
          <a:xfrm>
            <a:off x="107950" y="2782888"/>
            <a:ext cx="8856663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El Estudio de cómo el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Sistema de Movimiento Humano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Funciona en un Esquema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Interdependiente e Interrelacionado</a:t>
            </a:r>
            <a:endParaRPr lang="es-PR" altLang="es-PR" sz="36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1044575" y="1773238"/>
            <a:ext cx="71294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8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Concepto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21388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15),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0" y="692150"/>
            <a:ext cx="91440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26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CIENCIAS DEL – </a:t>
            </a:r>
            <a:r>
              <a:rPr lang="es-PR" altLang="es-PR" sz="26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MOVIMIENTO HUMANO:</a:t>
            </a:r>
            <a:br>
              <a:rPr lang="es-PR" altLang="es-PR" sz="26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1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Según la – NATIONAL ACADEMY OF SPORTS MEDICINE (NASM):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24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36513" y="692150"/>
            <a:ext cx="91440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CIENCIAS DEL: </a:t>
            </a:r>
            <a:r>
              <a:rPr lang="es-PR" altLang="es-PR" sz="29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MOVIMIENTO HUMANO</a:t>
            </a:r>
            <a:endParaRPr lang="es-PR" altLang="es-PR" sz="2900" b="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90851" name="Picture 3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38" y="1916113"/>
            <a:ext cx="74168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/>
          </p:cNvSpPr>
          <p:nvPr/>
        </p:nvSpPr>
        <p:spPr bwMode="auto">
          <a:xfrm>
            <a:off x="107950" y="2782888"/>
            <a:ext cx="8856663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El Estudio de cómo el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Sistema de Movimiento Humano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Funciona en un Esquema</a:t>
            </a:r>
            <a:b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s-ES" altLang="es-PR" sz="3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Interdependiente e Interrelacionado</a:t>
            </a:r>
            <a:endParaRPr lang="es-PR" altLang="es-PR" sz="36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1044575" y="1989138"/>
            <a:ext cx="71294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8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Ciencias del Movimiento Humano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21388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(p. 15),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/>
          </p:cNvSpPr>
          <p:nvPr/>
        </p:nvSpPr>
        <p:spPr bwMode="auto">
          <a:xfrm>
            <a:off x="34925" y="1268413"/>
            <a:ext cx="91440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9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* Introducción *</a:t>
            </a: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-36513" y="838200"/>
            <a:ext cx="918051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30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ENERGÍA Y UNIDADES DE MEDIDA:</a:t>
            </a:r>
            <a:br>
              <a:rPr lang="es-PR" altLang="es-PR" sz="30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30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- </a:t>
            </a:r>
            <a:r>
              <a:rPr lang="es-PR" altLang="es-PR" sz="3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 -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b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3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* El Punto más Confuso (Muddiest Point)*</a:t>
            </a:r>
          </a:p>
        </p:txBody>
      </p:sp>
      <p:sp>
        <p:nvSpPr>
          <p:cNvPr id="611333" name="Text Box 5"/>
          <p:cNvSpPr txBox="1">
            <a:spLocks noChangeArrowheads="1"/>
          </p:cNvSpPr>
          <p:nvPr/>
        </p:nvSpPr>
        <p:spPr bwMode="auto">
          <a:xfrm>
            <a:off x="539750" y="2689225"/>
            <a:ext cx="82804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8382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2954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7526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2098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6670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31242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5814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40386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s-PR" sz="2800">
                <a:latin typeface="Arial" panose="020B0604020202020204" pitchFamily="34" charset="0"/>
              </a:rPr>
              <a:t>¿Qué conceptos, terminos u otro asunto,</a:t>
            </a:r>
          </a:p>
          <a:p>
            <a:pPr algn="l">
              <a:lnSpc>
                <a:spcPct val="90000"/>
              </a:lnSpc>
            </a:pPr>
            <a:r>
              <a:rPr lang="en-US" altLang="es-PR" sz="2800">
                <a:latin typeface="Arial" panose="020B0604020202020204" pitchFamily="34" charset="0"/>
              </a:rPr>
              <a:t>discutido bajo este tópico, fue el que usted</a:t>
            </a:r>
          </a:p>
          <a:p>
            <a:pPr algn="l">
              <a:lnSpc>
                <a:spcPct val="90000"/>
              </a:lnSpc>
            </a:pPr>
            <a:r>
              <a:rPr lang="en-US" altLang="es-PR" sz="2800">
                <a:latin typeface="Arial" panose="020B0604020202020204" pitchFamily="34" charset="0"/>
              </a:rPr>
              <a:t>menos comprendió?</a:t>
            </a:r>
          </a:p>
        </p:txBody>
      </p:sp>
    </p:spTree>
    <p:custDataLst>
      <p:tags r:id="rId1"/>
    </p:custDataLst>
  </p:cSld>
  <p:clrMapOvr>
    <a:masterClrMapping/>
  </p:clrMapOvr>
  <p:transition spd="slow">
    <p:circle/>
    <p:sndAc>
      <p:stSnd>
        <p:snd r:embed="rId4" name="breeze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838200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30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TASA METABÓLICA BASAL: </a:t>
            </a:r>
            <a:r>
              <a:rPr lang="es-PR" altLang="es-PR" sz="3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b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3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* Ensayo Breve (One-Minute Paper)*</a:t>
            </a:r>
          </a:p>
        </p:txBody>
      </p:sp>
      <p:sp>
        <p:nvSpPr>
          <p:cNvPr id="650243" name="Text Box 3"/>
          <p:cNvSpPr txBox="1">
            <a:spLocks noChangeArrowheads="1"/>
          </p:cNvSpPr>
          <p:nvPr/>
        </p:nvSpPr>
        <p:spPr bwMode="auto">
          <a:xfrm>
            <a:off x="539750" y="2359025"/>
            <a:ext cx="8280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8382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2954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7526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2098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6670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31242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5814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40386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>
              <a:lnSpc>
                <a:spcPct val="90000"/>
              </a:lnSpc>
              <a:buFontTx/>
              <a:buAutoNum type="arabicPeriod"/>
            </a:pPr>
            <a:r>
              <a:rPr lang="en-US" altLang="es-PR" sz="2800">
                <a:latin typeface="Arial" panose="020B0604020202020204" pitchFamily="34" charset="0"/>
              </a:rPr>
              <a:t>¿Cuál fue el punto más importante</a:t>
            </a:r>
          </a:p>
          <a:p>
            <a:pPr algn="l">
              <a:lnSpc>
                <a:spcPct val="90000"/>
              </a:lnSpc>
            </a:pPr>
            <a:r>
              <a:rPr lang="en-US" altLang="es-PR" sz="2800">
                <a:latin typeface="Arial" panose="020B0604020202020204" pitchFamily="34" charset="0"/>
              </a:rPr>
              <a:t>    presentado bajo el tópico?</a:t>
            </a:r>
          </a:p>
          <a:p>
            <a:pPr algn="l">
              <a:lnSpc>
                <a:spcPct val="9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2. ¿Qué preguntas sin contestar aún posees?</a:t>
            </a:r>
          </a:p>
        </p:txBody>
      </p:sp>
    </p:spTree>
    <p:custDataLst>
      <p:tags r:id="rId1"/>
    </p:custDataLst>
  </p:cSld>
  <p:clrMapOvr>
    <a:masterClrMapping/>
  </p:clrMapOvr>
  <p:transition spd="slow">
    <p:circle/>
    <p:sndAc>
      <p:stSnd>
        <p:snd r:embed="rId4" name="breez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5203" name="Picture 3" descr="Folded_Page_Consideraciones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889000"/>
            <a:ext cx="8001000" cy="527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>
    <p:dissolve/>
    <p:sndAc>
      <p:stSnd>
        <p:snd r:embed="rId4" name="chimes.wav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Text Box 2"/>
          <p:cNvSpPr txBox="1">
            <a:spLocks noChangeArrowheads="1"/>
          </p:cNvSpPr>
          <p:nvPr/>
        </p:nvSpPr>
        <p:spPr bwMode="auto">
          <a:xfrm>
            <a:off x="395288" y="887413"/>
            <a:ext cx="8280400" cy="201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8382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2954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7526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2098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6670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31242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5814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40386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Dibuje sobre estos cuerpos celulares, que tú</a:t>
            </a:r>
          </a:p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piensas es el largo y cantidad de dendritas tú</a:t>
            </a:r>
          </a:p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posees ahora para los conceptos discutidos en</a:t>
            </a:r>
          </a:p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la clase de hoy.  ¿Porqué tú crees tu tienes</a:t>
            </a:r>
          </a:p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esta longitud y cantidad de dendritas.</a:t>
            </a:r>
            <a:endParaRPr lang="en-US" altLang="es-PR" sz="2800">
              <a:latin typeface="Arial" panose="020B0604020202020204" pitchFamily="34" charset="0"/>
            </a:endParaRPr>
          </a:p>
        </p:txBody>
      </p:sp>
      <p:sp>
        <p:nvSpPr>
          <p:cNvPr id="644099" name="Oval 3"/>
          <p:cNvSpPr>
            <a:spLocks noChangeArrowheads="1"/>
          </p:cNvSpPr>
          <p:nvPr/>
        </p:nvSpPr>
        <p:spPr bwMode="auto">
          <a:xfrm>
            <a:off x="684213" y="3717925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644100" name="Oval 4"/>
          <p:cNvSpPr>
            <a:spLocks noChangeArrowheads="1"/>
          </p:cNvSpPr>
          <p:nvPr/>
        </p:nvSpPr>
        <p:spPr bwMode="auto">
          <a:xfrm>
            <a:off x="1908175" y="5086350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644101" name="Oval 5"/>
          <p:cNvSpPr>
            <a:spLocks noChangeArrowheads="1"/>
          </p:cNvSpPr>
          <p:nvPr/>
        </p:nvSpPr>
        <p:spPr bwMode="auto">
          <a:xfrm>
            <a:off x="5003800" y="4365625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644102" name="Oval 6"/>
          <p:cNvSpPr>
            <a:spLocks noChangeArrowheads="1"/>
          </p:cNvSpPr>
          <p:nvPr/>
        </p:nvSpPr>
        <p:spPr bwMode="auto">
          <a:xfrm>
            <a:off x="6661150" y="3357563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644103" name="Oval 7"/>
          <p:cNvSpPr>
            <a:spLocks noChangeArrowheads="1"/>
          </p:cNvSpPr>
          <p:nvPr/>
        </p:nvSpPr>
        <p:spPr bwMode="auto">
          <a:xfrm>
            <a:off x="3636963" y="3430588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644104" name="Oval 8"/>
          <p:cNvSpPr>
            <a:spLocks noChangeArrowheads="1"/>
          </p:cNvSpPr>
          <p:nvPr/>
        </p:nvSpPr>
        <p:spPr bwMode="auto">
          <a:xfrm>
            <a:off x="7453313" y="5302250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</p:spTree>
  </p:cSld>
  <p:clrMapOvr>
    <a:masterClrMapping/>
  </p:clrMapOvr>
  <p:transition spd="slow">
    <p:dissolve/>
    <p:sndAc>
      <p:stSnd>
        <p:snd r:embed="rId3" name="chimes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692150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30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CALORIMETRÍA: </a:t>
            </a:r>
            <a:r>
              <a:rPr lang="es-PR" altLang="es-PR" sz="3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</a:t>
            </a:r>
            <a: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br>
              <a:rPr lang="es-PR" altLang="es-PR" sz="24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3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* Reacción Escrita Inmediata (REI)*</a:t>
            </a:r>
          </a:p>
        </p:txBody>
      </p:sp>
      <p:sp>
        <p:nvSpPr>
          <p:cNvPr id="607238" name="Text Box 6"/>
          <p:cNvSpPr txBox="1">
            <a:spLocks noChangeArrowheads="1"/>
          </p:cNvSpPr>
          <p:nvPr/>
        </p:nvSpPr>
        <p:spPr bwMode="auto">
          <a:xfrm>
            <a:off x="539750" y="1844675"/>
            <a:ext cx="8280400" cy="465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</a:pPr>
            <a:r>
              <a:rPr lang="en-US" altLang="es-PR" sz="2800">
                <a:latin typeface="Arial" panose="020B0604020202020204" pitchFamily="34" charset="0"/>
              </a:rPr>
              <a:t>1. Algo nuevo que aprendí hoy es…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2. Ya sabía…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3. Se me hizo difícil entender…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4. Lo más que me gustó fue…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5. Lo menos que me gustó fue…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6. Deseo aprender más sobre…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7. De lo que aprendí, lo podría aplicar en…</a:t>
            </a:r>
          </a:p>
          <a:p>
            <a:pPr algn="l" eaLnBrk="0" hangingPunct="0">
              <a:lnSpc>
                <a:spcPct val="70000"/>
              </a:lnSpc>
            </a:pPr>
            <a:endParaRPr lang="en-US" altLang="es-PR" sz="2800">
              <a:latin typeface="Arial" panose="020B0604020202020204" pitchFamily="34" charset="0"/>
            </a:endParaRPr>
          </a:p>
          <a:p>
            <a:pPr algn="l" eaLnBrk="0" hangingPunct="0">
              <a:lnSpc>
                <a:spcPct val="70000"/>
              </a:lnSpc>
            </a:pPr>
            <a:r>
              <a:rPr lang="en-US" altLang="es-PR" sz="2800">
                <a:latin typeface="Arial" panose="020B0604020202020204" pitchFamily="34" charset="0"/>
              </a:rPr>
              <a:t>8. La próxima clase debe iniciarse repasando…</a:t>
            </a:r>
          </a:p>
        </p:txBody>
      </p:sp>
    </p:spTree>
    <p:custDataLst>
      <p:tags r:id="rId1"/>
    </p:custDataLst>
  </p:cSld>
  <p:clrMapOvr>
    <a:masterClrMapping/>
  </p:clrMapOvr>
  <p:transition spd="slow">
    <p:circle/>
    <p:sndAc>
      <p:stSnd>
        <p:snd r:embed="rId4" name="breeze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549275"/>
            <a:ext cx="91440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2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CALORIMETRÍA - </a:t>
            </a:r>
            <a:r>
              <a:rPr lang="es-PR" altLang="es-PR" sz="22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AVALÚO</a:t>
            </a:r>
            <a:r>
              <a:rPr lang="es-PR" altLang="es-PR" sz="18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PR" altLang="es-PR" sz="18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  <a:r>
              <a:rPr lang="es-PR" altLang="es-PR" sz="18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PR" altLang="es-PR" sz="22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Diagrama de “KWL” (CDA)</a:t>
            </a:r>
          </a:p>
        </p:txBody>
      </p:sp>
      <p:sp>
        <p:nvSpPr>
          <p:cNvPr id="441349" name="Text Box 5"/>
          <p:cNvSpPr txBox="1">
            <a:spLocks noChangeArrowheads="1"/>
          </p:cNvSpPr>
          <p:nvPr/>
        </p:nvSpPr>
        <p:spPr bwMode="auto">
          <a:xfrm>
            <a:off x="395288" y="982663"/>
            <a:ext cx="82804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</a:pPr>
            <a:r>
              <a:rPr lang="en-US" altLang="es-PR" sz="2400">
                <a:latin typeface="Arial" panose="020B0604020202020204" pitchFamily="34" charset="0"/>
              </a:rPr>
              <a:t>Completa todas las columnas de esta tabla:</a:t>
            </a:r>
          </a:p>
        </p:txBody>
      </p:sp>
      <p:sp>
        <p:nvSpPr>
          <p:cNvPr id="441351" name="Rectangle 7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pic>
        <p:nvPicPr>
          <p:cNvPr id="441352" name="Picture 8" descr="Diagrama_KWL_o_CDA_v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1435100"/>
            <a:ext cx="6911975" cy="530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dissolve/>
    <p:sndAc>
      <p:stSnd>
        <p:snd r:embed="rId3" name="chimes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1258888" y="3284538"/>
            <a:ext cx="7667625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lnSpc>
                <a:spcPct val="140000"/>
              </a:lnSpc>
            </a:pPr>
            <a:r>
              <a:rPr lang="es-PR" altLang="es-PR" sz="8100" b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GRACIAS</a:t>
            </a:r>
            <a:endParaRPr lang="es-PR" altLang="es-PR" sz="8100" b="0" i="1">
              <a:solidFill>
                <a:srgbClr val="00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3" name="chimes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107950" y="2779713"/>
            <a:ext cx="8820150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lnSpc>
                <a:spcPct val="140000"/>
              </a:lnSpc>
            </a:pPr>
            <a:r>
              <a:rPr lang="es-PR" altLang="es-PR" sz="8100" b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¿PREGUNTAS?</a:t>
            </a:r>
            <a:endParaRPr lang="es-PR" altLang="es-PR" sz="8100" b="0" i="1">
              <a:solidFill>
                <a:srgbClr val="00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newsflash/>
    <p:sndAc>
      <p:stSnd>
        <p:snd r:embed="rId4" name="whoosh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388" y="5876925"/>
            <a:ext cx="87852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/>
            <a:r>
              <a:rPr lang="en-US" altLang="es-PR" sz="16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n-US" altLang="es-PR" sz="16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s-PR" sz="1600" b="0">
                <a:latin typeface="Times New Roman" panose="02020603050405020304" pitchFamily="18" charset="0"/>
                <a:cs typeface="Times New Roman" panose="02020603050405020304" pitchFamily="18" charset="0"/>
              </a:rPr>
              <a:t> Reproducido de: renoelliott2013 (2007, 13 de septiembre). </a:t>
            </a:r>
            <a:r>
              <a:rPr lang="en-US" altLang="es-PR" sz="1600" i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 Sports Training Drills &amp; Exercises</a:t>
            </a:r>
            <a:r>
              <a:rPr lang="en-US" altLang="es-PR" sz="1600" b="0">
                <a:latin typeface="Times New Roman" panose="02020603050405020304" pitchFamily="18" charset="0"/>
                <a:cs typeface="Times New Roman" panose="02020603050405020304" pitchFamily="18" charset="0"/>
              </a:rPr>
              <a:t> [Archivo de video]. Recuperado de </a:t>
            </a:r>
            <a:r>
              <a:rPr lang="en-US" altLang="es-PR" sz="1600" i="1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https://www.youtube.com/watch?v=8EpqHV4eicg</a:t>
            </a:r>
            <a:endParaRPr lang="en-US" altLang="es-PR" sz="16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newsflash/>
    <p:sndAc>
      <p:stSnd>
        <p:snd r:embed="rId4" name="breeze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8674" name="Picture 2" descr="Folded_Page_INTRODUCC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08050"/>
            <a:ext cx="8001000" cy="527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>
    <p:dissolve/>
    <p:sndAc>
      <p:stSnd>
        <p:snd r:embed="rId4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4" name="Text Box 4"/>
          <p:cNvSpPr txBox="1">
            <a:spLocks noChangeArrowheads="1"/>
          </p:cNvSpPr>
          <p:nvPr/>
        </p:nvSpPr>
        <p:spPr bwMode="auto">
          <a:xfrm>
            <a:off x="395288" y="887413"/>
            <a:ext cx="82804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8382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2954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7526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209800" indent="-381000" eaLnBrk="0" hangingPunct="0"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6670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31242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5814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4038600" indent="-381000" algn="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Dibuje sobre estos cuerpos celulares, que tú</a:t>
            </a:r>
          </a:p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piensas es el largo y cantidad de dendritas tú</a:t>
            </a:r>
          </a:p>
          <a:p>
            <a:pPr algn="l">
              <a:lnSpc>
                <a:spcPct val="90000"/>
              </a:lnSpc>
            </a:pPr>
            <a:r>
              <a:rPr lang="es-ES" altLang="es-PR" sz="2800">
                <a:latin typeface="Arial" panose="020B0604020202020204" pitchFamily="34" charset="0"/>
              </a:rPr>
              <a:t>posees en estos momentos:</a:t>
            </a:r>
            <a:endParaRPr lang="en-US" altLang="es-PR" sz="2800">
              <a:latin typeface="Arial" panose="020B0604020202020204" pitchFamily="34" charset="0"/>
            </a:endParaRPr>
          </a:p>
        </p:txBody>
      </p:sp>
      <p:sp>
        <p:nvSpPr>
          <p:cNvPr id="455685" name="Oval 5"/>
          <p:cNvSpPr>
            <a:spLocks noChangeArrowheads="1"/>
          </p:cNvSpPr>
          <p:nvPr/>
        </p:nvSpPr>
        <p:spPr bwMode="auto">
          <a:xfrm>
            <a:off x="684213" y="3286125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455686" name="Oval 6"/>
          <p:cNvSpPr>
            <a:spLocks noChangeArrowheads="1"/>
          </p:cNvSpPr>
          <p:nvPr/>
        </p:nvSpPr>
        <p:spPr bwMode="auto">
          <a:xfrm>
            <a:off x="1908175" y="4654550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455687" name="Oval 7"/>
          <p:cNvSpPr>
            <a:spLocks noChangeArrowheads="1"/>
          </p:cNvSpPr>
          <p:nvPr/>
        </p:nvSpPr>
        <p:spPr bwMode="auto">
          <a:xfrm>
            <a:off x="5003800" y="3933825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455688" name="Oval 8"/>
          <p:cNvSpPr>
            <a:spLocks noChangeArrowheads="1"/>
          </p:cNvSpPr>
          <p:nvPr/>
        </p:nvSpPr>
        <p:spPr bwMode="auto">
          <a:xfrm>
            <a:off x="6661150" y="2925763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455689" name="Oval 9"/>
          <p:cNvSpPr>
            <a:spLocks noChangeArrowheads="1"/>
          </p:cNvSpPr>
          <p:nvPr/>
        </p:nvSpPr>
        <p:spPr bwMode="auto">
          <a:xfrm>
            <a:off x="3636963" y="2998788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  <p:sp>
        <p:nvSpPr>
          <p:cNvPr id="455690" name="Oval 10"/>
          <p:cNvSpPr>
            <a:spLocks noChangeArrowheads="1"/>
          </p:cNvSpPr>
          <p:nvPr/>
        </p:nvSpPr>
        <p:spPr bwMode="auto">
          <a:xfrm>
            <a:off x="7453313" y="4870450"/>
            <a:ext cx="863600" cy="863600"/>
          </a:xfrm>
          <a:prstGeom prst="ellips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R"/>
          </a:p>
        </p:txBody>
      </p:sp>
    </p:spTree>
  </p:cSld>
  <p:clrMapOvr>
    <a:masterClrMapping/>
  </p:clrMapOvr>
  <p:transition spd="slow">
    <p:wheel spokes="2"/>
    <p:sndAc>
      <p:stSnd>
        <p:snd r:embed="rId3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0" y="765175"/>
            <a:ext cx="91440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17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ENTRENAMIENTO FÍSICO-DEPORTIVO – </a:t>
            </a:r>
            <a:r>
              <a:rPr lang="es-PR" altLang="es-PR" sz="17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DE TIPO I</a:t>
            </a:r>
            <a:r>
              <a:rPr lang="es-PR" altLang="es-PR" sz="1700" b="0" i="1" u="sng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NTEGRADO-FUNCIONAL</a:t>
            </a:r>
            <a:r>
              <a:rPr lang="es-PR" altLang="es-PR" sz="17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  <a:br>
              <a:rPr lang="es-PR" altLang="es-PR" sz="17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Pre-Requisitos/Bases – EVALUACIÓN DEL DEPORTE Y ATLETA</a:t>
            </a:r>
            <a:r>
              <a:rPr lang="es-PR" altLang="es-PR" sz="18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: </a:t>
            </a:r>
            <a:endParaRPr lang="es-PR" altLang="es-PR" sz="18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2411413" y="1339850"/>
            <a:ext cx="35290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* Componentes *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70779" name="Text Box 59"/>
          <p:cNvSpPr txBox="1">
            <a:spLocks noChangeArrowheads="1"/>
          </p:cNvSpPr>
          <p:nvPr/>
        </p:nvSpPr>
        <p:spPr bwMode="auto">
          <a:xfrm>
            <a:off x="466725" y="1846263"/>
            <a:ext cx="842645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Análisis objetivo de las demandas específicas del deporte, así como de la posición particular donde comúmente participa el competidor durante el juego o evento deportivo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70780" name="Picture 60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91770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0781" name="Text Box 61"/>
          <p:cNvSpPr txBox="1">
            <a:spLocks noChangeArrowheads="1"/>
          </p:cNvSpPr>
          <p:nvPr/>
        </p:nvSpPr>
        <p:spPr bwMode="auto">
          <a:xfrm>
            <a:off x="466725" y="3600450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Evaluación de la salud pre-actividad del atleta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70782" name="Picture 62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671888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0783" name="Text Box 63"/>
          <p:cNvSpPr txBox="1">
            <a:spLocks noChangeArrowheads="1"/>
          </p:cNvSpPr>
          <p:nvPr/>
        </p:nvSpPr>
        <p:spPr bwMode="auto">
          <a:xfrm>
            <a:off x="466725" y="4221163"/>
            <a:ext cx="842645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fisiológicas y de cineantropometría (kinantropometría)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70784" name="Picture 64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29260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0785" name="Text Box 65"/>
          <p:cNvSpPr txBox="1">
            <a:spLocks noChangeArrowheads="1"/>
          </p:cNvSpPr>
          <p:nvPr/>
        </p:nvSpPr>
        <p:spPr bwMode="auto">
          <a:xfrm>
            <a:off x="466725" y="5229225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Pruebas funcionales para las ejecutorias atléticas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70786" name="Picture 66" descr="Bullets_Arrow_Blue1_Right_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300663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165850"/>
            <a:ext cx="88566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Athletic Development The Art &amp; Science of Functional Sports Conditioning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?), por V. Gambetta, 2007, Champaign, IL: Human Kinetics. Copyright 2007 por: ?</a:t>
            </a: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620713"/>
            <a:ext cx="91440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17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ENTRENAMIENTO FÍSICO-DEPORTIVO – </a:t>
            </a:r>
            <a:r>
              <a:rPr lang="es-PR" altLang="es-PR" sz="17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DE TIPO I</a:t>
            </a:r>
            <a:r>
              <a:rPr lang="es-PR" altLang="es-PR" sz="1700" b="0" i="1" u="sng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NTEGRADO-FUNCIONAL</a:t>
            </a:r>
            <a:r>
              <a:rPr lang="es-PR" altLang="es-PR" sz="17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  <a:br>
              <a:rPr lang="es-PR" altLang="es-PR" sz="17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Pre-Requisitos/Bases – EVALUACIÓN DEL DEPORTE Y ATLETA</a:t>
            </a:r>
            <a:r>
              <a:rPr lang="es-PR" altLang="es-PR" sz="18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: </a:t>
            </a:r>
            <a:endParaRPr lang="es-PR" altLang="es-PR" sz="18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2411413" y="1128713"/>
            <a:ext cx="35290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s-PR" altLang="es-PR" sz="23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* Componentes *</a:t>
            </a:r>
          </a:p>
        </p:txBody>
      </p:sp>
      <p:pic>
        <p:nvPicPr>
          <p:cNvPr id="683013" name="Picture 5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631950"/>
            <a:ext cx="8748712" cy="115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/>
          </p:cNvSpPr>
          <p:nvPr/>
        </p:nvSpPr>
        <p:spPr bwMode="auto">
          <a:xfrm>
            <a:off x="395288" y="1920875"/>
            <a:ext cx="82804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ANÁLISIS OBJETIVO DE LAS DEMANDAS ESPECÍFICAS DEL DEPORTE Y DE LA POSICIÓN PARTICULAR</a:t>
            </a:r>
            <a:b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QUE JUEGA DEL COMPETIDOR</a:t>
            </a:r>
          </a:p>
        </p:txBody>
      </p:sp>
      <p:sp>
        <p:nvSpPr>
          <p:cNvPr id="683015" name="Text Box 7"/>
          <p:cNvSpPr txBox="1">
            <a:spLocks noChangeArrowheads="1"/>
          </p:cNvSpPr>
          <p:nvPr/>
        </p:nvSpPr>
        <p:spPr bwMode="auto">
          <a:xfrm>
            <a:off x="466725" y="2855913"/>
            <a:ext cx="8318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Demandas energéticas del deporte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83016" name="Picture 8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92735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3017" name="Text Box 9"/>
          <p:cNvSpPr txBox="1">
            <a:spLocks noChangeArrowheads="1"/>
          </p:cNvSpPr>
          <p:nvPr/>
        </p:nvSpPr>
        <p:spPr bwMode="auto">
          <a:xfrm>
            <a:off x="466725" y="3287713"/>
            <a:ext cx="84978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Aptitudes físicas predominantes en la actividad atlética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83018" name="Picture 10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5915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3019" name="Text Box 11"/>
          <p:cNvSpPr txBox="1">
            <a:spLocks noChangeArrowheads="1"/>
          </p:cNvSpPr>
          <p:nvPr/>
        </p:nvSpPr>
        <p:spPr bwMode="auto">
          <a:xfrm>
            <a:off x="466725" y="3789363"/>
            <a:ext cx="83185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7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Características particulares del evento competitivo, o posición del atleta en el juego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83020" name="Picture 12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92538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3021" name="Text Box 13"/>
          <p:cNvSpPr txBox="1">
            <a:spLocks noChangeArrowheads="1"/>
          </p:cNvSpPr>
          <p:nvPr/>
        </p:nvSpPr>
        <p:spPr bwMode="auto">
          <a:xfrm>
            <a:off x="466725" y="4508500"/>
            <a:ext cx="8318500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Destrezas motrices fundamentales requeridas en la actividad competitiva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83022" name="Picture 14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579938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3023" name="Text Box 15"/>
          <p:cNvSpPr txBox="1">
            <a:spLocks noChangeArrowheads="1"/>
          </p:cNvSpPr>
          <p:nvPr/>
        </p:nvSpPr>
        <p:spPr bwMode="auto">
          <a:xfrm>
            <a:off x="466725" y="5373688"/>
            <a:ext cx="83185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70000"/>
              </a:lnSpc>
              <a:spcBef>
                <a:spcPct val="20000"/>
              </a:spcBef>
            </a:pPr>
            <a:r>
              <a:rPr lang="en-US" altLang="es-PR" sz="28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Patrones de movimiento fundamentales que son comunes en el evento deportivo</a:t>
            </a:r>
            <a:endParaRPr lang="en-US" altLang="es-PR" sz="2500" b="0" i="1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683024" name="Picture 16" descr="Bullets_Arrow_Blue1_Right_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16550"/>
            <a:ext cx="271463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/>
          </p:cNvSpPr>
          <p:nvPr/>
        </p:nvSpPr>
        <p:spPr bwMode="auto">
          <a:xfrm>
            <a:off x="107950" y="2420938"/>
            <a:ext cx="8856663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s-ES" altLang="es-PR" sz="260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Las pruebas dirigidas a establecer el nivel de la ejecutoria funcional-deportiva representan un protocolo comprehensivo que incluye la medición, registro y análisis de la información colectada de tales evaluaciones, ya sea subjetiva u objetiva, de manera que sirva de base para la planificación, segura y efectiva, de un programa de entrenamiento físico-deportivo de tipo integrado-funcional que promueva un rendimiento deportivo-competitivo óptimo y la disminución de lesiones deportivas</a:t>
            </a:r>
            <a:endParaRPr lang="es-PR" altLang="es-PR" sz="26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7950" y="6021388"/>
            <a:ext cx="88566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NOTA</a:t>
            </a:r>
            <a:r>
              <a:rPr lang="es-ES" altLang="es-PR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Adaptado de: </a:t>
            </a:r>
            <a:r>
              <a:rPr lang="en-US" altLang="es-PR" sz="1200" i="1">
                <a:latin typeface="Times New Roman" panose="02020603050405020304" pitchFamily="18" charset="0"/>
                <a:cs typeface="Times New Roman" panose="02020603050405020304" pitchFamily="18" charset="0"/>
              </a:rPr>
              <a:t>NASM Essentials of Sports Performance Training</a:t>
            </a:r>
            <a:r>
              <a:rPr lang="en-U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. (pp. 67, 115), por M. A. Clark, y S. C. Lucett, 2010, Philadelphia, PA: Wolters Kluwer/Lippincott Williams &amp; Wilkins. Copyright 2010 por: Lippincott Williams &amp; Wilkins, a Wolters Kluwer business.</a:t>
            </a:r>
            <a:r>
              <a:rPr lang="es-ES" altLang="es-PR" sz="12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s-PR" sz="12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0" y="620713"/>
            <a:ext cx="914400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PR" altLang="es-PR" sz="25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PRUEBAS FUNCIONALES – </a:t>
            </a: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PARA LAS:</a:t>
            </a:r>
            <a:br>
              <a:rPr lang="es-PR" altLang="es-PR" sz="2500" b="0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Ejecutorias Atléticas:</a:t>
            </a:r>
            <a:r>
              <a:rPr lang="es-PR" altLang="es-PR" sz="20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s-PR" altLang="es-PR" sz="2000" b="0" baseline="-25000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80965" name="Picture 5" descr="CURVHE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557338"/>
            <a:ext cx="233838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/>
          </p:cNvSpPr>
          <p:nvPr/>
        </p:nvSpPr>
        <p:spPr bwMode="auto">
          <a:xfrm>
            <a:off x="3419475" y="1557338"/>
            <a:ext cx="216058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algn="l" eaLnBrk="0" hangingPunct="0"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s-PR" altLang="es-PR" sz="2500" b="0" i="1">
                <a:solidFill>
                  <a:srgbClr val="4848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 Concepto</a:t>
            </a:r>
            <a:endParaRPr lang="es-PR" altLang="es-PR" sz="2600" b="0" i="1">
              <a:solidFill>
                <a:srgbClr val="4848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whoosh.wav"/>
      </p:stSnd>
    </p:sndAc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0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CORRECTPOINTVALUE" val="1"/>
  <p:tag name="AUTOADJUSTPARTRANGE" val="True"/>
  <p:tag name="FIBDISPLAYKEYWORDS" val="True"/>
  <p:tag name="PRRESPONSE5" val="6"/>
  <p:tag name="PRRESPONSE10" val="1"/>
  <p:tag name="USESECONDARYMONITOR" val="True"/>
  <p:tag name="COUNTDOWNSTYLE" val="-1"/>
  <p:tag name="ALLOWDUPLICATES" val="False"/>
  <p:tag name="STDCHART" val="1"/>
  <p:tag name="MAXRESPONDERS" val="20"/>
  <p:tag name="CUSTOMGRIDBACKCOLOR" val="-2830136"/>
  <p:tag name="DISPLAYDEVICENUMBER" val="True"/>
  <p:tag name="POLLINGCYCLE" val="2"/>
  <p:tag name="ALLOWUSERFEEDBACK" val="True"/>
  <p:tag name="ADVANCEDSETTINGSVIEW" val="False"/>
  <p:tag name="PRRESPONSE2" val="9"/>
  <p:tag name="PRRESPONSE9" val="2"/>
  <p:tag name="SAVECSVWITHSESSION" val="True"/>
  <p:tag name="COUNTDOWNSECONDS" val="10"/>
  <p:tag name="REVIEWONLY" val="False"/>
  <p:tag name="BUBBLENAMEVISIBLE" val="True"/>
  <p:tag name="CUSTOMCELLBACKCOLOR3" val="-268652"/>
  <p:tag name="GRIDPOSITION" val="1"/>
  <p:tag name="INCORRECTPOINTVALUE" val="0"/>
  <p:tag name="FIBNUMRESULTS" val="5"/>
  <p:tag name="PRRESPONSE8" val="3"/>
  <p:tag name="CSVFORMAT" val="0"/>
  <p:tag name="CHARTVALUEFORMAT" val="0%"/>
  <p:tag name="PARTICIPANTSINLEADERBOARD" val="20"/>
  <p:tag name="USESCHEMECOLORS" val="True"/>
  <p:tag name="INCLUDENONRESPONDERS" val="False"/>
  <p:tag name="FIBDISPLAYRESULTS" val="True"/>
  <p:tag name="ALWAYSOPENPOLL" val="False"/>
  <p:tag name="RESPCOUNTERFORMAT" val="0"/>
  <p:tag name="RACEANIMATIONSPEED" val="3"/>
  <p:tag name="GRIDOPACITY" val="90"/>
  <p:tag name="REALTIMEBACKUPPATH" val="(None)"/>
  <p:tag name="PRRESPONSE6" val="5"/>
  <p:tag name="NUMRESPONSES" val="1"/>
  <p:tag name="DEFAULTNUMTEAMS" val="5"/>
  <p:tag name="MULTIRESPDIVISOR" val="1"/>
  <p:tag name="TPVERSION" val="2008"/>
  <p:tag name="RACEENDPOINTS" val="100"/>
  <p:tag name="CHARTCOLORS" val="0"/>
  <p:tag name="POWERPOINTVERSION" val="14.0"/>
  <p:tag name="CUSTOMCELLBACKCOLOR2" val="-13395457"/>
  <p:tag name="PRRESPONSE4" val="7"/>
  <p:tag name="GRIDROTATIONINTERVAL" val="2"/>
  <p:tag name="AUTOADVANCE" val="False"/>
  <p:tag name="ANSWERNOWTEXT" val="Answer Now"/>
  <p:tag name="BUBBLEGROUPING" val="3"/>
  <p:tag name="PRRESPONSE1" val="10"/>
  <p:tag name="ZEROBASED" val="False"/>
  <p:tag name="DELIMITERS" val="3.1"/>
  <p:tag name="TPFULLVERSION" val="4.2.4.10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29714</TotalTime>
  <Words>2654</Words>
  <Application>Microsoft Office PowerPoint</Application>
  <PresentationFormat>On-screen Show (4:3)</PresentationFormat>
  <Paragraphs>193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Arial Black</vt:lpstr>
      <vt:lpstr>Calibri</vt:lpstr>
      <vt:lpstr>Georgia</vt:lpstr>
      <vt:lpstr>Times New Roman</vt:lpstr>
      <vt:lpstr>Trebuchet MS</vt:lpstr>
      <vt:lpstr>Wingdings 2</vt:lpstr>
      <vt:lpstr>Urban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Pruebas Funcionales</dc:title>
  <dc:creator>Valued Acer Customer</dc:creator>
  <cp:lastModifiedBy>Edgar Lopategui Corsino</cp:lastModifiedBy>
  <cp:revision>3329</cp:revision>
  <cp:lastPrinted>2012-03-26T19:37:01Z</cp:lastPrinted>
  <dcterms:created xsi:type="dcterms:W3CDTF">2012-03-25T21:01:47Z</dcterms:created>
  <dcterms:modified xsi:type="dcterms:W3CDTF">2023-03-09T01:27:23Z</dcterms:modified>
</cp:coreProperties>
</file>