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865" r:id="rId3"/>
    <p:sldId id="1302" r:id="rId4"/>
    <p:sldId id="1005" r:id="rId5"/>
    <p:sldId id="1156" r:id="rId6"/>
    <p:sldId id="1277" r:id="rId7"/>
    <p:sldId id="1399" r:id="rId8"/>
    <p:sldId id="1400" r:id="rId9"/>
    <p:sldId id="1226" r:id="rId10"/>
    <p:sldId id="1217" r:id="rId11"/>
    <p:sldId id="1223" r:id="rId12"/>
    <p:sldId id="1218" r:id="rId13"/>
    <p:sldId id="1219" r:id="rId14"/>
    <p:sldId id="1224" r:id="rId15"/>
    <p:sldId id="1225" r:id="rId16"/>
    <p:sldId id="1220" r:id="rId17"/>
    <p:sldId id="1221" r:id="rId18"/>
    <p:sldId id="1222" r:id="rId19"/>
    <p:sldId id="1426" r:id="rId20"/>
    <p:sldId id="604" r:id="rId21"/>
    <p:sldId id="978" r:id="rId22"/>
    <p:sldId id="1148" r:id="rId23"/>
  </p:sldIdLst>
  <p:sldSz cx="9144000" cy="6858000" type="screen4x3"/>
  <p:notesSz cx="7010400" cy="9296400"/>
  <p:custDataLst>
    <p:tags r:id="rId26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876"/>
    <a:srgbClr val="6C043F"/>
    <a:srgbClr val="6600CC"/>
    <a:srgbClr val="680068"/>
    <a:srgbClr val="FFFFFF"/>
    <a:srgbClr val="9E0040"/>
    <a:srgbClr val="47008E"/>
    <a:srgbClr val="532476"/>
    <a:srgbClr val="FF0066"/>
    <a:srgbClr val="82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182" autoAdjust="0"/>
  </p:normalViewPr>
  <p:slideViewPr>
    <p:cSldViewPr>
      <p:cViewPr varScale="1">
        <p:scale>
          <a:sx n="65" d="100"/>
          <a:sy n="65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5BB47514-D91A-4F60-808A-63E59A7D6FEF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80775DB0-0642-4647-B826-14FB84F7CCB3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DF9118B2-1A13-45AD-BA52-27027FEE35E4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BC3E63DF-ACE0-4A8C-A515-C0D2FDCFC6DF}" type="slidenum">
              <a:rPr lang="es-PR" altLang="es-PR"/>
              <a:pPr/>
              <a:t>‹#›</a:t>
            </a:fld>
            <a:endParaRPr lang="es-PR" alt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4659" indent="-286407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5629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3880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62132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20384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8635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6887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95138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2E197D32-152B-49DF-9DDA-C3DBBD4B7CED}" type="slidenum">
              <a:rPr lang="es-PR" altLang="es-PR" sz="1200">
                <a:latin typeface="Calibri" panose="020F0502020204030204" pitchFamily="34" charset="0"/>
              </a:rPr>
              <a:pPr eaLnBrk="1" hangingPunct="1"/>
              <a:t>1</a:t>
            </a:fld>
            <a:endParaRPr lang="es-PR" altLang="es-P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94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55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07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3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87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06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41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53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83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12595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770D40D4-A504-432F-B67B-4AEEBEA59BC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22425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46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47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91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26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2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42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9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36" descr="saludmed-com_Ban_PPT-MASTER-1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/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1200" b="0" dirty="0" err="1">
                <a:latin typeface="Arial" panose="020B0604020202020204" pitchFamily="34" charset="0"/>
              </a:rPr>
              <a:t>Saludmed</a:t>
            </a:r>
            <a:r>
              <a:rPr lang="es-PR" altLang="es-PR" sz="1200" b="0" dirty="0">
                <a:latin typeface="Arial" panose="020B0604020202020204" pitchFamily="34" charset="0"/>
              </a:rPr>
              <a:t> 2023, por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s-PR" sz="1200" b="0" dirty="0">
                <a:latin typeface="Arial" panose="020B0604020202020204" pitchFamily="34" charset="0"/>
              </a:rPr>
              <a:t>, se encuentra bajo una licencia 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"Creative </a:t>
            </a:r>
            <a:r>
              <a:rPr lang="es-PR" altLang="es-PR" sz="1200" b="0" i="1" dirty="0" err="1">
                <a:latin typeface="Arial" panose="020B0604020202020204" pitchFamily="34" charset="0"/>
                <a:hlinkClick r:id="rId5"/>
              </a:rPr>
              <a:t>Commons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</a:t>
            </a:r>
            <a:r>
              <a:rPr lang="es-PR" altLang="es-PR" sz="1200" b="0" dirty="0">
                <a:latin typeface="Arial" panose="020B0604020202020204" pitchFamily="34" charset="0"/>
              </a:rPr>
              <a:t>,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de tipo: 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Reconocimiento-</a:t>
            </a:r>
            <a:r>
              <a:rPr lang="es-PR" altLang="es-PR" sz="1200" i="1" dirty="0" err="1">
                <a:latin typeface="Arial" panose="020B0604020202020204" pitchFamily="34" charset="0"/>
                <a:hlinkClick r:id="rId5"/>
              </a:rPr>
              <a:t>NoComercial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-Sin Obras Derivadas 3.0.  Licencia de Puerto Rico</a:t>
            </a:r>
            <a:r>
              <a:rPr lang="es-PR" altLang="es-PR" sz="1200" b="0" dirty="0">
                <a:latin typeface="Arial" panose="020B0604020202020204" pitchFamily="34" charset="0"/>
              </a:rPr>
              <a:t>. 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s-PR" sz="1200" b="0" dirty="0">
                <a:latin typeface="Arial" panose="020B0604020202020204" pitchFamily="34" charset="0"/>
              </a:rPr>
              <a:t>.</a:t>
            </a:r>
            <a:endParaRPr lang="es-PR" altLang="es-PR" sz="1800" b="0" dirty="0"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1A522-5E61-4961-BDE2-0FF74796BC1D}" type="slidenum">
              <a:rPr lang="es-PR" altLang="es-PR"/>
              <a:pPr/>
              <a:t>‹#›</a:t>
            </a:fld>
            <a:endParaRPr lang="es-PR" altLang="es-PR"/>
          </a:p>
        </p:txBody>
      </p:sp>
      <p:pic>
        <p:nvPicPr>
          <p:cNvPr id="2" name="Picture 1" descr="A picture containing sport&#10;&#10;Description automatically generated">
            <a:extLst>
              <a:ext uri="{FF2B5EF4-FFF2-40B4-BE49-F238E27FC236}">
                <a16:creationId xmlns:a16="http://schemas.microsoft.com/office/drawing/2014/main" id="{7F7F9DA0-9721-7ADC-E912-EC98A49DEA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49" y="3702033"/>
            <a:ext cx="4372748" cy="29151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Rectangle 43">
            <a:extLst>
              <a:ext uri="{FF2B5EF4-FFF2-40B4-BE49-F238E27FC236}">
                <a16:creationId xmlns:a16="http://schemas.microsoft.com/office/drawing/2014/main" id="{D7B6E967-9067-812E-25E9-7E92C2BBBD17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2" name="Rectangle 44">
            <a:extLst>
              <a:ext uri="{FF2B5EF4-FFF2-40B4-BE49-F238E27FC236}">
                <a16:creationId xmlns:a16="http://schemas.microsoft.com/office/drawing/2014/main" id="{4C45E7D3-A9A6-2636-74BE-AA733D517794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3" name="Rectangle 45">
            <a:extLst>
              <a:ext uri="{FF2B5EF4-FFF2-40B4-BE49-F238E27FC236}">
                <a16:creationId xmlns:a16="http://schemas.microsoft.com/office/drawing/2014/main" id="{931355B1-C526-2DBA-A229-0573CAEE0294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id="{E5FE30D7-E16F-8D99-8A7D-D61DDEF78833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6" name="Rectangle 47">
            <a:extLst>
              <a:ext uri="{FF2B5EF4-FFF2-40B4-BE49-F238E27FC236}">
                <a16:creationId xmlns:a16="http://schemas.microsoft.com/office/drawing/2014/main" id="{83F7ADF0-14FB-96CB-6612-61167ADE2AB9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7" name="Rectangle 48">
            <a:extLst>
              <a:ext uri="{FF2B5EF4-FFF2-40B4-BE49-F238E27FC236}">
                <a16:creationId xmlns:a16="http://schemas.microsoft.com/office/drawing/2014/main" id="{BAB038CF-B899-4333-F232-BA762B0CACF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28" name="Rounded Rectangle 20">
            <a:extLst>
              <a:ext uri="{FF2B5EF4-FFF2-40B4-BE49-F238E27FC236}">
                <a16:creationId xmlns:a16="http://schemas.microsoft.com/office/drawing/2014/main" id="{0FFDAB20-7189-A4A1-1C50-B0DBA2610059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29" name="Rounded Rectangle 21">
            <a:extLst>
              <a:ext uri="{FF2B5EF4-FFF2-40B4-BE49-F238E27FC236}">
                <a16:creationId xmlns:a16="http://schemas.microsoft.com/office/drawing/2014/main" id="{F792645D-9222-033D-E4E6-DBC3C3BE0F70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0" name="Date Placeholder 27">
            <a:extLst>
              <a:ext uri="{FF2B5EF4-FFF2-40B4-BE49-F238E27FC236}">
                <a16:creationId xmlns:a16="http://schemas.microsoft.com/office/drawing/2014/main" id="{B30F605E-454C-91F8-026C-AF4002183FC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EECF-94B7-46D3-88D4-EED4AD2697A5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31" name="Footer Placeholder 16">
            <a:extLst>
              <a:ext uri="{FF2B5EF4-FFF2-40B4-BE49-F238E27FC236}">
                <a16:creationId xmlns:a16="http://schemas.microsoft.com/office/drawing/2014/main" id="{F9EAA60B-3D0C-4DC4-CE69-7CA9EFC73A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0650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66C0-76BC-4302-A27C-409475562888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0EF0B-F384-477C-8FE7-F136A86CF28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70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1A6B-0DBA-4740-A092-580978D7D7D3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09B7-2A53-4033-885F-0BBCEB71BD58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0158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7521-954D-4C68-A204-851D9A519BFB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E338-49F2-4D1A-B399-DACF9B7FFDF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34831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4B9C-199F-4A93-9839-CC80D6996D42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EB4FB-685F-4C94-BC45-69E220E5600A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318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316E-0AF3-41BA-B935-AF06D0F55876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97FBF-0CD1-4D0F-9F2E-5A5BE93641BE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25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3" name="Rounded Rectangle 12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6" name="Rectangle 1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7" name="Rectangle 1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8" name="Rectangle 1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9" name="Rectangle 1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20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C65BA6-BAD5-4689-85BC-45AEF03DCEE8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22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F434D-01BF-4A02-9CE7-5F2268407DE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6108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9" name="Rounded Rectangle 8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1" name="Rectangle 10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Rectangle 12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Rectangle 14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16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AB3C-8FB4-454B-8FD2-28525D4CFF61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C3CF-AFB2-4542-87F0-BC89D854036F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633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5C3F-533E-49B1-AE9B-172BDAE6BCCE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0A2EB-42BE-427A-BC85-B3CC1F849EB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36559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98B9-901F-4DD1-B568-C5720D891340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05EC-9664-424D-A04E-CA3D32F3C45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68777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3277-7464-493D-90D0-E7A70C6EF088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1EF77-9118-492C-A1D9-E24D80A81C81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93282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7" name="Rectangle 28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030" name="Rectangle 31"/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288B3F6B-3328-4F6A-8E27-F0084FB4D08A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43" name="Picture 34" descr="saludmed-com_Ban_PPT-MASTER-2_v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rgbClr val="FFFFFF"/>
                </a:solidFill>
              </a:defRPr>
            </a:lvl1pPr>
          </a:lstStyle>
          <a:p>
            <a:fld id="{12F16836-38A3-47A9-B8FC-40E2F6732D7A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s-PR" sz="1000" b="0" dirty="0">
                <a:latin typeface="Arial" panose="020B0604020202020204" pitchFamily="34" charset="0"/>
              </a:rPr>
              <a:t>Copyright © 2023 Edgar Lopategui Corsino | </a:t>
            </a:r>
            <a:r>
              <a:rPr lang="en-US" altLang="es-PR" sz="1000" b="0" dirty="0" err="1">
                <a:latin typeface="Arial" panose="020B0604020202020204" pitchFamily="34" charset="0"/>
              </a:rPr>
              <a:t>Saludmed</a:t>
            </a:r>
            <a:r>
              <a:rPr lang="en-US" altLang="es-PR" sz="1000" b="0" dirty="0">
                <a:latin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10" r:id="rId5"/>
    <p:sldLayoutId id="2147483711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2.wav"/><Relationship Id="rId5" Type="http://schemas.openxmlformats.org/officeDocument/2006/relationships/image" Target="../media/image20.wm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audio" Target="../media/audio1.wav"/><Relationship Id="rId5" Type="http://schemas.openxmlformats.org/officeDocument/2006/relationships/image" Target="../media/image20.wmf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2.wav"/><Relationship Id="rId5" Type="http://schemas.openxmlformats.org/officeDocument/2006/relationships/image" Target="../media/image20.wm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audio" Target="../media/audio2.wav"/><Relationship Id="rId5" Type="http://schemas.openxmlformats.org/officeDocument/2006/relationships/image" Target="../media/image20.wmf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audio" Target="../media/audio2.wav"/><Relationship Id="rId5" Type="http://schemas.openxmlformats.org/officeDocument/2006/relationships/image" Target="../media/image20.wmf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audio" Target="../media/audio2.wav"/><Relationship Id="rId5" Type="http://schemas.openxmlformats.org/officeDocument/2006/relationships/image" Target="../media/image20.wmf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audio" Target="../media/audio3.wav"/><Relationship Id="rId5" Type="http://schemas.openxmlformats.org/officeDocument/2006/relationships/image" Target="../media/image20.wmf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2.wav"/><Relationship Id="rId5" Type="http://schemas.openxmlformats.org/officeDocument/2006/relationships/image" Target="../media/image20.wmf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audio" Target="../media/audio1.wav"/><Relationship Id="rId5" Type="http://schemas.openxmlformats.org/officeDocument/2006/relationships/image" Target="../media/image20.wmf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audio" Target="../media/audio1.wav"/><Relationship Id="rId5" Type="http://schemas.openxmlformats.org/officeDocument/2006/relationships/hyperlink" Target="https://stock.adobe.com/" TargetMode="Externa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wmf"/><Relationship Id="rId5" Type="http://schemas.openxmlformats.org/officeDocument/2006/relationships/image" Target="../media/image11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4.jpg"/><Relationship Id="rId5" Type="http://schemas.openxmlformats.org/officeDocument/2006/relationships/image" Target="../media/image12.wm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7.jpg"/><Relationship Id="rId5" Type="http://schemas.openxmlformats.org/officeDocument/2006/relationships/image" Target="../media/image12.wm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8.jpg"/><Relationship Id="rId5" Type="http://schemas.openxmlformats.org/officeDocument/2006/relationships/image" Target="../media/image12.wmf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9.jpg"/><Relationship Id="rId5" Type="http://schemas.openxmlformats.org/officeDocument/2006/relationships/image" Target="../media/image12.wm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5" Type="http://schemas.openxmlformats.org/officeDocument/2006/relationships/image" Target="../media/image20.wm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itchFamily="18" charset="0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Prof. Edgar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Lopategui</a:t>
            </a: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Corsino</a:t>
            </a:r>
            <a:endParaRPr lang="es-PR" altLang="es-PR" sz="2400" b="1" dirty="0">
              <a:solidFill>
                <a:srgbClr val="484876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es-PR" altLang="es-PR" sz="2400" b="1" i="1" dirty="0">
                <a:solidFill>
                  <a:srgbClr val="484876"/>
                </a:solidFill>
                <a:latin typeface="Arial" charset="0"/>
                <a:cs typeface="Arial" charset="0"/>
              </a:rPr>
              <a:t>M.A., Fisiología del Ejercicio</a:t>
            </a:r>
          </a:p>
        </p:txBody>
      </p:sp>
      <p:pic>
        <p:nvPicPr>
          <p:cNvPr id="24" name="Picture 10" descr="RSEAUX~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635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82625" y="4727575"/>
            <a:ext cx="47529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Web:        </a:t>
            </a:r>
            <a:r>
              <a:rPr lang="es-PR" altLang="es-PR" sz="1800" b="1" i="1">
                <a:solidFill>
                  <a:srgbClr val="484876"/>
                </a:solidFill>
              </a:rPr>
              <a:t>http://www.saludmed.com/</a:t>
            </a:r>
            <a:endParaRPr lang="es-PR" altLang="es-PR" sz="2800" i="1">
              <a:solidFill>
                <a:srgbClr val="484876"/>
              </a:solidFill>
            </a:endParaRPr>
          </a:p>
        </p:txBody>
      </p:sp>
      <p:pic>
        <p:nvPicPr>
          <p:cNvPr id="26" name="Picture 18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598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82625" y="5086350"/>
            <a:ext cx="4321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E-Mail:</a:t>
            </a:r>
            <a:r>
              <a:rPr lang="es-PR" altLang="es-PR" sz="1800" b="1" i="1">
                <a:solidFill>
                  <a:srgbClr val="484876"/>
                </a:solidFill>
              </a:rPr>
              <a:t>     elopategui@intermetro.edu</a:t>
            </a:r>
          </a:p>
        </p:txBody>
      </p:sp>
      <p:pic>
        <p:nvPicPr>
          <p:cNvPr id="28" name="Picture 23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1973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84213" y="5591175"/>
            <a:ext cx="84597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s-PR" sz="1700" b="1" dirty="0">
                <a:solidFill>
                  <a:srgbClr val="484876"/>
                </a:solidFill>
              </a:rPr>
              <a:t>Artículo:   </a:t>
            </a:r>
            <a:r>
              <a:rPr lang="es-PR" altLang="es-PR" sz="1700" b="1" i="1" dirty="0">
                <a:solidFill>
                  <a:srgbClr val="484876"/>
                </a:solidFill>
              </a:rPr>
              <a:t>http://www.saludmed.com/</a:t>
            </a:r>
            <a:br>
              <a:rPr lang="es-PR" altLang="es-PR" sz="1700" b="1" i="1" dirty="0">
                <a:solidFill>
                  <a:srgbClr val="484876"/>
                </a:solidFill>
              </a:rPr>
            </a:br>
            <a:r>
              <a:rPr lang="es-PR" altLang="es-PR" sz="1700" i="1" dirty="0" err="1"/>
              <a:t>articulos</a:t>
            </a:r>
            <a:r>
              <a:rPr lang="es-PR" altLang="es-PR" sz="1700" i="1" dirty="0"/>
              <a:t>/</a:t>
            </a:r>
            <a:r>
              <a:rPr lang="es-PR" altLang="es-PR" sz="1700" i="1" dirty="0" err="1"/>
              <a:t>Fisiologia_del_Ejercicio</a:t>
            </a:r>
            <a:r>
              <a:rPr lang="es-PR" altLang="es-PR" sz="1700" i="1" dirty="0"/>
              <a:t>/Entrena-Funcional_Poblacion-Atletas.html</a:t>
            </a:r>
            <a:endParaRPr lang="es-PR" altLang="es-PR" sz="1700" b="1" i="1" dirty="0">
              <a:solidFill>
                <a:srgbClr val="484876"/>
              </a:solidFill>
            </a:endParaRPr>
          </a:p>
        </p:txBody>
      </p:sp>
      <p:pic>
        <p:nvPicPr>
          <p:cNvPr id="9" name="Picture 8" descr="A picture containing indoor, red, floor, person&#10;&#10;Description automatically generated">
            <a:extLst>
              <a:ext uri="{FF2B5EF4-FFF2-40B4-BE49-F238E27FC236}">
                <a16:creationId xmlns:a16="http://schemas.microsoft.com/office/drawing/2014/main" id="{CA82912F-2232-8056-3EC7-454B5E70D7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532" y="869124"/>
            <a:ext cx="4762500" cy="3175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7986F16-E7DC-05EE-E03C-A5D82F379D9B}"/>
              </a:ext>
            </a:extLst>
          </p:cNvPr>
          <p:cNvSpPr txBox="1">
            <a:spLocks/>
          </p:cNvSpPr>
          <p:nvPr/>
        </p:nvSpPr>
        <p:spPr bwMode="auto">
          <a:xfrm>
            <a:off x="0" y="404664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2400" b="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METODOLOGÍA DEL NTRENAMIENTO FUNCIONAL:</a:t>
            </a:r>
            <a:br>
              <a:rPr lang="es-PR" altLang="es-P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s-PR" altLang="es-PR" sz="280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Modalidades o Tipos de Ejercicios</a:t>
            </a:r>
          </a:p>
        </p:txBody>
      </p:sp>
      <p:pic>
        <p:nvPicPr>
          <p:cNvPr id="13" name="Picture 12" descr="A picture containing building, sport, ball, athletic game&#10;&#10;Description automatically generated">
            <a:extLst>
              <a:ext uri="{FF2B5EF4-FFF2-40B4-BE49-F238E27FC236}">
                <a16:creationId xmlns:a16="http://schemas.microsoft.com/office/drawing/2014/main" id="{6319C2CB-90A5-AA1C-E34F-963347277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98" y="925862"/>
            <a:ext cx="4469354" cy="297957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" name="Picture 13" descr="A person sitting on the floor&#10;&#10;Description automatically generated with medium confidence">
            <a:extLst>
              <a:ext uri="{FF2B5EF4-FFF2-40B4-BE49-F238E27FC236}">
                <a16:creationId xmlns:a16="http://schemas.microsoft.com/office/drawing/2014/main" id="{8455D4FE-BE53-7A5E-C3F8-AF5C6C7E50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16620"/>
            <a:ext cx="4680520" cy="3120347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METODOLOGÍA Y MODALIDADES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68971"/>
            <a:ext cx="237626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131841" y="1932471"/>
            <a:ext cx="2016224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BALONES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883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413049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413050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METODOLOGÍA Y MODALIDADES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68971"/>
            <a:ext cx="720055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331640" y="1932471"/>
            <a:ext cx="6482009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EN SUSPENSIÓN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6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771800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771801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METODOLOGÍA Y MODALIDADES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9" y="1868971"/>
            <a:ext cx="338437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2986535" y="1932471"/>
            <a:ext cx="2881609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HALTEROFILIA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0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411760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411761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METODOLOGÍA Y MODALIDADES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68971"/>
            <a:ext cx="633670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2627784" y="1932471"/>
            <a:ext cx="5689921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RESISTENCIAS FUNCIONALES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8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METODOLOGÍA Y MODALIDADES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8971"/>
            <a:ext cx="777661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043608" y="1932471"/>
            <a:ext cx="69860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DE PERTURBACIÓN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3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339752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339753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METODOLOGÍA Y MODALIDADES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68971"/>
            <a:ext cx="633670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2555776" y="1932471"/>
            <a:ext cx="5761929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CON SOGAS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12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METODOLOGÍA Y MODALIDADES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68971"/>
            <a:ext cx="626444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475656" y="1932471"/>
            <a:ext cx="554590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MEDIADO POR IMPLEMENTOS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998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METODOLOGÍA Y MODALIDADES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68971"/>
            <a:ext cx="2592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2987824" y="1932471"/>
            <a:ext cx="23762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CIRCUITOS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833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METODOLOGÍA Y MODALIDADES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68971"/>
            <a:ext cx="417646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203848" y="1932471"/>
            <a:ext cx="367369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JUEGOS MOTORES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11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chimes.wav"/>
          </p:stSnd>
        </p:sndAc>
      </p:transition>
    </mc:Choice>
    <mc:Fallback xmlns="">
      <p:transition spd="slow">
        <p:blinds dir="vert"/>
        <p:sndAc>
          <p:stSnd>
            <p:snd r:embed="rId6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323528" y="692696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3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CRÉDITOS DE ILUSTRACIONES:</a:t>
            </a: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338158" y="1484784"/>
            <a:ext cx="848231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(2016).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Stock 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https://stock.adobe.com/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San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CA: 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Mega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Ontario,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Lemaire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S. B. (2003).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Clipart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®: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Quebec,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(1997).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Cleveland, OH: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TechPool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Studios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Inc.</a:t>
            </a:r>
          </a:p>
          <a:p>
            <a:pPr>
              <a:lnSpc>
                <a:spcPts val="2500"/>
              </a:lnSpc>
            </a:pPr>
            <a:endParaRPr lang="en-US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Nova Development and its licensors (1995-2006). </a:t>
            </a:r>
            <a:r>
              <a:rPr lang="en-US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 Explosion 800,000 Premium-Quality Graphics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Calabasas, CA: Nova Development</a:t>
            </a:r>
          </a:p>
          <a:p>
            <a:pPr>
              <a:lnSpc>
                <a:spcPts val="2500"/>
              </a:lnSpc>
            </a:pPr>
            <a:endParaRPr lang="en-US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Búsqueda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“Google images”</a:t>
            </a:r>
          </a:p>
          <a:p>
            <a:pPr>
              <a:lnSpc>
                <a:spcPts val="2500"/>
              </a:lnSpc>
            </a:pP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3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6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520" y="1009091"/>
            <a:ext cx="8280920" cy="17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ACCESO A LA PRESENTACIÓN: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0D8A532-E33D-9382-96BC-65A1401A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663256"/>
            <a:ext cx="91440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R" altLang="es-PR" sz="4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http://saludmed.com/pptx/</a:t>
            </a:r>
          </a:p>
          <a:p>
            <a:pPr algn="ctr">
              <a:lnSpc>
                <a:spcPct val="90000"/>
              </a:lnSpc>
            </a:pPr>
            <a:r>
              <a:rPr lang="es-PR" altLang="es-PR" sz="4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ft/15ftypes.pdf</a:t>
            </a:r>
            <a:endParaRPr lang="es-PR" altLang="es-PR" sz="48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3923928" y="2492896"/>
            <a:ext cx="499227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7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GRACIAS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72330" y="2420044"/>
            <a:ext cx="8820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s-PR" altLang="es-PR" sz="8100" b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s-PR" sz="8100" b="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5816" y="836712"/>
            <a:ext cx="525658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6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CONTACTO: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1627" y="2271677"/>
            <a:ext cx="8058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Correo</a:t>
            </a:r>
            <a:r>
              <a:rPr lang="en-US" altLang="es-PR" sz="2800" b="1" dirty="0">
                <a:latin typeface="Arial" charset="0"/>
              </a:rPr>
              <a:t> </a:t>
            </a:r>
            <a:r>
              <a:rPr lang="en-US" altLang="es-PR" sz="2800" b="1" dirty="0" err="1">
                <a:latin typeface="Arial" charset="0"/>
              </a:rPr>
              <a:t>electrónico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0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2338217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98141" y="3483585"/>
            <a:ext cx="6150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Dirección</a:t>
            </a:r>
            <a:r>
              <a:rPr lang="en-US" altLang="es-PR" sz="2800" b="1" dirty="0">
                <a:latin typeface="Arial" charset="0"/>
              </a:rPr>
              <a:t> y </a:t>
            </a:r>
            <a:r>
              <a:rPr lang="en-US" altLang="es-PR" sz="2800" b="1" dirty="0" err="1">
                <a:latin typeface="Arial" charset="0"/>
              </a:rPr>
              <a:t>Teléfono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2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50125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8141" y="5440029"/>
            <a:ext cx="4707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Página</a:t>
            </a:r>
            <a:r>
              <a:rPr lang="en-US" altLang="es-PR" sz="2800" b="1" dirty="0">
                <a:latin typeface="Arial" charset="0"/>
              </a:rPr>
              <a:t> Web: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4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506569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61628" y="2847741"/>
            <a:ext cx="7158236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elopategui@intermetro.edu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32588" y="4059649"/>
            <a:ext cx="73398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U</a:t>
            </a:r>
            <a:r>
              <a:rPr lang="en-US" altLang="es-PR" sz="2800" b="1" i="1" dirty="0">
                <a:latin typeface="Calibri" panose="020F0502020204030204" pitchFamily="34" charset="0"/>
              </a:rPr>
              <a:t>niversidad </a:t>
            </a:r>
            <a:r>
              <a:rPr lang="en-US" altLang="es-PR" sz="2800" b="1" i="1" dirty="0" err="1">
                <a:latin typeface="Calibri" panose="020F0502020204030204" pitchFamily="34" charset="0"/>
              </a:rPr>
              <a:t>Interamericana</a:t>
            </a:r>
            <a:r>
              <a:rPr lang="en-US" altLang="es-PR" sz="2800" b="1" i="1" dirty="0">
                <a:latin typeface="Calibri" panose="020F0502020204030204" pitchFamily="34" charset="0"/>
              </a:rPr>
              <a:t> de Puerto Rico</a:t>
            </a: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 err="1">
                <a:latin typeface="Calibri" panose="020F0502020204030204" pitchFamily="34" charset="0"/>
              </a:rPr>
              <a:t>Recinto</a:t>
            </a:r>
            <a:r>
              <a:rPr lang="en-US" altLang="es-PR" sz="2800" i="1" dirty="0"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latin typeface="Calibri" panose="020F0502020204030204" pitchFamily="34" charset="0"/>
              </a:rPr>
              <a:t>Metropolitano</a:t>
            </a:r>
            <a:endParaRPr lang="en-US" altLang="es-PR" sz="2800" b="1" i="1" dirty="0">
              <a:latin typeface="Calibri" panose="020F0502020204030204" pitchFamily="34" charset="0"/>
            </a:endParaRP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Tel: 787-250-1912, X2286, 2245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32588" y="5996929"/>
            <a:ext cx="7339813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www.saludmed.com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" y="380052"/>
            <a:ext cx="2139990" cy="184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6" y="1650616"/>
            <a:ext cx="3036838" cy="23038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10175"/>
            <a:ext cx="2592326" cy="1871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429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339753" y="1124744"/>
            <a:ext cx="441813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86" y="764704"/>
            <a:ext cx="2134594" cy="2072336"/>
          </a:xfrm>
          <a:prstGeom prst="rect">
            <a:avLst/>
          </a:prstGeom>
        </p:spPr>
      </p:pic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20319" y="192228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</a:p>
        </p:txBody>
      </p:sp>
      <p:pic>
        <p:nvPicPr>
          <p:cNvPr id="48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228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20320" y="2469523"/>
            <a:ext cx="574869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Propósito principal de la: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Ponencia</a:t>
            </a:r>
          </a:p>
        </p:txBody>
      </p:sp>
      <p:pic>
        <p:nvPicPr>
          <p:cNvPr id="50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633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20320" y="2948205"/>
            <a:ext cx="812814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Material educativo: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Recursos y publicaciones</a:t>
            </a:r>
          </a:p>
        </p:txBody>
      </p:sp>
      <p:pic>
        <p:nvPicPr>
          <p:cNvPr id="52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039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20320" y="3468151"/>
            <a:ext cx="495360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preliminares</a:t>
            </a:r>
          </a:p>
        </p:txBody>
      </p:sp>
      <p:pic>
        <p:nvPicPr>
          <p:cNvPr id="54" name="Picture 12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4451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20319" y="3938507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Trasfondo histórico: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Origen y desarrollo</a:t>
            </a:r>
          </a:p>
        </p:txBody>
      </p:sp>
      <p:pic>
        <p:nvPicPr>
          <p:cNvPr id="56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850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620320" y="4485747"/>
            <a:ext cx="6771405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Escenarios: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ontextos donde se aplica el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funcional</a:t>
            </a:r>
          </a:p>
        </p:txBody>
      </p:sp>
      <p:pic>
        <p:nvPicPr>
          <p:cNvPr id="58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42563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620319" y="516264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Conceptos fundamentales: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Terminología básica</a:t>
            </a:r>
          </a:p>
        </p:txBody>
      </p:sp>
      <p:pic>
        <p:nvPicPr>
          <p:cNvPr id="60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6264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709883"/>
            <a:ext cx="776687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arco conceptual: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Integrado-Funcional</a:t>
            </a: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669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84931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aracterísticas y Principios: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Funcional</a:t>
            </a: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712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2870"/>
            <a:ext cx="1778961" cy="1393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9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3926" y="764704"/>
            <a:ext cx="4434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620320" y="4186813"/>
            <a:ext cx="7946406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Metodología y modalidades: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Entrenamiento</a:t>
            </a:r>
          </a:p>
          <a:p>
            <a:pPr algn="l">
              <a:lnSpc>
                <a:spcPct val="80000"/>
              </a:lnSpc>
            </a:pP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Integrado-Funcional</a:t>
            </a:r>
          </a:p>
        </p:txBody>
      </p:sp>
      <p:pic>
        <p:nvPicPr>
          <p:cNvPr id="58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362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698981"/>
            <a:ext cx="181652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5579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74029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Cómo contactar al deponente: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Correo/Teléfono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5621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5497"/>
            <a:ext cx="2352166" cy="666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75" y="703146"/>
            <a:ext cx="1440557" cy="750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1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8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4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843808" y="979389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845346" y="2059509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METODOLOGÍA Y MODALIDADES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836344" y="2912516"/>
            <a:ext cx="6306535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</a:t>
            </a:r>
            <a:r>
              <a:rPr lang="es-PR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pliométrico</a:t>
            </a: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lnSpc>
                <a:spcPct val="80000"/>
              </a:lnSpc>
            </a:pPr>
            <a:r>
              <a:rPr lang="es-PR" altLang="es-PR" sz="26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Ciclos de </a:t>
            </a:r>
            <a:r>
              <a:rPr lang="es-PR" altLang="es-PR" sz="2600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estiramiento y acortamiento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9470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836344" y="3920628"/>
            <a:ext cx="7454285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integrado empleando diversos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balones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acondicionamiento</a:t>
            </a:r>
            <a:endParaRPr lang="es-PR" altLang="es-PR" sz="2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0281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842132" y="4958978"/>
            <a:ext cx="600677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en </a:t>
            </a:r>
            <a:r>
              <a:rPr lang="es-PR" altLang="es-PR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suspensión</a:t>
            </a: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PR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TRX</a:t>
            </a:r>
          </a:p>
        </p:txBody>
      </p:sp>
      <p:pic>
        <p:nvPicPr>
          <p:cNvPr id="45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494116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842132" y="5607050"/>
            <a:ext cx="6269665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Levantamiento olímpico funcional: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funcionales de </a:t>
            </a:r>
            <a:r>
              <a:rPr lang="es-PR" altLang="es-PR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halterofilia</a:t>
            </a:r>
            <a:endParaRPr lang="es-PR" altLang="es-PR" sz="2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558924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44088"/>
            <a:ext cx="2448272" cy="1958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760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836344" y="3168492"/>
            <a:ext cx="7992894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integrado con </a:t>
            </a:r>
            <a:r>
              <a:rPr lang="es-PR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resistencias</a:t>
            </a: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Aplicaciones prácticas con equipos de carácter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funcional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50682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836344" y="4454922"/>
            <a:ext cx="7887096" cy="137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de </a:t>
            </a:r>
            <a:r>
              <a:rPr lang="es-PR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perturbación/propioceptivo</a:t>
            </a: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lnSpc>
                <a:spcPct val="80000"/>
              </a:lnSpc>
            </a:pPr>
            <a:r>
              <a:rPr lang="es-PR" altLang="es-PR" sz="26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Superficies inestables, máquinas de vibración, y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varas para el entrenamiento propioceptivo en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oscilación</a:t>
            </a:r>
            <a:endParaRPr lang="es-PR" altLang="es-PR" sz="2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842132" y="6040915"/>
            <a:ext cx="426430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con </a:t>
            </a:r>
            <a:r>
              <a:rPr lang="es-PR" altLang="es-PR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sogas</a:t>
            </a:r>
            <a:endParaRPr lang="es-PR" altLang="es-PR" sz="2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602310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6" y="729406"/>
            <a:ext cx="2712368" cy="2125611"/>
          </a:xfrm>
          <a:prstGeom prst="rect">
            <a:avLst/>
          </a:prstGeom>
        </p:spPr>
      </p:pic>
      <p:sp>
        <p:nvSpPr>
          <p:cNvPr id="14" name="Title 1"/>
          <p:cNvSpPr>
            <a:spLocks/>
          </p:cNvSpPr>
          <p:nvPr/>
        </p:nvSpPr>
        <p:spPr bwMode="auto">
          <a:xfrm>
            <a:off x="2771800" y="1088777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5" name="Title 1"/>
          <p:cNvSpPr>
            <a:spLocks/>
          </p:cNvSpPr>
          <p:nvPr/>
        </p:nvSpPr>
        <p:spPr bwMode="auto">
          <a:xfrm>
            <a:off x="2773338" y="2203525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METODOLOGÍA Y MODALIDADES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943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843808" y="907381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845346" y="1987501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METODOLOGÍA Y MODALIDADES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836344" y="4454922"/>
            <a:ext cx="6080511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Circuitos de entrenamiento funcional</a:t>
            </a:r>
            <a:endParaRPr lang="es-PR" altLang="es-PR" sz="2600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836344" y="5256724"/>
            <a:ext cx="7830990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uegos y ejercicios fundamentales en destrezas</a:t>
            </a:r>
          </a:p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Motoras y deportiva dirigido a entrenar las</a:t>
            </a:r>
          </a:p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Cualidades funcionales de los atletas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3891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842132" y="2898072"/>
            <a:ext cx="7212231" cy="137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funcional </a:t>
            </a:r>
            <a:r>
              <a:rPr lang="es-PR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convencional</a:t>
            </a:r>
            <a:endParaRPr lang="es-PR" altLang="es-PR" sz="26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PR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mediado por implementos</a:t>
            </a: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de entrenamiento con resistencias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estándar</a:t>
            </a:r>
            <a:endParaRPr lang="es-PR" altLang="es-PR" sz="2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2880262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92" y="624424"/>
            <a:ext cx="2484808" cy="1981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016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METODOLOGÍA Y MODALIDADES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68971"/>
            <a:ext cx="349756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203848" y="1932471"/>
            <a:ext cx="309763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PLIOMÉTRICOS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71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45957</TotalTime>
  <Words>556</Words>
  <Application>Microsoft Office PowerPoint</Application>
  <PresentationFormat>On-screen Show (4:3)</PresentationFormat>
  <Paragraphs>127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Georgia</vt:lpstr>
      <vt:lpstr>Trebuchet MS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Modalidades del Entrenamiento Funcional</dc:title>
  <dc:creator>Valued Acer Customer</dc:creator>
  <cp:lastModifiedBy>Edgar Lopategui Corsino</cp:lastModifiedBy>
  <cp:revision>5019</cp:revision>
  <cp:lastPrinted>2016-09-29T16:33:06Z</cp:lastPrinted>
  <dcterms:created xsi:type="dcterms:W3CDTF">2012-03-25T21:01:47Z</dcterms:created>
  <dcterms:modified xsi:type="dcterms:W3CDTF">2023-03-09T23:56:57Z</dcterms:modified>
</cp:coreProperties>
</file>