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05" r:id="rId4"/>
    <p:sldId id="277" r:id="rId5"/>
    <p:sldId id="276" r:id="rId6"/>
    <p:sldId id="278" r:id="rId7"/>
    <p:sldId id="279" r:id="rId8"/>
    <p:sldId id="280" r:id="rId9"/>
    <p:sldId id="282" r:id="rId10"/>
    <p:sldId id="283" r:id="rId11"/>
    <p:sldId id="281" r:id="rId12"/>
    <p:sldId id="284" r:id="rId13"/>
    <p:sldId id="285" r:id="rId14"/>
    <p:sldId id="286" r:id="rId15"/>
    <p:sldId id="287" r:id="rId16"/>
    <p:sldId id="288" r:id="rId17"/>
    <p:sldId id="290" r:id="rId18"/>
    <p:sldId id="306" r:id="rId19"/>
    <p:sldId id="291" r:id="rId20"/>
    <p:sldId id="292" r:id="rId21"/>
    <p:sldId id="289" r:id="rId22"/>
    <p:sldId id="293" r:id="rId23"/>
    <p:sldId id="294" r:id="rId24"/>
    <p:sldId id="297" r:id="rId25"/>
    <p:sldId id="299" r:id="rId26"/>
    <p:sldId id="296" r:id="rId27"/>
    <p:sldId id="298" r:id="rId28"/>
    <p:sldId id="301" r:id="rId29"/>
    <p:sldId id="300" r:id="rId30"/>
    <p:sldId id="295" r:id="rId31"/>
    <p:sldId id="303" r:id="rId32"/>
    <p:sldId id="302" r:id="rId33"/>
    <p:sldId id="326" r:id="rId34"/>
    <p:sldId id="304" r:id="rId35"/>
    <p:sldId id="307" r:id="rId36"/>
    <p:sldId id="309" r:id="rId37"/>
    <p:sldId id="310" r:id="rId38"/>
    <p:sldId id="311" r:id="rId39"/>
    <p:sldId id="308" r:id="rId40"/>
    <p:sldId id="313" r:id="rId41"/>
    <p:sldId id="315" r:id="rId42"/>
    <p:sldId id="316" r:id="rId43"/>
    <p:sldId id="317" r:id="rId44"/>
    <p:sldId id="314" r:id="rId45"/>
    <p:sldId id="318" r:id="rId46"/>
    <p:sldId id="319" r:id="rId47"/>
    <p:sldId id="321" r:id="rId48"/>
    <p:sldId id="320" r:id="rId49"/>
    <p:sldId id="323" r:id="rId50"/>
    <p:sldId id="324" r:id="rId51"/>
    <p:sldId id="312" r:id="rId52"/>
    <p:sldId id="325" r:id="rId53"/>
    <p:sldId id="328" r:id="rId54"/>
    <p:sldId id="329" r:id="rId55"/>
    <p:sldId id="327" r:id="rId56"/>
    <p:sldId id="330" r:id="rId57"/>
    <p:sldId id="332" r:id="rId58"/>
    <p:sldId id="333" r:id="rId59"/>
    <p:sldId id="33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F401-E3C6-4574-AA8D-9D217561A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FD143-61F3-4A98-9350-C4E512CDF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94481-E1F5-4EBD-A45D-043FFE1C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CD9D6-20C5-40FF-9088-B69B07FF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54ED1-2434-46CF-9E0F-A55C2D63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2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8EF43-B939-40E9-B195-3D2166B21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0FEE0-B8E7-46B3-ADB3-FF605575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2A236-670F-46A7-8CCA-DAA8FDEF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7FED4-641F-45C9-A383-04687AE8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EADF9-574E-4505-8D28-2F5367F2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3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84602-BD7A-41DC-90A6-CB82A8942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DF304-6448-4268-BFFB-F6FB2E94B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F435E-9FBF-4BEB-9CAF-BD6A0E63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56C6-0AAE-4A47-BFBF-28DCC805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07455-E461-4AB4-B78B-C05FE6AD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3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C353-D0B9-49C3-BB8F-DA813712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8E12-4F84-4796-A4DC-440CB07BB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F3C88-40EE-422E-90D5-04CD8505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4744D-0E56-4320-9DDE-23BB6B17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A039-89AE-4DFA-9349-B55B7550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0074-232E-476D-A780-185D6A35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CF241-8743-48CD-B03D-A3D683009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DA7F5-EFF1-40A3-A203-5C6FB00E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B46E8-888B-4E82-A9F4-9F82F1A5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F8074-6BA7-4203-962F-DF80A7D3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3D7CD-5B94-493C-893A-346626E0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C830-6BFD-4BF4-A397-88EC35C3D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8B04A5-15B9-4338-A368-16F5D746D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4C293-853D-4D3F-8998-312AAA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D67A8-BB34-4378-8A58-0E169A30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F7660-0DFA-4D63-BB0B-76081A0BB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360B-29C7-4852-9B8E-D7C7273B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BBC71-8208-46CA-81D8-B18BE161D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67FE8-BF18-49B8-A55E-22B59DBFE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04FA6-B975-434B-BF06-7830EABE6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9CC89-4E83-4C1D-840B-408A3B593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558F9-906E-45A7-ABB3-F5121968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EAC3B-102E-476B-B4E1-3CEB9E21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9BF840-F374-47FE-85BB-CB76A7E9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2BAE-3ADD-43D8-B1A4-F613FEB1E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84C05-B594-48AC-AD0D-E74323F4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38848-A5C5-4002-A8C1-0584C0AE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01510-0B69-4179-8569-CD0C31D1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76D5B-13EE-4B81-A48B-9DAFD66B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E5E62-B60C-4EE2-864D-90114BB2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AB4CB-5FAE-4D7D-871C-F6D07EF9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0601-4A5F-4C31-A66A-73BA657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50BE-C7C7-4DEB-8090-A72FB4B68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0973F-8462-43B2-AE70-72F3F271F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F761C-6295-4960-85C9-1CE5B35A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248F5-8968-4694-AA38-8A7B1EAF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436E4-B387-4CB1-ADF2-526EB39B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55A2-F118-4838-9428-8E23E095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4492CE-740E-491D-91E7-8A8981696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9ECB4-ECF9-4C91-B1F0-B5ADCC373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E9062-EAC9-463D-8964-E14F5534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DEE1F-4E1D-4371-A4C7-2426A105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F15A5-57F0-4F0A-BCA6-79C58420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6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E2A882-9AB8-48EA-98D0-29D448E7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669C4-B825-4B9F-B696-D0133EBF3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A792-913C-4DC6-B69C-84F514420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7BF4B-1D19-41AD-8C4B-3B1E5BBAC29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2831F-52F0-4041-8E49-6B95BB808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0EB75-3B4F-42C2-BC56-F1B7FC849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18D6-D4D4-4453-BDB4-ECE98279A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6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CFF-D982-4BC8-860B-4C175985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5" y="1246909"/>
            <a:ext cx="11284225" cy="3485278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RUTINA DE EJERCICIOS: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i="1" dirty="0">
                <a:latin typeface="Arial Black" panose="020B0A04020102020204" pitchFamily="34" charset="0"/>
              </a:rPr>
              <a:t>SEGÚN EL DEPORTE Y SUS NECESIDADES BIOMOTORAS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1F862-0BAB-4635-AB7C-A3F9A28A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046" y="5798987"/>
            <a:ext cx="9144000" cy="50613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</p:txBody>
      </p:sp>
    </p:spTree>
    <p:extLst>
      <p:ext uri="{BB962C8B-B14F-4D97-AF65-F5344CB8AC3E}">
        <p14:creationId xmlns:p14="http://schemas.microsoft.com/office/powerpoint/2010/main" val="418009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posing for a photo&#10;&#10;Description automatically generated">
            <a:extLst>
              <a:ext uri="{FF2B5EF4-FFF2-40B4-BE49-F238E27FC236}">
                <a16:creationId xmlns:a16="http://schemas.microsoft.com/office/drawing/2014/main" id="{A46E1FAB-8307-4D98-B953-7DAE14941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930798"/>
            <a:ext cx="11364119" cy="5470002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80334D5-018E-48D3-A267-6A7A35488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MB = Medicine Balls, BP = Bands and Pulleys, CLA = Contralateral-Arm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92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hoto, man, woman&#10;&#10;Description automatically generated">
            <a:extLst>
              <a:ext uri="{FF2B5EF4-FFF2-40B4-BE49-F238E27FC236}">
                <a16:creationId xmlns:a16="http://schemas.microsoft.com/office/drawing/2014/main" id="{B17A853C-7D54-4100-9ACA-D8D343EBF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63" y="1084348"/>
            <a:ext cx="11219674" cy="4689304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C94244A4-2C66-46AB-A9CF-0F3B6DF9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DB = Dumbbells, KB = Kettlebells, BP = Bands and Pulleys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1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804B09-0AFF-48CC-8885-D5C2E6FDE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7" y="224408"/>
            <a:ext cx="8791097" cy="64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EA51214-81F9-4A46-9991-6B681D33A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1195387"/>
            <a:ext cx="119538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person, playing, game&#10;&#10;Description automatically generated">
            <a:extLst>
              <a:ext uri="{FF2B5EF4-FFF2-40B4-BE49-F238E27FC236}">
                <a16:creationId xmlns:a16="http://schemas.microsoft.com/office/drawing/2014/main" id="{F9CF97B9-58AA-473F-853E-CA1A4A7AD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4850"/>
            <a:ext cx="11734800" cy="54483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407AEBC7-6655-488E-A4BA-CFC1FF5E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KB = Kettlebells, BP = Bands and Pulleys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21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laying a game&#10;&#10;Description automatically generated">
            <a:extLst>
              <a:ext uri="{FF2B5EF4-FFF2-40B4-BE49-F238E27FC236}">
                <a16:creationId xmlns:a16="http://schemas.microsoft.com/office/drawing/2014/main" id="{4318D0BA-6A9C-4FAD-8E80-E8660F16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01" y="177509"/>
            <a:ext cx="10715598" cy="5863053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B5AC5917-652F-4012-973A-82FD912CE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Pulleys, MB = Medicine Balls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61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BE6BF37-B8B3-4E76-9722-1AC278B53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10" y="373394"/>
            <a:ext cx="8090179" cy="61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9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80CD03-390B-491B-99D6-DA79202B2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782209"/>
            <a:ext cx="11601450" cy="3876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BCC03-FC58-4657-BE14-3136D3E68887}"/>
              </a:ext>
            </a:extLst>
          </p:cNvPr>
          <p:cNvSpPr txBox="1"/>
          <p:nvPr/>
        </p:nvSpPr>
        <p:spPr>
          <a:xfrm>
            <a:off x="285750" y="291549"/>
            <a:ext cx="638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>HOW TO - </a:t>
            </a:r>
            <a:r>
              <a:rPr lang="en-US" sz="3600" b="1" i="1" dirty="0" err="1">
                <a:latin typeface="Copperplate Gothic Bold" panose="020E0705020206020404" pitchFamily="34" charset="0"/>
              </a:rPr>
              <a:t>continuación</a:t>
            </a:r>
            <a:endParaRPr lang="en-US" sz="3600" b="1" i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5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CFF-D982-4BC8-860B-4C175985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56" y="1997765"/>
            <a:ext cx="11807687" cy="2454964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DEPORTES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 DE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RAQUETAS</a:t>
            </a:r>
          </a:p>
        </p:txBody>
      </p:sp>
    </p:spTree>
    <p:extLst>
      <p:ext uri="{BB962C8B-B14F-4D97-AF65-F5344CB8AC3E}">
        <p14:creationId xmlns:p14="http://schemas.microsoft.com/office/powerpoint/2010/main" val="1594531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E481FA3-0C41-48C1-B296-AB547ECE8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385887"/>
            <a:ext cx="11915775" cy="4086225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4F1A97D-824D-42BF-A248-AC1844155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514" y="6114054"/>
            <a:ext cx="8363399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Tomado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</a:t>
            </a:r>
            <a:r>
              <a:rPr lang="en-US" altLang="es-PR" sz="1200" dirty="0">
                <a:latin typeface="Times New Roman" pitchFamily="18" charset="0"/>
              </a:rPr>
              <a:t>212</a:t>
            </a:r>
            <a:r>
              <a:rPr lang="en-US" altLang="es-PR" sz="1200" b="0" dirty="0">
                <a:latin typeface="Times New Roman" pitchFamily="18" charset="0"/>
              </a:rPr>
              <a:t>), 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</p:spTree>
    <p:extLst>
      <p:ext uri="{BB962C8B-B14F-4D97-AF65-F5344CB8AC3E}">
        <p14:creationId xmlns:p14="http://schemas.microsoft.com/office/powerpoint/2010/main" val="8287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B15153-5083-441B-B2A1-81D87808A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6" y="1073427"/>
            <a:ext cx="10819303" cy="3992838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D9F92191-B828-4E3B-A2F6-D3F89414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35" y="5837581"/>
            <a:ext cx="11728174" cy="7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2000" i="1" dirty="0">
                <a:latin typeface="Times New Roman" pitchFamily="18" charset="0"/>
              </a:rPr>
              <a:t>NOTA</a:t>
            </a:r>
            <a:r>
              <a:rPr lang="es-ES" altLang="es-PR" sz="2000" dirty="0">
                <a:latin typeface="Times New Roman" pitchFamily="18" charset="0"/>
              </a:rPr>
              <a:t>.</a:t>
            </a:r>
            <a:r>
              <a:rPr lang="es-ES" altLang="es-PR" sz="2000" b="0" dirty="0">
                <a:latin typeface="Times New Roman" pitchFamily="18" charset="0"/>
              </a:rPr>
              <a:t> Reproducido de:</a:t>
            </a:r>
            <a:r>
              <a:rPr lang="en-US" altLang="es-P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2000" b="0" dirty="0">
                <a:latin typeface="Times New Roman" pitchFamily="18" charset="0"/>
              </a:rPr>
              <a:t>. (p. 207), por</a:t>
            </a:r>
            <a:r>
              <a:rPr lang="en-US" altLang="es-P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2000" b="0" dirty="0">
                <a:latin typeface="Times New Roman" pitchFamily="18" charset="0"/>
              </a:rPr>
              <a:t>.</a:t>
            </a:r>
            <a:r>
              <a:rPr lang="en-US" altLang="es-P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2000" b="0" dirty="0">
                <a:latin typeface="Times New Roman" pitchFamily="18" charset="0"/>
              </a:rPr>
              <a:t>, 2016, </a:t>
            </a:r>
            <a:r>
              <a:rPr lang="en-US" altLang="es-PR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2000" b="0" dirty="0">
                <a:latin typeface="Times New Roman" pitchFamily="18" charset="0"/>
              </a:rPr>
              <a:t>. Copyright 2016 </a:t>
            </a:r>
            <a:r>
              <a:rPr lang="en-US" altLang="es-PR" sz="2000" b="0" dirty="0" err="1">
                <a:latin typeface="Times New Roman" pitchFamily="18" charset="0"/>
              </a:rPr>
              <a:t>por</a:t>
            </a:r>
            <a:r>
              <a:rPr lang="en-US" altLang="es-PR" sz="2000" b="0" dirty="0">
                <a:latin typeface="Times New Roman" pitchFamily="18" charset="0"/>
              </a:rPr>
              <a:t> Juan Carlos Santana</a:t>
            </a:r>
          </a:p>
        </p:txBody>
      </p:sp>
    </p:spTree>
    <p:extLst>
      <p:ext uri="{BB962C8B-B14F-4D97-AF65-F5344CB8AC3E}">
        <p14:creationId xmlns:p14="http://schemas.microsoft.com/office/powerpoint/2010/main" val="1615340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30DE5D-B53B-4CE0-86B6-FEE05D74C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2152650"/>
            <a:ext cx="119157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80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BB09D7F4-A2B6-44F0-B87B-29CA7B7AF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7" y="453887"/>
            <a:ext cx="11211819" cy="5950226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79C84C0-7A82-4AA9-A751-78698B76A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MB = Medicine Ballas, BP = Bands and Pulleys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338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person, playing, woman&#10;&#10;Description automatically generated">
            <a:extLst>
              <a:ext uri="{FF2B5EF4-FFF2-40B4-BE49-F238E27FC236}">
                <a16:creationId xmlns:a16="http://schemas.microsoft.com/office/drawing/2014/main" id="{6A7F62A3-6FB0-4282-B96E-0B161FB87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1" y="232894"/>
            <a:ext cx="11132457" cy="6127167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BB5D72B-84A1-46C1-BF99-6618210D0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306071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MB = Medicine Balls, ABC = , BP = Bands and Pulleys, CLA = Contralateral-Arm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73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2BC08-89D6-41A8-AE2C-A35AB98EE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2" y="140658"/>
            <a:ext cx="10772095" cy="112299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490221-F44A-4A36-8DE4-07FAB28DC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8" y="1379763"/>
            <a:ext cx="104489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64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1E664E-460B-4849-8398-9BCCA883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9" y="2222224"/>
            <a:ext cx="11360340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6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2315D69-370D-45D4-B630-244E89CB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2" y="624827"/>
            <a:ext cx="11326855" cy="5608346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2269A7B6-E7DE-4626-A316-49308D23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Pulleys, DB = Dumbbells, CLA = Contralateral-Arm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39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man, woman, game&#10;&#10;Description automatically generated">
            <a:extLst>
              <a:ext uri="{FF2B5EF4-FFF2-40B4-BE49-F238E27FC236}">
                <a16:creationId xmlns:a16="http://schemas.microsoft.com/office/drawing/2014/main" id="{F0EEFCEF-180E-430B-8B39-A5DEE024A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1" y="699052"/>
            <a:ext cx="11571257" cy="5459896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81945B0-1E24-4FCB-8100-EFE812DA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DB = Dumbbells, KB = Kettlebells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74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379EA5-9BE9-4750-A93F-F882208D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4" y="166953"/>
            <a:ext cx="8291982" cy="64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53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278F2C-B4CF-43AC-ABE8-E0DC87DF3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8725"/>
            <a:ext cx="118872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1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port, game, photo, playing&#10;&#10;Description automatically generated">
            <a:extLst>
              <a:ext uri="{FF2B5EF4-FFF2-40B4-BE49-F238E27FC236}">
                <a16:creationId xmlns:a16="http://schemas.microsoft.com/office/drawing/2014/main" id="{F347ABFC-BA82-489D-8DAC-F8C6936D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819150"/>
            <a:ext cx="11639550" cy="52197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D4DE532F-B280-461D-AEE3-255088A1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DB = Dumbbells, KB = Kettlebells, MB = Medicine Balls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6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CFF-D982-4BC8-860B-4C175985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28869"/>
            <a:ext cx="11807687" cy="5155095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DEPORTES INTERMITENTES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CARACTERIZADOS POR UNA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DEMANDA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ALTA</a:t>
            </a:r>
            <a:r>
              <a:rPr lang="en-US" dirty="0">
                <a:latin typeface="Arial Black" panose="020B0A04020102020204" pitchFamily="34" charset="0"/>
              </a:rPr>
              <a:t> DE </a:t>
            </a: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POTENCIA</a:t>
            </a:r>
          </a:p>
        </p:txBody>
      </p:sp>
    </p:spTree>
    <p:extLst>
      <p:ext uri="{BB962C8B-B14F-4D97-AF65-F5344CB8AC3E}">
        <p14:creationId xmlns:p14="http://schemas.microsoft.com/office/powerpoint/2010/main" val="2290492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hoto, man, court&#10;&#10;Description automatically generated">
            <a:extLst>
              <a:ext uri="{FF2B5EF4-FFF2-40B4-BE49-F238E27FC236}">
                <a16:creationId xmlns:a16="http://schemas.microsoft.com/office/drawing/2014/main" id="{11673123-CE41-4744-B189-EE05B77CA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8" y="177509"/>
            <a:ext cx="10735104" cy="6222938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F55A1962-A1A5-49E6-9512-49129814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438731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Pulleys, MB = Medicine Balls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76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8101AC-9C6F-4205-88FA-8A1247B89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2" y="170157"/>
            <a:ext cx="8920670" cy="6517685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628828E9-D12B-4876-A7E5-CEA3AF6F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844" y="3316634"/>
            <a:ext cx="2363365" cy="109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 err="1">
                <a:latin typeface="Arial Black" panose="020B0A04020102020204" pitchFamily="34" charset="0"/>
              </a:rPr>
              <a:t>Biplex</a:t>
            </a:r>
            <a:r>
              <a:rPr lang="en-US" altLang="es-PR" sz="1600" dirty="0">
                <a:latin typeface="Arial Black" panose="020B0A04020102020204" pitchFamily="34" charset="0"/>
              </a:rPr>
              <a:t> = 1 Traditional exercise + 1 functional exercise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3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6809546F-4D5E-4D5A-880E-B3F924F3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08480"/>
            <a:ext cx="11620500" cy="403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E7EB0-A52B-492D-9035-B565ECE6030D}"/>
              </a:ext>
            </a:extLst>
          </p:cNvPr>
          <p:cNvSpPr txBox="1"/>
          <p:nvPr/>
        </p:nvSpPr>
        <p:spPr>
          <a:xfrm>
            <a:off x="285750" y="291549"/>
            <a:ext cx="638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>HOW TO - </a:t>
            </a:r>
            <a:r>
              <a:rPr lang="en-US" sz="3600" b="1" i="1" dirty="0" err="1">
                <a:latin typeface="Copperplate Gothic Bold" panose="020E0705020206020404" pitchFamily="34" charset="0"/>
              </a:rPr>
              <a:t>continuación</a:t>
            </a:r>
            <a:endParaRPr lang="en-US" sz="3600" b="1" i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33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CFF-D982-4BC8-860B-4C175985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8904" y="732183"/>
            <a:ext cx="11807687" cy="5393633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DEPORTES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 DE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BATEAR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  <a:b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LANZAR</a:t>
            </a:r>
            <a:b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b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ATRAPAR</a:t>
            </a:r>
          </a:p>
        </p:txBody>
      </p:sp>
    </p:spTree>
    <p:extLst>
      <p:ext uri="{BB962C8B-B14F-4D97-AF65-F5344CB8AC3E}">
        <p14:creationId xmlns:p14="http://schemas.microsoft.com/office/powerpoint/2010/main" val="543906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68ED40-5BB3-4394-94F1-0DA94718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062037"/>
            <a:ext cx="114490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00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871A73-2F3A-423B-BC47-808F0C3B9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60355"/>
            <a:ext cx="11595652" cy="25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3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ying, photo, woman, game&#10;&#10;Description automatically generated">
            <a:extLst>
              <a:ext uri="{FF2B5EF4-FFF2-40B4-BE49-F238E27FC236}">
                <a16:creationId xmlns:a16="http://schemas.microsoft.com/office/drawing/2014/main" id="{9127D724-CD8B-4AA1-9361-FEFDA6B5A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434837"/>
            <a:ext cx="11953875" cy="52197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2D786F7-9F38-4C33-A09E-7ED9F0C8C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MB = Medicine Balls, BP = Bands and Pulleys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98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, photo, playing&#10;&#10;Description automatically generated">
            <a:extLst>
              <a:ext uri="{FF2B5EF4-FFF2-40B4-BE49-F238E27FC236}">
                <a16:creationId xmlns:a16="http://schemas.microsoft.com/office/drawing/2014/main" id="{A2F085CD-801C-499C-99D8-31BDD2E70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09650"/>
            <a:ext cx="11620500" cy="48387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0F092F33-EB45-4A75-A9CE-F5BE881D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SB = Stability Balls, BP = Bands and Pulleys, CLA = Contralateral-Arm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22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636F82-B085-4C52-8CC8-3D801A86B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179423"/>
            <a:ext cx="8007490" cy="6499154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4C87E92A-5ECD-4647-BCEB-6CCA0DA46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409" y="3164232"/>
            <a:ext cx="3339548" cy="89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dirty="0">
                <a:latin typeface="Arial Black" panose="020B0A04020102020204" pitchFamily="34" charset="0"/>
              </a:rPr>
              <a:t>Triplex = 1 Traditional exercise + 2 functional exercise</a:t>
            </a:r>
            <a:endParaRPr lang="en-US" altLang="es-PR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71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720DFF-0B6B-48B5-8C5E-50D207B67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2162175"/>
            <a:ext cx="119348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106A5C-D02D-4B42-BD2E-7854773C2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2" y="942536"/>
            <a:ext cx="11198835" cy="4761327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278BE9D8-29F3-4474-941B-12D560145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514" y="6114054"/>
            <a:ext cx="8363399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Tomado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</a:t>
            </a:r>
            <a:r>
              <a:rPr lang="en-US" altLang="es-PR" sz="1200" dirty="0">
                <a:latin typeface="Times New Roman" pitchFamily="18" charset="0"/>
              </a:rPr>
              <a:t>208</a:t>
            </a:r>
            <a:r>
              <a:rPr lang="en-US" altLang="es-PR" sz="1200" b="0" dirty="0">
                <a:latin typeface="Times New Roman" pitchFamily="18" charset="0"/>
              </a:rPr>
              <a:t>), 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</p:spTree>
    <p:extLst>
      <p:ext uri="{BB962C8B-B14F-4D97-AF65-F5344CB8AC3E}">
        <p14:creationId xmlns:p14="http://schemas.microsoft.com/office/powerpoint/2010/main" val="2112961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port, game, photo, woman&#10;&#10;Description automatically generated">
            <a:extLst>
              <a:ext uri="{FF2B5EF4-FFF2-40B4-BE49-F238E27FC236}">
                <a16:creationId xmlns:a16="http://schemas.microsoft.com/office/drawing/2014/main" id="{3C9B9562-E08A-44AC-97D1-54B687A42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5" y="396323"/>
            <a:ext cx="11106150" cy="542925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AD17AEDB-F51C-4DC4-B54C-FCD630C64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58" y="64136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Pulleys, CLA = Contralateral-Arm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894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port, man, person, game&#10;&#10;Description automatically generated">
            <a:extLst>
              <a:ext uri="{FF2B5EF4-FFF2-40B4-BE49-F238E27FC236}">
                <a16:creationId xmlns:a16="http://schemas.microsoft.com/office/drawing/2014/main" id="{0A9E6A3E-BA04-4A86-AD62-E35CD298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" y="424070"/>
            <a:ext cx="11283060" cy="5437739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DD51592F-FBE3-44BD-B936-41F503518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DB = Dumbbells, KB = Kettlebells, BP = Bands and Pulleys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73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person, woman, game&#10;&#10;Description automatically generated">
            <a:extLst>
              <a:ext uri="{FF2B5EF4-FFF2-40B4-BE49-F238E27FC236}">
                <a16:creationId xmlns:a16="http://schemas.microsoft.com/office/drawing/2014/main" id="{BE49C7C1-B62F-4734-B808-302AC27CD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529261"/>
            <a:ext cx="12020550" cy="52959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1799403C-4FFC-4B6B-94EF-9CFAA6A0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Pulleys, CLA = Contralateral-Arm, SB = Stability Balls</a:t>
            </a:r>
          </a:p>
          <a:p>
            <a:pPr>
              <a:spcBef>
                <a:spcPct val="50000"/>
              </a:spcBef>
            </a:pP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160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ED775B-68CC-48F1-97C0-50E15F32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09" y="248478"/>
            <a:ext cx="8190934" cy="636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99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8C9FCE-B437-46A5-92AD-05E8ADCC7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976312"/>
            <a:ext cx="119538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031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on a court&#10;&#10;Description automatically generated">
            <a:extLst>
              <a:ext uri="{FF2B5EF4-FFF2-40B4-BE49-F238E27FC236}">
                <a16:creationId xmlns:a16="http://schemas.microsoft.com/office/drawing/2014/main" id="{D7828B43-0A85-4B56-8041-C3E3D3AB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286290"/>
            <a:ext cx="11934825" cy="4152900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A9646C3-61EA-47CE-B43D-29AEA82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Pulleys, CLA = Contralateral-Arm, MB = Medicine Balls </a:t>
            </a:r>
          </a:p>
          <a:p>
            <a:pPr>
              <a:spcBef>
                <a:spcPct val="50000"/>
              </a:spcBef>
            </a:pPr>
            <a:endParaRPr lang="en-US" altLang="es-PR" sz="1600" b="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79FEF-5952-48E2-8D5A-9FD90D3EA07E}"/>
              </a:ext>
            </a:extLst>
          </p:cNvPr>
          <p:cNvSpPr txBox="1"/>
          <p:nvPr/>
        </p:nvSpPr>
        <p:spPr>
          <a:xfrm>
            <a:off x="285750" y="291549"/>
            <a:ext cx="638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>LOS EJERCICIOS</a:t>
            </a:r>
            <a:endParaRPr lang="en-US" sz="3600" b="1" i="1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21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A16F7A2-EFA4-496E-866B-27CFB2404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" y="394665"/>
            <a:ext cx="10604430" cy="55029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DEA95-5510-44C6-8AE8-C2BDEA87EF58}"/>
              </a:ext>
            </a:extLst>
          </p:cNvPr>
          <p:cNvSpPr txBox="1"/>
          <p:nvPr/>
        </p:nvSpPr>
        <p:spPr>
          <a:xfrm>
            <a:off x="285749" y="291549"/>
            <a:ext cx="856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>LOS EJERCICIOS - </a:t>
            </a:r>
            <a:r>
              <a:rPr lang="en-US" sz="3600" b="1" i="1" dirty="0" err="1">
                <a:latin typeface="Copperplate Gothic Bold" panose="020E0705020206020404" pitchFamily="34" charset="0"/>
              </a:rPr>
              <a:t>continuación</a:t>
            </a:r>
            <a:endParaRPr lang="en-US" sz="3600" b="1" i="1" dirty="0">
              <a:latin typeface="Copperplate Gothic Bold" panose="020E07050202060204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914D574-52CB-4A11-84EE-EF8068C9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Pulleys, MB = Medicine Balls, CLA = Contralateral-Arm </a:t>
            </a:r>
          </a:p>
          <a:p>
            <a:pPr>
              <a:spcBef>
                <a:spcPct val="50000"/>
              </a:spcBef>
            </a:pP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39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A520E-3131-4BDA-B369-AB5BBBA1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2814637"/>
            <a:ext cx="119157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49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DA1A2E-BA3D-46FE-892C-50858A2A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0" y="577401"/>
            <a:ext cx="10125462" cy="570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83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7EB68-6F75-4B4D-84F9-3F550662DA9F}"/>
              </a:ext>
            </a:extLst>
          </p:cNvPr>
          <p:cNvSpPr txBox="1"/>
          <p:nvPr/>
        </p:nvSpPr>
        <p:spPr>
          <a:xfrm>
            <a:off x="285750" y="225289"/>
            <a:ext cx="11468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pperplate Gothic Bold" panose="020E0705020206020404" pitchFamily="34" charset="0"/>
              </a:rPr>
              <a:t>tabla</a:t>
            </a:r>
            <a:r>
              <a:rPr lang="en-US" sz="2400" b="1" dirty="0">
                <a:latin typeface="Copperplate Gothic Bold" panose="020E0705020206020404" pitchFamily="34" charset="0"/>
              </a:rPr>
              <a:t> 9.9 </a:t>
            </a:r>
            <a:r>
              <a:rPr lang="en-US" sz="2400" b="1" dirty="0" err="1">
                <a:latin typeface="Constantia" panose="02030602050306030303" pitchFamily="18" charset="0"/>
              </a:rPr>
              <a:t>Deportes</a:t>
            </a:r>
            <a:r>
              <a:rPr lang="en-US" sz="2400" b="1" dirty="0">
                <a:latin typeface="Constantia" panose="02030602050306030303" pitchFamily="18" charset="0"/>
              </a:rPr>
              <a:t> de </a:t>
            </a:r>
            <a:r>
              <a:rPr lang="en-US" sz="2400" b="1" dirty="0" err="1">
                <a:latin typeface="Constantia" panose="02030602050306030303" pitchFamily="18" charset="0"/>
              </a:rPr>
              <a:t>Batear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Lanzar</a:t>
            </a:r>
            <a:r>
              <a:rPr lang="en-US" sz="2400" b="1" dirty="0">
                <a:latin typeface="Constantia" panose="02030602050306030303" pitchFamily="18" charset="0"/>
              </a:rPr>
              <a:t> y </a:t>
            </a:r>
            <a:r>
              <a:rPr lang="en-US" sz="2400" b="1" dirty="0" err="1">
                <a:latin typeface="Constantia" panose="02030602050306030303" pitchFamily="18" charset="0"/>
              </a:rPr>
              <a:t>Atrapar</a:t>
            </a:r>
            <a:r>
              <a:rPr lang="en-US" sz="2400" b="1" dirty="0">
                <a:latin typeface="Constantia" panose="02030602050306030303" pitchFamily="18" charset="0"/>
              </a:rPr>
              <a:t>:</a:t>
            </a:r>
          </a:p>
          <a:p>
            <a:r>
              <a:rPr lang="en-US" sz="2400" b="1" dirty="0" err="1">
                <a:latin typeface="Constantia" panose="02030602050306030303" pitchFamily="18" charset="0"/>
              </a:rPr>
              <a:t>Biplexiones</a:t>
            </a:r>
            <a:r>
              <a:rPr lang="en-US" sz="2400" b="1" dirty="0">
                <a:latin typeface="Constantia" panose="02030602050306030303" pitchFamily="18" charset="0"/>
              </a:rPr>
              <a:t> de </a:t>
            </a:r>
            <a:r>
              <a:rPr lang="en-US" sz="2400" b="1" dirty="0" err="1">
                <a:latin typeface="Constantia" panose="02030602050306030303" pitchFamily="18" charset="0"/>
              </a:rPr>
              <a:t>Potencia</a:t>
            </a:r>
            <a:r>
              <a:rPr lang="en-US" sz="2400" b="1" dirty="0">
                <a:latin typeface="Constantia" panose="02030602050306030303" pitchFamily="18" charset="0"/>
              </a:rPr>
              <a:t> y </a:t>
            </a:r>
            <a:r>
              <a:rPr lang="en-US" sz="2400" b="1" dirty="0" err="1">
                <a:latin typeface="Constantia" panose="02030602050306030303" pitchFamily="18" charset="0"/>
              </a:rPr>
              <a:t>Potencia-Tolerancia</a:t>
            </a:r>
            <a:r>
              <a:rPr lang="en-US" sz="2400" b="1" dirty="0">
                <a:latin typeface="Constantia" panose="02030602050306030303" pitchFamily="18" charset="0"/>
              </a:rPr>
              <a:t> - </a:t>
            </a:r>
            <a:r>
              <a:rPr lang="en-US" sz="2400" b="1" i="1" dirty="0" err="1">
                <a:latin typeface="Constantia" panose="02030602050306030303" pitchFamily="18" charset="0"/>
              </a:rPr>
              <a:t>continuación</a:t>
            </a:r>
            <a:endParaRPr lang="en-US" sz="2400" b="1" i="1" dirty="0">
              <a:latin typeface="Constantia" panose="02030602050306030303" pitchFamily="18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0C2AE4-774F-4A7C-9398-EADF941E2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5" y="1233695"/>
            <a:ext cx="98679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9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F11143-3382-4FFD-9C32-85C8A87DD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8" y="2002082"/>
            <a:ext cx="11583978" cy="28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348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8BF148-1DDD-4E91-8DD2-46BD1D90F700}"/>
              </a:ext>
            </a:extLst>
          </p:cNvPr>
          <p:cNvSpPr txBox="1"/>
          <p:nvPr/>
        </p:nvSpPr>
        <p:spPr>
          <a:xfrm>
            <a:off x="285750" y="291549"/>
            <a:ext cx="638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>HOW TO - </a:t>
            </a:r>
            <a:r>
              <a:rPr lang="en-US" sz="3600" b="1" i="1" dirty="0" err="1">
                <a:latin typeface="Copperplate Gothic Bold" panose="020E0705020206020404" pitchFamily="34" charset="0"/>
              </a:rPr>
              <a:t>continuación</a:t>
            </a:r>
            <a:endParaRPr lang="en-US" sz="3600" b="1" i="1" dirty="0">
              <a:latin typeface="Copperplate Gothic Bold" panose="020E07050202060204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C0D883-7D43-44E8-8D72-1745FE5BF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0" y="1888641"/>
            <a:ext cx="11157636" cy="28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71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CFF-D982-4BC8-860B-4C1759855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56" y="1258957"/>
            <a:ext cx="11807687" cy="3157329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DEPORTES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 DE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CORRER</a:t>
            </a:r>
          </a:p>
        </p:txBody>
      </p:sp>
    </p:spTree>
    <p:extLst>
      <p:ext uri="{BB962C8B-B14F-4D97-AF65-F5344CB8AC3E}">
        <p14:creationId xmlns:p14="http://schemas.microsoft.com/office/powerpoint/2010/main" val="1299811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2D442F-4AD1-4C3F-921D-0F542FB76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700087"/>
            <a:ext cx="113347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60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F7A9B9-BFC4-4D16-87B4-55DD9608B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181225"/>
            <a:ext cx="11620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882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jumping in the air&#10;&#10;Description automatically generated">
            <a:extLst>
              <a:ext uri="{FF2B5EF4-FFF2-40B4-BE49-F238E27FC236}">
                <a16:creationId xmlns:a16="http://schemas.microsoft.com/office/drawing/2014/main" id="{446C114C-2A83-4F1E-A03B-A8125D841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64" y="779494"/>
            <a:ext cx="10570472" cy="5299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2C6C02-DF32-43E8-8896-BED1AE17FB8B}"/>
              </a:ext>
            </a:extLst>
          </p:cNvPr>
          <p:cNvSpPr txBox="1"/>
          <p:nvPr/>
        </p:nvSpPr>
        <p:spPr>
          <a:xfrm>
            <a:off x="285749" y="159029"/>
            <a:ext cx="856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>LOS EJERCICIOS</a:t>
            </a:r>
            <a:endParaRPr lang="en-US" sz="3600" b="1" i="1" dirty="0">
              <a:latin typeface="Copperplate Gothic Bold" panose="020E07050202060204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04DD958-AB3F-41CE-AF0F-4F7EA7861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CLA = Contralateral, DB = Dumbbells, KB = Kettlebells, Arm, SB = Stability Balls</a:t>
            </a:r>
          </a:p>
          <a:p>
            <a:pPr>
              <a:spcBef>
                <a:spcPct val="50000"/>
              </a:spcBef>
            </a:pP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39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4CD50-CFD9-4040-A488-4180241341EF}"/>
              </a:ext>
            </a:extLst>
          </p:cNvPr>
          <p:cNvSpPr txBox="1"/>
          <p:nvPr/>
        </p:nvSpPr>
        <p:spPr>
          <a:xfrm>
            <a:off x="285749" y="291549"/>
            <a:ext cx="8566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pperplate Gothic Bold" panose="020E0705020206020404" pitchFamily="34" charset="0"/>
              </a:rPr>
              <a:t>LOS EJERCICIOS - </a:t>
            </a:r>
            <a:r>
              <a:rPr lang="en-US" sz="3600" b="1" i="1" dirty="0" err="1">
                <a:latin typeface="Copperplate Gothic Bold" panose="020E0705020206020404" pitchFamily="34" charset="0"/>
              </a:rPr>
              <a:t>continuación</a:t>
            </a:r>
            <a:endParaRPr lang="en-US" sz="3600" b="1" i="1" dirty="0">
              <a:latin typeface="Copperplate Gothic Bold" panose="020E0705020206020404" pitchFamily="34" charset="0"/>
            </a:endParaRPr>
          </a:p>
        </p:txBody>
      </p:sp>
      <p:pic>
        <p:nvPicPr>
          <p:cNvPr id="4" name="Picture 3" descr="A picture containing person, sport, photo, game&#10;&#10;Description automatically generated">
            <a:extLst>
              <a:ext uri="{FF2B5EF4-FFF2-40B4-BE49-F238E27FC236}">
                <a16:creationId xmlns:a16="http://schemas.microsoft.com/office/drawing/2014/main" id="{21A32E74-9C0E-4AEE-BCB3-B2E795844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9" y="957262"/>
            <a:ext cx="11409824" cy="5189920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CE4C5BE1-CE56-4D6F-9D3B-8AFCF6086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9" y="6356816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</a:t>
            </a:r>
          </a:p>
          <a:p>
            <a:pPr>
              <a:spcBef>
                <a:spcPct val="50000"/>
              </a:spcBef>
            </a:pP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50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5587C96B-8277-4861-BFB0-E59E6839C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8" y="397186"/>
            <a:ext cx="8058771" cy="5851592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D8664CEB-F5B4-46A5-8B0E-BE84816A3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72" y="6392727"/>
            <a:ext cx="1184744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CLA = Contralateral-Arm, DB = Dumbbells, KB = Kettlebells, SB = Stability Balls, BP = Bands and Pulleys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37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0791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38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1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, sport, photo&#10;&#10;Description automatically generated">
            <a:extLst>
              <a:ext uri="{FF2B5EF4-FFF2-40B4-BE49-F238E27FC236}">
                <a16:creationId xmlns:a16="http://schemas.microsoft.com/office/drawing/2014/main" id="{9AE5D150-39E8-473C-8B0A-22BBCF972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" y="596778"/>
            <a:ext cx="11136013" cy="5664444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33A3E695-EC7C-49DF-8365-FA8EE542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DB = Dumbbells, KB = Kettlebells, BP = Bands and Pulleys, CLA = Contralateral-Arm  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n, riding, photo, young&#10;&#10;Description automatically generated">
            <a:extLst>
              <a:ext uri="{FF2B5EF4-FFF2-40B4-BE49-F238E27FC236}">
                <a16:creationId xmlns:a16="http://schemas.microsoft.com/office/drawing/2014/main" id="{8BF64457-9EC5-4BB8-8882-C935CF43D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6" y="531055"/>
            <a:ext cx="11202504" cy="579589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2448FDB0-7E45-4399-BF43-52EA30AAC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6261222"/>
            <a:ext cx="10913533" cy="4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600" dirty="0">
                <a:latin typeface="Arial Black" panose="020B0A04020102020204" pitchFamily="34" charset="0"/>
              </a:rPr>
              <a:t>BP = Bands and Pulleys</a:t>
            </a:r>
            <a:endParaRPr lang="en-US" altLang="es-PR" sz="1600" b="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8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10A43592-0375-43C5-9E1B-98CAF48BF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25" y="277837"/>
            <a:ext cx="9498028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4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FA5A86-2CE6-4DA8-B438-29E42D8B3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76" y="2370851"/>
            <a:ext cx="11312047" cy="24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1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516</Words>
  <Application>Microsoft Office PowerPoint</Application>
  <PresentationFormat>Widescreen</PresentationFormat>
  <Paragraphs>42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Calibri</vt:lpstr>
      <vt:lpstr>Calibri Light</vt:lpstr>
      <vt:lpstr>Constantia</vt:lpstr>
      <vt:lpstr>Copperplate Gothic Bold</vt:lpstr>
      <vt:lpstr>Times New Roman</vt:lpstr>
      <vt:lpstr>Office Theme</vt:lpstr>
      <vt:lpstr>RUTINA DE EJERCICIOS: SEGÚN EL DEPORTE Y SUS NECESIDADES BIOMOTORAS</vt:lpstr>
      <vt:lpstr>PowerPoint Presentation</vt:lpstr>
      <vt:lpstr>DEPORTES INTERMITENTES CARACTERIZADOS POR UNA DEMANDA  ALTA DE POTENCIA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DEPORTES  DE RAQUETAS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DEPORTES  DE BATEAR,  LANZAR  Y  ATRAPAR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DEPORTES  DE CORRER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Lopategui Corsino</dc:creator>
  <cp:lastModifiedBy>Edgar Lopategui Corsino</cp:lastModifiedBy>
  <cp:revision>114</cp:revision>
  <dcterms:created xsi:type="dcterms:W3CDTF">2019-03-17T20:32:18Z</dcterms:created>
  <dcterms:modified xsi:type="dcterms:W3CDTF">2023-03-10T00:13:42Z</dcterms:modified>
</cp:coreProperties>
</file>