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60" r:id="rId3"/>
    <p:sldId id="257" r:id="rId4"/>
    <p:sldId id="266" r:id="rId5"/>
    <p:sldId id="268" r:id="rId6"/>
    <p:sldId id="267" r:id="rId7"/>
    <p:sldId id="259" r:id="rId8"/>
    <p:sldId id="269" r:id="rId9"/>
    <p:sldId id="258" r:id="rId10"/>
    <p:sldId id="264" r:id="rId11"/>
    <p:sldId id="261" r:id="rId12"/>
    <p:sldId id="262" r:id="rId13"/>
    <p:sldId id="296" r:id="rId14"/>
    <p:sldId id="297" r:id="rId15"/>
    <p:sldId id="298" r:id="rId16"/>
    <p:sldId id="299" r:id="rId17"/>
    <p:sldId id="306" r:id="rId18"/>
    <p:sldId id="275" r:id="rId19"/>
    <p:sldId id="301" r:id="rId20"/>
    <p:sldId id="302" r:id="rId21"/>
    <p:sldId id="303" r:id="rId22"/>
    <p:sldId id="305" r:id="rId23"/>
    <p:sldId id="307" r:id="rId24"/>
    <p:sldId id="308" r:id="rId25"/>
    <p:sldId id="309" r:id="rId26"/>
    <p:sldId id="310" r:id="rId27"/>
    <p:sldId id="311" r:id="rId28"/>
    <p:sldId id="263" r:id="rId29"/>
    <p:sldId id="270" r:id="rId30"/>
    <p:sldId id="271" r:id="rId31"/>
    <p:sldId id="300" r:id="rId32"/>
    <p:sldId id="276" r:id="rId33"/>
    <p:sldId id="277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74" r:id="rId47"/>
    <p:sldId id="272" r:id="rId48"/>
    <p:sldId id="273" r:id="rId4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CC00"/>
    <a:srgbClr val="C8DFF8"/>
    <a:srgbClr val="88BAF0"/>
    <a:srgbClr val="49B4E9"/>
    <a:srgbClr val="39D9F9"/>
    <a:srgbClr val="399EF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9" autoAdjust="0"/>
    <p:restoredTop sz="99830" autoAdjust="0"/>
  </p:normalViewPr>
  <p:slideViewPr>
    <p:cSldViewPr>
      <p:cViewPr varScale="1">
        <p:scale>
          <a:sx n="70" d="100"/>
          <a:sy n="70" d="100"/>
        </p:scale>
        <p:origin x="138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>
            <a:extLst>
              <a:ext uri="{FF2B5EF4-FFF2-40B4-BE49-F238E27FC236}">
                <a16:creationId xmlns:a16="http://schemas.microsoft.com/office/drawing/2014/main" id="{7B095FC3-2999-748D-70E5-C8AB632250D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6323" name="Rectangle 3">
              <a:extLst>
                <a:ext uri="{FF2B5EF4-FFF2-40B4-BE49-F238E27FC236}">
                  <a16:creationId xmlns:a16="http://schemas.microsoft.com/office/drawing/2014/main" id="{B8FD3C07-D931-859D-88EA-31E283C52D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s-PR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56324" name="Group 4">
              <a:extLst>
                <a:ext uri="{FF2B5EF4-FFF2-40B4-BE49-F238E27FC236}">
                  <a16:creationId xmlns:a16="http://schemas.microsoft.com/office/drawing/2014/main" id="{80F61B63-7801-CD16-EE01-F934BC2432F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56325" name="Rectangle 5">
                <a:extLst>
                  <a:ext uri="{FF2B5EF4-FFF2-40B4-BE49-F238E27FC236}">
                    <a16:creationId xmlns:a16="http://schemas.microsoft.com/office/drawing/2014/main" id="{19237386-CF68-B84C-1D6C-397ADE88ECD6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s-PR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6326" name="Rectangle 6">
                <a:extLst>
                  <a:ext uri="{FF2B5EF4-FFF2-40B4-BE49-F238E27FC236}">
                    <a16:creationId xmlns:a16="http://schemas.microsoft.com/office/drawing/2014/main" id="{32EE5DCD-C60F-8B58-CCC1-D5A6D8972B90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s-PR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6327" name="Line 7">
                <a:extLst>
                  <a:ext uri="{FF2B5EF4-FFF2-40B4-BE49-F238E27FC236}">
                    <a16:creationId xmlns:a16="http://schemas.microsoft.com/office/drawing/2014/main" id="{31FFDBE5-C07B-76E4-C20B-A8AFCBC120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328" name="Group 8">
              <a:extLst>
                <a:ext uri="{FF2B5EF4-FFF2-40B4-BE49-F238E27FC236}">
                  <a16:creationId xmlns:a16="http://schemas.microsoft.com/office/drawing/2014/main" id="{03D6C89E-A1EE-1D74-F353-5E08FC354E8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56329" name="Rectangle 9">
                <a:extLst>
                  <a:ext uri="{FF2B5EF4-FFF2-40B4-BE49-F238E27FC236}">
                    <a16:creationId xmlns:a16="http://schemas.microsoft.com/office/drawing/2014/main" id="{95CFE70E-FF89-B2C3-22C0-C578BD987D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s-PR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6330" name="Line 10">
                <a:extLst>
                  <a:ext uri="{FF2B5EF4-FFF2-40B4-BE49-F238E27FC236}">
                    <a16:creationId xmlns:a16="http://schemas.microsoft.com/office/drawing/2014/main" id="{DA14042B-6CEC-B3D9-AA7A-758BD0ADAA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6331" name="Rectangle 11">
            <a:extLst>
              <a:ext uri="{FF2B5EF4-FFF2-40B4-BE49-F238E27FC236}">
                <a16:creationId xmlns:a16="http://schemas.microsoft.com/office/drawing/2014/main" id="{CD21B6BD-30D9-1998-19E7-42F20C0ABC5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6332" name="Rectangle 12">
            <a:extLst>
              <a:ext uri="{FF2B5EF4-FFF2-40B4-BE49-F238E27FC236}">
                <a16:creationId xmlns:a16="http://schemas.microsoft.com/office/drawing/2014/main" id="{4C248A3A-C06B-0B3D-4264-607C6949CDC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6333" name="Rectangle 13">
            <a:extLst>
              <a:ext uri="{FF2B5EF4-FFF2-40B4-BE49-F238E27FC236}">
                <a16:creationId xmlns:a16="http://schemas.microsoft.com/office/drawing/2014/main" id="{08491120-90BC-1F2F-9C8A-62ECC5A4098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6334" name="Rectangle 14">
            <a:extLst>
              <a:ext uri="{FF2B5EF4-FFF2-40B4-BE49-F238E27FC236}">
                <a16:creationId xmlns:a16="http://schemas.microsoft.com/office/drawing/2014/main" id="{16A3AFD4-0D42-254F-5228-C64CEA30493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6335" name="Rectangle 15">
            <a:extLst>
              <a:ext uri="{FF2B5EF4-FFF2-40B4-BE49-F238E27FC236}">
                <a16:creationId xmlns:a16="http://schemas.microsoft.com/office/drawing/2014/main" id="{2A6106EE-216D-832C-ACE0-EC98ECFEF8E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F4E3B7E-C2E2-4B52-BA71-B79F7E20C7D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DC69A-C165-95A9-7145-0E02DC851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2DDA4E-E130-DB1A-C6E5-67BE8B1D71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4F637-550A-FC30-6BEE-70A75CD1B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85F48E-E697-42B9-0F8A-E7F4064F4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F868C-24AF-9E34-CCBC-42A9ADA55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94EA7-7315-4B83-BD84-0B48B69C2C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4536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41F274-5C04-0A51-F859-710ACBB785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8E9BF6-2C1E-3DE3-4440-FA2660D76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3A7C7-86FF-1D95-B923-D073DA539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27FD-E18D-7EAC-CF90-C749FF63E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41C27-6EEA-FFE8-56E2-0497AA600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7E814B-A236-4CBE-8E37-BA4FC6AECF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17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2C617-E12E-FFD5-122B-03829D01F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03EA6-E4A6-CBEC-466F-B3A62EF91F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EC9521-2F38-4A2C-D9AE-4BB7F66DC84A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E083BD8-5B1A-A52A-D3F2-17FEF7470683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49C06A-8718-5BAD-677D-126362C7F5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31DBD93-4464-1AE2-3D15-88BE38373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F39F4FA-951F-4191-4622-F0D42E231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52136D9-A479-4DD4-826B-7538AA8B51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5434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6363A-B5D9-A57C-CA92-E8B8CB527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18EF7-EDD7-050E-F8E8-70E1690E6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F3E1A-FB4B-BBD1-77A0-41AA2DE10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67B78-D2E4-594F-B6FC-F0959AD5C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2C91F2-3341-B50E-CE82-916AF44A2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C9882-9418-4EAC-93C8-070DF808F4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058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AC18C-475D-157E-E348-555820065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FC409-1382-BED9-3D91-6B75A2ACD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3CAC8-E3D1-3D95-7A7E-C9D5523B8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E2CEC-0539-AC23-4C39-4E0F57E8E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A0620-59D9-AFE4-308F-6977A7772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85EF2-2526-4501-973D-E0209DF030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343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85ED0-42C0-6AAC-7395-DABB685C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C9FF6-FE86-ED9B-BEB6-7FE2DEEAF7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05784F-D118-DB03-85F9-61B468BAE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E972E6-6DA9-458E-2F2B-CD3B32832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27CFF0-1468-CC52-4D39-47F320B85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5DC223-9040-B959-D1F9-DD966FC2B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07619-C0D6-4940-96C3-2B68DF9745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3010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A1C45-3777-BFE5-EA6B-E76F47734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9511B-2031-D0B6-70DB-8DD7D59D7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E4BA58-5F53-D4F2-1716-BAE8E1736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D09497-30F5-EB6A-5F9D-575FFA4E15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25F884-19F3-6B6F-DBB5-282223A318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605F98-A497-8D73-B83F-8C8463009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451A74-0E9F-6C7D-ABA4-BA2E4BC8B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59341E-A246-FCFA-71B9-93A23ACD4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2F779-FEDC-4843-AE65-6BDAEFE5EA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3227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EB8FC-C596-F137-07E4-B4E371C2A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AEB98E-3AAE-567B-D093-206430D66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00F9C1-D70E-7C21-9019-3D4F96735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DCF41A-C663-65E1-0DCB-39458528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785F21-96B4-433B-B6A6-D824C04E8A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938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62DD78-088D-0A2A-91C9-8482A6196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AD7F9B-324A-E923-71E6-CBD70861B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6F9-F230-B3E7-D73C-62E8A909B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A16F6-4D3E-432E-967B-10F36C7BD5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124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6E4F6-87D1-0E7B-2974-C5483CBCC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635C7-378D-714D-4985-79DD5E6BE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69FF4A-1007-0561-00F2-60ADE3EBC0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91C2D9-68F3-7646-272D-2C3DAFF3D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681BD4-708F-CFD4-BCCA-AC6FE2805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AA5E0-049B-5EF8-868B-5BA2C9E8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BF1024-0479-467C-BB9A-40C1C41732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751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055C8-D3AF-59C2-B951-5CBBBDF16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96431F-4FD8-D4DF-B02A-9D728F1190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310F0-EACD-A96E-2E7D-5EA6D6AEF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EAD751-F546-084A-7AC7-0EFD59A6B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880906-3AC7-7D4B-110A-5817C291A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3B09F6-BE86-748D-983F-F9FFF29C0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0207-7C57-4B55-AD22-BC8359C271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344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8" name="Group 2">
            <a:extLst>
              <a:ext uri="{FF2B5EF4-FFF2-40B4-BE49-F238E27FC236}">
                <a16:creationId xmlns:a16="http://schemas.microsoft.com/office/drawing/2014/main" id="{A36337AE-0DCD-A2D7-68FE-569FB6C1998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55299" name="Rectangle 3">
              <a:extLst>
                <a:ext uri="{FF2B5EF4-FFF2-40B4-BE49-F238E27FC236}">
                  <a16:creationId xmlns:a16="http://schemas.microsoft.com/office/drawing/2014/main" id="{1F2E53F0-95B6-7CF6-D57F-6F2703879F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s-PR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55300" name="Group 4">
              <a:extLst>
                <a:ext uri="{FF2B5EF4-FFF2-40B4-BE49-F238E27FC236}">
                  <a16:creationId xmlns:a16="http://schemas.microsoft.com/office/drawing/2014/main" id="{13D3465F-280E-8F25-2B26-4A5091137C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55301" name="Rectangle 5">
                <a:extLst>
                  <a:ext uri="{FF2B5EF4-FFF2-40B4-BE49-F238E27FC236}">
                    <a16:creationId xmlns:a16="http://schemas.microsoft.com/office/drawing/2014/main" id="{1A9304F5-A93A-64DA-AD5C-496C74F25A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s-PR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5302" name="Line 6">
                <a:extLst>
                  <a:ext uri="{FF2B5EF4-FFF2-40B4-BE49-F238E27FC236}">
                    <a16:creationId xmlns:a16="http://schemas.microsoft.com/office/drawing/2014/main" id="{7375B5A7-00B1-039D-04F1-4F93B93FE1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5303" name="Rectangle 7">
            <a:extLst>
              <a:ext uri="{FF2B5EF4-FFF2-40B4-BE49-F238E27FC236}">
                <a16:creationId xmlns:a16="http://schemas.microsoft.com/office/drawing/2014/main" id="{04125783-B8F3-1666-A702-A56BFDAAA1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5304" name="Rectangle 8">
            <a:extLst>
              <a:ext uri="{FF2B5EF4-FFF2-40B4-BE49-F238E27FC236}">
                <a16:creationId xmlns:a16="http://schemas.microsoft.com/office/drawing/2014/main" id="{C9FFCB4B-673E-FCCF-4F37-0358C97F66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5305" name="Rectangle 9">
            <a:extLst>
              <a:ext uri="{FF2B5EF4-FFF2-40B4-BE49-F238E27FC236}">
                <a16:creationId xmlns:a16="http://schemas.microsoft.com/office/drawing/2014/main" id="{ABC7FCA0-FB8E-1E38-ABAC-58215AF5186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55306" name="Rectangle 10">
            <a:extLst>
              <a:ext uri="{FF2B5EF4-FFF2-40B4-BE49-F238E27FC236}">
                <a16:creationId xmlns:a16="http://schemas.microsoft.com/office/drawing/2014/main" id="{71D4C8EF-878F-F472-6A83-21EE3DAE67E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55307" name="Rectangle 11">
            <a:extLst>
              <a:ext uri="{FF2B5EF4-FFF2-40B4-BE49-F238E27FC236}">
                <a16:creationId xmlns:a16="http://schemas.microsoft.com/office/drawing/2014/main" id="{34EA1537-AE6A-4EF7-0D76-74C4472CBF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393C6E8-7CC5-4569-9851-53AC8EA2D39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5308" name="Line 12">
            <a:extLst>
              <a:ext uri="{FF2B5EF4-FFF2-40B4-BE49-F238E27FC236}">
                <a16:creationId xmlns:a16="http://schemas.microsoft.com/office/drawing/2014/main" id="{E4B4F3A5-1C2C-C7A5-BCF0-9B7C05539BB2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3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A0BFC29-95FD-7E1F-376C-C11CF7478BB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MS EXCEL 365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CA5356B-0A75-79CD-B20A-B1BF76A8EA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b="1"/>
              <a:t>Prof. Edgar Lopategui Corsino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3F7F509C-CD13-4559-67B1-50C84C1D15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b="1">
                <a:latin typeface="Verdana" panose="020B0604030504040204" pitchFamily="34" charset="0"/>
              </a:rPr>
              <a:t>FÓRMULAS: Funciones</a:t>
            </a:r>
          </a:p>
        </p:txBody>
      </p:sp>
      <p:sp>
        <p:nvSpPr>
          <p:cNvPr id="65539" name="Line 3">
            <a:extLst>
              <a:ext uri="{FF2B5EF4-FFF2-40B4-BE49-F238E27FC236}">
                <a16:creationId xmlns:a16="http://schemas.microsoft.com/office/drawing/2014/main" id="{83E6F5ED-E3BE-F48A-A5A8-40482D2A2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205038"/>
            <a:ext cx="0" cy="457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0" name="Text Box 4">
            <a:extLst>
              <a:ext uri="{FF2B5EF4-FFF2-40B4-BE49-F238E27FC236}">
                <a16:creationId xmlns:a16="http://schemas.microsoft.com/office/drawing/2014/main" id="{6A4567B1-6EEF-1750-CA4A-D890A11AB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600200"/>
            <a:ext cx="3200400" cy="604838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>
                <a:latin typeface="Arial Black" panose="020B0A04020102020204" pitchFamily="34" charset="0"/>
              </a:rPr>
              <a:t>FUNCIÓN</a:t>
            </a:r>
          </a:p>
        </p:txBody>
      </p:sp>
      <p:sp>
        <p:nvSpPr>
          <p:cNvPr id="65541" name="Text Box 5">
            <a:extLst>
              <a:ext uri="{FF2B5EF4-FFF2-40B4-BE49-F238E27FC236}">
                <a16:creationId xmlns:a16="http://schemas.microsoft.com/office/drawing/2014/main" id="{C9D42A2E-22A5-51FB-8F32-BF155AC5A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586038"/>
            <a:ext cx="58674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Siempre</a:t>
            </a:r>
            <a:endParaRPr lang="en-US" alt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5542" name="Text Box 6">
            <a:extLst>
              <a:ext uri="{FF2B5EF4-FFF2-40B4-BE49-F238E27FC236}">
                <a16:creationId xmlns:a16="http://schemas.microsoft.com/office/drawing/2014/main" id="{5CA29D94-728E-FC84-4EAA-534FE37A2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271838"/>
            <a:ext cx="24384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Nombre de la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/>
              <a:t>Función:</a:t>
            </a:r>
          </a:p>
        </p:txBody>
      </p:sp>
      <p:sp>
        <p:nvSpPr>
          <p:cNvPr id="65545" name="Line 9">
            <a:extLst>
              <a:ext uri="{FF2B5EF4-FFF2-40B4-BE49-F238E27FC236}">
                <a16:creationId xmlns:a16="http://schemas.microsoft.com/office/drawing/2014/main" id="{EC28C73B-4C4F-471A-C44C-F0578D14E5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957638"/>
            <a:ext cx="0" cy="457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6" name="Text Box 10">
            <a:extLst>
              <a:ext uri="{FF2B5EF4-FFF2-40B4-BE49-F238E27FC236}">
                <a16:creationId xmlns:a16="http://schemas.microsoft.com/office/drawing/2014/main" id="{46CFD16A-DE8E-88E2-9EF8-3DC84F51E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351338"/>
            <a:ext cx="23622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En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/>
              <a:t>Mayúsculas</a:t>
            </a:r>
            <a:endParaRPr lang="en-US" altLang="en-US" sz="20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5547" name="Line 11">
            <a:extLst>
              <a:ext uri="{FF2B5EF4-FFF2-40B4-BE49-F238E27FC236}">
                <a16:creationId xmlns:a16="http://schemas.microsoft.com/office/drawing/2014/main" id="{E7791E3A-A399-AD7F-9BA0-BD06FBE3C2C5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4686300" y="2395538"/>
            <a:ext cx="0" cy="26670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8" name="Freeform 12">
            <a:extLst>
              <a:ext uri="{FF2B5EF4-FFF2-40B4-BE49-F238E27FC236}">
                <a16:creationId xmlns:a16="http://schemas.microsoft.com/office/drawing/2014/main" id="{C4D2A0EF-3786-B03D-A76F-DE8DEBAE6B57}"/>
              </a:ext>
            </a:extLst>
          </p:cNvPr>
          <p:cNvSpPr>
            <a:spLocks/>
          </p:cNvSpPr>
          <p:nvPr/>
        </p:nvSpPr>
        <p:spPr bwMode="auto">
          <a:xfrm>
            <a:off x="2743200" y="2814638"/>
            <a:ext cx="1143000" cy="533400"/>
          </a:xfrm>
          <a:custGeom>
            <a:avLst/>
            <a:gdLst>
              <a:gd name="T0" fmla="*/ 816 w 816"/>
              <a:gd name="T1" fmla="*/ 0 h 240"/>
              <a:gd name="T2" fmla="*/ 0 w 816"/>
              <a:gd name="T3" fmla="*/ 0 h 240"/>
              <a:gd name="T4" fmla="*/ 0 w 816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240">
                <a:moveTo>
                  <a:pt x="816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11125">
            <a:solidFill>
              <a:schemeClr val="tx1"/>
            </a:solidFill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9" name="Freeform 13">
            <a:extLst>
              <a:ext uri="{FF2B5EF4-FFF2-40B4-BE49-F238E27FC236}">
                <a16:creationId xmlns:a16="http://schemas.microsoft.com/office/drawing/2014/main" id="{B5113B0C-2E17-AB86-DA01-7CD4BC5061F2}"/>
              </a:ext>
            </a:extLst>
          </p:cNvPr>
          <p:cNvSpPr>
            <a:spLocks/>
          </p:cNvSpPr>
          <p:nvPr/>
        </p:nvSpPr>
        <p:spPr bwMode="auto">
          <a:xfrm flipH="1">
            <a:off x="5334000" y="2814638"/>
            <a:ext cx="1143000" cy="533400"/>
          </a:xfrm>
          <a:custGeom>
            <a:avLst/>
            <a:gdLst>
              <a:gd name="T0" fmla="*/ 816 w 816"/>
              <a:gd name="T1" fmla="*/ 0 h 240"/>
              <a:gd name="T2" fmla="*/ 0 w 816"/>
              <a:gd name="T3" fmla="*/ 0 h 240"/>
              <a:gd name="T4" fmla="*/ 0 w 816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240">
                <a:moveTo>
                  <a:pt x="816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11125">
            <a:solidFill>
              <a:schemeClr val="tx1"/>
            </a:solidFill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0" name="Text Box 14">
            <a:extLst>
              <a:ext uri="{FF2B5EF4-FFF2-40B4-BE49-F238E27FC236}">
                <a16:creationId xmlns:a16="http://schemas.microsoft.com/office/drawing/2014/main" id="{377A1E45-48C2-B011-992A-9D99373BA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271838"/>
            <a:ext cx="220980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Argumentos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/>
              <a:t>entre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/>
              <a:t>Paréntesis</a:t>
            </a:r>
          </a:p>
        </p:txBody>
      </p:sp>
      <p:sp>
        <p:nvSpPr>
          <p:cNvPr id="65551" name="Text Box 15">
            <a:extLst>
              <a:ext uri="{FF2B5EF4-FFF2-40B4-BE49-F238E27FC236}">
                <a16:creationId xmlns:a16="http://schemas.microsoft.com/office/drawing/2014/main" id="{9387E38B-9580-FA7D-1708-7D937C7B4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389313"/>
            <a:ext cx="2057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b="1" i="1"/>
              <a:t>Seguido de</a:t>
            </a:r>
            <a:endParaRPr lang="en-US" altLang="en-US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5555" name="Freeform 19">
            <a:extLst>
              <a:ext uri="{FF2B5EF4-FFF2-40B4-BE49-F238E27FC236}">
                <a16:creationId xmlns:a16="http://schemas.microsoft.com/office/drawing/2014/main" id="{D7C455FD-171C-2D8C-2BD7-CF7EC82DF0A0}"/>
              </a:ext>
            </a:extLst>
          </p:cNvPr>
          <p:cNvSpPr>
            <a:spLocks/>
          </p:cNvSpPr>
          <p:nvPr/>
        </p:nvSpPr>
        <p:spPr bwMode="auto">
          <a:xfrm>
            <a:off x="2514600" y="4262438"/>
            <a:ext cx="4114800" cy="1066800"/>
          </a:xfrm>
          <a:custGeom>
            <a:avLst/>
            <a:gdLst>
              <a:gd name="T0" fmla="*/ 0 w 2592"/>
              <a:gd name="T1" fmla="*/ 480 h 720"/>
              <a:gd name="T2" fmla="*/ 0 w 2592"/>
              <a:gd name="T3" fmla="*/ 720 h 720"/>
              <a:gd name="T4" fmla="*/ 2592 w 2592"/>
              <a:gd name="T5" fmla="*/ 720 h 720"/>
              <a:gd name="T6" fmla="*/ 2592 w 2592"/>
              <a:gd name="T7" fmla="*/ 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92" h="720">
                <a:moveTo>
                  <a:pt x="0" y="480"/>
                </a:moveTo>
                <a:lnTo>
                  <a:pt x="0" y="720"/>
                </a:lnTo>
                <a:lnTo>
                  <a:pt x="2592" y="720"/>
                </a:lnTo>
                <a:lnTo>
                  <a:pt x="2592" y="0"/>
                </a:lnTo>
              </a:path>
            </a:pathLst>
          </a:custGeom>
          <a:noFill/>
          <a:ln w="1111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6" name="Line 20">
            <a:extLst>
              <a:ext uri="{FF2B5EF4-FFF2-40B4-BE49-F238E27FC236}">
                <a16:creationId xmlns:a16="http://schemas.microsoft.com/office/drawing/2014/main" id="{C265A7ED-E9EC-EEEC-9B6C-FA669EA3D01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329238"/>
            <a:ext cx="0" cy="457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7" name="Text Box 21">
            <a:extLst>
              <a:ext uri="{FF2B5EF4-FFF2-40B4-BE49-F238E27FC236}">
                <a16:creationId xmlns:a16="http://schemas.microsoft.com/office/drawing/2014/main" id="{91283794-4FD5-57B1-AA8B-50561EC12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948238"/>
            <a:ext cx="2057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b="1" i="1"/>
              <a:t>Ejemplo</a:t>
            </a:r>
            <a:endParaRPr lang="en-US" altLang="en-US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65558" name="Picture 22">
            <a:extLst>
              <a:ext uri="{FF2B5EF4-FFF2-40B4-BE49-F238E27FC236}">
                <a16:creationId xmlns:a16="http://schemas.microsoft.com/office/drawing/2014/main" id="{A05C78C9-905F-6854-4EDF-5272CD758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786438"/>
            <a:ext cx="32004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F9B259C9-EDB0-3EC5-637A-CEB50C7776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latin typeface="Verdana" panose="020B0604030504040204" pitchFamily="34" charset="0"/>
              </a:rPr>
              <a:t>FÓRMULAS</a:t>
            </a:r>
          </a:p>
        </p:txBody>
      </p:sp>
      <p:sp>
        <p:nvSpPr>
          <p:cNvPr id="62467" name="Line 3">
            <a:extLst>
              <a:ext uri="{FF2B5EF4-FFF2-40B4-BE49-F238E27FC236}">
                <a16:creationId xmlns:a16="http://schemas.microsoft.com/office/drawing/2014/main" id="{3982AB25-7F7B-C573-E74F-B77446161C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425700"/>
            <a:ext cx="0" cy="949325"/>
          </a:xfrm>
          <a:prstGeom prst="line">
            <a:avLst/>
          </a:prstGeom>
          <a:noFill/>
          <a:ln w="1778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68" name="Text Box 4">
            <a:extLst>
              <a:ext uri="{FF2B5EF4-FFF2-40B4-BE49-F238E27FC236}">
                <a16:creationId xmlns:a16="http://schemas.microsoft.com/office/drawing/2014/main" id="{ACFD3CF6-2998-547A-AE36-05C764475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298825"/>
            <a:ext cx="52578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3200" b="1"/>
              <a:t>Paréntesis</a:t>
            </a:r>
            <a:endParaRPr lang="en-US" altLang="en-US" sz="32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2469" name="Text Box 5">
            <a:extLst>
              <a:ext uri="{FF2B5EF4-FFF2-40B4-BE49-F238E27FC236}">
                <a16:creationId xmlns:a16="http://schemas.microsoft.com/office/drawing/2014/main" id="{A051182D-69C7-EBEC-B6BD-AECA005773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698625"/>
            <a:ext cx="7239000" cy="666750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600">
                <a:latin typeface="Arial Black" panose="020B0A04020102020204" pitchFamily="34" charset="0"/>
              </a:rPr>
              <a:t>FÓRMULAS y FUNCIONES</a:t>
            </a:r>
          </a:p>
        </p:txBody>
      </p:sp>
      <p:sp>
        <p:nvSpPr>
          <p:cNvPr id="62470" name="Line 6">
            <a:extLst>
              <a:ext uri="{FF2B5EF4-FFF2-40B4-BE49-F238E27FC236}">
                <a16:creationId xmlns:a16="http://schemas.microsoft.com/office/drawing/2014/main" id="{A77DE6F9-561D-16D1-A71D-5AC0B410067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810000"/>
            <a:ext cx="0" cy="949325"/>
          </a:xfrm>
          <a:prstGeom prst="line">
            <a:avLst/>
          </a:prstGeom>
          <a:noFill/>
          <a:ln w="1778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1" name="Text Box 7">
            <a:extLst>
              <a:ext uri="{FF2B5EF4-FFF2-40B4-BE49-F238E27FC236}">
                <a16:creationId xmlns:a16="http://schemas.microsoft.com/office/drawing/2014/main" id="{AB912CC8-C51D-1C89-EB46-9D8690EC2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724400"/>
            <a:ext cx="2057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b="1"/>
              <a:t>Multiplica</a:t>
            </a:r>
            <a:endParaRPr lang="en-US" altLang="en-US" sz="32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2472" name="Line 8">
            <a:extLst>
              <a:ext uri="{FF2B5EF4-FFF2-40B4-BE49-F238E27FC236}">
                <a16:creationId xmlns:a16="http://schemas.microsoft.com/office/drawing/2014/main" id="{5D77AFCD-D6D6-37D8-549F-06CC0A58D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5029200"/>
            <a:ext cx="381000" cy="0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3" name="Text Box 9">
            <a:extLst>
              <a:ext uri="{FF2B5EF4-FFF2-40B4-BE49-F238E27FC236}">
                <a16:creationId xmlns:a16="http://schemas.microsoft.com/office/drawing/2014/main" id="{AAAD66A1-F435-2982-A226-07DFCDF9CC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724400"/>
            <a:ext cx="14478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b="1"/>
              <a:t>Divide</a:t>
            </a:r>
            <a:endParaRPr lang="en-US" altLang="en-US" sz="32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2474" name="Line 10">
            <a:extLst>
              <a:ext uri="{FF2B5EF4-FFF2-40B4-BE49-F238E27FC236}">
                <a16:creationId xmlns:a16="http://schemas.microsoft.com/office/drawing/2014/main" id="{564D0647-5102-C36A-6B71-3EA714F393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5029200"/>
            <a:ext cx="381000" cy="0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5" name="Text Box 11">
            <a:extLst>
              <a:ext uri="{FF2B5EF4-FFF2-40B4-BE49-F238E27FC236}">
                <a16:creationId xmlns:a16="http://schemas.microsoft.com/office/drawing/2014/main" id="{D21E184D-E2E1-56DB-48F7-25FBD6AEC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724400"/>
            <a:ext cx="1371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b="1"/>
              <a:t>Suma</a:t>
            </a:r>
            <a:endParaRPr lang="en-US" altLang="en-US" sz="32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2476" name="Line 12">
            <a:extLst>
              <a:ext uri="{FF2B5EF4-FFF2-40B4-BE49-F238E27FC236}">
                <a16:creationId xmlns:a16="http://schemas.microsoft.com/office/drawing/2014/main" id="{ACF7A365-74D1-C930-632F-44ADEC4C32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5029200"/>
            <a:ext cx="381000" cy="0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7" name="Text Box 13">
            <a:extLst>
              <a:ext uri="{FF2B5EF4-FFF2-40B4-BE49-F238E27FC236}">
                <a16:creationId xmlns:a16="http://schemas.microsoft.com/office/drawing/2014/main" id="{4A0A61DC-530B-F060-6249-37F4D90AD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724400"/>
            <a:ext cx="1371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b="1"/>
              <a:t>Resta</a:t>
            </a:r>
            <a:endParaRPr lang="en-US" altLang="en-US" sz="32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2479" name="Freeform 15">
            <a:extLst>
              <a:ext uri="{FF2B5EF4-FFF2-40B4-BE49-F238E27FC236}">
                <a16:creationId xmlns:a16="http://schemas.microsoft.com/office/drawing/2014/main" id="{2013DA6F-B689-F9F1-D82D-7BA4134F6AF7}"/>
              </a:ext>
            </a:extLst>
          </p:cNvPr>
          <p:cNvSpPr>
            <a:spLocks/>
          </p:cNvSpPr>
          <p:nvPr/>
        </p:nvSpPr>
        <p:spPr bwMode="auto">
          <a:xfrm>
            <a:off x="1219200" y="5181600"/>
            <a:ext cx="6705600" cy="304800"/>
          </a:xfrm>
          <a:custGeom>
            <a:avLst/>
            <a:gdLst>
              <a:gd name="T0" fmla="*/ 0 w 768"/>
              <a:gd name="T1" fmla="*/ 0 h 96"/>
              <a:gd name="T2" fmla="*/ 0 w 768"/>
              <a:gd name="T3" fmla="*/ 96 h 96"/>
              <a:gd name="T4" fmla="*/ 768 w 768"/>
              <a:gd name="T5" fmla="*/ 96 h 96"/>
              <a:gd name="T6" fmla="*/ 768 w 768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96">
                <a:moveTo>
                  <a:pt x="0" y="0"/>
                </a:moveTo>
                <a:lnTo>
                  <a:pt x="0" y="96"/>
                </a:lnTo>
                <a:lnTo>
                  <a:pt x="768" y="96"/>
                </a:lnTo>
                <a:lnTo>
                  <a:pt x="768" y="0"/>
                </a:lnTo>
              </a:path>
            </a:pathLst>
          </a:custGeom>
          <a:noFill/>
          <a:ln w="101600" cmpd="sng">
            <a:solidFill>
              <a:srgbClr val="8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1" name="Line 17">
            <a:extLst>
              <a:ext uri="{FF2B5EF4-FFF2-40B4-BE49-F238E27FC236}">
                <a16:creationId xmlns:a16="http://schemas.microsoft.com/office/drawing/2014/main" id="{D38D2DCE-126E-BEDE-2DF3-B7007A2FDEF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5486400"/>
            <a:ext cx="0" cy="609600"/>
          </a:xfrm>
          <a:prstGeom prst="line">
            <a:avLst/>
          </a:prstGeom>
          <a:noFill/>
          <a:ln w="127000">
            <a:solidFill>
              <a:srgbClr val="808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4" name="Text Box 20">
            <a:extLst>
              <a:ext uri="{FF2B5EF4-FFF2-40B4-BE49-F238E27FC236}">
                <a16:creationId xmlns:a16="http://schemas.microsoft.com/office/drawing/2014/main" id="{EEB40974-6548-3272-E057-B67D76C5B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022975"/>
            <a:ext cx="50292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3200" b="1"/>
              <a:t>De Izquierda a Derecha</a:t>
            </a:r>
            <a:endParaRPr lang="en-US" altLang="en-US" sz="32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0CF22590-2AE0-F00A-E4A4-FDA8D92F73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latin typeface="Verdana" panose="020B0604030504040204" pitchFamily="34" charset="0"/>
              </a:rPr>
              <a:t>FÓRMULAS: Funciones</a:t>
            </a:r>
          </a:p>
        </p:txBody>
      </p:sp>
      <p:sp>
        <p:nvSpPr>
          <p:cNvPr id="63491" name="Line 3">
            <a:extLst>
              <a:ext uri="{FF2B5EF4-FFF2-40B4-BE49-F238E27FC236}">
                <a16:creationId xmlns:a16="http://schemas.microsoft.com/office/drawing/2014/main" id="{BE1F0DAE-2435-4ACA-2026-EA3022FF942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133600"/>
            <a:ext cx="0" cy="457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3" name="Text Box 5">
            <a:extLst>
              <a:ext uri="{FF2B5EF4-FFF2-40B4-BE49-F238E27FC236}">
                <a16:creationId xmlns:a16="http://schemas.microsoft.com/office/drawing/2014/main" id="{B72BD1B2-6984-4CB8-9790-5523CB1F1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1600200"/>
            <a:ext cx="2971800" cy="482600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400">
                <a:latin typeface="Arial Black" panose="020B0A04020102020204" pitchFamily="34" charset="0"/>
              </a:rPr>
              <a:t>FUNCIONES</a:t>
            </a:r>
          </a:p>
        </p:txBody>
      </p:sp>
      <p:sp>
        <p:nvSpPr>
          <p:cNvPr id="63494" name="Rectangle 6">
            <a:extLst>
              <a:ext uri="{FF2B5EF4-FFF2-40B4-BE49-F238E27FC236}">
                <a16:creationId xmlns:a16="http://schemas.microsoft.com/office/drawing/2014/main" id="{A4B8ABD3-A223-240B-0EE7-7F7407662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590800"/>
            <a:ext cx="776288" cy="533400"/>
          </a:xfrm>
          <a:prstGeom prst="rect">
            <a:avLst/>
          </a:prstGeom>
          <a:solidFill>
            <a:srgbClr val="399E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800" i="1">
                <a:latin typeface="Baskerville Old Face" panose="02020602080505020303" pitchFamily="18" charset="0"/>
              </a:rPr>
              <a:t>f</a:t>
            </a:r>
            <a:r>
              <a:rPr lang="en-US" altLang="en-US" sz="4800" i="1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63497" name="Text Box 9">
            <a:extLst>
              <a:ext uri="{FF2B5EF4-FFF2-40B4-BE49-F238E27FC236}">
                <a16:creationId xmlns:a16="http://schemas.microsoft.com/office/drawing/2014/main" id="{379AD25A-F0B4-017B-0990-017569424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213225"/>
            <a:ext cx="464820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>
                <a:latin typeface="Arial Black" panose="020B0A04020102020204" pitchFamily="34" charset="0"/>
              </a:rPr>
              <a:t>Paste Funtion</a:t>
            </a:r>
            <a:r>
              <a:rPr lang="en-US" altLang="en-US" b="1"/>
              <a:t>:</a:t>
            </a:r>
          </a:p>
          <a:p>
            <a:pPr algn="ctr">
              <a:lnSpc>
                <a:spcPct val="90000"/>
              </a:lnSpc>
            </a:pPr>
            <a:r>
              <a:rPr lang="en-US" altLang="en-US" b="1" i="1"/>
              <a:t>Para Insertar una Función</a:t>
            </a:r>
            <a:endParaRPr lang="en-US" altLang="en-US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3498" name="Text Box 10">
            <a:extLst>
              <a:ext uri="{FF2B5EF4-FFF2-40B4-BE49-F238E27FC236}">
                <a16:creationId xmlns:a16="http://schemas.microsoft.com/office/drawing/2014/main" id="{1B8AF7B5-1CAF-292D-17BA-15948E17F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181600"/>
            <a:ext cx="205740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b="1"/>
              <a:t>Identifica las</a:t>
            </a:r>
          </a:p>
          <a:p>
            <a:pPr algn="ctr">
              <a:lnSpc>
                <a:spcPct val="90000"/>
              </a:lnSpc>
            </a:pPr>
            <a:r>
              <a:rPr lang="en-US" altLang="en-US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Funciones</a:t>
            </a:r>
          </a:p>
        </p:txBody>
      </p:sp>
      <p:sp>
        <p:nvSpPr>
          <p:cNvPr id="63500" name="Text Box 12">
            <a:extLst>
              <a:ext uri="{FF2B5EF4-FFF2-40B4-BE49-F238E27FC236}">
                <a16:creationId xmlns:a16="http://schemas.microsoft.com/office/drawing/2014/main" id="{FAA6A338-D3FB-3744-CEC5-4EAF9C30FA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6042025"/>
            <a:ext cx="220980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>
                <a:latin typeface="Arial Black" panose="020B0A04020102020204" pitchFamily="34" charset="0"/>
              </a:rPr>
              <a:t>Funciones</a:t>
            </a:r>
          </a:p>
          <a:p>
            <a:pPr algn="ctr">
              <a:lnSpc>
                <a:spcPct val="90000"/>
              </a:lnSpc>
            </a:pPr>
            <a:r>
              <a:rPr lang="en-US" altLang="en-US" b="1"/>
              <a:t>Predefinidas</a:t>
            </a:r>
            <a:endParaRPr lang="en-US" altLang="en-US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63505" name="Picture 17">
            <a:extLst>
              <a:ext uri="{FF2B5EF4-FFF2-40B4-BE49-F238E27FC236}">
                <a16:creationId xmlns:a16="http://schemas.microsoft.com/office/drawing/2014/main" id="{67234F5D-4CF6-946A-CDB0-7971D1E31F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200400"/>
            <a:ext cx="4495800" cy="1068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506" name="Line 18">
            <a:extLst>
              <a:ext uri="{FF2B5EF4-FFF2-40B4-BE49-F238E27FC236}">
                <a16:creationId xmlns:a16="http://schemas.microsoft.com/office/drawing/2014/main" id="{52CC029B-B9B3-FA54-F70A-D3FF73E37E3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5715000"/>
            <a:ext cx="0" cy="457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7" name="Line 19">
            <a:extLst>
              <a:ext uri="{FF2B5EF4-FFF2-40B4-BE49-F238E27FC236}">
                <a16:creationId xmlns:a16="http://schemas.microsoft.com/office/drawing/2014/main" id="{91D5A372-3538-1694-3EEE-8EF7AF8BBAA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800600"/>
            <a:ext cx="0" cy="457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B9310603-668E-424D-D582-6DBFF18C92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latin typeface="Verdana" panose="020B0604030504040204" pitchFamily="34" charset="0"/>
              </a:rPr>
              <a:t>SUMA</a:t>
            </a:r>
          </a:p>
        </p:txBody>
      </p:sp>
      <p:sp>
        <p:nvSpPr>
          <p:cNvPr id="103431" name="Text Box 7">
            <a:extLst>
              <a:ext uri="{FF2B5EF4-FFF2-40B4-BE49-F238E27FC236}">
                <a16:creationId xmlns:a16="http://schemas.microsoft.com/office/drawing/2014/main" id="{56E512C3-F7D4-9A78-1647-0CF9E0683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10000"/>
            <a:ext cx="25146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Escríba Directamente la Función (</a:t>
            </a:r>
            <a:r>
              <a:rPr lang="en-US" altLang="en-US" sz="2400">
                <a:latin typeface="Arial Black" panose="020B0A04020102020204" pitchFamily="34" charset="0"/>
              </a:rPr>
              <a:t>SUM</a:t>
            </a:r>
            <a:r>
              <a:rPr lang="en-US" altLang="en-US" sz="2400" b="1"/>
              <a:t>) en la </a:t>
            </a:r>
            <a:r>
              <a:rPr lang="en-US" altLang="en-US" sz="2400" b="1" i="1">
                <a:latin typeface="Arial Black" panose="020B0A04020102020204" pitchFamily="34" charset="0"/>
              </a:rPr>
              <a:t>Barra de Herramienta</a:t>
            </a:r>
            <a:endParaRPr lang="en-US" altLang="en-US" sz="2400" b="1" i="1"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03432" name="Text Box 8">
            <a:extLst>
              <a:ext uri="{FF2B5EF4-FFF2-40B4-BE49-F238E27FC236}">
                <a16:creationId xmlns:a16="http://schemas.microsoft.com/office/drawing/2014/main" id="{127A2574-22E0-2229-2F2D-690392F69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184650"/>
            <a:ext cx="3200400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Operadores</a:t>
            </a:r>
          </a:p>
          <a:p>
            <a:pPr algn="ctr">
              <a:lnSpc>
                <a:spcPct val="9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Matemáticos</a:t>
            </a:r>
          </a:p>
          <a:p>
            <a:pPr algn="ctr">
              <a:lnSpc>
                <a:spcPct val="90000"/>
              </a:lnSpc>
            </a:pPr>
            <a:r>
              <a:rPr lang="en-US" altLang="en-US" sz="2100" b="1">
                <a:latin typeface="Arial Black" panose="020B0A04020102020204" pitchFamily="34" charset="0"/>
              </a:rPr>
              <a:t>(B2+B3+B4+B5+B6)</a:t>
            </a:r>
          </a:p>
        </p:txBody>
      </p:sp>
      <p:sp>
        <p:nvSpPr>
          <p:cNvPr id="103434" name="Line 10">
            <a:extLst>
              <a:ext uri="{FF2B5EF4-FFF2-40B4-BE49-F238E27FC236}">
                <a16:creationId xmlns:a16="http://schemas.microsoft.com/office/drawing/2014/main" id="{DB586653-2247-A837-3B07-5B4D89E89104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5486400"/>
            <a:ext cx="0" cy="6858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35" name="Line 11">
            <a:extLst>
              <a:ext uri="{FF2B5EF4-FFF2-40B4-BE49-F238E27FC236}">
                <a16:creationId xmlns:a16="http://schemas.microsoft.com/office/drawing/2014/main" id="{41B6802E-35CA-E196-0EAE-B153B618A6E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276600"/>
            <a:ext cx="0" cy="6858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436" name="Picture 12">
            <a:extLst>
              <a:ext uri="{FF2B5EF4-FFF2-40B4-BE49-F238E27FC236}">
                <a16:creationId xmlns:a16="http://schemas.microsoft.com/office/drawing/2014/main" id="{1D6D753D-1029-F843-2AEC-3650277162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581400"/>
            <a:ext cx="54927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437" name="Text Box 13">
            <a:extLst>
              <a:ext uri="{FF2B5EF4-FFF2-40B4-BE49-F238E27FC236}">
                <a16:creationId xmlns:a16="http://schemas.microsoft.com/office/drawing/2014/main" id="{448F8A62-3E82-3383-F569-C54EC653D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600200"/>
            <a:ext cx="7239000" cy="666750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600">
                <a:latin typeface="Arial Black" panose="020B0A04020102020204" pitchFamily="34" charset="0"/>
              </a:rPr>
              <a:t>CUATRO MÉTODOS</a:t>
            </a:r>
          </a:p>
        </p:txBody>
      </p:sp>
      <p:sp>
        <p:nvSpPr>
          <p:cNvPr id="103439" name="Text Box 15">
            <a:extLst>
              <a:ext uri="{FF2B5EF4-FFF2-40B4-BE49-F238E27FC236}">
                <a16:creationId xmlns:a16="http://schemas.microsoft.com/office/drawing/2014/main" id="{9C5AEC9E-0AA4-6C6C-FB4B-AF24EFC71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03500"/>
            <a:ext cx="38100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Si Conoce el Nombre</a:t>
            </a:r>
          </a:p>
          <a:p>
            <a:pPr algn="ctr">
              <a:lnSpc>
                <a:spcPct val="9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De la Función</a:t>
            </a:r>
            <a:endParaRPr lang="en-US" alt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3440" name="Rectangle 16">
            <a:extLst>
              <a:ext uri="{FF2B5EF4-FFF2-40B4-BE49-F238E27FC236}">
                <a16:creationId xmlns:a16="http://schemas.microsoft.com/office/drawing/2014/main" id="{09952BC0-B055-04D2-7374-082931111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657600"/>
            <a:ext cx="776288" cy="533400"/>
          </a:xfrm>
          <a:prstGeom prst="rect">
            <a:avLst/>
          </a:prstGeom>
          <a:solidFill>
            <a:srgbClr val="399E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800" i="1">
                <a:latin typeface="Baskerville Old Face" panose="02020602080505020303" pitchFamily="18" charset="0"/>
              </a:rPr>
              <a:t>f</a:t>
            </a:r>
            <a:r>
              <a:rPr lang="en-US" altLang="en-US" sz="4800" i="1">
                <a:latin typeface="Times New Roman" panose="02020603050405020304" pitchFamily="18" charset="0"/>
              </a:rPr>
              <a:t>x</a:t>
            </a:r>
          </a:p>
        </p:txBody>
      </p:sp>
      <p:pic>
        <p:nvPicPr>
          <p:cNvPr id="103441" name="Picture 17">
            <a:extLst>
              <a:ext uri="{FF2B5EF4-FFF2-40B4-BE49-F238E27FC236}">
                <a16:creationId xmlns:a16="http://schemas.microsoft.com/office/drawing/2014/main" id="{50BABD14-4490-A42E-070D-99C195A873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561013"/>
            <a:ext cx="4495800" cy="1068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442" name="Line 18">
            <a:extLst>
              <a:ext uri="{FF2B5EF4-FFF2-40B4-BE49-F238E27FC236}">
                <a16:creationId xmlns:a16="http://schemas.microsoft.com/office/drawing/2014/main" id="{A29E9CCD-49F3-BC1C-1DFF-216C045C9493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286000"/>
            <a:ext cx="0" cy="457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43" name="Line 19">
            <a:extLst>
              <a:ext uri="{FF2B5EF4-FFF2-40B4-BE49-F238E27FC236}">
                <a16:creationId xmlns:a16="http://schemas.microsoft.com/office/drawing/2014/main" id="{BCDB1F8D-640E-385B-8F76-4D0EC63E7FD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2286000"/>
            <a:ext cx="0" cy="7620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44" name="Text Box 20">
            <a:extLst>
              <a:ext uri="{FF2B5EF4-FFF2-40B4-BE49-F238E27FC236}">
                <a16:creationId xmlns:a16="http://schemas.microsoft.com/office/drawing/2014/main" id="{0CCB764E-8070-190F-7B7D-75E1D06C2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971800"/>
            <a:ext cx="19050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Botón de</a:t>
            </a:r>
          </a:p>
          <a:p>
            <a:pPr algn="ctr">
              <a:lnSpc>
                <a:spcPct val="9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AutoSum</a:t>
            </a:r>
            <a:endParaRPr lang="en-US" alt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3445" name="Text Box 21">
            <a:extLst>
              <a:ext uri="{FF2B5EF4-FFF2-40B4-BE49-F238E27FC236}">
                <a16:creationId xmlns:a16="http://schemas.microsoft.com/office/drawing/2014/main" id="{0EB85B62-338F-5C88-FAC4-29314E049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971800"/>
            <a:ext cx="19050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Insert</a:t>
            </a:r>
          </a:p>
          <a:p>
            <a:pPr algn="ctr">
              <a:lnSpc>
                <a:spcPct val="9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Function</a:t>
            </a:r>
            <a:endParaRPr lang="en-US" altLang="en-US" sz="2400" i="1"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03446" name="Line 22">
            <a:extLst>
              <a:ext uri="{FF2B5EF4-FFF2-40B4-BE49-F238E27FC236}">
                <a16:creationId xmlns:a16="http://schemas.microsoft.com/office/drawing/2014/main" id="{2B0EB76F-7501-CB72-455F-C049E343A220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2286000"/>
            <a:ext cx="0" cy="7620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47" name="Line 23">
            <a:extLst>
              <a:ext uri="{FF2B5EF4-FFF2-40B4-BE49-F238E27FC236}">
                <a16:creationId xmlns:a16="http://schemas.microsoft.com/office/drawing/2014/main" id="{0CC22DC3-9D72-E050-8027-0393B35F2EE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191000"/>
            <a:ext cx="0" cy="13716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48" name="Line 24">
            <a:extLst>
              <a:ext uri="{FF2B5EF4-FFF2-40B4-BE49-F238E27FC236}">
                <a16:creationId xmlns:a16="http://schemas.microsoft.com/office/drawing/2014/main" id="{1A924341-0B71-F991-0986-222D7B20BC1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286000"/>
            <a:ext cx="0" cy="1981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452" name="Picture 28">
            <a:extLst>
              <a:ext uri="{FF2B5EF4-FFF2-40B4-BE49-F238E27FC236}">
                <a16:creationId xmlns:a16="http://schemas.microsoft.com/office/drawing/2014/main" id="{A7A1C884-BA9A-2303-C0BA-D58797660CC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" y="6172200"/>
            <a:ext cx="3200400" cy="5476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1F1F1BFC-42D5-7B4C-0166-56C3B0E19F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latin typeface="Verdana" panose="020B0604030504040204" pitchFamily="34" charset="0"/>
              </a:rPr>
              <a:t>POR CIENTO</a:t>
            </a:r>
          </a:p>
        </p:txBody>
      </p:sp>
      <p:sp>
        <p:nvSpPr>
          <p:cNvPr id="105475" name="Text Box 3">
            <a:extLst>
              <a:ext uri="{FF2B5EF4-FFF2-40B4-BE49-F238E27FC236}">
                <a16:creationId xmlns:a16="http://schemas.microsoft.com/office/drawing/2014/main" id="{F168BD43-60AB-55C6-A482-F46A795E8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81400"/>
            <a:ext cx="25146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B3/B2*100</a:t>
            </a:r>
            <a:endParaRPr lang="en-US" altLang="en-US" sz="2400" i="1"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05477" name="Line 5">
            <a:extLst>
              <a:ext uri="{FF2B5EF4-FFF2-40B4-BE49-F238E27FC236}">
                <a16:creationId xmlns:a16="http://schemas.microsoft.com/office/drawing/2014/main" id="{F480A77D-1CA6-FDF5-82F7-8F8E5F13ED6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886200"/>
            <a:ext cx="0" cy="68580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78" name="Line 6">
            <a:extLst>
              <a:ext uri="{FF2B5EF4-FFF2-40B4-BE49-F238E27FC236}">
                <a16:creationId xmlns:a16="http://schemas.microsoft.com/office/drawing/2014/main" id="{DF4ED24F-63A6-2B20-D469-0B9F57C1425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971800"/>
            <a:ext cx="0" cy="6858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0" name="Text Box 8">
            <a:extLst>
              <a:ext uri="{FF2B5EF4-FFF2-40B4-BE49-F238E27FC236}">
                <a16:creationId xmlns:a16="http://schemas.microsoft.com/office/drawing/2014/main" id="{ED1B8B2A-B098-2F68-F83D-797726EF1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600200"/>
            <a:ext cx="7239000" cy="666750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600">
                <a:latin typeface="Arial Black" panose="020B0A04020102020204" pitchFamily="34" charset="0"/>
              </a:rPr>
              <a:t>MÉTODO 1</a:t>
            </a:r>
          </a:p>
        </p:txBody>
      </p:sp>
      <p:sp>
        <p:nvSpPr>
          <p:cNvPr id="105481" name="Text Box 9">
            <a:extLst>
              <a:ext uri="{FF2B5EF4-FFF2-40B4-BE49-F238E27FC236}">
                <a16:creationId xmlns:a16="http://schemas.microsoft.com/office/drawing/2014/main" id="{D1333DFA-0422-6D42-062E-654B50C32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0"/>
            <a:ext cx="38100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Directo en la Celda</a:t>
            </a:r>
            <a:endParaRPr lang="en-US" alt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5484" name="Line 12">
            <a:extLst>
              <a:ext uri="{FF2B5EF4-FFF2-40B4-BE49-F238E27FC236}">
                <a16:creationId xmlns:a16="http://schemas.microsoft.com/office/drawing/2014/main" id="{85E17417-098B-58FC-6FC7-60B82A0887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286000"/>
            <a:ext cx="0" cy="457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92" name="Text Box 20">
            <a:extLst>
              <a:ext uri="{FF2B5EF4-FFF2-40B4-BE49-F238E27FC236}">
                <a16:creationId xmlns:a16="http://schemas.microsoft.com/office/drawing/2014/main" id="{E72D3DC7-95B6-4D67-5686-DDA45B6EC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084513"/>
            <a:ext cx="16002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 i="1"/>
              <a:t>Ejemplo</a:t>
            </a:r>
            <a:endParaRPr lang="en-US" altLang="en-US" sz="2400" b="1" i="1"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05493" name="Text Box 21">
            <a:extLst>
              <a:ext uri="{FF2B5EF4-FFF2-40B4-BE49-F238E27FC236}">
                <a16:creationId xmlns:a16="http://schemas.microsoft.com/office/drawing/2014/main" id="{478FCFE3-3A9B-273C-2E5D-DABACCF8F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495800"/>
            <a:ext cx="6096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 i="1">
                <a:solidFill>
                  <a:srgbClr val="008000"/>
                </a:solidFill>
              </a:rPr>
              <a:t>56</a:t>
            </a:r>
            <a:endParaRPr lang="en-US" altLang="en-US" sz="2400" b="1" i="1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05494" name="Line 22">
            <a:extLst>
              <a:ext uri="{FF2B5EF4-FFF2-40B4-BE49-F238E27FC236}">
                <a16:creationId xmlns:a16="http://schemas.microsoft.com/office/drawing/2014/main" id="{B24EC329-766B-9B86-1CE4-3CCCF970811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886200"/>
            <a:ext cx="0" cy="68580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95" name="Text Box 23">
            <a:extLst>
              <a:ext uri="{FF2B5EF4-FFF2-40B4-BE49-F238E27FC236}">
                <a16:creationId xmlns:a16="http://schemas.microsoft.com/office/drawing/2014/main" id="{84522267-FA4E-1B64-7690-4483EE902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495800"/>
            <a:ext cx="6096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 i="1">
                <a:solidFill>
                  <a:srgbClr val="008000"/>
                </a:solidFill>
              </a:rPr>
              <a:t>70</a:t>
            </a:r>
            <a:endParaRPr lang="en-US" altLang="en-US" sz="2400" b="1" i="1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05496" name="Text Box 24">
            <a:extLst>
              <a:ext uri="{FF2B5EF4-FFF2-40B4-BE49-F238E27FC236}">
                <a16:creationId xmlns:a16="http://schemas.microsoft.com/office/drawing/2014/main" id="{45ED2260-E394-50BF-3767-3816B47D4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391150"/>
            <a:ext cx="1371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400" b="1" i="1"/>
              <a:t>Puntuación</a:t>
            </a:r>
          </a:p>
          <a:p>
            <a:pPr algn="ctr">
              <a:lnSpc>
                <a:spcPct val="90000"/>
              </a:lnSpc>
            </a:pPr>
            <a:r>
              <a:rPr lang="en-US" altLang="en-US" sz="1400" b="1" i="1"/>
              <a:t>Obtenida</a:t>
            </a:r>
            <a:endParaRPr lang="en-US" altLang="en-US" sz="1400" b="1" i="1"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05497" name="Line 25">
            <a:extLst>
              <a:ext uri="{FF2B5EF4-FFF2-40B4-BE49-F238E27FC236}">
                <a16:creationId xmlns:a16="http://schemas.microsoft.com/office/drawing/2014/main" id="{8EA3843A-83B2-70FD-BE2F-98EAF0C5805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781550"/>
            <a:ext cx="0" cy="68580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98" name="Line 26">
            <a:extLst>
              <a:ext uri="{FF2B5EF4-FFF2-40B4-BE49-F238E27FC236}">
                <a16:creationId xmlns:a16="http://schemas.microsoft.com/office/drawing/2014/main" id="{D3721469-77B2-FFB0-1B90-088FB02FE3F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4800600"/>
            <a:ext cx="0" cy="121920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00" name="Text Box 28">
            <a:extLst>
              <a:ext uri="{FF2B5EF4-FFF2-40B4-BE49-F238E27FC236}">
                <a16:creationId xmlns:a16="http://schemas.microsoft.com/office/drawing/2014/main" id="{3185D71E-7ACA-3EDC-7DE1-DE77AE037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943600"/>
            <a:ext cx="1143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400" b="1" i="1"/>
              <a:t>Valor del Exxamen</a:t>
            </a:r>
            <a:endParaRPr lang="en-US" altLang="en-US" sz="1400" b="1" i="1"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05501" name="Line 29">
            <a:extLst>
              <a:ext uri="{FF2B5EF4-FFF2-40B4-BE49-F238E27FC236}">
                <a16:creationId xmlns:a16="http://schemas.microsoft.com/office/drawing/2014/main" id="{3429D53A-BBE2-40E6-FB63-ACCC35F07C9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886200"/>
            <a:ext cx="0" cy="68580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02" name="Text Box 30">
            <a:extLst>
              <a:ext uri="{FF2B5EF4-FFF2-40B4-BE49-F238E27FC236}">
                <a16:creationId xmlns:a16="http://schemas.microsoft.com/office/drawing/2014/main" id="{605F3E8C-F762-8A27-885B-95159E1E1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495800"/>
            <a:ext cx="1676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400" b="1" i="1"/>
              <a:t>Para convertir en Porcentaje</a:t>
            </a:r>
            <a:endParaRPr lang="en-US" altLang="en-US" sz="1400" b="1" i="1"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05506" name="Picture 34">
            <a:extLst>
              <a:ext uri="{FF2B5EF4-FFF2-40B4-BE49-F238E27FC236}">
                <a16:creationId xmlns:a16="http://schemas.microsoft.com/office/drawing/2014/main" id="{75370272-6A5E-ECAC-8AC0-7210E6CAC98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43325" y="3200400"/>
            <a:ext cx="4867275" cy="2241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B0175400-A924-5911-3891-6F5A2D0562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latin typeface="Verdana" panose="020B0604030504040204" pitchFamily="34" charset="0"/>
              </a:rPr>
              <a:t>POR CIENTO</a:t>
            </a:r>
          </a:p>
        </p:txBody>
      </p:sp>
      <p:pic>
        <p:nvPicPr>
          <p:cNvPr id="106515" name="Picture 19">
            <a:extLst>
              <a:ext uri="{FF2B5EF4-FFF2-40B4-BE49-F238E27FC236}">
                <a16:creationId xmlns:a16="http://schemas.microsoft.com/office/drawing/2014/main" id="{8308F310-15B3-8503-254C-2B2526EA39F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95800" y="2365375"/>
            <a:ext cx="4486275" cy="432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6516" name="Picture 20">
            <a:extLst>
              <a:ext uri="{FF2B5EF4-FFF2-40B4-BE49-F238E27FC236}">
                <a16:creationId xmlns:a16="http://schemas.microsoft.com/office/drawing/2014/main" id="{1D5DA6D2-DB64-7C0F-9BFA-361EACF6F08F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3756025"/>
            <a:ext cx="2971800" cy="294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6502" name="Text Box 6">
            <a:extLst>
              <a:ext uri="{FF2B5EF4-FFF2-40B4-BE49-F238E27FC236}">
                <a16:creationId xmlns:a16="http://schemas.microsoft.com/office/drawing/2014/main" id="{C72A76CF-A1D8-B82D-85E6-08905D957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600200"/>
            <a:ext cx="7239000" cy="666750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600">
                <a:latin typeface="Arial Black" panose="020B0A04020102020204" pitchFamily="34" charset="0"/>
              </a:rPr>
              <a:t>MÉTODO 2a</a:t>
            </a:r>
          </a:p>
        </p:txBody>
      </p:sp>
      <p:sp>
        <p:nvSpPr>
          <p:cNvPr id="106520" name="Text Box 24">
            <a:extLst>
              <a:ext uri="{FF2B5EF4-FFF2-40B4-BE49-F238E27FC236}">
                <a16:creationId xmlns:a16="http://schemas.microsoft.com/office/drawing/2014/main" id="{9028B2F2-51CF-6062-5552-ABC7AEEFA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436813"/>
            <a:ext cx="17526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altLang="en-US" sz="2000">
                <a:latin typeface="Arial Black" panose="020B0A04020102020204" pitchFamily="34" charset="0"/>
              </a:rPr>
              <a:t>Seleccione </a:t>
            </a:r>
          </a:p>
          <a:p>
            <a:pPr algn="r">
              <a:lnSpc>
                <a:spcPct val="90000"/>
              </a:lnSpc>
            </a:pPr>
            <a:r>
              <a:rPr lang="en-US" altLang="en-US" sz="2000">
                <a:latin typeface="Arial Black" panose="020B0A04020102020204" pitchFamily="34" charset="0"/>
              </a:rPr>
              <a:t>la Celda o</a:t>
            </a:r>
          </a:p>
          <a:p>
            <a:pPr algn="r">
              <a:lnSpc>
                <a:spcPct val="90000"/>
              </a:lnSpc>
            </a:pPr>
            <a:r>
              <a:rPr lang="en-US" altLang="en-US" sz="2000">
                <a:latin typeface="Arial Black" panose="020B0A04020102020204" pitchFamily="34" charset="0"/>
              </a:rPr>
              <a:t>Celdas</a:t>
            </a:r>
            <a:endParaRPr lang="en-US" altLang="en-US" sz="20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106522" name="Picture 26">
            <a:extLst>
              <a:ext uri="{FF2B5EF4-FFF2-40B4-BE49-F238E27FC236}">
                <a16:creationId xmlns:a16="http://schemas.microsoft.com/office/drawing/2014/main" id="{69975F76-30E3-32D9-3C35-E79764FF8019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8800" y="2447925"/>
            <a:ext cx="2438400" cy="904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6524" name="Line 28">
            <a:extLst>
              <a:ext uri="{FF2B5EF4-FFF2-40B4-BE49-F238E27FC236}">
                <a16:creationId xmlns:a16="http://schemas.microsoft.com/office/drawing/2014/main" id="{DD6A33F1-341A-028C-AC3A-8088F98262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4191000"/>
            <a:ext cx="762000" cy="76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25" name="Line 29">
            <a:extLst>
              <a:ext uri="{FF2B5EF4-FFF2-40B4-BE49-F238E27FC236}">
                <a16:creationId xmlns:a16="http://schemas.microsoft.com/office/drawing/2014/main" id="{F1E7F1F8-0759-3A88-3D3D-81F4A7D3D2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3352800"/>
            <a:ext cx="2362200" cy="4572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26" name="Line 30">
            <a:extLst>
              <a:ext uri="{FF2B5EF4-FFF2-40B4-BE49-F238E27FC236}">
                <a16:creationId xmlns:a16="http://schemas.microsoft.com/office/drawing/2014/main" id="{78FF3AAE-DBC2-AA55-C5A8-7333D15B7FF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743200"/>
            <a:ext cx="228600" cy="152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896A523C-2CA2-264E-C4BE-B0990CBD67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latin typeface="Verdana" panose="020B0604030504040204" pitchFamily="34" charset="0"/>
              </a:rPr>
              <a:t>POR CIENTO</a:t>
            </a:r>
          </a:p>
        </p:txBody>
      </p:sp>
      <p:pic>
        <p:nvPicPr>
          <p:cNvPr id="108547" name="Picture 3">
            <a:extLst>
              <a:ext uri="{FF2B5EF4-FFF2-40B4-BE49-F238E27FC236}">
                <a16:creationId xmlns:a16="http://schemas.microsoft.com/office/drawing/2014/main" id="{AC4C2635-18AC-209A-C4C3-8F021A66E294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19600" y="2366963"/>
            <a:ext cx="4495800" cy="43386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8548" name="Text Box 4">
            <a:extLst>
              <a:ext uri="{FF2B5EF4-FFF2-40B4-BE49-F238E27FC236}">
                <a16:creationId xmlns:a16="http://schemas.microsoft.com/office/drawing/2014/main" id="{E5156F0E-688A-C2B7-B988-F56623BEA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600200"/>
            <a:ext cx="7239000" cy="666750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600">
                <a:latin typeface="Arial Black" panose="020B0A04020102020204" pitchFamily="34" charset="0"/>
              </a:rPr>
              <a:t>MÉTODO 2b</a:t>
            </a:r>
          </a:p>
        </p:txBody>
      </p:sp>
      <p:pic>
        <p:nvPicPr>
          <p:cNvPr id="108554" name="Picture 10">
            <a:extLst>
              <a:ext uri="{FF2B5EF4-FFF2-40B4-BE49-F238E27FC236}">
                <a16:creationId xmlns:a16="http://schemas.microsoft.com/office/drawing/2014/main" id="{3672E668-69F1-9D70-CBA8-BC5D9D54B63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6088" y="3048000"/>
            <a:ext cx="3459162" cy="3733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8556" name="Line 12">
            <a:extLst>
              <a:ext uri="{FF2B5EF4-FFF2-40B4-BE49-F238E27FC236}">
                <a16:creationId xmlns:a16="http://schemas.microsoft.com/office/drawing/2014/main" id="{B1506A7C-D597-88D4-D018-7C8A07EA4F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267200"/>
            <a:ext cx="1295400" cy="1600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57" name="Text Box 13">
            <a:extLst>
              <a:ext uri="{FF2B5EF4-FFF2-40B4-BE49-F238E27FC236}">
                <a16:creationId xmlns:a16="http://schemas.microsoft.com/office/drawing/2014/main" id="{22318754-301B-A576-8A01-5A7666092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351088"/>
            <a:ext cx="37338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Clic Botón Derecho</a:t>
            </a:r>
            <a:endParaRPr lang="en-US" alt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8558" name="Line 14">
            <a:extLst>
              <a:ext uri="{FF2B5EF4-FFF2-40B4-BE49-F238E27FC236}">
                <a16:creationId xmlns:a16="http://schemas.microsoft.com/office/drawing/2014/main" id="{8C1DAB44-F6E2-67DB-5A68-30C560EEF77D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667000"/>
            <a:ext cx="0" cy="838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60" name="Line 16">
            <a:extLst>
              <a:ext uri="{FF2B5EF4-FFF2-40B4-BE49-F238E27FC236}">
                <a16:creationId xmlns:a16="http://schemas.microsoft.com/office/drawing/2014/main" id="{0B1D5DAB-5175-CF85-7AB1-4D0F12B0F31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743200"/>
            <a:ext cx="228600" cy="152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B169FC8B-4838-20F8-84C1-5A5916924A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latin typeface="Verdana" panose="020B0604030504040204" pitchFamily="34" charset="0"/>
              </a:rPr>
              <a:t>POR CIENTO</a:t>
            </a:r>
          </a:p>
        </p:txBody>
      </p:sp>
      <p:pic>
        <p:nvPicPr>
          <p:cNvPr id="119823" name="Picture 15">
            <a:extLst>
              <a:ext uri="{FF2B5EF4-FFF2-40B4-BE49-F238E27FC236}">
                <a16:creationId xmlns:a16="http://schemas.microsoft.com/office/drawing/2014/main" id="{2F1332A4-29B3-86D8-75A4-0C041C941ED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3600" y="2743200"/>
            <a:ext cx="5181600" cy="17224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9812" name="Text Box 4">
            <a:extLst>
              <a:ext uri="{FF2B5EF4-FFF2-40B4-BE49-F238E27FC236}">
                <a16:creationId xmlns:a16="http://schemas.microsoft.com/office/drawing/2014/main" id="{194903B1-5565-C09B-4777-BED1376B1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600200"/>
            <a:ext cx="7239000" cy="666750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600">
                <a:latin typeface="Arial Black" panose="020B0A04020102020204" pitchFamily="34" charset="0"/>
              </a:rPr>
              <a:t>MÉTODO 2c</a:t>
            </a:r>
          </a:p>
        </p:txBody>
      </p:sp>
      <p:sp>
        <p:nvSpPr>
          <p:cNvPr id="119820" name="Text Box 12">
            <a:extLst>
              <a:ext uri="{FF2B5EF4-FFF2-40B4-BE49-F238E27FC236}">
                <a16:creationId xmlns:a16="http://schemas.microsoft.com/office/drawing/2014/main" id="{93466400-6A42-BAA6-2E14-DBC17FF36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724400"/>
            <a:ext cx="49530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Clic al Boton: </a:t>
            </a:r>
            <a:r>
              <a:rPr lang="en-US" altLang="en-US" sz="2400" b="1">
                <a:latin typeface="Arial Black" panose="020B0A04020102020204" pitchFamily="34" charset="0"/>
              </a:rPr>
              <a:t>Percent Style</a:t>
            </a:r>
          </a:p>
        </p:txBody>
      </p:sp>
      <p:sp>
        <p:nvSpPr>
          <p:cNvPr id="119822" name="Rectangle 14">
            <a:extLst>
              <a:ext uri="{FF2B5EF4-FFF2-40B4-BE49-F238E27FC236}">
                <a16:creationId xmlns:a16="http://schemas.microsoft.com/office/drawing/2014/main" id="{CA447A19-3555-F6C6-7820-754FF9B33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648200"/>
            <a:ext cx="762000" cy="685800"/>
          </a:xfrm>
          <a:prstGeom prst="rect">
            <a:avLst/>
          </a:prstGeom>
          <a:solidFill>
            <a:srgbClr val="399E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800" i="1"/>
              <a:t>%</a:t>
            </a:r>
          </a:p>
        </p:txBody>
      </p:sp>
      <p:sp>
        <p:nvSpPr>
          <p:cNvPr id="119825" name="Text Box 17">
            <a:extLst>
              <a:ext uri="{FF2B5EF4-FFF2-40B4-BE49-F238E27FC236}">
                <a16:creationId xmlns:a16="http://schemas.microsoft.com/office/drawing/2014/main" id="{7D6AA95D-301E-5E80-41D7-C4AF0C224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362200"/>
            <a:ext cx="83820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Seleccione el Rango de las Puntuaciones</a:t>
            </a:r>
          </a:p>
        </p:txBody>
      </p:sp>
      <p:sp>
        <p:nvSpPr>
          <p:cNvPr id="119828" name="Line 20">
            <a:extLst>
              <a:ext uri="{FF2B5EF4-FFF2-40B4-BE49-F238E27FC236}">
                <a16:creationId xmlns:a16="http://schemas.microsoft.com/office/drawing/2014/main" id="{1B2B37EE-7DCF-A9B5-D7A2-0680251E02E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4958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9829" name="Picture 21">
            <a:extLst>
              <a:ext uri="{FF2B5EF4-FFF2-40B4-BE49-F238E27FC236}">
                <a16:creationId xmlns:a16="http://schemas.microsoft.com/office/drawing/2014/main" id="{0478A61C-1BCC-208B-6141-EA258E24134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05200" y="5153025"/>
            <a:ext cx="2362200" cy="1619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Text Box 5">
            <a:extLst>
              <a:ext uri="{FF2B5EF4-FFF2-40B4-BE49-F238E27FC236}">
                <a16:creationId xmlns:a16="http://schemas.microsoft.com/office/drawing/2014/main" id="{BDB6BEB2-3D84-5B3A-117D-2229B857AE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600200"/>
            <a:ext cx="83820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Clic a la Celda donde se Colocará el Promedio (Ej: </a:t>
            </a:r>
            <a:r>
              <a:rPr lang="en-US" altLang="en-US" sz="2400">
                <a:solidFill>
                  <a:srgbClr val="008000"/>
                </a:solidFill>
                <a:latin typeface="Arial Black" panose="020B0A04020102020204" pitchFamily="34" charset="0"/>
              </a:rPr>
              <a:t>E4</a:t>
            </a:r>
            <a:r>
              <a:rPr lang="en-US" altLang="en-US" sz="2400" b="1"/>
              <a:t>)</a:t>
            </a:r>
          </a:p>
        </p:txBody>
      </p:sp>
      <p:sp>
        <p:nvSpPr>
          <p:cNvPr id="81935" name="Text Box 15">
            <a:extLst>
              <a:ext uri="{FF2B5EF4-FFF2-40B4-BE49-F238E27FC236}">
                <a16:creationId xmlns:a16="http://schemas.microsoft.com/office/drawing/2014/main" id="{9CE29707-F249-D4DB-6D2B-69FD145C7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093913"/>
            <a:ext cx="52578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Clic al botón de </a:t>
            </a:r>
            <a:r>
              <a:rPr lang="en-US" altLang="en-US" sz="2400" b="1" i="1">
                <a:solidFill>
                  <a:srgbClr val="399EF9"/>
                </a:solidFill>
              </a:rPr>
              <a:t>Paste Function</a:t>
            </a:r>
            <a:r>
              <a:rPr lang="en-US" altLang="en-US" sz="2400" b="1"/>
              <a:t>:</a:t>
            </a:r>
          </a:p>
        </p:txBody>
      </p:sp>
      <p:sp>
        <p:nvSpPr>
          <p:cNvPr id="81936" name="Line 16">
            <a:extLst>
              <a:ext uri="{FF2B5EF4-FFF2-40B4-BE49-F238E27FC236}">
                <a16:creationId xmlns:a16="http://schemas.microsoft.com/office/drawing/2014/main" id="{C500CEFC-574F-E0DD-9E51-D9EDF588C7E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1941513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1937" name="Picture 17">
            <a:extLst>
              <a:ext uri="{FF2B5EF4-FFF2-40B4-BE49-F238E27FC236}">
                <a16:creationId xmlns:a16="http://schemas.microsoft.com/office/drawing/2014/main" id="{6F523FE9-B85C-47BD-5F8A-7CC184145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133600"/>
            <a:ext cx="381000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38" name="Line 18">
            <a:extLst>
              <a:ext uri="{FF2B5EF4-FFF2-40B4-BE49-F238E27FC236}">
                <a16:creationId xmlns:a16="http://schemas.microsoft.com/office/drawing/2014/main" id="{CA0BF4B8-51AC-63E6-5225-010E426CAD6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4384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9" name="Text Box 19">
            <a:extLst>
              <a:ext uri="{FF2B5EF4-FFF2-40B4-BE49-F238E27FC236}">
                <a16:creationId xmlns:a16="http://schemas.microsoft.com/office/drawing/2014/main" id="{C2F239E5-42BE-40D8-D0D4-1B7F7925C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628900"/>
            <a:ext cx="83820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Or select a </a:t>
            </a:r>
            <a:r>
              <a:rPr lang="en-US" altLang="en-US" sz="2400" u="sng">
                <a:latin typeface="Arial Black" panose="020B0A04020102020204" pitchFamily="34" charset="0"/>
              </a:rPr>
              <a:t>c</a:t>
            </a:r>
            <a:r>
              <a:rPr lang="en-US" altLang="en-US" sz="2400">
                <a:latin typeface="Arial Black" panose="020B0A04020102020204" pitchFamily="34" charset="0"/>
              </a:rPr>
              <a:t>ategory</a:t>
            </a:r>
            <a:r>
              <a:rPr lang="en-US" altLang="en-US" sz="2400" b="1"/>
              <a:t>:</a:t>
            </a:r>
            <a:r>
              <a:rPr lang="en-US" altLang="en-US" sz="2400" b="1">
                <a:latin typeface="Arial Black" panose="020B0A04020102020204" pitchFamily="34" charset="0"/>
              </a:rPr>
              <a:t>→Statistical</a:t>
            </a:r>
            <a:endParaRPr lang="en-US" altLang="en-US" sz="2400">
              <a:latin typeface="Arial Black" panose="020B0A04020102020204" pitchFamily="34" charset="0"/>
            </a:endParaRPr>
          </a:p>
        </p:txBody>
      </p:sp>
      <p:pic>
        <p:nvPicPr>
          <p:cNvPr id="81942" name="Picture 22">
            <a:extLst>
              <a:ext uri="{FF2B5EF4-FFF2-40B4-BE49-F238E27FC236}">
                <a16:creationId xmlns:a16="http://schemas.microsoft.com/office/drawing/2014/main" id="{DE9750EA-FA9D-A8E0-CA7A-B2E75FD429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413" y="2095500"/>
            <a:ext cx="54292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43" name="Line 23">
            <a:extLst>
              <a:ext uri="{FF2B5EF4-FFF2-40B4-BE49-F238E27FC236}">
                <a16:creationId xmlns:a16="http://schemas.microsoft.com/office/drawing/2014/main" id="{0374F8AC-2D3A-ACF7-0549-B90939503D5E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7353300" y="2133600"/>
            <a:ext cx="0" cy="381000"/>
          </a:xfrm>
          <a:prstGeom prst="line">
            <a:avLst/>
          </a:prstGeom>
          <a:noFill/>
          <a:ln w="76200">
            <a:solidFill>
              <a:srgbClr val="49B4E9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5" name="Rectangle 25">
            <a:extLst>
              <a:ext uri="{FF2B5EF4-FFF2-40B4-BE49-F238E27FC236}">
                <a16:creationId xmlns:a16="http://schemas.microsoft.com/office/drawing/2014/main" id="{50F828F9-20EB-1CA9-1F7E-6F73ACC5EF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b="1">
                <a:latin typeface="Verdana" panose="020B0604030504040204" pitchFamily="34" charset="0"/>
              </a:rPr>
              <a:t>PROMEDIO: </a:t>
            </a:r>
            <a:r>
              <a:rPr lang="en-US" altLang="en-US" b="1" i="1">
                <a:latin typeface="Verdana" panose="020B0604030504040204" pitchFamily="34" charset="0"/>
              </a:rPr>
              <a:t>Método 1</a:t>
            </a:r>
          </a:p>
        </p:txBody>
      </p:sp>
      <p:pic>
        <p:nvPicPr>
          <p:cNvPr id="81946" name="Picture 26">
            <a:extLst>
              <a:ext uri="{FF2B5EF4-FFF2-40B4-BE49-F238E27FC236}">
                <a16:creationId xmlns:a16="http://schemas.microsoft.com/office/drawing/2014/main" id="{C4914B55-8C5D-311A-3F4C-AEA51DC11A5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67000" y="3048000"/>
            <a:ext cx="4257675" cy="3629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51" name="Text Box 31">
            <a:extLst>
              <a:ext uri="{FF2B5EF4-FFF2-40B4-BE49-F238E27FC236}">
                <a16:creationId xmlns:a16="http://schemas.microsoft.com/office/drawing/2014/main" id="{2C3E20BF-E192-81C1-405D-B28993043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" y="5105400"/>
            <a:ext cx="27590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olidFill>
                  <a:schemeClr val="accent2"/>
                </a:solidFill>
                <a:latin typeface="Arial Black" panose="020B0A04020102020204" pitchFamily="34" charset="0"/>
              </a:rPr>
              <a:t>NOTA:</a:t>
            </a:r>
            <a:r>
              <a:rPr lang="en-US" altLang="en-US"/>
              <a:t>  </a:t>
            </a:r>
          </a:p>
          <a:p>
            <a:r>
              <a:rPr lang="en-US" altLang="en-US" b="1"/>
              <a:t>Es importante</a:t>
            </a:r>
          </a:p>
          <a:p>
            <a:r>
              <a:rPr lang="en-US" altLang="en-US" b="1"/>
              <a:t>que las celdas</a:t>
            </a:r>
          </a:p>
          <a:p>
            <a:r>
              <a:rPr lang="en-US" altLang="en-US" b="1"/>
              <a:t>no esten Formateadas como porciento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0" name="Rectangle 10">
            <a:extLst>
              <a:ext uri="{FF2B5EF4-FFF2-40B4-BE49-F238E27FC236}">
                <a16:creationId xmlns:a16="http://schemas.microsoft.com/office/drawing/2014/main" id="{3677EBF4-72B3-FD5C-CCF6-0B140781BD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b="1">
                <a:latin typeface="Verdana" panose="020B0604030504040204" pitchFamily="34" charset="0"/>
              </a:rPr>
              <a:t>PROMEDIO: </a:t>
            </a:r>
            <a:r>
              <a:rPr lang="en-US" altLang="en-US" b="1" i="1">
                <a:latin typeface="Verdana" panose="020B0604030504040204" pitchFamily="34" charset="0"/>
              </a:rPr>
              <a:t>Método 1</a:t>
            </a:r>
          </a:p>
        </p:txBody>
      </p:sp>
      <p:pic>
        <p:nvPicPr>
          <p:cNvPr id="112654" name="Picture 14">
            <a:extLst>
              <a:ext uri="{FF2B5EF4-FFF2-40B4-BE49-F238E27FC236}">
                <a16:creationId xmlns:a16="http://schemas.microsoft.com/office/drawing/2014/main" id="{DCA22794-6526-8718-C429-A59F7F19E4CB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9163" y="3314700"/>
            <a:ext cx="3800475" cy="3238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53" name="Rectangle 13">
            <a:extLst>
              <a:ext uri="{FF2B5EF4-FFF2-40B4-BE49-F238E27FC236}">
                <a16:creationId xmlns:a16="http://schemas.microsoft.com/office/drawing/2014/main" id="{1390AA4E-6555-0F4C-C1B4-A4D37D385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endParaRPr lang="es-PR" altLang="en-US" b="1">
              <a:latin typeface="Verdana" panose="020B0604030504040204" pitchFamily="34" charset="0"/>
            </a:endParaRPr>
          </a:p>
        </p:txBody>
      </p:sp>
      <p:pic>
        <p:nvPicPr>
          <p:cNvPr id="112656" name="Picture 16">
            <a:extLst>
              <a:ext uri="{FF2B5EF4-FFF2-40B4-BE49-F238E27FC236}">
                <a16:creationId xmlns:a16="http://schemas.microsoft.com/office/drawing/2014/main" id="{05047402-B0E6-AEA8-2C83-BE17990DDA3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81563" y="3314700"/>
            <a:ext cx="3800475" cy="3238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58" name="Text Box 18">
            <a:extLst>
              <a:ext uri="{FF2B5EF4-FFF2-40B4-BE49-F238E27FC236}">
                <a16:creationId xmlns:a16="http://schemas.microsoft.com/office/drawing/2014/main" id="{35C00047-7082-B9A2-BB1B-E4B0C6AD2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600200"/>
            <a:ext cx="80772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Desde la Sección: </a:t>
            </a:r>
            <a:r>
              <a:rPr lang="en-US" altLang="en-US" sz="2400">
                <a:latin typeface="Arial Black" panose="020B0A04020102020204" pitchFamily="34" charset="0"/>
              </a:rPr>
              <a:t>Select a function:</a:t>
            </a:r>
          </a:p>
        </p:txBody>
      </p:sp>
      <p:sp>
        <p:nvSpPr>
          <p:cNvPr id="112659" name="Text Box 19">
            <a:extLst>
              <a:ext uri="{FF2B5EF4-FFF2-40B4-BE49-F238E27FC236}">
                <a16:creationId xmlns:a16="http://schemas.microsoft.com/office/drawing/2014/main" id="{6EE08294-84EB-E15D-FB2A-7C03D2755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09800"/>
            <a:ext cx="86106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Seleccionar: </a:t>
            </a:r>
            <a:r>
              <a:rPr lang="en-US" altLang="en-US" sz="2400">
                <a:latin typeface="Arial Black" panose="020B0A04020102020204" pitchFamily="34" charset="0"/>
              </a:rPr>
              <a:t>AVERAGE</a:t>
            </a:r>
          </a:p>
        </p:txBody>
      </p:sp>
      <p:sp>
        <p:nvSpPr>
          <p:cNvPr id="112660" name="Line 20">
            <a:extLst>
              <a:ext uri="{FF2B5EF4-FFF2-40B4-BE49-F238E27FC236}">
                <a16:creationId xmlns:a16="http://schemas.microsoft.com/office/drawing/2014/main" id="{62935559-28C2-4035-1440-9A15BC7E15A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19812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61" name="Text Box 21">
            <a:extLst>
              <a:ext uri="{FF2B5EF4-FFF2-40B4-BE49-F238E27FC236}">
                <a16:creationId xmlns:a16="http://schemas.microsoft.com/office/drawing/2014/main" id="{E3178AD0-AEDF-A4C9-20D2-78E146160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855913"/>
            <a:ext cx="86106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Luego, Clic al Botón de: </a:t>
            </a:r>
            <a:r>
              <a:rPr lang="en-US" altLang="en-US" sz="2400">
                <a:latin typeface="Arial Black" panose="020B0A04020102020204" pitchFamily="34" charset="0"/>
              </a:rPr>
              <a:t>OK</a:t>
            </a:r>
          </a:p>
        </p:txBody>
      </p:sp>
      <p:sp>
        <p:nvSpPr>
          <p:cNvPr id="112662" name="Line 22">
            <a:extLst>
              <a:ext uri="{FF2B5EF4-FFF2-40B4-BE49-F238E27FC236}">
                <a16:creationId xmlns:a16="http://schemas.microsoft.com/office/drawing/2014/main" id="{6141EF11-E8F0-C2E3-58D3-AE76A4F973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551113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24DA65D0-2635-6C56-047F-B07A083303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latin typeface="Verdana" panose="020B0604030504040204" pitchFamily="34" charset="0"/>
              </a:rPr>
              <a:t>TRASFONDO HISTÓRICO</a:t>
            </a:r>
          </a:p>
        </p:txBody>
      </p:sp>
      <p:sp>
        <p:nvSpPr>
          <p:cNvPr id="61443" name="Line 3">
            <a:extLst>
              <a:ext uri="{FF2B5EF4-FFF2-40B4-BE49-F238E27FC236}">
                <a16:creationId xmlns:a16="http://schemas.microsoft.com/office/drawing/2014/main" id="{A76D14DC-C5D6-3C6C-0582-3BFC053B341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327275"/>
            <a:ext cx="0" cy="45720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4" name="Text Box 4">
            <a:extLst>
              <a:ext uri="{FF2B5EF4-FFF2-40B4-BE49-F238E27FC236}">
                <a16:creationId xmlns:a16="http://schemas.microsoft.com/office/drawing/2014/main" id="{A7F4E751-1966-1956-2614-9BB69FB14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922838"/>
            <a:ext cx="2667000" cy="604837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>
                <a:latin typeface="Arial Black" panose="020B0A04020102020204" pitchFamily="34" charset="0"/>
              </a:rPr>
              <a:t>Visicalc</a:t>
            </a:r>
          </a:p>
        </p:txBody>
      </p:sp>
      <p:sp>
        <p:nvSpPr>
          <p:cNvPr id="61445" name="Text Box 5">
            <a:extLst>
              <a:ext uri="{FF2B5EF4-FFF2-40B4-BE49-F238E27FC236}">
                <a16:creationId xmlns:a16="http://schemas.microsoft.com/office/drawing/2014/main" id="{670984A6-82FF-64DE-5D43-5C6BAFC1D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720975"/>
            <a:ext cx="52578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Dan Briclin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/>
              <a:t>(Escuela de: Harvard Business)</a:t>
            </a:r>
            <a:endParaRPr lang="en-US" alt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1446" name="Text Box 6">
            <a:extLst>
              <a:ext uri="{FF2B5EF4-FFF2-40B4-BE49-F238E27FC236}">
                <a16:creationId xmlns:a16="http://schemas.microsoft.com/office/drawing/2014/main" id="{A24B4476-5D87-2431-CBFB-30EDCFFB6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676400"/>
            <a:ext cx="1828800" cy="666750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600">
                <a:latin typeface="Arial Black" panose="020B0A04020102020204" pitchFamily="34" charset="0"/>
              </a:rPr>
              <a:t>1978</a:t>
            </a:r>
          </a:p>
        </p:txBody>
      </p:sp>
      <p:sp>
        <p:nvSpPr>
          <p:cNvPr id="61447" name="Text Box 7">
            <a:extLst>
              <a:ext uri="{FF2B5EF4-FFF2-40B4-BE49-F238E27FC236}">
                <a16:creationId xmlns:a16="http://schemas.microsoft.com/office/drawing/2014/main" id="{139432DB-1895-7E1E-40E4-915DFCC77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787775"/>
            <a:ext cx="32004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Desarrolló un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 i="1"/>
              <a:t>Programa/Software</a:t>
            </a:r>
            <a:endParaRPr lang="en-US" alt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1448" name="Text Box 8">
            <a:extLst>
              <a:ext uri="{FF2B5EF4-FFF2-40B4-BE49-F238E27FC236}">
                <a16:creationId xmlns:a16="http://schemas.microsoft.com/office/drawing/2014/main" id="{A8FDC187-55DE-14E7-5506-EA51CFDC7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921375"/>
            <a:ext cx="28194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Hoja de Cálculo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/>
              <a:t>(Worksheet)</a:t>
            </a:r>
            <a:endParaRPr lang="en-US" alt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1449" name="Line 9">
            <a:extLst>
              <a:ext uri="{FF2B5EF4-FFF2-40B4-BE49-F238E27FC236}">
                <a16:creationId xmlns:a16="http://schemas.microsoft.com/office/drawing/2014/main" id="{7C5A2DFB-A469-0AEE-AAC3-1FC014AF7D3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394075"/>
            <a:ext cx="0" cy="45720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0" name="Line 10">
            <a:extLst>
              <a:ext uri="{FF2B5EF4-FFF2-40B4-BE49-F238E27FC236}">
                <a16:creationId xmlns:a16="http://schemas.microsoft.com/office/drawing/2014/main" id="{1DD9D9FD-1F5A-40EE-034D-456073D3C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460875"/>
            <a:ext cx="0" cy="45720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1" name="Line 11">
            <a:extLst>
              <a:ext uri="{FF2B5EF4-FFF2-40B4-BE49-F238E27FC236}">
                <a16:creationId xmlns:a16="http://schemas.microsoft.com/office/drawing/2014/main" id="{F6366670-37A8-5E83-03A5-2678761FB89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5527675"/>
            <a:ext cx="0" cy="45720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25EBCD17-08E4-477B-CAD7-E3D7387BDE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b="1">
                <a:latin typeface="Verdana" panose="020B0604030504040204" pitchFamily="34" charset="0"/>
              </a:rPr>
              <a:t>PROMEDIO: </a:t>
            </a:r>
            <a:r>
              <a:rPr lang="en-US" altLang="en-US" b="1" i="1">
                <a:latin typeface="Verdana" panose="020B0604030504040204" pitchFamily="34" charset="0"/>
              </a:rPr>
              <a:t>Método 1</a:t>
            </a:r>
          </a:p>
        </p:txBody>
      </p:sp>
      <p:sp>
        <p:nvSpPr>
          <p:cNvPr id="115716" name="Rectangle 4">
            <a:extLst>
              <a:ext uri="{FF2B5EF4-FFF2-40B4-BE49-F238E27FC236}">
                <a16:creationId xmlns:a16="http://schemas.microsoft.com/office/drawing/2014/main" id="{48AA89A6-BF49-1121-3174-21400B853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endParaRPr lang="es-PR" altLang="en-US" b="1">
              <a:latin typeface="Verdana" panose="020B0604030504040204" pitchFamily="34" charset="0"/>
            </a:endParaRPr>
          </a:p>
        </p:txBody>
      </p:sp>
      <p:sp>
        <p:nvSpPr>
          <p:cNvPr id="115725" name="Text Box 13">
            <a:extLst>
              <a:ext uri="{FF2B5EF4-FFF2-40B4-BE49-F238E27FC236}">
                <a16:creationId xmlns:a16="http://schemas.microsoft.com/office/drawing/2014/main" id="{AB7BB086-63AF-CB4A-7B8F-AFCBC541D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00200"/>
            <a:ext cx="83820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Clic Dentro del Encasillado Rotulado: </a:t>
            </a:r>
            <a:r>
              <a:rPr lang="en-US" altLang="en-US" sz="2400">
                <a:latin typeface="Arial Black" panose="020B0A04020102020204" pitchFamily="34" charset="0"/>
              </a:rPr>
              <a:t>Number1</a:t>
            </a:r>
          </a:p>
        </p:txBody>
      </p:sp>
      <p:sp>
        <p:nvSpPr>
          <p:cNvPr id="115726" name="Line 14">
            <a:extLst>
              <a:ext uri="{FF2B5EF4-FFF2-40B4-BE49-F238E27FC236}">
                <a16:creationId xmlns:a16="http://schemas.microsoft.com/office/drawing/2014/main" id="{663C21F1-29EF-0B3B-A778-4171D3CF5EB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19812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8" name="Line 16">
            <a:extLst>
              <a:ext uri="{FF2B5EF4-FFF2-40B4-BE49-F238E27FC236}">
                <a16:creationId xmlns:a16="http://schemas.microsoft.com/office/drawing/2014/main" id="{BCD7D604-0C1F-6681-A193-53FA034CB49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54102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9" name="Text Box 17">
            <a:extLst>
              <a:ext uri="{FF2B5EF4-FFF2-40B4-BE49-F238E27FC236}">
                <a16:creationId xmlns:a16="http://schemas.microsoft.com/office/drawing/2014/main" id="{17238545-CAF1-DB84-CD95-B71E1D937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675313"/>
            <a:ext cx="86106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Asegurarse que Posea el Rango Correcto (Ej: </a:t>
            </a:r>
            <a:r>
              <a:rPr lang="en-US" altLang="en-US" sz="2400">
                <a:solidFill>
                  <a:srgbClr val="008000"/>
                </a:solidFill>
                <a:latin typeface="Arial Black" panose="020B0A04020102020204" pitchFamily="34" charset="0"/>
              </a:rPr>
              <a:t>B4:D4</a:t>
            </a:r>
            <a:r>
              <a:rPr lang="en-US" altLang="en-US" sz="2400" b="1"/>
              <a:t>)</a:t>
            </a:r>
          </a:p>
        </p:txBody>
      </p:sp>
      <p:sp>
        <p:nvSpPr>
          <p:cNvPr id="115730" name="Line 18">
            <a:extLst>
              <a:ext uri="{FF2B5EF4-FFF2-40B4-BE49-F238E27FC236}">
                <a16:creationId xmlns:a16="http://schemas.microsoft.com/office/drawing/2014/main" id="{AE7CF9A7-682A-1E2F-5058-A84C10D76AE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60198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5732" name="Picture 20">
            <a:extLst>
              <a:ext uri="{FF2B5EF4-FFF2-40B4-BE49-F238E27FC236}">
                <a16:creationId xmlns:a16="http://schemas.microsoft.com/office/drawing/2014/main" id="{0A543B79-D081-42AA-DC75-907DBD9AC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75" y="2286000"/>
            <a:ext cx="5381625" cy="3087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733" name="Text Box 21">
            <a:extLst>
              <a:ext uri="{FF2B5EF4-FFF2-40B4-BE49-F238E27FC236}">
                <a16:creationId xmlns:a16="http://schemas.microsoft.com/office/drawing/2014/main" id="{1177694C-BAF5-6154-46CB-4AA19EA5B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6284913"/>
            <a:ext cx="25908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Clic Botón: </a:t>
            </a:r>
            <a:r>
              <a:rPr lang="en-US" altLang="en-US" sz="2400">
                <a:latin typeface="Arial Black" panose="020B0A04020102020204" pitchFamily="34" charset="0"/>
              </a:rPr>
              <a:t>OK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962E4E5C-955C-76FA-36C7-0862BE957D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b="1">
                <a:latin typeface="Verdana" panose="020B0604030504040204" pitchFamily="34" charset="0"/>
              </a:rPr>
              <a:t>PROMEDIO: </a:t>
            </a:r>
            <a:r>
              <a:rPr lang="en-US" altLang="en-US" b="1" i="1">
                <a:latin typeface="Verdana" panose="020B0604030504040204" pitchFamily="34" charset="0"/>
              </a:rPr>
              <a:t>Método 1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D2E94117-2517-E1A7-C383-425BA00DA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endParaRPr lang="es-PR" altLang="en-US" b="1">
              <a:latin typeface="Verdana" panose="020B0604030504040204" pitchFamily="34" charset="0"/>
            </a:endParaRPr>
          </a:p>
        </p:txBody>
      </p:sp>
      <p:sp>
        <p:nvSpPr>
          <p:cNvPr id="116740" name="Text Box 4">
            <a:extLst>
              <a:ext uri="{FF2B5EF4-FFF2-40B4-BE49-F238E27FC236}">
                <a16:creationId xmlns:a16="http://schemas.microsoft.com/office/drawing/2014/main" id="{CCAB8F5D-B258-6396-66E7-488A39CA2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676400"/>
            <a:ext cx="83820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Resultado del Promedio:</a:t>
            </a:r>
            <a:endParaRPr lang="en-US" altLang="en-US" sz="2400">
              <a:latin typeface="Arial Black" panose="020B0A04020102020204" pitchFamily="34" charset="0"/>
            </a:endParaRPr>
          </a:p>
        </p:txBody>
      </p:sp>
      <p:pic>
        <p:nvPicPr>
          <p:cNvPr id="116747" name="Picture 11">
            <a:extLst>
              <a:ext uri="{FF2B5EF4-FFF2-40B4-BE49-F238E27FC236}">
                <a16:creationId xmlns:a16="http://schemas.microsoft.com/office/drawing/2014/main" id="{841DFA61-95B0-CF6C-1FE7-0E318856A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743200"/>
            <a:ext cx="7662863" cy="215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4955D091-7721-AA6E-A39E-1477FAAC92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b="1">
                <a:latin typeface="Verdana" panose="020B0604030504040204" pitchFamily="34" charset="0"/>
              </a:rPr>
              <a:t>PROMEDIO: </a:t>
            </a:r>
            <a:r>
              <a:rPr lang="en-US" altLang="en-US" b="1" i="1">
                <a:latin typeface="Verdana" panose="020B0604030504040204" pitchFamily="34" charset="0"/>
              </a:rPr>
              <a:t>Método 2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796DE348-A851-EEF4-DE35-261EB98CE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endParaRPr lang="es-PR" altLang="en-US" b="1">
              <a:latin typeface="Verdana" panose="020B0604030504040204" pitchFamily="34" charset="0"/>
            </a:endParaRPr>
          </a:p>
        </p:txBody>
      </p:sp>
      <p:sp>
        <p:nvSpPr>
          <p:cNvPr id="118788" name="Text Box 4">
            <a:extLst>
              <a:ext uri="{FF2B5EF4-FFF2-40B4-BE49-F238E27FC236}">
                <a16:creationId xmlns:a16="http://schemas.microsoft.com/office/drawing/2014/main" id="{7B253E85-0221-B21F-1402-6857B8EB9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676400"/>
            <a:ext cx="83820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Dividir el Total entre el Número de Notas:</a:t>
            </a:r>
            <a:endParaRPr lang="en-US" altLang="en-US" sz="2400">
              <a:latin typeface="Arial Black" panose="020B0A04020102020204" pitchFamily="34" charset="0"/>
            </a:endParaRPr>
          </a:p>
        </p:txBody>
      </p:sp>
      <p:sp>
        <p:nvSpPr>
          <p:cNvPr id="118791" name="Line 7">
            <a:extLst>
              <a:ext uri="{FF2B5EF4-FFF2-40B4-BE49-F238E27FC236}">
                <a16:creationId xmlns:a16="http://schemas.microsoft.com/office/drawing/2014/main" id="{2A4AC903-1E19-B701-9D91-F961EC32B86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0574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2" name="Text Box 8">
            <a:extLst>
              <a:ext uri="{FF2B5EF4-FFF2-40B4-BE49-F238E27FC236}">
                <a16:creationId xmlns:a16="http://schemas.microsoft.com/office/drawing/2014/main" id="{AB95D5B1-3F4F-15E3-F4CD-DE706CE0F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398713"/>
            <a:ext cx="83820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>
                <a:solidFill>
                  <a:srgbClr val="008000"/>
                </a:solidFill>
                <a:latin typeface="Arial Black" panose="020B0A04020102020204" pitchFamily="34" charset="0"/>
              </a:rPr>
              <a:t>E4/3</a:t>
            </a:r>
            <a:endParaRPr lang="en-US" altLang="en-US" sz="2400" b="1"/>
          </a:p>
        </p:txBody>
      </p:sp>
      <p:sp>
        <p:nvSpPr>
          <p:cNvPr id="118793" name="Line 9">
            <a:extLst>
              <a:ext uri="{FF2B5EF4-FFF2-40B4-BE49-F238E27FC236}">
                <a16:creationId xmlns:a16="http://schemas.microsoft.com/office/drawing/2014/main" id="{CC053B63-3B20-CA7C-7CEB-583C0F2C516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7432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4" name="Text Box 10">
            <a:extLst>
              <a:ext uri="{FF2B5EF4-FFF2-40B4-BE49-F238E27FC236}">
                <a16:creationId xmlns:a16="http://schemas.microsoft.com/office/drawing/2014/main" id="{FDB37047-F71A-C907-246A-7534AF97B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008313"/>
            <a:ext cx="83820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Resultado del Promedio:</a:t>
            </a:r>
            <a:endParaRPr lang="en-US" altLang="en-US" sz="2400">
              <a:latin typeface="Arial Black" panose="020B0A04020102020204" pitchFamily="34" charset="0"/>
            </a:endParaRPr>
          </a:p>
        </p:txBody>
      </p:sp>
      <p:pic>
        <p:nvPicPr>
          <p:cNvPr id="118795" name="Picture 11">
            <a:extLst>
              <a:ext uri="{FF2B5EF4-FFF2-40B4-BE49-F238E27FC236}">
                <a16:creationId xmlns:a16="http://schemas.microsoft.com/office/drawing/2014/main" id="{06D422E6-471B-78BD-4104-FB334AC2F1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962400"/>
            <a:ext cx="8305800" cy="196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>
            <a:extLst>
              <a:ext uri="{FF2B5EF4-FFF2-40B4-BE49-F238E27FC236}">
                <a16:creationId xmlns:a16="http://schemas.microsoft.com/office/drawing/2014/main" id="{A81A14D8-021F-5C8A-81ED-104593E5E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600200"/>
            <a:ext cx="83820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Clic a la Celda donde se Colocará la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/>
              <a:t>Desviación Estándar (Ej: </a:t>
            </a:r>
            <a:r>
              <a:rPr lang="en-US" altLang="en-US" sz="2400">
                <a:solidFill>
                  <a:srgbClr val="008000"/>
                </a:solidFill>
                <a:latin typeface="Arial Black" panose="020B0A04020102020204" pitchFamily="34" charset="0"/>
              </a:rPr>
              <a:t>F4</a:t>
            </a:r>
            <a:r>
              <a:rPr lang="en-US" altLang="en-US" sz="2400" b="1"/>
              <a:t>)</a:t>
            </a:r>
          </a:p>
        </p:txBody>
      </p:sp>
      <p:sp>
        <p:nvSpPr>
          <p:cNvPr id="120842" name="Rectangle 10">
            <a:extLst>
              <a:ext uri="{FF2B5EF4-FFF2-40B4-BE49-F238E27FC236}">
                <a16:creationId xmlns:a16="http://schemas.microsoft.com/office/drawing/2014/main" id="{ED64BFB6-EF50-08B6-0F8B-84B27C4917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b="1">
                <a:latin typeface="Verdana" panose="020B0604030504040204" pitchFamily="34" charset="0"/>
              </a:rPr>
              <a:t>DESVIACIÓN ESTÁNDAR</a:t>
            </a:r>
            <a:endParaRPr lang="en-US" altLang="en-US" b="1" i="1">
              <a:latin typeface="Verdana" panose="020B0604030504040204" pitchFamily="34" charset="0"/>
            </a:endParaRPr>
          </a:p>
        </p:txBody>
      </p:sp>
      <p:pic>
        <p:nvPicPr>
          <p:cNvPr id="120849" name="Picture 17">
            <a:extLst>
              <a:ext uri="{FF2B5EF4-FFF2-40B4-BE49-F238E27FC236}">
                <a16:creationId xmlns:a16="http://schemas.microsoft.com/office/drawing/2014/main" id="{13405512-9161-7C06-BF8F-5B81143CBFE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2470150"/>
            <a:ext cx="8153400" cy="2025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48" name="Text Box 20">
            <a:extLst>
              <a:ext uri="{FF2B5EF4-FFF2-40B4-BE49-F238E27FC236}">
                <a16:creationId xmlns:a16="http://schemas.microsoft.com/office/drawing/2014/main" id="{67B719A9-1229-DA1A-8872-0761E9E03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676400"/>
            <a:ext cx="52578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Clic al botón de </a:t>
            </a:r>
            <a:r>
              <a:rPr lang="en-US" altLang="en-US" sz="2400" b="1" i="1">
                <a:solidFill>
                  <a:srgbClr val="399EF9"/>
                </a:solidFill>
              </a:rPr>
              <a:t>Paste Function</a:t>
            </a:r>
            <a:r>
              <a:rPr lang="en-US" altLang="en-US" sz="2400" b="1"/>
              <a:t>:</a:t>
            </a:r>
          </a:p>
        </p:txBody>
      </p:sp>
      <p:sp>
        <p:nvSpPr>
          <p:cNvPr id="124949" name="Line 21">
            <a:extLst>
              <a:ext uri="{FF2B5EF4-FFF2-40B4-BE49-F238E27FC236}">
                <a16:creationId xmlns:a16="http://schemas.microsoft.com/office/drawing/2014/main" id="{0B0A46FF-3180-2A44-E58A-06558A365FC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15240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24950" name="Picture 22">
            <a:extLst>
              <a:ext uri="{FF2B5EF4-FFF2-40B4-BE49-F238E27FC236}">
                <a16:creationId xmlns:a16="http://schemas.microsoft.com/office/drawing/2014/main" id="{31888E52-2B63-2C86-EA95-936E751EF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716088"/>
            <a:ext cx="381000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4951" name="Line 23">
            <a:extLst>
              <a:ext uri="{FF2B5EF4-FFF2-40B4-BE49-F238E27FC236}">
                <a16:creationId xmlns:a16="http://schemas.microsoft.com/office/drawing/2014/main" id="{5CE9B53B-5197-9849-1316-D8E0B5DBBB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020888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952" name="Text Box 24">
            <a:extLst>
              <a:ext uri="{FF2B5EF4-FFF2-40B4-BE49-F238E27FC236}">
                <a16:creationId xmlns:a16="http://schemas.microsoft.com/office/drawing/2014/main" id="{B64F3B27-1FB3-9D3A-A077-D7B582706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11388"/>
            <a:ext cx="83820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Or select a </a:t>
            </a:r>
            <a:r>
              <a:rPr lang="en-US" altLang="en-US" sz="2400" u="sng">
                <a:latin typeface="Arial Black" panose="020B0A04020102020204" pitchFamily="34" charset="0"/>
              </a:rPr>
              <a:t>c</a:t>
            </a:r>
            <a:r>
              <a:rPr lang="en-US" altLang="en-US" sz="2400">
                <a:latin typeface="Arial Black" panose="020B0A04020102020204" pitchFamily="34" charset="0"/>
              </a:rPr>
              <a:t>ategory</a:t>
            </a:r>
            <a:r>
              <a:rPr lang="en-US" altLang="en-US" sz="2400" b="1"/>
              <a:t>:</a:t>
            </a:r>
            <a:r>
              <a:rPr lang="en-US" altLang="en-US" sz="2400" b="1">
                <a:latin typeface="Arial Black" panose="020B0A04020102020204" pitchFamily="34" charset="0"/>
              </a:rPr>
              <a:t>→Statistical</a:t>
            </a:r>
            <a:endParaRPr lang="en-US" altLang="en-US" sz="2400">
              <a:latin typeface="Arial Black" panose="020B0A04020102020204" pitchFamily="34" charset="0"/>
            </a:endParaRPr>
          </a:p>
        </p:txBody>
      </p:sp>
      <p:pic>
        <p:nvPicPr>
          <p:cNvPr id="124953" name="Picture 25">
            <a:extLst>
              <a:ext uri="{FF2B5EF4-FFF2-40B4-BE49-F238E27FC236}">
                <a16:creationId xmlns:a16="http://schemas.microsoft.com/office/drawing/2014/main" id="{15A3F524-D8A8-289E-54B7-97F242FA18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413" y="1677988"/>
            <a:ext cx="54292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4954" name="Line 26">
            <a:extLst>
              <a:ext uri="{FF2B5EF4-FFF2-40B4-BE49-F238E27FC236}">
                <a16:creationId xmlns:a16="http://schemas.microsoft.com/office/drawing/2014/main" id="{E20CAF37-CCDA-924C-5199-7233322BB79D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7353300" y="1716088"/>
            <a:ext cx="0" cy="381000"/>
          </a:xfrm>
          <a:prstGeom prst="line">
            <a:avLst/>
          </a:prstGeom>
          <a:noFill/>
          <a:ln w="76200">
            <a:solidFill>
              <a:srgbClr val="49B4E9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956" name="Rectangle 28">
            <a:extLst>
              <a:ext uri="{FF2B5EF4-FFF2-40B4-BE49-F238E27FC236}">
                <a16:creationId xmlns:a16="http://schemas.microsoft.com/office/drawing/2014/main" id="{919A4427-970D-1F32-8A1E-6981D49C4B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b="1">
                <a:latin typeface="Verdana" panose="020B0604030504040204" pitchFamily="34" charset="0"/>
              </a:rPr>
              <a:t>DESVIACIÓN ESTÁNDAR</a:t>
            </a:r>
          </a:p>
        </p:txBody>
      </p:sp>
      <p:pic>
        <p:nvPicPr>
          <p:cNvPr id="124957" name="Picture 29">
            <a:extLst>
              <a:ext uri="{FF2B5EF4-FFF2-40B4-BE49-F238E27FC236}">
                <a16:creationId xmlns:a16="http://schemas.microsoft.com/office/drawing/2014/main" id="{099FBA9F-ED69-0ADC-5C75-275B797190A1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9800" y="2657475"/>
            <a:ext cx="4714875" cy="4019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61" name="Rectangle 9">
            <a:extLst>
              <a:ext uri="{FF2B5EF4-FFF2-40B4-BE49-F238E27FC236}">
                <a16:creationId xmlns:a16="http://schemas.microsoft.com/office/drawing/2014/main" id="{9EA57360-9740-BFA4-F35B-36B0627A7F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b="1">
                <a:latin typeface="Verdana" panose="020B0604030504040204" pitchFamily="34" charset="0"/>
              </a:rPr>
              <a:t>DESVIACIÓN ESTÁNDAR</a:t>
            </a:r>
          </a:p>
        </p:txBody>
      </p:sp>
      <p:pic>
        <p:nvPicPr>
          <p:cNvPr id="125973" name="Picture 21">
            <a:extLst>
              <a:ext uri="{FF2B5EF4-FFF2-40B4-BE49-F238E27FC236}">
                <a16:creationId xmlns:a16="http://schemas.microsoft.com/office/drawing/2014/main" id="{CA26B2D9-66A8-45F3-7488-3E471C41726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3352800"/>
            <a:ext cx="3800475" cy="3238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5966" name="Text Box 14">
            <a:extLst>
              <a:ext uri="{FF2B5EF4-FFF2-40B4-BE49-F238E27FC236}">
                <a16:creationId xmlns:a16="http://schemas.microsoft.com/office/drawing/2014/main" id="{9086D0B8-8D54-E918-4CEA-5F8765DE9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600200"/>
            <a:ext cx="80772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Desde la Sección: </a:t>
            </a:r>
            <a:r>
              <a:rPr lang="en-US" altLang="en-US" sz="2400">
                <a:latin typeface="Arial Black" panose="020B0A04020102020204" pitchFamily="34" charset="0"/>
              </a:rPr>
              <a:t>Select a function:</a:t>
            </a:r>
          </a:p>
        </p:txBody>
      </p:sp>
      <p:sp>
        <p:nvSpPr>
          <p:cNvPr id="125967" name="Text Box 15">
            <a:extLst>
              <a:ext uri="{FF2B5EF4-FFF2-40B4-BE49-F238E27FC236}">
                <a16:creationId xmlns:a16="http://schemas.microsoft.com/office/drawing/2014/main" id="{CF5C01FD-5274-FB14-1F69-A6E43C69D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09800"/>
            <a:ext cx="86106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Seleccionar: </a:t>
            </a:r>
            <a:r>
              <a:rPr lang="en-US" altLang="en-US" sz="2400">
                <a:latin typeface="Arial Black" panose="020B0A04020102020204" pitchFamily="34" charset="0"/>
              </a:rPr>
              <a:t>STDDEV</a:t>
            </a:r>
          </a:p>
        </p:txBody>
      </p:sp>
      <p:sp>
        <p:nvSpPr>
          <p:cNvPr id="125968" name="Line 16">
            <a:extLst>
              <a:ext uri="{FF2B5EF4-FFF2-40B4-BE49-F238E27FC236}">
                <a16:creationId xmlns:a16="http://schemas.microsoft.com/office/drawing/2014/main" id="{DC286059-7EAE-4DD9-7EDF-486FB25F9D4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19812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969" name="Text Box 17">
            <a:extLst>
              <a:ext uri="{FF2B5EF4-FFF2-40B4-BE49-F238E27FC236}">
                <a16:creationId xmlns:a16="http://schemas.microsoft.com/office/drawing/2014/main" id="{9D08A624-1F9E-2295-47FE-45B275814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855913"/>
            <a:ext cx="86106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Luego, Clic al Botón de: </a:t>
            </a:r>
            <a:r>
              <a:rPr lang="en-US" altLang="en-US" sz="2400">
                <a:latin typeface="Arial Black" panose="020B0A04020102020204" pitchFamily="34" charset="0"/>
              </a:rPr>
              <a:t>OK</a:t>
            </a:r>
          </a:p>
        </p:txBody>
      </p:sp>
      <p:sp>
        <p:nvSpPr>
          <p:cNvPr id="125970" name="Line 18">
            <a:extLst>
              <a:ext uri="{FF2B5EF4-FFF2-40B4-BE49-F238E27FC236}">
                <a16:creationId xmlns:a16="http://schemas.microsoft.com/office/drawing/2014/main" id="{682BD414-D0C9-539B-0F78-A85ABDD48B0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551113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25975" name="Picture 23">
            <a:extLst>
              <a:ext uri="{FF2B5EF4-FFF2-40B4-BE49-F238E27FC236}">
                <a16:creationId xmlns:a16="http://schemas.microsoft.com/office/drawing/2014/main" id="{6DA9340C-46ED-E037-316B-EC5B27440B3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9200" y="3352800"/>
            <a:ext cx="3800475" cy="3238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71272D03-CB3E-71C7-E25F-0439B10E6A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b="1">
                <a:latin typeface="Verdana" panose="020B0604030504040204" pitchFamily="34" charset="0"/>
              </a:rPr>
              <a:t>DESVIACIÓN ESTÁNDAR</a:t>
            </a:r>
          </a:p>
        </p:txBody>
      </p:sp>
      <p:sp>
        <p:nvSpPr>
          <p:cNvPr id="129036" name="Text Box 12">
            <a:extLst>
              <a:ext uri="{FF2B5EF4-FFF2-40B4-BE49-F238E27FC236}">
                <a16:creationId xmlns:a16="http://schemas.microsoft.com/office/drawing/2014/main" id="{0169352F-AD52-3505-284C-51DEDB0AF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00200"/>
            <a:ext cx="83820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Clic Dentro del Encasillado Rotulado: </a:t>
            </a:r>
            <a:r>
              <a:rPr lang="en-US" altLang="en-US" sz="2400">
                <a:latin typeface="Arial Black" panose="020B0A04020102020204" pitchFamily="34" charset="0"/>
              </a:rPr>
              <a:t>Number1</a:t>
            </a:r>
          </a:p>
        </p:txBody>
      </p:sp>
      <p:sp>
        <p:nvSpPr>
          <p:cNvPr id="129037" name="Line 13">
            <a:extLst>
              <a:ext uri="{FF2B5EF4-FFF2-40B4-BE49-F238E27FC236}">
                <a16:creationId xmlns:a16="http://schemas.microsoft.com/office/drawing/2014/main" id="{E000F3E2-4FCC-B15A-0B65-3F1A0BDD0BB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19812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38" name="Line 14">
            <a:extLst>
              <a:ext uri="{FF2B5EF4-FFF2-40B4-BE49-F238E27FC236}">
                <a16:creationId xmlns:a16="http://schemas.microsoft.com/office/drawing/2014/main" id="{3810E725-9134-90B6-5D38-1BA8008B12C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54102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39" name="Text Box 15">
            <a:extLst>
              <a:ext uri="{FF2B5EF4-FFF2-40B4-BE49-F238E27FC236}">
                <a16:creationId xmlns:a16="http://schemas.microsoft.com/office/drawing/2014/main" id="{E509EBD7-6D31-077F-0D24-25C255BFA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675313"/>
            <a:ext cx="86106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Asegurarse que Posea el Rango Correcto (Ej: </a:t>
            </a:r>
            <a:r>
              <a:rPr lang="en-US" altLang="en-US" sz="2400">
                <a:solidFill>
                  <a:srgbClr val="008000"/>
                </a:solidFill>
                <a:latin typeface="Arial Black" panose="020B0A04020102020204" pitchFamily="34" charset="0"/>
              </a:rPr>
              <a:t>B4:D4</a:t>
            </a:r>
            <a:r>
              <a:rPr lang="en-US" altLang="en-US" sz="2400" b="1"/>
              <a:t>)</a:t>
            </a:r>
          </a:p>
        </p:txBody>
      </p:sp>
      <p:sp>
        <p:nvSpPr>
          <p:cNvPr id="129040" name="Line 16">
            <a:extLst>
              <a:ext uri="{FF2B5EF4-FFF2-40B4-BE49-F238E27FC236}">
                <a16:creationId xmlns:a16="http://schemas.microsoft.com/office/drawing/2014/main" id="{44ADDAD2-38DE-E140-CB15-70443AA56FF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60198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42" name="Text Box 18">
            <a:extLst>
              <a:ext uri="{FF2B5EF4-FFF2-40B4-BE49-F238E27FC236}">
                <a16:creationId xmlns:a16="http://schemas.microsoft.com/office/drawing/2014/main" id="{48B7739A-B185-921C-96F4-41E47F6CE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6284913"/>
            <a:ext cx="25908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Clic Botón: </a:t>
            </a:r>
            <a:r>
              <a:rPr lang="en-US" altLang="en-US" sz="2400">
                <a:latin typeface="Arial Black" panose="020B0A04020102020204" pitchFamily="34" charset="0"/>
              </a:rPr>
              <a:t>OK</a:t>
            </a:r>
          </a:p>
        </p:txBody>
      </p:sp>
      <p:pic>
        <p:nvPicPr>
          <p:cNvPr id="129043" name="Picture 19">
            <a:extLst>
              <a:ext uri="{FF2B5EF4-FFF2-40B4-BE49-F238E27FC236}">
                <a16:creationId xmlns:a16="http://schemas.microsoft.com/office/drawing/2014/main" id="{C9587181-E5C1-E1BA-FE65-BB47B7E8735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2286000"/>
            <a:ext cx="5257800" cy="30178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05DA102F-943E-5E13-9808-E55A289970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b="1">
                <a:latin typeface="Verdana" panose="020B0604030504040204" pitchFamily="34" charset="0"/>
              </a:rPr>
              <a:t>DESVIACIÓN ESTÁNDAR</a:t>
            </a:r>
          </a:p>
        </p:txBody>
      </p:sp>
      <p:sp>
        <p:nvSpPr>
          <p:cNvPr id="131085" name="Text Box 13">
            <a:extLst>
              <a:ext uri="{FF2B5EF4-FFF2-40B4-BE49-F238E27FC236}">
                <a16:creationId xmlns:a16="http://schemas.microsoft.com/office/drawing/2014/main" id="{84DD8882-FD55-0973-1189-2F4E65AE7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676400"/>
            <a:ext cx="83820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Resultado de la Desviación Estándar:</a:t>
            </a:r>
            <a:endParaRPr lang="en-US" altLang="en-US" sz="2400">
              <a:latin typeface="Arial Black" panose="020B0A04020102020204" pitchFamily="34" charset="0"/>
            </a:endParaRPr>
          </a:p>
        </p:txBody>
      </p:sp>
      <p:pic>
        <p:nvPicPr>
          <p:cNvPr id="131093" name="Picture 21">
            <a:extLst>
              <a:ext uri="{FF2B5EF4-FFF2-40B4-BE49-F238E27FC236}">
                <a16:creationId xmlns:a16="http://schemas.microsoft.com/office/drawing/2014/main" id="{3353DAC7-8C5E-2119-A61B-31E84AAD54C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2743200"/>
            <a:ext cx="8534400" cy="2133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E9979C8A-4FAC-03D4-9A9F-B77E3123D1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b="1">
                <a:latin typeface="Verdana" panose="020B0604030504040204" pitchFamily="34" charset="0"/>
              </a:rPr>
              <a:t>FÓRMULAS: Referencias Absolutas</a:t>
            </a:r>
          </a:p>
        </p:txBody>
      </p:sp>
      <p:sp>
        <p:nvSpPr>
          <p:cNvPr id="64515" name="Line 3">
            <a:extLst>
              <a:ext uri="{FF2B5EF4-FFF2-40B4-BE49-F238E27FC236}">
                <a16:creationId xmlns:a16="http://schemas.microsoft.com/office/drawing/2014/main" id="{2F973C46-6F34-400D-D8D5-6C97809AAFD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286000"/>
            <a:ext cx="0" cy="457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16" name="Text Box 4">
            <a:extLst>
              <a:ext uri="{FF2B5EF4-FFF2-40B4-BE49-F238E27FC236}">
                <a16:creationId xmlns:a16="http://schemas.microsoft.com/office/drawing/2014/main" id="{EC86387C-01D0-46EA-3058-0B5B40C38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681163"/>
            <a:ext cx="685800" cy="604837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>
                <a:latin typeface="Arial Black" panose="020B0A04020102020204" pitchFamily="34" charset="0"/>
              </a:rPr>
              <a:t>$</a:t>
            </a:r>
          </a:p>
        </p:txBody>
      </p:sp>
      <p:sp>
        <p:nvSpPr>
          <p:cNvPr id="64518" name="Text Box 6">
            <a:extLst>
              <a:ext uri="{FF2B5EF4-FFF2-40B4-BE49-F238E27FC236}">
                <a16:creationId xmlns:a16="http://schemas.microsoft.com/office/drawing/2014/main" id="{828882D1-7C25-CA07-A78F-8A5162CC6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667000"/>
            <a:ext cx="58674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No Cambia</a:t>
            </a:r>
            <a:r>
              <a:rPr lang="en-US" altLang="en-US" sz="2400" b="1"/>
              <a:t>: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 i="1"/>
              <a:t>Al Copiarla o Pegarla en otra Celda</a:t>
            </a:r>
            <a:endParaRPr lang="en-US" alt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4519" name="Text Box 7">
            <a:extLst>
              <a:ext uri="{FF2B5EF4-FFF2-40B4-BE49-F238E27FC236}">
                <a16:creationId xmlns:a16="http://schemas.microsoft.com/office/drawing/2014/main" id="{1DFCE5F0-B7C0-273F-E19C-BAF72D002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800475"/>
            <a:ext cx="82296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Propósito: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Mantener Constante o Absoluto la Referencia de la Celda o Celdas</a:t>
            </a:r>
          </a:p>
        </p:txBody>
      </p:sp>
      <p:sp>
        <p:nvSpPr>
          <p:cNvPr id="64523" name="Text Box 11">
            <a:extLst>
              <a:ext uri="{FF2B5EF4-FFF2-40B4-BE49-F238E27FC236}">
                <a16:creationId xmlns:a16="http://schemas.microsoft.com/office/drawing/2014/main" id="{E39393C3-E27C-AC60-6824-F6ECE9594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643563"/>
            <a:ext cx="1600200" cy="604837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>
                <a:latin typeface="Arial Black" panose="020B0A04020102020204" pitchFamily="34" charset="0"/>
              </a:rPr>
              <a:t>$D$7</a:t>
            </a:r>
          </a:p>
        </p:txBody>
      </p:sp>
      <p:sp>
        <p:nvSpPr>
          <p:cNvPr id="64524" name="Line 12">
            <a:extLst>
              <a:ext uri="{FF2B5EF4-FFF2-40B4-BE49-F238E27FC236}">
                <a16:creationId xmlns:a16="http://schemas.microsoft.com/office/drawing/2014/main" id="{820C5975-50D5-214A-CE94-340ADF0A7C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429000"/>
            <a:ext cx="0" cy="457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5" name="Line 13">
            <a:extLst>
              <a:ext uri="{FF2B5EF4-FFF2-40B4-BE49-F238E27FC236}">
                <a16:creationId xmlns:a16="http://schemas.microsoft.com/office/drawing/2014/main" id="{FB393FE4-686D-406D-55F6-D19E9F06C78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419600"/>
            <a:ext cx="0" cy="457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6" name="Text Box 14">
            <a:extLst>
              <a:ext uri="{FF2B5EF4-FFF2-40B4-BE49-F238E27FC236}">
                <a16:creationId xmlns:a16="http://schemas.microsoft.com/office/drawing/2014/main" id="{4CCBB7C0-B2FA-C3D8-FDC9-69EC937E9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800600"/>
            <a:ext cx="45720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Ejemplo: Referencia Absoluta</a:t>
            </a:r>
            <a:endParaRPr lang="en-US" altLang="en-US" sz="20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4527" name="Line 15">
            <a:extLst>
              <a:ext uri="{FF2B5EF4-FFF2-40B4-BE49-F238E27FC236}">
                <a16:creationId xmlns:a16="http://schemas.microsoft.com/office/drawing/2014/main" id="{A7BF0443-34E8-587F-4DD3-2BF6E76C17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5181600"/>
            <a:ext cx="0" cy="457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3CE63103-30A0-7B3F-C09E-14913DC436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b="1">
                <a:latin typeface="Verdana" panose="020B0604030504040204" pitchFamily="34" charset="0"/>
              </a:rPr>
              <a:t>FÓRMULAS: Referencias Absolutas</a:t>
            </a:r>
          </a:p>
        </p:txBody>
      </p:sp>
      <p:sp>
        <p:nvSpPr>
          <p:cNvPr id="75779" name="Line 3">
            <a:extLst>
              <a:ext uri="{FF2B5EF4-FFF2-40B4-BE49-F238E27FC236}">
                <a16:creationId xmlns:a16="http://schemas.microsoft.com/office/drawing/2014/main" id="{F2F798B5-77CD-7E74-9633-95C52D781B8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362200"/>
            <a:ext cx="0" cy="457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0" name="Text Box 4">
            <a:extLst>
              <a:ext uri="{FF2B5EF4-FFF2-40B4-BE49-F238E27FC236}">
                <a16:creationId xmlns:a16="http://schemas.microsoft.com/office/drawing/2014/main" id="{84E029CB-724D-A352-2666-EF93A5805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676400"/>
            <a:ext cx="5638800" cy="604838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>
                <a:latin typeface="Arial Black" panose="020B0A04020102020204" pitchFamily="34" charset="0"/>
              </a:rPr>
              <a:t>Referencias Absolutas</a:t>
            </a:r>
          </a:p>
        </p:txBody>
      </p:sp>
      <p:sp>
        <p:nvSpPr>
          <p:cNvPr id="75781" name="Text Box 5">
            <a:extLst>
              <a:ext uri="{FF2B5EF4-FFF2-40B4-BE49-F238E27FC236}">
                <a16:creationId xmlns:a16="http://schemas.microsoft.com/office/drawing/2014/main" id="{F30C2E8A-0056-0928-D9CE-A1D3E8231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743200"/>
            <a:ext cx="18288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Ejemplo</a:t>
            </a:r>
            <a:r>
              <a:rPr lang="en-US" altLang="en-US" sz="2400" b="1"/>
              <a:t>:</a:t>
            </a:r>
          </a:p>
        </p:txBody>
      </p:sp>
      <p:sp>
        <p:nvSpPr>
          <p:cNvPr id="75782" name="Text Box 6">
            <a:extLst>
              <a:ext uri="{FF2B5EF4-FFF2-40B4-BE49-F238E27FC236}">
                <a16:creationId xmlns:a16="http://schemas.microsoft.com/office/drawing/2014/main" id="{AA651E1C-BA30-A00F-523A-48773CBA5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232275"/>
            <a:ext cx="5791200" cy="23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800" b="1"/>
              <a:t>La Referencia de la</a:t>
            </a:r>
          </a:p>
          <a:p>
            <a:pPr algn="ctr">
              <a:lnSpc>
                <a:spcPct val="90000"/>
              </a:lnSpc>
            </a:pPr>
            <a:r>
              <a:rPr lang="en-US" altLang="en-US" sz="2800" b="1"/>
              <a:t>Columna y Fila (C24)</a:t>
            </a:r>
          </a:p>
          <a:p>
            <a:pPr algn="ctr">
              <a:lnSpc>
                <a:spcPct val="90000"/>
              </a:lnSpc>
            </a:pPr>
            <a:r>
              <a:rPr lang="en-US" altLang="en-US" sz="2800" b="1"/>
              <a:t>No Cambian</a:t>
            </a:r>
          </a:p>
          <a:p>
            <a:pPr algn="ctr">
              <a:lnSpc>
                <a:spcPct val="90000"/>
              </a:lnSpc>
            </a:pPr>
            <a:r>
              <a:rPr lang="en-US" altLang="en-US" sz="2800" b="1"/>
              <a:t>(Absolutas, Constantes)</a:t>
            </a:r>
          </a:p>
          <a:p>
            <a:pPr algn="ctr">
              <a:lnSpc>
                <a:spcPct val="90000"/>
              </a:lnSpc>
            </a:pPr>
            <a:r>
              <a:rPr lang="en-US" altLang="en-US" sz="2800" b="1"/>
              <a:t>Cuando de Copie y Pegue</a:t>
            </a:r>
          </a:p>
          <a:p>
            <a:pPr algn="ctr">
              <a:lnSpc>
                <a:spcPct val="90000"/>
              </a:lnSpc>
            </a:pPr>
            <a:r>
              <a:rPr lang="en-US" altLang="en-US" sz="2800" b="1"/>
              <a:t>esta Referencia de la Celda</a:t>
            </a:r>
            <a:endParaRPr lang="en-US" alt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5783" name="Text Box 7">
            <a:extLst>
              <a:ext uri="{FF2B5EF4-FFF2-40B4-BE49-F238E27FC236}">
                <a16:creationId xmlns:a16="http://schemas.microsoft.com/office/drawing/2014/main" id="{AAB26122-A4F7-5FEE-898A-EC6879A52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205163"/>
            <a:ext cx="1981200" cy="604837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>
                <a:latin typeface="Arial Black" panose="020B0A04020102020204" pitchFamily="34" charset="0"/>
              </a:rPr>
              <a:t>$C$24</a:t>
            </a:r>
          </a:p>
        </p:txBody>
      </p:sp>
      <p:sp>
        <p:nvSpPr>
          <p:cNvPr id="75784" name="Line 8">
            <a:extLst>
              <a:ext uri="{FF2B5EF4-FFF2-40B4-BE49-F238E27FC236}">
                <a16:creationId xmlns:a16="http://schemas.microsoft.com/office/drawing/2014/main" id="{B11A1F84-0D74-8359-2368-CD352C05C2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886200"/>
            <a:ext cx="0" cy="457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6" name="Rectangle 12">
            <a:extLst>
              <a:ext uri="{FF2B5EF4-FFF2-40B4-BE49-F238E27FC236}">
                <a16:creationId xmlns:a16="http://schemas.microsoft.com/office/drawing/2014/main" id="{27B0B069-A717-0D3B-DFEA-AFA64D3AB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s-PR" altLang="en-US"/>
          </a:p>
        </p:txBody>
      </p:sp>
      <p:sp>
        <p:nvSpPr>
          <p:cNvPr id="57348" name="Text Box 4">
            <a:extLst>
              <a:ext uri="{FF2B5EF4-FFF2-40B4-BE49-F238E27FC236}">
                <a16:creationId xmlns:a16="http://schemas.microsoft.com/office/drawing/2014/main" id="{453FAE3B-DD54-6A1F-28FE-14208F1E5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173038"/>
            <a:ext cx="1479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latin typeface="Arial Black" panose="020B0A04020102020204" pitchFamily="34" charset="0"/>
              </a:rPr>
              <a:t>MS EXCEL</a:t>
            </a:r>
          </a:p>
        </p:txBody>
      </p:sp>
      <p:sp>
        <p:nvSpPr>
          <p:cNvPr id="57350" name="Line 6">
            <a:extLst>
              <a:ext uri="{FF2B5EF4-FFF2-40B4-BE49-F238E27FC236}">
                <a16:creationId xmlns:a16="http://schemas.microsoft.com/office/drawing/2014/main" id="{78DC7253-6184-4A73-B00E-1FEBE26B78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49263"/>
            <a:ext cx="0" cy="160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1" name="Text Box 7">
            <a:extLst>
              <a:ext uri="{FF2B5EF4-FFF2-40B4-BE49-F238E27FC236}">
                <a16:creationId xmlns:a16="http://schemas.microsoft.com/office/drawing/2014/main" id="{21D5F856-1444-841C-8140-DDE4072EA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" y="609600"/>
            <a:ext cx="3384550" cy="666750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b="1"/>
              <a:t>Cuadernos/Libros de Trabajo</a:t>
            </a:r>
          </a:p>
          <a:p>
            <a:pPr algn="ctr"/>
            <a:r>
              <a:rPr lang="en-US" altLang="en-US" b="1"/>
              <a:t>(</a:t>
            </a:r>
            <a:r>
              <a:rPr lang="en-US" altLang="en-US" b="1" i="1"/>
              <a:t>Workbooks</a:t>
            </a:r>
            <a:r>
              <a:rPr lang="en-US" altLang="en-US" b="1"/>
              <a:t>)</a:t>
            </a:r>
          </a:p>
        </p:txBody>
      </p:sp>
      <p:sp>
        <p:nvSpPr>
          <p:cNvPr id="57352" name="Text Box 8">
            <a:extLst>
              <a:ext uri="{FF2B5EF4-FFF2-40B4-BE49-F238E27FC236}">
                <a16:creationId xmlns:a16="http://schemas.microsoft.com/office/drawing/2014/main" id="{6B92348D-1E89-4BA6-1E56-A9F406D8A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1219200"/>
            <a:ext cx="2147887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600" b="1"/>
              <a:t>Grupos/Conjunto de</a:t>
            </a:r>
          </a:p>
          <a:p>
            <a:pPr algn="ctr">
              <a:lnSpc>
                <a:spcPct val="90000"/>
              </a:lnSpc>
            </a:pPr>
            <a:r>
              <a:rPr lang="en-US" altLang="en-US" sz="16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Hojas de Trabajo</a:t>
            </a:r>
          </a:p>
        </p:txBody>
      </p:sp>
      <p:sp>
        <p:nvSpPr>
          <p:cNvPr id="57355" name="Text Box 11">
            <a:extLst>
              <a:ext uri="{FF2B5EF4-FFF2-40B4-BE49-F238E27FC236}">
                <a16:creationId xmlns:a16="http://schemas.microsoft.com/office/drawing/2014/main" id="{98DCD68A-B869-DE6C-4928-82B885CFB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0" y="1828800"/>
            <a:ext cx="3473450" cy="666750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b="1"/>
              <a:t>Hojas de Trabajo o de Cálculo</a:t>
            </a:r>
          </a:p>
          <a:p>
            <a:pPr algn="ctr"/>
            <a:r>
              <a:rPr lang="en-US" altLang="en-US" b="1"/>
              <a:t>(</a:t>
            </a:r>
            <a:r>
              <a:rPr lang="en-US" altLang="en-US" b="1" i="1"/>
              <a:t>Worksheet</a:t>
            </a:r>
            <a:r>
              <a:rPr lang="en-US" altLang="en-US" b="1"/>
              <a:t> or </a:t>
            </a:r>
            <a:r>
              <a:rPr lang="en-US" altLang="en-US" b="1" i="1"/>
              <a:t>Spreadsheet</a:t>
            </a:r>
            <a:r>
              <a:rPr lang="en-US" altLang="en-US" b="1"/>
              <a:t>)</a:t>
            </a:r>
          </a:p>
        </p:txBody>
      </p:sp>
      <p:sp>
        <p:nvSpPr>
          <p:cNvPr id="57358" name="Text Box 14">
            <a:extLst>
              <a:ext uri="{FF2B5EF4-FFF2-40B4-BE49-F238E27FC236}">
                <a16:creationId xmlns:a16="http://schemas.microsoft.com/office/drawing/2014/main" id="{B526BBCE-2F7D-2BA5-45A0-DDCC0C376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438400"/>
            <a:ext cx="304800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600" b="1"/>
              <a:t>Documentos Cuadriculados</a:t>
            </a:r>
          </a:p>
          <a:p>
            <a:pPr algn="ctr">
              <a:lnSpc>
                <a:spcPct val="90000"/>
              </a:lnSpc>
            </a:pPr>
            <a:r>
              <a:rPr lang="en-US" altLang="en-US" sz="1600" b="1"/>
              <a:t>Compuestos de</a:t>
            </a:r>
          </a:p>
          <a:p>
            <a:pPr algn="ctr">
              <a:lnSpc>
                <a:spcPct val="90000"/>
              </a:lnSpc>
            </a:pPr>
            <a:r>
              <a:rPr lang="en-US" altLang="en-US" sz="16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Columnas</a:t>
            </a:r>
            <a:r>
              <a:rPr lang="en-US" altLang="en-US" sz="1600" b="1"/>
              <a:t> y </a:t>
            </a:r>
            <a:r>
              <a:rPr lang="en-US" altLang="en-US" sz="16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Filas</a:t>
            </a:r>
          </a:p>
        </p:txBody>
      </p:sp>
      <p:sp>
        <p:nvSpPr>
          <p:cNvPr id="57362" name="Text Box 18">
            <a:extLst>
              <a:ext uri="{FF2B5EF4-FFF2-40B4-BE49-F238E27FC236}">
                <a16:creationId xmlns:a16="http://schemas.microsoft.com/office/drawing/2014/main" id="{9A0668D7-1627-BF8C-0F2F-21643592A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250" y="3168650"/>
            <a:ext cx="2393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b="1"/>
              <a:t>Componentes de</a:t>
            </a:r>
          </a:p>
          <a:p>
            <a:pPr algn="ctr"/>
            <a:r>
              <a:rPr lang="en-US" altLang="en-US" b="1"/>
              <a:t>Una Hoja de Trabajo</a:t>
            </a:r>
          </a:p>
        </p:txBody>
      </p:sp>
      <p:sp>
        <p:nvSpPr>
          <p:cNvPr id="57363" name="Text Box 19">
            <a:extLst>
              <a:ext uri="{FF2B5EF4-FFF2-40B4-BE49-F238E27FC236}">
                <a16:creationId xmlns:a16="http://schemas.microsoft.com/office/drawing/2014/main" id="{0A54E836-D81C-E47E-1462-26187D76D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917950"/>
            <a:ext cx="1327150" cy="666750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b="1"/>
              <a:t>Columnas</a:t>
            </a:r>
          </a:p>
          <a:p>
            <a:pPr algn="ctr"/>
            <a:r>
              <a:rPr lang="en-US" altLang="en-US" b="1"/>
              <a:t>(A-IV, 256)</a:t>
            </a:r>
          </a:p>
        </p:txBody>
      </p:sp>
      <p:sp>
        <p:nvSpPr>
          <p:cNvPr id="57365" name="Text Box 21">
            <a:extLst>
              <a:ext uri="{FF2B5EF4-FFF2-40B4-BE49-F238E27FC236}">
                <a16:creationId xmlns:a16="http://schemas.microsoft.com/office/drawing/2014/main" id="{71A6A01F-A07F-9EFF-8146-577B60A30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27550"/>
            <a:ext cx="2209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600" b="1"/>
              <a:t>Datos en Vertical (</a:t>
            </a:r>
            <a:r>
              <a:rPr lang="en-US" altLang="en-US" sz="1600" b="1" i="1"/>
              <a:t>y</a:t>
            </a:r>
            <a:r>
              <a:rPr lang="en-US" altLang="en-US" sz="1600" b="1"/>
              <a:t>)</a:t>
            </a:r>
            <a:endParaRPr lang="en-US" altLang="en-US" sz="16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7366" name="Text Box 22">
            <a:extLst>
              <a:ext uri="{FF2B5EF4-FFF2-40B4-BE49-F238E27FC236}">
                <a16:creationId xmlns:a16="http://schemas.microsoft.com/office/drawing/2014/main" id="{D056D3CA-B113-D8DD-B2CB-DD8312373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886200"/>
            <a:ext cx="1263650" cy="666750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b="1"/>
              <a:t>Filas</a:t>
            </a:r>
          </a:p>
          <a:p>
            <a:pPr algn="ctr"/>
            <a:r>
              <a:rPr lang="en-US" altLang="en-US" b="1"/>
              <a:t>(1-65,536)</a:t>
            </a:r>
          </a:p>
        </p:txBody>
      </p:sp>
      <p:sp>
        <p:nvSpPr>
          <p:cNvPr id="57368" name="Text Box 24">
            <a:extLst>
              <a:ext uri="{FF2B5EF4-FFF2-40B4-BE49-F238E27FC236}">
                <a16:creationId xmlns:a16="http://schemas.microsoft.com/office/drawing/2014/main" id="{D2C1A4BC-8BC1-334F-9632-EA468595F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495800"/>
            <a:ext cx="2514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600" b="1"/>
              <a:t>Datos en Horizontal (</a:t>
            </a:r>
            <a:r>
              <a:rPr lang="en-US" altLang="en-US" sz="1600" b="1" i="1"/>
              <a:t>x</a:t>
            </a:r>
            <a:r>
              <a:rPr lang="en-US" altLang="en-US" sz="1600" b="1"/>
              <a:t>)</a:t>
            </a:r>
            <a:endParaRPr lang="en-US" altLang="en-US" sz="16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7369" name="Line 25">
            <a:extLst>
              <a:ext uri="{FF2B5EF4-FFF2-40B4-BE49-F238E27FC236}">
                <a16:creationId xmlns:a16="http://schemas.microsoft.com/office/drawing/2014/main" id="{45E92F46-AF6F-0D5E-C199-47E25DE9DCE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1668463"/>
            <a:ext cx="0" cy="160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0" name="Line 26">
            <a:extLst>
              <a:ext uri="{FF2B5EF4-FFF2-40B4-BE49-F238E27FC236}">
                <a16:creationId xmlns:a16="http://schemas.microsoft.com/office/drawing/2014/main" id="{9D5EAAEA-66D4-AC7A-4342-339E5CD1C7A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124200"/>
            <a:ext cx="0" cy="160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1" name="Line 27">
            <a:extLst>
              <a:ext uri="{FF2B5EF4-FFF2-40B4-BE49-F238E27FC236}">
                <a16:creationId xmlns:a16="http://schemas.microsoft.com/office/drawing/2014/main" id="{B6AAAC99-45F0-8D7B-0CAB-703EF25AC403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3725863"/>
            <a:ext cx="0" cy="160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2" name="Line 28">
            <a:extLst>
              <a:ext uri="{FF2B5EF4-FFF2-40B4-BE49-F238E27FC236}">
                <a16:creationId xmlns:a16="http://schemas.microsoft.com/office/drawing/2014/main" id="{6606B240-F778-1A65-51B5-593532AEE44C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733800"/>
            <a:ext cx="0" cy="160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3" name="Freeform 29">
            <a:extLst>
              <a:ext uri="{FF2B5EF4-FFF2-40B4-BE49-F238E27FC236}">
                <a16:creationId xmlns:a16="http://schemas.microsoft.com/office/drawing/2014/main" id="{6E7A6B6B-BB34-785D-0A75-40D188383BBE}"/>
              </a:ext>
            </a:extLst>
          </p:cNvPr>
          <p:cNvSpPr>
            <a:spLocks/>
          </p:cNvSpPr>
          <p:nvPr/>
        </p:nvSpPr>
        <p:spPr bwMode="auto">
          <a:xfrm>
            <a:off x="1066800" y="4800600"/>
            <a:ext cx="2362200" cy="304800"/>
          </a:xfrm>
          <a:custGeom>
            <a:avLst/>
            <a:gdLst>
              <a:gd name="T0" fmla="*/ 0 w 768"/>
              <a:gd name="T1" fmla="*/ 0 h 96"/>
              <a:gd name="T2" fmla="*/ 0 w 768"/>
              <a:gd name="T3" fmla="*/ 96 h 96"/>
              <a:gd name="T4" fmla="*/ 768 w 768"/>
              <a:gd name="T5" fmla="*/ 96 h 96"/>
              <a:gd name="T6" fmla="*/ 768 w 768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96">
                <a:moveTo>
                  <a:pt x="0" y="0"/>
                </a:moveTo>
                <a:lnTo>
                  <a:pt x="0" y="96"/>
                </a:lnTo>
                <a:lnTo>
                  <a:pt x="768" y="96"/>
                </a:lnTo>
                <a:lnTo>
                  <a:pt x="768" y="0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4" name="Text Box 30">
            <a:extLst>
              <a:ext uri="{FF2B5EF4-FFF2-40B4-BE49-F238E27FC236}">
                <a16:creationId xmlns:a16="http://schemas.microsoft.com/office/drawing/2014/main" id="{75BC08D3-397B-9596-60BE-F1F43B14C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821238"/>
            <a:ext cx="2362200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400" b="1"/>
              <a:t>Intersección/Coordenada</a:t>
            </a:r>
            <a:endParaRPr lang="en-US" altLang="en-US" sz="1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7375" name="Line 31">
            <a:extLst>
              <a:ext uri="{FF2B5EF4-FFF2-40B4-BE49-F238E27FC236}">
                <a16:creationId xmlns:a16="http://schemas.microsoft.com/office/drawing/2014/main" id="{6961106A-BB92-49A3-72C9-E3B09FD62AD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5105400"/>
            <a:ext cx="0" cy="160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6" name="Text Box 32">
            <a:extLst>
              <a:ext uri="{FF2B5EF4-FFF2-40B4-BE49-F238E27FC236}">
                <a16:creationId xmlns:a16="http://schemas.microsoft.com/office/drawing/2014/main" id="{2FC8819C-03AC-FD45-A804-AA00D6C3A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6100" y="5246688"/>
            <a:ext cx="831850" cy="392112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b="1"/>
              <a:t>Celda</a:t>
            </a:r>
          </a:p>
        </p:txBody>
      </p:sp>
      <p:sp>
        <p:nvSpPr>
          <p:cNvPr id="57378" name="Line 34">
            <a:extLst>
              <a:ext uri="{FF2B5EF4-FFF2-40B4-BE49-F238E27FC236}">
                <a16:creationId xmlns:a16="http://schemas.microsoft.com/office/drawing/2014/main" id="{317F9A56-D08F-C8E3-8DCF-389EC7EBA4C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5638800"/>
            <a:ext cx="0" cy="160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9" name="Text Box 35">
            <a:extLst>
              <a:ext uri="{FF2B5EF4-FFF2-40B4-BE49-F238E27FC236}">
                <a16:creationId xmlns:a16="http://schemas.microsoft.com/office/drawing/2014/main" id="{E0CCB9A5-246F-16EB-FE4A-5B68C30C9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715000"/>
            <a:ext cx="1143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600" b="1"/>
              <a:t>Dirección</a:t>
            </a:r>
            <a:endParaRPr lang="en-US" altLang="en-US" sz="16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7380" name="Freeform 36">
            <a:extLst>
              <a:ext uri="{FF2B5EF4-FFF2-40B4-BE49-F238E27FC236}">
                <a16:creationId xmlns:a16="http://schemas.microsoft.com/office/drawing/2014/main" id="{FEAF0E5E-8E4C-D315-631A-9A2C469E69BA}"/>
              </a:ext>
            </a:extLst>
          </p:cNvPr>
          <p:cNvSpPr>
            <a:spLocks/>
          </p:cNvSpPr>
          <p:nvPr/>
        </p:nvSpPr>
        <p:spPr bwMode="auto">
          <a:xfrm>
            <a:off x="990600" y="5867400"/>
            <a:ext cx="762000" cy="228600"/>
          </a:xfrm>
          <a:custGeom>
            <a:avLst/>
            <a:gdLst>
              <a:gd name="T0" fmla="*/ 1200 w 1200"/>
              <a:gd name="T1" fmla="*/ 0 h 192"/>
              <a:gd name="T2" fmla="*/ 0 w 1200"/>
              <a:gd name="T3" fmla="*/ 0 h 192"/>
              <a:gd name="T4" fmla="*/ 0 w 1200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0" h="192">
                <a:moveTo>
                  <a:pt x="1200" y="0"/>
                </a:moveTo>
                <a:lnTo>
                  <a:pt x="0" y="0"/>
                </a:lnTo>
                <a:lnTo>
                  <a:pt x="0" y="192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81" name="Text Box 37">
            <a:extLst>
              <a:ext uri="{FF2B5EF4-FFF2-40B4-BE49-F238E27FC236}">
                <a16:creationId xmlns:a16="http://schemas.microsoft.com/office/drawing/2014/main" id="{E650A013-A6B1-CD4B-B7A2-61A8D7521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19800"/>
            <a:ext cx="1676400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400" b="1"/>
              <a:t>Letra Mayúscula</a:t>
            </a:r>
          </a:p>
          <a:p>
            <a:pPr algn="ctr">
              <a:lnSpc>
                <a:spcPct val="90000"/>
              </a:lnSpc>
            </a:pPr>
            <a:r>
              <a:rPr lang="en-US" altLang="en-US" sz="1400" b="1"/>
              <a:t>de la</a:t>
            </a:r>
          </a:p>
          <a:p>
            <a:pPr algn="ctr">
              <a:lnSpc>
                <a:spcPct val="90000"/>
              </a:lnSpc>
            </a:pPr>
            <a:r>
              <a:rPr lang="en-US" altLang="en-US" sz="1400" b="1"/>
              <a:t>Columna</a:t>
            </a:r>
            <a:endParaRPr lang="en-US" altLang="en-US" sz="1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7382" name="Freeform 38">
            <a:extLst>
              <a:ext uri="{FF2B5EF4-FFF2-40B4-BE49-F238E27FC236}">
                <a16:creationId xmlns:a16="http://schemas.microsoft.com/office/drawing/2014/main" id="{8B9B7BAE-7BC5-29BD-E032-55E61D4C6B09}"/>
              </a:ext>
            </a:extLst>
          </p:cNvPr>
          <p:cNvSpPr>
            <a:spLocks/>
          </p:cNvSpPr>
          <p:nvPr/>
        </p:nvSpPr>
        <p:spPr bwMode="auto">
          <a:xfrm flipH="1">
            <a:off x="2743200" y="5884863"/>
            <a:ext cx="1295400" cy="228600"/>
          </a:xfrm>
          <a:custGeom>
            <a:avLst/>
            <a:gdLst>
              <a:gd name="T0" fmla="*/ 1200 w 1200"/>
              <a:gd name="T1" fmla="*/ 0 h 192"/>
              <a:gd name="T2" fmla="*/ 0 w 1200"/>
              <a:gd name="T3" fmla="*/ 0 h 192"/>
              <a:gd name="T4" fmla="*/ 0 w 1200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0" h="192">
                <a:moveTo>
                  <a:pt x="1200" y="0"/>
                </a:moveTo>
                <a:lnTo>
                  <a:pt x="0" y="0"/>
                </a:lnTo>
                <a:lnTo>
                  <a:pt x="0" y="192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83" name="Text Box 39">
            <a:extLst>
              <a:ext uri="{FF2B5EF4-FFF2-40B4-BE49-F238E27FC236}">
                <a16:creationId xmlns:a16="http://schemas.microsoft.com/office/drawing/2014/main" id="{249F2649-3C51-7D1D-E3E0-66354270E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6037263"/>
            <a:ext cx="990600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400" b="1"/>
              <a:t>Número</a:t>
            </a:r>
          </a:p>
          <a:p>
            <a:pPr algn="ctr">
              <a:lnSpc>
                <a:spcPct val="90000"/>
              </a:lnSpc>
            </a:pPr>
            <a:r>
              <a:rPr lang="en-US" altLang="en-US" sz="1400" b="1"/>
              <a:t>de la</a:t>
            </a:r>
          </a:p>
          <a:p>
            <a:pPr algn="ctr">
              <a:lnSpc>
                <a:spcPct val="90000"/>
              </a:lnSpc>
            </a:pPr>
            <a:r>
              <a:rPr lang="en-US" altLang="en-US" sz="1400" b="1"/>
              <a:t>Fila</a:t>
            </a:r>
            <a:endParaRPr lang="en-US" altLang="en-US" sz="1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7384" name="Text Box 40">
            <a:extLst>
              <a:ext uri="{FF2B5EF4-FFF2-40B4-BE49-F238E27FC236}">
                <a16:creationId xmlns:a16="http://schemas.microsoft.com/office/drawing/2014/main" id="{A029B48B-D55B-FA26-215B-727FB3C42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6011863"/>
            <a:ext cx="114300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600" b="1" i="1"/>
              <a:t>Ejemplo:</a:t>
            </a:r>
            <a:endParaRPr lang="en-US" altLang="en-US" sz="16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7385" name="Line 41">
            <a:extLst>
              <a:ext uri="{FF2B5EF4-FFF2-40B4-BE49-F238E27FC236}">
                <a16:creationId xmlns:a16="http://schemas.microsoft.com/office/drawing/2014/main" id="{25BF3137-7439-12B2-589C-AA821860B81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5935663"/>
            <a:ext cx="0" cy="160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86" name="Text Box 42">
            <a:extLst>
              <a:ext uri="{FF2B5EF4-FFF2-40B4-BE49-F238E27FC236}">
                <a16:creationId xmlns:a16="http://schemas.microsoft.com/office/drawing/2014/main" id="{C5F3DD0F-C951-B5FC-FAA0-215C81D9C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6324600"/>
            <a:ext cx="609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600" b="1" i="1"/>
              <a:t>E22</a:t>
            </a:r>
            <a:endParaRPr lang="en-US" altLang="en-US" sz="16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7387" name="Line 43">
            <a:extLst>
              <a:ext uri="{FF2B5EF4-FFF2-40B4-BE49-F238E27FC236}">
                <a16:creationId xmlns:a16="http://schemas.microsoft.com/office/drawing/2014/main" id="{EAAC9D82-5C31-DB1D-B62D-4947518B8E3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6240463"/>
            <a:ext cx="0" cy="160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88" name="Line 44">
            <a:extLst>
              <a:ext uri="{FF2B5EF4-FFF2-40B4-BE49-F238E27FC236}">
                <a16:creationId xmlns:a16="http://schemas.microsoft.com/office/drawing/2014/main" id="{D11D26D2-E35C-5D8D-A381-952CE5A3C1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5410200"/>
            <a:ext cx="228600" cy="0"/>
          </a:xfrm>
          <a:prstGeom prst="line">
            <a:avLst/>
          </a:prstGeom>
          <a:noFill/>
          <a:ln w="38100">
            <a:solidFill>
              <a:srgbClr val="808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89" name="Text Box 45">
            <a:extLst>
              <a:ext uri="{FF2B5EF4-FFF2-40B4-BE49-F238E27FC236}">
                <a16:creationId xmlns:a16="http://schemas.microsoft.com/office/drawing/2014/main" id="{8C1A0C35-B94A-2904-E49A-5E2E2B1B4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5257800"/>
            <a:ext cx="3352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1400">
                <a:latin typeface="Arial Black" panose="020B0A04020102020204" pitchFamily="34" charset="0"/>
              </a:rPr>
              <a:t>Name Box</a:t>
            </a:r>
            <a:r>
              <a:rPr lang="en-US" altLang="en-US" sz="1400" b="1"/>
              <a:t>: Coordenada de la Celda</a:t>
            </a:r>
            <a:endParaRPr lang="en-US" altLang="en-US" sz="1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57391" name="Picture 47">
            <a:extLst>
              <a:ext uri="{FF2B5EF4-FFF2-40B4-BE49-F238E27FC236}">
                <a16:creationId xmlns:a16="http://schemas.microsoft.com/office/drawing/2014/main" id="{46B77437-E053-A712-4CF3-C081475A66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2400"/>
            <a:ext cx="4114800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92" name="Picture 48">
            <a:extLst>
              <a:ext uri="{FF2B5EF4-FFF2-40B4-BE49-F238E27FC236}">
                <a16:creationId xmlns:a16="http://schemas.microsoft.com/office/drawing/2014/main" id="{56678B90-8A81-572B-B247-2BECD4A62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850" y="2524125"/>
            <a:ext cx="234315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93" name="Picture 49">
            <a:extLst>
              <a:ext uri="{FF2B5EF4-FFF2-40B4-BE49-F238E27FC236}">
                <a16:creationId xmlns:a16="http://schemas.microsoft.com/office/drawing/2014/main" id="{58B5BC94-6976-71EB-E5DD-84FD72FFE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978150"/>
            <a:ext cx="4191000" cy="174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94" name="Picture 50">
            <a:extLst>
              <a:ext uri="{FF2B5EF4-FFF2-40B4-BE49-F238E27FC236}">
                <a16:creationId xmlns:a16="http://schemas.microsoft.com/office/drawing/2014/main" id="{9C5BF076-DBF2-07FB-AAEC-336BE868DC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876800"/>
            <a:ext cx="2362200" cy="38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395" name="Line 51">
            <a:extLst>
              <a:ext uri="{FF2B5EF4-FFF2-40B4-BE49-F238E27FC236}">
                <a16:creationId xmlns:a16="http://schemas.microsoft.com/office/drawing/2014/main" id="{0126CF5D-2F3F-78A0-2AA3-6F713AA979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48600" y="4495800"/>
            <a:ext cx="304800" cy="533400"/>
          </a:xfrm>
          <a:prstGeom prst="line">
            <a:avLst/>
          </a:prstGeom>
          <a:noFill/>
          <a:ln w="66675">
            <a:solidFill>
              <a:srgbClr val="808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96" name="Line 52">
            <a:extLst>
              <a:ext uri="{FF2B5EF4-FFF2-40B4-BE49-F238E27FC236}">
                <a16:creationId xmlns:a16="http://schemas.microsoft.com/office/drawing/2014/main" id="{33234214-D4B6-758B-2F96-CB841ACE4F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5029200"/>
            <a:ext cx="3124200" cy="228600"/>
          </a:xfrm>
          <a:prstGeom prst="line">
            <a:avLst/>
          </a:prstGeom>
          <a:noFill/>
          <a:ln w="66675">
            <a:solidFill>
              <a:srgbClr val="808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7398" name="Picture 54">
            <a:extLst>
              <a:ext uri="{FF2B5EF4-FFF2-40B4-BE49-F238E27FC236}">
                <a16:creationId xmlns:a16="http://schemas.microsoft.com/office/drawing/2014/main" id="{4EB6E9C3-4926-C30F-3B53-F2FE683CB4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5549900"/>
            <a:ext cx="1905000" cy="111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399" name="Line 55">
            <a:extLst>
              <a:ext uri="{FF2B5EF4-FFF2-40B4-BE49-F238E27FC236}">
                <a16:creationId xmlns:a16="http://schemas.microsoft.com/office/drawing/2014/main" id="{C0D04032-0EB4-51E3-F3F5-3463DD01D888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486400"/>
            <a:ext cx="3200400" cy="304800"/>
          </a:xfrm>
          <a:prstGeom prst="line">
            <a:avLst/>
          </a:prstGeom>
          <a:noFill/>
          <a:ln w="66675">
            <a:solidFill>
              <a:srgbClr val="808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71EFF2D1-0DF2-0561-5B15-D2DE0DA8A6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b="1">
                <a:latin typeface="Verdana" panose="020B0604030504040204" pitchFamily="34" charset="0"/>
              </a:rPr>
              <a:t>FUNCIONES: Lookup &amp; References</a:t>
            </a:r>
          </a:p>
        </p:txBody>
      </p:sp>
      <p:sp>
        <p:nvSpPr>
          <p:cNvPr id="76803" name="Line 3">
            <a:extLst>
              <a:ext uri="{FF2B5EF4-FFF2-40B4-BE49-F238E27FC236}">
                <a16:creationId xmlns:a16="http://schemas.microsoft.com/office/drawing/2014/main" id="{25652DC7-0E9C-AB92-D6E8-87AF29FBF3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438400"/>
            <a:ext cx="0" cy="457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04" name="Text Box 4">
            <a:extLst>
              <a:ext uri="{FF2B5EF4-FFF2-40B4-BE49-F238E27FC236}">
                <a16:creationId xmlns:a16="http://schemas.microsoft.com/office/drawing/2014/main" id="{BF8D4DE2-C25F-041C-548D-31821E3C9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833563"/>
            <a:ext cx="2514600" cy="604837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>
                <a:latin typeface="Arial Black" panose="020B0A04020102020204" pitchFamily="34" charset="0"/>
              </a:rPr>
              <a:t>VLOOKUP</a:t>
            </a:r>
          </a:p>
        </p:txBody>
      </p:sp>
      <p:sp>
        <p:nvSpPr>
          <p:cNvPr id="76805" name="Text Box 5">
            <a:extLst>
              <a:ext uri="{FF2B5EF4-FFF2-40B4-BE49-F238E27FC236}">
                <a16:creationId xmlns:a16="http://schemas.microsoft.com/office/drawing/2014/main" id="{D42634C6-6929-CFEB-3805-1264A5BE4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743200"/>
            <a:ext cx="83820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Busca un Valor en una Tabla (Vertical)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/>
              <a:t>y Devuelve el Valor Correspondiente de la Tabla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/>
              <a:t>a la Celda que se le Asignó esta Función</a:t>
            </a:r>
          </a:p>
        </p:txBody>
      </p:sp>
      <p:sp>
        <p:nvSpPr>
          <p:cNvPr id="76809" name="Line 9">
            <a:extLst>
              <a:ext uri="{FF2B5EF4-FFF2-40B4-BE49-F238E27FC236}">
                <a16:creationId xmlns:a16="http://schemas.microsoft.com/office/drawing/2014/main" id="{1EBB6351-971C-33EA-82FF-9946391D0D6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5119688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12" name="Text Box 12">
            <a:extLst>
              <a:ext uri="{FF2B5EF4-FFF2-40B4-BE49-F238E27FC236}">
                <a16:creationId xmlns:a16="http://schemas.microsoft.com/office/drawing/2014/main" id="{C36EE33B-8044-D393-82DB-5F1D2AC5B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447800"/>
            <a:ext cx="25908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FUNCIÓN de</a:t>
            </a:r>
            <a:r>
              <a:rPr lang="en-US" altLang="en-US" sz="2400" b="1"/>
              <a:t>:</a:t>
            </a:r>
            <a:endParaRPr lang="en-US" alt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6815" name="Text Box 15">
            <a:extLst>
              <a:ext uri="{FF2B5EF4-FFF2-40B4-BE49-F238E27FC236}">
                <a16:creationId xmlns:a16="http://schemas.microsoft.com/office/drawing/2014/main" id="{47BB823C-0B52-35D2-17A5-F539D5B36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433888"/>
            <a:ext cx="56388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Las Entradas/Valores de la Tabla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/>
              <a:t>debe estar en Secuencia Ascendente</a:t>
            </a:r>
            <a:endParaRPr lang="en-US" alt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6826" name="Line 26">
            <a:extLst>
              <a:ext uri="{FF2B5EF4-FFF2-40B4-BE49-F238E27FC236}">
                <a16:creationId xmlns:a16="http://schemas.microsoft.com/office/drawing/2014/main" id="{4A2BDBC8-090B-6122-9003-767059DE0C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748088"/>
            <a:ext cx="0" cy="457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32" name="Text Box 32">
            <a:extLst>
              <a:ext uri="{FF2B5EF4-FFF2-40B4-BE49-F238E27FC236}">
                <a16:creationId xmlns:a16="http://schemas.microsoft.com/office/drawing/2014/main" id="{9AC28862-DD8D-2BB9-53FC-9A6406BAC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089400"/>
            <a:ext cx="20574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Requisito:</a:t>
            </a:r>
            <a:endParaRPr lang="en-US" altLang="en-US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6833" name="Text Box 33">
            <a:extLst>
              <a:ext uri="{FF2B5EF4-FFF2-40B4-BE49-F238E27FC236}">
                <a16:creationId xmlns:a16="http://schemas.microsoft.com/office/drawing/2014/main" id="{57DB4AE3-6029-692C-F2C9-B62273239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348288"/>
            <a:ext cx="5638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000" b="1" i="1"/>
              <a:t>Del Valor Más Bajo Hasta el Más Alto</a:t>
            </a:r>
            <a:endParaRPr lang="en-US" altLang="en-US" sz="20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6834" name="Line 34">
            <a:extLst>
              <a:ext uri="{FF2B5EF4-FFF2-40B4-BE49-F238E27FC236}">
                <a16:creationId xmlns:a16="http://schemas.microsoft.com/office/drawing/2014/main" id="{D1CE8070-4444-E708-FA84-03C96604C8B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5653088"/>
            <a:ext cx="0" cy="457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35" name="Text Box 35">
            <a:extLst>
              <a:ext uri="{FF2B5EF4-FFF2-40B4-BE49-F238E27FC236}">
                <a16:creationId xmlns:a16="http://schemas.microsoft.com/office/drawing/2014/main" id="{9E1AA98F-E151-6329-9BA8-503BE4952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994400"/>
            <a:ext cx="28956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Forma General:</a:t>
            </a:r>
            <a:endParaRPr lang="en-US" altLang="en-US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6836" name="Text Box 36">
            <a:extLst>
              <a:ext uri="{FF2B5EF4-FFF2-40B4-BE49-F238E27FC236}">
                <a16:creationId xmlns:a16="http://schemas.microsoft.com/office/drawing/2014/main" id="{1F8F2867-51A0-024E-8337-B83492A18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248400"/>
            <a:ext cx="88392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= VLOOKUP (search argument,table range,column number)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33FB4548-0F12-AB27-9391-5F1F494123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77813"/>
            <a:ext cx="8229600" cy="1143000"/>
          </a:xfrm>
        </p:spPr>
        <p:txBody>
          <a:bodyPr/>
          <a:lstStyle/>
          <a:p>
            <a:r>
              <a:rPr lang="en-US" altLang="en-US" sz="4000" b="1">
                <a:latin typeface="Verdana" panose="020B0604030504040204" pitchFamily="34" charset="0"/>
              </a:rPr>
              <a:t>FUNCIONES: VLOOKUP</a:t>
            </a:r>
            <a:br>
              <a:rPr lang="en-US" altLang="en-US" sz="3400" b="1">
                <a:latin typeface="Verdana" panose="020B0604030504040204" pitchFamily="34" charset="0"/>
              </a:rPr>
            </a:br>
            <a:r>
              <a:rPr lang="en-US" altLang="en-US" b="1" i="1">
                <a:latin typeface="Arial" panose="020B0604020202020204" pitchFamily="34" charset="0"/>
              </a:rPr>
              <a:t>EJEMPLO: Parte 1</a:t>
            </a:r>
            <a:r>
              <a:rPr lang="en-US" altLang="en-US" sz="3400" b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110595" name="Text Box 3">
            <a:extLst>
              <a:ext uri="{FF2B5EF4-FFF2-40B4-BE49-F238E27FC236}">
                <a16:creationId xmlns:a16="http://schemas.microsoft.com/office/drawing/2014/main" id="{9A028902-38B4-C3E9-654C-AB099EDD9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019300"/>
            <a:ext cx="83820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Clic a la Celda donde se Colocará la Nota (Ej: </a:t>
            </a:r>
            <a:r>
              <a:rPr lang="en-US" altLang="en-US" sz="2400">
                <a:solidFill>
                  <a:srgbClr val="008000"/>
                </a:solidFill>
                <a:latin typeface="Arial Black" panose="020B0A04020102020204" pitchFamily="34" charset="0"/>
              </a:rPr>
              <a:t>M16</a:t>
            </a:r>
            <a:r>
              <a:rPr lang="en-US" altLang="en-US" sz="2400" b="1"/>
              <a:t>)</a:t>
            </a:r>
          </a:p>
        </p:txBody>
      </p:sp>
      <p:sp>
        <p:nvSpPr>
          <p:cNvPr id="110596" name="Line 4">
            <a:extLst>
              <a:ext uri="{FF2B5EF4-FFF2-40B4-BE49-F238E27FC236}">
                <a16:creationId xmlns:a16="http://schemas.microsoft.com/office/drawing/2014/main" id="{C672BD14-DD97-CE6B-ABB3-F683E09C301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18669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597" name="Text Box 5">
            <a:extLst>
              <a:ext uri="{FF2B5EF4-FFF2-40B4-BE49-F238E27FC236}">
                <a16:creationId xmlns:a16="http://schemas.microsoft.com/office/drawing/2014/main" id="{02B8CA16-E021-FC2E-82D7-5A7476C39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62100"/>
            <a:ext cx="82296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Para Determinar Las Notas de los Estudiantes:</a:t>
            </a:r>
            <a:endParaRPr lang="en-US" alt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0598" name="Text Box 6">
            <a:extLst>
              <a:ext uri="{FF2B5EF4-FFF2-40B4-BE49-F238E27FC236}">
                <a16:creationId xmlns:a16="http://schemas.microsoft.com/office/drawing/2014/main" id="{DFF160E8-0C28-A5A2-6551-01026D37E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513013"/>
            <a:ext cx="52578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Clic al botón de </a:t>
            </a:r>
            <a:r>
              <a:rPr lang="en-US" altLang="en-US" sz="2400" b="1" i="1">
                <a:solidFill>
                  <a:srgbClr val="399EF9"/>
                </a:solidFill>
              </a:rPr>
              <a:t>Paste Function</a:t>
            </a:r>
            <a:r>
              <a:rPr lang="en-US" altLang="en-US" sz="2400" b="1"/>
              <a:t>:</a:t>
            </a:r>
          </a:p>
        </p:txBody>
      </p:sp>
      <p:sp>
        <p:nvSpPr>
          <p:cNvPr id="110599" name="Line 7">
            <a:extLst>
              <a:ext uri="{FF2B5EF4-FFF2-40B4-BE49-F238E27FC236}">
                <a16:creationId xmlns:a16="http://schemas.microsoft.com/office/drawing/2014/main" id="{461DDA54-AEBF-1366-99EB-799D7967818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360613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0600" name="Picture 8">
            <a:extLst>
              <a:ext uri="{FF2B5EF4-FFF2-40B4-BE49-F238E27FC236}">
                <a16:creationId xmlns:a16="http://schemas.microsoft.com/office/drawing/2014/main" id="{B7CE8683-5501-2FD8-9702-1E7031FDA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552700"/>
            <a:ext cx="381000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601" name="Line 9">
            <a:extLst>
              <a:ext uri="{FF2B5EF4-FFF2-40B4-BE49-F238E27FC236}">
                <a16:creationId xmlns:a16="http://schemas.microsoft.com/office/drawing/2014/main" id="{6350E070-D9E5-758F-8931-A2C4C0975A2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8575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02" name="Text Box 10">
            <a:extLst>
              <a:ext uri="{FF2B5EF4-FFF2-40B4-BE49-F238E27FC236}">
                <a16:creationId xmlns:a16="http://schemas.microsoft.com/office/drawing/2014/main" id="{1FD54485-BC4B-CDBC-BF2D-8F6FBEF6E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048000"/>
            <a:ext cx="83820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Or select a </a:t>
            </a:r>
            <a:r>
              <a:rPr lang="en-US" altLang="en-US" sz="2400" u="sng">
                <a:latin typeface="Arial Black" panose="020B0A04020102020204" pitchFamily="34" charset="0"/>
              </a:rPr>
              <a:t>c</a:t>
            </a:r>
            <a:r>
              <a:rPr lang="en-US" altLang="en-US" sz="2400">
                <a:latin typeface="Arial Black" panose="020B0A04020102020204" pitchFamily="34" charset="0"/>
              </a:rPr>
              <a:t>ategory</a:t>
            </a:r>
            <a:r>
              <a:rPr lang="en-US" altLang="en-US" sz="2400" b="1"/>
              <a:t>:</a:t>
            </a:r>
            <a:r>
              <a:rPr lang="en-US" altLang="en-US" sz="2400" b="1">
                <a:latin typeface="Arial Black" panose="020B0A04020102020204" pitchFamily="34" charset="0"/>
              </a:rPr>
              <a:t>→</a:t>
            </a:r>
            <a:r>
              <a:rPr lang="en-US" altLang="en-US" sz="2400">
                <a:latin typeface="Arial Black" panose="020B0A04020102020204" pitchFamily="34" charset="0"/>
              </a:rPr>
              <a:t>Lookup &amp; Reference</a:t>
            </a:r>
          </a:p>
        </p:txBody>
      </p:sp>
      <p:pic>
        <p:nvPicPr>
          <p:cNvPr id="110603" name="Picture 11">
            <a:extLst>
              <a:ext uri="{FF2B5EF4-FFF2-40B4-BE49-F238E27FC236}">
                <a16:creationId xmlns:a16="http://schemas.microsoft.com/office/drawing/2014/main" id="{14983987-1796-28B1-C71E-F35E9F639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505200"/>
            <a:ext cx="3800475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605" name="Picture 13">
            <a:extLst>
              <a:ext uri="{FF2B5EF4-FFF2-40B4-BE49-F238E27FC236}">
                <a16:creationId xmlns:a16="http://schemas.microsoft.com/office/drawing/2014/main" id="{01B89031-03C8-99BF-4396-0F2C1A39F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413" y="2514600"/>
            <a:ext cx="54292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606" name="Line 14">
            <a:extLst>
              <a:ext uri="{FF2B5EF4-FFF2-40B4-BE49-F238E27FC236}">
                <a16:creationId xmlns:a16="http://schemas.microsoft.com/office/drawing/2014/main" id="{053C631B-F2E0-4E85-3B73-6CF504D8D142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7353300" y="2552700"/>
            <a:ext cx="0" cy="381000"/>
          </a:xfrm>
          <a:prstGeom prst="line">
            <a:avLst/>
          </a:prstGeom>
          <a:noFill/>
          <a:ln w="76200">
            <a:solidFill>
              <a:srgbClr val="49B4E9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383ECFA4-F18D-561D-D74C-79D35AF454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77813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>
                <a:latin typeface="Verdana" panose="020B0604030504040204" pitchFamily="34" charset="0"/>
              </a:rPr>
              <a:t>FUNCIONES: VLOOKUP</a:t>
            </a:r>
            <a:br>
              <a:rPr lang="en-US" altLang="en-US" sz="2200" b="1">
                <a:latin typeface="Verdana" panose="020B0604030504040204" pitchFamily="34" charset="0"/>
              </a:rPr>
            </a:br>
            <a:r>
              <a:rPr lang="en-US" altLang="en-US" sz="3000" b="1" i="1">
                <a:latin typeface="Arial" panose="020B0604020202020204" pitchFamily="34" charset="0"/>
              </a:rPr>
              <a:t>EJEMPLO: Parte 2: </a:t>
            </a:r>
            <a:br>
              <a:rPr lang="en-US" altLang="en-US" sz="3000" b="1" i="1">
                <a:latin typeface="Arial" panose="020B0604020202020204" pitchFamily="34" charset="0"/>
              </a:rPr>
            </a:br>
            <a:r>
              <a:rPr lang="en-US" altLang="en-US" sz="3000" b="1" i="1">
                <a:latin typeface="Arial" panose="020B0604020202020204" pitchFamily="34" charset="0"/>
              </a:rPr>
              <a:t>Desde: Ventana de </a:t>
            </a:r>
            <a:r>
              <a:rPr lang="en-US" altLang="en-US" sz="3000" i="1">
                <a:latin typeface="Arial Black" panose="020B0A04020102020204" pitchFamily="34" charset="0"/>
              </a:rPr>
              <a:t>Insert Function</a:t>
            </a:r>
            <a:r>
              <a:rPr lang="en-US" altLang="en-US" sz="2200" b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82947" name="Text Box 3">
            <a:extLst>
              <a:ext uri="{FF2B5EF4-FFF2-40B4-BE49-F238E27FC236}">
                <a16:creationId xmlns:a16="http://schemas.microsoft.com/office/drawing/2014/main" id="{3C9F2844-1B8E-407E-8EE4-CF6CA7CC4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600200"/>
            <a:ext cx="80772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Desde la Sección: </a:t>
            </a:r>
            <a:r>
              <a:rPr lang="en-US" altLang="en-US" sz="2400">
                <a:latin typeface="Arial Black" panose="020B0A04020102020204" pitchFamily="34" charset="0"/>
              </a:rPr>
              <a:t>Select a function:</a:t>
            </a:r>
          </a:p>
        </p:txBody>
      </p:sp>
      <p:pic>
        <p:nvPicPr>
          <p:cNvPr id="82959" name="Picture 15">
            <a:extLst>
              <a:ext uri="{FF2B5EF4-FFF2-40B4-BE49-F238E27FC236}">
                <a16:creationId xmlns:a16="http://schemas.microsoft.com/office/drawing/2014/main" id="{D9EE67E0-3B40-DCC0-2828-B0D0FFD47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" y="3352800"/>
            <a:ext cx="3800475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960" name="Picture 16">
            <a:extLst>
              <a:ext uri="{FF2B5EF4-FFF2-40B4-BE49-F238E27FC236}">
                <a16:creationId xmlns:a16="http://schemas.microsoft.com/office/drawing/2014/main" id="{B3027244-3835-0D34-715A-F9956AB46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352800"/>
            <a:ext cx="3800475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961" name="Text Box 17">
            <a:extLst>
              <a:ext uri="{FF2B5EF4-FFF2-40B4-BE49-F238E27FC236}">
                <a16:creationId xmlns:a16="http://schemas.microsoft.com/office/drawing/2014/main" id="{CD12BF45-A4C2-8A9D-18B5-D22CC8DD6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09800"/>
            <a:ext cx="86106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Seleccionar: </a:t>
            </a:r>
            <a:r>
              <a:rPr lang="en-US" altLang="en-US" sz="2400">
                <a:latin typeface="Arial Black" panose="020B0A04020102020204" pitchFamily="34" charset="0"/>
              </a:rPr>
              <a:t>VLOOKUP</a:t>
            </a:r>
          </a:p>
        </p:txBody>
      </p:sp>
      <p:sp>
        <p:nvSpPr>
          <p:cNvPr id="82962" name="Line 18">
            <a:extLst>
              <a:ext uri="{FF2B5EF4-FFF2-40B4-BE49-F238E27FC236}">
                <a16:creationId xmlns:a16="http://schemas.microsoft.com/office/drawing/2014/main" id="{85E977C3-E6A7-B4A5-2DCA-6882329C47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19812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63" name="Text Box 19">
            <a:extLst>
              <a:ext uri="{FF2B5EF4-FFF2-40B4-BE49-F238E27FC236}">
                <a16:creationId xmlns:a16="http://schemas.microsoft.com/office/drawing/2014/main" id="{376F36D5-1F73-4413-A819-E90FF06AF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855913"/>
            <a:ext cx="86106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Luego, Clic al Botón de: </a:t>
            </a:r>
            <a:r>
              <a:rPr lang="en-US" altLang="en-US" sz="2400">
                <a:latin typeface="Arial Black" panose="020B0A04020102020204" pitchFamily="34" charset="0"/>
              </a:rPr>
              <a:t>OK</a:t>
            </a:r>
          </a:p>
        </p:txBody>
      </p:sp>
      <p:sp>
        <p:nvSpPr>
          <p:cNvPr id="82964" name="Line 20">
            <a:extLst>
              <a:ext uri="{FF2B5EF4-FFF2-40B4-BE49-F238E27FC236}">
                <a16:creationId xmlns:a16="http://schemas.microsoft.com/office/drawing/2014/main" id="{A9EA5B35-30B8-6C99-64C5-D614B0C65544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551113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9" name="Rectangle 11">
            <a:extLst>
              <a:ext uri="{FF2B5EF4-FFF2-40B4-BE49-F238E27FC236}">
                <a16:creationId xmlns:a16="http://schemas.microsoft.com/office/drawing/2014/main" id="{82316A22-53A6-0268-7DB6-F273A03EE4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77813"/>
            <a:ext cx="82296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>
                <a:latin typeface="Verdana" panose="020B0604030504040204" pitchFamily="34" charset="0"/>
              </a:rPr>
              <a:t>FUNCIONES: VLOOKUP</a:t>
            </a:r>
            <a:br>
              <a:rPr lang="en-US" altLang="en-US" sz="2800" b="1">
                <a:latin typeface="Verdana" panose="020B0604030504040204" pitchFamily="34" charset="0"/>
              </a:rPr>
            </a:br>
            <a:r>
              <a:rPr lang="en-US" altLang="en-US" sz="3000" b="1" i="1">
                <a:latin typeface="Arial" panose="020B0604020202020204" pitchFamily="34" charset="0"/>
              </a:rPr>
              <a:t>EJEMPLO: Parte 3: </a:t>
            </a:r>
            <a:br>
              <a:rPr lang="en-US" altLang="en-US" sz="3000" b="1" i="1">
                <a:latin typeface="Arial" panose="020B0604020202020204" pitchFamily="34" charset="0"/>
              </a:rPr>
            </a:br>
            <a:r>
              <a:rPr lang="en-US" altLang="en-US" sz="3000" b="1" i="1">
                <a:latin typeface="Arial" panose="020B0604020202020204" pitchFamily="34" charset="0"/>
              </a:rPr>
              <a:t>Desde: Ventana de</a:t>
            </a:r>
            <a:r>
              <a:rPr lang="en-US" altLang="en-US" sz="3400" b="1" i="1"/>
              <a:t> </a:t>
            </a:r>
            <a:r>
              <a:rPr lang="en-US" altLang="en-US" sz="3000" i="1">
                <a:latin typeface="Arial Black" panose="020B0A04020102020204" pitchFamily="34" charset="0"/>
              </a:rPr>
              <a:t>Function Arguments</a:t>
            </a:r>
            <a:r>
              <a:rPr lang="en-US" altLang="en-US" sz="3400"/>
              <a:t> </a:t>
            </a:r>
          </a:p>
        </p:txBody>
      </p:sp>
      <p:sp>
        <p:nvSpPr>
          <p:cNvPr id="83982" name="Text Box 14">
            <a:extLst>
              <a:ext uri="{FF2B5EF4-FFF2-40B4-BE49-F238E27FC236}">
                <a16:creationId xmlns:a16="http://schemas.microsoft.com/office/drawing/2014/main" id="{2A3B3716-6E21-4639-0022-CDE8BBDA9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447800"/>
            <a:ext cx="83820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Clic Dentro del Encasillado Rotulado: </a:t>
            </a:r>
            <a:r>
              <a:rPr lang="en-US" altLang="en-US" sz="2400">
                <a:latin typeface="Arial Black" panose="020B0A04020102020204" pitchFamily="34" charset="0"/>
              </a:rPr>
              <a:t>Lookup_value</a:t>
            </a:r>
          </a:p>
        </p:txBody>
      </p:sp>
      <p:sp>
        <p:nvSpPr>
          <p:cNvPr id="83984" name="Line 16">
            <a:extLst>
              <a:ext uri="{FF2B5EF4-FFF2-40B4-BE49-F238E27FC236}">
                <a16:creationId xmlns:a16="http://schemas.microsoft.com/office/drawing/2014/main" id="{8B716C06-1474-6E7B-5CD7-E3FC6766929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18288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3986" name="Picture 18">
            <a:extLst>
              <a:ext uri="{FF2B5EF4-FFF2-40B4-BE49-F238E27FC236}">
                <a16:creationId xmlns:a16="http://schemas.microsoft.com/office/drawing/2014/main" id="{6C8D0F3F-04FA-6834-748A-1299B1C10B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133600"/>
            <a:ext cx="45148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987" name="Line 19">
            <a:extLst>
              <a:ext uri="{FF2B5EF4-FFF2-40B4-BE49-F238E27FC236}">
                <a16:creationId xmlns:a16="http://schemas.microsoft.com/office/drawing/2014/main" id="{773C02F5-7271-CF55-DB34-0A15AAB69D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51816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88" name="Text Box 20">
            <a:extLst>
              <a:ext uri="{FF2B5EF4-FFF2-40B4-BE49-F238E27FC236}">
                <a16:creationId xmlns:a16="http://schemas.microsoft.com/office/drawing/2014/main" id="{8847266E-E303-EC7B-5E87-661974415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70513"/>
            <a:ext cx="86106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Desde la Hoja de Cálculo de las Notas</a:t>
            </a:r>
            <a:endParaRPr lang="en-US" altLang="en-US" sz="2400">
              <a:latin typeface="Arial Black" panose="020B0A04020102020204" pitchFamily="34" charset="0"/>
            </a:endParaRPr>
          </a:p>
        </p:txBody>
      </p:sp>
      <p:sp>
        <p:nvSpPr>
          <p:cNvPr id="83990" name="Line 22">
            <a:extLst>
              <a:ext uri="{FF2B5EF4-FFF2-40B4-BE49-F238E27FC236}">
                <a16:creationId xmlns:a16="http://schemas.microsoft.com/office/drawing/2014/main" id="{B89B6958-86A5-56A3-9C7B-7BD36EC26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56388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91" name="Text Box 23">
            <a:extLst>
              <a:ext uri="{FF2B5EF4-FFF2-40B4-BE49-F238E27FC236}">
                <a16:creationId xmlns:a16="http://schemas.microsoft.com/office/drawing/2014/main" id="{6465A8CA-472A-F0D4-17EF-A8CC72D1B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865813"/>
            <a:ext cx="86868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000" b="1"/>
              <a:t>Desde </a:t>
            </a:r>
            <a:r>
              <a:rPr lang="en-US" altLang="en-US" sz="2000" b="1" i="1"/>
              <a:t>CÁLCULOS</a:t>
            </a:r>
            <a:r>
              <a:rPr lang="en-US" altLang="en-US" sz="2000" b="1"/>
              <a:t>, Bajo la Columna de </a:t>
            </a:r>
            <a:r>
              <a:rPr lang="en-US" altLang="en-US" sz="2000">
                <a:solidFill>
                  <a:schemeClr val="accent2"/>
                </a:solidFill>
                <a:latin typeface="Arial Black" panose="020B0A04020102020204" pitchFamily="34" charset="0"/>
              </a:rPr>
              <a:t>PCNT</a:t>
            </a:r>
            <a:r>
              <a:rPr lang="en-US" altLang="en-US" sz="2000" b="1"/>
              <a:t>, 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/>
              <a:t>en la Celda que Posee el </a:t>
            </a:r>
            <a:r>
              <a:rPr lang="en-US" altLang="en-US" sz="2000">
                <a:latin typeface="Arial Black" panose="020B0A04020102020204" pitchFamily="34" charset="0"/>
              </a:rPr>
              <a:t>%</a:t>
            </a:r>
            <a:r>
              <a:rPr lang="en-US" altLang="en-US" sz="2000" b="1"/>
              <a:t> del Primer Estudiante,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/>
              <a:t>Clic a  la Celda de </a:t>
            </a:r>
            <a:r>
              <a:rPr lang="en-US" altLang="en-US" sz="2000">
                <a:solidFill>
                  <a:schemeClr val="accent2"/>
                </a:solidFill>
                <a:latin typeface="Arial Black" panose="020B0A04020102020204" pitchFamily="34" charset="0"/>
              </a:rPr>
              <a:t>81.1%</a:t>
            </a:r>
            <a:r>
              <a:rPr lang="en-US" altLang="en-US" sz="2000" b="1"/>
              <a:t> (Ej: </a:t>
            </a:r>
            <a:r>
              <a:rPr lang="en-US" altLang="en-US" sz="2000">
                <a:solidFill>
                  <a:srgbClr val="008000"/>
                </a:solidFill>
                <a:latin typeface="Arial Black" panose="020B0A04020102020204" pitchFamily="34" charset="0"/>
              </a:rPr>
              <a:t>L6</a:t>
            </a:r>
            <a:r>
              <a:rPr lang="en-US" altLang="en-US" sz="2000" b="1"/>
              <a:t>)</a:t>
            </a:r>
            <a:endParaRPr lang="en-US" altLang="en-US" sz="200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904EF145-853B-64AD-42E5-40A7184712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77813"/>
            <a:ext cx="82296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>
                <a:latin typeface="Verdana" panose="020B0604030504040204" pitchFamily="34" charset="0"/>
              </a:rPr>
              <a:t>FUNCIONES: VLOOKUP</a:t>
            </a:r>
            <a:br>
              <a:rPr lang="en-US" altLang="en-US" sz="2800" b="1">
                <a:latin typeface="Verdana" panose="020B0604030504040204" pitchFamily="34" charset="0"/>
              </a:rPr>
            </a:br>
            <a:r>
              <a:rPr lang="en-US" altLang="en-US" sz="3000" b="1" i="1">
                <a:latin typeface="Arial" panose="020B0604020202020204" pitchFamily="34" charset="0"/>
              </a:rPr>
              <a:t>EJEMPLO: Parte 4: </a:t>
            </a:r>
            <a:br>
              <a:rPr lang="en-US" altLang="en-US" sz="3000" b="1" i="1">
                <a:latin typeface="Arial" panose="020B0604020202020204" pitchFamily="34" charset="0"/>
              </a:rPr>
            </a:br>
            <a:r>
              <a:rPr lang="en-US" altLang="en-US" sz="3000" b="1" i="1">
                <a:latin typeface="Arial" panose="020B0604020202020204" pitchFamily="34" charset="0"/>
              </a:rPr>
              <a:t>Desde: Ventana de</a:t>
            </a:r>
            <a:r>
              <a:rPr lang="en-US" altLang="en-US" sz="3400" b="1" i="1"/>
              <a:t> </a:t>
            </a:r>
            <a:r>
              <a:rPr lang="en-US" altLang="en-US" sz="3000" i="1">
                <a:latin typeface="Arial Black" panose="020B0A04020102020204" pitchFamily="34" charset="0"/>
              </a:rPr>
              <a:t>Function Arguments</a:t>
            </a:r>
            <a:r>
              <a:rPr lang="en-US" altLang="en-US" sz="3400"/>
              <a:t> </a:t>
            </a:r>
          </a:p>
        </p:txBody>
      </p:sp>
      <p:sp>
        <p:nvSpPr>
          <p:cNvPr id="91143" name="Text Box 7">
            <a:extLst>
              <a:ext uri="{FF2B5EF4-FFF2-40B4-BE49-F238E27FC236}">
                <a16:creationId xmlns:a16="http://schemas.microsoft.com/office/drawing/2014/main" id="{3194564E-58A4-80C5-DB9F-AFAFFBC77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0"/>
            <a:ext cx="86106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La Función de VLOOKPUP se esta Construyento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/>
              <a:t>en la Ventana de </a:t>
            </a:r>
            <a:r>
              <a:rPr lang="en-US" altLang="en-US" sz="2400">
                <a:latin typeface="Arial Black" panose="020B0A04020102020204" pitchFamily="34" charset="0"/>
              </a:rPr>
              <a:t>Function Arguments</a:t>
            </a:r>
            <a:r>
              <a:rPr lang="en-US" altLang="en-US" sz="2400" b="1"/>
              <a:t>:</a:t>
            </a:r>
            <a:endParaRPr lang="en-US" altLang="en-US" sz="2400">
              <a:latin typeface="Arial Black" panose="020B0A04020102020204" pitchFamily="34" charset="0"/>
            </a:endParaRPr>
          </a:p>
        </p:txBody>
      </p:sp>
      <p:sp>
        <p:nvSpPr>
          <p:cNvPr id="91144" name="Line 8">
            <a:extLst>
              <a:ext uri="{FF2B5EF4-FFF2-40B4-BE49-F238E27FC236}">
                <a16:creationId xmlns:a16="http://schemas.microsoft.com/office/drawing/2014/main" id="{C1D2DC90-CA6B-ABB4-0535-954CEEE41ED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53340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5" name="Text Box 9">
            <a:extLst>
              <a:ext uri="{FF2B5EF4-FFF2-40B4-BE49-F238E27FC236}">
                <a16:creationId xmlns:a16="http://schemas.microsoft.com/office/drawing/2014/main" id="{D74BFCC5-C749-6027-B1AE-E78F707FB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22913"/>
            <a:ext cx="86106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y en la Barra de la Fórmula:</a:t>
            </a:r>
            <a:endParaRPr lang="en-US" altLang="en-US" sz="2400">
              <a:latin typeface="Arial Black" panose="020B0A04020102020204" pitchFamily="34" charset="0"/>
            </a:endParaRPr>
          </a:p>
        </p:txBody>
      </p:sp>
      <p:pic>
        <p:nvPicPr>
          <p:cNvPr id="91146" name="Picture 10">
            <a:extLst>
              <a:ext uri="{FF2B5EF4-FFF2-40B4-BE49-F238E27FC236}">
                <a16:creationId xmlns:a16="http://schemas.microsoft.com/office/drawing/2014/main" id="{D278B2F0-C919-4BC1-689A-67D680B329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895975"/>
            <a:ext cx="5181600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147" name="Picture 11">
            <a:extLst>
              <a:ext uri="{FF2B5EF4-FFF2-40B4-BE49-F238E27FC236}">
                <a16:creationId xmlns:a16="http://schemas.microsoft.com/office/drawing/2014/main" id="{5156D48E-8BBB-5D4F-2D7A-610C4D92F5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286000"/>
            <a:ext cx="45148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141CEF9E-2EA6-70A7-611F-07EA628C09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77813"/>
            <a:ext cx="82296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>
                <a:latin typeface="Verdana" panose="020B0604030504040204" pitchFamily="34" charset="0"/>
              </a:rPr>
              <a:t>FUNCIONES: VLOOKUP</a:t>
            </a:r>
            <a:br>
              <a:rPr lang="en-US" altLang="en-US" sz="2800" b="1">
                <a:latin typeface="Verdana" panose="020B0604030504040204" pitchFamily="34" charset="0"/>
              </a:rPr>
            </a:br>
            <a:r>
              <a:rPr lang="en-US" altLang="en-US" sz="3000" b="1" i="1">
                <a:latin typeface="Arial" panose="020B0604020202020204" pitchFamily="34" charset="0"/>
              </a:rPr>
              <a:t>EJEMPLO: Parte 5: </a:t>
            </a:r>
            <a:br>
              <a:rPr lang="en-US" altLang="en-US" sz="3000" b="1" i="1">
                <a:latin typeface="Arial" panose="020B0604020202020204" pitchFamily="34" charset="0"/>
              </a:rPr>
            </a:br>
            <a:r>
              <a:rPr lang="en-US" altLang="en-US" sz="3000" b="1" i="1">
                <a:latin typeface="Arial" panose="020B0604020202020204" pitchFamily="34" charset="0"/>
              </a:rPr>
              <a:t>Desde: Ventana de</a:t>
            </a:r>
            <a:r>
              <a:rPr lang="en-US" altLang="en-US" sz="3400" b="1" i="1"/>
              <a:t> </a:t>
            </a:r>
            <a:r>
              <a:rPr lang="en-US" altLang="en-US" sz="3000" i="1">
                <a:latin typeface="Arial Black" panose="020B0A04020102020204" pitchFamily="34" charset="0"/>
              </a:rPr>
              <a:t>Function Arguments</a:t>
            </a:r>
            <a:r>
              <a:rPr lang="en-US" altLang="en-US" sz="3400"/>
              <a:t> </a:t>
            </a:r>
          </a:p>
        </p:txBody>
      </p:sp>
      <p:sp>
        <p:nvSpPr>
          <p:cNvPr id="92168" name="Text Box 8">
            <a:extLst>
              <a:ext uri="{FF2B5EF4-FFF2-40B4-BE49-F238E27FC236}">
                <a16:creationId xmlns:a16="http://schemas.microsoft.com/office/drawing/2014/main" id="{BD6A6DB3-E434-B54A-2DEF-0CBBCB9F5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24000"/>
            <a:ext cx="83820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Clic Dentro del Encasillado Rotulado: </a:t>
            </a:r>
            <a:r>
              <a:rPr lang="en-US" altLang="en-US" sz="2400">
                <a:latin typeface="Arial Black" panose="020B0A04020102020204" pitchFamily="34" charset="0"/>
              </a:rPr>
              <a:t>Table array</a:t>
            </a:r>
          </a:p>
        </p:txBody>
      </p:sp>
      <p:sp>
        <p:nvSpPr>
          <p:cNvPr id="92169" name="Line 9">
            <a:extLst>
              <a:ext uri="{FF2B5EF4-FFF2-40B4-BE49-F238E27FC236}">
                <a16:creationId xmlns:a16="http://schemas.microsoft.com/office/drawing/2014/main" id="{47924EA4-724F-CA43-2952-BBC6215C06B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19050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2171" name="Picture 11">
            <a:extLst>
              <a:ext uri="{FF2B5EF4-FFF2-40B4-BE49-F238E27FC236}">
                <a16:creationId xmlns:a16="http://schemas.microsoft.com/office/drawing/2014/main" id="{53DBD544-9A7A-940D-723A-A6EF593DF8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209800"/>
            <a:ext cx="45148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72" name="Line 12">
            <a:extLst>
              <a:ext uri="{FF2B5EF4-FFF2-40B4-BE49-F238E27FC236}">
                <a16:creationId xmlns:a16="http://schemas.microsoft.com/office/drawing/2014/main" id="{A15771D0-8264-31A9-C709-E7DFF684BD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52578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73" name="Text Box 13">
            <a:extLst>
              <a:ext uri="{FF2B5EF4-FFF2-40B4-BE49-F238E27FC236}">
                <a16:creationId xmlns:a16="http://schemas.microsoft.com/office/drawing/2014/main" id="{AC9EE2AE-5CFE-CF08-45C1-08E3FFCF8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486400"/>
            <a:ext cx="86106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Desde la Hoja de Cálculo de las Notas</a:t>
            </a:r>
            <a:endParaRPr lang="en-US" altLang="en-US" sz="2400">
              <a:latin typeface="Arial Black" panose="020B0A04020102020204" pitchFamily="34" charset="0"/>
            </a:endParaRPr>
          </a:p>
        </p:txBody>
      </p:sp>
      <p:sp>
        <p:nvSpPr>
          <p:cNvPr id="92175" name="Line 15">
            <a:extLst>
              <a:ext uri="{FF2B5EF4-FFF2-40B4-BE49-F238E27FC236}">
                <a16:creationId xmlns:a16="http://schemas.microsoft.com/office/drawing/2014/main" id="{26AA990B-1925-D678-3749-B9E617ED31A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58674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76" name="Text Box 16">
            <a:extLst>
              <a:ext uri="{FF2B5EF4-FFF2-40B4-BE49-F238E27FC236}">
                <a16:creationId xmlns:a16="http://schemas.microsoft.com/office/drawing/2014/main" id="{BFDB2484-B333-C96E-DD77-50905C780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86475"/>
            <a:ext cx="9067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300" b="1"/>
              <a:t>Desde la </a:t>
            </a:r>
            <a:r>
              <a:rPr lang="en-US" altLang="en-US" sz="2300" b="1" i="1"/>
              <a:t>Escala de las Notas</a:t>
            </a:r>
            <a:r>
              <a:rPr lang="en-US" altLang="en-US" sz="2300" b="1"/>
              <a:t>, Bajo la Columna de </a:t>
            </a:r>
            <a:r>
              <a:rPr lang="en-US" altLang="en-US" sz="2300">
                <a:solidFill>
                  <a:schemeClr val="accent2"/>
                </a:solidFill>
                <a:latin typeface="Arial Black" panose="020B0A04020102020204" pitchFamily="34" charset="0"/>
              </a:rPr>
              <a:t>Rango (%)</a:t>
            </a:r>
            <a:r>
              <a:rPr lang="en-US" altLang="en-US" sz="2300" b="1"/>
              <a:t>,</a:t>
            </a:r>
          </a:p>
          <a:p>
            <a:pPr algn="ctr">
              <a:lnSpc>
                <a:spcPct val="90000"/>
              </a:lnSpc>
            </a:pPr>
            <a:r>
              <a:rPr lang="en-US" altLang="en-US" sz="2300" b="1"/>
              <a:t>Clic a  la Celda de </a:t>
            </a:r>
            <a:r>
              <a:rPr lang="en-US" altLang="en-US" sz="2300">
                <a:solidFill>
                  <a:schemeClr val="accent2"/>
                </a:solidFill>
                <a:latin typeface="Arial Black" panose="020B0A04020102020204" pitchFamily="34" charset="0"/>
              </a:rPr>
              <a:t>0%</a:t>
            </a:r>
            <a:r>
              <a:rPr lang="en-US" altLang="en-US" sz="2300" b="1"/>
              <a:t> (Ej: </a:t>
            </a:r>
            <a:r>
              <a:rPr lang="en-US" altLang="en-US" sz="2300">
                <a:solidFill>
                  <a:srgbClr val="008000"/>
                </a:solidFill>
                <a:latin typeface="Arial Black" panose="020B0A04020102020204" pitchFamily="34" charset="0"/>
              </a:rPr>
              <a:t>O12</a:t>
            </a:r>
            <a:r>
              <a:rPr lang="en-US" altLang="en-US" sz="2300" b="1"/>
              <a:t>)</a:t>
            </a:r>
            <a:endParaRPr lang="en-US" altLang="en-US" sz="230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9700CD7F-F399-04C8-1766-075255CCAA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77813"/>
            <a:ext cx="82296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>
                <a:latin typeface="Verdana" panose="020B0604030504040204" pitchFamily="34" charset="0"/>
              </a:rPr>
              <a:t>FUNCIONES: VLOOKUP</a:t>
            </a:r>
            <a:br>
              <a:rPr lang="en-US" altLang="en-US" sz="2800" b="1">
                <a:latin typeface="Verdana" panose="020B0604030504040204" pitchFamily="34" charset="0"/>
              </a:rPr>
            </a:br>
            <a:r>
              <a:rPr lang="en-US" altLang="en-US" sz="3000" b="1" i="1">
                <a:latin typeface="Arial" panose="020B0604020202020204" pitchFamily="34" charset="0"/>
              </a:rPr>
              <a:t>EJEMPLO: Parte 6: </a:t>
            </a:r>
            <a:br>
              <a:rPr lang="en-US" altLang="en-US" sz="3000" b="1" i="1">
                <a:latin typeface="Arial" panose="020B0604020202020204" pitchFamily="34" charset="0"/>
              </a:rPr>
            </a:br>
            <a:r>
              <a:rPr lang="en-US" altLang="en-US" sz="3000" b="1" i="1">
                <a:latin typeface="Arial" panose="020B0604020202020204" pitchFamily="34" charset="0"/>
              </a:rPr>
              <a:t>Desde: Ventana de</a:t>
            </a:r>
            <a:r>
              <a:rPr lang="en-US" altLang="en-US" sz="3400" b="1" i="1"/>
              <a:t> </a:t>
            </a:r>
            <a:r>
              <a:rPr lang="en-US" altLang="en-US" sz="3000" i="1">
                <a:latin typeface="Arial Black" panose="020B0A04020102020204" pitchFamily="34" charset="0"/>
              </a:rPr>
              <a:t>Function Arguments</a:t>
            </a:r>
            <a:r>
              <a:rPr lang="en-US" altLang="en-US" sz="3400"/>
              <a:t> </a:t>
            </a:r>
          </a:p>
        </p:txBody>
      </p:sp>
      <p:sp>
        <p:nvSpPr>
          <p:cNvPr id="93187" name="Text Box 3">
            <a:extLst>
              <a:ext uri="{FF2B5EF4-FFF2-40B4-BE49-F238E27FC236}">
                <a16:creationId xmlns:a16="http://schemas.microsoft.com/office/drawing/2014/main" id="{66C6271A-38D2-C115-3E34-61F91E682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0"/>
            <a:ext cx="86106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La Función de VLOOKPUP se esta Construyento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/>
              <a:t>en la Ventana de </a:t>
            </a:r>
            <a:r>
              <a:rPr lang="en-US" altLang="en-US" sz="2400">
                <a:latin typeface="Arial Black" panose="020B0A04020102020204" pitchFamily="34" charset="0"/>
              </a:rPr>
              <a:t>Function Arguments</a:t>
            </a:r>
            <a:r>
              <a:rPr lang="en-US" altLang="en-US" sz="2400" b="1"/>
              <a:t>:</a:t>
            </a:r>
            <a:endParaRPr lang="en-US" altLang="en-US" sz="2400">
              <a:latin typeface="Arial Black" panose="020B0A04020102020204" pitchFamily="34" charset="0"/>
            </a:endParaRPr>
          </a:p>
        </p:txBody>
      </p:sp>
      <p:sp>
        <p:nvSpPr>
          <p:cNvPr id="93188" name="Line 4">
            <a:extLst>
              <a:ext uri="{FF2B5EF4-FFF2-40B4-BE49-F238E27FC236}">
                <a16:creationId xmlns:a16="http://schemas.microsoft.com/office/drawing/2014/main" id="{E272FCA3-EE41-64D7-62FD-3454B2D3A50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53340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89" name="Text Box 5">
            <a:extLst>
              <a:ext uri="{FF2B5EF4-FFF2-40B4-BE49-F238E27FC236}">
                <a16:creationId xmlns:a16="http://schemas.microsoft.com/office/drawing/2014/main" id="{39EEDF87-3F3F-9368-0D28-7ADAC10BA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22913"/>
            <a:ext cx="86106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y en la Barra de la Fórmula:</a:t>
            </a:r>
            <a:endParaRPr lang="en-US" altLang="en-US" sz="2400">
              <a:latin typeface="Arial Black" panose="020B0A04020102020204" pitchFamily="34" charset="0"/>
            </a:endParaRPr>
          </a:p>
        </p:txBody>
      </p:sp>
      <p:pic>
        <p:nvPicPr>
          <p:cNvPr id="93192" name="Picture 8">
            <a:extLst>
              <a:ext uri="{FF2B5EF4-FFF2-40B4-BE49-F238E27FC236}">
                <a16:creationId xmlns:a16="http://schemas.microsoft.com/office/drawing/2014/main" id="{D6740081-A4E5-65E6-7987-CABBF1AC3D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209800"/>
            <a:ext cx="45148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194" name="Picture 10">
            <a:extLst>
              <a:ext uri="{FF2B5EF4-FFF2-40B4-BE49-F238E27FC236}">
                <a16:creationId xmlns:a16="http://schemas.microsoft.com/office/drawing/2014/main" id="{131ED346-9BDF-AACD-A8B4-EA2F1A172A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943600"/>
            <a:ext cx="4800600" cy="58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D7F125D9-DE70-66E6-BA95-4BD76C241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77813"/>
            <a:ext cx="82296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>
                <a:latin typeface="Verdana" panose="020B0604030504040204" pitchFamily="34" charset="0"/>
              </a:rPr>
              <a:t>FUNCIONES: VLOOKUP</a:t>
            </a:r>
            <a:br>
              <a:rPr lang="en-US" altLang="en-US" sz="2800" b="1">
                <a:latin typeface="Verdana" panose="020B0604030504040204" pitchFamily="34" charset="0"/>
              </a:rPr>
            </a:br>
            <a:r>
              <a:rPr lang="en-US" altLang="en-US" sz="3000" b="1" i="1">
                <a:latin typeface="Arial" panose="020B0604020202020204" pitchFamily="34" charset="0"/>
              </a:rPr>
              <a:t>EJEMPLO: Parte 7: </a:t>
            </a:r>
            <a:br>
              <a:rPr lang="en-US" altLang="en-US" sz="3000" b="1" i="1">
                <a:latin typeface="Arial" panose="020B0604020202020204" pitchFamily="34" charset="0"/>
              </a:rPr>
            </a:br>
            <a:r>
              <a:rPr lang="en-US" altLang="en-US" sz="3000" b="1" i="1">
                <a:latin typeface="Arial" panose="020B0604020202020204" pitchFamily="34" charset="0"/>
              </a:rPr>
              <a:t>Desde: Ventana de</a:t>
            </a:r>
            <a:r>
              <a:rPr lang="en-US" altLang="en-US" sz="3400" b="1" i="1"/>
              <a:t> </a:t>
            </a:r>
            <a:r>
              <a:rPr lang="en-US" altLang="en-US" sz="3000" i="1">
                <a:latin typeface="Arial Black" panose="020B0A04020102020204" pitchFamily="34" charset="0"/>
              </a:rPr>
              <a:t>Function Arguments</a:t>
            </a:r>
            <a:r>
              <a:rPr lang="en-US" altLang="en-US" sz="3400"/>
              <a:t> </a:t>
            </a:r>
          </a:p>
        </p:txBody>
      </p:sp>
      <p:sp>
        <p:nvSpPr>
          <p:cNvPr id="94216" name="Text Box 8">
            <a:extLst>
              <a:ext uri="{FF2B5EF4-FFF2-40B4-BE49-F238E27FC236}">
                <a16:creationId xmlns:a16="http://schemas.microsoft.com/office/drawing/2014/main" id="{57FFFA09-C3DA-9946-280B-D181B2F91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24000"/>
            <a:ext cx="83820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Escriba dos Puntos (</a:t>
            </a:r>
            <a:r>
              <a:rPr lang="en-US" altLang="en-US" sz="2400">
                <a:solidFill>
                  <a:srgbClr val="008000"/>
                </a:solidFill>
                <a:latin typeface="Arial Black" panose="020B0A04020102020204" pitchFamily="34" charset="0"/>
              </a:rPr>
              <a:t>:</a:t>
            </a:r>
            <a:r>
              <a:rPr lang="en-US" altLang="en-US" sz="2400" b="1"/>
              <a:t>), luego de </a:t>
            </a:r>
            <a:r>
              <a:rPr lang="en-US" altLang="en-US" sz="2400">
                <a:solidFill>
                  <a:srgbClr val="008000"/>
                </a:solidFill>
                <a:latin typeface="Arial Black" panose="020B0A04020102020204" pitchFamily="34" charset="0"/>
              </a:rPr>
              <a:t>O12</a:t>
            </a:r>
            <a:r>
              <a:rPr lang="en-US" altLang="en-US" sz="2400" b="1"/>
              <a:t>, 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/>
              <a:t>Dentro del Encasillado Rotulado: </a:t>
            </a:r>
            <a:r>
              <a:rPr lang="en-US" altLang="en-US" sz="2400">
                <a:latin typeface="Arial Black" panose="020B0A04020102020204" pitchFamily="34" charset="0"/>
              </a:rPr>
              <a:t>Table array</a:t>
            </a:r>
          </a:p>
        </p:txBody>
      </p:sp>
      <p:sp>
        <p:nvSpPr>
          <p:cNvPr id="94217" name="Line 9">
            <a:extLst>
              <a:ext uri="{FF2B5EF4-FFF2-40B4-BE49-F238E27FC236}">
                <a16:creationId xmlns:a16="http://schemas.microsoft.com/office/drawing/2014/main" id="{EC5B76E1-7FAB-3846-39F5-DFECEA96B99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2098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19" name="Text Box 11">
            <a:extLst>
              <a:ext uri="{FF2B5EF4-FFF2-40B4-BE49-F238E27FC236}">
                <a16:creationId xmlns:a16="http://schemas.microsoft.com/office/drawing/2014/main" id="{63C3BFC5-205F-9925-ED10-3239A9931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438400"/>
            <a:ext cx="86106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Desde la Hoja de Cálculo de las Notas</a:t>
            </a:r>
            <a:endParaRPr lang="en-US" altLang="en-US" sz="2400">
              <a:latin typeface="Arial Black" panose="020B0A04020102020204" pitchFamily="34" charset="0"/>
            </a:endParaRPr>
          </a:p>
        </p:txBody>
      </p:sp>
      <p:sp>
        <p:nvSpPr>
          <p:cNvPr id="94221" name="Line 13">
            <a:extLst>
              <a:ext uri="{FF2B5EF4-FFF2-40B4-BE49-F238E27FC236}">
                <a16:creationId xmlns:a16="http://schemas.microsoft.com/office/drawing/2014/main" id="{051D0BD0-B4C0-9BB7-4C0C-F39850A162E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8194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4222" name="Picture 14">
            <a:extLst>
              <a:ext uri="{FF2B5EF4-FFF2-40B4-BE49-F238E27FC236}">
                <a16:creationId xmlns:a16="http://schemas.microsoft.com/office/drawing/2014/main" id="{DC41CFD6-7990-01E2-181C-545C57BFAC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733800"/>
            <a:ext cx="45148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223" name="Text Box 15">
            <a:extLst>
              <a:ext uri="{FF2B5EF4-FFF2-40B4-BE49-F238E27FC236}">
                <a16:creationId xmlns:a16="http://schemas.microsoft.com/office/drawing/2014/main" id="{43258B1D-E594-E8B4-430D-F5395D65C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048000"/>
            <a:ext cx="86868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200" b="1"/>
              <a:t>Desde la </a:t>
            </a:r>
            <a:r>
              <a:rPr lang="en-US" altLang="en-US" sz="2200" b="1" i="1"/>
              <a:t>Escala de las Notas</a:t>
            </a:r>
            <a:r>
              <a:rPr lang="en-US" altLang="en-US" sz="2200" b="1"/>
              <a:t>, Bajo la Columna de </a:t>
            </a:r>
            <a:r>
              <a:rPr lang="en-US" altLang="en-US" sz="2200">
                <a:solidFill>
                  <a:schemeClr val="accent2"/>
                </a:solidFill>
                <a:latin typeface="Arial Black" panose="020B0A04020102020204" pitchFamily="34" charset="0"/>
              </a:rPr>
              <a:t>Rango (%)</a:t>
            </a:r>
            <a:r>
              <a:rPr lang="en-US" altLang="en-US" sz="2200" b="1"/>
              <a:t>,</a:t>
            </a:r>
          </a:p>
          <a:p>
            <a:pPr algn="ctr">
              <a:lnSpc>
                <a:spcPct val="90000"/>
              </a:lnSpc>
            </a:pPr>
            <a:r>
              <a:rPr lang="en-US" altLang="en-US" sz="2200" b="1"/>
              <a:t>Clic a  la Celda de </a:t>
            </a:r>
            <a:r>
              <a:rPr lang="en-US" altLang="en-US" sz="2200">
                <a:solidFill>
                  <a:schemeClr val="accent2"/>
                </a:solidFill>
                <a:latin typeface="Arial Black" panose="020B0A04020102020204" pitchFamily="34" charset="0"/>
              </a:rPr>
              <a:t>100%</a:t>
            </a:r>
            <a:r>
              <a:rPr lang="en-US" altLang="en-US" sz="2200" b="1"/>
              <a:t> (Ej: </a:t>
            </a:r>
            <a:r>
              <a:rPr lang="en-US" altLang="en-US" sz="2200">
                <a:solidFill>
                  <a:srgbClr val="008000"/>
                </a:solidFill>
                <a:latin typeface="Arial Black" panose="020B0A04020102020204" pitchFamily="34" charset="0"/>
              </a:rPr>
              <a:t>O17</a:t>
            </a:r>
            <a:r>
              <a:rPr lang="en-US" altLang="en-US" sz="2200" b="1"/>
              <a:t>)</a:t>
            </a:r>
            <a:endParaRPr lang="en-US" altLang="en-US" sz="220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DCCEEFAB-2CF5-3875-1DC3-8635E30FAF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77813"/>
            <a:ext cx="82296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>
                <a:latin typeface="Verdana" panose="020B0604030504040204" pitchFamily="34" charset="0"/>
              </a:rPr>
              <a:t>FUNCIONES: VLOOKUP</a:t>
            </a:r>
            <a:br>
              <a:rPr lang="en-US" altLang="en-US" sz="2800" b="1">
                <a:latin typeface="Verdana" panose="020B0604030504040204" pitchFamily="34" charset="0"/>
              </a:rPr>
            </a:br>
            <a:r>
              <a:rPr lang="en-US" altLang="en-US" sz="3000" b="1" i="1">
                <a:latin typeface="Arial" panose="020B0604020202020204" pitchFamily="34" charset="0"/>
              </a:rPr>
              <a:t>EJEMPLO: Parte 8: </a:t>
            </a:r>
            <a:br>
              <a:rPr lang="en-US" altLang="en-US" sz="3000" b="1" i="1">
                <a:latin typeface="Arial" panose="020B0604020202020204" pitchFamily="34" charset="0"/>
              </a:rPr>
            </a:br>
            <a:r>
              <a:rPr lang="en-US" altLang="en-US" sz="3000" b="1" i="1">
                <a:latin typeface="Arial" panose="020B0604020202020204" pitchFamily="34" charset="0"/>
              </a:rPr>
              <a:t>Desde: Ventana de</a:t>
            </a:r>
            <a:r>
              <a:rPr lang="en-US" altLang="en-US" sz="3400" b="1" i="1"/>
              <a:t> </a:t>
            </a:r>
            <a:r>
              <a:rPr lang="en-US" altLang="en-US" sz="3000" i="1">
                <a:latin typeface="Arial Black" panose="020B0A04020102020204" pitchFamily="34" charset="0"/>
              </a:rPr>
              <a:t>Function Arguments</a:t>
            </a:r>
            <a:r>
              <a:rPr lang="en-US" altLang="en-US" sz="3400"/>
              <a:t> </a:t>
            </a:r>
          </a:p>
        </p:txBody>
      </p:sp>
      <p:sp>
        <p:nvSpPr>
          <p:cNvPr id="95235" name="Text Box 3">
            <a:extLst>
              <a:ext uri="{FF2B5EF4-FFF2-40B4-BE49-F238E27FC236}">
                <a16:creationId xmlns:a16="http://schemas.microsoft.com/office/drawing/2014/main" id="{9BD6AA08-205A-1CF5-BBC3-61C9CA2ED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24000"/>
            <a:ext cx="83820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Escriba dos Puntos (</a:t>
            </a:r>
            <a:r>
              <a:rPr lang="en-US" altLang="en-US" sz="2400">
                <a:solidFill>
                  <a:srgbClr val="008000"/>
                </a:solidFill>
                <a:latin typeface="Arial Black" panose="020B0A04020102020204" pitchFamily="34" charset="0"/>
              </a:rPr>
              <a:t>:</a:t>
            </a:r>
            <a:r>
              <a:rPr lang="en-US" altLang="en-US" sz="2400" b="1"/>
              <a:t>), luego de </a:t>
            </a:r>
            <a:r>
              <a:rPr lang="en-US" altLang="en-US" sz="2400">
                <a:solidFill>
                  <a:srgbClr val="008000"/>
                </a:solidFill>
                <a:latin typeface="Arial Black" panose="020B0A04020102020204" pitchFamily="34" charset="0"/>
              </a:rPr>
              <a:t>O17</a:t>
            </a:r>
            <a:r>
              <a:rPr lang="en-US" altLang="en-US" sz="2400" b="1"/>
              <a:t>, 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/>
              <a:t>Dentro del Encasillado Rotulado: </a:t>
            </a:r>
            <a:r>
              <a:rPr lang="en-US" altLang="en-US" sz="2400">
                <a:latin typeface="Arial Black" panose="020B0A04020102020204" pitchFamily="34" charset="0"/>
              </a:rPr>
              <a:t>Table array</a:t>
            </a:r>
          </a:p>
        </p:txBody>
      </p:sp>
      <p:sp>
        <p:nvSpPr>
          <p:cNvPr id="95236" name="Line 4">
            <a:extLst>
              <a:ext uri="{FF2B5EF4-FFF2-40B4-BE49-F238E27FC236}">
                <a16:creationId xmlns:a16="http://schemas.microsoft.com/office/drawing/2014/main" id="{2051A5FE-A502-2C05-78D0-C84B7406607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2098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37" name="Text Box 5">
            <a:extLst>
              <a:ext uri="{FF2B5EF4-FFF2-40B4-BE49-F238E27FC236}">
                <a16:creationId xmlns:a16="http://schemas.microsoft.com/office/drawing/2014/main" id="{2DB77F71-462D-918A-A0E3-19E4C15DD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438400"/>
            <a:ext cx="86106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Desde la Hoja de Cálculo de las Notas</a:t>
            </a:r>
            <a:endParaRPr lang="en-US" altLang="en-US" sz="2400">
              <a:latin typeface="Arial Black" panose="020B0A04020102020204" pitchFamily="34" charset="0"/>
            </a:endParaRPr>
          </a:p>
        </p:txBody>
      </p:sp>
      <p:sp>
        <p:nvSpPr>
          <p:cNvPr id="95239" name="Line 7">
            <a:extLst>
              <a:ext uri="{FF2B5EF4-FFF2-40B4-BE49-F238E27FC236}">
                <a16:creationId xmlns:a16="http://schemas.microsoft.com/office/drawing/2014/main" id="{652D745A-3508-28A1-C967-AF949A3787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8194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5241" name="Picture 9">
            <a:extLst>
              <a:ext uri="{FF2B5EF4-FFF2-40B4-BE49-F238E27FC236}">
                <a16:creationId xmlns:a16="http://schemas.microsoft.com/office/drawing/2014/main" id="{C79EA1DB-F796-62FF-34D4-2E053196F0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733800"/>
            <a:ext cx="45148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242" name="Text Box 10">
            <a:extLst>
              <a:ext uri="{FF2B5EF4-FFF2-40B4-BE49-F238E27FC236}">
                <a16:creationId xmlns:a16="http://schemas.microsoft.com/office/drawing/2014/main" id="{2FF9A3FF-94C4-4E62-851C-93A4A6B72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048000"/>
            <a:ext cx="86868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Desde la </a:t>
            </a:r>
            <a:r>
              <a:rPr lang="en-US" altLang="en-US" sz="2400" b="1" i="1"/>
              <a:t>Escala de las Notas</a:t>
            </a:r>
            <a:r>
              <a:rPr lang="en-US" altLang="en-US" sz="2400" b="1"/>
              <a:t>, Bajo la Columna de </a:t>
            </a:r>
            <a:r>
              <a:rPr lang="en-US" altLang="en-US" sz="2400">
                <a:solidFill>
                  <a:schemeClr val="accent2"/>
                </a:solidFill>
                <a:latin typeface="Arial Black" panose="020B0A04020102020204" pitchFamily="34" charset="0"/>
              </a:rPr>
              <a:t>Nota</a:t>
            </a:r>
            <a:r>
              <a:rPr lang="en-US" altLang="en-US" sz="2400" b="1"/>
              <a:t>,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/>
              <a:t>Clic a  la Celda de </a:t>
            </a:r>
            <a:r>
              <a:rPr lang="en-US" altLang="en-US" sz="2400">
                <a:solidFill>
                  <a:schemeClr val="accent2"/>
                </a:solidFill>
                <a:latin typeface="Arial Black" panose="020B0A04020102020204" pitchFamily="34" charset="0"/>
              </a:rPr>
              <a:t>F</a:t>
            </a:r>
            <a:r>
              <a:rPr lang="en-US" altLang="en-US" sz="2400" b="1"/>
              <a:t> (Ej: </a:t>
            </a:r>
            <a:r>
              <a:rPr lang="en-US" altLang="en-US" sz="2400">
                <a:solidFill>
                  <a:srgbClr val="008000"/>
                </a:solidFill>
                <a:latin typeface="Arial Black" panose="020B0A04020102020204" pitchFamily="34" charset="0"/>
              </a:rPr>
              <a:t>P12</a:t>
            </a:r>
            <a:r>
              <a:rPr lang="en-US" altLang="en-US" sz="2400" b="1"/>
              <a:t>)</a:t>
            </a:r>
            <a:endParaRPr lang="en-US" altLang="en-US" sz="240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82A8ED06-1AAD-B483-9524-2E34249B95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77813"/>
            <a:ext cx="82296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>
                <a:latin typeface="Verdana" panose="020B0604030504040204" pitchFamily="34" charset="0"/>
              </a:rPr>
              <a:t>FUNCIONES: VLOOKUP</a:t>
            </a:r>
            <a:br>
              <a:rPr lang="en-US" altLang="en-US" sz="2800" b="1">
                <a:latin typeface="Verdana" panose="020B0604030504040204" pitchFamily="34" charset="0"/>
              </a:rPr>
            </a:br>
            <a:r>
              <a:rPr lang="en-US" altLang="en-US" sz="3000" b="1" i="1">
                <a:latin typeface="Arial" panose="020B0604020202020204" pitchFamily="34" charset="0"/>
              </a:rPr>
              <a:t>EJEMPLO: Parte 9: </a:t>
            </a:r>
            <a:br>
              <a:rPr lang="en-US" altLang="en-US" sz="3000" b="1" i="1">
                <a:latin typeface="Arial" panose="020B0604020202020204" pitchFamily="34" charset="0"/>
              </a:rPr>
            </a:br>
            <a:r>
              <a:rPr lang="en-US" altLang="en-US" sz="3000" b="1" i="1">
                <a:latin typeface="Arial" panose="020B0604020202020204" pitchFamily="34" charset="0"/>
              </a:rPr>
              <a:t>Desde: Ventana de</a:t>
            </a:r>
            <a:r>
              <a:rPr lang="en-US" altLang="en-US" sz="3400" b="1" i="1"/>
              <a:t> </a:t>
            </a:r>
            <a:r>
              <a:rPr lang="en-US" altLang="en-US" sz="3000" i="1">
                <a:latin typeface="Arial Black" panose="020B0A04020102020204" pitchFamily="34" charset="0"/>
              </a:rPr>
              <a:t>Function Arguments</a:t>
            </a:r>
            <a:r>
              <a:rPr lang="en-US" altLang="en-US" sz="3400"/>
              <a:t> </a:t>
            </a:r>
          </a:p>
        </p:txBody>
      </p:sp>
      <p:sp>
        <p:nvSpPr>
          <p:cNvPr id="96259" name="Text Box 3">
            <a:extLst>
              <a:ext uri="{FF2B5EF4-FFF2-40B4-BE49-F238E27FC236}">
                <a16:creationId xmlns:a16="http://schemas.microsoft.com/office/drawing/2014/main" id="{5591B736-EA2D-00E2-DA9D-EFE074922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24000"/>
            <a:ext cx="83820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Escriba dos Puntos (</a:t>
            </a:r>
            <a:r>
              <a:rPr lang="en-US" altLang="en-US" sz="2400">
                <a:solidFill>
                  <a:srgbClr val="008000"/>
                </a:solidFill>
                <a:latin typeface="Arial Black" panose="020B0A04020102020204" pitchFamily="34" charset="0"/>
              </a:rPr>
              <a:t>:</a:t>
            </a:r>
            <a:r>
              <a:rPr lang="en-US" altLang="en-US" sz="2400" b="1"/>
              <a:t>), luego de </a:t>
            </a:r>
            <a:r>
              <a:rPr lang="en-US" altLang="en-US" sz="2400">
                <a:solidFill>
                  <a:schemeClr val="accent2"/>
                </a:solidFill>
                <a:latin typeface="Arial Black" panose="020B0A04020102020204" pitchFamily="34" charset="0"/>
              </a:rPr>
              <a:t>P12</a:t>
            </a:r>
            <a:r>
              <a:rPr lang="en-US" altLang="en-US" sz="2400" b="1"/>
              <a:t>, 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/>
              <a:t>dentro del Encasillado Rotulado: </a:t>
            </a:r>
            <a:r>
              <a:rPr lang="en-US" altLang="en-US" sz="2400">
                <a:latin typeface="Arial Black" panose="020B0A04020102020204" pitchFamily="34" charset="0"/>
              </a:rPr>
              <a:t>Table array</a:t>
            </a:r>
          </a:p>
        </p:txBody>
      </p:sp>
      <p:sp>
        <p:nvSpPr>
          <p:cNvPr id="96260" name="Line 4">
            <a:extLst>
              <a:ext uri="{FF2B5EF4-FFF2-40B4-BE49-F238E27FC236}">
                <a16:creationId xmlns:a16="http://schemas.microsoft.com/office/drawing/2014/main" id="{1D1593DD-CD9A-6EBF-D05B-75C58383A69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2098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1" name="Text Box 5">
            <a:extLst>
              <a:ext uri="{FF2B5EF4-FFF2-40B4-BE49-F238E27FC236}">
                <a16:creationId xmlns:a16="http://schemas.microsoft.com/office/drawing/2014/main" id="{08E09850-8937-1740-1031-8BD4A6B62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438400"/>
            <a:ext cx="86106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Desde la Hoja de Cálculo de las Notas</a:t>
            </a:r>
            <a:endParaRPr lang="en-US" altLang="en-US" sz="2400">
              <a:latin typeface="Arial Black" panose="020B0A04020102020204" pitchFamily="34" charset="0"/>
            </a:endParaRPr>
          </a:p>
        </p:txBody>
      </p:sp>
      <p:sp>
        <p:nvSpPr>
          <p:cNvPr id="96263" name="Line 7">
            <a:extLst>
              <a:ext uri="{FF2B5EF4-FFF2-40B4-BE49-F238E27FC236}">
                <a16:creationId xmlns:a16="http://schemas.microsoft.com/office/drawing/2014/main" id="{08C86E69-1B9E-A4F0-95DA-F3E665BB024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8194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6265" name="Picture 9">
            <a:extLst>
              <a:ext uri="{FF2B5EF4-FFF2-40B4-BE49-F238E27FC236}">
                <a16:creationId xmlns:a16="http://schemas.microsoft.com/office/drawing/2014/main" id="{D5F72491-DDD0-F8FB-DF41-3F4EAB4A76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733800"/>
            <a:ext cx="45148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6266" name="Text Box 10">
            <a:extLst>
              <a:ext uri="{FF2B5EF4-FFF2-40B4-BE49-F238E27FC236}">
                <a16:creationId xmlns:a16="http://schemas.microsoft.com/office/drawing/2014/main" id="{85FB2E13-334B-DB02-D975-FF61E3669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048000"/>
            <a:ext cx="86868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Desde la </a:t>
            </a:r>
            <a:r>
              <a:rPr lang="en-US" altLang="en-US" sz="2400" b="1" i="1"/>
              <a:t>Escala de las Notas</a:t>
            </a:r>
            <a:r>
              <a:rPr lang="en-US" altLang="en-US" sz="2400" b="1"/>
              <a:t>, Bajo la Columna de </a:t>
            </a:r>
            <a:r>
              <a:rPr lang="en-US" altLang="en-US" sz="2400">
                <a:solidFill>
                  <a:schemeClr val="accent2"/>
                </a:solidFill>
                <a:latin typeface="Arial Black" panose="020B0A04020102020204" pitchFamily="34" charset="0"/>
              </a:rPr>
              <a:t>Nota</a:t>
            </a:r>
            <a:r>
              <a:rPr lang="en-US" altLang="en-US" sz="2400" b="1"/>
              <a:t>,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/>
              <a:t>Clic a  la Celda de </a:t>
            </a:r>
            <a:r>
              <a:rPr lang="en-US" altLang="en-US" sz="2400">
                <a:solidFill>
                  <a:schemeClr val="accent2"/>
                </a:solidFill>
                <a:latin typeface="Arial Black" panose="020B0A04020102020204" pitchFamily="34" charset="0"/>
              </a:rPr>
              <a:t>A</a:t>
            </a:r>
            <a:r>
              <a:rPr lang="en-US" altLang="en-US" sz="2400" b="1"/>
              <a:t> (Ej: </a:t>
            </a:r>
            <a:r>
              <a:rPr lang="en-US" altLang="en-US" sz="2400">
                <a:solidFill>
                  <a:srgbClr val="008000"/>
                </a:solidFill>
                <a:latin typeface="Arial Black" panose="020B0A04020102020204" pitchFamily="34" charset="0"/>
              </a:rPr>
              <a:t>P17</a:t>
            </a:r>
            <a:r>
              <a:rPr lang="en-US" altLang="en-US" sz="2400" b="1"/>
              <a:t>)</a:t>
            </a:r>
            <a:endParaRPr lang="en-US" altLang="en-US" sz="240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9089FD48-AA3F-9660-B9E5-08A26FFF0E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b="1">
                <a:latin typeface="Verdana" panose="020B0604030504040204" pitchFamily="34" charset="0"/>
              </a:rPr>
              <a:t>EXCEL: Hoja de Trabajo</a:t>
            </a: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E768C23E-403F-91CA-4256-CF5DD953B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676400"/>
            <a:ext cx="5486400" cy="971550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latin typeface="Arial Black" panose="020B0A04020102020204" pitchFamily="34" charset="0"/>
              </a:rPr>
              <a:t>HOJA DE TRABAJO</a:t>
            </a:r>
          </a:p>
          <a:p>
            <a:pPr algn="ctr"/>
            <a:r>
              <a:rPr lang="en-US" altLang="en-US" sz="2800">
                <a:latin typeface="Arial Black" panose="020B0A04020102020204" pitchFamily="34" charset="0"/>
              </a:rPr>
              <a:t>(Worksheet)</a:t>
            </a:r>
          </a:p>
        </p:txBody>
      </p:sp>
      <p:sp>
        <p:nvSpPr>
          <p:cNvPr id="67588" name="Line 4">
            <a:extLst>
              <a:ext uri="{FF2B5EF4-FFF2-40B4-BE49-F238E27FC236}">
                <a16:creationId xmlns:a16="http://schemas.microsoft.com/office/drawing/2014/main" id="{A667EE63-9796-0FFF-0811-9A6ADCC40AE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667000"/>
            <a:ext cx="0" cy="546100"/>
          </a:xfrm>
          <a:prstGeom prst="line">
            <a:avLst/>
          </a:prstGeom>
          <a:noFill/>
          <a:ln w="1301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89" name="Text Box 5">
            <a:extLst>
              <a:ext uri="{FF2B5EF4-FFF2-40B4-BE49-F238E27FC236}">
                <a16:creationId xmlns:a16="http://schemas.microsoft.com/office/drawing/2014/main" id="{C2D4E03D-6486-FE52-2E12-07DA7A07C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124200"/>
            <a:ext cx="46482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Contiene Información o Datos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/>
              <a:t>en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/>
              <a:t>Filas  y  Columnas</a:t>
            </a:r>
          </a:p>
        </p:txBody>
      </p:sp>
      <p:sp>
        <p:nvSpPr>
          <p:cNvPr id="67590" name="Line 6">
            <a:extLst>
              <a:ext uri="{FF2B5EF4-FFF2-40B4-BE49-F238E27FC236}">
                <a16:creationId xmlns:a16="http://schemas.microsoft.com/office/drawing/2014/main" id="{D31A68AC-DE02-A5E1-8D7C-05EF1FBCDF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5027613"/>
            <a:ext cx="0" cy="1066800"/>
          </a:xfrm>
          <a:prstGeom prst="line">
            <a:avLst/>
          </a:prstGeom>
          <a:noFill/>
          <a:ln w="1301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1" name="Text Box 7">
            <a:extLst>
              <a:ext uri="{FF2B5EF4-FFF2-40B4-BE49-F238E27FC236}">
                <a16:creationId xmlns:a16="http://schemas.microsoft.com/office/drawing/2014/main" id="{994C9BF6-3FEE-ADFC-9E60-6D514918B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6094413"/>
            <a:ext cx="1676400" cy="422275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/>
              <a:t>Sorteadas</a:t>
            </a:r>
          </a:p>
        </p:txBody>
      </p:sp>
      <p:sp>
        <p:nvSpPr>
          <p:cNvPr id="67593" name="Freeform 9">
            <a:extLst>
              <a:ext uri="{FF2B5EF4-FFF2-40B4-BE49-F238E27FC236}">
                <a16:creationId xmlns:a16="http://schemas.microsoft.com/office/drawing/2014/main" id="{8FFB7602-B33F-964E-A111-129699A61344}"/>
              </a:ext>
            </a:extLst>
          </p:cNvPr>
          <p:cNvSpPr>
            <a:spLocks/>
          </p:cNvSpPr>
          <p:nvPr/>
        </p:nvSpPr>
        <p:spPr bwMode="auto">
          <a:xfrm>
            <a:off x="1676400" y="4875213"/>
            <a:ext cx="1752600" cy="533400"/>
          </a:xfrm>
          <a:custGeom>
            <a:avLst/>
            <a:gdLst>
              <a:gd name="T0" fmla="*/ 816 w 816"/>
              <a:gd name="T1" fmla="*/ 0 h 240"/>
              <a:gd name="T2" fmla="*/ 0 w 816"/>
              <a:gd name="T3" fmla="*/ 0 h 240"/>
              <a:gd name="T4" fmla="*/ 0 w 816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240">
                <a:moveTo>
                  <a:pt x="816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30175">
            <a:solidFill>
              <a:schemeClr val="tx1"/>
            </a:solidFill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8" name="Text Box 14">
            <a:extLst>
              <a:ext uri="{FF2B5EF4-FFF2-40B4-BE49-F238E27FC236}">
                <a16:creationId xmlns:a16="http://schemas.microsoft.com/office/drawing/2014/main" id="{F880F443-A46E-3E77-E198-25FDF08A7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449888"/>
            <a:ext cx="2133600" cy="422275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/>
              <a:t>Formateadas</a:t>
            </a:r>
          </a:p>
        </p:txBody>
      </p:sp>
      <p:sp>
        <p:nvSpPr>
          <p:cNvPr id="67605" name="Text Box 21">
            <a:extLst>
              <a:ext uri="{FF2B5EF4-FFF2-40B4-BE49-F238E27FC236}">
                <a16:creationId xmlns:a16="http://schemas.microsoft.com/office/drawing/2014/main" id="{B4A0F7AC-81C1-E5D6-08FB-FA2263C82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6094413"/>
            <a:ext cx="1676400" cy="422275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/>
              <a:t>Analizadas</a:t>
            </a:r>
          </a:p>
        </p:txBody>
      </p:sp>
      <p:sp>
        <p:nvSpPr>
          <p:cNvPr id="67608" name="Freeform 24">
            <a:extLst>
              <a:ext uri="{FF2B5EF4-FFF2-40B4-BE49-F238E27FC236}">
                <a16:creationId xmlns:a16="http://schemas.microsoft.com/office/drawing/2014/main" id="{42EE2B1E-3CD0-07E0-692B-8781273F5C91}"/>
              </a:ext>
            </a:extLst>
          </p:cNvPr>
          <p:cNvSpPr>
            <a:spLocks/>
          </p:cNvSpPr>
          <p:nvPr/>
        </p:nvSpPr>
        <p:spPr bwMode="auto">
          <a:xfrm flipH="1">
            <a:off x="5867400" y="4875213"/>
            <a:ext cx="1752600" cy="533400"/>
          </a:xfrm>
          <a:custGeom>
            <a:avLst/>
            <a:gdLst>
              <a:gd name="T0" fmla="*/ 816 w 816"/>
              <a:gd name="T1" fmla="*/ 0 h 240"/>
              <a:gd name="T2" fmla="*/ 0 w 816"/>
              <a:gd name="T3" fmla="*/ 0 h 240"/>
              <a:gd name="T4" fmla="*/ 0 w 816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240">
                <a:moveTo>
                  <a:pt x="816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30175">
            <a:solidFill>
              <a:schemeClr val="tx1"/>
            </a:solidFill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09" name="Text Box 25">
            <a:extLst>
              <a:ext uri="{FF2B5EF4-FFF2-40B4-BE49-F238E27FC236}">
                <a16:creationId xmlns:a16="http://schemas.microsoft.com/office/drawing/2014/main" id="{B75F2DE8-9657-4EFE-DADF-017191CFF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5408613"/>
            <a:ext cx="1828800" cy="1031875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/>
              <a:t>Convertidas</a:t>
            </a:r>
          </a:p>
          <a:p>
            <a:pPr algn="ctr"/>
            <a:r>
              <a:rPr lang="en-US" altLang="en-US" sz="2000" b="1"/>
              <a:t>en</a:t>
            </a:r>
          </a:p>
          <a:p>
            <a:pPr algn="ctr"/>
            <a:r>
              <a:rPr lang="en-US" altLang="en-US" sz="2000" b="1"/>
              <a:t>Gráficas</a:t>
            </a:r>
          </a:p>
        </p:txBody>
      </p:sp>
      <p:sp>
        <p:nvSpPr>
          <p:cNvPr id="67610" name="Line 26">
            <a:extLst>
              <a:ext uri="{FF2B5EF4-FFF2-40B4-BE49-F238E27FC236}">
                <a16:creationId xmlns:a16="http://schemas.microsoft.com/office/drawing/2014/main" id="{67A2B0AC-39F4-A4BB-C024-59B3D678D9FA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5027613"/>
            <a:ext cx="0" cy="1066800"/>
          </a:xfrm>
          <a:prstGeom prst="line">
            <a:avLst/>
          </a:prstGeom>
          <a:noFill/>
          <a:ln w="1301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11" name="Text Box 27">
            <a:extLst>
              <a:ext uri="{FF2B5EF4-FFF2-40B4-BE49-F238E27FC236}">
                <a16:creationId xmlns:a16="http://schemas.microsoft.com/office/drawing/2014/main" id="{A42FBB35-77CC-797A-4321-B52BC50BC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608513"/>
            <a:ext cx="26670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que pueden ser:</a:t>
            </a:r>
            <a:endParaRPr lang="en-US" alt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7612" name="Line 28">
            <a:extLst>
              <a:ext uri="{FF2B5EF4-FFF2-40B4-BE49-F238E27FC236}">
                <a16:creationId xmlns:a16="http://schemas.microsoft.com/office/drawing/2014/main" id="{2878D2F6-EF2A-9352-254C-265C16AC36B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4178300"/>
            <a:ext cx="0" cy="546100"/>
          </a:xfrm>
          <a:prstGeom prst="line">
            <a:avLst/>
          </a:prstGeom>
          <a:noFill/>
          <a:ln w="1301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1FA81BD7-6A4D-0F60-AC90-3D5979DE73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77813"/>
            <a:ext cx="82296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>
                <a:latin typeface="Verdana" panose="020B0604030504040204" pitchFamily="34" charset="0"/>
              </a:rPr>
              <a:t>FUNCIONES: VLOOKUP</a:t>
            </a:r>
            <a:br>
              <a:rPr lang="en-US" altLang="en-US" sz="2800" b="1">
                <a:latin typeface="Verdana" panose="020B0604030504040204" pitchFamily="34" charset="0"/>
              </a:rPr>
            </a:br>
            <a:r>
              <a:rPr lang="en-US" altLang="en-US" sz="3000" b="1" i="1">
                <a:latin typeface="Arial" panose="020B0604020202020204" pitchFamily="34" charset="0"/>
              </a:rPr>
              <a:t>EJEMPLO: Parte 10: </a:t>
            </a:r>
            <a:br>
              <a:rPr lang="en-US" altLang="en-US" sz="3000" b="1" i="1">
                <a:latin typeface="Arial" panose="020B0604020202020204" pitchFamily="34" charset="0"/>
              </a:rPr>
            </a:br>
            <a:r>
              <a:rPr lang="en-US" altLang="en-US" sz="3000" b="1" i="1">
                <a:latin typeface="Arial" panose="020B0604020202020204" pitchFamily="34" charset="0"/>
              </a:rPr>
              <a:t>Desde: Ventana de</a:t>
            </a:r>
            <a:r>
              <a:rPr lang="en-US" altLang="en-US" sz="3400" b="1" i="1"/>
              <a:t> </a:t>
            </a:r>
            <a:r>
              <a:rPr lang="en-US" altLang="en-US" sz="3000" i="1">
                <a:latin typeface="Arial Black" panose="020B0A04020102020204" pitchFamily="34" charset="0"/>
              </a:rPr>
              <a:t>Function Arguments</a:t>
            </a:r>
            <a:r>
              <a:rPr lang="en-US" altLang="en-US" sz="3400"/>
              <a:t> </a:t>
            </a:r>
          </a:p>
        </p:txBody>
      </p:sp>
      <p:sp>
        <p:nvSpPr>
          <p:cNvPr id="97291" name="Text Box 11">
            <a:extLst>
              <a:ext uri="{FF2B5EF4-FFF2-40B4-BE49-F238E27FC236}">
                <a16:creationId xmlns:a16="http://schemas.microsoft.com/office/drawing/2014/main" id="{707758D9-7294-BA48-6E0C-79B2C3415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24000"/>
            <a:ext cx="83820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Clic Dentro del Encasillado Rotulado: </a:t>
            </a:r>
            <a:r>
              <a:rPr lang="en-US" altLang="en-US" sz="2400">
                <a:latin typeface="Arial Black" panose="020B0A04020102020204" pitchFamily="34" charset="0"/>
              </a:rPr>
              <a:t>Col_Index_num</a:t>
            </a:r>
          </a:p>
        </p:txBody>
      </p:sp>
      <p:sp>
        <p:nvSpPr>
          <p:cNvPr id="97292" name="Line 12">
            <a:extLst>
              <a:ext uri="{FF2B5EF4-FFF2-40B4-BE49-F238E27FC236}">
                <a16:creationId xmlns:a16="http://schemas.microsoft.com/office/drawing/2014/main" id="{618B4228-D5E1-C786-8EA1-A42B2281D56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19050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4" name="Text Box 14">
            <a:extLst>
              <a:ext uri="{FF2B5EF4-FFF2-40B4-BE49-F238E27FC236}">
                <a16:creationId xmlns:a16="http://schemas.microsoft.com/office/drawing/2014/main" id="{E5A5FC46-8C34-628B-6581-A5529B72F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133600"/>
            <a:ext cx="86106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Escriba </a:t>
            </a:r>
            <a:r>
              <a:rPr lang="en-US" altLang="en-US" sz="2400">
                <a:solidFill>
                  <a:schemeClr val="accent2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97297" name="Line 17">
            <a:extLst>
              <a:ext uri="{FF2B5EF4-FFF2-40B4-BE49-F238E27FC236}">
                <a16:creationId xmlns:a16="http://schemas.microsoft.com/office/drawing/2014/main" id="{93B67B4A-6891-D445-BA9E-BDC3446E62B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5146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8" name="Text Box 18">
            <a:extLst>
              <a:ext uri="{FF2B5EF4-FFF2-40B4-BE49-F238E27FC236}">
                <a16:creationId xmlns:a16="http://schemas.microsoft.com/office/drawing/2014/main" id="{51D79B46-F3BD-CB94-E206-4A2ACB906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743200"/>
            <a:ext cx="86106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Clic al Botón: </a:t>
            </a:r>
            <a:r>
              <a:rPr lang="en-US" altLang="en-US" sz="2400">
                <a:latin typeface="Arial Black" panose="020B0A04020102020204" pitchFamily="34" charset="0"/>
              </a:rPr>
              <a:t>OK</a:t>
            </a:r>
            <a:endParaRPr lang="en-US" altLang="en-US" sz="240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  <p:pic>
        <p:nvPicPr>
          <p:cNvPr id="97299" name="Picture 19">
            <a:extLst>
              <a:ext uri="{FF2B5EF4-FFF2-40B4-BE49-F238E27FC236}">
                <a16:creationId xmlns:a16="http://schemas.microsoft.com/office/drawing/2014/main" id="{FFECE2E0-5C03-455A-1B74-88B5E00EE4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159125"/>
            <a:ext cx="5257800" cy="352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04533C85-7DD0-F213-B09E-8784745E1B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3820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>
                <a:latin typeface="Verdana" panose="020B0604030504040204" pitchFamily="34" charset="0"/>
              </a:rPr>
              <a:t>FUNCIONES: VLOOKUP</a:t>
            </a:r>
            <a:br>
              <a:rPr lang="en-US" altLang="en-US" sz="2800" b="1">
                <a:latin typeface="Verdana" panose="020B0604030504040204" pitchFamily="34" charset="0"/>
              </a:rPr>
            </a:br>
            <a:r>
              <a:rPr lang="en-US" altLang="en-US" sz="3000" b="1" i="1">
                <a:latin typeface="Arial" panose="020B0604020202020204" pitchFamily="34" charset="0"/>
              </a:rPr>
              <a:t>EJEMPLO: Parte 11: </a:t>
            </a:r>
            <a:br>
              <a:rPr lang="en-US" altLang="en-US" sz="3000" b="1" i="1">
                <a:latin typeface="Arial" panose="020B0604020202020204" pitchFamily="34" charset="0"/>
              </a:rPr>
            </a:br>
            <a:r>
              <a:rPr lang="en-US" altLang="en-US" sz="3000" i="1">
                <a:latin typeface="Arial Black" panose="020B0A04020102020204" pitchFamily="34" charset="0"/>
              </a:rPr>
              <a:t>Búsqueda Vertical del % y de la Nota</a:t>
            </a:r>
            <a:r>
              <a:rPr lang="en-US" altLang="en-US" sz="3400"/>
              <a:t> </a:t>
            </a:r>
          </a:p>
        </p:txBody>
      </p:sp>
      <p:pic>
        <p:nvPicPr>
          <p:cNvPr id="98311" name="Picture 7">
            <a:extLst>
              <a:ext uri="{FF2B5EF4-FFF2-40B4-BE49-F238E27FC236}">
                <a16:creationId xmlns:a16="http://schemas.microsoft.com/office/drawing/2014/main" id="{A5090B95-F2E6-DE3A-A0D5-6FE8656C18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09800"/>
            <a:ext cx="7848600" cy="73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312" name="Text Box 8">
            <a:extLst>
              <a:ext uri="{FF2B5EF4-FFF2-40B4-BE49-F238E27FC236}">
                <a16:creationId xmlns:a16="http://schemas.microsoft.com/office/drawing/2014/main" id="{C3585AE8-9004-41FD-73D1-241785982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524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000" b="1"/>
              <a:t>VLOOKPUP Busca el % del Estudiante (</a:t>
            </a:r>
            <a:r>
              <a:rPr lang="en-US" altLang="en-US" sz="2000" b="1">
                <a:solidFill>
                  <a:srgbClr val="008000"/>
                </a:solidFill>
              </a:rPr>
              <a:t>L16</a:t>
            </a:r>
            <a:r>
              <a:rPr lang="en-US" altLang="en-US" sz="2000" b="1"/>
              <a:t>), luego, Verticalmente, Busca en la Escala de Notas, el </a:t>
            </a:r>
            <a:r>
              <a:rPr lang="en-US" altLang="en-US" sz="2000" b="1">
                <a:solidFill>
                  <a:schemeClr val="accent2"/>
                </a:solidFill>
              </a:rPr>
              <a:t>%</a:t>
            </a:r>
            <a:r>
              <a:rPr lang="en-US" altLang="en-US" sz="2000" b="1"/>
              <a:t> (</a:t>
            </a:r>
            <a:r>
              <a:rPr lang="en-US" altLang="en-US" sz="2000" b="1">
                <a:solidFill>
                  <a:srgbClr val="008000"/>
                </a:solidFill>
              </a:rPr>
              <a:t>O12</a:t>
            </a:r>
            <a:r>
              <a:rPr lang="en-US" altLang="en-US" sz="2000" b="1"/>
              <a:t> hasta </a:t>
            </a:r>
            <a:r>
              <a:rPr lang="en-US" altLang="en-US" sz="2000" b="1">
                <a:solidFill>
                  <a:srgbClr val="008000"/>
                </a:solidFill>
              </a:rPr>
              <a:t>O17</a:t>
            </a:r>
            <a:r>
              <a:rPr lang="en-US" altLang="en-US" sz="2000" b="1"/>
              <a:t>) y la </a:t>
            </a:r>
            <a:r>
              <a:rPr lang="en-US" altLang="en-US" sz="2000" b="1">
                <a:solidFill>
                  <a:schemeClr val="accent2"/>
                </a:solidFill>
              </a:rPr>
              <a:t>Nota</a:t>
            </a:r>
            <a:r>
              <a:rPr lang="en-US" altLang="en-US" sz="2000" b="1"/>
              <a:t> (</a:t>
            </a:r>
            <a:r>
              <a:rPr lang="en-US" altLang="en-US" sz="2000" b="1">
                <a:solidFill>
                  <a:srgbClr val="008000"/>
                </a:solidFill>
              </a:rPr>
              <a:t>P12</a:t>
            </a:r>
            <a:r>
              <a:rPr lang="en-US" altLang="en-US" sz="2000" b="1"/>
              <a:t> hasta </a:t>
            </a:r>
            <a:r>
              <a:rPr lang="en-US" altLang="en-US" sz="2000" b="1">
                <a:solidFill>
                  <a:srgbClr val="008000"/>
                </a:solidFill>
              </a:rPr>
              <a:t>P17</a:t>
            </a:r>
            <a:r>
              <a:rPr lang="en-US" altLang="en-US" sz="2000" b="1"/>
              <a:t>)</a:t>
            </a:r>
            <a:endParaRPr lang="en-US" altLang="en-US" sz="2000">
              <a:latin typeface="Arial Black" panose="020B0A04020102020204" pitchFamily="34" charset="0"/>
            </a:endParaRPr>
          </a:p>
        </p:txBody>
      </p:sp>
      <p:sp>
        <p:nvSpPr>
          <p:cNvPr id="98313" name="Line 9">
            <a:extLst>
              <a:ext uri="{FF2B5EF4-FFF2-40B4-BE49-F238E27FC236}">
                <a16:creationId xmlns:a16="http://schemas.microsoft.com/office/drawing/2014/main" id="{F884995B-BD0B-AA2A-2A92-98B0BEA737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971800"/>
            <a:ext cx="2362200" cy="762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4" name="Text Box 10">
            <a:extLst>
              <a:ext uri="{FF2B5EF4-FFF2-40B4-BE49-F238E27FC236}">
                <a16:creationId xmlns:a16="http://schemas.microsoft.com/office/drawing/2014/main" id="{AC612E70-1A53-F1EB-E248-60ADFE773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989263"/>
            <a:ext cx="2057400" cy="173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 i="1">
                <a:solidFill>
                  <a:schemeClr val="accent2"/>
                </a:solidFill>
              </a:rPr>
              <a:t>%</a:t>
            </a:r>
            <a:r>
              <a:rPr lang="en-US" altLang="en-US" sz="2400" b="1"/>
              <a:t> del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/>
              <a:t>Estudiante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/>
              <a:t>que obtuvo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/>
              <a:t>de los </a:t>
            </a:r>
            <a:r>
              <a:rPr lang="en-US" altLang="en-US" sz="2400" i="1">
                <a:latin typeface="Arial Black" panose="020B0A04020102020204" pitchFamily="34" charset="0"/>
              </a:rPr>
              <a:t>Exámenes</a:t>
            </a:r>
          </a:p>
        </p:txBody>
      </p:sp>
      <p:sp>
        <p:nvSpPr>
          <p:cNvPr id="98316" name="Freeform 12">
            <a:extLst>
              <a:ext uri="{FF2B5EF4-FFF2-40B4-BE49-F238E27FC236}">
                <a16:creationId xmlns:a16="http://schemas.microsoft.com/office/drawing/2014/main" id="{C4544D32-739A-3827-0393-B1C3F1742B36}"/>
              </a:ext>
            </a:extLst>
          </p:cNvPr>
          <p:cNvSpPr>
            <a:spLocks/>
          </p:cNvSpPr>
          <p:nvPr/>
        </p:nvSpPr>
        <p:spPr bwMode="auto">
          <a:xfrm>
            <a:off x="3886200" y="2514600"/>
            <a:ext cx="762000" cy="457200"/>
          </a:xfrm>
          <a:custGeom>
            <a:avLst/>
            <a:gdLst>
              <a:gd name="T0" fmla="*/ 0 w 768"/>
              <a:gd name="T1" fmla="*/ 0 h 96"/>
              <a:gd name="T2" fmla="*/ 0 w 768"/>
              <a:gd name="T3" fmla="*/ 96 h 96"/>
              <a:gd name="T4" fmla="*/ 768 w 768"/>
              <a:gd name="T5" fmla="*/ 96 h 96"/>
              <a:gd name="T6" fmla="*/ 768 w 768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96">
                <a:moveTo>
                  <a:pt x="0" y="0"/>
                </a:moveTo>
                <a:lnTo>
                  <a:pt x="0" y="96"/>
                </a:lnTo>
                <a:lnTo>
                  <a:pt x="768" y="96"/>
                </a:lnTo>
                <a:lnTo>
                  <a:pt x="768" y="0"/>
                </a:lnTo>
              </a:path>
            </a:pathLst>
          </a:custGeom>
          <a:noFill/>
          <a:ln w="508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9" name="Line 15">
            <a:extLst>
              <a:ext uri="{FF2B5EF4-FFF2-40B4-BE49-F238E27FC236}">
                <a16:creationId xmlns:a16="http://schemas.microsoft.com/office/drawing/2014/main" id="{2BC1FC45-4ABE-5482-9C0E-2B722FF74E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971800"/>
            <a:ext cx="3429000" cy="1905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20" name="Text Box 16">
            <a:extLst>
              <a:ext uri="{FF2B5EF4-FFF2-40B4-BE49-F238E27FC236}">
                <a16:creationId xmlns:a16="http://schemas.microsoft.com/office/drawing/2014/main" id="{36D8BA1E-AD27-0BF7-C0D8-6ADAA6A24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28600" y="4859338"/>
            <a:ext cx="3048000" cy="152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en-US" sz="2400" b="1"/>
              <a:t>Rango del</a:t>
            </a:r>
          </a:p>
          <a:p>
            <a:pPr algn="ctr">
              <a:lnSpc>
                <a:spcPct val="80000"/>
              </a:lnSpc>
            </a:pPr>
            <a:r>
              <a:rPr lang="en-US" altLang="en-US" sz="2400" b="1" i="1">
                <a:solidFill>
                  <a:schemeClr val="accent2"/>
                </a:solidFill>
              </a:rPr>
              <a:t>Por ciento</a:t>
            </a:r>
          </a:p>
          <a:p>
            <a:pPr algn="ctr">
              <a:lnSpc>
                <a:spcPct val="80000"/>
              </a:lnSpc>
            </a:pPr>
            <a:r>
              <a:rPr lang="en-US" altLang="en-US" sz="2400" b="1"/>
              <a:t>en la Tabla</a:t>
            </a:r>
          </a:p>
          <a:p>
            <a:pPr algn="ctr">
              <a:lnSpc>
                <a:spcPct val="80000"/>
              </a:lnSpc>
            </a:pPr>
            <a:r>
              <a:rPr lang="en-US" altLang="en-US" sz="2400" b="1"/>
              <a:t>de la</a:t>
            </a:r>
          </a:p>
          <a:p>
            <a:pPr algn="ctr">
              <a:lnSpc>
                <a:spcPct val="80000"/>
              </a:lnSpc>
            </a:pPr>
            <a:r>
              <a:rPr lang="en-US" altLang="en-US" sz="2200" i="1">
                <a:latin typeface="Arial Black" panose="020B0A04020102020204" pitchFamily="34" charset="0"/>
              </a:rPr>
              <a:t>Escala de Notas</a:t>
            </a:r>
          </a:p>
        </p:txBody>
      </p:sp>
      <p:sp>
        <p:nvSpPr>
          <p:cNvPr id="98321" name="Freeform 17">
            <a:extLst>
              <a:ext uri="{FF2B5EF4-FFF2-40B4-BE49-F238E27FC236}">
                <a16:creationId xmlns:a16="http://schemas.microsoft.com/office/drawing/2014/main" id="{226D6EF1-5064-97C4-100C-AC1F9391C9C7}"/>
              </a:ext>
            </a:extLst>
          </p:cNvPr>
          <p:cNvSpPr>
            <a:spLocks/>
          </p:cNvSpPr>
          <p:nvPr/>
        </p:nvSpPr>
        <p:spPr bwMode="auto">
          <a:xfrm>
            <a:off x="4724400" y="2514600"/>
            <a:ext cx="1600200" cy="457200"/>
          </a:xfrm>
          <a:custGeom>
            <a:avLst/>
            <a:gdLst>
              <a:gd name="T0" fmla="*/ 0 w 768"/>
              <a:gd name="T1" fmla="*/ 0 h 96"/>
              <a:gd name="T2" fmla="*/ 0 w 768"/>
              <a:gd name="T3" fmla="*/ 96 h 96"/>
              <a:gd name="T4" fmla="*/ 768 w 768"/>
              <a:gd name="T5" fmla="*/ 96 h 96"/>
              <a:gd name="T6" fmla="*/ 768 w 768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96">
                <a:moveTo>
                  <a:pt x="0" y="0"/>
                </a:moveTo>
                <a:lnTo>
                  <a:pt x="0" y="96"/>
                </a:lnTo>
                <a:lnTo>
                  <a:pt x="768" y="96"/>
                </a:lnTo>
                <a:lnTo>
                  <a:pt x="768" y="0"/>
                </a:lnTo>
              </a:path>
            </a:pathLst>
          </a:custGeom>
          <a:noFill/>
          <a:ln w="508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25" name="Line 21">
            <a:extLst>
              <a:ext uri="{FF2B5EF4-FFF2-40B4-BE49-F238E27FC236}">
                <a16:creationId xmlns:a16="http://schemas.microsoft.com/office/drawing/2014/main" id="{C6C7C84C-9DD1-47E6-BBDB-56D3A0A771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2971800"/>
            <a:ext cx="2667000" cy="22098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26" name="Text Box 22">
            <a:extLst>
              <a:ext uri="{FF2B5EF4-FFF2-40B4-BE49-F238E27FC236}">
                <a16:creationId xmlns:a16="http://schemas.microsoft.com/office/drawing/2014/main" id="{8681B817-3A4D-6911-6B37-9BBFF8817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164138"/>
            <a:ext cx="2819400" cy="1236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en-US" sz="2400" b="1"/>
              <a:t>Rango de la </a:t>
            </a:r>
            <a:r>
              <a:rPr lang="en-US" altLang="en-US" sz="2400" b="1" i="1">
                <a:solidFill>
                  <a:schemeClr val="accent2"/>
                </a:solidFill>
              </a:rPr>
              <a:t>Nota</a:t>
            </a:r>
          </a:p>
          <a:p>
            <a:pPr algn="ctr">
              <a:lnSpc>
                <a:spcPct val="80000"/>
              </a:lnSpc>
            </a:pPr>
            <a:r>
              <a:rPr lang="en-US" altLang="en-US" sz="2400" b="1"/>
              <a:t>en la Tabla</a:t>
            </a:r>
          </a:p>
          <a:p>
            <a:pPr algn="ctr">
              <a:lnSpc>
                <a:spcPct val="80000"/>
              </a:lnSpc>
            </a:pPr>
            <a:r>
              <a:rPr lang="en-US" altLang="en-US" sz="2400" b="1"/>
              <a:t>de la</a:t>
            </a:r>
          </a:p>
          <a:p>
            <a:pPr algn="ctr">
              <a:lnSpc>
                <a:spcPct val="80000"/>
              </a:lnSpc>
            </a:pPr>
            <a:r>
              <a:rPr lang="en-US" altLang="en-US" sz="2200" i="1">
                <a:latin typeface="Arial Black" panose="020B0A04020102020204" pitchFamily="34" charset="0"/>
              </a:rPr>
              <a:t>Escala de Notas</a:t>
            </a:r>
          </a:p>
        </p:txBody>
      </p:sp>
      <p:sp>
        <p:nvSpPr>
          <p:cNvPr id="98327" name="Freeform 23">
            <a:extLst>
              <a:ext uri="{FF2B5EF4-FFF2-40B4-BE49-F238E27FC236}">
                <a16:creationId xmlns:a16="http://schemas.microsoft.com/office/drawing/2014/main" id="{4D9A59F0-AFAB-4804-8764-4A096DED592F}"/>
              </a:ext>
            </a:extLst>
          </p:cNvPr>
          <p:cNvSpPr>
            <a:spLocks/>
          </p:cNvSpPr>
          <p:nvPr/>
        </p:nvSpPr>
        <p:spPr bwMode="auto">
          <a:xfrm>
            <a:off x="6553200" y="2514600"/>
            <a:ext cx="1524000" cy="457200"/>
          </a:xfrm>
          <a:custGeom>
            <a:avLst/>
            <a:gdLst>
              <a:gd name="T0" fmla="*/ 0 w 768"/>
              <a:gd name="T1" fmla="*/ 0 h 96"/>
              <a:gd name="T2" fmla="*/ 0 w 768"/>
              <a:gd name="T3" fmla="*/ 96 h 96"/>
              <a:gd name="T4" fmla="*/ 768 w 768"/>
              <a:gd name="T5" fmla="*/ 96 h 96"/>
              <a:gd name="T6" fmla="*/ 768 w 768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96">
                <a:moveTo>
                  <a:pt x="0" y="0"/>
                </a:moveTo>
                <a:lnTo>
                  <a:pt x="0" y="96"/>
                </a:lnTo>
                <a:lnTo>
                  <a:pt x="768" y="96"/>
                </a:lnTo>
                <a:lnTo>
                  <a:pt x="768" y="0"/>
                </a:lnTo>
              </a:path>
            </a:pathLst>
          </a:custGeom>
          <a:noFill/>
          <a:ln w="508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8328" name="Picture 24">
            <a:extLst>
              <a:ext uri="{FF2B5EF4-FFF2-40B4-BE49-F238E27FC236}">
                <a16:creationId xmlns:a16="http://schemas.microsoft.com/office/drawing/2014/main" id="{E775D4B6-E223-85D9-353E-93DA2BA55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000375"/>
            <a:ext cx="1143000" cy="35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329" name="Picture 25">
            <a:extLst>
              <a:ext uri="{FF2B5EF4-FFF2-40B4-BE49-F238E27FC236}">
                <a16:creationId xmlns:a16="http://schemas.microsoft.com/office/drawing/2014/main" id="{101683D6-7467-F331-1E81-042480007E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419600"/>
            <a:ext cx="1055688" cy="221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331" name="Picture 27">
            <a:extLst>
              <a:ext uri="{FF2B5EF4-FFF2-40B4-BE49-F238E27FC236}">
                <a16:creationId xmlns:a16="http://schemas.microsoft.com/office/drawing/2014/main" id="{044DB542-042C-82BD-3875-38D48520D3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419600"/>
            <a:ext cx="860425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332" name="Freeform 28">
            <a:extLst>
              <a:ext uri="{FF2B5EF4-FFF2-40B4-BE49-F238E27FC236}">
                <a16:creationId xmlns:a16="http://schemas.microsoft.com/office/drawing/2014/main" id="{9827B08A-DAC6-8481-A480-F10B73598892}"/>
              </a:ext>
            </a:extLst>
          </p:cNvPr>
          <p:cNvSpPr>
            <a:spLocks/>
          </p:cNvSpPr>
          <p:nvPr/>
        </p:nvSpPr>
        <p:spPr bwMode="auto">
          <a:xfrm>
            <a:off x="8229600" y="2514600"/>
            <a:ext cx="381000" cy="457200"/>
          </a:xfrm>
          <a:custGeom>
            <a:avLst/>
            <a:gdLst>
              <a:gd name="T0" fmla="*/ 0 w 768"/>
              <a:gd name="T1" fmla="*/ 0 h 96"/>
              <a:gd name="T2" fmla="*/ 0 w 768"/>
              <a:gd name="T3" fmla="*/ 96 h 96"/>
              <a:gd name="T4" fmla="*/ 768 w 768"/>
              <a:gd name="T5" fmla="*/ 96 h 96"/>
              <a:gd name="T6" fmla="*/ 768 w 768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96">
                <a:moveTo>
                  <a:pt x="0" y="0"/>
                </a:moveTo>
                <a:lnTo>
                  <a:pt x="0" y="96"/>
                </a:lnTo>
                <a:lnTo>
                  <a:pt x="768" y="96"/>
                </a:lnTo>
                <a:lnTo>
                  <a:pt x="768" y="0"/>
                </a:lnTo>
              </a:path>
            </a:pathLst>
          </a:custGeom>
          <a:noFill/>
          <a:ln w="508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33" name="Line 29">
            <a:extLst>
              <a:ext uri="{FF2B5EF4-FFF2-40B4-BE49-F238E27FC236}">
                <a16:creationId xmlns:a16="http://schemas.microsoft.com/office/drawing/2014/main" id="{422671B9-4C7A-C105-9B59-A2D33D8CAA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05800" y="2895600"/>
            <a:ext cx="76200" cy="13716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34" name="Text Box 30">
            <a:extLst>
              <a:ext uri="{FF2B5EF4-FFF2-40B4-BE49-F238E27FC236}">
                <a16:creationId xmlns:a16="http://schemas.microsoft.com/office/drawing/2014/main" id="{E74B8EE4-9127-6712-C55F-506F5B78A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286250"/>
            <a:ext cx="175260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2</a:t>
            </a:r>
            <a:r>
              <a:rPr lang="en-US" altLang="en-US" sz="2400" b="1"/>
              <a:t> </a:t>
            </a:r>
            <a:r>
              <a:rPr lang="en-US" altLang="en-US" sz="2400" b="1" i="1">
                <a:solidFill>
                  <a:schemeClr val="accent2"/>
                </a:solidFill>
              </a:rPr>
              <a:t>Columnas</a:t>
            </a:r>
          </a:p>
          <a:p>
            <a:pPr algn="ctr">
              <a:lnSpc>
                <a:spcPct val="80000"/>
              </a:lnSpc>
            </a:pPr>
            <a:r>
              <a:rPr lang="en-US" altLang="en-US" sz="2400" b="1"/>
              <a:t>que posee</a:t>
            </a:r>
          </a:p>
          <a:p>
            <a:pPr algn="ctr">
              <a:lnSpc>
                <a:spcPct val="80000"/>
              </a:lnSpc>
            </a:pPr>
            <a:r>
              <a:rPr lang="en-US" altLang="en-US" sz="2400" b="1"/>
              <a:t>la Tabla</a:t>
            </a:r>
          </a:p>
          <a:p>
            <a:pPr algn="ctr">
              <a:lnSpc>
                <a:spcPct val="80000"/>
              </a:lnSpc>
            </a:pPr>
            <a:r>
              <a:rPr lang="en-US" altLang="en-US" sz="2400" b="1"/>
              <a:t>de la</a:t>
            </a:r>
          </a:p>
          <a:p>
            <a:pPr algn="ctr">
              <a:lnSpc>
                <a:spcPct val="80000"/>
              </a:lnSpc>
            </a:pPr>
            <a:r>
              <a:rPr lang="en-US" altLang="en-US" sz="2300" i="1">
                <a:latin typeface="Arial Black" panose="020B0A04020102020204" pitchFamily="34" charset="0"/>
              </a:rPr>
              <a:t>Escala</a:t>
            </a:r>
          </a:p>
          <a:p>
            <a:pPr algn="ctr">
              <a:lnSpc>
                <a:spcPct val="80000"/>
              </a:lnSpc>
            </a:pPr>
            <a:r>
              <a:rPr lang="en-US" altLang="en-US" sz="2300" i="1">
                <a:latin typeface="Arial Black" panose="020B0A04020102020204" pitchFamily="34" charset="0"/>
              </a:rPr>
              <a:t>de Notas</a:t>
            </a:r>
          </a:p>
        </p:txBody>
      </p:sp>
      <p:sp>
        <p:nvSpPr>
          <p:cNvPr id="98335" name="Text Box 31">
            <a:extLst>
              <a:ext uri="{FF2B5EF4-FFF2-40B4-BE49-F238E27FC236}">
                <a16:creationId xmlns:a16="http://schemas.microsoft.com/office/drawing/2014/main" id="{218C7497-9EBC-1329-E2A3-6010ED7C8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94005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008000"/>
                </a:solidFill>
                <a:latin typeface="Arial Black" panose="020B0A04020102020204" pitchFamily="34" charset="0"/>
              </a:rPr>
              <a:t>L16</a:t>
            </a:r>
          </a:p>
        </p:txBody>
      </p:sp>
      <p:sp>
        <p:nvSpPr>
          <p:cNvPr id="98336" name="Text Box 32">
            <a:extLst>
              <a:ext uri="{FF2B5EF4-FFF2-40B4-BE49-F238E27FC236}">
                <a16:creationId xmlns:a16="http://schemas.microsoft.com/office/drawing/2014/main" id="{D59D3573-05A4-5C47-7160-C9032EF0D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8768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008000"/>
                </a:solidFill>
                <a:latin typeface="Arial Black" panose="020B0A04020102020204" pitchFamily="34" charset="0"/>
              </a:rPr>
              <a:t>O12</a:t>
            </a:r>
          </a:p>
        </p:txBody>
      </p:sp>
      <p:sp>
        <p:nvSpPr>
          <p:cNvPr id="98337" name="Text Box 33">
            <a:extLst>
              <a:ext uri="{FF2B5EF4-FFF2-40B4-BE49-F238E27FC236}">
                <a16:creationId xmlns:a16="http://schemas.microsoft.com/office/drawing/2014/main" id="{429DD718-277D-E1C6-BBAF-08621A20A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63246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008000"/>
                </a:solidFill>
                <a:latin typeface="Arial Black" panose="020B0A04020102020204" pitchFamily="34" charset="0"/>
              </a:rPr>
              <a:t>O17</a:t>
            </a:r>
          </a:p>
        </p:txBody>
      </p:sp>
      <p:sp>
        <p:nvSpPr>
          <p:cNvPr id="98338" name="Text Box 34">
            <a:extLst>
              <a:ext uri="{FF2B5EF4-FFF2-40B4-BE49-F238E27FC236}">
                <a16:creationId xmlns:a16="http://schemas.microsoft.com/office/drawing/2014/main" id="{9C8986C2-233B-9F60-AA57-66907045F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1550" y="48768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008000"/>
                </a:solidFill>
                <a:latin typeface="Arial Black" panose="020B0A04020102020204" pitchFamily="34" charset="0"/>
              </a:rPr>
              <a:t>P12</a:t>
            </a:r>
          </a:p>
        </p:txBody>
      </p:sp>
      <p:sp>
        <p:nvSpPr>
          <p:cNvPr id="98339" name="Text Box 35">
            <a:extLst>
              <a:ext uri="{FF2B5EF4-FFF2-40B4-BE49-F238E27FC236}">
                <a16:creationId xmlns:a16="http://schemas.microsoft.com/office/drawing/2014/main" id="{B2C7B361-6270-0DAD-F14B-530D5F408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1550" y="62484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008000"/>
                </a:solidFill>
                <a:latin typeface="Arial Black" panose="020B0A04020102020204" pitchFamily="34" charset="0"/>
              </a:rPr>
              <a:t>P17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860F8907-2ED9-5639-B467-C9CA084DAA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6106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>
                <a:latin typeface="Verdana" panose="020B0604030504040204" pitchFamily="34" charset="0"/>
              </a:rPr>
              <a:t>FUNCIONES: VLOOKUP</a:t>
            </a:r>
            <a:br>
              <a:rPr lang="en-US" altLang="en-US" sz="2800" b="1">
                <a:latin typeface="Verdana" panose="020B0604030504040204" pitchFamily="34" charset="0"/>
              </a:rPr>
            </a:br>
            <a:r>
              <a:rPr lang="en-US" altLang="en-US" sz="3000" b="1" i="1">
                <a:latin typeface="Arial" panose="020B0604020202020204" pitchFamily="34" charset="0"/>
              </a:rPr>
              <a:t>EJEMPLO: Parte 12: </a:t>
            </a:r>
            <a:br>
              <a:rPr lang="en-US" altLang="en-US" sz="3000" b="1" i="1">
                <a:latin typeface="Arial" panose="020B0604020202020204" pitchFamily="34" charset="0"/>
              </a:rPr>
            </a:br>
            <a:r>
              <a:rPr lang="en-US" altLang="en-US" sz="2600">
                <a:latin typeface="Arial Black" panose="020B0A04020102020204" pitchFamily="34" charset="0"/>
              </a:rPr>
              <a:t>Editar Fórmula:</a:t>
            </a:r>
            <a:r>
              <a:rPr lang="en-US" altLang="en-US" sz="2600" i="1">
                <a:latin typeface="Arial Black" panose="020B0A04020102020204" pitchFamily="34" charset="0"/>
              </a:rPr>
              <a:t> Añadir Referencias Absolutas</a:t>
            </a:r>
            <a:endParaRPr lang="en-US" altLang="en-US" sz="3400"/>
          </a:p>
        </p:txBody>
      </p:sp>
      <p:pic>
        <p:nvPicPr>
          <p:cNvPr id="99353" name="Picture 25">
            <a:extLst>
              <a:ext uri="{FF2B5EF4-FFF2-40B4-BE49-F238E27FC236}">
                <a16:creationId xmlns:a16="http://schemas.microsoft.com/office/drawing/2014/main" id="{DD6DD11D-3DBC-1885-A5D5-20855F2183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057400"/>
            <a:ext cx="5715000" cy="95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354" name="Text Box 26">
            <a:extLst>
              <a:ext uri="{FF2B5EF4-FFF2-40B4-BE49-F238E27FC236}">
                <a16:creationId xmlns:a16="http://schemas.microsoft.com/office/drawing/2014/main" id="{A9600A01-E3B7-BC7C-7054-79233C7E0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600200"/>
            <a:ext cx="52578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Clic al botón de </a:t>
            </a:r>
            <a:r>
              <a:rPr lang="en-US" altLang="en-US" sz="2400" b="1" i="1">
                <a:solidFill>
                  <a:srgbClr val="399EF9"/>
                </a:solidFill>
              </a:rPr>
              <a:t>Paste Function</a:t>
            </a:r>
            <a:r>
              <a:rPr lang="en-US" altLang="en-US" sz="2400" b="1"/>
              <a:t>:</a:t>
            </a:r>
          </a:p>
        </p:txBody>
      </p:sp>
      <p:pic>
        <p:nvPicPr>
          <p:cNvPr id="99355" name="Picture 27">
            <a:extLst>
              <a:ext uri="{FF2B5EF4-FFF2-40B4-BE49-F238E27FC236}">
                <a16:creationId xmlns:a16="http://schemas.microsoft.com/office/drawing/2014/main" id="{2840A8C2-9F30-D28D-B0E2-81054F792D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639888"/>
            <a:ext cx="381000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356" name="Line 28">
            <a:extLst>
              <a:ext uri="{FF2B5EF4-FFF2-40B4-BE49-F238E27FC236}">
                <a16:creationId xmlns:a16="http://schemas.microsoft.com/office/drawing/2014/main" id="{7A452973-0D91-97D1-9422-F74496D7B5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0480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59" name="Text Box 31">
            <a:extLst>
              <a:ext uri="{FF2B5EF4-FFF2-40B4-BE49-F238E27FC236}">
                <a16:creationId xmlns:a16="http://schemas.microsoft.com/office/drawing/2014/main" id="{320218D9-D196-C219-48F6-FD7963745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276600"/>
            <a:ext cx="8686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100" b="1"/>
              <a:t>Clic Dentro, Antes de </a:t>
            </a:r>
            <a:r>
              <a:rPr lang="en-US" altLang="en-US" sz="2100">
                <a:solidFill>
                  <a:srgbClr val="008000"/>
                </a:solidFill>
                <a:latin typeface="Arial Black" panose="020B0A04020102020204" pitchFamily="34" charset="0"/>
              </a:rPr>
              <a:t>O12</a:t>
            </a:r>
            <a:r>
              <a:rPr lang="en-US" altLang="en-US" sz="2100" b="1"/>
              <a:t>, del Encasillado Rotulado: </a:t>
            </a:r>
            <a:r>
              <a:rPr lang="en-US" altLang="en-US" sz="2100">
                <a:latin typeface="Arial Black" panose="020B0A04020102020204" pitchFamily="34" charset="0"/>
              </a:rPr>
              <a:t>Table array</a:t>
            </a:r>
            <a:endParaRPr lang="en-US" altLang="en-US" sz="2100"/>
          </a:p>
        </p:txBody>
      </p:sp>
      <p:pic>
        <p:nvPicPr>
          <p:cNvPr id="99361" name="Picture 33">
            <a:extLst>
              <a:ext uri="{FF2B5EF4-FFF2-40B4-BE49-F238E27FC236}">
                <a16:creationId xmlns:a16="http://schemas.microsoft.com/office/drawing/2014/main" id="{681087E8-0C8F-BE6D-4FA6-246757CBC0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3657600"/>
            <a:ext cx="45148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9C6D2882-2330-0DB5-C0A1-7DC311EFA2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6106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>
                <a:latin typeface="Verdana" panose="020B0604030504040204" pitchFamily="34" charset="0"/>
              </a:rPr>
              <a:t>FUNCIONES: VLOOKUP</a:t>
            </a:r>
            <a:br>
              <a:rPr lang="en-US" altLang="en-US" sz="3200" b="1">
                <a:latin typeface="Verdana" panose="020B0604030504040204" pitchFamily="34" charset="0"/>
              </a:rPr>
            </a:br>
            <a:r>
              <a:rPr lang="en-US" altLang="en-US" sz="3000" b="1" i="1">
                <a:latin typeface="Arial" panose="020B0604020202020204" pitchFamily="34" charset="0"/>
              </a:rPr>
              <a:t>EJEMPLO: Parte 12: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br>
              <a:rPr lang="en-US" altLang="en-US" sz="3400" b="1" i="1">
                <a:latin typeface="Arial" panose="020B0604020202020204" pitchFamily="34" charset="0"/>
              </a:rPr>
            </a:br>
            <a:r>
              <a:rPr lang="en-US" altLang="en-US" sz="2600">
                <a:latin typeface="Arial Black" panose="020B0A04020102020204" pitchFamily="34" charset="0"/>
              </a:rPr>
              <a:t>Editar Fórmula:</a:t>
            </a:r>
            <a:r>
              <a:rPr lang="en-US" altLang="en-US" sz="2600" i="1">
                <a:latin typeface="Arial Black" panose="020B0A04020102020204" pitchFamily="34" charset="0"/>
              </a:rPr>
              <a:t> Añadir Referencias Absolutas</a:t>
            </a:r>
            <a:endParaRPr lang="en-US" altLang="en-US" sz="2600"/>
          </a:p>
        </p:txBody>
      </p:sp>
      <p:sp>
        <p:nvSpPr>
          <p:cNvPr id="100363" name="Text Box 11">
            <a:extLst>
              <a:ext uri="{FF2B5EF4-FFF2-40B4-BE49-F238E27FC236}">
                <a16:creationId xmlns:a16="http://schemas.microsoft.com/office/drawing/2014/main" id="{28474352-F6F1-7326-80A2-A28324CD4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524000"/>
            <a:ext cx="9144000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300" b="1"/>
              <a:t>Añadir el Símbolo </a:t>
            </a:r>
            <a:r>
              <a:rPr lang="en-US" altLang="en-US" sz="2300">
                <a:solidFill>
                  <a:srgbClr val="008000"/>
                </a:solidFill>
                <a:latin typeface="Arial Black" panose="020B0A04020102020204" pitchFamily="34" charset="0"/>
              </a:rPr>
              <a:t>$</a:t>
            </a:r>
            <a:r>
              <a:rPr lang="en-US" altLang="en-US" sz="2300" b="1"/>
              <a:t> antes y Despues de cada Letra Mayúscula</a:t>
            </a:r>
            <a:r>
              <a:rPr lang="en-US" altLang="en-US" sz="2000" b="1"/>
              <a:t> </a:t>
            </a:r>
            <a:endParaRPr lang="en-US" altLang="en-US" sz="2000">
              <a:latin typeface="Arial Black" panose="020B0A04020102020204" pitchFamily="34" charset="0"/>
            </a:endParaRPr>
          </a:p>
        </p:txBody>
      </p:sp>
      <p:pic>
        <p:nvPicPr>
          <p:cNvPr id="100364" name="Picture 12">
            <a:extLst>
              <a:ext uri="{FF2B5EF4-FFF2-40B4-BE49-F238E27FC236}">
                <a16:creationId xmlns:a16="http://schemas.microsoft.com/office/drawing/2014/main" id="{CE999242-40DB-4D92-1D0C-3F93690227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51038"/>
            <a:ext cx="7086600" cy="4754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99E83C89-2DD5-5CE0-4325-8A1226C1EE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3820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200" b="1">
                <a:latin typeface="Verdana" panose="020B0604030504040204" pitchFamily="34" charset="0"/>
              </a:rPr>
              <a:t>FUNCIONES: VLOOKUP</a:t>
            </a:r>
            <a:br>
              <a:rPr lang="en-US" altLang="en-US" sz="3200" b="1">
                <a:latin typeface="Verdana" panose="020B0604030504040204" pitchFamily="34" charset="0"/>
              </a:rPr>
            </a:br>
            <a:r>
              <a:rPr lang="en-US" altLang="en-US" sz="3400" b="1" i="1">
                <a:latin typeface="Arial" panose="020B0604020202020204" pitchFamily="34" charset="0"/>
              </a:rPr>
              <a:t>EJEMPLO: Parte 13: </a:t>
            </a:r>
            <a:br>
              <a:rPr lang="en-US" altLang="en-US" sz="3400" b="1" i="1">
                <a:latin typeface="Arial" panose="020B0604020202020204" pitchFamily="34" charset="0"/>
              </a:rPr>
            </a:br>
            <a:r>
              <a:rPr lang="en-US" altLang="en-US" sz="3400" i="1">
                <a:latin typeface="Arial Black" panose="020B0A04020102020204" pitchFamily="34" charset="0"/>
              </a:rPr>
              <a:t>Fórmula Final</a:t>
            </a:r>
            <a:r>
              <a:rPr lang="en-US" altLang="en-US" sz="3800"/>
              <a:t> </a:t>
            </a:r>
          </a:p>
        </p:txBody>
      </p:sp>
      <p:pic>
        <p:nvPicPr>
          <p:cNvPr id="101401" name="Picture 25">
            <a:extLst>
              <a:ext uri="{FF2B5EF4-FFF2-40B4-BE49-F238E27FC236}">
                <a16:creationId xmlns:a16="http://schemas.microsoft.com/office/drawing/2014/main" id="{B1A2318C-9725-EBE2-EC87-6578469F06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76400"/>
            <a:ext cx="8686800" cy="627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402" name="Picture 26">
            <a:extLst>
              <a:ext uri="{FF2B5EF4-FFF2-40B4-BE49-F238E27FC236}">
                <a16:creationId xmlns:a16="http://schemas.microsoft.com/office/drawing/2014/main" id="{838D572F-7CB7-B703-2966-D88950D958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362200"/>
            <a:ext cx="302895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403" name="Text Box 27">
            <a:extLst>
              <a:ext uri="{FF2B5EF4-FFF2-40B4-BE49-F238E27FC236}">
                <a16:creationId xmlns:a16="http://schemas.microsoft.com/office/drawing/2014/main" id="{54F448A1-00DE-DB71-AD4E-691F00A88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048000"/>
            <a:ext cx="4800600" cy="139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La Nota Correspondiente a este Primer Estudiante que Determinó la Fórmula fue de</a:t>
            </a:r>
          </a:p>
          <a:p>
            <a:pPr algn="ctr">
              <a:lnSpc>
                <a:spcPct val="90000"/>
              </a:lnSpc>
            </a:pPr>
            <a:r>
              <a:rPr lang="en-US" altLang="en-US" sz="2300">
                <a:solidFill>
                  <a:srgbClr val="008000"/>
                </a:solidFill>
                <a:latin typeface="Arial Black" panose="020B0A04020102020204" pitchFamily="34" charset="0"/>
              </a:rPr>
              <a:t>B</a:t>
            </a:r>
          </a:p>
        </p:txBody>
      </p:sp>
      <p:sp>
        <p:nvSpPr>
          <p:cNvPr id="101404" name="Line 28">
            <a:extLst>
              <a:ext uri="{FF2B5EF4-FFF2-40B4-BE49-F238E27FC236}">
                <a16:creationId xmlns:a16="http://schemas.microsoft.com/office/drawing/2014/main" id="{35FB5B1B-2884-A095-B566-B7860961918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33800" y="4191000"/>
            <a:ext cx="2514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30E42CCA-4577-3966-D36A-47FB08FED1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3820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200" b="1">
                <a:latin typeface="Verdana" panose="020B0604030504040204" pitchFamily="34" charset="0"/>
              </a:rPr>
              <a:t>FUNCIONES: VLOOKUP</a:t>
            </a:r>
            <a:br>
              <a:rPr lang="en-US" altLang="en-US" sz="3200" b="1">
                <a:latin typeface="Verdana" panose="020B0604030504040204" pitchFamily="34" charset="0"/>
              </a:rPr>
            </a:br>
            <a:r>
              <a:rPr lang="en-US" altLang="en-US" sz="3400" b="1" i="1">
                <a:latin typeface="Arial" panose="020B0604020202020204" pitchFamily="34" charset="0"/>
              </a:rPr>
              <a:t>EJEMPLO: Parte 14: </a:t>
            </a:r>
            <a:br>
              <a:rPr lang="en-US" altLang="en-US" sz="3400" b="1" i="1">
                <a:latin typeface="Arial" panose="020B0604020202020204" pitchFamily="34" charset="0"/>
              </a:rPr>
            </a:br>
            <a:r>
              <a:rPr lang="en-US" altLang="en-US" sz="3400" b="1" i="1">
                <a:latin typeface="Arial" panose="020B0604020202020204" pitchFamily="34" charset="0"/>
              </a:rPr>
              <a:t>Copiar y Pegar la Fórmula: </a:t>
            </a:r>
            <a:r>
              <a:rPr lang="en-US" altLang="en-US" sz="3400" i="1">
                <a:latin typeface="Arial Black" panose="020B0A04020102020204" pitchFamily="34" charset="0"/>
              </a:rPr>
              <a:t>AutoFill</a:t>
            </a:r>
            <a:r>
              <a:rPr lang="en-US" altLang="en-US" sz="3800"/>
              <a:t> </a:t>
            </a:r>
          </a:p>
        </p:txBody>
      </p:sp>
      <p:pic>
        <p:nvPicPr>
          <p:cNvPr id="102407" name="Picture 7">
            <a:extLst>
              <a:ext uri="{FF2B5EF4-FFF2-40B4-BE49-F238E27FC236}">
                <a16:creationId xmlns:a16="http://schemas.microsoft.com/office/drawing/2014/main" id="{4587C1CD-77F2-8E83-42E3-72C2CEC2F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792413"/>
            <a:ext cx="2133600" cy="865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08" name="Text Box 8">
            <a:extLst>
              <a:ext uri="{FF2B5EF4-FFF2-40B4-BE49-F238E27FC236}">
                <a16:creationId xmlns:a16="http://schemas.microsoft.com/office/drawing/2014/main" id="{55130A83-132B-4986-EBE4-65CB95911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573213"/>
            <a:ext cx="9067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300" b="1"/>
              <a:t>Clic, y Mantener Presionado, la Esquina Inferior-Derecha</a:t>
            </a:r>
          </a:p>
          <a:p>
            <a:pPr algn="ctr">
              <a:lnSpc>
                <a:spcPct val="90000"/>
              </a:lnSpc>
            </a:pPr>
            <a:r>
              <a:rPr lang="en-US" altLang="en-US" sz="2300" b="1"/>
              <a:t>de la Celda que Posee la </a:t>
            </a:r>
            <a:r>
              <a:rPr lang="en-US" altLang="en-US" sz="2300">
                <a:solidFill>
                  <a:schemeClr val="accent2"/>
                </a:solidFill>
                <a:latin typeface="Arial Black" panose="020B0A04020102020204" pitchFamily="34" charset="0"/>
              </a:rPr>
              <a:t>B</a:t>
            </a:r>
            <a:r>
              <a:rPr lang="en-US" altLang="en-US" sz="2300" b="1"/>
              <a:t> (Celda </a:t>
            </a:r>
            <a:r>
              <a:rPr lang="en-US" altLang="en-US" sz="2300">
                <a:solidFill>
                  <a:srgbClr val="008000"/>
                </a:solidFill>
                <a:latin typeface="Arial Black" panose="020B0A04020102020204" pitchFamily="34" charset="0"/>
              </a:rPr>
              <a:t>M16</a:t>
            </a:r>
            <a:r>
              <a:rPr lang="en-US" altLang="en-US" sz="2300" b="1"/>
              <a:t>)</a:t>
            </a:r>
            <a:endParaRPr lang="en-US" altLang="en-US" sz="2000">
              <a:latin typeface="Arial Black" panose="020B0A04020102020204" pitchFamily="34" charset="0"/>
            </a:endParaRPr>
          </a:p>
        </p:txBody>
      </p:sp>
      <p:sp>
        <p:nvSpPr>
          <p:cNvPr id="102409" name="Line 9">
            <a:extLst>
              <a:ext uri="{FF2B5EF4-FFF2-40B4-BE49-F238E27FC236}">
                <a16:creationId xmlns:a16="http://schemas.microsoft.com/office/drawing/2014/main" id="{AB6661D1-6AA9-A6FB-4EDF-B35246624F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2098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10" name="Text Box 10">
            <a:extLst>
              <a:ext uri="{FF2B5EF4-FFF2-40B4-BE49-F238E27FC236}">
                <a16:creationId xmlns:a16="http://schemas.microsoft.com/office/drawing/2014/main" id="{D991EB82-57DA-5307-CBA2-2727E5714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411413"/>
            <a:ext cx="7696200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300" b="1"/>
              <a:t>Debe Aparecer una Cruz Debajo de esta Esquina</a:t>
            </a:r>
            <a:endParaRPr lang="en-US" altLang="en-US" sz="2000">
              <a:latin typeface="Arial Black" panose="020B0A04020102020204" pitchFamily="34" charset="0"/>
            </a:endParaRPr>
          </a:p>
        </p:txBody>
      </p:sp>
      <p:sp>
        <p:nvSpPr>
          <p:cNvPr id="102411" name="Line 11">
            <a:extLst>
              <a:ext uri="{FF2B5EF4-FFF2-40B4-BE49-F238E27FC236}">
                <a16:creationId xmlns:a16="http://schemas.microsoft.com/office/drawing/2014/main" id="{EB84558D-F4DF-C67E-C9A2-D384C11D773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684588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12" name="Text Box 12">
            <a:extLst>
              <a:ext uri="{FF2B5EF4-FFF2-40B4-BE49-F238E27FC236}">
                <a16:creationId xmlns:a16="http://schemas.microsoft.com/office/drawing/2014/main" id="{6EBEBE57-B8EC-DC8D-204E-1171EB04B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962400"/>
            <a:ext cx="7086600" cy="135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300" b="1"/>
              <a:t>Manteniendo Presionado el Botón del Ratón,</a:t>
            </a:r>
          </a:p>
          <a:p>
            <a:pPr algn="ctr">
              <a:lnSpc>
                <a:spcPct val="90000"/>
              </a:lnSpc>
            </a:pPr>
            <a:r>
              <a:rPr lang="en-US" altLang="en-US" sz="2300" b="1"/>
              <a:t>Arrastre Esta Cruz Hacia Abajo</a:t>
            </a:r>
          </a:p>
          <a:p>
            <a:pPr algn="ctr">
              <a:lnSpc>
                <a:spcPct val="90000"/>
              </a:lnSpc>
            </a:pPr>
            <a:r>
              <a:rPr lang="en-US" altLang="en-US" sz="2300" b="1"/>
              <a:t>Hasta Llegar al Último Estudiante (Celda </a:t>
            </a:r>
            <a:r>
              <a:rPr lang="en-US" altLang="en-US" sz="2300">
                <a:solidFill>
                  <a:srgbClr val="008000"/>
                </a:solidFill>
                <a:latin typeface="Arial Black" panose="020B0A04020102020204" pitchFamily="34" charset="0"/>
              </a:rPr>
              <a:t>M25</a:t>
            </a:r>
            <a:r>
              <a:rPr lang="en-US" altLang="en-US" sz="2300" b="1"/>
              <a:t>),</a:t>
            </a:r>
          </a:p>
          <a:p>
            <a:pPr algn="ctr">
              <a:lnSpc>
                <a:spcPct val="90000"/>
              </a:lnSpc>
            </a:pPr>
            <a:r>
              <a:rPr lang="en-US" altLang="en-US" sz="2300" b="1"/>
              <a:t>En Esta Celda, Libere el Botón del Ratón</a:t>
            </a:r>
            <a:endParaRPr lang="en-US" altLang="en-US" sz="2000">
              <a:latin typeface="Arial Black" panose="020B0A04020102020204" pitchFamily="34" charset="0"/>
            </a:endParaRPr>
          </a:p>
        </p:txBody>
      </p:sp>
      <p:sp>
        <p:nvSpPr>
          <p:cNvPr id="102413" name="Line 13">
            <a:extLst>
              <a:ext uri="{FF2B5EF4-FFF2-40B4-BE49-F238E27FC236}">
                <a16:creationId xmlns:a16="http://schemas.microsoft.com/office/drawing/2014/main" id="{87A9D93F-B262-A3E2-345D-E8C5F1E4BF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5284788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14" name="Text Box 14">
            <a:extLst>
              <a:ext uri="{FF2B5EF4-FFF2-40B4-BE49-F238E27FC236}">
                <a16:creationId xmlns:a16="http://schemas.microsoft.com/office/drawing/2014/main" id="{4A045C0F-9820-4170-63F8-FFDDEEE81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5513388"/>
            <a:ext cx="7162800" cy="1039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300" b="1"/>
              <a:t>Debe Haberse Copiado La Fórmula de VLOOKUP</a:t>
            </a:r>
          </a:p>
          <a:p>
            <a:pPr algn="ctr">
              <a:lnSpc>
                <a:spcPct val="90000"/>
              </a:lnSpc>
            </a:pPr>
            <a:r>
              <a:rPr lang="en-US" altLang="en-US" sz="2300" b="1"/>
              <a:t>en el Resto de las Celdas de Cada Estudiante,</a:t>
            </a:r>
          </a:p>
          <a:p>
            <a:pPr algn="ctr">
              <a:lnSpc>
                <a:spcPct val="90000"/>
              </a:lnSpc>
            </a:pPr>
            <a:r>
              <a:rPr lang="en-US" altLang="en-US" sz="2300" b="1"/>
              <a:t>Ajustado la Nota que Corresponde a Cada Uno</a:t>
            </a:r>
            <a:endParaRPr lang="en-US" altLang="en-US" sz="2000">
              <a:latin typeface="Arial Black" panose="020B0A04020102020204" pitchFamily="34" charset="0"/>
            </a:endParaRPr>
          </a:p>
        </p:txBody>
      </p:sp>
      <p:pic>
        <p:nvPicPr>
          <p:cNvPr id="102415" name="Picture 15">
            <a:extLst>
              <a:ext uri="{FF2B5EF4-FFF2-40B4-BE49-F238E27FC236}">
                <a16:creationId xmlns:a16="http://schemas.microsoft.com/office/drawing/2014/main" id="{322ABE2E-F287-76CE-BAF3-967E42395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971800"/>
            <a:ext cx="1609725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16" name="Line 16">
            <a:extLst>
              <a:ext uri="{FF2B5EF4-FFF2-40B4-BE49-F238E27FC236}">
                <a16:creationId xmlns:a16="http://schemas.microsoft.com/office/drawing/2014/main" id="{FFF368BC-9A7A-7700-F74F-544EEB40676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200400"/>
            <a:ext cx="4038600" cy="228600"/>
          </a:xfrm>
          <a:prstGeom prst="line">
            <a:avLst/>
          </a:prstGeom>
          <a:noFill/>
          <a:ln w="63500">
            <a:solidFill>
              <a:schemeClr val="accent2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17" name="Line 17">
            <a:extLst>
              <a:ext uri="{FF2B5EF4-FFF2-40B4-BE49-F238E27FC236}">
                <a16:creationId xmlns:a16="http://schemas.microsoft.com/office/drawing/2014/main" id="{ADDEEC73-7CC2-6822-EA4D-81DC34A19B9B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3429000"/>
            <a:ext cx="0" cy="2971800"/>
          </a:xfrm>
          <a:prstGeom prst="line">
            <a:avLst/>
          </a:prstGeom>
          <a:noFill/>
          <a:ln w="63500">
            <a:solidFill>
              <a:schemeClr val="accent2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18" name="Text Box 18">
            <a:extLst>
              <a:ext uri="{FF2B5EF4-FFF2-40B4-BE49-F238E27FC236}">
                <a16:creationId xmlns:a16="http://schemas.microsoft.com/office/drawing/2014/main" id="{177D52A7-DBD2-D0F4-0765-100AD2E3D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750" y="2971800"/>
            <a:ext cx="704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008000"/>
                </a:solidFill>
                <a:latin typeface="Arial Black" panose="020B0A04020102020204" pitchFamily="34" charset="0"/>
              </a:rPr>
              <a:t>M16</a:t>
            </a:r>
          </a:p>
        </p:txBody>
      </p:sp>
      <p:sp>
        <p:nvSpPr>
          <p:cNvPr id="102419" name="Text Box 19">
            <a:extLst>
              <a:ext uri="{FF2B5EF4-FFF2-40B4-BE49-F238E27FC236}">
                <a16:creationId xmlns:a16="http://schemas.microsoft.com/office/drawing/2014/main" id="{0F5F6E62-F29D-85E9-5DEC-D6870F682F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6186488"/>
            <a:ext cx="704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008000"/>
                </a:solidFill>
                <a:latin typeface="Arial Black" panose="020B0A04020102020204" pitchFamily="34" charset="0"/>
              </a:rPr>
              <a:t>M25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E7EA6B2C-FFEF-6686-D966-7E5535E4F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600" b="1">
                <a:latin typeface="Verdana" panose="020B0604030504040204" pitchFamily="34" charset="0"/>
              </a:rPr>
              <a:t>TOMANDO DECISIONES: Función Lógica</a:t>
            </a:r>
          </a:p>
        </p:txBody>
      </p:sp>
      <p:sp>
        <p:nvSpPr>
          <p:cNvPr id="80899" name="Line 3">
            <a:extLst>
              <a:ext uri="{FF2B5EF4-FFF2-40B4-BE49-F238E27FC236}">
                <a16:creationId xmlns:a16="http://schemas.microsoft.com/office/drawing/2014/main" id="{5FEF9668-9850-8470-9182-7E88A8256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500313"/>
            <a:ext cx="0" cy="457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00" name="Text Box 4">
            <a:extLst>
              <a:ext uri="{FF2B5EF4-FFF2-40B4-BE49-F238E27FC236}">
                <a16:creationId xmlns:a16="http://schemas.microsoft.com/office/drawing/2014/main" id="{E609AA35-5D57-9B9D-6DF8-A65877FA1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895475"/>
            <a:ext cx="685800" cy="604838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>
                <a:latin typeface="Arial Black" panose="020B0A04020102020204" pitchFamily="34" charset="0"/>
              </a:rPr>
              <a:t>IF</a:t>
            </a:r>
          </a:p>
        </p:txBody>
      </p:sp>
      <p:sp>
        <p:nvSpPr>
          <p:cNvPr id="80901" name="Text Box 5">
            <a:extLst>
              <a:ext uri="{FF2B5EF4-FFF2-40B4-BE49-F238E27FC236}">
                <a16:creationId xmlns:a16="http://schemas.microsoft.com/office/drawing/2014/main" id="{30DD11F5-1D2F-114E-CA37-628781715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881313"/>
            <a:ext cx="12954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Usos</a:t>
            </a:r>
            <a:r>
              <a:rPr lang="en-US" altLang="en-US" sz="2400" b="1"/>
              <a:t>:</a:t>
            </a:r>
          </a:p>
        </p:txBody>
      </p:sp>
      <p:sp>
        <p:nvSpPr>
          <p:cNvPr id="80902" name="Text Box 6">
            <a:extLst>
              <a:ext uri="{FF2B5EF4-FFF2-40B4-BE49-F238E27FC236}">
                <a16:creationId xmlns:a16="http://schemas.microsoft.com/office/drawing/2014/main" id="{CE41C2C5-E936-0476-7735-5D1C8BC14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657600"/>
            <a:ext cx="60960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Verifica una Condición (Ej: L15&gt;75):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Prueba Lógica</a:t>
            </a:r>
          </a:p>
        </p:txBody>
      </p:sp>
      <p:sp>
        <p:nvSpPr>
          <p:cNvPr id="80903" name="Line 7">
            <a:extLst>
              <a:ext uri="{FF2B5EF4-FFF2-40B4-BE49-F238E27FC236}">
                <a16:creationId xmlns:a16="http://schemas.microsoft.com/office/drawing/2014/main" id="{0FE6E124-9F27-558B-4AED-7C7D9DDB0C7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262313"/>
            <a:ext cx="0" cy="457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04" name="Line 8">
            <a:extLst>
              <a:ext uri="{FF2B5EF4-FFF2-40B4-BE49-F238E27FC236}">
                <a16:creationId xmlns:a16="http://schemas.microsoft.com/office/drawing/2014/main" id="{BBF238B0-BA21-98E1-D7D8-442B35432A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876800"/>
            <a:ext cx="0" cy="457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05" name="Text Box 9">
            <a:extLst>
              <a:ext uri="{FF2B5EF4-FFF2-40B4-BE49-F238E27FC236}">
                <a16:creationId xmlns:a16="http://schemas.microsoft.com/office/drawing/2014/main" id="{A803068B-0086-0744-3318-CF4DDF656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509713"/>
            <a:ext cx="25908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FUNCIÓN de</a:t>
            </a:r>
            <a:r>
              <a:rPr lang="en-US" altLang="en-US" sz="2400" b="1"/>
              <a:t>:</a:t>
            </a:r>
            <a:endParaRPr lang="en-US" alt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0906" name="Freeform 10">
            <a:extLst>
              <a:ext uri="{FF2B5EF4-FFF2-40B4-BE49-F238E27FC236}">
                <a16:creationId xmlns:a16="http://schemas.microsoft.com/office/drawing/2014/main" id="{EFBB0527-FF46-D799-FD88-320E0E36EE4F}"/>
              </a:ext>
            </a:extLst>
          </p:cNvPr>
          <p:cNvSpPr>
            <a:spLocks/>
          </p:cNvSpPr>
          <p:nvPr/>
        </p:nvSpPr>
        <p:spPr bwMode="auto">
          <a:xfrm>
            <a:off x="2286000" y="4176713"/>
            <a:ext cx="1143000" cy="395287"/>
          </a:xfrm>
          <a:custGeom>
            <a:avLst/>
            <a:gdLst>
              <a:gd name="T0" fmla="*/ 816 w 816"/>
              <a:gd name="T1" fmla="*/ 0 h 240"/>
              <a:gd name="T2" fmla="*/ 0 w 816"/>
              <a:gd name="T3" fmla="*/ 0 h 240"/>
              <a:gd name="T4" fmla="*/ 0 w 816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240">
                <a:moveTo>
                  <a:pt x="816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98425">
            <a:solidFill>
              <a:schemeClr val="tx1"/>
            </a:solidFill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07" name="Text Box 11">
            <a:extLst>
              <a:ext uri="{FF2B5EF4-FFF2-40B4-BE49-F238E27FC236}">
                <a16:creationId xmlns:a16="http://schemas.microsoft.com/office/drawing/2014/main" id="{066E9B12-B530-A9F7-89CB-FE5591FD9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495800"/>
            <a:ext cx="42672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Si Cumple (True) (L15&gt;75)</a:t>
            </a:r>
            <a:endParaRPr lang="en-US" alt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0908" name="Text Box 12">
            <a:extLst>
              <a:ext uri="{FF2B5EF4-FFF2-40B4-BE49-F238E27FC236}">
                <a16:creationId xmlns:a16="http://schemas.microsoft.com/office/drawing/2014/main" id="{4C2805CE-9284-6A94-65A6-7C119D070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5218113"/>
            <a:ext cx="45720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Mostrará Resultado 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/>
              <a:t>(Ej: </a:t>
            </a:r>
            <a:r>
              <a:rPr lang="en-US" altLang="en-US" sz="2400" b="1" i="1"/>
              <a:t>Pasó</a:t>
            </a:r>
            <a:r>
              <a:rPr lang="en-US" altLang="en-US" sz="2400" b="1"/>
              <a:t>)</a:t>
            </a:r>
            <a:endParaRPr lang="en-US" alt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0909" name="Text Box 13">
            <a:extLst>
              <a:ext uri="{FF2B5EF4-FFF2-40B4-BE49-F238E27FC236}">
                <a16:creationId xmlns:a16="http://schemas.microsoft.com/office/drawing/2014/main" id="{BED87F85-A560-0F6E-85BF-00FCD750F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510088"/>
            <a:ext cx="46482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Si No Cumple (False) (L15&lt;75)</a:t>
            </a:r>
            <a:endParaRPr lang="en-US" alt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0910" name="Freeform 14">
            <a:extLst>
              <a:ext uri="{FF2B5EF4-FFF2-40B4-BE49-F238E27FC236}">
                <a16:creationId xmlns:a16="http://schemas.microsoft.com/office/drawing/2014/main" id="{DAC6B86A-C870-7BBC-75F1-B3D685BEF4F7}"/>
              </a:ext>
            </a:extLst>
          </p:cNvPr>
          <p:cNvSpPr>
            <a:spLocks/>
          </p:cNvSpPr>
          <p:nvPr/>
        </p:nvSpPr>
        <p:spPr bwMode="auto">
          <a:xfrm flipH="1">
            <a:off x="5562600" y="4191000"/>
            <a:ext cx="1143000" cy="395288"/>
          </a:xfrm>
          <a:custGeom>
            <a:avLst/>
            <a:gdLst>
              <a:gd name="T0" fmla="*/ 816 w 816"/>
              <a:gd name="T1" fmla="*/ 0 h 240"/>
              <a:gd name="T2" fmla="*/ 0 w 816"/>
              <a:gd name="T3" fmla="*/ 0 h 240"/>
              <a:gd name="T4" fmla="*/ 0 w 816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240">
                <a:moveTo>
                  <a:pt x="816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98425">
            <a:solidFill>
              <a:schemeClr val="tx1"/>
            </a:solidFill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1" name="Line 15">
            <a:extLst>
              <a:ext uri="{FF2B5EF4-FFF2-40B4-BE49-F238E27FC236}">
                <a16:creationId xmlns:a16="http://schemas.microsoft.com/office/drawing/2014/main" id="{38C4000D-C12C-1818-B3A4-5B6988D35A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3352800"/>
            <a:ext cx="228600" cy="3048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2" name="Text Box 16">
            <a:extLst>
              <a:ext uri="{FF2B5EF4-FFF2-40B4-BE49-F238E27FC236}">
                <a16:creationId xmlns:a16="http://schemas.microsoft.com/office/drawing/2014/main" id="{E7F8B051-39F2-5B17-D15E-E27C3F6DB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514600"/>
            <a:ext cx="2590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000" b="1" i="1"/>
              <a:t>Valor Asignado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 i="1"/>
              <a:t>a la Celda L15 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 i="1"/>
              <a:t>(Ej: L15 </a:t>
            </a:r>
            <a:r>
              <a:rPr lang="en-US" altLang="en-US" b="1"/>
              <a:t>=</a:t>
            </a:r>
            <a:r>
              <a:rPr lang="en-US" altLang="en-US"/>
              <a:t> </a:t>
            </a:r>
            <a:r>
              <a:rPr lang="en-US" altLang="en-US" sz="2000" b="1" i="1"/>
              <a:t>92.2)</a:t>
            </a:r>
          </a:p>
        </p:txBody>
      </p:sp>
      <p:sp>
        <p:nvSpPr>
          <p:cNvPr id="80913" name="Freeform 17">
            <a:extLst>
              <a:ext uri="{FF2B5EF4-FFF2-40B4-BE49-F238E27FC236}">
                <a16:creationId xmlns:a16="http://schemas.microsoft.com/office/drawing/2014/main" id="{ABCE9421-6BB0-7B17-D948-33B8C161CFF0}"/>
              </a:ext>
            </a:extLst>
          </p:cNvPr>
          <p:cNvSpPr>
            <a:spLocks/>
          </p:cNvSpPr>
          <p:nvPr/>
        </p:nvSpPr>
        <p:spPr bwMode="auto">
          <a:xfrm flipV="1">
            <a:off x="5791200" y="3657600"/>
            <a:ext cx="609600" cy="152400"/>
          </a:xfrm>
          <a:custGeom>
            <a:avLst/>
            <a:gdLst>
              <a:gd name="T0" fmla="*/ 0 w 768"/>
              <a:gd name="T1" fmla="*/ 0 h 96"/>
              <a:gd name="T2" fmla="*/ 0 w 768"/>
              <a:gd name="T3" fmla="*/ 96 h 96"/>
              <a:gd name="T4" fmla="*/ 768 w 768"/>
              <a:gd name="T5" fmla="*/ 96 h 96"/>
              <a:gd name="T6" fmla="*/ 768 w 768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96">
                <a:moveTo>
                  <a:pt x="0" y="0"/>
                </a:moveTo>
                <a:lnTo>
                  <a:pt x="0" y="96"/>
                </a:lnTo>
                <a:lnTo>
                  <a:pt x="768" y="96"/>
                </a:lnTo>
                <a:lnTo>
                  <a:pt x="768" y="0"/>
                </a:ln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4" name="Line 18">
            <a:extLst>
              <a:ext uri="{FF2B5EF4-FFF2-40B4-BE49-F238E27FC236}">
                <a16:creationId xmlns:a16="http://schemas.microsoft.com/office/drawing/2014/main" id="{A7A49A2D-A848-4E3D-3828-D5E4D4BFDF9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4891088"/>
            <a:ext cx="0" cy="457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5" name="Text Box 19">
            <a:extLst>
              <a:ext uri="{FF2B5EF4-FFF2-40B4-BE49-F238E27FC236}">
                <a16:creationId xmlns:a16="http://schemas.microsoft.com/office/drawing/2014/main" id="{F4A8D8EE-D7A5-EA14-BFF9-B3EEC5D89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232400"/>
            <a:ext cx="45720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No Mostrará Resultado 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/>
              <a:t>(Ej: No </a:t>
            </a:r>
            <a:r>
              <a:rPr lang="en-US" altLang="en-US" sz="2400" b="1" i="1"/>
              <a:t>Pasó</a:t>
            </a:r>
            <a:r>
              <a:rPr lang="en-US" altLang="en-US" sz="2400" b="1"/>
              <a:t>)</a:t>
            </a:r>
            <a:endParaRPr lang="en-US" alt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0916" name="Freeform 20">
            <a:extLst>
              <a:ext uri="{FF2B5EF4-FFF2-40B4-BE49-F238E27FC236}">
                <a16:creationId xmlns:a16="http://schemas.microsoft.com/office/drawing/2014/main" id="{D6F73BC5-2310-6235-1E24-AC27BD3F818A}"/>
              </a:ext>
            </a:extLst>
          </p:cNvPr>
          <p:cNvSpPr>
            <a:spLocks/>
          </p:cNvSpPr>
          <p:nvPr/>
        </p:nvSpPr>
        <p:spPr bwMode="auto">
          <a:xfrm rot="-5400000">
            <a:off x="2400300" y="5676900"/>
            <a:ext cx="457200" cy="990600"/>
          </a:xfrm>
          <a:custGeom>
            <a:avLst/>
            <a:gdLst>
              <a:gd name="T0" fmla="*/ 816 w 816"/>
              <a:gd name="T1" fmla="*/ 0 h 240"/>
              <a:gd name="T2" fmla="*/ 0 w 816"/>
              <a:gd name="T3" fmla="*/ 0 h 240"/>
              <a:gd name="T4" fmla="*/ 0 w 816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240">
                <a:moveTo>
                  <a:pt x="816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98425">
            <a:solidFill>
              <a:schemeClr val="tx1"/>
            </a:solidFill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7" name="Text Box 21">
            <a:extLst>
              <a:ext uri="{FF2B5EF4-FFF2-40B4-BE49-F238E27FC236}">
                <a16:creationId xmlns:a16="http://schemas.microsoft.com/office/drawing/2014/main" id="{E6049A78-FFCE-9209-4809-DB1DB01AC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6248400"/>
            <a:ext cx="312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000" b="1" i="1"/>
              <a:t>En Este Ejemplo: </a:t>
            </a:r>
            <a:r>
              <a:rPr lang="en-US" altLang="en-US" sz="2000" b="1" i="1">
                <a:solidFill>
                  <a:schemeClr val="accent2"/>
                </a:solidFill>
              </a:rPr>
              <a:t>Pasó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33C423F7-BB8A-497F-D643-7DC184DA0C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600" b="1">
                <a:latin typeface="Verdana" panose="020B0604030504040204" pitchFamily="34" charset="0"/>
              </a:rPr>
              <a:t>TOMANDO DECISIONES: Función Lógica</a:t>
            </a:r>
          </a:p>
        </p:txBody>
      </p:sp>
      <p:sp>
        <p:nvSpPr>
          <p:cNvPr id="78851" name="Line 3">
            <a:extLst>
              <a:ext uri="{FF2B5EF4-FFF2-40B4-BE49-F238E27FC236}">
                <a16:creationId xmlns:a16="http://schemas.microsoft.com/office/drawing/2014/main" id="{6CD493DE-C8F5-75E0-87AC-6C426615D50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500313"/>
            <a:ext cx="0" cy="457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52" name="Text Box 4">
            <a:extLst>
              <a:ext uri="{FF2B5EF4-FFF2-40B4-BE49-F238E27FC236}">
                <a16:creationId xmlns:a16="http://schemas.microsoft.com/office/drawing/2014/main" id="{9C01FEC1-502E-B9E7-D605-86AABA45A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895475"/>
            <a:ext cx="685800" cy="604838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>
                <a:latin typeface="Arial Black" panose="020B0A04020102020204" pitchFamily="34" charset="0"/>
              </a:rPr>
              <a:t>IF</a:t>
            </a:r>
          </a:p>
        </p:txBody>
      </p:sp>
      <p:sp>
        <p:nvSpPr>
          <p:cNvPr id="78853" name="Text Box 5">
            <a:extLst>
              <a:ext uri="{FF2B5EF4-FFF2-40B4-BE49-F238E27FC236}">
                <a16:creationId xmlns:a16="http://schemas.microsoft.com/office/drawing/2014/main" id="{358C26A8-679A-A96A-D83A-1811D1195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881313"/>
            <a:ext cx="34290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Forma General:</a:t>
            </a:r>
            <a:endParaRPr lang="en-US" altLang="en-US" sz="2400" b="1"/>
          </a:p>
        </p:txBody>
      </p:sp>
      <p:sp>
        <p:nvSpPr>
          <p:cNvPr id="78854" name="Text Box 6">
            <a:extLst>
              <a:ext uri="{FF2B5EF4-FFF2-40B4-BE49-F238E27FC236}">
                <a16:creationId xmlns:a16="http://schemas.microsoft.com/office/drawing/2014/main" id="{8039B6E8-404C-36D2-7712-9D1BB528E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200400"/>
            <a:ext cx="70104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= IF (logical_test,value_if_true,value_if_false)</a:t>
            </a:r>
          </a:p>
        </p:txBody>
      </p:sp>
      <p:sp>
        <p:nvSpPr>
          <p:cNvPr id="78857" name="Text Box 9">
            <a:extLst>
              <a:ext uri="{FF2B5EF4-FFF2-40B4-BE49-F238E27FC236}">
                <a16:creationId xmlns:a16="http://schemas.microsoft.com/office/drawing/2014/main" id="{1E896540-C508-990B-3970-23804E5BE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509713"/>
            <a:ext cx="25908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FUNCIÓN de</a:t>
            </a:r>
            <a:r>
              <a:rPr lang="en-US" altLang="en-US" sz="2400" b="1"/>
              <a:t>:</a:t>
            </a:r>
            <a:endParaRPr lang="en-US" alt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8869" name="Text Box 21">
            <a:extLst>
              <a:ext uri="{FF2B5EF4-FFF2-40B4-BE49-F238E27FC236}">
                <a16:creationId xmlns:a16="http://schemas.microsoft.com/office/drawing/2014/main" id="{941718C4-7ABB-F121-D77B-3A04C7B97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962400"/>
            <a:ext cx="51054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= IF (L15&gt;75,”Pasó”,”No Pasó”)</a:t>
            </a:r>
          </a:p>
        </p:txBody>
      </p:sp>
      <p:sp>
        <p:nvSpPr>
          <p:cNvPr id="78870" name="Line 22">
            <a:extLst>
              <a:ext uri="{FF2B5EF4-FFF2-40B4-BE49-F238E27FC236}">
                <a16:creationId xmlns:a16="http://schemas.microsoft.com/office/drawing/2014/main" id="{CDE5EDDB-B155-5509-B57E-979E1D7E05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581400"/>
            <a:ext cx="0" cy="457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71" name="Text Box 23">
            <a:extLst>
              <a:ext uri="{FF2B5EF4-FFF2-40B4-BE49-F238E27FC236}">
                <a16:creationId xmlns:a16="http://schemas.microsoft.com/office/drawing/2014/main" id="{357325B6-9310-A30D-00B5-01A59E814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649663"/>
            <a:ext cx="114300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16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(Ejemplo)</a:t>
            </a:r>
          </a:p>
        </p:txBody>
      </p:sp>
      <p:sp>
        <p:nvSpPr>
          <p:cNvPr id="78873" name="AutoShape 25">
            <a:extLst>
              <a:ext uri="{FF2B5EF4-FFF2-40B4-BE49-F238E27FC236}">
                <a16:creationId xmlns:a16="http://schemas.microsoft.com/office/drawing/2014/main" id="{2165E3C6-BA73-4A49-5F3F-F65A81494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343400"/>
            <a:ext cx="1600200" cy="12192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PR" altLang="en-US" b="1"/>
              <a:t>IF</a:t>
            </a:r>
          </a:p>
          <a:p>
            <a:pPr algn="ctr"/>
            <a:r>
              <a:rPr lang="es-PR" altLang="en-US" b="1"/>
              <a:t>L15&gt;75</a:t>
            </a:r>
          </a:p>
        </p:txBody>
      </p:sp>
      <p:sp>
        <p:nvSpPr>
          <p:cNvPr id="78875" name="Freeform 27">
            <a:extLst>
              <a:ext uri="{FF2B5EF4-FFF2-40B4-BE49-F238E27FC236}">
                <a16:creationId xmlns:a16="http://schemas.microsoft.com/office/drawing/2014/main" id="{F3304C5D-7840-FCB5-24DD-A94A03B8C5F3}"/>
              </a:ext>
            </a:extLst>
          </p:cNvPr>
          <p:cNvSpPr>
            <a:spLocks/>
          </p:cNvSpPr>
          <p:nvPr/>
        </p:nvSpPr>
        <p:spPr bwMode="auto">
          <a:xfrm>
            <a:off x="2590800" y="4953000"/>
            <a:ext cx="1143000" cy="395288"/>
          </a:xfrm>
          <a:custGeom>
            <a:avLst/>
            <a:gdLst>
              <a:gd name="T0" fmla="*/ 816 w 816"/>
              <a:gd name="T1" fmla="*/ 0 h 240"/>
              <a:gd name="T2" fmla="*/ 0 w 816"/>
              <a:gd name="T3" fmla="*/ 0 h 240"/>
              <a:gd name="T4" fmla="*/ 0 w 816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240">
                <a:moveTo>
                  <a:pt x="816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66675">
            <a:solidFill>
              <a:schemeClr val="tx1"/>
            </a:solidFill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76" name="AutoShape 28">
            <a:extLst>
              <a:ext uri="{FF2B5EF4-FFF2-40B4-BE49-F238E27FC236}">
                <a16:creationId xmlns:a16="http://schemas.microsoft.com/office/drawing/2014/main" id="{7362C121-BF24-93DB-B32B-5CCE35278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334000"/>
            <a:ext cx="10668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PR" altLang="en-US" b="1"/>
              <a:t>Pasó</a:t>
            </a:r>
          </a:p>
        </p:txBody>
      </p:sp>
      <p:sp>
        <p:nvSpPr>
          <p:cNvPr id="78877" name="Text Box 29">
            <a:extLst>
              <a:ext uri="{FF2B5EF4-FFF2-40B4-BE49-F238E27FC236}">
                <a16:creationId xmlns:a16="http://schemas.microsoft.com/office/drawing/2014/main" id="{3397A491-8F06-34FC-582D-ABD93A7093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613275"/>
            <a:ext cx="762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b="1" i="1"/>
              <a:t>True</a:t>
            </a:r>
          </a:p>
        </p:txBody>
      </p:sp>
      <p:sp>
        <p:nvSpPr>
          <p:cNvPr id="78879" name="Freeform 31">
            <a:extLst>
              <a:ext uri="{FF2B5EF4-FFF2-40B4-BE49-F238E27FC236}">
                <a16:creationId xmlns:a16="http://schemas.microsoft.com/office/drawing/2014/main" id="{5EA485F2-D124-B411-FC47-AED8EB26C225}"/>
              </a:ext>
            </a:extLst>
          </p:cNvPr>
          <p:cNvSpPr>
            <a:spLocks/>
          </p:cNvSpPr>
          <p:nvPr/>
        </p:nvSpPr>
        <p:spPr bwMode="auto">
          <a:xfrm flipH="1">
            <a:off x="5334000" y="4953000"/>
            <a:ext cx="1143000" cy="395288"/>
          </a:xfrm>
          <a:custGeom>
            <a:avLst/>
            <a:gdLst>
              <a:gd name="T0" fmla="*/ 816 w 816"/>
              <a:gd name="T1" fmla="*/ 0 h 240"/>
              <a:gd name="T2" fmla="*/ 0 w 816"/>
              <a:gd name="T3" fmla="*/ 0 h 240"/>
              <a:gd name="T4" fmla="*/ 0 w 816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240">
                <a:moveTo>
                  <a:pt x="816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66675">
            <a:solidFill>
              <a:schemeClr val="tx1"/>
            </a:solidFill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80" name="Text Box 32">
            <a:extLst>
              <a:ext uri="{FF2B5EF4-FFF2-40B4-BE49-F238E27FC236}">
                <a16:creationId xmlns:a16="http://schemas.microsoft.com/office/drawing/2014/main" id="{9CDE6620-50DC-713E-1757-B4905EAE5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613275"/>
            <a:ext cx="914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b="1" i="1"/>
              <a:t>False</a:t>
            </a:r>
          </a:p>
        </p:txBody>
      </p:sp>
      <p:sp>
        <p:nvSpPr>
          <p:cNvPr id="78881" name="AutoShape 33">
            <a:extLst>
              <a:ext uri="{FF2B5EF4-FFF2-40B4-BE49-F238E27FC236}">
                <a16:creationId xmlns:a16="http://schemas.microsoft.com/office/drawing/2014/main" id="{2DD71C22-7277-C3EE-2987-5A11DB2DC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334000"/>
            <a:ext cx="11430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PR" altLang="en-US" b="1"/>
              <a:t>No Pasó</a:t>
            </a:r>
          </a:p>
        </p:txBody>
      </p:sp>
      <p:sp>
        <p:nvSpPr>
          <p:cNvPr id="78882" name="Freeform 34">
            <a:extLst>
              <a:ext uri="{FF2B5EF4-FFF2-40B4-BE49-F238E27FC236}">
                <a16:creationId xmlns:a16="http://schemas.microsoft.com/office/drawing/2014/main" id="{EA648E1B-EF4E-6B1A-8334-7D54EA0EEED1}"/>
              </a:ext>
            </a:extLst>
          </p:cNvPr>
          <p:cNvSpPr>
            <a:spLocks/>
          </p:cNvSpPr>
          <p:nvPr/>
        </p:nvSpPr>
        <p:spPr bwMode="auto">
          <a:xfrm>
            <a:off x="2590800" y="5791200"/>
            <a:ext cx="3886200" cy="228600"/>
          </a:xfrm>
          <a:custGeom>
            <a:avLst/>
            <a:gdLst>
              <a:gd name="T0" fmla="*/ 0 w 768"/>
              <a:gd name="T1" fmla="*/ 0 h 96"/>
              <a:gd name="T2" fmla="*/ 0 w 768"/>
              <a:gd name="T3" fmla="*/ 96 h 96"/>
              <a:gd name="T4" fmla="*/ 768 w 768"/>
              <a:gd name="T5" fmla="*/ 96 h 96"/>
              <a:gd name="T6" fmla="*/ 768 w 768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96">
                <a:moveTo>
                  <a:pt x="0" y="0"/>
                </a:moveTo>
                <a:lnTo>
                  <a:pt x="0" y="96"/>
                </a:lnTo>
                <a:lnTo>
                  <a:pt x="768" y="96"/>
                </a:lnTo>
                <a:lnTo>
                  <a:pt x="768" y="0"/>
                </a:lnTo>
              </a:path>
            </a:pathLst>
          </a:custGeom>
          <a:noFill/>
          <a:ln w="666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84" name="Oval 36">
            <a:extLst>
              <a:ext uri="{FF2B5EF4-FFF2-40B4-BE49-F238E27FC236}">
                <a16:creationId xmlns:a16="http://schemas.microsoft.com/office/drawing/2014/main" id="{B6555675-7AE2-4853-6B54-4BD6054B6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6324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PR" altLang="en-US" b="1"/>
              <a:t>?</a:t>
            </a:r>
          </a:p>
        </p:txBody>
      </p:sp>
      <p:sp>
        <p:nvSpPr>
          <p:cNvPr id="78886" name="Line 38">
            <a:extLst>
              <a:ext uri="{FF2B5EF4-FFF2-40B4-BE49-F238E27FC236}">
                <a16:creationId xmlns:a16="http://schemas.microsoft.com/office/drawing/2014/main" id="{A2294A2F-E989-9F97-F34F-EB7DAC8B2B5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6019800"/>
            <a:ext cx="0" cy="30480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87" name="Line 39">
            <a:extLst>
              <a:ext uri="{FF2B5EF4-FFF2-40B4-BE49-F238E27FC236}">
                <a16:creationId xmlns:a16="http://schemas.microsoft.com/office/drawing/2014/main" id="{4615B5A6-FE43-7D06-E2E1-4E38B2CA8A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2819400"/>
            <a:ext cx="1066800" cy="381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89" name="Oval 41">
            <a:extLst>
              <a:ext uri="{FF2B5EF4-FFF2-40B4-BE49-F238E27FC236}">
                <a16:creationId xmlns:a16="http://schemas.microsoft.com/office/drawing/2014/main" id="{FA275E81-02B9-F4FF-A88F-CEA09EDE3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200400"/>
            <a:ext cx="1905000" cy="457200"/>
          </a:xfrm>
          <a:prstGeom prst="ellips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90" name="Text Box 42">
            <a:extLst>
              <a:ext uri="{FF2B5EF4-FFF2-40B4-BE49-F238E27FC236}">
                <a16:creationId xmlns:a16="http://schemas.microsoft.com/office/drawing/2014/main" id="{5F3815C3-57A5-5319-1D3B-836D04255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676400"/>
            <a:ext cx="3505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000" b="1" i="1"/>
              <a:t>El Valor a Mostrase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 i="1"/>
              <a:t>en la Celda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 i="1"/>
              <a:t>Cuando la Prueba Lógica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 i="1"/>
              <a:t>es Cierta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590E7D6B-B0FF-D755-E2D3-AFF8FF5573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600" b="1">
                <a:latin typeface="Verdana" panose="020B0604030504040204" pitchFamily="34" charset="0"/>
              </a:rPr>
              <a:t>TOMANDO DECISIONES: Función Lógica</a:t>
            </a:r>
          </a:p>
        </p:txBody>
      </p:sp>
      <p:sp>
        <p:nvSpPr>
          <p:cNvPr id="79875" name="Line 3">
            <a:extLst>
              <a:ext uri="{FF2B5EF4-FFF2-40B4-BE49-F238E27FC236}">
                <a16:creationId xmlns:a16="http://schemas.microsoft.com/office/drawing/2014/main" id="{9659BACF-E6CC-9155-A651-36650751BE1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500313"/>
            <a:ext cx="0" cy="4572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76" name="Text Box 4">
            <a:extLst>
              <a:ext uri="{FF2B5EF4-FFF2-40B4-BE49-F238E27FC236}">
                <a16:creationId xmlns:a16="http://schemas.microsoft.com/office/drawing/2014/main" id="{E0280736-94C2-CC61-656A-F1DD50B60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895475"/>
            <a:ext cx="685800" cy="604838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>
                <a:latin typeface="Arial Black" panose="020B0A04020102020204" pitchFamily="34" charset="0"/>
              </a:rPr>
              <a:t>IF</a:t>
            </a:r>
          </a:p>
        </p:txBody>
      </p:sp>
      <p:sp>
        <p:nvSpPr>
          <p:cNvPr id="79877" name="Text Box 5">
            <a:extLst>
              <a:ext uri="{FF2B5EF4-FFF2-40B4-BE49-F238E27FC236}">
                <a16:creationId xmlns:a16="http://schemas.microsoft.com/office/drawing/2014/main" id="{E1DBFCA3-9D8E-6275-6B5A-14375FD3F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895600"/>
            <a:ext cx="34290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Ejemplo:</a:t>
            </a:r>
            <a:endParaRPr lang="en-US" altLang="en-US" sz="2400" b="1"/>
          </a:p>
        </p:txBody>
      </p:sp>
      <p:sp>
        <p:nvSpPr>
          <p:cNvPr id="79879" name="Text Box 7">
            <a:extLst>
              <a:ext uri="{FF2B5EF4-FFF2-40B4-BE49-F238E27FC236}">
                <a16:creationId xmlns:a16="http://schemas.microsoft.com/office/drawing/2014/main" id="{33776832-6EA2-B08A-60E2-A72A9007B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509713"/>
            <a:ext cx="25908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>
                <a:latin typeface="Arial Black" panose="020B0A04020102020204" pitchFamily="34" charset="0"/>
              </a:rPr>
              <a:t>FUNCIÓN de</a:t>
            </a:r>
            <a:r>
              <a:rPr lang="en-US" altLang="en-US" sz="2400" b="1"/>
              <a:t>:</a:t>
            </a:r>
            <a:endParaRPr lang="en-US" alt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9880" name="Text Box 8">
            <a:extLst>
              <a:ext uri="{FF2B5EF4-FFF2-40B4-BE49-F238E27FC236}">
                <a16:creationId xmlns:a16="http://schemas.microsoft.com/office/drawing/2014/main" id="{A8096FA7-240D-F377-552D-FFD887C08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236913"/>
            <a:ext cx="51054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= IF (L15&gt;75,”Pasó”,”No Pasó”)</a:t>
            </a:r>
          </a:p>
        </p:txBody>
      </p:sp>
      <p:sp>
        <p:nvSpPr>
          <p:cNvPr id="79883" name="AutoShape 11">
            <a:extLst>
              <a:ext uri="{FF2B5EF4-FFF2-40B4-BE49-F238E27FC236}">
                <a16:creationId xmlns:a16="http://schemas.microsoft.com/office/drawing/2014/main" id="{4BF1E597-E75E-E24B-7BC6-3B41C0589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657600"/>
            <a:ext cx="1600200" cy="12192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PR" altLang="en-US" b="1"/>
              <a:t>IF</a:t>
            </a:r>
          </a:p>
          <a:p>
            <a:pPr algn="ctr"/>
            <a:r>
              <a:rPr lang="es-PR" altLang="en-US" b="1"/>
              <a:t>L15&gt;75</a:t>
            </a:r>
          </a:p>
        </p:txBody>
      </p:sp>
      <p:sp>
        <p:nvSpPr>
          <p:cNvPr id="79884" name="Freeform 12">
            <a:extLst>
              <a:ext uri="{FF2B5EF4-FFF2-40B4-BE49-F238E27FC236}">
                <a16:creationId xmlns:a16="http://schemas.microsoft.com/office/drawing/2014/main" id="{AB17A07C-4568-F495-95FB-9C7E89A0D790}"/>
              </a:ext>
            </a:extLst>
          </p:cNvPr>
          <p:cNvSpPr>
            <a:spLocks/>
          </p:cNvSpPr>
          <p:nvPr/>
        </p:nvSpPr>
        <p:spPr bwMode="auto">
          <a:xfrm>
            <a:off x="2590800" y="4267200"/>
            <a:ext cx="1143000" cy="395288"/>
          </a:xfrm>
          <a:custGeom>
            <a:avLst/>
            <a:gdLst>
              <a:gd name="T0" fmla="*/ 816 w 816"/>
              <a:gd name="T1" fmla="*/ 0 h 240"/>
              <a:gd name="T2" fmla="*/ 0 w 816"/>
              <a:gd name="T3" fmla="*/ 0 h 240"/>
              <a:gd name="T4" fmla="*/ 0 w 816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240">
                <a:moveTo>
                  <a:pt x="816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66675">
            <a:solidFill>
              <a:schemeClr val="tx1"/>
            </a:solidFill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5" name="AutoShape 13">
            <a:extLst>
              <a:ext uri="{FF2B5EF4-FFF2-40B4-BE49-F238E27FC236}">
                <a16:creationId xmlns:a16="http://schemas.microsoft.com/office/drawing/2014/main" id="{6A031253-8EEF-7BEA-E01A-4E459898C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648200"/>
            <a:ext cx="1371600" cy="7620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PR" altLang="en-US" b="1" i="1">
                <a:solidFill>
                  <a:schemeClr val="accent2"/>
                </a:solidFill>
              </a:rPr>
              <a:t>L15 </a:t>
            </a:r>
            <a:r>
              <a:rPr lang="en-US" altLang="en-US" b="1" i="1">
                <a:solidFill>
                  <a:schemeClr val="accent2"/>
                </a:solidFill>
              </a:rPr>
              <a:t>=</a:t>
            </a:r>
            <a:r>
              <a:rPr lang="es-PR" altLang="en-US" i="1">
                <a:solidFill>
                  <a:schemeClr val="accent2"/>
                </a:solidFill>
              </a:rPr>
              <a:t> </a:t>
            </a:r>
            <a:r>
              <a:rPr lang="es-PR" altLang="en-US" b="1" i="1">
                <a:solidFill>
                  <a:schemeClr val="accent2"/>
                </a:solidFill>
              </a:rPr>
              <a:t>92.2</a:t>
            </a:r>
          </a:p>
          <a:p>
            <a:pPr algn="ctr"/>
            <a:r>
              <a:rPr lang="es-PR" altLang="en-US" b="1"/>
              <a:t>Pasó</a:t>
            </a:r>
          </a:p>
        </p:txBody>
      </p:sp>
      <p:sp>
        <p:nvSpPr>
          <p:cNvPr id="79886" name="Text Box 14">
            <a:extLst>
              <a:ext uri="{FF2B5EF4-FFF2-40B4-BE49-F238E27FC236}">
                <a16:creationId xmlns:a16="http://schemas.microsoft.com/office/drawing/2014/main" id="{7DE8EC5D-303A-7844-7737-E1F43DAC6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3927475"/>
            <a:ext cx="762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b="1" i="1"/>
              <a:t>True</a:t>
            </a:r>
          </a:p>
        </p:txBody>
      </p:sp>
      <p:sp>
        <p:nvSpPr>
          <p:cNvPr id="79887" name="Freeform 15">
            <a:extLst>
              <a:ext uri="{FF2B5EF4-FFF2-40B4-BE49-F238E27FC236}">
                <a16:creationId xmlns:a16="http://schemas.microsoft.com/office/drawing/2014/main" id="{B98601EC-6DD6-8A31-0E75-6C2F7795FC99}"/>
              </a:ext>
            </a:extLst>
          </p:cNvPr>
          <p:cNvSpPr>
            <a:spLocks/>
          </p:cNvSpPr>
          <p:nvPr/>
        </p:nvSpPr>
        <p:spPr bwMode="auto">
          <a:xfrm flipH="1">
            <a:off x="5334000" y="4267200"/>
            <a:ext cx="1143000" cy="395288"/>
          </a:xfrm>
          <a:custGeom>
            <a:avLst/>
            <a:gdLst>
              <a:gd name="T0" fmla="*/ 816 w 816"/>
              <a:gd name="T1" fmla="*/ 0 h 240"/>
              <a:gd name="T2" fmla="*/ 0 w 816"/>
              <a:gd name="T3" fmla="*/ 0 h 240"/>
              <a:gd name="T4" fmla="*/ 0 w 816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240">
                <a:moveTo>
                  <a:pt x="816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66675">
            <a:solidFill>
              <a:schemeClr val="tx1"/>
            </a:solidFill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8" name="Text Box 16">
            <a:extLst>
              <a:ext uri="{FF2B5EF4-FFF2-40B4-BE49-F238E27FC236}">
                <a16:creationId xmlns:a16="http://schemas.microsoft.com/office/drawing/2014/main" id="{43E35B3E-3925-2CCA-6C4D-B8EB73EB9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927475"/>
            <a:ext cx="914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b="1" i="1"/>
              <a:t>False</a:t>
            </a:r>
          </a:p>
        </p:txBody>
      </p:sp>
      <p:sp>
        <p:nvSpPr>
          <p:cNvPr id="79890" name="Freeform 18">
            <a:extLst>
              <a:ext uri="{FF2B5EF4-FFF2-40B4-BE49-F238E27FC236}">
                <a16:creationId xmlns:a16="http://schemas.microsoft.com/office/drawing/2014/main" id="{4BFB7BE9-2BCB-A724-61C3-A42D0BD22DF9}"/>
              </a:ext>
            </a:extLst>
          </p:cNvPr>
          <p:cNvSpPr>
            <a:spLocks/>
          </p:cNvSpPr>
          <p:nvPr/>
        </p:nvSpPr>
        <p:spPr bwMode="auto">
          <a:xfrm>
            <a:off x="2590800" y="5410200"/>
            <a:ext cx="3886200" cy="152400"/>
          </a:xfrm>
          <a:custGeom>
            <a:avLst/>
            <a:gdLst>
              <a:gd name="T0" fmla="*/ 0 w 768"/>
              <a:gd name="T1" fmla="*/ 0 h 96"/>
              <a:gd name="T2" fmla="*/ 0 w 768"/>
              <a:gd name="T3" fmla="*/ 96 h 96"/>
              <a:gd name="T4" fmla="*/ 768 w 768"/>
              <a:gd name="T5" fmla="*/ 96 h 96"/>
              <a:gd name="T6" fmla="*/ 768 w 768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96">
                <a:moveTo>
                  <a:pt x="0" y="0"/>
                </a:moveTo>
                <a:lnTo>
                  <a:pt x="0" y="96"/>
                </a:lnTo>
                <a:lnTo>
                  <a:pt x="768" y="96"/>
                </a:lnTo>
                <a:lnTo>
                  <a:pt x="768" y="0"/>
                </a:lnTo>
              </a:path>
            </a:pathLst>
          </a:custGeom>
          <a:noFill/>
          <a:ln w="666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1" name="Oval 19">
            <a:extLst>
              <a:ext uri="{FF2B5EF4-FFF2-40B4-BE49-F238E27FC236}">
                <a16:creationId xmlns:a16="http://schemas.microsoft.com/office/drawing/2014/main" id="{4F9C1066-B58E-28AC-8848-4FDBCC1F1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6096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PR" altLang="en-US" b="1"/>
              <a:t>Pasó</a:t>
            </a:r>
          </a:p>
        </p:txBody>
      </p:sp>
      <p:sp>
        <p:nvSpPr>
          <p:cNvPr id="79892" name="Line 20">
            <a:extLst>
              <a:ext uri="{FF2B5EF4-FFF2-40B4-BE49-F238E27FC236}">
                <a16:creationId xmlns:a16="http://schemas.microsoft.com/office/drawing/2014/main" id="{3AB1EF7D-0E79-D87C-F15F-959C6044AEC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562600"/>
            <a:ext cx="0" cy="53340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3" name="AutoShape 21">
            <a:extLst>
              <a:ext uri="{FF2B5EF4-FFF2-40B4-BE49-F238E27FC236}">
                <a16:creationId xmlns:a16="http://schemas.microsoft.com/office/drawing/2014/main" id="{4A42B6BD-41A9-CB48-89C0-C5EA99EA8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648200"/>
            <a:ext cx="1371600" cy="7620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PR" altLang="en-US" b="1"/>
              <a:t>No Pasó</a:t>
            </a:r>
          </a:p>
        </p:txBody>
      </p:sp>
      <p:sp>
        <p:nvSpPr>
          <p:cNvPr id="79894" name="Freeform 22">
            <a:extLst>
              <a:ext uri="{FF2B5EF4-FFF2-40B4-BE49-F238E27FC236}">
                <a16:creationId xmlns:a16="http://schemas.microsoft.com/office/drawing/2014/main" id="{6BBA425D-2C39-9A57-35E3-C7C65491BA75}"/>
              </a:ext>
            </a:extLst>
          </p:cNvPr>
          <p:cNvSpPr>
            <a:spLocks/>
          </p:cNvSpPr>
          <p:nvPr/>
        </p:nvSpPr>
        <p:spPr bwMode="auto">
          <a:xfrm rot="-5400000">
            <a:off x="2781300" y="4914900"/>
            <a:ext cx="914400" cy="1905000"/>
          </a:xfrm>
          <a:custGeom>
            <a:avLst/>
            <a:gdLst>
              <a:gd name="T0" fmla="*/ 816 w 816"/>
              <a:gd name="T1" fmla="*/ 0 h 240"/>
              <a:gd name="T2" fmla="*/ 0 w 816"/>
              <a:gd name="T3" fmla="*/ 0 h 240"/>
              <a:gd name="T4" fmla="*/ 0 w 816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240">
                <a:moveTo>
                  <a:pt x="816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66675">
            <a:solidFill>
              <a:schemeClr val="accent2"/>
            </a:solidFill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5" name="Text Box 23">
            <a:extLst>
              <a:ext uri="{FF2B5EF4-FFF2-40B4-BE49-F238E27FC236}">
                <a16:creationId xmlns:a16="http://schemas.microsoft.com/office/drawing/2014/main" id="{920C233D-A834-E204-6D9E-34A631330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646738"/>
            <a:ext cx="1905000" cy="67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en-US" sz="1600" b="1" i="1">
                <a:solidFill>
                  <a:schemeClr val="accent2"/>
                </a:solidFill>
              </a:rPr>
              <a:t>CUMPLE</a:t>
            </a:r>
          </a:p>
          <a:p>
            <a:pPr algn="ctr">
              <a:lnSpc>
                <a:spcPct val="80000"/>
              </a:lnSpc>
            </a:pPr>
            <a:r>
              <a:rPr lang="en-US" altLang="en-US" sz="1600" b="1" i="1">
                <a:solidFill>
                  <a:schemeClr val="accent2"/>
                </a:solidFill>
              </a:rPr>
              <a:t>(Prueba Lógica es Cierta)</a:t>
            </a:r>
          </a:p>
        </p:txBody>
      </p:sp>
      <p:sp>
        <p:nvSpPr>
          <p:cNvPr id="79901" name="Oval 29">
            <a:extLst>
              <a:ext uri="{FF2B5EF4-FFF2-40B4-BE49-F238E27FC236}">
                <a16:creationId xmlns:a16="http://schemas.microsoft.com/office/drawing/2014/main" id="{DA01BDDF-C07E-4B3A-5237-994E5C058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200400"/>
            <a:ext cx="1066800" cy="457200"/>
          </a:xfrm>
          <a:prstGeom prst="ellips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02" name="Line 30">
            <a:extLst>
              <a:ext uri="{FF2B5EF4-FFF2-40B4-BE49-F238E27FC236}">
                <a16:creationId xmlns:a16="http://schemas.microsoft.com/office/drawing/2014/main" id="{72DFAFA6-A9D2-325F-10A0-EE73C87350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2971800"/>
            <a:ext cx="838200" cy="381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03" name="Text Box 31">
            <a:extLst>
              <a:ext uri="{FF2B5EF4-FFF2-40B4-BE49-F238E27FC236}">
                <a16:creationId xmlns:a16="http://schemas.microsoft.com/office/drawing/2014/main" id="{C58A9803-F453-F569-EEFC-788E99688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1857375"/>
            <a:ext cx="3352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000" b="1" i="1"/>
              <a:t>El Valor a Mostrase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 i="1"/>
              <a:t>en la Celda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 i="1"/>
              <a:t>Cuando la Prueba Lógica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 i="1"/>
              <a:t>es Cierta</a:t>
            </a:r>
          </a:p>
        </p:txBody>
      </p:sp>
      <p:sp>
        <p:nvSpPr>
          <p:cNvPr id="79904" name="Oval 32">
            <a:extLst>
              <a:ext uri="{FF2B5EF4-FFF2-40B4-BE49-F238E27FC236}">
                <a16:creationId xmlns:a16="http://schemas.microsoft.com/office/drawing/2014/main" id="{F1162A2B-9557-9935-13D0-CECF06BCF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200400"/>
            <a:ext cx="609600" cy="457200"/>
          </a:xfrm>
          <a:prstGeom prst="ellips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05" name="Text Box 33">
            <a:extLst>
              <a:ext uri="{FF2B5EF4-FFF2-40B4-BE49-F238E27FC236}">
                <a16:creationId xmlns:a16="http://schemas.microsoft.com/office/drawing/2014/main" id="{67C192D9-1AD3-6C8D-2732-098CE40C6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1336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000" b="1" i="1"/>
              <a:t>El Valor en la Celda L15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 i="1"/>
              <a:t>es igual a </a:t>
            </a:r>
            <a:r>
              <a:rPr lang="en-US" altLang="en-US" sz="2000" b="1" i="1">
                <a:solidFill>
                  <a:schemeClr val="accent2"/>
                </a:solidFill>
              </a:rPr>
              <a:t>92.2</a:t>
            </a:r>
          </a:p>
        </p:txBody>
      </p:sp>
      <p:sp>
        <p:nvSpPr>
          <p:cNvPr id="79906" name="Line 34">
            <a:extLst>
              <a:ext uri="{FF2B5EF4-FFF2-40B4-BE49-F238E27FC236}">
                <a16:creationId xmlns:a16="http://schemas.microsoft.com/office/drawing/2014/main" id="{490914BC-204A-3384-5437-CFA9005181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743200"/>
            <a:ext cx="609600" cy="4572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F4B541A9-5C21-A35C-BCB0-E29885D03F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b="1">
                <a:latin typeface="Verdana" panose="020B0604030504040204" pitchFamily="34" charset="0"/>
              </a:rPr>
              <a:t>EXCEL: Componentes</a:t>
            </a:r>
          </a:p>
        </p:txBody>
      </p:sp>
      <p:sp>
        <p:nvSpPr>
          <p:cNvPr id="69635" name="Text Box 3">
            <a:extLst>
              <a:ext uri="{FF2B5EF4-FFF2-40B4-BE49-F238E27FC236}">
                <a16:creationId xmlns:a16="http://schemas.microsoft.com/office/drawing/2014/main" id="{A5B35688-0384-353E-6C19-86BD33242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1600200"/>
            <a:ext cx="2286000" cy="544513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latin typeface="Arial Black" panose="020B0A04020102020204" pitchFamily="34" charset="0"/>
              </a:rPr>
              <a:t>MS EXCEL</a:t>
            </a:r>
          </a:p>
        </p:txBody>
      </p:sp>
      <p:sp>
        <p:nvSpPr>
          <p:cNvPr id="69636" name="Line 4">
            <a:extLst>
              <a:ext uri="{FF2B5EF4-FFF2-40B4-BE49-F238E27FC236}">
                <a16:creationId xmlns:a16="http://schemas.microsoft.com/office/drawing/2014/main" id="{613D2900-7B45-B1C2-B772-C8C12EF5CB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133600"/>
            <a:ext cx="0" cy="546100"/>
          </a:xfrm>
          <a:prstGeom prst="line">
            <a:avLst/>
          </a:prstGeom>
          <a:noFill/>
          <a:ln w="1301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7" name="Text Box 5">
            <a:extLst>
              <a:ext uri="{FF2B5EF4-FFF2-40B4-BE49-F238E27FC236}">
                <a16:creationId xmlns:a16="http://schemas.microsoft.com/office/drawing/2014/main" id="{BF301BE7-B920-096B-270A-92AFEE357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590800"/>
            <a:ext cx="34290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b="1"/>
              <a:t>Otros Componentes</a:t>
            </a:r>
            <a:endParaRPr lang="en-US" altLang="en-US" sz="24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9638" name="Line 6">
            <a:extLst>
              <a:ext uri="{FF2B5EF4-FFF2-40B4-BE49-F238E27FC236}">
                <a16:creationId xmlns:a16="http://schemas.microsoft.com/office/drawing/2014/main" id="{FF415D15-6E66-74BF-A1E1-89ABCBB11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981325"/>
            <a:ext cx="0" cy="546100"/>
          </a:xfrm>
          <a:prstGeom prst="line">
            <a:avLst/>
          </a:prstGeom>
          <a:noFill/>
          <a:ln w="1301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9" name="Text Box 7">
            <a:extLst>
              <a:ext uri="{FF2B5EF4-FFF2-40B4-BE49-F238E27FC236}">
                <a16:creationId xmlns:a16="http://schemas.microsoft.com/office/drawing/2014/main" id="{B5C1DED1-586D-5FD8-8509-9FA5A4D53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527425"/>
            <a:ext cx="2743200" cy="727075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/>
              <a:t>Puntero de la Celda</a:t>
            </a:r>
          </a:p>
          <a:p>
            <a:pPr algn="ctr"/>
            <a:r>
              <a:rPr lang="en-US" altLang="en-US" sz="2000" b="1"/>
              <a:t>(Cell Pointer)</a:t>
            </a:r>
          </a:p>
        </p:txBody>
      </p:sp>
      <p:sp>
        <p:nvSpPr>
          <p:cNvPr id="69640" name="Text Box 8">
            <a:extLst>
              <a:ext uri="{FF2B5EF4-FFF2-40B4-BE49-F238E27FC236}">
                <a16:creationId xmlns:a16="http://schemas.microsoft.com/office/drawing/2014/main" id="{FC56E846-6B97-CEC7-4815-A9711AE6F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334000"/>
            <a:ext cx="3505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000" b="1"/>
              <a:t>Se Observa Cuando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/>
              <a:t>el Puntero del Ratón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/>
              <a:t>se encuentra 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/>
              <a:t>sobre la Celda</a:t>
            </a:r>
            <a:r>
              <a:rPr lang="en-US" altLang="en-US" b="1"/>
              <a:t> </a:t>
            </a:r>
            <a:endParaRPr lang="en-US" altLang="en-US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9641" name="Freeform 9">
            <a:extLst>
              <a:ext uri="{FF2B5EF4-FFF2-40B4-BE49-F238E27FC236}">
                <a16:creationId xmlns:a16="http://schemas.microsoft.com/office/drawing/2014/main" id="{F9139ACA-B00E-1C22-E02D-A589CF82826F}"/>
              </a:ext>
            </a:extLst>
          </p:cNvPr>
          <p:cNvSpPr>
            <a:spLocks/>
          </p:cNvSpPr>
          <p:nvPr/>
        </p:nvSpPr>
        <p:spPr bwMode="auto">
          <a:xfrm>
            <a:off x="1447800" y="2819400"/>
            <a:ext cx="1447800" cy="533400"/>
          </a:xfrm>
          <a:custGeom>
            <a:avLst/>
            <a:gdLst>
              <a:gd name="T0" fmla="*/ 816 w 816"/>
              <a:gd name="T1" fmla="*/ 0 h 240"/>
              <a:gd name="T2" fmla="*/ 0 w 816"/>
              <a:gd name="T3" fmla="*/ 0 h 240"/>
              <a:gd name="T4" fmla="*/ 0 w 816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240">
                <a:moveTo>
                  <a:pt x="816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30175">
            <a:solidFill>
              <a:schemeClr val="tx1"/>
            </a:solidFill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9642" name="Picture 10">
            <a:extLst>
              <a:ext uri="{FF2B5EF4-FFF2-40B4-BE49-F238E27FC236}">
                <a16:creationId xmlns:a16="http://schemas.microsoft.com/office/drawing/2014/main" id="{D14FFF9B-078C-F0C4-563C-9CC8E0626E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343400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643" name="Line 11">
            <a:extLst>
              <a:ext uri="{FF2B5EF4-FFF2-40B4-BE49-F238E27FC236}">
                <a16:creationId xmlns:a16="http://schemas.microsoft.com/office/drawing/2014/main" id="{05764995-3278-06E6-B7AC-B603B6AF6C1F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864100"/>
            <a:ext cx="0" cy="546100"/>
          </a:xfrm>
          <a:prstGeom prst="line">
            <a:avLst/>
          </a:prstGeom>
          <a:noFill/>
          <a:ln w="1301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4" name="Text Box 12">
            <a:extLst>
              <a:ext uri="{FF2B5EF4-FFF2-40B4-BE49-F238E27FC236}">
                <a16:creationId xmlns:a16="http://schemas.microsoft.com/office/drawing/2014/main" id="{BE6BFD82-BB38-791E-DCB2-D8D125E7F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429000"/>
            <a:ext cx="1524000" cy="727075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/>
              <a:t>Barra de</a:t>
            </a:r>
          </a:p>
          <a:p>
            <a:pPr algn="ctr"/>
            <a:r>
              <a:rPr lang="en-US" altLang="en-US" sz="2000" b="1"/>
              <a:t>Fórmula</a:t>
            </a:r>
          </a:p>
        </p:txBody>
      </p:sp>
      <p:sp>
        <p:nvSpPr>
          <p:cNvPr id="69645" name="Text Box 13">
            <a:extLst>
              <a:ext uri="{FF2B5EF4-FFF2-40B4-BE49-F238E27FC236}">
                <a16:creationId xmlns:a16="http://schemas.microsoft.com/office/drawing/2014/main" id="{B7637DBC-72BF-1706-38E6-FFC6D66E7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429000"/>
            <a:ext cx="1905000" cy="1031875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/>
              <a:t>Pestañas</a:t>
            </a:r>
          </a:p>
          <a:p>
            <a:pPr algn="ctr"/>
            <a:r>
              <a:rPr lang="en-US" altLang="en-US" sz="2000" b="1"/>
              <a:t>de las Hojas</a:t>
            </a:r>
          </a:p>
          <a:p>
            <a:pPr algn="ctr"/>
            <a:r>
              <a:rPr lang="en-US" altLang="en-US" sz="2000" b="1"/>
              <a:t>(Sheet Tabs)</a:t>
            </a:r>
          </a:p>
        </p:txBody>
      </p:sp>
      <p:sp>
        <p:nvSpPr>
          <p:cNvPr id="69646" name="Freeform 14">
            <a:extLst>
              <a:ext uri="{FF2B5EF4-FFF2-40B4-BE49-F238E27FC236}">
                <a16:creationId xmlns:a16="http://schemas.microsoft.com/office/drawing/2014/main" id="{414A0283-2EBF-C3BC-4415-058618C98573}"/>
              </a:ext>
            </a:extLst>
          </p:cNvPr>
          <p:cNvSpPr>
            <a:spLocks/>
          </p:cNvSpPr>
          <p:nvPr/>
        </p:nvSpPr>
        <p:spPr bwMode="auto">
          <a:xfrm flipH="1">
            <a:off x="5867400" y="2819400"/>
            <a:ext cx="1447800" cy="533400"/>
          </a:xfrm>
          <a:custGeom>
            <a:avLst/>
            <a:gdLst>
              <a:gd name="T0" fmla="*/ 816 w 816"/>
              <a:gd name="T1" fmla="*/ 0 h 240"/>
              <a:gd name="T2" fmla="*/ 0 w 816"/>
              <a:gd name="T3" fmla="*/ 0 h 240"/>
              <a:gd name="T4" fmla="*/ 0 w 816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240">
                <a:moveTo>
                  <a:pt x="816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30175">
            <a:solidFill>
              <a:schemeClr val="tx1"/>
            </a:solidFill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9647" name="Picture 15">
            <a:extLst>
              <a:ext uri="{FF2B5EF4-FFF2-40B4-BE49-F238E27FC236}">
                <a16:creationId xmlns:a16="http://schemas.microsoft.com/office/drawing/2014/main" id="{CE0CC756-26DF-F7C0-F38F-FDDAA3C3E9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648200"/>
            <a:ext cx="32766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648" name="Picture 16">
            <a:extLst>
              <a:ext uri="{FF2B5EF4-FFF2-40B4-BE49-F238E27FC236}">
                <a16:creationId xmlns:a16="http://schemas.microsoft.com/office/drawing/2014/main" id="{FB62DB91-9822-4618-36E4-FD698A0F0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343400"/>
            <a:ext cx="2895600" cy="67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5C1991EC-3F59-9B28-04E0-5DAC58561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s-PR" altLang="en-US"/>
          </a:p>
        </p:txBody>
      </p:sp>
      <p:pic>
        <p:nvPicPr>
          <p:cNvPr id="68651" name="Picture 43">
            <a:extLst>
              <a:ext uri="{FF2B5EF4-FFF2-40B4-BE49-F238E27FC236}">
                <a16:creationId xmlns:a16="http://schemas.microsoft.com/office/drawing/2014/main" id="{0E89C253-8533-4D96-29F2-7CF3DB2D41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85800"/>
            <a:ext cx="7772400" cy="563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652" name="Rectangle 44">
            <a:extLst>
              <a:ext uri="{FF2B5EF4-FFF2-40B4-BE49-F238E27FC236}">
                <a16:creationId xmlns:a16="http://schemas.microsoft.com/office/drawing/2014/main" id="{C6EFDED4-57B2-415B-32C2-CE2DFC5FB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1066800"/>
            <a:ext cx="4419600" cy="2286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53" name="Rectangle 45">
            <a:extLst>
              <a:ext uri="{FF2B5EF4-FFF2-40B4-BE49-F238E27FC236}">
                <a16:creationId xmlns:a16="http://schemas.microsoft.com/office/drawing/2014/main" id="{02D912A4-5ED5-589C-4175-DB64D53A6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6172200"/>
            <a:ext cx="990600" cy="152400"/>
          </a:xfrm>
          <a:prstGeom prst="rect">
            <a:avLst/>
          </a:prstGeom>
          <a:solidFill>
            <a:srgbClr val="88BAF0">
              <a:alpha val="32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54" name="Rectangle 46">
            <a:extLst>
              <a:ext uri="{FF2B5EF4-FFF2-40B4-BE49-F238E27FC236}">
                <a16:creationId xmlns:a16="http://schemas.microsoft.com/office/drawing/2014/main" id="{13F1C4E0-6CC1-A14D-5B06-95D3684CD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295400"/>
            <a:ext cx="1752600" cy="76200"/>
          </a:xfrm>
          <a:prstGeom prst="rect">
            <a:avLst/>
          </a:prstGeom>
          <a:solidFill>
            <a:srgbClr val="C8DFF8"/>
          </a:solidFill>
          <a:ln w="41275">
            <a:solidFill>
              <a:srgbClr val="C8DFF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55" name="Line 47">
            <a:extLst>
              <a:ext uri="{FF2B5EF4-FFF2-40B4-BE49-F238E27FC236}">
                <a16:creationId xmlns:a16="http://schemas.microsoft.com/office/drawing/2014/main" id="{69C7D097-A470-67D9-460A-4BF16D115F0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609600"/>
            <a:ext cx="0" cy="6985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56" name="Text Box 48">
            <a:extLst>
              <a:ext uri="{FF2B5EF4-FFF2-40B4-BE49-F238E27FC236}">
                <a16:creationId xmlns:a16="http://schemas.microsoft.com/office/drawing/2014/main" id="{341FE930-7CF3-4BEA-3207-5D47EF1DC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8188" y="407988"/>
            <a:ext cx="16049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400" b="1"/>
              <a:t>Barra de fórmula</a:t>
            </a:r>
          </a:p>
        </p:txBody>
      </p:sp>
      <p:sp>
        <p:nvSpPr>
          <p:cNvPr id="68657" name="Rectangle 49">
            <a:extLst>
              <a:ext uri="{FF2B5EF4-FFF2-40B4-BE49-F238E27FC236}">
                <a16:creationId xmlns:a16="http://schemas.microsoft.com/office/drawing/2014/main" id="{A994E42E-BE14-1108-B07A-AE9396B33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3276600"/>
            <a:ext cx="152400" cy="152400"/>
          </a:xfrm>
          <a:prstGeom prst="rect">
            <a:avLst/>
          </a:prstGeom>
          <a:solidFill>
            <a:srgbClr val="C8DFF8"/>
          </a:solidFill>
          <a:ln w="41275">
            <a:solidFill>
              <a:srgbClr val="C8DFF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8659" name="Picture 51">
            <a:extLst>
              <a:ext uri="{FF2B5EF4-FFF2-40B4-BE49-F238E27FC236}">
                <a16:creationId xmlns:a16="http://schemas.microsoft.com/office/drawing/2014/main" id="{8D6C2240-439D-F89A-0102-1A6765B45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276600"/>
            <a:ext cx="1428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660" name="Line 52">
            <a:extLst>
              <a:ext uri="{FF2B5EF4-FFF2-40B4-BE49-F238E27FC236}">
                <a16:creationId xmlns:a16="http://schemas.microsoft.com/office/drawing/2014/main" id="{6FA818AA-C529-781C-241B-92A7C705ECEF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2927350" y="3003550"/>
            <a:ext cx="0" cy="6985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62" name="Freeform 54">
            <a:extLst>
              <a:ext uri="{FF2B5EF4-FFF2-40B4-BE49-F238E27FC236}">
                <a16:creationId xmlns:a16="http://schemas.microsoft.com/office/drawing/2014/main" id="{FA95657B-F858-67E4-D7D7-73919C6C2AA0}"/>
              </a:ext>
            </a:extLst>
          </p:cNvPr>
          <p:cNvSpPr>
            <a:spLocks/>
          </p:cNvSpPr>
          <p:nvPr/>
        </p:nvSpPr>
        <p:spPr bwMode="auto">
          <a:xfrm flipV="1">
            <a:off x="7924800" y="609600"/>
            <a:ext cx="533400" cy="152400"/>
          </a:xfrm>
          <a:custGeom>
            <a:avLst/>
            <a:gdLst>
              <a:gd name="T0" fmla="*/ 0 w 768"/>
              <a:gd name="T1" fmla="*/ 0 h 96"/>
              <a:gd name="T2" fmla="*/ 0 w 768"/>
              <a:gd name="T3" fmla="*/ 96 h 96"/>
              <a:gd name="T4" fmla="*/ 768 w 768"/>
              <a:gd name="T5" fmla="*/ 96 h 96"/>
              <a:gd name="T6" fmla="*/ 768 w 768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96">
                <a:moveTo>
                  <a:pt x="0" y="0"/>
                </a:moveTo>
                <a:lnTo>
                  <a:pt x="0" y="96"/>
                </a:lnTo>
                <a:lnTo>
                  <a:pt x="768" y="96"/>
                </a:lnTo>
                <a:lnTo>
                  <a:pt x="768" y="0"/>
                </a:lnTo>
              </a:path>
            </a:pathLst>
          </a:custGeom>
          <a:noFill/>
          <a:ln w="254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65" name="Freeform 57">
            <a:extLst>
              <a:ext uri="{FF2B5EF4-FFF2-40B4-BE49-F238E27FC236}">
                <a16:creationId xmlns:a16="http://schemas.microsoft.com/office/drawing/2014/main" id="{F571F98A-783C-A9D1-537B-EA9906820C2D}"/>
              </a:ext>
            </a:extLst>
          </p:cNvPr>
          <p:cNvSpPr>
            <a:spLocks/>
          </p:cNvSpPr>
          <p:nvPr/>
        </p:nvSpPr>
        <p:spPr bwMode="auto">
          <a:xfrm rot="5400000" flipV="1">
            <a:off x="6057900" y="3619500"/>
            <a:ext cx="4800600" cy="304800"/>
          </a:xfrm>
          <a:custGeom>
            <a:avLst/>
            <a:gdLst>
              <a:gd name="T0" fmla="*/ 0 w 768"/>
              <a:gd name="T1" fmla="*/ 0 h 96"/>
              <a:gd name="T2" fmla="*/ 0 w 768"/>
              <a:gd name="T3" fmla="*/ 96 h 96"/>
              <a:gd name="T4" fmla="*/ 768 w 768"/>
              <a:gd name="T5" fmla="*/ 96 h 96"/>
              <a:gd name="T6" fmla="*/ 768 w 768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96">
                <a:moveTo>
                  <a:pt x="0" y="0"/>
                </a:moveTo>
                <a:lnTo>
                  <a:pt x="0" y="96"/>
                </a:lnTo>
                <a:lnTo>
                  <a:pt x="768" y="96"/>
                </a:lnTo>
                <a:lnTo>
                  <a:pt x="768" y="0"/>
                </a:lnTo>
              </a:path>
            </a:pathLst>
          </a:custGeom>
          <a:noFill/>
          <a:ln w="254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70" name="Line 62">
            <a:extLst>
              <a:ext uri="{FF2B5EF4-FFF2-40B4-BE49-F238E27FC236}">
                <a16:creationId xmlns:a16="http://schemas.microsoft.com/office/drawing/2014/main" id="{97494766-0AEA-6FA4-42EB-5F9A807BC6EA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533400"/>
            <a:ext cx="0" cy="762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74" name="Freeform 66">
            <a:extLst>
              <a:ext uri="{FF2B5EF4-FFF2-40B4-BE49-F238E27FC236}">
                <a16:creationId xmlns:a16="http://schemas.microsoft.com/office/drawing/2014/main" id="{A724B599-9B69-5217-378A-642AB1EA659E}"/>
              </a:ext>
            </a:extLst>
          </p:cNvPr>
          <p:cNvSpPr>
            <a:spLocks/>
          </p:cNvSpPr>
          <p:nvPr/>
        </p:nvSpPr>
        <p:spPr bwMode="auto">
          <a:xfrm>
            <a:off x="6096000" y="6248400"/>
            <a:ext cx="990600" cy="152400"/>
          </a:xfrm>
          <a:custGeom>
            <a:avLst/>
            <a:gdLst>
              <a:gd name="T0" fmla="*/ 0 w 768"/>
              <a:gd name="T1" fmla="*/ 0 h 96"/>
              <a:gd name="T2" fmla="*/ 0 w 768"/>
              <a:gd name="T3" fmla="*/ 96 h 96"/>
              <a:gd name="T4" fmla="*/ 768 w 768"/>
              <a:gd name="T5" fmla="*/ 96 h 96"/>
              <a:gd name="T6" fmla="*/ 768 w 768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96">
                <a:moveTo>
                  <a:pt x="0" y="0"/>
                </a:moveTo>
                <a:lnTo>
                  <a:pt x="0" y="96"/>
                </a:lnTo>
                <a:lnTo>
                  <a:pt x="768" y="96"/>
                </a:lnTo>
                <a:lnTo>
                  <a:pt x="768" y="0"/>
                </a:lnTo>
              </a:path>
            </a:pathLst>
          </a:custGeom>
          <a:noFill/>
          <a:ln w="254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75" name="Line 67">
            <a:extLst>
              <a:ext uri="{FF2B5EF4-FFF2-40B4-BE49-F238E27FC236}">
                <a16:creationId xmlns:a16="http://schemas.microsoft.com/office/drawing/2014/main" id="{FC0B203D-09F8-ED30-F9C3-744E5C9F47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6400800"/>
            <a:ext cx="0" cy="762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76" name="Text Box 68">
            <a:extLst>
              <a:ext uri="{FF2B5EF4-FFF2-40B4-BE49-F238E27FC236}">
                <a16:creationId xmlns:a16="http://schemas.microsoft.com/office/drawing/2014/main" id="{FA4414FD-786E-C006-D16A-13FB721D5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200400"/>
            <a:ext cx="2133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600" b="1"/>
              <a:t>Puntero de la Celda</a:t>
            </a:r>
          </a:p>
        </p:txBody>
      </p:sp>
      <p:sp>
        <p:nvSpPr>
          <p:cNvPr id="68677" name="Text Box 69">
            <a:extLst>
              <a:ext uri="{FF2B5EF4-FFF2-40B4-BE49-F238E27FC236}">
                <a16:creationId xmlns:a16="http://schemas.microsoft.com/office/drawing/2014/main" id="{05638ECC-71BF-045F-A502-09A0E901F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64008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400" b="1"/>
              <a:t>Caja de Autocálculo</a:t>
            </a:r>
          </a:p>
        </p:txBody>
      </p:sp>
      <p:sp>
        <p:nvSpPr>
          <p:cNvPr id="68679" name="Freeform 71">
            <a:extLst>
              <a:ext uri="{FF2B5EF4-FFF2-40B4-BE49-F238E27FC236}">
                <a16:creationId xmlns:a16="http://schemas.microsoft.com/office/drawing/2014/main" id="{BB167B43-381B-31EE-43A5-CD7AAAEE030E}"/>
              </a:ext>
            </a:extLst>
          </p:cNvPr>
          <p:cNvSpPr>
            <a:spLocks/>
          </p:cNvSpPr>
          <p:nvPr/>
        </p:nvSpPr>
        <p:spPr bwMode="auto">
          <a:xfrm flipV="1">
            <a:off x="1143000" y="5867400"/>
            <a:ext cx="1371600" cy="152400"/>
          </a:xfrm>
          <a:custGeom>
            <a:avLst/>
            <a:gdLst>
              <a:gd name="T0" fmla="*/ 0 w 768"/>
              <a:gd name="T1" fmla="*/ 0 h 96"/>
              <a:gd name="T2" fmla="*/ 0 w 768"/>
              <a:gd name="T3" fmla="*/ 96 h 96"/>
              <a:gd name="T4" fmla="*/ 768 w 768"/>
              <a:gd name="T5" fmla="*/ 96 h 96"/>
              <a:gd name="T6" fmla="*/ 768 w 768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96">
                <a:moveTo>
                  <a:pt x="0" y="0"/>
                </a:moveTo>
                <a:lnTo>
                  <a:pt x="0" y="96"/>
                </a:lnTo>
                <a:lnTo>
                  <a:pt x="768" y="96"/>
                </a:lnTo>
                <a:lnTo>
                  <a:pt x="768" y="0"/>
                </a:lnTo>
              </a:path>
            </a:pathLst>
          </a:custGeom>
          <a:noFill/>
          <a:ln w="254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80" name="Line 72">
            <a:extLst>
              <a:ext uri="{FF2B5EF4-FFF2-40B4-BE49-F238E27FC236}">
                <a16:creationId xmlns:a16="http://schemas.microsoft.com/office/drawing/2014/main" id="{CBFF438A-19D9-8538-6A15-332FF1D1FE2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5791200"/>
            <a:ext cx="0" cy="762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81" name="Text Box 73">
            <a:extLst>
              <a:ext uri="{FF2B5EF4-FFF2-40B4-BE49-F238E27FC236}">
                <a16:creationId xmlns:a16="http://schemas.microsoft.com/office/drawing/2014/main" id="{2AA1FDD6-0078-14EB-B626-1D3BB2725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49875"/>
            <a:ext cx="1676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400" b="1"/>
              <a:t>Pestañas de las</a:t>
            </a:r>
          </a:p>
          <a:p>
            <a:pPr algn="ctr"/>
            <a:r>
              <a:rPr lang="en-US" altLang="en-US" sz="1400" b="1"/>
              <a:t>Hojas de Trabajo</a:t>
            </a:r>
          </a:p>
        </p:txBody>
      </p:sp>
      <p:sp>
        <p:nvSpPr>
          <p:cNvPr id="68682" name="Text Box 74">
            <a:extLst>
              <a:ext uri="{FF2B5EF4-FFF2-40B4-BE49-F238E27FC236}">
                <a16:creationId xmlns:a16="http://schemas.microsoft.com/office/drawing/2014/main" id="{8236E510-C435-EE51-E461-932E69733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77000"/>
            <a:ext cx="1752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400" b="1"/>
              <a:t>Barra de Estado</a:t>
            </a:r>
          </a:p>
        </p:txBody>
      </p:sp>
      <p:sp>
        <p:nvSpPr>
          <p:cNvPr id="68683" name="Freeform 75">
            <a:extLst>
              <a:ext uri="{FF2B5EF4-FFF2-40B4-BE49-F238E27FC236}">
                <a16:creationId xmlns:a16="http://schemas.microsoft.com/office/drawing/2014/main" id="{CE9531A7-8BCE-31F3-57EE-53A057D68413}"/>
              </a:ext>
            </a:extLst>
          </p:cNvPr>
          <p:cNvSpPr>
            <a:spLocks/>
          </p:cNvSpPr>
          <p:nvPr/>
        </p:nvSpPr>
        <p:spPr bwMode="auto">
          <a:xfrm rot="16200000" flipH="1">
            <a:off x="457200" y="6324600"/>
            <a:ext cx="304800" cy="152400"/>
          </a:xfrm>
          <a:custGeom>
            <a:avLst/>
            <a:gdLst>
              <a:gd name="T0" fmla="*/ 96 w 96"/>
              <a:gd name="T1" fmla="*/ 0 h 192"/>
              <a:gd name="T2" fmla="*/ 0 w 96"/>
              <a:gd name="T3" fmla="*/ 0 h 192"/>
              <a:gd name="T4" fmla="*/ 0 w 96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192">
                <a:moveTo>
                  <a:pt x="96" y="0"/>
                </a:moveTo>
                <a:lnTo>
                  <a:pt x="0" y="0"/>
                </a:lnTo>
                <a:lnTo>
                  <a:pt x="0" y="192"/>
                </a:lnTo>
              </a:path>
            </a:pathLst>
          </a:custGeom>
          <a:noFill/>
          <a:ln w="25400">
            <a:solidFill>
              <a:schemeClr val="accent2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84" name="Freeform 76">
            <a:extLst>
              <a:ext uri="{FF2B5EF4-FFF2-40B4-BE49-F238E27FC236}">
                <a16:creationId xmlns:a16="http://schemas.microsoft.com/office/drawing/2014/main" id="{461FF01A-192C-8BB4-9CD1-E3ECF8F2BE4D}"/>
              </a:ext>
            </a:extLst>
          </p:cNvPr>
          <p:cNvSpPr>
            <a:spLocks/>
          </p:cNvSpPr>
          <p:nvPr/>
        </p:nvSpPr>
        <p:spPr bwMode="auto">
          <a:xfrm rot="5400000">
            <a:off x="7239000" y="4953000"/>
            <a:ext cx="2895600" cy="152400"/>
          </a:xfrm>
          <a:custGeom>
            <a:avLst/>
            <a:gdLst>
              <a:gd name="T0" fmla="*/ 96 w 96"/>
              <a:gd name="T1" fmla="*/ 0 h 192"/>
              <a:gd name="T2" fmla="*/ 0 w 96"/>
              <a:gd name="T3" fmla="*/ 0 h 192"/>
              <a:gd name="T4" fmla="*/ 0 w 96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192">
                <a:moveTo>
                  <a:pt x="96" y="0"/>
                </a:moveTo>
                <a:lnTo>
                  <a:pt x="0" y="0"/>
                </a:lnTo>
                <a:lnTo>
                  <a:pt x="0" y="192"/>
                </a:lnTo>
              </a:path>
            </a:pathLst>
          </a:custGeom>
          <a:noFill/>
          <a:ln w="25400">
            <a:solidFill>
              <a:schemeClr val="accent2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85" name="Text Box 77">
            <a:extLst>
              <a:ext uri="{FF2B5EF4-FFF2-40B4-BE49-F238E27FC236}">
                <a16:creationId xmlns:a16="http://schemas.microsoft.com/office/drawing/2014/main" id="{CE2A967C-B80E-FB69-93B3-89E5CB50A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4400" y="6369050"/>
            <a:ext cx="180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en-US" sz="1400" b="1"/>
              <a:t>Panel de Tareas</a:t>
            </a:r>
          </a:p>
        </p:txBody>
      </p:sp>
      <p:sp>
        <p:nvSpPr>
          <p:cNvPr id="68686" name="Freeform 78">
            <a:extLst>
              <a:ext uri="{FF2B5EF4-FFF2-40B4-BE49-F238E27FC236}">
                <a16:creationId xmlns:a16="http://schemas.microsoft.com/office/drawing/2014/main" id="{DE80EF33-1026-1C89-5733-92BA10FD5F11}"/>
              </a:ext>
            </a:extLst>
          </p:cNvPr>
          <p:cNvSpPr>
            <a:spLocks/>
          </p:cNvSpPr>
          <p:nvPr/>
        </p:nvSpPr>
        <p:spPr bwMode="auto">
          <a:xfrm rot="5400000" flipH="1" flipV="1">
            <a:off x="114300" y="495300"/>
            <a:ext cx="762000" cy="533400"/>
          </a:xfrm>
          <a:custGeom>
            <a:avLst/>
            <a:gdLst>
              <a:gd name="T0" fmla="*/ 96 w 96"/>
              <a:gd name="T1" fmla="*/ 0 h 192"/>
              <a:gd name="T2" fmla="*/ 0 w 96"/>
              <a:gd name="T3" fmla="*/ 0 h 192"/>
              <a:gd name="T4" fmla="*/ 0 w 96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192">
                <a:moveTo>
                  <a:pt x="96" y="0"/>
                </a:moveTo>
                <a:lnTo>
                  <a:pt x="0" y="0"/>
                </a:lnTo>
                <a:lnTo>
                  <a:pt x="0" y="192"/>
                </a:lnTo>
              </a:path>
            </a:pathLst>
          </a:custGeom>
          <a:noFill/>
          <a:ln w="25400">
            <a:solidFill>
              <a:schemeClr val="accent2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87" name="Freeform 79">
            <a:extLst>
              <a:ext uri="{FF2B5EF4-FFF2-40B4-BE49-F238E27FC236}">
                <a16:creationId xmlns:a16="http://schemas.microsoft.com/office/drawing/2014/main" id="{12EF3202-D90F-FFA7-CDCA-0096F887FF9E}"/>
              </a:ext>
            </a:extLst>
          </p:cNvPr>
          <p:cNvSpPr>
            <a:spLocks/>
          </p:cNvSpPr>
          <p:nvPr/>
        </p:nvSpPr>
        <p:spPr bwMode="auto">
          <a:xfrm rot="5400000" flipH="1" flipV="1">
            <a:off x="495300" y="723900"/>
            <a:ext cx="381000" cy="152400"/>
          </a:xfrm>
          <a:custGeom>
            <a:avLst/>
            <a:gdLst>
              <a:gd name="T0" fmla="*/ 96 w 96"/>
              <a:gd name="T1" fmla="*/ 0 h 192"/>
              <a:gd name="T2" fmla="*/ 0 w 96"/>
              <a:gd name="T3" fmla="*/ 0 h 192"/>
              <a:gd name="T4" fmla="*/ 0 w 96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192">
                <a:moveTo>
                  <a:pt x="96" y="0"/>
                </a:moveTo>
                <a:lnTo>
                  <a:pt x="0" y="0"/>
                </a:lnTo>
                <a:lnTo>
                  <a:pt x="0" y="192"/>
                </a:lnTo>
              </a:path>
            </a:pathLst>
          </a:custGeom>
          <a:noFill/>
          <a:ln w="25400">
            <a:solidFill>
              <a:schemeClr val="accent2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88" name="Text Box 80">
            <a:extLst>
              <a:ext uri="{FF2B5EF4-FFF2-40B4-BE49-F238E27FC236}">
                <a16:creationId xmlns:a16="http://schemas.microsoft.com/office/drawing/2014/main" id="{B8D2A106-683A-3D63-4AB8-756770841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152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400" b="1"/>
              <a:t>Barra de Menú</a:t>
            </a:r>
          </a:p>
        </p:txBody>
      </p:sp>
      <p:sp>
        <p:nvSpPr>
          <p:cNvPr id="68689" name="Text Box 81">
            <a:extLst>
              <a:ext uri="{FF2B5EF4-FFF2-40B4-BE49-F238E27FC236}">
                <a16:creationId xmlns:a16="http://schemas.microsoft.com/office/drawing/2014/main" id="{B8C13DE5-B126-E5D4-9989-D8158B9D5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"/>
            <a:ext cx="3505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400" b="1"/>
              <a:t>Barra de Herramientas Estándar</a:t>
            </a:r>
          </a:p>
        </p:txBody>
      </p:sp>
      <p:sp>
        <p:nvSpPr>
          <p:cNvPr id="68690" name="Freeform 82">
            <a:extLst>
              <a:ext uri="{FF2B5EF4-FFF2-40B4-BE49-F238E27FC236}">
                <a16:creationId xmlns:a16="http://schemas.microsoft.com/office/drawing/2014/main" id="{85266BB4-4208-FDF6-2214-EB0E794FC87D}"/>
              </a:ext>
            </a:extLst>
          </p:cNvPr>
          <p:cNvSpPr>
            <a:spLocks/>
          </p:cNvSpPr>
          <p:nvPr/>
        </p:nvSpPr>
        <p:spPr bwMode="auto">
          <a:xfrm rot="16200000" flipH="1">
            <a:off x="419100" y="1333500"/>
            <a:ext cx="381000" cy="304800"/>
          </a:xfrm>
          <a:custGeom>
            <a:avLst/>
            <a:gdLst>
              <a:gd name="T0" fmla="*/ 96 w 96"/>
              <a:gd name="T1" fmla="*/ 0 h 192"/>
              <a:gd name="T2" fmla="*/ 0 w 96"/>
              <a:gd name="T3" fmla="*/ 0 h 192"/>
              <a:gd name="T4" fmla="*/ 0 w 96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192">
                <a:moveTo>
                  <a:pt x="96" y="0"/>
                </a:moveTo>
                <a:lnTo>
                  <a:pt x="0" y="0"/>
                </a:lnTo>
                <a:lnTo>
                  <a:pt x="0" y="192"/>
                </a:lnTo>
              </a:path>
            </a:pathLst>
          </a:custGeom>
          <a:noFill/>
          <a:ln w="25400">
            <a:solidFill>
              <a:schemeClr val="accent2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91" name="Text Box 83">
            <a:extLst>
              <a:ext uri="{FF2B5EF4-FFF2-40B4-BE49-F238E27FC236}">
                <a16:creationId xmlns:a16="http://schemas.microsoft.com/office/drawing/2014/main" id="{91598741-E9E8-A556-A15D-458CB01EA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00200"/>
            <a:ext cx="914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400" b="1"/>
              <a:t>Caja de Nombre</a:t>
            </a:r>
          </a:p>
        </p:txBody>
      </p:sp>
      <p:sp>
        <p:nvSpPr>
          <p:cNvPr id="68692" name="Text Box 84">
            <a:extLst>
              <a:ext uri="{FF2B5EF4-FFF2-40B4-BE49-F238E27FC236}">
                <a16:creationId xmlns:a16="http://schemas.microsoft.com/office/drawing/2014/main" id="{C402DD9D-D1F9-03EE-0AEA-CB82671BC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92075"/>
            <a:ext cx="3048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en-US" sz="1400" b="1"/>
              <a:t>Botones de Ajuste del Tamaño</a:t>
            </a:r>
          </a:p>
          <a:p>
            <a:pPr algn="r"/>
            <a:r>
              <a:rPr lang="en-US" altLang="en-US" sz="1400" b="1"/>
              <a:t>de la Ventana</a:t>
            </a:r>
          </a:p>
        </p:txBody>
      </p:sp>
      <p:sp>
        <p:nvSpPr>
          <p:cNvPr id="68694" name="Line 86">
            <a:extLst>
              <a:ext uri="{FF2B5EF4-FFF2-40B4-BE49-F238E27FC236}">
                <a16:creationId xmlns:a16="http://schemas.microsoft.com/office/drawing/2014/main" id="{97205B34-7F93-EEA0-494C-0E270BFDEA78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609600"/>
            <a:ext cx="0" cy="4699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95" name="Text Box 87">
            <a:extLst>
              <a:ext uri="{FF2B5EF4-FFF2-40B4-BE49-F238E27FC236}">
                <a16:creationId xmlns:a16="http://schemas.microsoft.com/office/drawing/2014/main" id="{FA74FB69-1CE7-6009-4BB9-EA0A47281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6850" y="168275"/>
            <a:ext cx="23939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400" b="1"/>
              <a:t>Barra de Herramientas</a:t>
            </a:r>
          </a:p>
          <a:p>
            <a:pPr algn="ctr"/>
            <a:r>
              <a:rPr lang="en-US" altLang="en-US" sz="1400" b="1"/>
              <a:t>de Formatear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73A1CA64-6294-45E0-12BE-0F02F4262C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latin typeface="Verdana" panose="020B0604030504040204" pitchFamily="34" charset="0"/>
              </a:rPr>
              <a:t>FÓRMULAS</a:t>
            </a:r>
          </a:p>
        </p:txBody>
      </p:sp>
      <p:sp>
        <p:nvSpPr>
          <p:cNvPr id="60419" name="Line 3">
            <a:extLst>
              <a:ext uri="{FF2B5EF4-FFF2-40B4-BE49-F238E27FC236}">
                <a16:creationId xmlns:a16="http://schemas.microsoft.com/office/drawing/2014/main" id="{82116253-D195-6D6C-19F0-D4729B5BF00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425700"/>
            <a:ext cx="0" cy="949325"/>
          </a:xfrm>
          <a:prstGeom prst="line">
            <a:avLst/>
          </a:prstGeom>
          <a:noFill/>
          <a:ln w="1778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1" name="Text Box 5">
            <a:extLst>
              <a:ext uri="{FF2B5EF4-FFF2-40B4-BE49-F238E27FC236}">
                <a16:creationId xmlns:a16="http://schemas.microsoft.com/office/drawing/2014/main" id="{A3F19ED7-0171-E1D8-94EE-A462AB935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298825"/>
            <a:ext cx="5257800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3200" b="1"/>
              <a:t>Realizan</a:t>
            </a:r>
          </a:p>
          <a:p>
            <a:pPr algn="ctr">
              <a:lnSpc>
                <a:spcPct val="90000"/>
              </a:lnSpc>
            </a:pPr>
            <a:r>
              <a:rPr lang="en-US" altLang="en-US" sz="3200" b="1"/>
              <a:t>Cálculos Matemáticos</a:t>
            </a:r>
            <a:endParaRPr lang="en-US" altLang="en-US" sz="32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0422" name="Text Box 6">
            <a:extLst>
              <a:ext uri="{FF2B5EF4-FFF2-40B4-BE49-F238E27FC236}">
                <a16:creationId xmlns:a16="http://schemas.microsoft.com/office/drawing/2014/main" id="{66B9B6D2-BB63-20C2-7C82-0FF1E47FF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698625"/>
            <a:ext cx="7239000" cy="666750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600">
                <a:latin typeface="Arial Black" panose="020B0A04020102020204" pitchFamily="34" charset="0"/>
              </a:rPr>
              <a:t>FÓRMULAS y FUNCIONES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76E0CFA1-15FE-7BFF-0D9A-B5560F22AE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latin typeface="Verdana" panose="020B0604030504040204" pitchFamily="34" charset="0"/>
              </a:rPr>
              <a:t>FÓRMULAS</a:t>
            </a:r>
          </a:p>
        </p:txBody>
      </p:sp>
      <p:pic>
        <p:nvPicPr>
          <p:cNvPr id="70672" name="Picture 16">
            <a:extLst>
              <a:ext uri="{FF2B5EF4-FFF2-40B4-BE49-F238E27FC236}">
                <a16:creationId xmlns:a16="http://schemas.microsoft.com/office/drawing/2014/main" id="{6367BC10-B273-180E-730F-499E540F595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9200" y="6421438"/>
            <a:ext cx="1828800" cy="330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0659" name="Line 3">
            <a:extLst>
              <a:ext uri="{FF2B5EF4-FFF2-40B4-BE49-F238E27FC236}">
                <a16:creationId xmlns:a16="http://schemas.microsoft.com/office/drawing/2014/main" id="{7C2E7200-3654-4EF7-884C-A32523E3231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187575"/>
            <a:ext cx="0" cy="617538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0" name="Text Box 4">
            <a:extLst>
              <a:ext uri="{FF2B5EF4-FFF2-40B4-BE49-F238E27FC236}">
                <a16:creationId xmlns:a16="http://schemas.microsoft.com/office/drawing/2014/main" id="{4DC3A51F-17B8-A31C-C2EA-C3CF894B2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701925"/>
            <a:ext cx="25908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Componentes</a:t>
            </a:r>
            <a:endParaRPr lang="en-US" altLang="en-US" sz="2400" i="1"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0661" name="Text Box 5">
            <a:extLst>
              <a:ext uri="{FF2B5EF4-FFF2-40B4-BE49-F238E27FC236}">
                <a16:creationId xmlns:a16="http://schemas.microsoft.com/office/drawing/2014/main" id="{5C28CF00-165F-5BC1-4B0D-0219E6E36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1600200"/>
            <a:ext cx="2590800" cy="544513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>
                <a:latin typeface="Arial Black" panose="020B0A04020102020204" pitchFamily="34" charset="0"/>
              </a:rPr>
              <a:t>FÓRMULAS</a:t>
            </a:r>
          </a:p>
        </p:txBody>
      </p:sp>
      <p:sp>
        <p:nvSpPr>
          <p:cNvPr id="70662" name="Freeform 6">
            <a:extLst>
              <a:ext uri="{FF2B5EF4-FFF2-40B4-BE49-F238E27FC236}">
                <a16:creationId xmlns:a16="http://schemas.microsoft.com/office/drawing/2014/main" id="{AC6FF277-2B67-4CD8-3489-ED83178BDD7D}"/>
              </a:ext>
            </a:extLst>
          </p:cNvPr>
          <p:cNvSpPr>
            <a:spLocks/>
          </p:cNvSpPr>
          <p:nvPr/>
        </p:nvSpPr>
        <p:spPr bwMode="auto">
          <a:xfrm>
            <a:off x="1371600" y="2949575"/>
            <a:ext cx="1752600" cy="457200"/>
          </a:xfrm>
          <a:custGeom>
            <a:avLst/>
            <a:gdLst>
              <a:gd name="T0" fmla="*/ 816 w 816"/>
              <a:gd name="T1" fmla="*/ 0 h 240"/>
              <a:gd name="T2" fmla="*/ 0 w 816"/>
              <a:gd name="T3" fmla="*/ 0 h 240"/>
              <a:gd name="T4" fmla="*/ 0 w 816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240">
                <a:moveTo>
                  <a:pt x="816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11125">
            <a:solidFill>
              <a:schemeClr val="tx1"/>
            </a:solidFill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3" name="Text Box 7">
            <a:extLst>
              <a:ext uri="{FF2B5EF4-FFF2-40B4-BE49-F238E27FC236}">
                <a16:creationId xmlns:a16="http://schemas.microsoft.com/office/drawing/2014/main" id="{9EFD6FCE-3082-70EF-F75B-02CCD53F4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330575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000" b="1"/>
              <a:t>Signo de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/>
              <a:t>Es igual (=)</a:t>
            </a:r>
          </a:p>
        </p:txBody>
      </p:sp>
      <p:sp>
        <p:nvSpPr>
          <p:cNvPr id="70664" name="Freeform 8">
            <a:extLst>
              <a:ext uri="{FF2B5EF4-FFF2-40B4-BE49-F238E27FC236}">
                <a16:creationId xmlns:a16="http://schemas.microsoft.com/office/drawing/2014/main" id="{906EDF09-0C57-D749-6DE5-2E10B3D86AA9}"/>
              </a:ext>
            </a:extLst>
          </p:cNvPr>
          <p:cNvSpPr>
            <a:spLocks/>
          </p:cNvSpPr>
          <p:nvPr/>
        </p:nvSpPr>
        <p:spPr bwMode="auto">
          <a:xfrm flipH="1">
            <a:off x="5486400" y="2949575"/>
            <a:ext cx="1905000" cy="457200"/>
          </a:xfrm>
          <a:custGeom>
            <a:avLst/>
            <a:gdLst>
              <a:gd name="T0" fmla="*/ 816 w 816"/>
              <a:gd name="T1" fmla="*/ 0 h 240"/>
              <a:gd name="T2" fmla="*/ 0 w 816"/>
              <a:gd name="T3" fmla="*/ 0 h 240"/>
              <a:gd name="T4" fmla="*/ 0 w 816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240">
                <a:moveTo>
                  <a:pt x="816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11125">
            <a:solidFill>
              <a:schemeClr val="tx1"/>
            </a:solidFill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5" name="Text Box 9">
            <a:extLst>
              <a:ext uri="{FF2B5EF4-FFF2-40B4-BE49-F238E27FC236}">
                <a16:creationId xmlns:a16="http://schemas.microsoft.com/office/drawing/2014/main" id="{E4828EA2-A549-EB9D-81C7-936C67626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330575"/>
            <a:ext cx="190500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000" b="1"/>
              <a:t>FUNCIONES</a:t>
            </a:r>
          </a:p>
          <a:p>
            <a:pPr algn="ctr">
              <a:lnSpc>
                <a:spcPct val="90000"/>
              </a:lnSpc>
            </a:pPr>
            <a:r>
              <a:rPr lang="en-US" altLang="en-US" sz="1600" b="1"/>
              <a:t>(Atrechos que poseen Fórmulas Entradas)</a:t>
            </a:r>
          </a:p>
        </p:txBody>
      </p:sp>
      <p:sp>
        <p:nvSpPr>
          <p:cNvPr id="70666" name="Line 10">
            <a:extLst>
              <a:ext uri="{FF2B5EF4-FFF2-40B4-BE49-F238E27FC236}">
                <a16:creationId xmlns:a16="http://schemas.microsoft.com/office/drawing/2014/main" id="{2972E818-8782-D705-6719-7A80A3590B1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089275"/>
            <a:ext cx="0" cy="5461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7" name="Text Box 11">
            <a:extLst>
              <a:ext uri="{FF2B5EF4-FFF2-40B4-BE49-F238E27FC236}">
                <a16:creationId xmlns:a16="http://schemas.microsoft.com/office/drawing/2014/main" id="{E2D4F46C-DEAB-7AB4-990E-C1CE69E3A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527425"/>
            <a:ext cx="16764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000" b="1"/>
              <a:t>Referencia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/>
              <a:t>de la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/>
              <a:t>Celda</a:t>
            </a:r>
          </a:p>
        </p:txBody>
      </p:sp>
      <p:sp>
        <p:nvSpPr>
          <p:cNvPr id="70668" name="Freeform 12">
            <a:extLst>
              <a:ext uri="{FF2B5EF4-FFF2-40B4-BE49-F238E27FC236}">
                <a16:creationId xmlns:a16="http://schemas.microsoft.com/office/drawing/2014/main" id="{931C0E5F-E882-176C-8B3F-A6B0FC8D7F9E}"/>
              </a:ext>
            </a:extLst>
          </p:cNvPr>
          <p:cNvSpPr>
            <a:spLocks/>
          </p:cNvSpPr>
          <p:nvPr/>
        </p:nvSpPr>
        <p:spPr bwMode="auto">
          <a:xfrm>
            <a:off x="2057400" y="4016375"/>
            <a:ext cx="1828800" cy="762000"/>
          </a:xfrm>
          <a:custGeom>
            <a:avLst/>
            <a:gdLst>
              <a:gd name="T0" fmla="*/ 816 w 816"/>
              <a:gd name="T1" fmla="*/ 0 h 240"/>
              <a:gd name="T2" fmla="*/ 0 w 816"/>
              <a:gd name="T3" fmla="*/ 0 h 240"/>
              <a:gd name="T4" fmla="*/ 0 w 816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240">
                <a:moveTo>
                  <a:pt x="816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11125">
            <a:solidFill>
              <a:schemeClr val="tx1"/>
            </a:solidFill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9" name="Text Box 13">
            <a:extLst>
              <a:ext uri="{FF2B5EF4-FFF2-40B4-BE49-F238E27FC236}">
                <a16:creationId xmlns:a16="http://schemas.microsoft.com/office/drawing/2014/main" id="{21023782-8855-8083-5835-6455BBA6B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702175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000" b="1"/>
              <a:t>Dirección</a:t>
            </a:r>
          </a:p>
        </p:txBody>
      </p:sp>
      <p:sp>
        <p:nvSpPr>
          <p:cNvPr id="70670" name="Line 14">
            <a:extLst>
              <a:ext uri="{FF2B5EF4-FFF2-40B4-BE49-F238E27FC236}">
                <a16:creationId xmlns:a16="http://schemas.microsoft.com/office/drawing/2014/main" id="{0176D92D-B57F-EFA2-8310-67A7532EA6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019675"/>
            <a:ext cx="0" cy="13589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1" name="Text Box 15">
            <a:extLst>
              <a:ext uri="{FF2B5EF4-FFF2-40B4-BE49-F238E27FC236}">
                <a16:creationId xmlns:a16="http://schemas.microsoft.com/office/drawing/2014/main" id="{4F957029-8A02-5EB1-57C6-3FA3A24D1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456238"/>
            <a:ext cx="121920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600" b="1" i="1"/>
              <a:t>(Ejemplo)</a:t>
            </a:r>
          </a:p>
        </p:txBody>
      </p:sp>
      <p:sp>
        <p:nvSpPr>
          <p:cNvPr id="70674" name="Freeform 18">
            <a:extLst>
              <a:ext uri="{FF2B5EF4-FFF2-40B4-BE49-F238E27FC236}">
                <a16:creationId xmlns:a16="http://schemas.microsoft.com/office/drawing/2014/main" id="{34DA28AF-C8F3-A4C8-2374-1C9180E14053}"/>
              </a:ext>
            </a:extLst>
          </p:cNvPr>
          <p:cNvSpPr>
            <a:spLocks/>
          </p:cNvSpPr>
          <p:nvPr/>
        </p:nvSpPr>
        <p:spPr bwMode="auto">
          <a:xfrm flipH="1">
            <a:off x="4572000" y="4016375"/>
            <a:ext cx="381000" cy="762000"/>
          </a:xfrm>
          <a:custGeom>
            <a:avLst/>
            <a:gdLst>
              <a:gd name="T0" fmla="*/ 816 w 816"/>
              <a:gd name="T1" fmla="*/ 0 h 240"/>
              <a:gd name="T2" fmla="*/ 0 w 816"/>
              <a:gd name="T3" fmla="*/ 0 h 240"/>
              <a:gd name="T4" fmla="*/ 0 w 816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240">
                <a:moveTo>
                  <a:pt x="816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11125">
            <a:solidFill>
              <a:schemeClr val="tx1"/>
            </a:solidFill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5" name="Text Box 19">
            <a:extLst>
              <a:ext uri="{FF2B5EF4-FFF2-40B4-BE49-F238E27FC236}">
                <a16:creationId xmlns:a16="http://schemas.microsoft.com/office/drawing/2014/main" id="{1619BAA1-559E-6BBC-2F52-4CDF752B9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702175"/>
            <a:ext cx="2514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000" b="1"/>
              <a:t>Rango de la Celda</a:t>
            </a:r>
          </a:p>
        </p:txBody>
      </p:sp>
      <p:sp>
        <p:nvSpPr>
          <p:cNvPr id="70676" name="Line 20">
            <a:extLst>
              <a:ext uri="{FF2B5EF4-FFF2-40B4-BE49-F238E27FC236}">
                <a16:creationId xmlns:a16="http://schemas.microsoft.com/office/drawing/2014/main" id="{837590F4-3D7C-9A81-2991-575F87A7BD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987925"/>
            <a:ext cx="0" cy="5461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7" name="Text Box 21">
            <a:extLst>
              <a:ext uri="{FF2B5EF4-FFF2-40B4-BE49-F238E27FC236}">
                <a16:creationId xmlns:a16="http://schemas.microsoft.com/office/drawing/2014/main" id="{7C4AFEFC-1F12-FCF1-1386-438B58D00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445125"/>
            <a:ext cx="205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000" b="1"/>
              <a:t>Dos Puntos (:)</a:t>
            </a:r>
          </a:p>
        </p:txBody>
      </p:sp>
      <p:sp>
        <p:nvSpPr>
          <p:cNvPr id="70678" name="Line 22">
            <a:extLst>
              <a:ext uri="{FF2B5EF4-FFF2-40B4-BE49-F238E27FC236}">
                <a16:creationId xmlns:a16="http://schemas.microsoft.com/office/drawing/2014/main" id="{62C29FD9-E47A-AADA-9D21-C9D9500322F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5730875"/>
            <a:ext cx="0" cy="5461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9" name="Text Box 23">
            <a:extLst>
              <a:ext uri="{FF2B5EF4-FFF2-40B4-BE49-F238E27FC236}">
                <a16:creationId xmlns:a16="http://schemas.microsoft.com/office/drawing/2014/main" id="{DA992D4E-30E5-FCA1-BB14-A1A69A2FE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902325"/>
            <a:ext cx="12192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600" b="1" i="1"/>
              <a:t>(Ejemplo)</a:t>
            </a:r>
          </a:p>
        </p:txBody>
      </p:sp>
      <p:pic>
        <p:nvPicPr>
          <p:cNvPr id="70680" name="Picture 24">
            <a:extLst>
              <a:ext uri="{FF2B5EF4-FFF2-40B4-BE49-F238E27FC236}">
                <a16:creationId xmlns:a16="http://schemas.microsoft.com/office/drawing/2014/main" id="{0E850D01-1781-82A2-A4D6-EC218CB385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269038"/>
            <a:ext cx="990600" cy="442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685" name="Freeform 29">
            <a:extLst>
              <a:ext uri="{FF2B5EF4-FFF2-40B4-BE49-F238E27FC236}">
                <a16:creationId xmlns:a16="http://schemas.microsoft.com/office/drawing/2014/main" id="{2E5B7426-39D9-1A03-BC27-BBE8E40375EF}"/>
              </a:ext>
            </a:extLst>
          </p:cNvPr>
          <p:cNvSpPr>
            <a:spLocks/>
          </p:cNvSpPr>
          <p:nvPr/>
        </p:nvSpPr>
        <p:spPr bwMode="auto">
          <a:xfrm>
            <a:off x="6400800" y="3830638"/>
            <a:ext cx="304800" cy="685800"/>
          </a:xfrm>
          <a:custGeom>
            <a:avLst/>
            <a:gdLst>
              <a:gd name="T0" fmla="*/ 816 w 816"/>
              <a:gd name="T1" fmla="*/ 0 h 240"/>
              <a:gd name="T2" fmla="*/ 0 w 816"/>
              <a:gd name="T3" fmla="*/ 0 h 240"/>
              <a:gd name="T4" fmla="*/ 0 w 816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240">
                <a:moveTo>
                  <a:pt x="816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11125">
            <a:solidFill>
              <a:schemeClr val="tx1"/>
            </a:solidFill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6" name="Text Box 30">
            <a:extLst>
              <a:ext uri="{FF2B5EF4-FFF2-40B4-BE49-F238E27FC236}">
                <a16:creationId xmlns:a16="http://schemas.microsoft.com/office/drawing/2014/main" id="{6621841A-1B5E-306C-3FB7-E82B9927A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440238"/>
            <a:ext cx="13716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000" b="1"/>
              <a:t>Nombre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/>
              <a:t>de la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/>
              <a:t>Función</a:t>
            </a:r>
          </a:p>
        </p:txBody>
      </p:sp>
      <p:pic>
        <p:nvPicPr>
          <p:cNvPr id="70690" name="Picture 34">
            <a:extLst>
              <a:ext uri="{FF2B5EF4-FFF2-40B4-BE49-F238E27FC236}">
                <a16:creationId xmlns:a16="http://schemas.microsoft.com/office/drawing/2014/main" id="{E8DC2746-5CCD-8AE4-6981-F647892D1EC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0" y="6269038"/>
            <a:ext cx="2362200" cy="498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0692" name="Line 36">
            <a:extLst>
              <a:ext uri="{FF2B5EF4-FFF2-40B4-BE49-F238E27FC236}">
                <a16:creationId xmlns:a16="http://schemas.microsoft.com/office/drawing/2014/main" id="{83AFAFFC-DDC0-F3E8-E281-73FC2692199E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5659438"/>
            <a:ext cx="0" cy="609600"/>
          </a:xfrm>
          <a:prstGeom prst="line">
            <a:avLst/>
          </a:prstGeom>
          <a:noFill/>
          <a:ln w="1111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93" name="Freeform 37">
            <a:extLst>
              <a:ext uri="{FF2B5EF4-FFF2-40B4-BE49-F238E27FC236}">
                <a16:creationId xmlns:a16="http://schemas.microsoft.com/office/drawing/2014/main" id="{5FF6E249-D148-A761-B637-CBCBB0C6D1BC}"/>
              </a:ext>
            </a:extLst>
          </p:cNvPr>
          <p:cNvSpPr>
            <a:spLocks/>
          </p:cNvSpPr>
          <p:nvPr/>
        </p:nvSpPr>
        <p:spPr bwMode="auto">
          <a:xfrm flipH="1">
            <a:off x="8153400" y="3830638"/>
            <a:ext cx="304800" cy="685800"/>
          </a:xfrm>
          <a:custGeom>
            <a:avLst/>
            <a:gdLst>
              <a:gd name="T0" fmla="*/ 816 w 816"/>
              <a:gd name="T1" fmla="*/ 0 h 240"/>
              <a:gd name="T2" fmla="*/ 0 w 816"/>
              <a:gd name="T3" fmla="*/ 0 h 240"/>
              <a:gd name="T4" fmla="*/ 0 w 816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240">
                <a:moveTo>
                  <a:pt x="816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11125">
            <a:solidFill>
              <a:schemeClr val="tx1"/>
            </a:solidFill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94" name="Text Box 38">
            <a:extLst>
              <a:ext uri="{FF2B5EF4-FFF2-40B4-BE49-F238E27FC236}">
                <a16:creationId xmlns:a16="http://schemas.microsoft.com/office/drawing/2014/main" id="{CCC07B34-6AEA-6B6B-A6AD-587DE46CD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440238"/>
            <a:ext cx="19050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000" b="1"/>
              <a:t>Argumentos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/>
              <a:t>entre Paréntesis</a:t>
            </a:r>
          </a:p>
        </p:txBody>
      </p:sp>
      <p:sp>
        <p:nvSpPr>
          <p:cNvPr id="70695" name="Freeform 39">
            <a:extLst>
              <a:ext uri="{FF2B5EF4-FFF2-40B4-BE49-F238E27FC236}">
                <a16:creationId xmlns:a16="http://schemas.microsoft.com/office/drawing/2014/main" id="{8EE51E7D-A786-E821-F73B-2CD4FF709E65}"/>
              </a:ext>
            </a:extLst>
          </p:cNvPr>
          <p:cNvSpPr>
            <a:spLocks/>
          </p:cNvSpPr>
          <p:nvPr/>
        </p:nvSpPr>
        <p:spPr bwMode="auto">
          <a:xfrm>
            <a:off x="6324600" y="5278438"/>
            <a:ext cx="1676400" cy="381000"/>
          </a:xfrm>
          <a:custGeom>
            <a:avLst/>
            <a:gdLst>
              <a:gd name="T0" fmla="*/ 0 w 768"/>
              <a:gd name="T1" fmla="*/ 0 h 96"/>
              <a:gd name="T2" fmla="*/ 0 w 768"/>
              <a:gd name="T3" fmla="*/ 96 h 96"/>
              <a:gd name="T4" fmla="*/ 768 w 768"/>
              <a:gd name="T5" fmla="*/ 96 h 96"/>
              <a:gd name="T6" fmla="*/ 768 w 768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96">
                <a:moveTo>
                  <a:pt x="0" y="0"/>
                </a:moveTo>
                <a:lnTo>
                  <a:pt x="0" y="96"/>
                </a:lnTo>
                <a:lnTo>
                  <a:pt x="768" y="96"/>
                </a:lnTo>
                <a:lnTo>
                  <a:pt x="768" y="0"/>
                </a:lnTo>
              </a:path>
            </a:pathLst>
          </a:custGeom>
          <a:noFill/>
          <a:ln w="1111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96" name="Freeform 40">
            <a:extLst>
              <a:ext uri="{FF2B5EF4-FFF2-40B4-BE49-F238E27FC236}">
                <a16:creationId xmlns:a16="http://schemas.microsoft.com/office/drawing/2014/main" id="{162C2AE1-0E79-DD67-F924-551DEE46644C}"/>
              </a:ext>
            </a:extLst>
          </p:cNvPr>
          <p:cNvSpPr>
            <a:spLocks/>
          </p:cNvSpPr>
          <p:nvPr/>
        </p:nvSpPr>
        <p:spPr bwMode="auto">
          <a:xfrm rot="16200000" flipH="1">
            <a:off x="5188743" y="2126457"/>
            <a:ext cx="366713" cy="990600"/>
          </a:xfrm>
          <a:custGeom>
            <a:avLst/>
            <a:gdLst>
              <a:gd name="T0" fmla="*/ 816 w 816"/>
              <a:gd name="T1" fmla="*/ 0 h 240"/>
              <a:gd name="T2" fmla="*/ 0 w 816"/>
              <a:gd name="T3" fmla="*/ 0 h 240"/>
              <a:gd name="T4" fmla="*/ 0 w 816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240">
                <a:moveTo>
                  <a:pt x="816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11125">
            <a:solidFill>
              <a:schemeClr val="tx1"/>
            </a:solidFill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97" name="Text Box 41">
            <a:extLst>
              <a:ext uri="{FF2B5EF4-FFF2-40B4-BE49-F238E27FC236}">
                <a16:creationId xmlns:a16="http://schemas.microsoft.com/office/drawing/2014/main" id="{09CEE7EF-F799-05A7-EC0E-298910BB1D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133600"/>
            <a:ext cx="320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000" b="1"/>
              <a:t>Operadores</a:t>
            </a:r>
          </a:p>
          <a:p>
            <a:pPr>
              <a:lnSpc>
                <a:spcPct val="90000"/>
              </a:lnSpc>
            </a:pPr>
            <a:r>
              <a:rPr lang="en-US" altLang="en-US" sz="2000" b="1"/>
              <a:t>(Símbolos Matemáticos)</a:t>
            </a:r>
          </a:p>
        </p:txBody>
      </p:sp>
      <p:sp>
        <p:nvSpPr>
          <p:cNvPr id="70698" name="Text Box 42">
            <a:extLst>
              <a:ext uri="{FF2B5EF4-FFF2-40B4-BE49-F238E27FC236}">
                <a16:creationId xmlns:a16="http://schemas.microsoft.com/office/drawing/2014/main" id="{6023D32B-0ABD-4DA0-2E4D-C6130DFB2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791200"/>
            <a:ext cx="12192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600" b="1" i="1"/>
              <a:t>(Ejemplo)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>
            <a:extLst>
              <a:ext uri="{FF2B5EF4-FFF2-40B4-BE49-F238E27FC236}">
                <a16:creationId xmlns:a16="http://schemas.microsoft.com/office/drawing/2014/main" id="{6BD4AC8B-F249-4028-2921-FB1A4FAA3D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latin typeface="Verdana" panose="020B0604030504040204" pitchFamily="34" charset="0"/>
              </a:rPr>
              <a:t>FÓRMULAS</a:t>
            </a:r>
          </a:p>
        </p:txBody>
      </p:sp>
      <p:sp>
        <p:nvSpPr>
          <p:cNvPr id="58374" name="Line 6">
            <a:extLst>
              <a:ext uri="{FF2B5EF4-FFF2-40B4-BE49-F238E27FC236}">
                <a16:creationId xmlns:a16="http://schemas.microsoft.com/office/drawing/2014/main" id="{39ABBB75-DD28-36C0-953A-694E6060AA1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057400"/>
            <a:ext cx="0" cy="309563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5" name="Text Box 7">
            <a:extLst>
              <a:ext uri="{FF2B5EF4-FFF2-40B4-BE49-F238E27FC236}">
                <a16:creationId xmlns:a16="http://schemas.microsoft.com/office/drawing/2014/main" id="{E401BAC4-2B3C-8EFD-4D88-6CD1DDA87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805238"/>
            <a:ext cx="1905000" cy="392112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b="1"/>
              <a:t>Componentes:</a:t>
            </a:r>
          </a:p>
        </p:txBody>
      </p:sp>
      <p:sp>
        <p:nvSpPr>
          <p:cNvPr id="58376" name="Text Box 8">
            <a:extLst>
              <a:ext uri="{FF2B5EF4-FFF2-40B4-BE49-F238E27FC236}">
                <a16:creationId xmlns:a16="http://schemas.microsoft.com/office/drawing/2014/main" id="{CA7A4FE2-615E-DE15-A827-FDA8F65BF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286000"/>
            <a:ext cx="281940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600" b="1"/>
              <a:t>Conjunto de Instrucciones</a:t>
            </a:r>
          </a:p>
          <a:p>
            <a:pPr algn="ctr">
              <a:lnSpc>
                <a:spcPct val="90000"/>
              </a:lnSpc>
            </a:pPr>
            <a:r>
              <a:rPr lang="en-US" altLang="en-US" sz="1600" b="1"/>
              <a:t>Para Realizar Cálculos en</a:t>
            </a:r>
          </a:p>
          <a:p>
            <a:pPr algn="ctr">
              <a:lnSpc>
                <a:spcPct val="90000"/>
              </a:lnSpc>
            </a:pPr>
            <a:r>
              <a:rPr lang="en-US" altLang="en-US" sz="1600" b="1"/>
              <a:t>una Celda</a:t>
            </a:r>
            <a:endParaRPr lang="en-US" altLang="en-US" sz="16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8377" name="Text Box 9">
            <a:extLst>
              <a:ext uri="{FF2B5EF4-FFF2-40B4-BE49-F238E27FC236}">
                <a16:creationId xmlns:a16="http://schemas.microsoft.com/office/drawing/2014/main" id="{AAFF3FD0-1D75-EA81-2838-DD3A85B7C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635125"/>
            <a:ext cx="1828800" cy="422275"/>
          </a:xfrm>
          <a:prstGeom prst="rect">
            <a:avLst/>
          </a:prstGeom>
          <a:noFill/>
          <a:ln w="25400">
            <a:solidFill>
              <a:srgbClr val="8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>
                <a:latin typeface="Arial Black" panose="020B0A04020102020204" pitchFamily="34" charset="0"/>
              </a:rPr>
              <a:t>FÓRMULAS</a:t>
            </a:r>
          </a:p>
        </p:txBody>
      </p:sp>
      <p:sp>
        <p:nvSpPr>
          <p:cNvPr id="58379" name="Text Box 11">
            <a:extLst>
              <a:ext uri="{FF2B5EF4-FFF2-40B4-BE49-F238E27FC236}">
                <a16:creationId xmlns:a16="http://schemas.microsoft.com/office/drawing/2014/main" id="{37D73D4D-8631-6462-9594-AC094C4D3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595813"/>
            <a:ext cx="4876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000" b="1"/>
              <a:t>=AVERAGE(D1:D6) + (E4:E6) – G23</a:t>
            </a:r>
            <a:endParaRPr lang="en-US" altLang="en-US" sz="20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8380" name="Line 12">
            <a:extLst>
              <a:ext uri="{FF2B5EF4-FFF2-40B4-BE49-F238E27FC236}">
                <a16:creationId xmlns:a16="http://schemas.microsoft.com/office/drawing/2014/main" id="{AE35C04D-278B-CEA5-8DA9-B2E86B240B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824413"/>
            <a:ext cx="381000" cy="0"/>
          </a:xfrm>
          <a:prstGeom prst="line">
            <a:avLst/>
          </a:prstGeom>
          <a:noFill/>
          <a:ln w="38100">
            <a:solidFill>
              <a:srgbClr val="808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1" name="Text Box 13">
            <a:extLst>
              <a:ext uri="{FF2B5EF4-FFF2-40B4-BE49-F238E27FC236}">
                <a16:creationId xmlns:a16="http://schemas.microsoft.com/office/drawing/2014/main" id="{2C111FA0-0902-8E66-11C3-E31BFE9BD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451350"/>
            <a:ext cx="220980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altLang="en-US" sz="1600" b="1"/>
              <a:t>Siempre una fórmula</a:t>
            </a:r>
          </a:p>
          <a:p>
            <a:pPr algn="r">
              <a:lnSpc>
                <a:spcPct val="90000"/>
              </a:lnSpc>
            </a:pPr>
            <a:r>
              <a:rPr lang="en-US" altLang="en-US" sz="1600" b="1"/>
              <a:t>comienza con el signo de es igual (=)</a:t>
            </a:r>
            <a:endParaRPr lang="en-US" altLang="en-US" sz="16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8382" name="Line 14">
            <a:extLst>
              <a:ext uri="{FF2B5EF4-FFF2-40B4-BE49-F238E27FC236}">
                <a16:creationId xmlns:a16="http://schemas.microsoft.com/office/drawing/2014/main" id="{E4D2FB98-7D0B-F70C-BD81-95DE0D5AE3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4900613"/>
            <a:ext cx="1600200" cy="585787"/>
          </a:xfrm>
          <a:prstGeom prst="line">
            <a:avLst/>
          </a:prstGeom>
          <a:noFill/>
          <a:ln w="38100">
            <a:solidFill>
              <a:srgbClr val="808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3" name="Text Box 15">
            <a:extLst>
              <a:ext uri="{FF2B5EF4-FFF2-40B4-BE49-F238E27FC236}">
                <a16:creationId xmlns:a16="http://schemas.microsoft.com/office/drawing/2014/main" id="{263422F3-63DC-C0BB-1A0B-A366EBEF1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34013"/>
            <a:ext cx="2209800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altLang="en-US" sz="1600" b="1"/>
              <a:t>Una </a:t>
            </a:r>
            <a:r>
              <a:rPr lang="en-US" altLang="en-US" sz="1600">
                <a:latin typeface="Arial Black" panose="020B0A04020102020204" pitchFamily="34" charset="0"/>
              </a:rPr>
              <a:t>Función</a:t>
            </a:r>
            <a:r>
              <a:rPr lang="en-US" altLang="en-US" sz="1600" b="1"/>
              <a:t>: </a:t>
            </a:r>
            <a:r>
              <a:rPr lang="en-US" altLang="en-US" sz="1600" b="1" i="1"/>
              <a:t>Fórmula pre-establecida, con instrucciones para cálculos específicos</a:t>
            </a:r>
            <a:endParaRPr lang="en-US" altLang="en-US" sz="16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8387" name="Freeform 19">
            <a:extLst>
              <a:ext uri="{FF2B5EF4-FFF2-40B4-BE49-F238E27FC236}">
                <a16:creationId xmlns:a16="http://schemas.microsoft.com/office/drawing/2014/main" id="{000DB4CA-3930-1B99-52C2-4255964A91FA}"/>
              </a:ext>
            </a:extLst>
          </p:cNvPr>
          <p:cNvSpPr>
            <a:spLocks/>
          </p:cNvSpPr>
          <p:nvPr/>
        </p:nvSpPr>
        <p:spPr bwMode="auto">
          <a:xfrm>
            <a:off x="5105400" y="4879975"/>
            <a:ext cx="762000" cy="152400"/>
          </a:xfrm>
          <a:custGeom>
            <a:avLst/>
            <a:gdLst>
              <a:gd name="T0" fmla="*/ 0 w 768"/>
              <a:gd name="T1" fmla="*/ 0 h 96"/>
              <a:gd name="T2" fmla="*/ 0 w 768"/>
              <a:gd name="T3" fmla="*/ 96 h 96"/>
              <a:gd name="T4" fmla="*/ 768 w 768"/>
              <a:gd name="T5" fmla="*/ 96 h 96"/>
              <a:gd name="T6" fmla="*/ 768 w 768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96">
                <a:moveTo>
                  <a:pt x="0" y="0"/>
                </a:moveTo>
                <a:lnTo>
                  <a:pt x="0" y="96"/>
                </a:lnTo>
                <a:lnTo>
                  <a:pt x="768" y="96"/>
                </a:lnTo>
                <a:lnTo>
                  <a:pt x="768" y="0"/>
                </a:lnTo>
              </a:path>
            </a:pathLst>
          </a:custGeom>
          <a:noFill/>
          <a:ln w="38100" cmpd="sng">
            <a:solidFill>
              <a:srgbClr val="8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1" name="Text Box 23">
            <a:extLst>
              <a:ext uri="{FF2B5EF4-FFF2-40B4-BE49-F238E27FC236}">
                <a16:creationId xmlns:a16="http://schemas.microsoft.com/office/drawing/2014/main" id="{59D4EA1B-26BF-B113-40D1-A2B2C2ED6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032375"/>
            <a:ext cx="1066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600" b="1"/>
              <a:t>Rango</a:t>
            </a:r>
          </a:p>
          <a:p>
            <a:pPr algn="ctr">
              <a:lnSpc>
                <a:spcPct val="90000"/>
              </a:lnSpc>
            </a:pPr>
            <a:r>
              <a:rPr lang="en-US" altLang="en-US" sz="1600" b="1"/>
              <a:t>(Range)</a:t>
            </a:r>
            <a:endParaRPr lang="en-US" altLang="en-US" sz="16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8392" name="Freeform 24">
            <a:extLst>
              <a:ext uri="{FF2B5EF4-FFF2-40B4-BE49-F238E27FC236}">
                <a16:creationId xmlns:a16="http://schemas.microsoft.com/office/drawing/2014/main" id="{3B4C359D-DC9B-03A3-5649-A490975837F6}"/>
              </a:ext>
            </a:extLst>
          </p:cNvPr>
          <p:cNvSpPr>
            <a:spLocks/>
          </p:cNvSpPr>
          <p:nvPr/>
        </p:nvSpPr>
        <p:spPr bwMode="auto">
          <a:xfrm flipV="1">
            <a:off x="5257800" y="4575175"/>
            <a:ext cx="457200" cy="152400"/>
          </a:xfrm>
          <a:custGeom>
            <a:avLst/>
            <a:gdLst>
              <a:gd name="T0" fmla="*/ 0 w 768"/>
              <a:gd name="T1" fmla="*/ 0 h 96"/>
              <a:gd name="T2" fmla="*/ 0 w 768"/>
              <a:gd name="T3" fmla="*/ 96 h 96"/>
              <a:gd name="T4" fmla="*/ 768 w 768"/>
              <a:gd name="T5" fmla="*/ 96 h 96"/>
              <a:gd name="T6" fmla="*/ 768 w 768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96">
                <a:moveTo>
                  <a:pt x="0" y="0"/>
                </a:moveTo>
                <a:lnTo>
                  <a:pt x="0" y="96"/>
                </a:lnTo>
                <a:lnTo>
                  <a:pt x="768" y="96"/>
                </a:lnTo>
                <a:lnTo>
                  <a:pt x="768" y="0"/>
                </a:lnTo>
              </a:path>
            </a:pathLst>
          </a:custGeom>
          <a:noFill/>
          <a:ln w="19050" cmpd="sng">
            <a:solidFill>
              <a:srgbClr val="8080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3" name="Text Box 25">
            <a:extLst>
              <a:ext uri="{FF2B5EF4-FFF2-40B4-BE49-F238E27FC236}">
                <a16:creationId xmlns:a16="http://schemas.microsoft.com/office/drawing/2014/main" id="{5CA06E9C-3B1C-E632-50A4-A2BE8BD22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262438"/>
            <a:ext cx="152400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600" b="1"/>
              <a:t>Argumentos</a:t>
            </a:r>
            <a:endParaRPr lang="en-US" altLang="en-US" sz="16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8394" name="Freeform 26">
            <a:extLst>
              <a:ext uri="{FF2B5EF4-FFF2-40B4-BE49-F238E27FC236}">
                <a16:creationId xmlns:a16="http://schemas.microsoft.com/office/drawing/2014/main" id="{8E9D5C9C-4F04-F339-E264-BEEC55B9D697}"/>
              </a:ext>
            </a:extLst>
          </p:cNvPr>
          <p:cNvSpPr>
            <a:spLocks/>
          </p:cNvSpPr>
          <p:nvPr/>
        </p:nvSpPr>
        <p:spPr bwMode="auto">
          <a:xfrm>
            <a:off x="6019800" y="4872038"/>
            <a:ext cx="1143000" cy="990600"/>
          </a:xfrm>
          <a:custGeom>
            <a:avLst/>
            <a:gdLst>
              <a:gd name="T0" fmla="*/ 0 w 768"/>
              <a:gd name="T1" fmla="*/ 0 h 96"/>
              <a:gd name="T2" fmla="*/ 0 w 768"/>
              <a:gd name="T3" fmla="*/ 96 h 96"/>
              <a:gd name="T4" fmla="*/ 768 w 768"/>
              <a:gd name="T5" fmla="*/ 96 h 96"/>
              <a:gd name="T6" fmla="*/ 768 w 768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96">
                <a:moveTo>
                  <a:pt x="0" y="0"/>
                </a:moveTo>
                <a:lnTo>
                  <a:pt x="0" y="96"/>
                </a:lnTo>
                <a:lnTo>
                  <a:pt x="768" y="96"/>
                </a:lnTo>
                <a:lnTo>
                  <a:pt x="768" y="0"/>
                </a:lnTo>
              </a:path>
            </a:pathLst>
          </a:custGeom>
          <a:noFill/>
          <a:ln w="38100" cmpd="sng">
            <a:solidFill>
              <a:srgbClr val="808000"/>
            </a:solidFill>
            <a:round/>
            <a:headEnd type="triangl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5" name="Text Box 27">
            <a:extLst>
              <a:ext uri="{FF2B5EF4-FFF2-40B4-BE49-F238E27FC236}">
                <a16:creationId xmlns:a16="http://schemas.microsoft.com/office/drawing/2014/main" id="{2F908E6B-6BDE-9A41-FEE2-6590E5C42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862638"/>
            <a:ext cx="137160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600" b="1"/>
              <a:t>Operadores</a:t>
            </a:r>
            <a:endParaRPr lang="en-US" altLang="en-US" sz="16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8396" name="Line 28">
            <a:extLst>
              <a:ext uri="{FF2B5EF4-FFF2-40B4-BE49-F238E27FC236}">
                <a16:creationId xmlns:a16="http://schemas.microsoft.com/office/drawing/2014/main" id="{98C2B511-0218-6510-F36F-CBDFC845D1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29400" y="4038600"/>
            <a:ext cx="304800" cy="685800"/>
          </a:xfrm>
          <a:prstGeom prst="line">
            <a:avLst/>
          </a:prstGeom>
          <a:noFill/>
          <a:ln w="38100">
            <a:solidFill>
              <a:srgbClr val="808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7" name="Text Box 29">
            <a:extLst>
              <a:ext uri="{FF2B5EF4-FFF2-40B4-BE49-F238E27FC236}">
                <a16:creationId xmlns:a16="http://schemas.microsoft.com/office/drawing/2014/main" id="{41AC0D9B-2B23-8D68-83B8-3421190B1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505200"/>
            <a:ext cx="1371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600" b="1"/>
              <a:t>Significa:</a:t>
            </a:r>
          </a:p>
          <a:p>
            <a:pPr algn="ctr">
              <a:lnSpc>
                <a:spcPct val="90000"/>
              </a:lnSpc>
            </a:pPr>
            <a:r>
              <a:rPr lang="en-US" altLang="en-US" sz="1600" b="1" i="1"/>
              <a:t>Hasta</a:t>
            </a:r>
            <a:endParaRPr lang="en-US" altLang="en-US" sz="16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8400" name="Line 32">
            <a:extLst>
              <a:ext uri="{FF2B5EF4-FFF2-40B4-BE49-F238E27FC236}">
                <a16:creationId xmlns:a16="http://schemas.microsoft.com/office/drawing/2014/main" id="{A9D4D298-1A61-22AA-19B8-FDF63507C35A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486400"/>
            <a:ext cx="0" cy="685800"/>
          </a:xfrm>
          <a:prstGeom prst="line">
            <a:avLst/>
          </a:prstGeom>
          <a:noFill/>
          <a:ln w="38100">
            <a:solidFill>
              <a:srgbClr val="808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1" name="Text Box 33">
            <a:extLst>
              <a:ext uri="{FF2B5EF4-FFF2-40B4-BE49-F238E27FC236}">
                <a16:creationId xmlns:a16="http://schemas.microsoft.com/office/drawing/2014/main" id="{4813F158-91F7-6303-146D-0B8993672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96000"/>
            <a:ext cx="1295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600" b="1"/>
              <a:t>Celdas</a:t>
            </a:r>
          </a:p>
          <a:p>
            <a:pPr algn="ctr">
              <a:lnSpc>
                <a:spcPct val="90000"/>
              </a:lnSpc>
            </a:pPr>
            <a:r>
              <a:rPr lang="en-US" altLang="en-US" sz="1600" b="1"/>
              <a:t>Continuas</a:t>
            </a:r>
            <a:endParaRPr lang="en-US" altLang="en-US" sz="16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8402" name="Line 34">
            <a:extLst>
              <a:ext uri="{FF2B5EF4-FFF2-40B4-BE49-F238E27FC236}">
                <a16:creationId xmlns:a16="http://schemas.microsoft.com/office/drawing/2014/main" id="{CF9779BE-F8A0-8703-CA60-800E5442F0A0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971800"/>
            <a:ext cx="0" cy="309563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3" name="Text Box 35">
            <a:extLst>
              <a:ext uri="{FF2B5EF4-FFF2-40B4-BE49-F238E27FC236}">
                <a16:creationId xmlns:a16="http://schemas.microsoft.com/office/drawing/2014/main" id="{E38D3A5F-D3DF-9BE0-6C94-CC98E03A9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200400"/>
            <a:ext cx="28194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600" b="1"/>
              <a:t>Definida por el Usuario</a:t>
            </a:r>
            <a:endParaRPr lang="en-US" altLang="en-US" sz="16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8404" name="Line 36">
            <a:extLst>
              <a:ext uri="{FF2B5EF4-FFF2-40B4-BE49-F238E27FC236}">
                <a16:creationId xmlns:a16="http://schemas.microsoft.com/office/drawing/2014/main" id="{5CFC2E16-6482-D245-B530-161BE72B1B5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3500438"/>
            <a:ext cx="0" cy="3095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1546</TotalTime>
  <Words>1847</Words>
  <Application>Microsoft Office PowerPoint</Application>
  <PresentationFormat>On-screen Show (4:3)</PresentationFormat>
  <Paragraphs>414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5" baseType="lpstr">
      <vt:lpstr>Arial</vt:lpstr>
      <vt:lpstr>Arial Black</vt:lpstr>
      <vt:lpstr>Baskerville Old Face</vt:lpstr>
      <vt:lpstr>Times New Roman</vt:lpstr>
      <vt:lpstr>Verdana</vt:lpstr>
      <vt:lpstr>Wingdings</vt:lpstr>
      <vt:lpstr>Layers</vt:lpstr>
      <vt:lpstr>MS EXCEL 365</vt:lpstr>
      <vt:lpstr>TRASFONDO HISTÓRICO</vt:lpstr>
      <vt:lpstr>PowerPoint Presentation</vt:lpstr>
      <vt:lpstr>EXCEL: Hoja de Trabajo</vt:lpstr>
      <vt:lpstr>EXCEL: Componentes</vt:lpstr>
      <vt:lpstr>PowerPoint Presentation</vt:lpstr>
      <vt:lpstr>FÓRMULAS</vt:lpstr>
      <vt:lpstr>FÓRMULAS</vt:lpstr>
      <vt:lpstr>FÓRMULAS</vt:lpstr>
      <vt:lpstr>FÓRMULAS: Funciones</vt:lpstr>
      <vt:lpstr>FÓRMULAS</vt:lpstr>
      <vt:lpstr>FÓRMULAS: Funciones</vt:lpstr>
      <vt:lpstr>SUMA</vt:lpstr>
      <vt:lpstr>POR CIENTO</vt:lpstr>
      <vt:lpstr>POR CIENTO</vt:lpstr>
      <vt:lpstr>POR CIENTO</vt:lpstr>
      <vt:lpstr>POR CIENTO</vt:lpstr>
      <vt:lpstr>PROMEDIO: Método 1</vt:lpstr>
      <vt:lpstr>PROMEDIO: Método 1</vt:lpstr>
      <vt:lpstr>PROMEDIO: Método 1</vt:lpstr>
      <vt:lpstr>PROMEDIO: Método 1</vt:lpstr>
      <vt:lpstr>PROMEDIO: Método 2</vt:lpstr>
      <vt:lpstr>DESVIACIÓN ESTÁNDAR</vt:lpstr>
      <vt:lpstr>DESVIACIÓN ESTÁNDAR</vt:lpstr>
      <vt:lpstr>DESVIACIÓN ESTÁNDAR</vt:lpstr>
      <vt:lpstr>DESVIACIÓN ESTÁNDAR</vt:lpstr>
      <vt:lpstr>DESVIACIÓN ESTÁNDAR</vt:lpstr>
      <vt:lpstr>FÓRMULAS: Referencias Absolutas</vt:lpstr>
      <vt:lpstr>FÓRMULAS: Referencias Absolutas</vt:lpstr>
      <vt:lpstr>FUNCIONES: Lookup &amp; References</vt:lpstr>
      <vt:lpstr>FUNCIONES: VLOOKUP EJEMPLO: Parte 1 </vt:lpstr>
      <vt:lpstr>FUNCIONES: VLOOKUP EJEMPLO: Parte 2:  Desde: Ventana de Insert Function </vt:lpstr>
      <vt:lpstr>FUNCIONES: VLOOKUP EJEMPLO: Parte 3:  Desde: Ventana de Function Arguments </vt:lpstr>
      <vt:lpstr>FUNCIONES: VLOOKUP EJEMPLO: Parte 4:  Desde: Ventana de Function Arguments </vt:lpstr>
      <vt:lpstr>FUNCIONES: VLOOKUP EJEMPLO: Parte 5:  Desde: Ventana de Function Arguments </vt:lpstr>
      <vt:lpstr>FUNCIONES: VLOOKUP EJEMPLO: Parte 6:  Desde: Ventana de Function Arguments </vt:lpstr>
      <vt:lpstr>FUNCIONES: VLOOKUP EJEMPLO: Parte 7:  Desde: Ventana de Function Arguments </vt:lpstr>
      <vt:lpstr>FUNCIONES: VLOOKUP EJEMPLO: Parte 8:  Desde: Ventana de Function Arguments </vt:lpstr>
      <vt:lpstr>FUNCIONES: VLOOKUP EJEMPLO: Parte 9:  Desde: Ventana de Function Arguments </vt:lpstr>
      <vt:lpstr>FUNCIONES: VLOOKUP EJEMPLO: Parte 10:  Desde: Ventana de Function Arguments </vt:lpstr>
      <vt:lpstr>FUNCIONES: VLOOKUP EJEMPLO: Parte 11:  Búsqueda Vertical del % y de la Nota </vt:lpstr>
      <vt:lpstr>FUNCIONES: VLOOKUP EJEMPLO: Parte 12:  Editar Fórmula: Añadir Referencias Absolutas</vt:lpstr>
      <vt:lpstr>FUNCIONES: VLOOKUP EJEMPLO: Parte 12:  Editar Fórmula: Añadir Referencias Absolutas</vt:lpstr>
      <vt:lpstr>FUNCIONES: VLOOKUP EJEMPLO: Parte 13:  Fórmula Final </vt:lpstr>
      <vt:lpstr>FUNCIONES: VLOOKUP EJEMPLO: Parte 14:  Copiar y Pegar la Fórmula: AutoFill </vt:lpstr>
      <vt:lpstr>TOMANDO DECISIONES: Función Lógica</vt:lpstr>
      <vt:lpstr>TOMANDO DECISIONES: Función Lógica</vt:lpstr>
      <vt:lpstr>TOMANDO DECISIONES: Función Lógica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 EXCEL 2025</dc:title>
  <dc:creator>dira</dc:creator>
  <cp:lastModifiedBy>Edgar Lopategui Corsino</cp:lastModifiedBy>
  <cp:revision>265</cp:revision>
  <dcterms:created xsi:type="dcterms:W3CDTF">2007-03-20T19:27:40Z</dcterms:created>
  <dcterms:modified xsi:type="dcterms:W3CDTF">2025-05-02T13:37:02Z</dcterms:modified>
</cp:coreProperties>
</file>