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5"/>
  </p:notesMasterIdLst>
  <p:handoutMasterIdLst>
    <p:handoutMasterId r:id="rId156"/>
  </p:handoutMasterIdLst>
  <p:sldIdLst>
    <p:sldId id="256" r:id="rId2"/>
    <p:sldId id="258" r:id="rId3"/>
    <p:sldId id="640" r:id="rId4"/>
    <p:sldId id="641" r:id="rId5"/>
    <p:sldId id="642" r:id="rId6"/>
    <p:sldId id="643" r:id="rId7"/>
    <p:sldId id="657" r:id="rId8"/>
    <p:sldId id="644" r:id="rId9"/>
    <p:sldId id="647" r:id="rId10"/>
    <p:sldId id="648" r:id="rId11"/>
    <p:sldId id="607" r:id="rId12"/>
    <p:sldId id="608" r:id="rId13"/>
    <p:sldId id="609" r:id="rId14"/>
    <p:sldId id="610" r:id="rId15"/>
    <p:sldId id="611" r:id="rId16"/>
    <p:sldId id="612" r:id="rId17"/>
    <p:sldId id="613" r:id="rId18"/>
    <p:sldId id="639" r:id="rId19"/>
    <p:sldId id="614" r:id="rId20"/>
    <p:sldId id="615" r:id="rId21"/>
    <p:sldId id="616" r:id="rId22"/>
    <p:sldId id="617" r:id="rId23"/>
    <p:sldId id="618" r:id="rId24"/>
    <p:sldId id="619" r:id="rId25"/>
    <p:sldId id="620" r:id="rId26"/>
    <p:sldId id="621" r:id="rId27"/>
    <p:sldId id="622" r:id="rId28"/>
    <p:sldId id="623" r:id="rId29"/>
    <p:sldId id="624" r:id="rId30"/>
    <p:sldId id="625" r:id="rId31"/>
    <p:sldId id="626" r:id="rId32"/>
    <p:sldId id="627" r:id="rId33"/>
    <p:sldId id="628" r:id="rId34"/>
    <p:sldId id="629" r:id="rId35"/>
    <p:sldId id="630" r:id="rId36"/>
    <p:sldId id="631" r:id="rId37"/>
    <p:sldId id="632" r:id="rId38"/>
    <p:sldId id="679" r:id="rId39"/>
    <p:sldId id="633" r:id="rId40"/>
    <p:sldId id="634" r:id="rId41"/>
    <p:sldId id="680" r:id="rId42"/>
    <p:sldId id="635" r:id="rId43"/>
    <p:sldId id="636" r:id="rId44"/>
    <p:sldId id="637" r:id="rId45"/>
    <p:sldId id="681" r:id="rId46"/>
    <p:sldId id="683" r:id="rId47"/>
    <p:sldId id="638" r:id="rId48"/>
    <p:sldId id="645" r:id="rId49"/>
    <p:sldId id="646" r:id="rId50"/>
    <p:sldId id="649" r:id="rId51"/>
    <p:sldId id="651" r:id="rId52"/>
    <p:sldId id="652" r:id="rId53"/>
    <p:sldId id="653" r:id="rId54"/>
    <p:sldId id="654" r:id="rId55"/>
    <p:sldId id="684" r:id="rId56"/>
    <p:sldId id="685" r:id="rId57"/>
    <p:sldId id="686" r:id="rId58"/>
    <p:sldId id="687" r:id="rId59"/>
    <p:sldId id="688" r:id="rId60"/>
    <p:sldId id="689" r:id="rId61"/>
    <p:sldId id="690" r:id="rId62"/>
    <p:sldId id="650" r:id="rId63"/>
    <p:sldId id="691" r:id="rId64"/>
    <p:sldId id="655" r:id="rId65"/>
    <p:sldId id="656" r:id="rId66"/>
    <p:sldId id="658" r:id="rId67"/>
    <p:sldId id="692" r:id="rId68"/>
    <p:sldId id="693" r:id="rId69"/>
    <p:sldId id="659" r:id="rId70"/>
    <p:sldId id="694" r:id="rId71"/>
    <p:sldId id="695" r:id="rId72"/>
    <p:sldId id="696" r:id="rId73"/>
    <p:sldId id="697" r:id="rId74"/>
    <p:sldId id="660" r:id="rId75"/>
    <p:sldId id="661" r:id="rId76"/>
    <p:sldId id="698" r:id="rId77"/>
    <p:sldId id="699" r:id="rId78"/>
    <p:sldId id="700" r:id="rId79"/>
    <p:sldId id="701" r:id="rId80"/>
    <p:sldId id="662" r:id="rId81"/>
    <p:sldId id="663" r:id="rId82"/>
    <p:sldId id="664" r:id="rId83"/>
    <p:sldId id="665" r:id="rId84"/>
    <p:sldId id="666" r:id="rId85"/>
    <p:sldId id="667" r:id="rId86"/>
    <p:sldId id="668" r:id="rId87"/>
    <p:sldId id="669" r:id="rId88"/>
    <p:sldId id="670" r:id="rId89"/>
    <p:sldId id="671" r:id="rId90"/>
    <p:sldId id="672" r:id="rId91"/>
    <p:sldId id="673" r:id="rId92"/>
    <p:sldId id="674" r:id="rId93"/>
    <p:sldId id="675" r:id="rId94"/>
    <p:sldId id="677" r:id="rId95"/>
    <p:sldId id="676" r:id="rId96"/>
    <p:sldId id="678" r:id="rId97"/>
    <p:sldId id="702" r:id="rId98"/>
    <p:sldId id="703" r:id="rId99"/>
    <p:sldId id="704" r:id="rId100"/>
    <p:sldId id="705" r:id="rId101"/>
    <p:sldId id="706" r:id="rId102"/>
    <p:sldId id="707" r:id="rId103"/>
    <p:sldId id="708" r:id="rId104"/>
    <p:sldId id="709" r:id="rId105"/>
    <p:sldId id="710" r:id="rId106"/>
    <p:sldId id="711" r:id="rId107"/>
    <p:sldId id="712" r:id="rId108"/>
    <p:sldId id="713" r:id="rId109"/>
    <p:sldId id="714" r:id="rId110"/>
    <p:sldId id="715" r:id="rId111"/>
    <p:sldId id="716" r:id="rId112"/>
    <p:sldId id="717" r:id="rId113"/>
    <p:sldId id="718" r:id="rId114"/>
    <p:sldId id="719" r:id="rId115"/>
    <p:sldId id="720" r:id="rId116"/>
    <p:sldId id="722" r:id="rId117"/>
    <p:sldId id="721" r:id="rId118"/>
    <p:sldId id="723" r:id="rId119"/>
    <p:sldId id="724" r:id="rId120"/>
    <p:sldId id="725" r:id="rId121"/>
    <p:sldId id="726" r:id="rId122"/>
    <p:sldId id="727" r:id="rId123"/>
    <p:sldId id="728" r:id="rId124"/>
    <p:sldId id="729" r:id="rId125"/>
    <p:sldId id="730" r:id="rId126"/>
    <p:sldId id="732" r:id="rId127"/>
    <p:sldId id="733" r:id="rId128"/>
    <p:sldId id="731" r:id="rId129"/>
    <p:sldId id="735" r:id="rId130"/>
    <p:sldId id="736" r:id="rId131"/>
    <p:sldId id="734" r:id="rId132"/>
    <p:sldId id="737" r:id="rId133"/>
    <p:sldId id="738" r:id="rId134"/>
    <p:sldId id="740" r:id="rId135"/>
    <p:sldId id="741" r:id="rId136"/>
    <p:sldId id="742" r:id="rId137"/>
    <p:sldId id="743" r:id="rId138"/>
    <p:sldId id="744" r:id="rId139"/>
    <p:sldId id="745" r:id="rId140"/>
    <p:sldId id="746" r:id="rId141"/>
    <p:sldId id="739" r:id="rId142"/>
    <p:sldId id="747" r:id="rId143"/>
    <p:sldId id="748" r:id="rId144"/>
    <p:sldId id="749" r:id="rId145"/>
    <p:sldId id="750" r:id="rId146"/>
    <p:sldId id="751" r:id="rId147"/>
    <p:sldId id="752" r:id="rId148"/>
    <p:sldId id="753" r:id="rId149"/>
    <p:sldId id="754" r:id="rId150"/>
    <p:sldId id="755" r:id="rId151"/>
    <p:sldId id="756" r:id="rId152"/>
    <p:sldId id="757" r:id="rId153"/>
    <p:sldId id="605" r:id="rId154"/>
  </p:sldIdLst>
  <p:sldSz cx="9144000" cy="6858000" type="screen4x3"/>
  <p:notesSz cx="6985000" cy="9283700"/>
  <p:custDataLst>
    <p:tags r:id="rId157"/>
  </p:custDataLst>
  <p:defaultTextStyle>
    <a:defPPr>
      <a:defRPr lang="en-US"/>
    </a:defPPr>
    <a:lvl1pPr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5pPr>
    <a:lvl6pPr marL="2286000" algn="l" defTabSz="914400" rtl="0" eaLnBrk="1" latinLnBrk="0" hangingPunct="1">
      <a:defRPr sz="2000" kern="1200">
        <a:solidFill>
          <a:schemeClr val="tx1"/>
        </a:solidFill>
        <a:latin typeface="Georgia" panose="02040502050405020303" pitchFamily="18" charset="0"/>
        <a:ea typeface="+mn-ea"/>
        <a:cs typeface="+mn-cs"/>
      </a:defRPr>
    </a:lvl6pPr>
    <a:lvl7pPr marL="2743200" algn="l" defTabSz="914400" rtl="0" eaLnBrk="1" latinLnBrk="0" hangingPunct="1">
      <a:defRPr sz="2000" kern="1200">
        <a:solidFill>
          <a:schemeClr val="tx1"/>
        </a:solidFill>
        <a:latin typeface="Georgia" panose="02040502050405020303" pitchFamily="18" charset="0"/>
        <a:ea typeface="+mn-ea"/>
        <a:cs typeface="+mn-cs"/>
      </a:defRPr>
    </a:lvl7pPr>
    <a:lvl8pPr marL="3200400" algn="l" defTabSz="914400" rtl="0" eaLnBrk="1" latinLnBrk="0" hangingPunct="1">
      <a:defRPr sz="2000" kern="1200">
        <a:solidFill>
          <a:schemeClr val="tx1"/>
        </a:solidFill>
        <a:latin typeface="Georgia" panose="02040502050405020303" pitchFamily="18" charset="0"/>
        <a:ea typeface="+mn-ea"/>
        <a:cs typeface="+mn-cs"/>
      </a:defRPr>
    </a:lvl8pPr>
    <a:lvl9pPr marL="3657600" algn="l" defTabSz="914400" rtl="0" eaLnBrk="1" latinLnBrk="0" hangingPunct="1">
      <a:defRPr sz="2000"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876"/>
    <a:srgbClr val="3C3C62"/>
    <a:srgbClr val="FF0000"/>
    <a:srgbClr val="000000"/>
    <a:srgbClr val="E6E6EF"/>
    <a:srgbClr val="99CCFF"/>
    <a:srgbClr val="6600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7" autoAdjust="0"/>
    <p:restoredTop sz="94722" autoAdjust="0"/>
  </p:normalViewPr>
  <p:slideViewPr>
    <p:cSldViewPr>
      <p:cViewPr varScale="1">
        <p:scale>
          <a:sx n="65" d="100"/>
          <a:sy n="65" d="100"/>
        </p:scale>
        <p:origin x="146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56"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83D8B8-9B60-957C-B394-5C69C67D9DA3}"/>
              </a:ext>
            </a:extLst>
          </p:cNvPr>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9DACA0A-91CA-D41E-DAD8-15FF580FFD72}"/>
              </a:ext>
            </a:extLst>
          </p:cNvPr>
          <p:cNvSpPr>
            <a:spLocks noGrp="1"/>
          </p:cNvSpPr>
          <p:nvPr>
            <p:ph type="dt" sz="quarter"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646A3EF3-3CE3-4CBA-97B4-CDF30DB2353D}" type="datetimeFigureOut">
              <a:rPr lang="en-US"/>
              <a:pPr>
                <a:defRPr/>
              </a:pPr>
              <a:t>8/25/2024</a:t>
            </a:fld>
            <a:endParaRPr lang="en-US"/>
          </a:p>
        </p:txBody>
      </p:sp>
      <p:sp>
        <p:nvSpPr>
          <p:cNvPr id="4" name="Footer Placeholder 3">
            <a:extLst>
              <a:ext uri="{FF2B5EF4-FFF2-40B4-BE49-F238E27FC236}">
                <a16:creationId xmlns:a16="http://schemas.microsoft.com/office/drawing/2014/main" id="{E00EA158-1D7F-47CC-C54C-041D8A9DBFFB}"/>
              </a:ext>
            </a:extLst>
          </p:cNvPr>
          <p:cNvSpPr>
            <a:spLocks noGrp="1"/>
          </p:cNvSpPr>
          <p:nvPr>
            <p:ph type="ftr" sz="quarter" idx="2"/>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6A31F1C8-6D1F-6528-AA19-6CB1179FD887}"/>
              </a:ext>
            </a:extLst>
          </p:cNvPr>
          <p:cNvSpPr>
            <a:spLocks noGrp="1"/>
          </p:cNvSpPr>
          <p:nvPr>
            <p:ph type="sldNum" sz="quarter" idx="3"/>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a:latin typeface="Calibri" panose="020F0502020204030204" pitchFamily="34" charset="0"/>
              </a:defRPr>
            </a:lvl1pPr>
          </a:lstStyle>
          <a:p>
            <a:fld id="{65FB14C8-CDD8-4D39-BC52-739D8634AA65}" type="slidenum">
              <a:rPr lang="en-US" altLang="es-PR"/>
              <a:pPr/>
              <a:t>‹#›</a:t>
            </a:fld>
            <a:endParaRPr lang="en-US" altLang="es-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1EE9C4-E510-1054-FA2F-5EF9905CCAEA}"/>
              </a:ext>
            </a:extLst>
          </p:cNvPr>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s-PR"/>
          </a:p>
        </p:txBody>
      </p:sp>
      <p:sp>
        <p:nvSpPr>
          <p:cNvPr id="3" name="Date Placeholder 2">
            <a:extLst>
              <a:ext uri="{FF2B5EF4-FFF2-40B4-BE49-F238E27FC236}">
                <a16:creationId xmlns:a16="http://schemas.microsoft.com/office/drawing/2014/main" id="{8D91EE8B-59F7-C0E7-0460-E761C3C80D98}"/>
              </a:ext>
            </a:extLst>
          </p:cNvPr>
          <p:cNvSpPr>
            <a:spLocks noGrp="1"/>
          </p:cNvSpPr>
          <p:nvPr>
            <p:ph type="dt"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13144283-8E58-4B5E-B0DF-1B41985F584C}" type="datetimeFigureOut">
              <a:rPr lang="es-PR"/>
              <a:pPr>
                <a:defRPr/>
              </a:pPr>
              <a:t>08/25/2024</a:t>
            </a:fld>
            <a:endParaRPr lang="es-PR"/>
          </a:p>
        </p:txBody>
      </p:sp>
      <p:sp>
        <p:nvSpPr>
          <p:cNvPr id="4" name="Slide Image Placeholder 3">
            <a:extLst>
              <a:ext uri="{FF2B5EF4-FFF2-40B4-BE49-F238E27FC236}">
                <a16:creationId xmlns:a16="http://schemas.microsoft.com/office/drawing/2014/main" id="{6DDB4D20-6714-EE09-83E7-D62E6C26F628}"/>
              </a:ext>
            </a:extLst>
          </p:cNvPr>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a:extLst>
              <a:ext uri="{FF2B5EF4-FFF2-40B4-BE49-F238E27FC236}">
                <a16:creationId xmlns:a16="http://schemas.microsoft.com/office/drawing/2014/main" id="{A7080EDD-C4D6-81C2-5996-35C3BF34A1AB}"/>
              </a:ext>
            </a:extLst>
          </p:cNvPr>
          <p:cNvSpPr>
            <a:spLocks noGrp="1"/>
          </p:cNvSpPr>
          <p:nvPr>
            <p:ph type="body" sz="quarter" idx="3"/>
          </p:nvPr>
        </p:nvSpPr>
        <p:spPr>
          <a:xfrm>
            <a:off x="698500" y="4410075"/>
            <a:ext cx="5588000" cy="4176713"/>
          </a:xfrm>
          <a:prstGeom prst="rect">
            <a:avLst/>
          </a:prstGeom>
        </p:spPr>
        <p:txBody>
          <a:bodyPr vert="horz" lIns="92958" tIns="46479" rIns="92958" bIns="4647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PR" noProof="0"/>
          </a:p>
        </p:txBody>
      </p:sp>
      <p:sp>
        <p:nvSpPr>
          <p:cNvPr id="6" name="Footer Placeholder 5">
            <a:extLst>
              <a:ext uri="{FF2B5EF4-FFF2-40B4-BE49-F238E27FC236}">
                <a16:creationId xmlns:a16="http://schemas.microsoft.com/office/drawing/2014/main" id="{12FF6E80-867E-2B13-76BA-7C1D933D0A45}"/>
              </a:ext>
            </a:extLst>
          </p:cNvPr>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s-PR"/>
          </a:p>
        </p:txBody>
      </p:sp>
      <p:sp>
        <p:nvSpPr>
          <p:cNvPr id="7" name="Slide Number Placeholder 6">
            <a:extLst>
              <a:ext uri="{FF2B5EF4-FFF2-40B4-BE49-F238E27FC236}">
                <a16:creationId xmlns:a16="http://schemas.microsoft.com/office/drawing/2014/main" id="{FE688CBE-954D-88DD-5BB6-612A7DD2C35F}"/>
              </a:ext>
            </a:extLst>
          </p:cNvPr>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a:latin typeface="Calibri" panose="020F0502020204030204" pitchFamily="34" charset="0"/>
              </a:defRPr>
            </a:lvl1pPr>
          </a:lstStyle>
          <a:p>
            <a:fld id="{A77EA04E-703F-46A2-9B12-90D0E8F213BA}" type="slidenum">
              <a:rPr lang="es-PR" altLang="es-PR"/>
              <a:pPr/>
              <a:t>‹#›</a:t>
            </a:fld>
            <a:endParaRPr lang="es-PR" altLang="es-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172FDD33-F1C0-1A16-A753-A678673348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7831872B-B64B-C3EA-4D18-01E87D236F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8196" name="Slide Number Placeholder 3">
            <a:extLst>
              <a:ext uri="{FF2B5EF4-FFF2-40B4-BE49-F238E27FC236}">
                <a16:creationId xmlns:a16="http://schemas.microsoft.com/office/drawing/2014/main" id="{0C41A4B6-044A-C3BF-16D8-3692B9A56B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974BA5-4D21-4122-A29A-FC8D7172F718}" type="slidenum">
              <a:rPr lang="es-PR" altLang="es-PR"/>
              <a:pPr>
                <a:spcBef>
                  <a:spcPct val="0"/>
                </a:spcBef>
              </a:pPr>
              <a:t>1</a:t>
            </a:fld>
            <a:endParaRPr lang="es-PR" altLang="es-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434AD2B-99D6-2291-BE85-355CAE57C9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FB4FA82B-67A0-C64B-99D5-1DB735F357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0244" name="Slide Number Placeholder 3">
            <a:extLst>
              <a:ext uri="{FF2B5EF4-FFF2-40B4-BE49-F238E27FC236}">
                <a16:creationId xmlns:a16="http://schemas.microsoft.com/office/drawing/2014/main" id="{383E4495-7C28-0CAC-4436-F34B952D52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2857B3-1721-41C4-AE72-5ED3F629905A}" type="slidenum">
              <a:rPr lang="es-PR" altLang="es-PR"/>
              <a:pPr>
                <a:spcBef>
                  <a:spcPct val="0"/>
                </a:spcBef>
              </a:pPr>
              <a:t>2</a:t>
            </a:fld>
            <a:endParaRPr lang="es-PR" altLang="es-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31E7725-F742-517F-6EE7-8790884BE4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a:extLst>
              <a:ext uri="{FF2B5EF4-FFF2-40B4-BE49-F238E27FC236}">
                <a16:creationId xmlns:a16="http://schemas.microsoft.com/office/drawing/2014/main" id="{E30E21D5-2B32-9768-AD8D-853FBFA19CD8}"/>
              </a:ext>
            </a:extLst>
          </p:cNvPr>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PR" altLang="es-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6B58D824-31A4-BF33-8FA2-0FC1F35375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7551242F-51AA-2AA2-0757-38130757CE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1316" name="Slide Number Placeholder 3">
            <a:extLst>
              <a:ext uri="{FF2B5EF4-FFF2-40B4-BE49-F238E27FC236}">
                <a16:creationId xmlns:a16="http://schemas.microsoft.com/office/drawing/2014/main" id="{77CEED83-0F81-0634-4632-16A814231BE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BB89B95-2516-473A-9B5E-91FB063561CB}" type="slidenum">
              <a:rPr lang="es-PR" altLang="es-PR"/>
              <a:pPr algn="r" eaLnBrk="1" hangingPunct="1">
                <a:spcBef>
                  <a:spcPct val="0"/>
                </a:spcBef>
              </a:pPr>
              <a:t>128</a:t>
            </a:fld>
            <a:endParaRPr lang="es-PR" altLang="es-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180305B2-B40C-61B6-174F-BA0C71FF7D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8A9D01DC-3BA9-27D0-930B-07F52FB2CC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3364" name="Slide Number Placeholder 3">
            <a:extLst>
              <a:ext uri="{FF2B5EF4-FFF2-40B4-BE49-F238E27FC236}">
                <a16:creationId xmlns:a16="http://schemas.microsoft.com/office/drawing/2014/main" id="{D6297542-26DD-77A5-0D66-FEF7E53BD6E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D5AD856-4B0C-45DB-BB10-26DB7F7FD6CC}" type="slidenum">
              <a:rPr lang="es-PR" altLang="es-PR"/>
              <a:pPr algn="r" eaLnBrk="1" hangingPunct="1">
                <a:spcBef>
                  <a:spcPct val="0"/>
                </a:spcBef>
              </a:pPr>
              <a:t>129</a:t>
            </a:fld>
            <a:endParaRPr lang="es-PR" altLang="es-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145E97B3-FAC6-BC8D-E91A-84706344DB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A602D31A-E555-B38C-C2B0-D5D590608F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7460" name="Slide Number Placeholder 3">
            <a:extLst>
              <a:ext uri="{FF2B5EF4-FFF2-40B4-BE49-F238E27FC236}">
                <a16:creationId xmlns:a16="http://schemas.microsoft.com/office/drawing/2014/main" id="{B2F077F6-31DB-F2A0-859D-618514ADAA7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E356A4A-F139-4395-B316-97A6F5C6DC1B}" type="slidenum">
              <a:rPr lang="es-PR" altLang="es-PR"/>
              <a:pPr algn="r" eaLnBrk="1" hangingPunct="1">
                <a:spcBef>
                  <a:spcPct val="0"/>
                </a:spcBef>
              </a:pPr>
              <a:t>132</a:t>
            </a:fld>
            <a:endParaRPr lang="es-PR" altLang="es-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6005037A-0C12-8B3E-38A5-0AABFEF050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B3FE708E-3227-889F-5D13-59194ABB34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9508" name="Slide Number Placeholder 3">
            <a:extLst>
              <a:ext uri="{FF2B5EF4-FFF2-40B4-BE49-F238E27FC236}">
                <a16:creationId xmlns:a16="http://schemas.microsoft.com/office/drawing/2014/main" id="{EC2EB170-C472-22CE-7B33-366292AAEDC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145CDB2-55C6-43CB-9376-92094295608A}" type="slidenum">
              <a:rPr lang="es-PR" altLang="es-PR"/>
              <a:pPr algn="r" eaLnBrk="1" hangingPunct="1">
                <a:spcBef>
                  <a:spcPct val="0"/>
                </a:spcBef>
              </a:pPr>
              <a:t>133</a:t>
            </a:fld>
            <a:endParaRPr lang="es-PR" altLang="es-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8AACCE76-94DB-5592-8913-6900D45FBF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0C0479FC-0FEB-6238-7B27-181721CE5A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58724" name="Slide Number Placeholder 3">
            <a:extLst>
              <a:ext uri="{FF2B5EF4-FFF2-40B4-BE49-F238E27FC236}">
                <a16:creationId xmlns:a16="http://schemas.microsoft.com/office/drawing/2014/main" id="{36E953BB-60A8-15C7-4C51-6F02314F59B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7D2AC09-6B97-4047-85D1-EE05C683737F}" type="slidenum">
              <a:rPr lang="es-PR" altLang="es-PR"/>
              <a:pPr algn="r" eaLnBrk="1" hangingPunct="1">
                <a:spcBef>
                  <a:spcPct val="0"/>
                </a:spcBef>
              </a:pPr>
              <a:t>141</a:t>
            </a:fld>
            <a:endParaRPr lang="es-PR" altLang="es-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7C341CC6-754D-4BBC-26CF-4027C8ADB0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7B45FE3C-B7BF-418D-A1FB-A60294693F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72036" name="Slide Number Placeholder 3">
            <a:extLst>
              <a:ext uri="{FF2B5EF4-FFF2-40B4-BE49-F238E27FC236}">
                <a16:creationId xmlns:a16="http://schemas.microsoft.com/office/drawing/2014/main" id="{6B8F2946-C84A-23A5-2A23-720EBF5A882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A2FAB4E-F6D2-48E1-8B85-B4401E2F9CA2}" type="slidenum">
              <a:rPr lang="es-PR" altLang="es-PR"/>
              <a:pPr algn="r" eaLnBrk="1" hangingPunct="1">
                <a:spcBef>
                  <a:spcPct val="0"/>
                </a:spcBef>
              </a:pPr>
              <a:t>153</a:t>
            </a:fld>
            <a:endParaRPr lang="es-PR" altLang="es-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hyperlink" Target="http://creativecommons.org/licenses/by-nc-nd/3.0/pr/" TargetMode="External"/><Relationship Id="rId4" Type="http://schemas.openxmlformats.org/officeDocument/2006/relationships/hyperlink" Target="http://www.saludmed.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072924-5399-BC07-B446-550EB3D228FD}"/>
              </a:ext>
            </a:extLst>
          </p:cNvPr>
          <p:cNvSpPr/>
          <p:nvPr/>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3" name="Picture 36" descr="saludmed-com_Ban_PPT-MASTER-1_v01">
            <a:extLst>
              <a:ext uri="{FF2B5EF4-FFF2-40B4-BE49-F238E27FC236}">
                <a16:creationId xmlns:a16="http://schemas.microsoft.com/office/drawing/2014/main" id="{ECFF5143-5267-4F06-6FE2-69B5EDC0B0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0A0FD4A-B0D2-6CFC-A89A-637DECEB34DF}"/>
              </a:ext>
            </a:extLst>
          </p:cNvPr>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7F5E4FD7-45B8-9360-A235-D02D3DFA6F13}"/>
              </a:ext>
            </a:extLst>
          </p:cNvPr>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6" name="Picture 1">
            <a:extLst>
              <a:ext uri="{FF2B5EF4-FFF2-40B4-BE49-F238E27FC236}">
                <a16:creationId xmlns:a16="http://schemas.microsoft.com/office/drawing/2014/main" id="{2014F133-1840-A403-19A0-F628DF63222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a:extLst>
              <a:ext uri="{FF2B5EF4-FFF2-40B4-BE49-F238E27FC236}">
                <a16:creationId xmlns:a16="http://schemas.microsoft.com/office/drawing/2014/main" id="{8846EF12-058F-1A56-9364-0F24083E5626}"/>
              </a:ext>
            </a:extLst>
          </p:cNvPr>
          <p:cNvSpPr txBox="1">
            <a:spLocks noChangeArrowheads="1"/>
          </p:cNvSpPr>
          <p:nvPr userDrawn="1"/>
        </p:nvSpPr>
        <p:spPr bwMode="auto">
          <a:xfrm>
            <a:off x="1693863" y="6157913"/>
            <a:ext cx="7416800" cy="646112"/>
          </a:xfrm>
          <a:prstGeom prst="rect">
            <a:avLst/>
          </a:prstGeom>
          <a:noFill/>
          <a:ln>
            <a:noFill/>
          </a:ln>
        </p:spPr>
        <p:txBody>
          <a:bodyPr>
            <a:spAutoFit/>
          </a:bodyPr>
          <a:lstStyle>
            <a:lvl1pPr algn="l">
              <a:defRPr>
                <a:solidFill>
                  <a:schemeClr val="tx1"/>
                </a:solidFill>
                <a:latin typeface="Georgia" panose="02040502050405020303" pitchFamily="18" charset="0"/>
              </a:defRPr>
            </a:lvl1pPr>
            <a:lvl2pPr marL="742950" indent="-285750" algn="l">
              <a:defRPr>
                <a:solidFill>
                  <a:schemeClr val="tx1"/>
                </a:solidFill>
                <a:latin typeface="Georgia" panose="02040502050405020303" pitchFamily="18" charset="0"/>
              </a:defRPr>
            </a:lvl2pPr>
            <a:lvl3pPr marL="1143000" indent="-228600" algn="l">
              <a:defRPr>
                <a:solidFill>
                  <a:schemeClr val="tx1"/>
                </a:solidFill>
                <a:latin typeface="Georgia" panose="02040502050405020303" pitchFamily="18" charset="0"/>
              </a:defRPr>
            </a:lvl3pPr>
            <a:lvl4pPr marL="1600200" indent="-228600" algn="l">
              <a:defRPr>
                <a:solidFill>
                  <a:schemeClr val="tx1"/>
                </a:solidFill>
                <a:latin typeface="Georgia" panose="02040502050405020303" pitchFamily="18" charset="0"/>
              </a:defRPr>
            </a:lvl4pPr>
            <a:lvl5pPr marL="2057400" indent="-228600" algn="l">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eaLnBrk="1" hangingPunct="1">
              <a:defRPr/>
            </a:pPr>
            <a:r>
              <a:rPr lang="es-PR" altLang="es-PR" sz="1200" dirty="0" err="1">
                <a:latin typeface="Arial" panose="020B0604020202020204" pitchFamily="34" charset="0"/>
              </a:rPr>
              <a:t>Saludmed</a:t>
            </a:r>
            <a:r>
              <a:rPr lang="es-PR" altLang="es-PR" sz="1200" dirty="0">
                <a:latin typeface="Arial" panose="020B0604020202020204" pitchFamily="34" charset="0"/>
              </a:rPr>
              <a:t> 2024, por </a:t>
            </a:r>
            <a:r>
              <a:rPr lang="es-PR" altLang="es-PR" sz="1200" b="1" i="1" dirty="0">
                <a:latin typeface="Arial" panose="020B0604020202020204" pitchFamily="34" charset="0"/>
                <a:hlinkClick r:id="rId4"/>
              </a:rPr>
              <a:t>Edgar Lopategui Corsino</a:t>
            </a:r>
            <a:r>
              <a:rPr lang="es-PR" altLang="es-PR" sz="1200" dirty="0">
                <a:latin typeface="Arial" panose="020B0604020202020204" pitchFamily="34" charset="0"/>
              </a:rPr>
              <a:t>, se encuentra bajo una licencia </a:t>
            </a:r>
            <a:r>
              <a:rPr lang="es-PR" altLang="es-PR" sz="1200" i="1" dirty="0">
                <a:latin typeface="Arial" panose="020B0604020202020204" pitchFamily="34" charset="0"/>
                <a:hlinkClick r:id="rId5"/>
              </a:rPr>
              <a:t>"Creative </a:t>
            </a:r>
            <a:r>
              <a:rPr lang="es-PR" altLang="es-PR" sz="1200" i="1" dirty="0" err="1">
                <a:latin typeface="Arial" panose="020B0604020202020204" pitchFamily="34" charset="0"/>
                <a:hlinkClick r:id="rId5"/>
              </a:rPr>
              <a:t>Commons</a:t>
            </a:r>
            <a:r>
              <a:rPr lang="es-PR" altLang="es-PR" sz="1200" i="1" dirty="0">
                <a:latin typeface="Arial" panose="020B0604020202020204" pitchFamily="34" charset="0"/>
                <a:hlinkClick r:id="rId5"/>
              </a:rPr>
              <a:t>"</a:t>
            </a:r>
            <a:r>
              <a:rPr lang="es-PR" altLang="es-PR" sz="1200" dirty="0">
                <a:latin typeface="Arial" panose="020B0604020202020204" pitchFamily="34" charset="0"/>
              </a:rPr>
              <a:t>, </a:t>
            </a:r>
          </a:p>
          <a:p>
            <a:pPr eaLnBrk="1" hangingPunct="1">
              <a:defRPr/>
            </a:pPr>
            <a:r>
              <a:rPr lang="es-PR" altLang="es-PR" sz="1200" dirty="0">
                <a:latin typeface="Arial" panose="020B0604020202020204" pitchFamily="34" charset="0"/>
              </a:rPr>
              <a:t>de tipo: </a:t>
            </a:r>
            <a:r>
              <a:rPr lang="es-PR" altLang="es-PR" sz="1200" b="1" i="1" dirty="0">
                <a:latin typeface="Arial" panose="020B0604020202020204" pitchFamily="34" charset="0"/>
                <a:hlinkClick r:id="rId5"/>
              </a:rPr>
              <a:t>Reconocimiento-</a:t>
            </a:r>
            <a:r>
              <a:rPr lang="es-PR" altLang="es-PR" sz="1200" b="1" i="1" dirty="0" err="1">
                <a:latin typeface="Arial" panose="020B0604020202020204" pitchFamily="34" charset="0"/>
                <a:hlinkClick r:id="rId5"/>
              </a:rPr>
              <a:t>NoComercial</a:t>
            </a:r>
            <a:r>
              <a:rPr lang="es-PR" altLang="es-PR" sz="1200" b="1" i="1" dirty="0">
                <a:latin typeface="Arial" panose="020B0604020202020204" pitchFamily="34" charset="0"/>
                <a:hlinkClick r:id="rId5"/>
              </a:rPr>
              <a:t>-Sin Obras Derivadas 3.0.  Licencia de Puerto Rico</a:t>
            </a:r>
            <a:r>
              <a:rPr lang="es-PR" altLang="es-PR" sz="1200" dirty="0">
                <a:latin typeface="Arial" panose="020B0604020202020204" pitchFamily="34" charset="0"/>
              </a:rPr>
              <a:t>.  </a:t>
            </a:r>
          </a:p>
          <a:p>
            <a:pPr eaLnBrk="1" hangingPunct="1">
              <a:defRPr/>
            </a:pPr>
            <a:r>
              <a:rPr lang="es-PR" altLang="es-PR" sz="1200" dirty="0">
                <a:latin typeface="Arial" panose="020B0604020202020204" pitchFamily="34" charset="0"/>
              </a:rPr>
              <a:t>Basado en las páginas publicadas para el sitio Web: </a:t>
            </a:r>
            <a:r>
              <a:rPr lang="es-PR" altLang="es-PR" sz="1200" b="1" i="1" dirty="0">
                <a:latin typeface="Arial" panose="020B0604020202020204" pitchFamily="34" charset="0"/>
                <a:hlinkClick r:id="rId4"/>
              </a:rPr>
              <a:t>www.saludmed.com</a:t>
            </a:r>
            <a:r>
              <a:rPr lang="es-PR" altLang="es-PR" sz="1200" dirty="0">
                <a:latin typeface="Arial" panose="020B0604020202020204" pitchFamily="34" charset="0"/>
              </a:rPr>
              <a:t>.</a:t>
            </a:r>
            <a:endParaRPr lang="es-PR" altLang="es-PR" sz="1800" dirty="0">
              <a:latin typeface="Arial" panose="020B0604020202020204" pitchFamily="34" charset="0"/>
            </a:endParaRPr>
          </a:p>
        </p:txBody>
      </p:sp>
      <p:sp>
        <p:nvSpPr>
          <p:cNvPr id="10" name="Rectangle 41">
            <a:extLst>
              <a:ext uri="{FF2B5EF4-FFF2-40B4-BE49-F238E27FC236}">
                <a16:creationId xmlns:a16="http://schemas.microsoft.com/office/drawing/2014/main" id="{F99D4694-8645-7CFA-63E4-F515B11F44A3}"/>
              </a:ext>
            </a:extLst>
          </p:cNvPr>
          <p:cNvSpPr>
            <a:spLocks noChangeArrowheads="1"/>
          </p:cNvSpPr>
          <p:nvPr userDrawn="1"/>
        </p:nvSpPr>
        <p:spPr bwMode="auto">
          <a:xfrm flipV="1">
            <a:off x="6413500" y="3643313"/>
            <a:ext cx="2730500" cy="247650"/>
          </a:xfrm>
          <a:prstGeom prst="rect">
            <a:avLst/>
          </a:prstGeom>
          <a:solidFill>
            <a:srgbClr val="8383B5"/>
          </a:solidFill>
          <a:ln>
            <a:noFill/>
          </a:ln>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1" name="Rectangle 42">
            <a:extLst>
              <a:ext uri="{FF2B5EF4-FFF2-40B4-BE49-F238E27FC236}">
                <a16:creationId xmlns:a16="http://schemas.microsoft.com/office/drawing/2014/main" id="{A8C26F63-F3EA-A16E-38E1-36ECE2A8F484}"/>
              </a:ext>
            </a:extLst>
          </p:cNvPr>
          <p:cNvSpPr>
            <a:spLocks noChangeArrowheads="1"/>
          </p:cNvSpPr>
          <p:nvPr userDrawn="1"/>
        </p:nvSpPr>
        <p:spPr bwMode="auto">
          <a:xfrm flipV="1">
            <a:off x="5410200" y="3810000"/>
            <a:ext cx="3733800" cy="90488"/>
          </a:xfrm>
          <a:prstGeom prst="rect">
            <a:avLst/>
          </a:prstGeom>
          <a:solidFill>
            <a:schemeClr val="accent2"/>
          </a:solidFill>
          <a:ln>
            <a:noFill/>
          </a:ln>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2" name="Rectangle 43">
            <a:extLst>
              <a:ext uri="{FF2B5EF4-FFF2-40B4-BE49-F238E27FC236}">
                <a16:creationId xmlns:a16="http://schemas.microsoft.com/office/drawing/2014/main" id="{4DAB5CC3-040E-9AF1-9836-222A83A269F2}"/>
              </a:ext>
            </a:extLst>
          </p:cNvPr>
          <p:cNvSpPr>
            <a:spLocks noChangeArrowheads="1"/>
          </p:cNvSpPr>
          <p:nvPr userDrawn="1"/>
        </p:nvSpPr>
        <p:spPr bwMode="auto">
          <a:xfrm flipV="1">
            <a:off x="5410200" y="3933825"/>
            <a:ext cx="3733800" cy="192088"/>
          </a:xfrm>
          <a:prstGeom prst="rect">
            <a:avLst/>
          </a:prstGeom>
          <a:solidFill>
            <a:schemeClr val="accent2">
              <a:alpha val="50195"/>
            </a:schemeClr>
          </a:solidFill>
          <a:ln>
            <a:noFill/>
          </a:ln>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3" name="Rectangle 44">
            <a:extLst>
              <a:ext uri="{FF2B5EF4-FFF2-40B4-BE49-F238E27FC236}">
                <a16:creationId xmlns:a16="http://schemas.microsoft.com/office/drawing/2014/main" id="{D805C28B-F4FB-AD37-5D11-FD43DD82E340}"/>
              </a:ext>
            </a:extLst>
          </p:cNvPr>
          <p:cNvSpPr>
            <a:spLocks noChangeArrowheads="1"/>
          </p:cNvSpPr>
          <p:nvPr userDrawn="1"/>
        </p:nvSpPr>
        <p:spPr bwMode="auto">
          <a:xfrm flipV="1">
            <a:off x="5410200" y="4114800"/>
            <a:ext cx="3733800" cy="9525"/>
          </a:xfrm>
          <a:prstGeom prst="rect">
            <a:avLst/>
          </a:prstGeom>
          <a:solidFill>
            <a:schemeClr val="accent2">
              <a:alpha val="65097"/>
            </a:schemeClr>
          </a:solidFill>
          <a:ln>
            <a:noFill/>
          </a:ln>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4" name="Rectangle 45">
            <a:extLst>
              <a:ext uri="{FF2B5EF4-FFF2-40B4-BE49-F238E27FC236}">
                <a16:creationId xmlns:a16="http://schemas.microsoft.com/office/drawing/2014/main" id="{8CCB0CA4-751B-5DF3-0C5E-3A82B94BED6A}"/>
              </a:ext>
            </a:extLst>
          </p:cNvPr>
          <p:cNvSpPr>
            <a:spLocks noChangeArrowheads="1"/>
          </p:cNvSpPr>
          <p:nvPr userDrawn="1"/>
        </p:nvSpPr>
        <p:spPr bwMode="auto">
          <a:xfrm flipV="1">
            <a:off x="5410200" y="4164013"/>
            <a:ext cx="1966913" cy="19050"/>
          </a:xfrm>
          <a:prstGeom prst="rect">
            <a:avLst/>
          </a:prstGeom>
          <a:solidFill>
            <a:schemeClr val="accent2">
              <a:alpha val="59999"/>
            </a:schemeClr>
          </a:solidFill>
          <a:ln>
            <a:noFill/>
          </a:ln>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5" name="Rectangle 46">
            <a:extLst>
              <a:ext uri="{FF2B5EF4-FFF2-40B4-BE49-F238E27FC236}">
                <a16:creationId xmlns:a16="http://schemas.microsoft.com/office/drawing/2014/main" id="{4447CA18-BE71-77B9-15BB-B2AC9B94DDF3}"/>
              </a:ext>
            </a:extLst>
          </p:cNvPr>
          <p:cNvSpPr>
            <a:spLocks noChangeArrowheads="1"/>
          </p:cNvSpPr>
          <p:nvPr userDrawn="1"/>
        </p:nvSpPr>
        <p:spPr bwMode="auto">
          <a:xfrm flipV="1">
            <a:off x="5410200" y="4198938"/>
            <a:ext cx="1966913" cy="9525"/>
          </a:xfrm>
          <a:prstGeom prst="rect">
            <a:avLst/>
          </a:prstGeom>
          <a:solidFill>
            <a:schemeClr val="accent2">
              <a:alpha val="65097"/>
            </a:schemeClr>
          </a:solidFill>
          <a:ln>
            <a:noFill/>
          </a:ln>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16" name="Rounded Rectangle 44">
            <a:extLst>
              <a:ext uri="{FF2B5EF4-FFF2-40B4-BE49-F238E27FC236}">
                <a16:creationId xmlns:a16="http://schemas.microsoft.com/office/drawing/2014/main" id="{691D6313-FE74-F875-98A3-5E3D6C53260F}"/>
              </a:ext>
            </a:extLst>
          </p:cNvPr>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17" name="Rounded Rectangle 45">
            <a:extLst>
              <a:ext uri="{FF2B5EF4-FFF2-40B4-BE49-F238E27FC236}">
                <a16:creationId xmlns:a16="http://schemas.microsoft.com/office/drawing/2014/main" id="{3237671F-59ED-5EC1-1E02-E8E9110C0F8D}"/>
              </a:ext>
            </a:extLst>
          </p:cNvPr>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8" name="Slide Number Placeholder 28">
            <a:extLst>
              <a:ext uri="{FF2B5EF4-FFF2-40B4-BE49-F238E27FC236}">
                <a16:creationId xmlns:a16="http://schemas.microsoft.com/office/drawing/2014/main" id="{56F60CE0-CB22-7E36-DA68-CB2033C1CA20}"/>
              </a:ext>
            </a:extLst>
          </p:cNvPr>
          <p:cNvSpPr>
            <a:spLocks noGrp="1"/>
          </p:cNvSpPr>
          <p:nvPr>
            <p:ph type="sldNum" sz="quarter" idx="10"/>
          </p:nvPr>
        </p:nvSpPr>
        <p:spPr>
          <a:xfrm>
            <a:off x="8320088" y="1588"/>
            <a:ext cx="747712" cy="365125"/>
          </a:xfrm>
        </p:spPr>
        <p:txBody>
          <a:bodyPr/>
          <a:lstStyle>
            <a:lvl1pPr>
              <a:defRPr>
                <a:solidFill>
                  <a:schemeClr val="bg1"/>
                </a:solidFill>
              </a:defRPr>
            </a:lvl1pPr>
          </a:lstStyle>
          <a:p>
            <a:fld id="{19753728-2429-459E-8D2A-8D9F774EF72E}" type="slidenum">
              <a:rPr lang="es-PR" altLang="es-PR"/>
              <a:pPr/>
              <a:t>‹#›</a:t>
            </a:fld>
            <a:endParaRPr lang="es-PR" altLang="es-PR"/>
          </a:p>
        </p:txBody>
      </p:sp>
      <p:sp>
        <p:nvSpPr>
          <p:cNvPr id="19" name="Date Placeholder 27">
            <a:extLst>
              <a:ext uri="{FF2B5EF4-FFF2-40B4-BE49-F238E27FC236}">
                <a16:creationId xmlns:a16="http://schemas.microsoft.com/office/drawing/2014/main" id="{1E15CD35-9E7B-2583-9032-1417BBACB8B5}"/>
              </a:ext>
            </a:extLst>
          </p:cNvPr>
          <p:cNvSpPr>
            <a:spLocks noGrp="1"/>
          </p:cNvSpPr>
          <p:nvPr>
            <p:ph type="dt" sz="half" idx="11"/>
          </p:nvPr>
        </p:nvSpPr>
        <p:spPr>
          <a:xfrm>
            <a:off x="6705600" y="4206875"/>
            <a:ext cx="960438" cy="457200"/>
          </a:xfrm>
        </p:spPr>
        <p:txBody>
          <a:bodyPr/>
          <a:lstStyle>
            <a:lvl1pPr>
              <a:defRPr/>
            </a:lvl1pPr>
          </a:lstStyle>
          <a:p>
            <a:pPr>
              <a:defRPr/>
            </a:pPr>
            <a:fld id="{012EBF82-C343-4898-B6F8-D16738859A9C}" type="datetimeFigureOut">
              <a:rPr lang="es-PR"/>
              <a:pPr>
                <a:defRPr/>
              </a:pPr>
              <a:t>08/25/2024</a:t>
            </a:fld>
            <a:endParaRPr lang="es-PR"/>
          </a:p>
        </p:txBody>
      </p:sp>
      <p:sp>
        <p:nvSpPr>
          <p:cNvPr id="20" name="Footer Placeholder 16">
            <a:extLst>
              <a:ext uri="{FF2B5EF4-FFF2-40B4-BE49-F238E27FC236}">
                <a16:creationId xmlns:a16="http://schemas.microsoft.com/office/drawing/2014/main" id="{C8AFEC89-4D3A-FFF0-31A9-23CD7143063D}"/>
              </a:ext>
            </a:extLst>
          </p:cNvPr>
          <p:cNvSpPr>
            <a:spLocks noGrp="1"/>
          </p:cNvSpPr>
          <p:nvPr>
            <p:ph type="ftr" sz="quarter" idx="12"/>
          </p:nvPr>
        </p:nvSpPr>
        <p:spPr>
          <a:xfrm>
            <a:off x="5410200" y="4205288"/>
            <a:ext cx="1295400" cy="457200"/>
          </a:xfrm>
        </p:spPr>
        <p:txBody>
          <a:bodyPr/>
          <a:lstStyle>
            <a:lvl1pPr>
              <a:defRPr/>
            </a:lvl1pPr>
          </a:lstStyle>
          <a:p>
            <a:pPr>
              <a:defRPr/>
            </a:pPr>
            <a:endParaRPr lang="es-PR"/>
          </a:p>
        </p:txBody>
      </p:sp>
    </p:spTree>
    <p:extLst>
      <p:ext uri="{BB962C8B-B14F-4D97-AF65-F5344CB8AC3E}">
        <p14:creationId xmlns:p14="http://schemas.microsoft.com/office/powerpoint/2010/main" val="31499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A0F1A80-DA87-91B8-C664-DBC083102FE6}"/>
              </a:ext>
            </a:extLst>
          </p:cNvPr>
          <p:cNvSpPr>
            <a:spLocks noGrp="1"/>
          </p:cNvSpPr>
          <p:nvPr>
            <p:ph type="dt" sz="half" idx="10"/>
          </p:nvPr>
        </p:nvSpPr>
        <p:spPr/>
        <p:txBody>
          <a:bodyPr/>
          <a:lstStyle>
            <a:lvl1pPr>
              <a:defRPr/>
            </a:lvl1pPr>
          </a:lstStyle>
          <a:p>
            <a:pPr>
              <a:defRPr/>
            </a:pPr>
            <a:fld id="{41113392-3E5E-4368-B9C1-1F67C6E7F7D8}" type="datetimeFigureOut">
              <a:rPr lang="es-PR"/>
              <a:pPr>
                <a:defRPr/>
              </a:pPr>
              <a:t>08/25/2024</a:t>
            </a:fld>
            <a:endParaRPr lang="es-PR"/>
          </a:p>
        </p:txBody>
      </p:sp>
      <p:sp>
        <p:nvSpPr>
          <p:cNvPr id="5" name="Footer Placeholder 2">
            <a:extLst>
              <a:ext uri="{FF2B5EF4-FFF2-40B4-BE49-F238E27FC236}">
                <a16:creationId xmlns:a16="http://schemas.microsoft.com/office/drawing/2014/main" id="{D5B9E5E0-AE41-B238-0E29-F45C3715B3B1}"/>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9082D0A6-FEDF-A9C7-7B78-460381499022}"/>
              </a:ext>
            </a:extLst>
          </p:cNvPr>
          <p:cNvSpPr>
            <a:spLocks noGrp="1"/>
          </p:cNvSpPr>
          <p:nvPr>
            <p:ph type="sldNum" sz="quarter" idx="12"/>
          </p:nvPr>
        </p:nvSpPr>
        <p:spPr/>
        <p:txBody>
          <a:bodyPr/>
          <a:lstStyle>
            <a:lvl1pPr>
              <a:defRPr/>
            </a:lvl1pPr>
          </a:lstStyle>
          <a:p>
            <a:fld id="{1D7A71A9-B9C7-48F2-BEC9-518BCA6BC52E}" type="slidenum">
              <a:rPr lang="es-PR" altLang="es-PR"/>
              <a:pPr/>
              <a:t>‹#›</a:t>
            </a:fld>
            <a:endParaRPr lang="es-PR" altLang="es-PR"/>
          </a:p>
        </p:txBody>
      </p:sp>
    </p:spTree>
    <p:extLst>
      <p:ext uri="{BB962C8B-B14F-4D97-AF65-F5344CB8AC3E}">
        <p14:creationId xmlns:p14="http://schemas.microsoft.com/office/powerpoint/2010/main" val="69088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96A5460-EE30-F112-3EB7-995798A11268}"/>
              </a:ext>
            </a:extLst>
          </p:cNvPr>
          <p:cNvSpPr>
            <a:spLocks noGrp="1"/>
          </p:cNvSpPr>
          <p:nvPr>
            <p:ph type="dt" sz="half" idx="10"/>
          </p:nvPr>
        </p:nvSpPr>
        <p:spPr/>
        <p:txBody>
          <a:bodyPr/>
          <a:lstStyle>
            <a:lvl1pPr>
              <a:defRPr/>
            </a:lvl1pPr>
          </a:lstStyle>
          <a:p>
            <a:pPr>
              <a:defRPr/>
            </a:pPr>
            <a:fld id="{08CAD232-2C4F-4526-8939-F5B22944CC36}" type="datetimeFigureOut">
              <a:rPr lang="es-PR"/>
              <a:pPr>
                <a:defRPr/>
              </a:pPr>
              <a:t>08/25/2024</a:t>
            </a:fld>
            <a:endParaRPr lang="es-PR"/>
          </a:p>
        </p:txBody>
      </p:sp>
      <p:sp>
        <p:nvSpPr>
          <p:cNvPr id="5" name="Footer Placeholder 2">
            <a:extLst>
              <a:ext uri="{FF2B5EF4-FFF2-40B4-BE49-F238E27FC236}">
                <a16:creationId xmlns:a16="http://schemas.microsoft.com/office/drawing/2014/main" id="{50BE02C8-51D2-9E98-3144-3E9DB86CB8DB}"/>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4E760385-BFF3-CE34-C7CF-67A95DF09353}"/>
              </a:ext>
            </a:extLst>
          </p:cNvPr>
          <p:cNvSpPr>
            <a:spLocks noGrp="1"/>
          </p:cNvSpPr>
          <p:nvPr>
            <p:ph type="sldNum" sz="quarter" idx="12"/>
          </p:nvPr>
        </p:nvSpPr>
        <p:spPr/>
        <p:txBody>
          <a:bodyPr/>
          <a:lstStyle>
            <a:lvl1pPr>
              <a:defRPr/>
            </a:lvl1pPr>
          </a:lstStyle>
          <a:p>
            <a:fld id="{1CA908AF-EC29-469B-92D0-AF3446895CCC}" type="slidenum">
              <a:rPr lang="es-PR" altLang="es-PR"/>
              <a:pPr/>
              <a:t>‹#›</a:t>
            </a:fld>
            <a:endParaRPr lang="es-PR" altLang="es-PR"/>
          </a:p>
        </p:txBody>
      </p:sp>
    </p:spTree>
    <p:extLst>
      <p:ext uri="{BB962C8B-B14F-4D97-AF65-F5344CB8AC3E}">
        <p14:creationId xmlns:p14="http://schemas.microsoft.com/office/powerpoint/2010/main" val="213096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F9A8488-84D4-4CBE-9795-7BD856C757A1}"/>
              </a:ext>
            </a:extLst>
          </p:cNvPr>
          <p:cNvSpPr>
            <a:spLocks noGrp="1"/>
          </p:cNvSpPr>
          <p:nvPr>
            <p:ph type="dt" sz="half" idx="10"/>
          </p:nvPr>
        </p:nvSpPr>
        <p:spPr/>
        <p:txBody>
          <a:bodyPr/>
          <a:lstStyle>
            <a:lvl1pPr>
              <a:defRPr/>
            </a:lvl1pPr>
          </a:lstStyle>
          <a:p>
            <a:pPr>
              <a:defRPr/>
            </a:pPr>
            <a:fld id="{70B1D424-E24B-4290-8BC2-8C3E8F4386C3}" type="datetimeFigureOut">
              <a:rPr lang="es-PR"/>
              <a:pPr>
                <a:defRPr/>
              </a:pPr>
              <a:t>08/25/2024</a:t>
            </a:fld>
            <a:endParaRPr lang="es-PR"/>
          </a:p>
        </p:txBody>
      </p:sp>
      <p:sp>
        <p:nvSpPr>
          <p:cNvPr id="5" name="Footer Placeholder 2">
            <a:extLst>
              <a:ext uri="{FF2B5EF4-FFF2-40B4-BE49-F238E27FC236}">
                <a16:creationId xmlns:a16="http://schemas.microsoft.com/office/drawing/2014/main" id="{DC527765-C5E6-7274-D240-90212A3C37BB}"/>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D55C3341-AE23-6216-18FF-2726D16346A7}"/>
              </a:ext>
            </a:extLst>
          </p:cNvPr>
          <p:cNvSpPr>
            <a:spLocks noGrp="1"/>
          </p:cNvSpPr>
          <p:nvPr>
            <p:ph type="sldNum" sz="quarter" idx="12"/>
          </p:nvPr>
        </p:nvSpPr>
        <p:spPr/>
        <p:txBody>
          <a:bodyPr/>
          <a:lstStyle>
            <a:lvl1pPr>
              <a:defRPr/>
            </a:lvl1pPr>
          </a:lstStyle>
          <a:p>
            <a:fld id="{507099D2-D287-452F-83FD-A9091ED6B636}" type="slidenum">
              <a:rPr lang="es-PR" altLang="es-PR"/>
              <a:pPr/>
              <a:t>‹#›</a:t>
            </a:fld>
            <a:endParaRPr lang="es-PR" altLang="es-PR"/>
          </a:p>
        </p:txBody>
      </p:sp>
    </p:spTree>
    <p:extLst>
      <p:ext uri="{BB962C8B-B14F-4D97-AF65-F5344CB8AC3E}">
        <p14:creationId xmlns:p14="http://schemas.microsoft.com/office/powerpoint/2010/main" val="11319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a:extLst>
              <a:ext uri="{FF2B5EF4-FFF2-40B4-BE49-F238E27FC236}">
                <a16:creationId xmlns:a16="http://schemas.microsoft.com/office/drawing/2014/main" id="{87FCA66A-01A7-6C77-E0EC-DB6EB36464D3}"/>
              </a:ext>
            </a:extLst>
          </p:cNvPr>
          <p:cNvSpPr>
            <a:spLocks noGrp="1"/>
          </p:cNvSpPr>
          <p:nvPr>
            <p:ph type="dt" sz="half" idx="10"/>
          </p:nvPr>
        </p:nvSpPr>
        <p:spPr/>
        <p:txBody>
          <a:bodyPr/>
          <a:lstStyle>
            <a:lvl1pPr>
              <a:defRPr/>
            </a:lvl1pPr>
          </a:lstStyle>
          <a:p>
            <a:pPr>
              <a:defRPr/>
            </a:pPr>
            <a:fld id="{7543992B-6898-450C-886B-00C35EEA78C8}" type="datetimeFigureOut">
              <a:rPr lang="es-PR"/>
              <a:pPr>
                <a:defRPr/>
              </a:pPr>
              <a:t>08/25/2024</a:t>
            </a:fld>
            <a:endParaRPr lang="es-PR"/>
          </a:p>
        </p:txBody>
      </p:sp>
      <p:sp>
        <p:nvSpPr>
          <p:cNvPr id="5" name="Footer Placeholder 2">
            <a:extLst>
              <a:ext uri="{FF2B5EF4-FFF2-40B4-BE49-F238E27FC236}">
                <a16:creationId xmlns:a16="http://schemas.microsoft.com/office/drawing/2014/main" id="{A947BAC0-291F-8FD5-2ED5-90623F81329C}"/>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96F787FA-7D3F-2030-7D84-5621EA20FC8A}"/>
              </a:ext>
            </a:extLst>
          </p:cNvPr>
          <p:cNvSpPr>
            <a:spLocks noGrp="1"/>
          </p:cNvSpPr>
          <p:nvPr>
            <p:ph type="sldNum" sz="quarter" idx="12"/>
          </p:nvPr>
        </p:nvSpPr>
        <p:spPr/>
        <p:txBody>
          <a:bodyPr/>
          <a:lstStyle>
            <a:lvl1pPr>
              <a:defRPr/>
            </a:lvl1pPr>
          </a:lstStyle>
          <a:p>
            <a:fld id="{04962BA6-C098-4FAC-959E-8D3F3B08B20F}" type="slidenum">
              <a:rPr lang="es-PR" altLang="es-PR"/>
              <a:pPr/>
              <a:t>‹#›</a:t>
            </a:fld>
            <a:endParaRPr lang="es-PR" altLang="es-PR"/>
          </a:p>
        </p:txBody>
      </p:sp>
    </p:spTree>
    <p:extLst>
      <p:ext uri="{BB962C8B-B14F-4D97-AF65-F5344CB8AC3E}">
        <p14:creationId xmlns:p14="http://schemas.microsoft.com/office/powerpoint/2010/main" val="461742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520BE885-03EA-6E11-22D0-C3E3133FE94B}"/>
              </a:ext>
            </a:extLst>
          </p:cNvPr>
          <p:cNvSpPr>
            <a:spLocks noGrp="1"/>
          </p:cNvSpPr>
          <p:nvPr>
            <p:ph type="dt" sz="half" idx="10"/>
          </p:nvPr>
        </p:nvSpPr>
        <p:spPr/>
        <p:txBody>
          <a:bodyPr/>
          <a:lstStyle>
            <a:lvl1pPr>
              <a:defRPr/>
            </a:lvl1pPr>
          </a:lstStyle>
          <a:p>
            <a:pPr>
              <a:defRPr/>
            </a:pPr>
            <a:fld id="{5FC53BEB-9782-4357-8DA1-3C66F8DCEC5A}" type="datetimeFigureOut">
              <a:rPr lang="es-PR"/>
              <a:pPr>
                <a:defRPr/>
              </a:pPr>
              <a:t>08/25/2024</a:t>
            </a:fld>
            <a:endParaRPr lang="es-PR"/>
          </a:p>
        </p:txBody>
      </p:sp>
      <p:sp>
        <p:nvSpPr>
          <p:cNvPr id="6" name="Footer Placeholder 2">
            <a:extLst>
              <a:ext uri="{FF2B5EF4-FFF2-40B4-BE49-F238E27FC236}">
                <a16:creationId xmlns:a16="http://schemas.microsoft.com/office/drawing/2014/main" id="{CF72156A-BD3E-30EF-4D88-3FB110E8B206}"/>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A197AD9A-BAD9-9CF3-D8BB-512B8F8B631B}"/>
              </a:ext>
            </a:extLst>
          </p:cNvPr>
          <p:cNvSpPr>
            <a:spLocks noGrp="1"/>
          </p:cNvSpPr>
          <p:nvPr>
            <p:ph type="sldNum" sz="quarter" idx="12"/>
          </p:nvPr>
        </p:nvSpPr>
        <p:spPr/>
        <p:txBody>
          <a:bodyPr/>
          <a:lstStyle>
            <a:lvl1pPr>
              <a:defRPr/>
            </a:lvl1pPr>
          </a:lstStyle>
          <a:p>
            <a:fld id="{8905E19F-6CC3-4A99-A7DB-AA3940DA4007}" type="slidenum">
              <a:rPr lang="es-PR" altLang="es-PR"/>
              <a:pPr/>
              <a:t>‹#›</a:t>
            </a:fld>
            <a:endParaRPr lang="es-PR" altLang="es-PR"/>
          </a:p>
        </p:txBody>
      </p:sp>
    </p:spTree>
    <p:extLst>
      <p:ext uri="{BB962C8B-B14F-4D97-AF65-F5344CB8AC3E}">
        <p14:creationId xmlns:p14="http://schemas.microsoft.com/office/powerpoint/2010/main" val="4008867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CE7CB1-7B91-CA29-F049-CD1C1C723D0E}"/>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a:extLst>
              <a:ext uri="{FF2B5EF4-FFF2-40B4-BE49-F238E27FC236}">
                <a16:creationId xmlns:a16="http://schemas.microsoft.com/office/drawing/2014/main" id="{F641BA51-BE5A-7BBE-4909-0470233A97B1}"/>
              </a:ext>
            </a:extLst>
          </p:cNvPr>
          <p:cNvSpPr>
            <a:spLocks noChangeArrowheads="1"/>
          </p:cNvSpPr>
          <p:nvPr/>
        </p:nvSpPr>
        <p:spPr bwMode="auto">
          <a:xfrm>
            <a:off x="0" y="0"/>
            <a:ext cx="9144000" cy="311150"/>
          </a:xfrm>
          <a:prstGeom prst="rect">
            <a:avLst/>
          </a:prstGeom>
          <a:solidFill>
            <a:srgbClr val="484876"/>
          </a:solidFill>
          <a:ln>
            <a:noFill/>
          </a:ln>
        </p:spPr>
        <p:txBody>
          <a:bodyPr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9" name="Rectangle 8">
            <a:extLst>
              <a:ext uri="{FF2B5EF4-FFF2-40B4-BE49-F238E27FC236}">
                <a16:creationId xmlns:a16="http://schemas.microsoft.com/office/drawing/2014/main" id="{E9C055C7-FB1F-26B9-058D-1399BF43BE31}"/>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EFDC4B55-0E4D-8B5A-B81D-933B33D04162}"/>
              </a:ext>
            </a:extLst>
          </p:cNvPr>
          <p:cNvSpPr>
            <a:spLocks noChangeArrowheads="1"/>
          </p:cNvSpPr>
          <p:nvPr/>
        </p:nvSpPr>
        <p:spPr bwMode="auto">
          <a:xfrm flipV="1">
            <a:off x="5410200" y="360363"/>
            <a:ext cx="3733800" cy="90487"/>
          </a:xfrm>
          <a:prstGeom prst="rect">
            <a:avLst/>
          </a:prstGeom>
          <a:solidFill>
            <a:schemeClr val="accent2"/>
          </a:solidFill>
          <a:ln>
            <a:noFill/>
          </a:ln>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1" name="Rectangle 10">
            <a:extLst>
              <a:ext uri="{FF2B5EF4-FFF2-40B4-BE49-F238E27FC236}">
                <a16:creationId xmlns:a16="http://schemas.microsoft.com/office/drawing/2014/main" id="{BC3D01DA-0CE5-5665-6AB0-F63A7E6C87CC}"/>
              </a:ext>
            </a:extLst>
          </p:cNvPr>
          <p:cNvSpPr>
            <a:spLocks noChangeArrowheads="1"/>
          </p:cNvSpPr>
          <p:nvPr/>
        </p:nvSpPr>
        <p:spPr bwMode="auto">
          <a:xfrm flipV="1">
            <a:off x="5410200" y="439738"/>
            <a:ext cx="3733800" cy="180975"/>
          </a:xfrm>
          <a:prstGeom prst="rect">
            <a:avLst/>
          </a:prstGeom>
          <a:solidFill>
            <a:schemeClr val="accent2">
              <a:alpha val="50195"/>
            </a:schemeClr>
          </a:solidFill>
          <a:ln>
            <a:noFill/>
          </a:ln>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12" name="Rounded Rectangle 28">
            <a:extLst>
              <a:ext uri="{FF2B5EF4-FFF2-40B4-BE49-F238E27FC236}">
                <a16:creationId xmlns:a16="http://schemas.microsoft.com/office/drawing/2014/main" id="{9D05E6BD-6C50-7A8E-9E62-7D485439B011}"/>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13" name="Rounded Rectangle 30">
            <a:extLst>
              <a:ext uri="{FF2B5EF4-FFF2-40B4-BE49-F238E27FC236}">
                <a16:creationId xmlns:a16="http://schemas.microsoft.com/office/drawing/2014/main" id="{62A0FD38-8EEB-AC82-0EB0-72E14A4D89B5}"/>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a:extLst>
              <a:ext uri="{FF2B5EF4-FFF2-40B4-BE49-F238E27FC236}">
                <a16:creationId xmlns:a16="http://schemas.microsoft.com/office/drawing/2014/main" id="{4FD13522-9E9C-12DD-E77E-BAEB9DCA558D}"/>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ectangle 14">
            <a:extLst>
              <a:ext uri="{FF2B5EF4-FFF2-40B4-BE49-F238E27FC236}">
                <a16:creationId xmlns:a16="http://schemas.microsoft.com/office/drawing/2014/main" id="{B1E9787C-1F85-DCF4-FD04-8AD17283B546}"/>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F46B6250-9BD7-1C78-C5C6-EC2E31D77E50}"/>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16">
            <a:extLst>
              <a:ext uri="{FF2B5EF4-FFF2-40B4-BE49-F238E27FC236}">
                <a16:creationId xmlns:a16="http://schemas.microsoft.com/office/drawing/2014/main" id="{E5CB3E6E-4105-AC3D-B40A-795290CF63A7}"/>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8" name="Rectangle 17">
            <a:extLst>
              <a:ext uri="{FF2B5EF4-FFF2-40B4-BE49-F238E27FC236}">
                <a16:creationId xmlns:a16="http://schemas.microsoft.com/office/drawing/2014/main" id="{B2F61016-BA14-A1EA-7FD7-D89D22844514}"/>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9" name="Rectangle 18">
            <a:extLst>
              <a:ext uri="{FF2B5EF4-FFF2-40B4-BE49-F238E27FC236}">
                <a16:creationId xmlns:a16="http://schemas.microsoft.com/office/drawing/2014/main" id="{BEE55945-6BA3-055F-5648-DCA83CF9DDF7}"/>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20" name="Picture 21" descr="saludmed-com_Ban_PPT-MASTER-2_v01">
            <a:extLst>
              <a:ext uri="{FF2B5EF4-FFF2-40B4-BE49-F238E27FC236}">
                <a16:creationId xmlns:a16="http://schemas.microsoft.com/office/drawing/2014/main" id="{B8E49FFE-2529-2082-EB8B-710CADA7D2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5">
            <a:extLst>
              <a:ext uri="{FF2B5EF4-FFF2-40B4-BE49-F238E27FC236}">
                <a16:creationId xmlns:a16="http://schemas.microsoft.com/office/drawing/2014/main" id="{AC86D475-DC3B-4466-34A8-6EEC4211051D}"/>
              </a:ext>
            </a:extLst>
          </p:cNvPr>
          <p:cNvSpPr>
            <a:spLocks noGrp="1"/>
          </p:cNvSpPr>
          <p:nvPr>
            <p:ph type="dt" sz="half" idx="10"/>
          </p:nvPr>
        </p:nvSpPr>
        <p:spPr/>
        <p:txBody>
          <a:bodyPr rtlCol="0"/>
          <a:lstStyle>
            <a:lvl1pPr>
              <a:defRPr/>
            </a:lvl1pPr>
          </a:lstStyle>
          <a:p>
            <a:pPr>
              <a:defRPr/>
            </a:pPr>
            <a:fld id="{BD09D00B-868F-4614-9EA2-7EDCFF0F67CB}" type="datetimeFigureOut">
              <a:rPr lang="es-PR"/>
              <a:pPr>
                <a:defRPr/>
              </a:pPr>
              <a:t>08/25/2024</a:t>
            </a:fld>
            <a:endParaRPr lang="es-PR"/>
          </a:p>
        </p:txBody>
      </p:sp>
      <p:sp>
        <p:nvSpPr>
          <p:cNvPr id="22" name="Footer Placeholder 27">
            <a:extLst>
              <a:ext uri="{FF2B5EF4-FFF2-40B4-BE49-F238E27FC236}">
                <a16:creationId xmlns:a16="http://schemas.microsoft.com/office/drawing/2014/main" id="{4DEA0C07-837D-F3B1-DE93-3ECF8413F28F}"/>
              </a:ext>
            </a:extLst>
          </p:cNvPr>
          <p:cNvSpPr>
            <a:spLocks noGrp="1"/>
          </p:cNvSpPr>
          <p:nvPr>
            <p:ph type="ftr" sz="quarter" idx="11"/>
          </p:nvPr>
        </p:nvSpPr>
        <p:spPr/>
        <p:txBody>
          <a:bodyPr rtlCol="0"/>
          <a:lstStyle>
            <a:lvl1pPr>
              <a:defRPr/>
            </a:lvl1pPr>
          </a:lstStyle>
          <a:p>
            <a:pPr>
              <a:defRPr/>
            </a:pPr>
            <a:endParaRPr lang="es-PR"/>
          </a:p>
        </p:txBody>
      </p:sp>
      <p:sp>
        <p:nvSpPr>
          <p:cNvPr id="23" name="Slide Number Placeholder 26">
            <a:extLst>
              <a:ext uri="{FF2B5EF4-FFF2-40B4-BE49-F238E27FC236}">
                <a16:creationId xmlns:a16="http://schemas.microsoft.com/office/drawing/2014/main" id="{B7DB0C77-C24E-5C64-4643-F3F560BEBA78}"/>
              </a:ext>
            </a:extLst>
          </p:cNvPr>
          <p:cNvSpPr>
            <a:spLocks noGrp="1"/>
          </p:cNvSpPr>
          <p:nvPr>
            <p:ph type="sldNum" sz="quarter" idx="12"/>
          </p:nvPr>
        </p:nvSpPr>
        <p:spPr/>
        <p:txBody>
          <a:bodyPr/>
          <a:lstStyle>
            <a:lvl1pPr>
              <a:defRPr/>
            </a:lvl1pPr>
          </a:lstStyle>
          <a:p>
            <a:fld id="{FF0C9368-AB29-46E3-BCD6-B88645227AA3}" type="slidenum">
              <a:rPr lang="es-PR" altLang="es-PR"/>
              <a:pPr/>
              <a:t>‹#›</a:t>
            </a:fld>
            <a:endParaRPr lang="es-PR" altLang="es-PR"/>
          </a:p>
        </p:txBody>
      </p:sp>
    </p:spTree>
    <p:extLst>
      <p:ext uri="{BB962C8B-B14F-4D97-AF65-F5344CB8AC3E}">
        <p14:creationId xmlns:p14="http://schemas.microsoft.com/office/powerpoint/2010/main" val="421471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E1C278-2EB1-FAAC-50C2-680CDF83FF70}"/>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Rectangle 3">
            <a:extLst>
              <a:ext uri="{FF2B5EF4-FFF2-40B4-BE49-F238E27FC236}">
                <a16:creationId xmlns:a16="http://schemas.microsoft.com/office/drawing/2014/main" id="{17025B96-25C5-5F2F-A0A9-638CED48E79A}"/>
              </a:ext>
            </a:extLst>
          </p:cNvPr>
          <p:cNvSpPr>
            <a:spLocks noChangeArrowheads="1"/>
          </p:cNvSpPr>
          <p:nvPr/>
        </p:nvSpPr>
        <p:spPr bwMode="auto">
          <a:xfrm>
            <a:off x="0" y="0"/>
            <a:ext cx="9144000" cy="311150"/>
          </a:xfrm>
          <a:prstGeom prst="rect">
            <a:avLst/>
          </a:prstGeom>
          <a:solidFill>
            <a:srgbClr val="484876"/>
          </a:solidFill>
          <a:ln>
            <a:noFill/>
          </a:ln>
        </p:spPr>
        <p:txBody>
          <a:bodyPr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5" name="Rectangle 4">
            <a:extLst>
              <a:ext uri="{FF2B5EF4-FFF2-40B4-BE49-F238E27FC236}">
                <a16:creationId xmlns:a16="http://schemas.microsoft.com/office/drawing/2014/main" id="{FCC62C28-EF54-5575-6BC2-090BEED35639}"/>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5">
            <a:extLst>
              <a:ext uri="{FF2B5EF4-FFF2-40B4-BE49-F238E27FC236}">
                <a16:creationId xmlns:a16="http://schemas.microsoft.com/office/drawing/2014/main" id="{844CC90C-F5A4-B2B8-3CF0-E5B167563EEE}"/>
              </a:ext>
            </a:extLst>
          </p:cNvPr>
          <p:cNvSpPr>
            <a:spLocks noChangeArrowheads="1"/>
          </p:cNvSpPr>
          <p:nvPr/>
        </p:nvSpPr>
        <p:spPr bwMode="auto">
          <a:xfrm flipV="1">
            <a:off x="5410200" y="360363"/>
            <a:ext cx="3733800" cy="90487"/>
          </a:xfrm>
          <a:prstGeom prst="rect">
            <a:avLst/>
          </a:prstGeom>
          <a:solidFill>
            <a:schemeClr val="accent2"/>
          </a:solidFill>
          <a:ln>
            <a:noFill/>
          </a:ln>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7" name="Rectangle 6">
            <a:extLst>
              <a:ext uri="{FF2B5EF4-FFF2-40B4-BE49-F238E27FC236}">
                <a16:creationId xmlns:a16="http://schemas.microsoft.com/office/drawing/2014/main" id="{D4D10DB1-2A72-854B-6C4D-8D552A6BE62C}"/>
              </a:ext>
            </a:extLst>
          </p:cNvPr>
          <p:cNvSpPr>
            <a:spLocks noChangeArrowheads="1"/>
          </p:cNvSpPr>
          <p:nvPr/>
        </p:nvSpPr>
        <p:spPr bwMode="auto">
          <a:xfrm flipV="1">
            <a:off x="5410200" y="439738"/>
            <a:ext cx="3733800" cy="180975"/>
          </a:xfrm>
          <a:prstGeom prst="rect">
            <a:avLst/>
          </a:prstGeom>
          <a:solidFill>
            <a:schemeClr val="accent2">
              <a:alpha val="50195"/>
            </a:schemeClr>
          </a:solidFill>
          <a:ln>
            <a:noFill/>
          </a:ln>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8" name="Rounded Rectangle 28">
            <a:extLst>
              <a:ext uri="{FF2B5EF4-FFF2-40B4-BE49-F238E27FC236}">
                <a16:creationId xmlns:a16="http://schemas.microsoft.com/office/drawing/2014/main" id="{2CFE21E5-0316-AA99-F810-DB65706321D6}"/>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9" name="Rounded Rectangle 30">
            <a:extLst>
              <a:ext uri="{FF2B5EF4-FFF2-40B4-BE49-F238E27FC236}">
                <a16:creationId xmlns:a16="http://schemas.microsoft.com/office/drawing/2014/main" id="{8B4B7FCB-2AA5-D94C-C24F-3A2E0102D365}"/>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D1D927B4-4A46-CFD5-C076-E6EDB2E836BA}"/>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Rectangle 10">
            <a:extLst>
              <a:ext uri="{FF2B5EF4-FFF2-40B4-BE49-F238E27FC236}">
                <a16:creationId xmlns:a16="http://schemas.microsoft.com/office/drawing/2014/main" id="{7D5CF82B-B725-33BE-3AE7-88CCACE9BC53}"/>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E01098F9-C35A-BA9E-840F-2B05DC4C7EF8}"/>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3" name="Rectangle 12">
            <a:extLst>
              <a:ext uri="{FF2B5EF4-FFF2-40B4-BE49-F238E27FC236}">
                <a16:creationId xmlns:a16="http://schemas.microsoft.com/office/drawing/2014/main" id="{AC9AC43E-0784-99E9-F20F-737774E2BBFE}"/>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a:extLst>
              <a:ext uri="{FF2B5EF4-FFF2-40B4-BE49-F238E27FC236}">
                <a16:creationId xmlns:a16="http://schemas.microsoft.com/office/drawing/2014/main" id="{3A21A3C2-DD9F-9471-07E3-6B6CFB9A334C}"/>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a:extLst>
              <a:ext uri="{FF2B5EF4-FFF2-40B4-BE49-F238E27FC236}">
                <a16:creationId xmlns:a16="http://schemas.microsoft.com/office/drawing/2014/main" id="{A5CFC8F3-8C1C-B207-A04A-66125912141C}"/>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6" name="Picture 21" descr="saludmed-com_Ban_PPT-MASTER-2_v01">
            <a:extLst>
              <a:ext uri="{FF2B5EF4-FFF2-40B4-BE49-F238E27FC236}">
                <a16:creationId xmlns:a16="http://schemas.microsoft.com/office/drawing/2014/main" id="{BB4C0AAE-B192-A771-71F6-619CA0ABDE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17" name="Date Placeholder 2">
            <a:extLst>
              <a:ext uri="{FF2B5EF4-FFF2-40B4-BE49-F238E27FC236}">
                <a16:creationId xmlns:a16="http://schemas.microsoft.com/office/drawing/2014/main" id="{D8B3DE69-82F8-4846-54D6-101E965526B6}"/>
              </a:ext>
            </a:extLst>
          </p:cNvPr>
          <p:cNvSpPr>
            <a:spLocks noGrp="1"/>
          </p:cNvSpPr>
          <p:nvPr>
            <p:ph type="dt" sz="half" idx="10"/>
          </p:nvPr>
        </p:nvSpPr>
        <p:spPr>
          <a:xfrm>
            <a:off x="6583363" y="612775"/>
            <a:ext cx="958850" cy="457200"/>
          </a:xfrm>
        </p:spPr>
        <p:txBody>
          <a:bodyPr/>
          <a:lstStyle>
            <a:lvl1pPr>
              <a:defRPr/>
            </a:lvl1pPr>
          </a:lstStyle>
          <a:p>
            <a:pPr>
              <a:defRPr/>
            </a:pPr>
            <a:fld id="{022F69FD-0220-4A9C-A82A-4E57D9245672}" type="datetimeFigureOut">
              <a:rPr lang="es-PR"/>
              <a:pPr>
                <a:defRPr/>
              </a:pPr>
              <a:t>08/25/2024</a:t>
            </a:fld>
            <a:endParaRPr lang="es-PR"/>
          </a:p>
        </p:txBody>
      </p:sp>
      <p:sp>
        <p:nvSpPr>
          <p:cNvPr id="18" name="Footer Placeholder 3">
            <a:extLst>
              <a:ext uri="{FF2B5EF4-FFF2-40B4-BE49-F238E27FC236}">
                <a16:creationId xmlns:a16="http://schemas.microsoft.com/office/drawing/2014/main" id="{F91B93BA-80D8-A34F-720E-067D84C046E2}"/>
              </a:ext>
            </a:extLst>
          </p:cNvPr>
          <p:cNvSpPr>
            <a:spLocks noGrp="1"/>
          </p:cNvSpPr>
          <p:nvPr>
            <p:ph type="ftr" sz="quarter" idx="11"/>
          </p:nvPr>
        </p:nvSpPr>
        <p:spPr/>
        <p:txBody>
          <a:bodyPr/>
          <a:lstStyle>
            <a:lvl1pPr>
              <a:defRPr/>
            </a:lvl1pPr>
          </a:lstStyle>
          <a:p>
            <a:pPr>
              <a:defRPr/>
            </a:pPr>
            <a:endParaRPr lang="es-PR"/>
          </a:p>
        </p:txBody>
      </p:sp>
      <p:sp>
        <p:nvSpPr>
          <p:cNvPr id="19" name="Slide Number Placeholder 4">
            <a:extLst>
              <a:ext uri="{FF2B5EF4-FFF2-40B4-BE49-F238E27FC236}">
                <a16:creationId xmlns:a16="http://schemas.microsoft.com/office/drawing/2014/main" id="{9A3FE579-2297-4E91-21D5-BECDF61FCC0B}"/>
              </a:ext>
            </a:extLst>
          </p:cNvPr>
          <p:cNvSpPr>
            <a:spLocks noGrp="1"/>
          </p:cNvSpPr>
          <p:nvPr>
            <p:ph type="sldNum" sz="quarter" idx="12"/>
          </p:nvPr>
        </p:nvSpPr>
        <p:spPr/>
        <p:txBody>
          <a:bodyPr/>
          <a:lstStyle>
            <a:lvl1pPr>
              <a:defRPr/>
            </a:lvl1pPr>
          </a:lstStyle>
          <a:p>
            <a:fld id="{F5AF2B4F-9579-4186-826A-E018A0ACD3E1}" type="slidenum">
              <a:rPr lang="es-PR" altLang="es-PR"/>
              <a:pPr/>
              <a:t>‹#›</a:t>
            </a:fld>
            <a:endParaRPr lang="es-PR" altLang="es-PR"/>
          </a:p>
        </p:txBody>
      </p:sp>
    </p:spTree>
    <p:extLst>
      <p:ext uri="{BB962C8B-B14F-4D97-AF65-F5344CB8AC3E}">
        <p14:creationId xmlns:p14="http://schemas.microsoft.com/office/powerpoint/2010/main" val="247938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B7571F06-FA9E-A6CC-D7EE-F84792473E94}"/>
              </a:ext>
            </a:extLst>
          </p:cNvPr>
          <p:cNvSpPr>
            <a:spLocks noGrp="1"/>
          </p:cNvSpPr>
          <p:nvPr>
            <p:ph type="dt" sz="half" idx="10"/>
          </p:nvPr>
        </p:nvSpPr>
        <p:spPr/>
        <p:txBody>
          <a:bodyPr/>
          <a:lstStyle>
            <a:lvl1pPr>
              <a:defRPr/>
            </a:lvl1pPr>
          </a:lstStyle>
          <a:p>
            <a:pPr>
              <a:defRPr/>
            </a:pPr>
            <a:fld id="{28C79DE0-4990-4545-B1D6-0607E26592B8}" type="datetimeFigureOut">
              <a:rPr lang="es-PR"/>
              <a:pPr>
                <a:defRPr/>
              </a:pPr>
              <a:t>08/25/2024</a:t>
            </a:fld>
            <a:endParaRPr lang="es-PR"/>
          </a:p>
        </p:txBody>
      </p:sp>
      <p:sp>
        <p:nvSpPr>
          <p:cNvPr id="3" name="Footer Placeholder 2">
            <a:extLst>
              <a:ext uri="{FF2B5EF4-FFF2-40B4-BE49-F238E27FC236}">
                <a16:creationId xmlns:a16="http://schemas.microsoft.com/office/drawing/2014/main" id="{C3708D63-3C1E-4528-6265-30688EC40DDB}"/>
              </a:ext>
            </a:extLst>
          </p:cNvPr>
          <p:cNvSpPr>
            <a:spLocks noGrp="1"/>
          </p:cNvSpPr>
          <p:nvPr>
            <p:ph type="ftr" sz="quarter" idx="11"/>
          </p:nvPr>
        </p:nvSpPr>
        <p:spPr/>
        <p:txBody>
          <a:bodyPr/>
          <a:lstStyle>
            <a:lvl1pPr>
              <a:defRPr/>
            </a:lvl1pPr>
          </a:lstStyle>
          <a:p>
            <a:pPr>
              <a:defRPr/>
            </a:pPr>
            <a:endParaRPr lang="es-PR"/>
          </a:p>
        </p:txBody>
      </p:sp>
      <p:sp>
        <p:nvSpPr>
          <p:cNvPr id="4" name="Slide Number Placeholder 22">
            <a:extLst>
              <a:ext uri="{FF2B5EF4-FFF2-40B4-BE49-F238E27FC236}">
                <a16:creationId xmlns:a16="http://schemas.microsoft.com/office/drawing/2014/main" id="{3F6B25E5-549E-9200-C990-300D3DA629D2}"/>
              </a:ext>
            </a:extLst>
          </p:cNvPr>
          <p:cNvSpPr>
            <a:spLocks noGrp="1"/>
          </p:cNvSpPr>
          <p:nvPr>
            <p:ph type="sldNum" sz="quarter" idx="12"/>
          </p:nvPr>
        </p:nvSpPr>
        <p:spPr/>
        <p:txBody>
          <a:bodyPr/>
          <a:lstStyle>
            <a:lvl1pPr>
              <a:defRPr/>
            </a:lvl1pPr>
          </a:lstStyle>
          <a:p>
            <a:fld id="{69591B67-E0A2-4E1B-AB25-104F3FC09819}" type="slidenum">
              <a:rPr lang="es-PR" altLang="es-PR"/>
              <a:pPr/>
              <a:t>‹#›</a:t>
            </a:fld>
            <a:endParaRPr lang="es-PR" altLang="es-PR"/>
          </a:p>
        </p:txBody>
      </p:sp>
    </p:spTree>
    <p:extLst>
      <p:ext uri="{BB962C8B-B14F-4D97-AF65-F5344CB8AC3E}">
        <p14:creationId xmlns:p14="http://schemas.microsoft.com/office/powerpoint/2010/main" val="1931670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9FC68E8D-B3C8-D732-263D-A9AE7D507136}"/>
              </a:ext>
            </a:extLst>
          </p:cNvPr>
          <p:cNvSpPr>
            <a:spLocks noGrp="1"/>
          </p:cNvSpPr>
          <p:nvPr>
            <p:ph type="dt" sz="half" idx="10"/>
          </p:nvPr>
        </p:nvSpPr>
        <p:spPr/>
        <p:txBody>
          <a:bodyPr/>
          <a:lstStyle>
            <a:lvl1pPr>
              <a:defRPr/>
            </a:lvl1pPr>
          </a:lstStyle>
          <a:p>
            <a:pPr>
              <a:defRPr/>
            </a:pPr>
            <a:fld id="{352B1D2D-32F2-4003-B035-F33381A4D50D}" type="datetimeFigureOut">
              <a:rPr lang="es-PR"/>
              <a:pPr>
                <a:defRPr/>
              </a:pPr>
              <a:t>08/25/2024</a:t>
            </a:fld>
            <a:endParaRPr lang="es-PR"/>
          </a:p>
        </p:txBody>
      </p:sp>
      <p:sp>
        <p:nvSpPr>
          <p:cNvPr id="6" name="Footer Placeholder 2">
            <a:extLst>
              <a:ext uri="{FF2B5EF4-FFF2-40B4-BE49-F238E27FC236}">
                <a16:creationId xmlns:a16="http://schemas.microsoft.com/office/drawing/2014/main" id="{1107BD26-7536-2FD4-9708-358B084CBECB}"/>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32084138-B33B-BCA5-6EC8-D6C699AB2B7B}"/>
              </a:ext>
            </a:extLst>
          </p:cNvPr>
          <p:cNvSpPr>
            <a:spLocks noGrp="1"/>
          </p:cNvSpPr>
          <p:nvPr>
            <p:ph type="sldNum" sz="quarter" idx="12"/>
          </p:nvPr>
        </p:nvSpPr>
        <p:spPr/>
        <p:txBody>
          <a:bodyPr/>
          <a:lstStyle>
            <a:lvl1pPr>
              <a:defRPr/>
            </a:lvl1pPr>
          </a:lstStyle>
          <a:p>
            <a:fld id="{65DB108B-F2F9-40E6-9187-337B113BDC96}" type="slidenum">
              <a:rPr lang="es-PR" altLang="es-PR"/>
              <a:pPr/>
              <a:t>‹#›</a:t>
            </a:fld>
            <a:endParaRPr lang="es-PR" altLang="es-PR"/>
          </a:p>
        </p:txBody>
      </p:sp>
    </p:spTree>
    <p:extLst>
      <p:ext uri="{BB962C8B-B14F-4D97-AF65-F5344CB8AC3E}">
        <p14:creationId xmlns:p14="http://schemas.microsoft.com/office/powerpoint/2010/main" val="203643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a:extLst>
              <a:ext uri="{FF2B5EF4-FFF2-40B4-BE49-F238E27FC236}">
                <a16:creationId xmlns:a16="http://schemas.microsoft.com/office/drawing/2014/main" id="{C041E900-A28F-EE70-0529-2A79E7ED6517}"/>
              </a:ext>
            </a:extLst>
          </p:cNvPr>
          <p:cNvSpPr>
            <a:spLocks noGrp="1"/>
          </p:cNvSpPr>
          <p:nvPr>
            <p:ph type="dt" sz="half" idx="10"/>
          </p:nvPr>
        </p:nvSpPr>
        <p:spPr/>
        <p:txBody>
          <a:bodyPr/>
          <a:lstStyle>
            <a:lvl1pPr>
              <a:defRPr/>
            </a:lvl1pPr>
          </a:lstStyle>
          <a:p>
            <a:pPr>
              <a:defRPr/>
            </a:pPr>
            <a:fld id="{A00868E6-BFBA-4EEA-AF4C-930D6E91C8EC}" type="datetimeFigureOut">
              <a:rPr lang="es-PR"/>
              <a:pPr>
                <a:defRPr/>
              </a:pPr>
              <a:t>08/25/2024</a:t>
            </a:fld>
            <a:endParaRPr lang="es-PR"/>
          </a:p>
        </p:txBody>
      </p:sp>
      <p:sp>
        <p:nvSpPr>
          <p:cNvPr id="6" name="Footer Placeholder 2">
            <a:extLst>
              <a:ext uri="{FF2B5EF4-FFF2-40B4-BE49-F238E27FC236}">
                <a16:creationId xmlns:a16="http://schemas.microsoft.com/office/drawing/2014/main" id="{CC7ED745-6BEB-9164-D399-FC7B99169F23}"/>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992A5529-0182-A52A-C726-0F84FC3F6ECF}"/>
              </a:ext>
            </a:extLst>
          </p:cNvPr>
          <p:cNvSpPr>
            <a:spLocks noGrp="1"/>
          </p:cNvSpPr>
          <p:nvPr>
            <p:ph type="sldNum" sz="quarter" idx="12"/>
          </p:nvPr>
        </p:nvSpPr>
        <p:spPr/>
        <p:txBody>
          <a:bodyPr/>
          <a:lstStyle>
            <a:lvl1pPr>
              <a:defRPr/>
            </a:lvl1pPr>
          </a:lstStyle>
          <a:p>
            <a:fld id="{C93B1B15-65E2-400B-8C75-6AC8EA437A0D}" type="slidenum">
              <a:rPr lang="es-PR" altLang="es-PR"/>
              <a:pPr/>
              <a:t>‹#›</a:t>
            </a:fld>
            <a:endParaRPr lang="es-PR" altLang="es-PR"/>
          </a:p>
        </p:txBody>
      </p:sp>
    </p:spTree>
    <p:extLst>
      <p:ext uri="{BB962C8B-B14F-4D97-AF65-F5344CB8AC3E}">
        <p14:creationId xmlns:p14="http://schemas.microsoft.com/office/powerpoint/2010/main" val="414610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F98181C-079A-DECE-354C-E2060151B344}"/>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7" name="Rectangle 28">
            <a:extLst>
              <a:ext uri="{FF2B5EF4-FFF2-40B4-BE49-F238E27FC236}">
                <a16:creationId xmlns:a16="http://schemas.microsoft.com/office/drawing/2014/main" id="{75C535D5-21DF-AA84-0CC9-FF8A0FC24C5B}"/>
              </a:ext>
            </a:extLst>
          </p:cNvPr>
          <p:cNvSpPr>
            <a:spLocks noChangeArrowheads="1"/>
          </p:cNvSpPr>
          <p:nvPr/>
        </p:nvSpPr>
        <p:spPr bwMode="auto">
          <a:xfrm>
            <a:off x="0" y="0"/>
            <a:ext cx="9144000" cy="311150"/>
          </a:xfrm>
          <a:prstGeom prst="rect">
            <a:avLst/>
          </a:prstGeom>
          <a:solidFill>
            <a:srgbClr val="484876"/>
          </a:solidFill>
          <a:ln>
            <a:noFill/>
          </a:ln>
        </p:spPr>
        <p:txBody>
          <a:bodyPr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a:extLst>
              <a:ext uri="{FF2B5EF4-FFF2-40B4-BE49-F238E27FC236}">
                <a16:creationId xmlns:a16="http://schemas.microsoft.com/office/drawing/2014/main" id="{3B6A417E-2F1B-320F-D079-BF876700E656}"/>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9" name="Rectangle 30">
            <a:extLst>
              <a:ext uri="{FF2B5EF4-FFF2-40B4-BE49-F238E27FC236}">
                <a16:creationId xmlns:a16="http://schemas.microsoft.com/office/drawing/2014/main" id="{5A14D9EE-A880-0FAF-CDF5-549A3440AA04}"/>
              </a:ext>
            </a:extLst>
          </p:cNvPr>
          <p:cNvSpPr>
            <a:spLocks noChangeArrowheads="1"/>
          </p:cNvSpPr>
          <p:nvPr/>
        </p:nvSpPr>
        <p:spPr bwMode="auto">
          <a:xfrm flipV="1">
            <a:off x="5410200" y="360363"/>
            <a:ext cx="3733800" cy="90487"/>
          </a:xfrm>
          <a:prstGeom prst="rect">
            <a:avLst/>
          </a:prstGeom>
          <a:solidFill>
            <a:schemeClr val="accent2"/>
          </a:solidFill>
          <a:ln>
            <a:noFill/>
          </a:ln>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a:extLst>
              <a:ext uri="{FF2B5EF4-FFF2-40B4-BE49-F238E27FC236}">
                <a16:creationId xmlns:a16="http://schemas.microsoft.com/office/drawing/2014/main" id="{D62062DF-B4E4-A571-43F4-F081342D66E2}"/>
              </a:ext>
            </a:extLst>
          </p:cNvPr>
          <p:cNvSpPr>
            <a:spLocks noChangeArrowheads="1"/>
          </p:cNvSpPr>
          <p:nvPr userDrawn="1"/>
        </p:nvSpPr>
        <p:spPr bwMode="auto">
          <a:xfrm flipV="1">
            <a:off x="5410200" y="439738"/>
            <a:ext cx="3733800" cy="180975"/>
          </a:xfrm>
          <a:prstGeom prst="rect">
            <a:avLst/>
          </a:prstGeom>
          <a:solidFill>
            <a:schemeClr val="accent2">
              <a:alpha val="50195"/>
            </a:schemeClr>
          </a:solidFill>
          <a:ln>
            <a:noFill/>
          </a:ln>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a:extLst>
              <a:ext uri="{FF2B5EF4-FFF2-40B4-BE49-F238E27FC236}">
                <a16:creationId xmlns:a16="http://schemas.microsoft.com/office/drawing/2014/main" id="{26B06F8D-8097-221F-D8B5-A604532968A3}"/>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34" name="Rounded Rectangle 33">
            <a:extLst>
              <a:ext uri="{FF2B5EF4-FFF2-40B4-BE49-F238E27FC236}">
                <a16:creationId xmlns:a16="http://schemas.microsoft.com/office/drawing/2014/main" id="{493C8288-0E14-D422-7B0D-40F89B17076A}"/>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5" name="Rectangle 34">
            <a:extLst>
              <a:ext uri="{FF2B5EF4-FFF2-40B4-BE49-F238E27FC236}">
                <a16:creationId xmlns:a16="http://schemas.microsoft.com/office/drawing/2014/main" id="{A0076056-351D-4BD3-9822-E7EF70163F4F}"/>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6" name="Rectangle 35">
            <a:extLst>
              <a:ext uri="{FF2B5EF4-FFF2-40B4-BE49-F238E27FC236}">
                <a16:creationId xmlns:a16="http://schemas.microsoft.com/office/drawing/2014/main" id="{DC49C139-C728-2F78-5C01-FE98A4C32296}"/>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7" name="Rectangle 36">
            <a:extLst>
              <a:ext uri="{FF2B5EF4-FFF2-40B4-BE49-F238E27FC236}">
                <a16:creationId xmlns:a16="http://schemas.microsoft.com/office/drawing/2014/main" id="{940D3125-BB2A-C064-E83C-257BDCCF060E}"/>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8" name="Rectangle 37">
            <a:extLst>
              <a:ext uri="{FF2B5EF4-FFF2-40B4-BE49-F238E27FC236}">
                <a16:creationId xmlns:a16="http://schemas.microsoft.com/office/drawing/2014/main" id="{414D09C4-4B3F-113E-32A7-5E56B05215C5}"/>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9" name="Rectangle 38">
            <a:extLst>
              <a:ext uri="{FF2B5EF4-FFF2-40B4-BE49-F238E27FC236}">
                <a16:creationId xmlns:a16="http://schemas.microsoft.com/office/drawing/2014/main" id="{BBB4C760-7A57-094A-8178-F743F50BA682}"/>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0" name="Rectangle 39">
            <a:extLst>
              <a:ext uri="{FF2B5EF4-FFF2-40B4-BE49-F238E27FC236}">
                <a16:creationId xmlns:a16="http://schemas.microsoft.com/office/drawing/2014/main" id="{88777722-471A-823D-FD0F-3570ACCD4207}"/>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39" name="Title Placeholder 21">
            <a:extLst>
              <a:ext uri="{FF2B5EF4-FFF2-40B4-BE49-F238E27FC236}">
                <a16:creationId xmlns:a16="http://schemas.microsoft.com/office/drawing/2014/main" id="{29445055-2B16-B9E5-ADA5-4F6E742792B2}"/>
              </a:ext>
            </a:extLst>
          </p:cNvPr>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040" name="Text Placeholder 12">
            <a:extLst>
              <a:ext uri="{FF2B5EF4-FFF2-40B4-BE49-F238E27FC236}">
                <a16:creationId xmlns:a16="http://schemas.microsoft.com/office/drawing/2014/main" id="{935AC348-6061-0E43-AFDA-03CDADE71356}"/>
              </a:ext>
            </a:extLst>
          </p:cNvPr>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a:extLst>
              <a:ext uri="{FF2B5EF4-FFF2-40B4-BE49-F238E27FC236}">
                <a16:creationId xmlns:a16="http://schemas.microsoft.com/office/drawing/2014/main" id="{B8C97FDE-2780-66DB-E043-8CA39E8B735D}"/>
              </a:ext>
            </a:extLst>
          </p:cNvPr>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defRPr>
            </a:lvl1pPr>
          </a:lstStyle>
          <a:p>
            <a:pPr>
              <a:defRPr/>
            </a:pPr>
            <a:fld id="{75E2FA81-3C73-4D22-A133-7BAC61E254E8}" type="datetimeFigureOut">
              <a:rPr lang="es-PR"/>
              <a:pPr>
                <a:defRPr/>
              </a:pPr>
              <a:t>08/25/2024</a:t>
            </a:fld>
            <a:endParaRPr lang="es-PR"/>
          </a:p>
        </p:txBody>
      </p:sp>
      <p:sp>
        <p:nvSpPr>
          <p:cNvPr id="3" name="Footer Placeholder 2">
            <a:extLst>
              <a:ext uri="{FF2B5EF4-FFF2-40B4-BE49-F238E27FC236}">
                <a16:creationId xmlns:a16="http://schemas.microsoft.com/office/drawing/2014/main" id="{69723264-1601-5C92-579A-185DDB5328C4}"/>
              </a:ext>
            </a:extLst>
          </p:cNvPr>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s-PR"/>
          </a:p>
        </p:txBody>
      </p:sp>
      <p:pic>
        <p:nvPicPr>
          <p:cNvPr id="1043" name="Picture 34" descr="saludmed-com_Ban_PPT-MASTER-2_v01">
            <a:extLst>
              <a:ext uri="{FF2B5EF4-FFF2-40B4-BE49-F238E27FC236}">
                <a16:creationId xmlns:a16="http://schemas.microsoft.com/office/drawing/2014/main" id="{7DC52941-1857-F66B-0943-3BE5E57B502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a:extLst>
              <a:ext uri="{FF2B5EF4-FFF2-40B4-BE49-F238E27FC236}">
                <a16:creationId xmlns:a16="http://schemas.microsoft.com/office/drawing/2014/main" id="{93933C10-4483-7C45-BB9F-2E937A649D59}"/>
              </a:ext>
            </a:extLst>
          </p:cNvPr>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800">
                <a:solidFill>
                  <a:srgbClr val="FFFFFF"/>
                </a:solidFill>
              </a:defRPr>
            </a:lvl1pPr>
          </a:lstStyle>
          <a:p>
            <a:fld id="{40901FA6-75C8-4B8D-9D2F-0A7230CE74F6}" type="slidenum">
              <a:rPr lang="es-PR" altLang="es-PR"/>
              <a:pPr/>
              <a:t>‹#›</a:t>
            </a:fld>
            <a:endParaRPr lang="es-PR" altLang="es-PR"/>
          </a:p>
        </p:txBody>
      </p:sp>
      <p:sp>
        <p:nvSpPr>
          <p:cNvPr id="10" name="Text Box 6">
            <a:extLst>
              <a:ext uri="{FF2B5EF4-FFF2-40B4-BE49-F238E27FC236}">
                <a16:creationId xmlns:a16="http://schemas.microsoft.com/office/drawing/2014/main" id="{52D318B5-9238-C653-2679-ED673A10E75D}"/>
              </a:ext>
            </a:extLst>
          </p:cNvPr>
          <p:cNvSpPr txBox="1">
            <a:spLocks noChangeArrowheads="1"/>
          </p:cNvSpPr>
          <p:nvPr userDrawn="1"/>
        </p:nvSpPr>
        <p:spPr bwMode="auto">
          <a:xfrm>
            <a:off x="0" y="6588125"/>
            <a:ext cx="9144000" cy="269875"/>
          </a:xfrm>
          <a:prstGeom prst="rect">
            <a:avLst/>
          </a:prstGeom>
          <a:solidFill>
            <a:srgbClr val="E6E6EF"/>
          </a:solidFill>
          <a:ln>
            <a:noFill/>
          </a:ln>
        </p:spPr>
        <p:txBody>
          <a:bodyPr/>
          <a:lstStyle>
            <a:lvl1pPr algn="l">
              <a:tabLst>
                <a:tab pos="7485063" algn="l"/>
              </a:tabLst>
              <a:defRPr>
                <a:solidFill>
                  <a:schemeClr val="tx1"/>
                </a:solidFill>
                <a:latin typeface="Georgia" panose="02040502050405020303" pitchFamily="18" charset="0"/>
              </a:defRPr>
            </a:lvl1pPr>
            <a:lvl2pPr marL="742950" indent="-285750" algn="l">
              <a:tabLst>
                <a:tab pos="7485063" algn="l"/>
              </a:tabLst>
              <a:defRPr>
                <a:solidFill>
                  <a:schemeClr val="tx1"/>
                </a:solidFill>
                <a:latin typeface="Georgia" panose="02040502050405020303" pitchFamily="18" charset="0"/>
              </a:defRPr>
            </a:lvl2pPr>
            <a:lvl3pPr marL="1143000" indent="-228600" algn="l">
              <a:tabLst>
                <a:tab pos="7485063" algn="l"/>
              </a:tabLst>
              <a:defRPr>
                <a:solidFill>
                  <a:schemeClr val="tx1"/>
                </a:solidFill>
                <a:latin typeface="Georgia" panose="02040502050405020303" pitchFamily="18" charset="0"/>
              </a:defRPr>
            </a:lvl3pPr>
            <a:lvl4pPr marL="1600200" indent="-228600" algn="l">
              <a:tabLst>
                <a:tab pos="7485063" algn="l"/>
              </a:tabLst>
              <a:defRPr>
                <a:solidFill>
                  <a:schemeClr val="tx1"/>
                </a:solidFill>
                <a:latin typeface="Georgia" panose="02040502050405020303" pitchFamily="18" charset="0"/>
              </a:defRPr>
            </a:lvl4pPr>
            <a:lvl5pPr marL="2057400" indent="-228600" algn="l">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lgn="ctr" eaLnBrk="1" hangingPunct="1">
              <a:spcBef>
                <a:spcPct val="50000"/>
              </a:spcBef>
              <a:defRPr/>
            </a:pPr>
            <a:r>
              <a:rPr lang="en-US" altLang="es-PR" sz="1000" dirty="0">
                <a:latin typeface="Arial" panose="020B0604020202020204" pitchFamily="34" charset="0"/>
              </a:rPr>
              <a:t>Copyright © 2024 Edgar Lopategui Corsino | </a:t>
            </a:r>
            <a:r>
              <a:rPr lang="en-US" altLang="es-PR" sz="1000" dirty="0" err="1">
                <a:latin typeface="Arial" panose="020B0604020202020204" pitchFamily="34" charset="0"/>
              </a:rPr>
              <a:t>Saludmed</a:t>
            </a:r>
            <a:r>
              <a:rPr lang="en-US" altLang="es-PR" sz="1000" dirty="0">
                <a:latin typeface="Arial" panose="020B0604020202020204" pitchFamily="34" charset="0"/>
              </a:rPr>
              <a:t> </a:t>
            </a:r>
          </a:p>
        </p:txBody>
      </p:sp>
    </p:spTree>
  </p:cSld>
  <p:clrMap bg1="lt1" tx1="dk1" bg2="lt2" tx2="dk2" accent1="accent1" accent2="accent2" accent3="accent3" accent4="accent4" accent5="accent5" accent6="accent6" hlink="hlink" folHlink="folHlink"/>
  <p:sldLayoutIdLst>
    <p:sldLayoutId id="2147483751" r:id="rId1"/>
    <p:sldLayoutId id="2147483743" r:id="rId2"/>
    <p:sldLayoutId id="2147483744" r:id="rId3"/>
    <p:sldLayoutId id="2147483745" r:id="rId4"/>
    <p:sldLayoutId id="2147483752" r:id="rId5"/>
    <p:sldLayoutId id="2147483753" r:id="rId6"/>
    <p:sldLayoutId id="2147483746" r:id="rId7"/>
    <p:sldLayoutId id="2147483747" r:id="rId8"/>
    <p:sldLayoutId id="2147483748" r:id="rId9"/>
    <p:sldLayoutId id="2147483749" r:id="rId10"/>
    <p:sldLayoutId id="2147483750"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5" Type="http://schemas.openxmlformats.org/officeDocument/2006/relationships/image" Target="../media/image98.wmf"/><Relationship Id="rId4" Type="http://schemas.openxmlformats.org/officeDocument/2006/relationships/image" Target="../media/image70.wmf"/></Relationships>
</file>

<file path=ppt/slides/_rels/slide103.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wmf"/><Relationship Id="rId4" Type="http://schemas.openxmlformats.org/officeDocument/2006/relationships/image" Target="../media/image70.wmf"/></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111.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105.wmf"/><Relationship Id="rId5" Type="http://schemas.openxmlformats.org/officeDocument/2006/relationships/image" Target="../media/image98.wmf"/><Relationship Id="rId4" Type="http://schemas.openxmlformats.org/officeDocument/2006/relationships/image" Target="../media/image70.wmf"/></Relationships>
</file>

<file path=ppt/slides/_rels/slide11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105.wmf"/><Relationship Id="rId5" Type="http://schemas.openxmlformats.org/officeDocument/2006/relationships/image" Target="../media/image98.wmf"/><Relationship Id="rId4" Type="http://schemas.openxmlformats.org/officeDocument/2006/relationships/image" Target="../media/image70.wmf"/></Relationships>
</file>

<file path=ppt/slides/_rels/slide113.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105.wmf"/><Relationship Id="rId5" Type="http://schemas.openxmlformats.org/officeDocument/2006/relationships/image" Target="../media/image98.wmf"/><Relationship Id="rId4" Type="http://schemas.openxmlformats.org/officeDocument/2006/relationships/image" Target="../media/image70.wmf"/></Relationships>
</file>

<file path=ppt/slides/_rels/slide114.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70.wmf"/></Relationships>
</file>

<file path=ppt/slides/_rels/slide115.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116.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70.wmf"/></Relationships>
</file>

<file path=ppt/slides/_rels/slide11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70.wmf"/></Relationships>
</file>

<file path=ppt/slides/_rels/slide118.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70.wmf"/></Relationships>
</file>

<file path=ppt/slides/_rels/slide119.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98.wmf"/><Relationship Id="rId4" Type="http://schemas.openxmlformats.org/officeDocument/2006/relationships/image" Target="../media/image70.wmf"/></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2.wmf"/><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9.jpeg"/></Relationships>
</file>

<file path=ppt/slides/_rels/slide121.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2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123.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124.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67.wmf"/></Relationships>
</file>

<file path=ppt/slides/_rels/slide12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05.wmf"/><Relationship Id="rId5" Type="http://schemas.openxmlformats.org/officeDocument/2006/relationships/image" Target="../media/image98.wmf"/><Relationship Id="rId4" Type="http://schemas.openxmlformats.org/officeDocument/2006/relationships/audio" Target="../media/audio3.wav"/></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98.wmf"/><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67.wmf"/></Relationships>
</file>

<file path=ppt/slides/_rels/slide1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98.wmf"/></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20.jpeg"/><Relationship Id="rId4" Type="http://schemas.openxmlformats.org/officeDocument/2006/relationships/audio" Target="../media/audio3.wav"/></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21.jpeg"/><Relationship Id="rId4" Type="http://schemas.openxmlformats.org/officeDocument/2006/relationships/audio" Target="../media/audio3.wav"/></Relationships>
</file>

<file path=ppt/slides/_rels/slide134.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5" Type="http://schemas.openxmlformats.org/officeDocument/2006/relationships/image" Target="../media/image98.wmf"/><Relationship Id="rId4" Type="http://schemas.openxmlformats.org/officeDocument/2006/relationships/image" Target="../media/image70.wmf"/></Relationships>
</file>

<file path=ppt/slides/_rels/slide135.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98.wmf"/><Relationship Id="rId4" Type="http://schemas.openxmlformats.org/officeDocument/2006/relationships/image" Target="../media/image70.wmf"/></Relationships>
</file>

<file path=ppt/slides/_rels/slide136.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70.wmf"/></Relationships>
</file>

<file path=ppt/slides/_rels/slide13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13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5" Type="http://schemas.openxmlformats.org/officeDocument/2006/relationships/image" Target="../media/image98.wmf"/><Relationship Id="rId4" Type="http://schemas.openxmlformats.org/officeDocument/2006/relationships/image" Target="../media/image70.wmf"/></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2.wmf"/><Relationship Id="rId5" Type="http://schemas.openxmlformats.org/officeDocument/2006/relationships/image" Target="../media/image128.jpeg"/><Relationship Id="rId4" Type="http://schemas.openxmlformats.org/officeDocument/2006/relationships/audio" Target="../media/audio3.wav"/></Relationships>
</file>

<file path=ppt/slides/_rels/slide14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5" Type="http://schemas.openxmlformats.org/officeDocument/2006/relationships/image" Target="../media/image70.wmf"/><Relationship Id="rId4" Type="http://schemas.openxmlformats.org/officeDocument/2006/relationships/image" Target="../media/image98.wmf"/></Relationships>
</file>

<file path=ppt/slides/_rels/slide143.xml.rels><?xml version="1.0" encoding="UTF-8" standalone="yes"?>
<Relationships xmlns="http://schemas.openxmlformats.org/package/2006/relationships"><Relationship Id="rId3" Type="http://schemas.openxmlformats.org/officeDocument/2006/relationships/image" Target="../media/image67.wmf"/><Relationship Id="rId7" Type="http://schemas.openxmlformats.org/officeDocument/2006/relationships/image" Target="../media/image129.wmf"/><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105.wmf"/><Relationship Id="rId5" Type="http://schemas.openxmlformats.org/officeDocument/2006/relationships/image" Target="../media/image70.wmf"/><Relationship Id="rId4" Type="http://schemas.openxmlformats.org/officeDocument/2006/relationships/image" Target="../media/image98.wmf"/></Relationships>
</file>

<file path=ppt/slides/_rels/slide144.xml.rels><?xml version="1.0" encoding="UTF-8" standalone="yes"?>
<Relationships xmlns="http://schemas.openxmlformats.org/package/2006/relationships"><Relationship Id="rId3" Type="http://schemas.openxmlformats.org/officeDocument/2006/relationships/image" Target="../media/image67.wmf"/><Relationship Id="rId7" Type="http://schemas.openxmlformats.org/officeDocument/2006/relationships/image" Target="../media/image131.jpeg"/><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70.wmf"/><Relationship Id="rId4" Type="http://schemas.openxmlformats.org/officeDocument/2006/relationships/image" Target="../media/image98.wmf"/></Relationships>
</file>

<file path=ppt/slides/_rels/slide145.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5" Type="http://schemas.openxmlformats.org/officeDocument/2006/relationships/image" Target="../media/image70.wmf"/><Relationship Id="rId4" Type="http://schemas.openxmlformats.org/officeDocument/2006/relationships/image" Target="../media/image98.wmf"/></Relationships>
</file>

<file path=ppt/slides/_rels/slide146.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67.wmf"/><Relationship Id="rId1" Type="http://schemas.openxmlformats.org/officeDocument/2006/relationships/slideLayout" Target="../slideLayouts/slideLayout7.xml"/><Relationship Id="rId6" Type="http://schemas.openxmlformats.org/officeDocument/2006/relationships/image" Target="../media/image105.wmf"/><Relationship Id="rId5" Type="http://schemas.openxmlformats.org/officeDocument/2006/relationships/image" Target="../media/image70.wmf"/><Relationship Id="rId4" Type="http://schemas.openxmlformats.org/officeDocument/2006/relationships/image" Target="../media/image98.wmf"/></Relationships>
</file>

<file path=ppt/slides/_rels/slide14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67.wmf"/><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70.wmf"/><Relationship Id="rId4" Type="http://schemas.openxmlformats.org/officeDocument/2006/relationships/image" Target="../media/image98.wmf"/></Relationships>
</file>

<file path=ppt/slides/_rels/slide14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67.wmf"/><Relationship Id="rId1" Type="http://schemas.openxmlformats.org/officeDocument/2006/relationships/slideLayout" Target="../slideLayouts/slideLayout7.xml"/><Relationship Id="rId6" Type="http://schemas.openxmlformats.org/officeDocument/2006/relationships/image" Target="../media/image105.wmf"/><Relationship Id="rId5" Type="http://schemas.openxmlformats.org/officeDocument/2006/relationships/image" Target="../media/image70.wmf"/><Relationship Id="rId4" Type="http://schemas.openxmlformats.org/officeDocument/2006/relationships/image" Target="../media/image98.wmf"/></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67.wmf"/><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70.wmf"/><Relationship Id="rId4" Type="http://schemas.openxmlformats.org/officeDocument/2006/relationships/image" Target="../media/image98.wmf"/></Relationships>
</file>

<file path=ppt/slides/_rels/slide15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67.wmf"/><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70.wmf"/></Relationships>
</file>

<file path=ppt/slides/_rels/slide15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67.wmf"/><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70.wmf"/></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70.wmf"/></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oleObject" Target="../embeddings/oleObject1.bin"/><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2.wmf"/><Relationship Id="rId1" Type="http://schemas.openxmlformats.org/officeDocument/2006/relationships/slideLayout" Target="../slideLayouts/slideLayout7.xml"/><Relationship Id="rId4" Type="http://schemas.openxmlformats.org/officeDocument/2006/relationships/image" Target="../media/image70.wmf"/></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2.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a:extLst>
              <a:ext uri="{FF2B5EF4-FFF2-40B4-BE49-F238E27FC236}">
                <a16:creationId xmlns:a16="http://schemas.microsoft.com/office/drawing/2014/main" id="{74E583F4-869A-1C70-AE5B-694BCA9F779E}"/>
              </a:ext>
            </a:extLst>
          </p:cNvPr>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0000"/>
              </a:lnSpc>
              <a:buFont typeface="Georgia" panose="02040502050405020303" pitchFamily="18" charset="0"/>
              <a:buNone/>
            </a:pPr>
            <a:r>
              <a:rPr lang="es-PR" altLang="es-PR" sz="2400" b="1">
                <a:solidFill>
                  <a:srgbClr val="484876"/>
                </a:solidFill>
                <a:latin typeface="Arial" panose="020B0604020202020204" pitchFamily="34" charset="0"/>
                <a:cs typeface="Arial" panose="020B0604020202020204" pitchFamily="34" charset="0"/>
              </a:rPr>
              <a:t>Prof. Edgar Lopategui Corsino</a:t>
            </a:r>
          </a:p>
          <a:p>
            <a:pPr eaLnBrk="1" hangingPunct="1">
              <a:lnSpc>
                <a:spcPct val="90000"/>
              </a:lnSpc>
              <a:buFont typeface="Georgia" panose="02040502050405020303" pitchFamily="18" charset="0"/>
              <a:buNone/>
            </a:pPr>
            <a:r>
              <a:rPr lang="es-PR" altLang="es-PR" sz="2400" b="1" i="1">
                <a:solidFill>
                  <a:srgbClr val="484876"/>
                </a:solidFill>
                <a:latin typeface="Arial" panose="020B0604020202020204" pitchFamily="34" charset="0"/>
                <a:cs typeface="Arial" panose="020B0604020202020204" pitchFamily="34" charset="0"/>
              </a:rPr>
              <a:t>M.A., Fisiología del Ejercicio</a:t>
            </a:r>
          </a:p>
        </p:txBody>
      </p:sp>
      <p:pic>
        <p:nvPicPr>
          <p:cNvPr id="7171" name="Picture 10" descr="RSEAUX~2">
            <a:extLst>
              <a:ext uri="{FF2B5EF4-FFF2-40B4-BE49-F238E27FC236}">
                <a16:creationId xmlns:a16="http://schemas.microsoft.com/office/drawing/2014/main" id="{97602B43-C0BD-7954-3665-D0F98E21D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0847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17">
            <a:extLst>
              <a:ext uri="{FF2B5EF4-FFF2-40B4-BE49-F238E27FC236}">
                <a16:creationId xmlns:a16="http://schemas.microsoft.com/office/drawing/2014/main" id="{9B6916E5-0916-45DE-0719-543282C5B968}"/>
              </a:ext>
            </a:extLst>
          </p:cNvPr>
          <p:cNvSpPr>
            <a:spLocks noChangeArrowheads="1"/>
          </p:cNvSpPr>
          <p:nvPr/>
        </p:nvSpPr>
        <p:spPr bwMode="auto">
          <a:xfrm>
            <a:off x="682625" y="4725988"/>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5000"/>
              </a:lnSpc>
              <a:spcBef>
                <a:spcPct val="0"/>
              </a:spcBef>
              <a:buClrTx/>
              <a:buFontTx/>
              <a:buNone/>
            </a:pPr>
            <a:r>
              <a:rPr lang="es-PR" altLang="es-PR" sz="1800" b="1">
                <a:solidFill>
                  <a:srgbClr val="484876"/>
                </a:solidFill>
                <a:latin typeface="Trebuchet MS" panose="020B0603020202020204" pitchFamily="34" charset="0"/>
              </a:rPr>
              <a:t>Web:        </a:t>
            </a:r>
            <a:r>
              <a:rPr lang="es-PR" altLang="es-PR" sz="1800" b="1" i="1">
                <a:solidFill>
                  <a:srgbClr val="484876"/>
                </a:solidFill>
                <a:latin typeface="Trebuchet MS" panose="020B0603020202020204" pitchFamily="34" charset="0"/>
              </a:rPr>
              <a:t>http://www.saludmed.com/</a:t>
            </a:r>
            <a:endParaRPr lang="es-PR" altLang="es-PR" i="1">
              <a:solidFill>
                <a:srgbClr val="484876"/>
              </a:solidFill>
              <a:latin typeface="Trebuchet MS" panose="020B0603020202020204" pitchFamily="34" charset="0"/>
            </a:endParaRPr>
          </a:p>
        </p:txBody>
      </p:sp>
      <p:pic>
        <p:nvPicPr>
          <p:cNvPr id="7173" name="Picture 18" descr="IE 73D">
            <a:extLst>
              <a:ext uri="{FF2B5EF4-FFF2-40B4-BE49-F238E27FC236}">
                <a16:creationId xmlns:a16="http://schemas.microsoft.com/office/drawing/2014/main" id="{68919B99-5194-4CEF-0FB3-D2FBE8F942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724400"/>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20">
            <a:extLst>
              <a:ext uri="{FF2B5EF4-FFF2-40B4-BE49-F238E27FC236}">
                <a16:creationId xmlns:a16="http://schemas.microsoft.com/office/drawing/2014/main" id="{52CC9C1A-C85A-D704-E002-36BC45D02A40}"/>
              </a:ext>
            </a:extLst>
          </p:cNvPr>
          <p:cNvSpPr>
            <a:spLocks noChangeArrowheads="1"/>
          </p:cNvSpPr>
          <p:nvPr/>
        </p:nvSpPr>
        <p:spPr bwMode="auto">
          <a:xfrm>
            <a:off x="682625" y="5084763"/>
            <a:ext cx="46101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5000"/>
              </a:lnSpc>
              <a:spcBef>
                <a:spcPct val="0"/>
              </a:spcBef>
              <a:buClrTx/>
              <a:buFontTx/>
              <a:buNone/>
            </a:pPr>
            <a:r>
              <a:rPr lang="es-PR" altLang="es-PR" sz="1800" b="1">
                <a:solidFill>
                  <a:srgbClr val="484876"/>
                </a:solidFill>
                <a:latin typeface="Trebuchet MS" panose="020B0603020202020204" pitchFamily="34" charset="0"/>
              </a:rPr>
              <a:t>E-Mail:</a:t>
            </a:r>
            <a:r>
              <a:rPr lang="es-PR" altLang="es-PR" sz="1800" b="1" i="1">
                <a:solidFill>
                  <a:srgbClr val="484876"/>
                </a:solidFill>
                <a:latin typeface="Trebuchet MS" panose="020B0603020202020204" pitchFamily="34" charset="0"/>
              </a:rPr>
              <a:t>     elopategui@intermetro.edu</a:t>
            </a:r>
            <a:br>
              <a:rPr lang="es-PR" altLang="es-PR" sz="1800" b="1" i="1">
                <a:solidFill>
                  <a:srgbClr val="484876"/>
                </a:solidFill>
                <a:latin typeface="Trebuchet MS" panose="020B0603020202020204" pitchFamily="34" charset="0"/>
              </a:rPr>
            </a:br>
            <a:r>
              <a:rPr lang="es-PR" altLang="es-PR" sz="1800" b="1" i="1">
                <a:solidFill>
                  <a:srgbClr val="484876"/>
                </a:solidFill>
                <a:latin typeface="Trebuchet MS" panose="020B0603020202020204" pitchFamily="34" charset="0"/>
              </a:rPr>
              <a:t>                elopateg@gmail.com</a:t>
            </a:r>
          </a:p>
        </p:txBody>
      </p:sp>
      <p:pic>
        <p:nvPicPr>
          <p:cNvPr id="7175" name="Picture 23" descr="IE 73D">
            <a:extLst>
              <a:ext uri="{FF2B5EF4-FFF2-40B4-BE49-F238E27FC236}">
                <a16:creationId xmlns:a16="http://schemas.microsoft.com/office/drawing/2014/main" id="{40DF67FF-D676-E181-C727-17D52FE39A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7324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27">
            <a:extLst>
              <a:ext uri="{FF2B5EF4-FFF2-40B4-BE49-F238E27FC236}">
                <a16:creationId xmlns:a16="http://schemas.microsoft.com/office/drawing/2014/main" id="{26C74CD0-4599-9BD2-194F-1F9118520AD3}"/>
              </a:ext>
            </a:extLst>
          </p:cNvPr>
          <p:cNvSpPr>
            <a:spLocks noChangeArrowheads="1"/>
          </p:cNvSpPr>
          <p:nvPr/>
        </p:nvSpPr>
        <p:spPr bwMode="auto">
          <a:xfrm>
            <a:off x="684213" y="5732463"/>
            <a:ext cx="82804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85000"/>
              </a:lnSpc>
              <a:spcBef>
                <a:spcPct val="0"/>
              </a:spcBef>
              <a:buClrTx/>
              <a:buFontTx/>
              <a:buNone/>
            </a:pPr>
            <a:r>
              <a:rPr lang="es-PR" altLang="es-PR" sz="1700" b="1">
                <a:solidFill>
                  <a:srgbClr val="484876"/>
                </a:solidFill>
                <a:latin typeface="Trebuchet MS" panose="020B0603020202020204" pitchFamily="34" charset="0"/>
              </a:rPr>
              <a:t>Curso:   </a:t>
            </a:r>
            <a:r>
              <a:rPr lang="es-PR" altLang="es-PR" sz="1700" b="1" i="1">
                <a:solidFill>
                  <a:srgbClr val="484876"/>
                </a:solidFill>
                <a:latin typeface="Trebuchet MS" panose="020B0603020202020204" pitchFamily="34" charset="0"/>
              </a:rPr>
              <a:t>http://www.saludmed.com/anatocinesiol</a:t>
            </a:r>
            <a:r>
              <a:rPr lang="es-PR" altLang="es-PR" sz="1700" b="1" i="1">
                <a:solidFill>
                  <a:schemeClr val="tx2"/>
                </a:solidFill>
                <a:latin typeface="Trebuchet MS" panose="020B0603020202020204" pitchFamily="34" charset="0"/>
              </a:rPr>
              <a:t>/anatocinesiol.html</a:t>
            </a:r>
          </a:p>
        </p:txBody>
      </p:sp>
      <p:sp>
        <p:nvSpPr>
          <p:cNvPr id="2" name="Title 1">
            <a:extLst>
              <a:ext uri="{FF2B5EF4-FFF2-40B4-BE49-F238E27FC236}">
                <a16:creationId xmlns:a16="http://schemas.microsoft.com/office/drawing/2014/main" id="{097F05D0-C589-65D6-E0B7-FC8DF5BCCEE2}"/>
              </a:ext>
            </a:extLst>
          </p:cNvPr>
          <p:cNvSpPr>
            <a:spLocks/>
          </p:cNvSpPr>
          <p:nvPr/>
        </p:nvSpPr>
        <p:spPr bwMode="auto">
          <a:xfrm>
            <a:off x="396875" y="-100013"/>
            <a:ext cx="8496300" cy="1728788"/>
          </a:xfrm>
          <a:prstGeom prst="rect">
            <a:avLst/>
          </a:prstGeom>
          <a:noFill/>
          <a:ln>
            <a:noFill/>
          </a:ln>
        </p:spPr>
        <p:txBody>
          <a:bodyPr anchor="b"/>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800" dirty="0">
                <a:solidFill>
                  <a:srgbClr val="99CCFF"/>
                </a:solidFill>
                <a:effectLst>
                  <a:outerShdw blurRad="38100" dist="38100" dir="2700000" algn="tl">
                    <a:srgbClr val="C0C0C0"/>
                  </a:outerShdw>
                </a:effectLst>
                <a:latin typeface="Arial Black" panose="020B0A04020102020204" pitchFamily="34" charset="0"/>
              </a:rPr>
              <a:t>BIOMEC</a:t>
            </a:r>
            <a:r>
              <a:rPr lang="en-US" altLang="es-PR" sz="2800" dirty="0">
                <a:solidFill>
                  <a:srgbClr val="99CCFF"/>
                </a:solidFill>
                <a:effectLst>
                  <a:outerShdw blurRad="38100" dist="38100" dir="2700000" algn="tl">
                    <a:srgbClr val="C0C0C0"/>
                  </a:outerShdw>
                </a:effectLst>
                <a:latin typeface="Arial Black" panose="020B0A04020102020204" pitchFamily="34" charset="0"/>
              </a:rPr>
              <a:t>ÁNICA: </a:t>
            </a:r>
            <a:r>
              <a:rPr lang="en-US" altLang="es-PR" sz="2800" dirty="0" err="1">
                <a:solidFill>
                  <a:srgbClr val="99CCFF"/>
                </a:solidFill>
                <a:effectLst>
                  <a:outerShdw blurRad="38100" dist="38100" dir="2700000" algn="tl">
                    <a:srgbClr val="C0C0C0"/>
                  </a:outerShdw>
                </a:effectLst>
                <a:latin typeface="Arial Black" panose="020B0A04020102020204" pitchFamily="34" charset="0"/>
              </a:rPr>
              <a:t>Cinemática</a:t>
            </a:r>
            <a:r>
              <a:rPr lang="es-PR" altLang="es-PR" sz="2800" dirty="0">
                <a:solidFill>
                  <a:srgbClr val="99CCFF"/>
                </a:solidFill>
                <a:effectLst>
                  <a:outerShdw blurRad="38100" dist="38100" dir="2700000" algn="tl">
                    <a:srgbClr val="C0C0C0"/>
                  </a:outerShdw>
                </a:effectLst>
                <a:latin typeface="Arial Black" panose="020B0A04020102020204" pitchFamily="34" charset="0"/>
              </a:rPr>
              <a:t>     </a:t>
            </a:r>
            <a:r>
              <a:rPr lang="es-PR" altLang="es-PR" sz="2800" i="1" dirty="0">
                <a:solidFill>
                  <a:srgbClr val="E6E6EF"/>
                </a:solidFill>
                <a:effectLst>
                  <a:outerShdw blurRad="38100" dist="38100" dir="2700000" algn="tl">
                    <a:srgbClr val="C0C0C0"/>
                  </a:outerShdw>
                </a:effectLst>
                <a:latin typeface="Arial Black" panose="020B0A04020102020204" pitchFamily="34" charset="0"/>
              </a:rPr>
              <a:t>Descripción/Análisis Cinemático del Movimiento Humano</a:t>
            </a:r>
          </a:p>
        </p:txBody>
      </p:sp>
      <p:pic>
        <p:nvPicPr>
          <p:cNvPr id="7178" name="Picture 57" descr="1a-LongJ">
            <a:extLst>
              <a:ext uri="{FF2B5EF4-FFF2-40B4-BE49-F238E27FC236}">
                <a16:creationId xmlns:a16="http://schemas.microsoft.com/office/drawing/2014/main" id="{894CB7C5-B245-BE9E-8A9B-3E1BC8CE06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5163" y="1603375"/>
            <a:ext cx="15398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58" descr="1a-JumpS">
            <a:extLst>
              <a:ext uri="{FF2B5EF4-FFF2-40B4-BE49-F238E27FC236}">
                <a16:creationId xmlns:a16="http://schemas.microsoft.com/office/drawing/2014/main" id="{EB861195-C5B0-0746-2766-6D8CD34CFC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1025" y="1547813"/>
            <a:ext cx="139065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59" descr="1b-Swm-S">
            <a:extLst>
              <a:ext uri="{FF2B5EF4-FFF2-40B4-BE49-F238E27FC236}">
                <a16:creationId xmlns:a16="http://schemas.microsoft.com/office/drawing/2014/main" id="{BC980B6C-6E9B-7FA5-EBD6-1AC8B9625D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9925" y="1341438"/>
            <a:ext cx="17462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3">
            <a:extLst>
              <a:ext uri="{FF2B5EF4-FFF2-40B4-BE49-F238E27FC236}">
                <a16:creationId xmlns:a16="http://schemas.microsoft.com/office/drawing/2014/main" id="{33BA3D15-8F0A-EB69-4714-A5C4EBB7BDB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163" y="1357313"/>
            <a:ext cx="13049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dissolve/>
    <p:sndAc>
      <p:stSnd>
        <p:snd r:embed="rId4" name="chimes.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6">
            <a:extLst>
              <a:ext uri="{FF2B5EF4-FFF2-40B4-BE49-F238E27FC236}">
                <a16:creationId xmlns:a16="http://schemas.microsoft.com/office/drawing/2014/main" id="{F1C23EF6-7840-7C08-35AB-046EC4F84FEC}"/>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8435" name="Text Box 6">
            <a:extLst>
              <a:ext uri="{FF2B5EF4-FFF2-40B4-BE49-F238E27FC236}">
                <a16:creationId xmlns:a16="http://schemas.microsoft.com/office/drawing/2014/main" id="{DDF929D3-3339-0891-EC7B-62EDDE192861}"/>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307), por J. Hamill, &amp; K. M. Knutzen, 2009, Philadelphia: Lippincott Williams &amp; Wilkins. Copyright 2009 por Lippincott Williams &amp; Wilkins, a Wolters Kluwer business.</a:t>
            </a:r>
          </a:p>
        </p:txBody>
      </p:sp>
      <p:pic>
        <p:nvPicPr>
          <p:cNvPr id="18436" name="Picture 5" descr="B10">
            <a:extLst>
              <a:ext uri="{FF2B5EF4-FFF2-40B4-BE49-F238E27FC236}">
                <a16:creationId xmlns:a16="http://schemas.microsoft.com/office/drawing/2014/main" id="{8DC7FACD-3CAF-EDF8-10F4-B5AFFF105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927100"/>
            <a:ext cx="70675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93588-910B-9323-0FA1-CDD72D62B85F}"/>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ACELERACIÓN</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11619" name="Picture 3" descr="CURVHEAD">
            <a:extLst>
              <a:ext uri="{FF2B5EF4-FFF2-40B4-BE49-F238E27FC236}">
                <a16:creationId xmlns:a16="http://schemas.microsoft.com/office/drawing/2014/main" id="{E0CED9EB-9EA1-559D-1F03-F15C44D70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0213"/>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576B3C25-8754-8850-C2F6-A32F227FE414}"/>
              </a:ext>
            </a:extLst>
          </p:cNvPr>
          <p:cNvSpPr>
            <a:spLocks/>
          </p:cNvSpPr>
          <p:nvPr/>
        </p:nvSpPr>
        <p:spPr bwMode="auto">
          <a:xfrm>
            <a:off x="1258888" y="1916113"/>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TIPOS DE ACELERACIÓN</a:t>
            </a:r>
          </a:p>
        </p:txBody>
      </p:sp>
      <p:pic>
        <p:nvPicPr>
          <p:cNvPr id="111621" name="Picture 7" descr="B59">
            <a:extLst>
              <a:ext uri="{FF2B5EF4-FFF2-40B4-BE49-F238E27FC236}">
                <a16:creationId xmlns:a16="http://schemas.microsoft.com/office/drawing/2014/main" id="{F0EB9CD5-1749-9091-3F84-4C864D055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492375"/>
            <a:ext cx="7921625"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B88F0-5DEE-96CB-B38C-D959C3A9D66E}"/>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ACELERACIÓN</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12643" name="Picture 3" descr="CURVHEAD">
            <a:extLst>
              <a:ext uri="{FF2B5EF4-FFF2-40B4-BE49-F238E27FC236}">
                <a16:creationId xmlns:a16="http://schemas.microsoft.com/office/drawing/2014/main" id="{9FD3E166-EDD8-12FB-40E6-57EA39496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8446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2834D7AB-3C8F-FCE1-7558-5AE3A6A668FA}"/>
              </a:ext>
            </a:extLst>
          </p:cNvPr>
          <p:cNvSpPr>
            <a:spLocks/>
          </p:cNvSpPr>
          <p:nvPr/>
        </p:nvSpPr>
        <p:spPr bwMode="auto">
          <a:xfrm>
            <a:off x="1258888" y="20605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TIPOS DE ACELERACIÓN</a:t>
            </a:r>
          </a:p>
        </p:txBody>
      </p:sp>
      <p:pic>
        <p:nvPicPr>
          <p:cNvPr id="112645" name="Picture 6" descr="B58">
            <a:extLst>
              <a:ext uri="{FF2B5EF4-FFF2-40B4-BE49-F238E27FC236}">
                <a16:creationId xmlns:a16="http://schemas.microsoft.com/office/drawing/2014/main" id="{616A1630-40A4-BCFC-3C24-6F7E192C1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781300"/>
            <a:ext cx="8604250"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630B6-AEE4-5116-ED8E-7F29B801D053}"/>
              </a:ext>
            </a:extLst>
          </p:cNvPr>
          <p:cNvSpPr>
            <a:spLocks/>
          </p:cNvSpPr>
          <p:nvPr/>
        </p:nvSpPr>
        <p:spPr bwMode="auto">
          <a:xfrm>
            <a:off x="0" y="692150"/>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ACELERACIÓN</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13667" name="Picture 3" descr="CURVHEAD">
            <a:extLst>
              <a:ext uri="{FF2B5EF4-FFF2-40B4-BE49-F238E27FC236}">
                <a16:creationId xmlns:a16="http://schemas.microsoft.com/office/drawing/2014/main" id="{92F1EF08-B9B9-C6BA-9E01-A1140FF97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5575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2B16515C-9AE1-F28D-A3EA-048425D9933D}"/>
              </a:ext>
            </a:extLst>
          </p:cNvPr>
          <p:cNvSpPr>
            <a:spLocks/>
          </p:cNvSpPr>
          <p:nvPr/>
        </p:nvSpPr>
        <p:spPr bwMode="auto">
          <a:xfrm>
            <a:off x="1258888" y="177165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09672" name="Text Box 8">
            <a:extLst>
              <a:ext uri="{FF2B5EF4-FFF2-40B4-BE49-F238E27FC236}">
                <a16:creationId xmlns:a16="http://schemas.microsoft.com/office/drawing/2014/main" id="{CB06E05D-06B8-EF8B-41D6-05149B9706C1}"/>
              </a:ext>
            </a:extLst>
          </p:cNvPr>
          <p:cNvSpPr txBox="1">
            <a:spLocks noChangeArrowheads="1"/>
          </p:cNvSpPr>
          <p:nvPr/>
        </p:nvSpPr>
        <p:spPr bwMode="auto">
          <a:xfrm>
            <a:off x="646113" y="2349500"/>
            <a:ext cx="8318500" cy="124460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Las unidades de aceleración serán aquellas de velocidad/tiempo o rapidez/tiempo más una dirección:</a:t>
            </a:r>
            <a:endParaRPr lang="en-US" altLang="es-PR" sz="2500" i="1">
              <a:solidFill>
                <a:srgbClr val="FF0000"/>
              </a:solidFill>
              <a:latin typeface="Arial Black" panose="020B0A04020102020204" pitchFamily="34" charset="0"/>
            </a:endParaRPr>
          </a:p>
        </p:txBody>
      </p:sp>
      <p:pic>
        <p:nvPicPr>
          <p:cNvPr id="113670" name="Picture 9" descr="Bullets_Arrow_Blue1_Right_03">
            <a:extLst>
              <a:ext uri="{FF2B5EF4-FFF2-40B4-BE49-F238E27FC236}">
                <a16:creationId xmlns:a16="http://schemas.microsoft.com/office/drawing/2014/main" id="{BDDE8C4A-7BFC-9318-4B49-DFE5F2D18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4209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9675" name="Text Box 11">
            <a:extLst>
              <a:ext uri="{FF2B5EF4-FFF2-40B4-BE49-F238E27FC236}">
                <a16:creationId xmlns:a16="http://schemas.microsoft.com/office/drawing/2014/main" id="{56BF0DB4-AF98-93DC-FCC1-95A5E084BD4D}"/>
              </a:ext>
            </a:extLst>
          </p:cNvPr>
          <p:cNvSpPr txBox="1">
            <a:spLocks noChangeArrowheads="1"/>
          </p:cNvSpPr>
          <p:nvPr/>
        </p:nvSpPr>
        <p:spPr bwMode="auto">
          <a:xfrm>
            <a:off x="935038" y="3663950"/>
            <a:ext cx="7993062" cy="412750"/>
          </a:xfrm>
          <a:prstGeom prst="rect">
            <a:avLst/>
          </a:prstGeom>
          <a:noFill/>
          <a:ln>
            <a:noFill/>
          </a:ln>
          <a:effectLst/>
        </p:spPr>
        <p:txBody>
          <a:bodyPr>
            <a:spAutoFit/>
          </a:bodyPr>
          <a:lstStyle/>
          <a:p>
            <a:pPr>
              <a:defRPr/>
            </a:pPr>
            <a:r>
              <a:rPr lang="en-US" altLang="es-PR" sz="2100" b="1">
                <a:solidFill>
                  <a:srgbClr val="000000"/>
                </a:solidFill>
              </a:rPr>
              <a:t>Ejemplos:</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113672" name="Picture 12" descr="Bullet_Round_Diamond_Maggenta_02">
            <a:extLst>
              <a:ext uri="{FF2B5EF4-FFF2-40B4-BE49-F238E27FC236}">
                <a16:creationId xmlns:a16="http://schemas.microsoft.com/office/drawing/2014/main" id="{A79B50D2-0254-D4BD-67E3-EBF5ECD60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3735388"/>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9679" name="Text Box 15">
            <a:extLst>
              <a:ext uri="{FF2B5EF4-FFF2-40B4-BE49-F238E27FC236}">
                <a16:creationId xmlns:a16="http://schemas.microsoft.com/office/drawing/2014/main" id="{84000B7E-3090-1CC7-0199-E64CE519C8E5}"/>
              </a:ext>
            </a:extLst>
          </p:cNvPr>
          <p:cNvSpPr txBox="1">
            <a:spLocks noChangeArrowheads="1"/>
          </p:cNvSpPr>
          <p:nvPr/>
        </p:nvSpPr>
        <p:spPr bwMode="auto">
          <a:xfrm>
            <a:off x="1190625" y="4187825"/>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mi/hr/seg (lee como: millas por hora por segundo)</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13674" name="Picture 16" descr="Bullets_Arrow-Thin_Green_Right_02">
            <a:extLst>
              <a:ext uri="{FF2B5EF4-FFF2-40B4-BE49-F238E27FC236}">
                <a16:creationId xmlns:a16="http://schemas.microsoft.com/office/drawing/2014/main" id="{4B40CB70-2C9B-08A8-5DD0-199777783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221163"/>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9682" name="Text Box 18">
            <a:extLst>
              <a:ext uri="{FF2B5EF4-FFF2-40B4-BE49-F238E27FC236}">
                <a16:creationId xmlns:a16="http://schemas.microsoft.com/office/drawing/2014/main" id="{00BA94FE-7FBE-F8DD-0251-1E24A94B3DB6}"/>
              </a:ext>
            </a:extLst>
          </p:cNvPr>
          <p:cNvSpPr txBox="1">
            <a:spLocks noChangeArrowheads="1"/>
          </p:cNvSpPr>
          <p:nvPr/>
        </p:nvSpPr>
        <p:spPr bwMode="auto">
          <a:xfrm>
            <a:off x="1190625" y="4652963"/>
            <a:ext cx="7773988" cy="695325"/>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km/min/seg (lee como: kilómetros por minuto por segundo)</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13676" name="Picture 19" descr="Bullets_Arrow-Thin_Green_Right_02">
            <a:extLst>
              <a:ext uri="{FF2B5EF4-FFF2-40B4-BE49-F238E27FC236}">
                <a16:creationId xmlns:a16="http://schemas.microsoft.com/office/drawing/2014/main" id="{F8B4B9F7-C1F3-B3F6-92D5-30623758E2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686300"/>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33015-BE66-2F48-5FCF-7CC0C542BEA8}"/>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ACELERACIÓN</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14691" name="Picture 3" descr="CURVHEAD">
            <a:extLst>
              <a:ext uri="{FF2B5EF4-FFF2-40B4-BE49-F238E27FC236}">
                <a16:creationId xmlns:a16="http://schemas.microsoft.com/office/drawing/2014/main" id="{BF690B1D-C0D8-0D5B-CEFB-CCCD3B57D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128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DC62A0FB-CE75-A7B2-D392-F7C277D70A8F}"/>
              </a:ext>
            </a:extLst>
          </p:cNvPr>
          <p:cNvSpPr>
            <a:spLocks/>
          </p:cNvSpPr>
          <p:nvPr/>
        </p:nvSpPr>
        <p:spPr bwMode="auto">
          <a:xfrm>
            <a:off x="1258888" y="16287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10693" name="Text Box 5">
            <a:extLst>
              <a:ext uri="{FF2B5EF4-FFF2-40B4-BE49-F238E27FC236}">
                <a16:creationId xmlns:a16="http://schemas.microsoft.com/office/drawing/2014/main" id="{74D8CEA3-707A-3626-CDB7-2A54C1AA420D}"/>
              </a:ext>
            </a:extLst>
          </p:cNvPr>
          <p:cNvSpPr txBox="1">
            <a:spLocks noChangeArrowheads="1"/>
          </p:cNvSpPr>
          <p:nvPr/>
        </p:nvSpPr>
        <p:spPr bwMode="auto">
          <a:xfrm>
            <a:off x="646113" y="2133600"/>
            <a:ext cx="8318500" cy="124460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Las unidades de aceleración serán aquellas de velocidad/tiempo o rapidez/tiempo más una dirección:</a:t>
            </a:r>
            <a:endParaRPr lang="en-US" altLang="es-PR" sz="2500" i="1">
              <a:solidFill>
                <a:srgbClr val="FF0000"/>
              </a:solidFill>
              <a:latin typeface="Arial Black" panose="020B0A04020102020204" pitchFamily="34" charset="0"/>
            </a:endParaRPr>
          </a:p>
        </p:txBody>
      </p:sp>
      <p:pic>
        <p:nvPicPr>
          <p:cNvPr id="114694" name="Picture 6" descr="Bullets_Arrow_Blue1_Right_03">
            <a:extLst>
              <a:ext uri="{FF2B5EF4-FFF2-40B4-BE49-F238E27FC236}">
                <a16:creationId xmlns:a16="http://schemas.microsoft.com/office/drawing/2014/main" id="{5365BC1A-583E-C1A9-0DBD-B0727D824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2050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0695" name="Text Box 7">
            <a:extLst>
              <a:ext uri="{FF2B5EF4-FFF2-40B4-BE49-F238E27FC236}">
                <a16:creationId xmlns:a16="http://schemas.microsoft.com/office/drawing/2014/main" id="{0C0F74D0-BCB0-55D7-0C2B-FB2B3556E281}"/>
              </a:ext>
            </a:extLst>
          </p:cNvPr>
          <p:cNvSpPr txBox="1">
            <a:spLocks noChangeArrowheads="1"/>
          </p:cNvSpPr>
          <p:nvPr/>
        </p:nvSpPr>
        <p:spPr bwMode="auto">
          <a:xfrm>
            <a:off x="935038" y="3357563"/>
            <a:ext cx="7993062" cy="412750"/>
          </a:xfrm>
          <a:prstGeom prst="rect">
            <a:avLst/>
          </a:prstGeom>
          <a:noFill/>
          <a:ln>
            <a:noFill/>
          </a:ln>
          <a:effectLst/>
        </p:spPr>
        <p:txBody>
          <a:bodyPr>
            <a:spAutoFit/>
          </a:bodyPr>
          <a:lstStyle/>
          <a:p>
            <a:pPr>
              <a:defRPr/>
            </a:pPr>
            <a:r>
              <a:rPr lang="en-US" altLang="es-PR" sz="2100" b="1">
                <a:solidFill>
                  <a:srgbClr val="000000"/>
                </a:solidFill>
              </a:rPr>
              <a:t>Ejemplos:</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114696" name="Picture 8" descr="Bullet_Round_Diamond_Maggenta_02">
            <a:extLst>
              <a:ext uri="{FF2B5EF4-FFF2-40B4-BE49-F238E27FC236}">
                <a16:creationId xmlns:a16="http://schemas.microsoft.com/office/drawing/2014/main" id="{67415164-98E9-8904-3B99-F068C0648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3429000"/>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0701" name="Text Box 13">
            <a:extLst>
              <a:ext uri="{FF2B5EF4-FFF2-40B4-BE49-F238E27FC236}">
                <a16:creationId xmlns:a16="http://schemas.microsoft.com/office/drawing/2014/main" id="{0773E916-48CB-FAB1-3CBD-B2A03AF5BB73}"/>
              </a:ext>
            </a:extLst>
          </p:cNvPr>
          <p:cNvSpPr txBox="1">
            <a:spLocks noChangeArrowheads="1"/>
          </p:cNvSpPr>
          <p:nvPr/>
        </p:nvSpPr>
        <p:spPr bwMode="auto">
          <a:xfrm>
            <a:off x="1190625" y="3789363"/>
            <a:ext cx="7773988" cy="99695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pie/seg/seg (lee como: pies por segundo por segundo) ó pie/seg</a:t>
            </a:r>
            <a:r>
              <a:rPr lang="es-ES" altLang="es-PR" sz="2200" b="1" baseline="30000">
                <a:solidFill>
                  <a:srgbClr val="000000"/>
                </a:solidFill>
                <a:latin typeface="Arial" panose="020B0604020202020204" pitchFamily="34" charset="0"/>
              </a:rPr>
              <a:t>2</a:t>
            </a:r>
            <a:r>
              <a:rPr lang="es-ES" altLang="es-PR" sz="2200" b="1">
                <a:solidFill>
                  <a:srgbClr val="000000"/>
                </a:solidFill>
                <a:latin typeface="Arial" panose="020B0604020202020204" pitchFamily="34" charset="0"/>
              </a:rPr>
              <a:t> (lee como: pies por segundo elevado al cuadrado):</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14698" name="Picture 14" descr="Bullets_Arrow-Thin_Green_Right_02">
            <a:extLst>
              <a:ext uri="{FF2B5EF4-FFF2-40B4-BE49-F238E27FC236}">
                <a16:creationId xmlns:a16="http://schemas.microsoft.com/office/drawing/2014/main" id="{10F00177-209B-CEE8-182D-5EBD37CEB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822700"/>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9" name="Picture 15" descr="B60">
            <a:extLst>
              <a:ext uri="{FF2B5EF4-FFF2-40B4-BE49-F238E27FC236}">
                <a16:creationId xmlns:a16="http://schemas.microsoft.com/office/drawing/2014/main" id="{41AF2D18-43FC-B4C7-4D5A-CB3788E086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797425"/>
            <a:ext cx="68421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C9AA1-A477-C1D9-E599-F37A2ECACC39}"/>
              </a:ext>
            </a:extLst>
          </p:cNvPr>
          <p:cNvSpPr>
            <a:spLocks/>
          </p:cNvSpPr>
          <p:nvPr/>
        </p:nvSpPr>
        <p:spPr bwMode="auto">
          <a:xfrm>
            <a:off x="0" y="877888"/>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ACELERACIÓN</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15715" name="Picture 3" descr="CURVHEAD">
            <a:extLst>
              <a:ext uri="{FF2B5EF4-FFF2-40B4-BE49-F238E27FC236}">
                <a16:creationId xmlns:a16="http://schemas.microsoft.com/office/drawing/2014/main" id="{1AAF2355-4BCC-DBBD-72EE-21B8F2421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9589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5FB6AF6F-2027-C139-F4B0-E06D6F300F8A}"/>
              </a:ext>
            </a:extLst>
          </p:cNvPr>
          <p:cNvSpPr>
            <a:spLocks/>
          </p:cNvSpPr>
          <p:nvPr/>
        </p:nvSpPr>
        <p:spPr bwMode="auto">
          <a:xfrm>
            <a:off x="1258888" y="21748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ECUACIÓN/FÓRMULA</a:t>
            </a:r>
          </a:p>
        </p:txBody>
      </p:sp>
      <p:pic>
        <p:nvPicPr>
          <p:cNvPr id="115717" name="Picture 12" descr="B61">
            <a:extLst>
              <a:ext uri="{FF2B5EF4-FFF2-40B4-BE49-F238E27FC236}">
                <a16:creationId xmlns:a16="http://schemas.microsoft.com/office/drawing/2014/main" id="{E50F5FA0-7088-5821-3513-E2D988BBC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038475"/>
            <a:ext cx="8424863"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5313-F08A-F5C1-4E9A-2C1813C7CFE1}"/>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ACELERACIÓN</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16739" name="Picture 3" descr="CURVHEAD">
            <a:extLst>
              <a:ext uri="{FF2B5EF4-FFF2-40B4-BE49-F238E27FC236}">
                <a16:creationId xmlns:a16="http://schemas.microsoft.com/office/drawing/2014/main" id="{145642B4-B83D-85CA-C731-0FC1A062F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128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6E705F31-771F-C156-0D78-A27010194112}"/>
              </a:ext>
            </a:extLst>
          </p:cNvPr>
          <p:cNvSpPr>
            <a:spLocks/>
          </p:cNvSpPr>
          <p:nvPr/>
        </p:nvSpPr>
        <p:spPr bwMode="auto">
          <a:xfrm>
            <a:off x="1258888" y="16287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EJEMPLO</a:t>
            </a:r>
          </a:p>
        </p:txBody>
      </p:sp>
      <p:pic>
        <p:nvPicPr>
          <p:cNvPr id="116741" name="Picture 7" descr="B63">
            <a:extLst>
              <a:ext uri="{FF2B5EF4-FFF2-40B4-BE49-F238E27FC236}">
                <a16:creationId xmlns:a16="http://schemas.microsoft.com/office/drawing/2014/main" id="{AE74F970-6217-7B02-BCAC-D90B51874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101850"/>
            <a:ext cx="4824412"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31B6-58EC-A5DD-FB4F-5048E2E197D8}"/>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ACELERACIÓN</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17763" name="Picture 3" descr="CURVHEAD">
            <a:extLst>
              <a:ext uri="{FF2B5EF4-FFF2-40B4-BE49-F238E27FC236}">
                <a16:creationId xmlns:a16="http://schemas.microsoft.com/office/drawing/2014/main" id="{EAF48588-8BCF-AC19-A13A-0FDADD83B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128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1CD6A6E5-1ACD-216C-8B69-41C38482C5DE}"/>
              </a:ext>
            </a:extLst>
          </p:cNvPr>
          <p:cNvSpPr>
            <a:spLocks/>
          </p:cNvSpPr>
          <p:nvPr/>
        </p:nvSpPr>
        <p:spPr bwMode="auto">
          <a:xfrm>
            <a:off x="1258888" y="16287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EJEMPLO</a:t>
            </a:r>
          </a:p>
        </p:txBody>
      </p:sp>
      <p:pic>
        <p:nvPicPr>
          <p:cNvPr id="117765" name="Picture 5" descr="B62">
            <a:extLst>
              <a:ext uri="{FF2B5EF4-FFF2-40B4-BE49-F238E27FC236}">
                <a16:creationId xmlns:a16="http://schemas.microsoft.com/office/drawing/2014/main" id="{6D3AF563-38E6-18A7-D3C1-CACD0ACC5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149475"/>
            <a:ext cx="7920037"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9295-D2A6-8AEC-6511-BAD534A5832A}"/>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18787" name="Picture 3" descr="CURVHEAD">
            <a:extLst>
              <a:ext uri="{FF2B5EF4-FFF2-40B4-BE49-F238E27FC236}">
                <a16:creationId xmlns:a16="http://schemas.microsoft.com/office/drawing/2014/main" id="{1C66A39D-9BAB-02C0-10E1-700F26AB6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93BD17DB-3FDF-1CFE-27AD-4602183BA629}"/>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014789" name="Text Box 5">
            <a:extLst>
              <a:ext uri="{FF2B5EF4-FFF2-40B4-BE49-F238E27FC236}">
                <a16:creationId xmlns:a16="http://schemas.microsoft.com/office/drawing/2014/main" id="{4987F51E-E3A9-38F8-1078-FA7DDCF88D4B}"/>
              </a:ext>
            </a:extLst>
          </p:cNvPr>
          <p:cNvSpPr txBox="1">
            <a:spLocks noChangeArrowheads="1"/>
          </p:cNvSpPr>
          <p:nvPr/>
        </p:nvSpPr>
        <p:spPr bwMode="auto">
          <a:xfrm>
            <a:off x="501650" y="2492375"/>
            <a:ext cx="8318500" cy="124460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Cualquier objeto o cuerpo, que actuando como una barra/segmento rígido, se mueve en un arco alrededor de un eje</a:t>
            </a:r>
            <a:endParaRPr lang="en-US" altLang="es-PR" sz="2500" i="1">
              <a:solidFill>
                <a:srgbClr val="FF0000"/>
              </a:solidFill>
              <a:latin typeface="Arial Black" panose="020B0A04020102020204" pitchFamily="34" charset="0"/>
            </a:endParaRPr>
          </a:p>
        </p:txBody>
      </p:sp>
      <p:pic>
        <p:nvPicPr>
          <p:cNvPr id="118790" name="Picture 6" descr="Bullets_Arrow_Blue1_Right_03">
            <a:extLst>
              <a:ext uri="{FF2B5EF4-FFF2-40B4-BE49-F238E27FC236}">
                <a16:creationId xmlns:a16="http://schemas.microsoft.com/office/drawing/2014/main" id="{AE068637-EEFE-814F-3BF9-13D5303D9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5638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791" name="Text Box 7">
            <a:extLst>
              <a:ext uri="{FF2B5EF4-FFF2-40B4-BE49-F238E27FC236}">
                <a16:creationId xmlns:a16="http://schemas.microsoft.com/office/drawing/2014/main" id="{45F3E94F-67AD-0F85-AB91-672F84DA926F}"/>
              </a:ext>
            </a:extLst>
          </p:cNvPr>
          <p:cNvSpPr txBox="1">
            <a:spLocks noChangeArrowheads="1"/>
          </p:cNvSpPr>
          <p:nvPr/>
        </p:nvSpPr>
        <p:spPr bwMode="auto">
          <a:xfrm>
            <a:off x="501650" y="3960813"/>
            <a:ext cx="8318500" cy="860425"/>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El recorrido/movimiento rotatorio de un objeto o cuerpo de una posición a otra</a:t>
            </a:r>
            <a:endParaRPr lang="en-US" altLang="es-PR" sz="2500" i="1">
              <a:solidFill>
                <a:srgbClr val="FF0000"/>
              </a:solidFill>
              <a:latin typeface="Arial Black" panose="020B0A04020102020204" pitchFamily="34" charset="0"/>
            </a:endParaRPr>
          </a:p>
        </p:txBody>
      </p:sp>
      <p:pic>
        <p:nvPicPr>
          <p:cNvPr id="118792" name="Picture 8" descr="Bullets_Arrow_Blue1_Right_03">
            <a:extLst>
              <a:ext uri="{FF2B5EF4-FFF2-40B4-BE49-F238E27FC236}">
                <a16:creationId xmlns:a16="http://schemas.microsoft.com/office/drawing/2014/main" id="{3DD2925F-A148-9258-C3E9-2C784647A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0322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794" name="Text Box 10">
            <a:extLst>
              <a:ext uri="{FF2B5EF4-FFF2-40B4-BE49-F238E27FC236}">
                <a16:creationId xmlns:a16="http://schemas.microsoft.com/office/drawing/2014/main" id="{ACED33DF-627D-B9D5-80E5-FABD416DA145}"/>
              </a:ext>
            </a:extLst>
          </p:cNvPr>
          <p:cNvSpPr txBox="1">
            <a:spLocks noChangeArrowheads="1"/>
          </p:cNvSpPr>
          <p:nvPr/>
        </p:nvSpPr>
        <p:spPr bwMode="auto">
          <a:xfrm>
            <a:off x="501650" y="5040313"/>
            <a:ext cx="8318500" cy="124460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Equivale a la magnitud de los dos ángulos más pequeños entre las posiciones inicial y final de un objeto o cuerpo</a:t>
            </a:r>
            <a:endParaRPr lang="en-US" altLang="es-PR" sz="2500" i="1">
              <a:solidFill>
                <a:srgbClr val="FF0000"/>
              </a:solidFill>
              <a:latin typeface="Arial Black" panose="020B0A04020102020204" pitchFamily="34" charset="0"/>
            </a:endParaRPr>
          </a:p>
        </p:txBody>
      </p:sp>
      <p:pic>
        <p:nvPicPr>
          <p:cNvPr id="118794" name="Picture 11" descr="Bullets_Arrow_Blue1_Right_03">
            <a:extLst>
              <a:ext uri="{FF2B5EF4-FFF2-40B4-BE49-F238E27FC236}">
                <a16:creationId xmlns:a16="http://schemas.microsoft.com/office/drawing/2014/main" id="{5B2AA6F9-B3BD-00AF-FD71-CA6E774F0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1117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CURVHEAD">
            <a:extLst>
              <a:ext uri="{FF2B5EF4-FFF2-40B4-BE49-F238E27FC236}">
                <a16:creationId xmlns:a16="http://schemas.microsoft.com/office/drawing/2014/main" id="{9FBAA485-660F-0369-65BC-6FC8FDF4F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7489AE36-50EC-F160-8A58-56C8F0C82487}"/>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DISTANCIA ANGULAR</a:t>
            </a:r>
          </a:p>
        </p:txBody>
      </p:sp>
      <p:sp>
        <p:nvSpPr>
          <p:cNvPr id="1015813" name="Text Box 5">
            <a:extLst>
              <a:ext uri="{FF2B5EF4-FFF2-40B4-BE49-F238E27FC236}">
                <a16:creationId xmlns:a16="http://schemas.microsoft.com/office/drawing/2014/main" id="{0A01B5F4-39F2-7B88-074E-B6F2709E3B9C}"/>
              </a:ext>
            </a:extLst>
          </p:cNvPr>
          <p:cNvSpPr txBox="1">
            <a:spLocks noChangeArrowheads="1"/>
          </p:cNvSpPr>
          <p:nvPr/>
        </p:nvSpPr>
        <p:spPr bwMode="auto">
          <a:xfrm>
            <a:off x="501650" y="2492375"/>
            <a:ext cx="8318500" cy="860425"/>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Cuando un objeto o cuerpo rotando se mueve de una posición a otra:</a:t>
            </a:r>
            <a:endParaRPr lang="en-US" altLang="es-PR" sz="2500" i="1">
              <a:solidFill>
                <a:srgbClr val="FF0000"/>
              </a:solidFill>
              <a:latin typeface="Arial Black" panose="020B0A04020102020204" pitchFamily="34" charset="0"/>
            </a:endParaRPr>
          </a:p>
        </p:txBody>
      </p:sp>
      <p:pic>
        <p:nvPicPr>
          <p:cNvPr id="119813" name="Picture 6" descr="Bullets_Arrow_Blue1_Right_03">
            <a:extLst>
              <a:ext uri="{FF2B5EF4-FFF2-40B4-BE49-F238E27FC236}">
                <a16:creationId xmlns:a16="http://schemas.microsoft.com/office/drawing/2014/main" id="{1A8EB352-FD63-D649-FE1B-3B747E9C9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5638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5" name="Text Box 7">
            <a:extLst>
              <a:ext uri="{FF2B5EF4-FFF2-40B4-BE49-F238E27FC236}">
                <a16:creationId xmlns:a16="http://schemas.microsoft.com/office/drawing/2014/main" id="{BAAB5CD0-ED40-5F55-35C5-C06B3E0D3EA9}"/>
              </a:ext>
            </a:extLst>
          </p:cNvPr>
          <p:cNvSpPr txBox="1">
            <a:spLocks noChangeArrowheads="1"/>
          </p:cNvSpPr>
          <p:nvPr/>
        </p:nvSpPr>
        <p:spPr bwMode="auto">
          <a:xfrm>
            <a:off x="501650" y="4321175"/>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Es una cantidad escalar:</a:t>
            </a:r>
            <a:endParaRPr lang="en-US" altLang="es-PR" sz="2500" i="1">
              <a:solidFill>
                <a:srgbClr val="FF0000"/>
              </a:solidFill>
              <a:latin typeface="Arial Black" panose="020B0A04020102020204" pitchFamily="34" charset="0"/>
            </a:endParaRPr>
          </a:p>
        </p:txBody>
      </p:sp>
      <p:pic>
        <p:nvPicPr>
          <p:cNvPr id="119815" name="Picture 8" descr="Bullets_Arrow_Blue1_Right_03">
            <a:extLst>
              <a:ext uri="{FF2B5EF4-FFF2-40B4-BE49-F238E27FC236}">
                <a16:creationId xmlns:a16="http://schemas.microsoft.com/office/drawing/2014/main" id="{5109C583-CA0D-2B87-B7E1-35884A7E3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3926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9" name="Text Box 11">
            <a:extLst>
              <a:ext uri="{FF2B5EF4-FFF2-40B4-BE49-F238E27FC236}">
                <a16:creationId xmlns:a16="http://schemas.microsoft.com/office/drawing/2014/main" id="{8C2910C9-17D1-7ADB-291E-E8099FEA9205}"/>
              </a:ext>
            </a:extLst>
          </p:cNvPr>
          <p:cNvSpPr txBox="1">
            <a:spLocks noChangeArrowheads="1"/>
          </p:cNvSpPr>
          <p:nvPr/>
        </p:nvSpPr>
        <p:spPr bwMode="auto">
          <a:xfrm>
            <a:off x="539750" y="3351213"/>
            <a:ext cx="8208963" cy="733425"/>
          </a:xfrm>
          <a:prstGeom prst="rect">
            <a:avLst/>
          </a:prstGeom>
          <a:noFill/>
          <a:ln>
            <a:noFill/>
          </a:ln>
          <a:effectLst/>
        </p:spPr>
        <p:txBody>
          <a:bodyPr>
            <a:spAutoFit/>
          </a:bodyPr>
          <a:lstStyle/>
          <a:p>
            <a:pPr>
              <a:defRPr/>
            </a:pPr>
            <a:r>
              <a:rPr lang="en-US" altLang="es-PR" sz="2100" b="1">
                <a:solidFill>
                  <a:srgbClr val="000000"/>
                </a:solidFill>
              </a:rPr>
              <a:t>La distancia angular equivale al ángulo entre sus posiciones inicial y final</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sp>
        <p:nvSpPr>
          <p:cNvPr id="1015820" name="Text Box 12">
            <a:extLst>
              <a:ext uri="{FF2B5EF4-FFF2-40B4-BE49-F238E27FC236}">
                <a16:creationId xmlns:a16="http://schemas.microsoft.com/office/drawing/2014/main" id="{D2016E4A-EAF5-BA29-8104-CC1BBA277AB7}"/>
              </a:ext>
            </a:extLst>
          </p:cNvPr>
          <p:cNvSpPr txBox="1">
            <a:spLocks noChangeArrowheads="1"/>
          </p:cNvSpPr>
          <p:nvPr/>
        </p:nvSpPr>
        <p:spPr bwMode="auto">
          <a:xfrm>
            <a:off x="539750" y="4856163"/>
            <a:ext cx="7993063" cy="412750"/>
          </a:xfrm>
          <a:prstGeom prst="rect">
            <a:avLst/>
          </a:prstGeom>
          <a:noFill/>
          <a:ln>
            <a:noFill/>
          </a:ln>
          <a:effectLst/>
        </p:spPr>
        <p:txBody>
          <a:bodyPr>
            <a:spAutoFit/>
          </a:bodyPr>
          <a:lstStyle/>
          <a:p>
            <a:pPr>
              <a:defRPr/>
            </a:pPr>
            <a:r>
              <a:rPr lang="en-US" altLang="es-PR" sz="2100" b="1">
                <a:solidFill>
                  <a:srgbClr val="000000"/>
                </a:solidFill>
              </a:rPr>
              <a:t>Posee solamente magnitud</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sp>
        <p:nvSpPr>
          <p:cNvPr id="3" name="Title 1">
            <a:extLst>
              <a:ext uri="{FF2B5EF4-FFF2-40B4-BE49-F238E27FC236}">
                <a16:creationId xmlns:a16="http://schemas.microsoft.com/office/drawing/2014/main" id="{E3BA2BC6-F920-25C8-129B-02FD12AD5DFC}"/>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descr="CURVHEAD">
            <a:extLst>
              <a:ext uri="{FF2B5EF4-FFF2-40B4-BE49-F238E27FC236}">
                <a16:creationId xmlns:a16="http://schemas.microsoft.com/office/drawing/2014/main" id="{E0A4216B-526B-6CDB-240C-ED94B0ED3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128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B8A09D69-A4B2-F248-EC89-22F6F6A45DC7}"/>
              </a:ext>
            </a:extLst>
          </p:cNvPr>
          <p:cNvSpPr>
            <a:spLocks/>
          </p:cNvSpPr>
          <p:nvPr/>
        </p:nvSpPr>
        <p:spPr bwMode="auto">
          <a:xfrm>
            <a:off x="1258888" y="16287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DIRECIÓN DEL DESPLAZMIENTO ANGULAR</a:t>
            </a:r>
          </a:p>
        </p:txBody>
      </p:sp>
      <p:sp>
        <p:nvSpPr>
          <p:cNvPr id="1016837" name="Text Box 5">
            <a:extLst>
              <a:ext uri="{FF2B5EF4-FFF2-40B4-BE49-F238E27FC236}">
                <a16:creationId xmlns:a16="http://schemas.microsoft.com/office/drawing/2014/main" id="{CFBF7E54-2E4C-C53A-2696-818A2EAE44ED}"/>
              </a:ext>
            </a:extLst>
          </p:cNvPr>
          <p:cNvSpPr txBox="1">
            <a:spLocks noChangeArrowheads="1"/>
          </p:cNvSpPr>
          <p:nvPr/>
        </p:nvSpPr>
        <p:spPr bwMode="auto">
          <a:xfrm>
            <a:off x="501650" y="2062163"/>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A favor de las manecillas de reloj: </a:t>
            </a:r>
            <a:r>
              <a:rPr lang="en-US" altLang="es-PR" sz="2800" b="1" i="1">
                <a:solidFill>
                  <a:srgbClr val="CC3300"/>
                </a:solidFill>
                <a:effectLst>
                  <a:outerShdw blurRad="38100" dist="38100" dir="2700000" algn="tl">
                    <a:srgbClr val="C0C0C0"/>
                  </a:outerShdw>
                </a:effectLst>
                <a:latin typeface="Calibri" panose="020F0502020204030204" pitchFamily="34" charset="0"/>
              </a:rPr>
              <a:t>NEGATIVO</a:t>
            </a:r>
            <a:endParaRPr lang="en-US" altLang="es-PR" sz="2500" i="1">
              <a:solidFill>
                <a:srgbClr val="CC3300"/>
              </a:solidFill>
              <a:latin typeface="Arial Black" panose="020B0A04020102020204" pitchFamily="34" charset="0"/>
            </a:endParaRPr>
          </a:p>
        </p:txBody>
      </p:sp>
      <p:pic>
        <p:nvPicPr>
          <p:cNvPr id="120837" name="Picture 6" descr="Bullets_Arrow_Blue1_Right_03">
            <a:extLst>
              <a:ext uri="{FF2B5EF4-FFF2-40B4-BE49-F238E27FC236}">
                <a16:creationId xmlns:a16="http://schemas.microsoft.com/office/drawing/2014/main" id="{78D0D8DC-E842-8907-A692-64B6E4DC3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3360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6843" name="Text Box 11">
            <a:extLst>
              <a:ext uri="{FF2B5EF4-FFF2-40B4-BE49-F238E27FC236}">
                <a16:creationId xmlns:a16="http://schemas.microsoft.com/office/drawing/2014/main" id="{C9933ECC-887D-7A24-8A44-0900231B81EE}"/>
              </a:ext>
            </a:extLst>
          </p:cNvPr>
          <p:cNvSpPr txBox="1">
            <a:spLocks noChangeArrowheads="1"/>
          </p:cNvSpPr>
          <p:nvPr/>
        </p:nvSpPr>
        <p:spPr bwMode="auto">
          <a:xfrm>
            <a:off x="501650" y="25225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En contra de las manecillas de reloj: </a:t>
            </a:r>
            <a:r>
              <a:rPr lang="en-US" altLang="es-PR" sz="2800" b="1" i="1">
                <a:solidFill>
                  <a:srgbClr val="CC3300"/>
                </a:solidFill>
                <a:effectLst>
                  <a:outerShdw blurRad="38100" dist="38100" dir="2700000" algn="tl">
                    <a:srgbClr val="C0C0C0"/>
                  </a:outerShdw>
                </a:effectLst>
                <a:latin typeface="Calibri" panose="020F0502020204030204" pitchFamily="34" charset="0"/>
              </a:rPr>
              <a:t>POSITIVO</a:t>
            </a:r>
            <a:endParaRPr lang="en-US" altLang="es-PR" sz="2500" i="1">
              <a:solidFill>
                <a:srgbClr val="CC3300"/>
              </a:solidFill>
              <a:latin typeface="Arial Black" panose="020B0A04020102020204" pitchFamily="34" charset="0"/>
            </a:endParaRPr>
          </a:p>
        </p:txBody>
      </p:sp>
      <p:pic>
        <p:nvPicPr>
          <p:cNvPr id="120839" name="Picture 12" descr="Bullets_Arrow_Blue1_Right_03">
            <a:extLst>
              <a:ext uri="{FF2B5EF4-FFF2-40B4-BE49-F238E27FC236}">
                <a16:creationId xmlns:a16="http://schemas.microsoft.com/office/drawing/2014/main" id="{A49EDD97-ACDE-9B5F-2839-9143CFAFB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5939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13" descr="B64">
            <a:extLst>
              <a:ext uri="{FF2B5EF4-FFF2-40B4-BE49-F238E27FC236}">
                <a16:creationId xmlns:a16="http://schemas.microsoft.com/office/drawing/2014/main" id="{A4A22790-190F-51E4-9446-2AB196C05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3048000"/>
            <a:ext cx="67691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C1DD410-F78E-B6C7-2E2E-776E6D2179DC}"/>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a:extLst>
              <a:ext uri="{FF2B5EF4-FFF2-40B4-BE49-F238E27FC236}">
                <a16:creationId xmlns:a16="http://schemas.microsoft.com/office/drawing/2014/main" id="{82489E33-A545-8C86-C70A-922185E6146B}"/>
              </a:ext>
            </a:extLst>
          </p:cNvPr>
          <p:cNvSpPr>
            <a:spLocks noChangeArrowheads="1"/>
          </p:cNvSpPr>
          <p:nvPr/>
        </p:nvSpPr>
        <p:spPr bwMode="auto">
          <a:xfrm>
            <a:off x="990600" y="773534"/>
            <a:ext cx="7315200" cy="13716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06243" name="Text Box 3">
            <a:extLst>
              <a:ext uri="{FF2B5EF4-FFF2-40B4-BE49-F238E27FC236}">
                <a16:creationId xmlns:a16="http://schemas.microsoft.com/office/drawing/2014/main" id="{AA1C6AE3-C3C1-3C1E-2CF4-DD4530DC60D6}"/>
              </a:ext>
            </a:extLst>
          </p:cNvPr>
          <p:cNvSpPr txBox="1">
            <a:spLocks noChangeArrowheads="1"/>
          </p:cNvSpPr>
          <p:nvPr/>
        </p:nvSpPr>
        <p:spPr bwMode="auto">
          <a:xfrm>
            <a:off x="1219200" y="1078334"/>
            <a:ext cx="6705600" cy="777875"/>
          </a:xfrm>
          <a:prstGeom prst="rect">
            <a:avLst/>
          </a:prstGeom>
          <a:noFill/>
          <a:ln>
            <a:noFill/>
          </a:ln>
          <a:effectLst/>
        </p:spPr>
        <p:txBody>
          <a:bodyPr>
            <a:spAutoFit/>
          </a:bodyPr>
          <a:lstStyle/>
          <a:p>
            <a:pPr algn="ctr">
              <a:defRPr/>
            </a:pPr>
            <a:r>
              <a:rPr lang="en-US" altLang="es-PR" sz="4500" b="1">
                <a:solidFill>
                  <a:srgbClr val="FFFF00"/>
                </a:solidFill>
                <a:effectLst>
                  <a:outerShdw blurRad="38100" dist="38100" dir="2700000" algn="tl">
                    <a:srgbClr val="C0C0C0"/>
                  </a:outerShdw>
                </a:effectLst>
                <a:latin typeface="Arial" panose="020B0604020202020204" pitchFamily="34" charset="0"/>
              </a:rPr>
              <a:t>MOVIMIENTO HUMANO</a:t>
            </a:r>
            <a:endParaRPr lang="en-US" altLang="es-PR" sz="4400" b="1">
              <a:solidFill>
                <a:srgbClr val="FFFF00"/>
              </a:solidFill>
              <a:effectLst>
                <a:outerShdw blurRad="38100" dist="38100" dir="2700000" algn="tl">
                  <a:srgbClr val="C0C0C0"/>
                </a:outerShdw>
              </a:effectLst>
              <a:latin typeface="Arial" panose="020B0604020202020204" pitchFamily="34" charset="0"/>
            </a:endParaRPr>
          </a:p>
        </p:txBody>
      </p:sp>
      <p:sp>
        <p:nvSpPr>
          <p:cNvPr id="906244" name="Text Box 4">
            <a:extLst>
              <a:ext uri="{FF2B5EF4-FFF2-40B4-BE49-F238E27FC236}">
                <a16:creationId xmlns:a16="http://schemas.microsoft.com/office/drawing/2014/main" id="{FCB06A25-A90C-FA87-D712-CE77F3B55A93}"/>
              </a:ext>
            </a:extLst>
          </p:cNvPr>
          <p:cNvSpPr txBox="1">
            <a:spLocks noChangeArrowheads="1"/>
          </p:cNvSpPr>
          <p:nvPr/>
        </p:nvSpPr>
        <p:spPr bwMode="auto">
          <a:xfrm>
            <a:off x="4343400" y="2141686"/>
            <a:ext cx="4343400" cy="4311650"/>
          </a:xfrm>
          <a:prstGeom prst="rect">
            <a:avLst/>
          </a:prstGeom>
          <a:noFill/>
          <a:ln>
            <a:noFill/>
          </a:ln>
          <a:effectLst/>
        </p:spPr>
        <p:txBody>
          <a:bodyPr>
            <a:spAutoFit/>
          </a:bodyPr>
          <a:lstStyle/>
          <a:p>
            <a:pPr>
              <a:lnSpc>
                <a:spcPct val="110000"/>
              </a:lnSpc>
              <a:defRPr/>
            </a:pPr>
            <a:r>
              <a:rPr lang="es-PR" altLang="es-PR" sz="4200" b="1">
                <a:solidFill>
                  <a:srgbClr val="000000"/>
                </a:solidFill>
                <a:effectLst>
                  <a:outerShdw blurRad="38100" dist="38100" dir="2700000" algn="tl">
                    <a:srgbClr val="C0C0C0"/>
                  </a:outerShdw>
                </a:effectLst>
                <a:latin typeface="Times New Roman" panose="02020603050405020304" pitchFamily="18" charset="0"/>
              </a:rPr>
              <a:t>El Acto o Proceso de Cambiar de Lugar o Posición con Respecto a Algún Objeto de Referencia</a:t>
            </a:r>
            <a:endParaRPr lang="es-PR" altLang="es-PR" sz="4200" b="1">
              <a:solidFill>
                <a:srgbClr val="000000"/>
              </a:solidFill>
              <a:effectLst>
                <a:outerShdw blurRad="38100" dist="38100" dir="2700000" algn="tl">
                  <a:srgbClr val="C0C0C0"/>
                </a:outerShdw>
              </a:effectLst>
              <a:latin typeface="Arial" panose="020B0604020202020204" pitchFamily="34" charset="0"/>
            </a:endParaRPr>
          </a:p>
        </p:txBody>
      </p:sp>
      <p:pic>
        <p:nvPicPr>
          <p:cNvPr id="19461" name="Picture 5" descr="1C-Pitch">
            <a:extLst>
              <a:ext uri="{FF2B5EF4-FFF2-40B4-BE49-F238E27FC236}">
                <a16:creationId xmlns:a16="http://schemas.microsoft.com/office/drawing/2014/main" id="{4E9C6339-8885-E999-A3D1-10AEC1977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 y="2294086"/>
            <a:ext cx="3292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3" descr="CURVHEAD">
            <a:extLst>
              <a:ext uri="{FF2B5EF4-FFF2-40B4-BE49-F238E27FC236}">
                <a16:creationId xmlns:a16="http://schemas.microsoft.com/office/drawing/2014/main" id="{57E4277B-2EF4-366C-177C-B9243C097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800225"/>
            <a:ext cx="874871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BE1D688B-36A8-F505-0425-B95A6A9518A0}"/>
              </a:ext>
            </a:extLst>
          </p:cNvPr>
          <p:cNvSpPr>
            <a:spLocks/>
          </p:cNvSpPr>
          <p:nvPr/>
        </p:nvSpPr>
        <p:spPr bwMode="auto">
          <a:xfrm>
            <a:off x="468313" y="1944688"/>
            <a:ext cx="8207375" cy="188912"/>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SÍMBOLO QUE REPRESENTA EL DESPLAZAMIENTO ANGULAR</a:t>
            </a:r>
          </a:p>
        </p:txBody>
      </p:sp>
      <p:sp>
        <p:nvSpPr>
          <p:cNvPr id="1017861" name="Text Box 5">
            <a:extLst>
              <a:ext uri="{FF2B5EF4-FFF2-40B4-BE49-F238E27FC236}">
                <a16:creationId xmlns:a16="http://schemas.microsoft.com/office/drawing/2014/main" id="{C8A51B15-04E8-AF45-9DC4-6C1BF2839E2D}"/>
              </a:ext>
            </a:extLst>
          </p:cNvPr>
          <p:cNvSpPr txBox="1">
            <a:spLocks noChangeArrowheads="1"/>
          </p:cNvSpPr>
          <p:nvPr/>
        </p:nvSpPr>
        <p:spPr bwMode="auto">
          <a:xfrm>
            <a:off x="825500" y="2565400"/>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 Letra Griega Theta: </a:t>
            </a:r>
            <a:endParaRPr lang="en-US" altLang="es-PR" sz="2500" i="1">
              <a:solidFill>
                <a:srgbClr val="CC3300"/>
              </a:solidFill>
              <a:latin typeface="Arial Black" panose="020B0A04020102020204" pitchFamily="34" charset="0"/>
            </a:endParaRPr>
          </a:p>
        </p:txBody>
      </p:sp>
      <p:pic>
        <p:nvPicPr>
          <p:cNvPr id="121861" name="Picture 6" descr="Bullets_Arrow_Blue1_Right_03">
            <a:extLst>
              <a:ext uri="{FF2B5EF4-FFF2-40B4-BE49-F238E27FC236}">
                <a16:creationId xmlns:a16="http://schemas.microsoft.com/office/drawing/2014/main" id="{44C8CF16-A5F9-3170-6161-8DF05D519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26654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10" descr="B65">
            <a:extLst>
              <a:ext uri="{FF2B5EF4-FFF2-40B4-BE49-F238E27FC236}">
                <a16:creationId xmlns:a16="http://schemas.microsoft.com/office/drawing/2014/main" id="{7935C924-2981-D528-0D8F-6F870238C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813" y="2492375"/>
            <a:ext cx="3746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80E2C7D-BBD3-429F-CBD8-AE060C843395}"/>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 descr="CURVHEAD">
            <a:extLst>
              <a:ext uri="{FF2B5EF4-FFF2-40B4-BE49-F238E27FC236}">
                <a16:creationId xmlns:a16="http://schemas.microsoft.com/office/drawing/2014/main" id="{535C83C4-3928-1687-6969-6CFA5C968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5575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C75C25FC-8409-73F3-CF7D-8C63E945DF1F}"/>
              </a:ext>
            </a:extLst>
          </p:cNvPr>
          <p:cNvSpPr>
            <a:spLocks/>
          </p:cNvSpPr>
          <p:nvPr/>
        </p:nvSpPr>
        <p:spPr bwMode="auto">
          <a:xfrm>
            <a:off x="1258888" y="177165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18885" name="Text Box 5">
            <a:extLst>
              <a:ext uri="{FF2B5EF4-FFF2-40B4-BE49-F238E27FC236}">
                <a16:creationId xmlns:a16="http://schemas.microsoft.com/office/drawing/2014/main" id="{843E0A06-B99D-DD1A-A706-055D7BDD9AF4}"/>
              </a:ext>
            </a:extLst>
          </p:cNvPr>
          <p:cNvSpPr txBox="1">
            <a:spLocks noChangeArrowheads="1"/>
          </p:cNvSpPr>
          <p:nvPr/>
        </p:nvSpPr>
        <p:spPr bwMode="auto">
          <a:xfrm>
            <a:off x="646113" y="2349500"/>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Unidades rotatorias o angulares de desplazamiento:</a:t>
            </a:r>
            <a:endParaRPr lang="en-US" altLang="es-PR" sz="2500" i="1">
              <a:solidFill>
                <a:srgbClr val="FF0000"/>
              </a:solidFill>
              <a:latin typeface="Arial Black" panose="020B0A04020102020204" pitchFamily="34" charset="0"/>
            </a:endParaRPr>
          </a:p>
        </p:txBody>
      </p:sp>
      <p:pic>
        <p:nvPicPr>
          <p:cNvPr id="122885" name="Picture 6" descr="Bullets_Arrow_Blue1_Right_03">
            <a:extLst>
              <a:ext uri="{FF2B5EF4-FFF2-40B4-BE49-F238E27FC236}">
                <a16:creationId xmlns:a16="http://schemas.microsoft.com/office/drawing/2014/main" id="{060E3CE2-B9FD-154B-7FB1-F5C88BAF0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4209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8887" name="Text Box 7">
            <a:extLst>
              <a:ext uri="{FF2B5EF4-FFF2-40B4-BE49-F238E27FC236}">
                <a16:creationId xmlns:a16="http://schemas.microsoft.com/office/drawing/2014/main" id="{7BDE942A-0857-B6DD-4EE8-DD4553CE01BA}"/>
              </a:ext>
            </a:extLst>
          </p:cNvPr>
          <p:cNvSpPr txBox="1">
            <a:spLocks noChangeArrowheads="1"/>
          </p:cNvSpPr>
          <p:nvPr/>
        </p:nvSpPr>
        <p:spPr bwMode="auto">
          <a:xfrm>
            <a:off x="935038" y="2924175"/>
            <a:ext cx="7993062" cy="412750"/>
          </a:xfrm>
          <a:prstGeom prst="rect">
            <a:avLst/>
          </a:prstGeom>
          <a:noFill/>
          <a:ln>
            <a:noFill/>
          </a:ln>
          <a:effectLst/>
        </p:spPr>
        <p:txBody>
          <a:bodyPr>
            <a:spAutoFit/>
          </a:bodyPr>
          <a:lstStyle/>
          <a:p>
            <a:pPr>
              <a:defRPr/>
            </a:pPr>
            <a:r>
              <a:rPr lang="en-US" altLang="es-PR" sz="2100" b="1">
                <a:solidFill>
                  <a:srgbClr val="660033"/>
                </a:solidFill>
                <a:effectLst>
                  <a:outerShdw blurRad="38100" dist="38100" dir="2700000" algn="tl">
                    <a:srgbClr val="C0C0C0"/>
                  </a:outerShdw>
                </a:effectLst>
              </a:rPr>
              <a:t>Grados</a:t>
            </a:r>
            <a:r>
              <a:rPr lang="en-US" altLang="es-PR" sz="2100" b="1">
                <a:solidFill>
                  <a:srgbClr val="000000"/>
                </a:solidFill>
              </a:rPr>
              <a:t>:</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122887" name="Picture 8" descr="Bullet_Round_Diamond_Maggenta_02">
            <a:extLst>
              <a:ext uri="{FF2B5EF4-FFF2-40B4-BE49-F238E27FC236}">
                <a16:creationId xmlns:a16="http://schemas.microsoft.com/office/drawing/2014/main" id="{4E5D7FD6-D96E-EDBF-80AD-9DCDD7525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9956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8889" name="Text Box 9">
            <a:extLst>
              <a:ext uri="{FF2B5EF4-FFF2-40B4-BE49-F238E27FC236}">
                <a16:creationId xmlns:a16="http://schemas.microsoft.com/office/drawing/2014/main" id="{99445900-D60A-43BB-2F65-5E802AA85F60}"/>
              </a:ext>
            </a:extLst>
          </p:cNvPr>
          <p:cNvSpPr txBox="1">
            <a:spLocks noChangeArrowheads="1"/>
          </p:cNvSpPr>
          <p:nvPr/>
        </p:nvSpPr>
        <p:spPr bwMode="auto">
          <a:xfrm>
            <a:off x="1190625" y="3448050"/>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Utilidad/importancia:</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22889" name="Picture 10" descr="Bullets_Arrow-Thin_Green_Right_02">
            <a:extLst>
              <a:ext uri="{FF2B5EF4-FFF2-40B4-BE49-F238E27FC236}">
                <a16:creationId xmlns:a16="http://schemas.microsoft.com/office/drawing/2014/main" id="{24EA650A-5246-F68D-F58D-90F35D0892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481388"/>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8891" name="Text Box 11">
            <a:extLst>
              <a:ext uri="{FF2B5EF4-FFF2-40B4-BE49-F238E27FC236}">
                <a16:creationId xmlns:a16="http://schemas.microsoft.com/office/drawing/2014/main" id="{BC222C0E-7CE6-DC01-778B-186E6A1B6519}"/>
              </a:ext>
            </a:extLst>
          </p:cNvPr>
          <p:cNvSpPr txBox="1">
            <a:spLocks noChangeArrowheads="1"/>
          </p:cNvSpPr>
          <p:nvPr/>
        </p:nvSpPr>
        <p:spPr bwMode="auto">
          <a:xfrm>
            <a:off x="1190625" y="4868863"/>
            <a:ext cx="7773988" cy="99695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Desplazamiento angular recorrido por una revolución del radio vector alrededor del perímetro de un círculo (su circunferencia):</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22891" name="Picture 12" descr="Bullets_Arrow-Thin_Green_Right_02">
            <a:extLst>
              <a:ext uri="{FF2B5EF4-FFF2-40B4-BE49-F238E27FC236}">
                <a16:creationId xmlns:a16="http://schemas.microsoft.com/office/drawing/2014/main" id="{53C47D08-4541-B972-2628-ADE1BA438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902200"/>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8894" name="Text Box 14">
            <a:extLst>
              <a:ext uri="{FF2B5EF4-FFF2-40B4-BE49-F238E27FC236}">
                <a16:creationId xmlns:a16="http://schemas.microsoft.com/office/drawing/2014/main" id="{71D3BCF6-B9E0-5A6A-C1A4-9973D1FF6042}"/>
              </a:ext>
            </a:extLst>
          </p:cNvPr>
          <p:cNvSpPr txBox="1">
            <a:spLocks noChangeArrowheads="1"/>
          </p:cNvSpPr>
          <p:nvPr/>
        </p:nvSpPr>
        <p:spPr bwMode="auto">
          <a:xfrm>
            <a:off x="1403350" y="3860800"/>
            <a:ext cx="7270750"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Para medir ángulos</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22893" name="Picture 15" descr="Bullet_Square_Belved_Red1_02">
            <a:extLst>
              <a:ext uri="{FF2B5EF4-FFF2-40B4-BE49-F238E27FC236}">
                <a16:creationId xmlns:a16="http://schemas.microsoft.com/office/drawing/2014/main" id="{C4C8C39E-889A-BF7E-7BEE-37A193DB9E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3963988"/>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8896" name="Text Box 16">
            <a:extLst>
              <a:ext uri="{FF2B5EF4-FFF2-40B4-BE49-F238E27FC236}">
                <a16:creationId xmlns:a16="http://schemas.microsoft.com/office/drawing/2014/main" id="{73DCF8E0-548F-52A5-9BC5-DE30B3855CB3}"/>
              </a:ext>
            </a:extLst>
          </p:cNvPr>
          <p:cNvSpPr txBox="1">
            <a:spLocks noChangeArrowheads="1"/>
          </p:cNvSpPr>
          <p:nvPr/>
        </p:nvSpPr>
        <p:spPr bwMode="auto">
          <a:xfrm>
            <a:off x="1403350" y="4187825"/>
            <a:ext cx="7270750" cy="695325"/>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Utilizado ampliamente en la vida diaria y en ciertas situaciones deportivas</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22895" name="Picture 17" descr="Bullet_Square_Belved_Red1_02">
            <a:extLst>
              <a:ext uri="{FF2B5EF4-FFF2-40B4-BE49-F238E27FC236}">
                <a16:creationId xmlns:a16="http://schemas.microsoft.com/office/drawing/2014/main" id="{316FB95A-0635-9141-F40C-97F7E17AD9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4291013"/>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6" name="Text Box 18">
            <a:extLst>
              <a:ext uri="{FF2B5EF4-FFF2-40B4-BE49-F238E27FC236}">
                <a16:creationId xmlns:a16="http://schemas.microsoft.com/office/drawing/2014/main" id="{FAEE8753-7AD5-152E-CEBD-180BF20BE0B9}"/>
              </a:ext>
            </a:extLst>
          </p:cNvPr>
          <p:cNvSpPr txBox="1">
            <a:spLocks noChangeArrowheads="1"/>
          </p:cNvSpPr>
          <p:nvPr/>
        </p:nvSpPr>
        <p:spPr bwMode="auto">
          <a:xfrm>
            <a:off x="1258888" y="5876925"/>
            <a:ext cx="71643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90000"/>
              </a:lnSpc>
            </a:pPr>
            <a:r>
              <a:rPr lang="es-ES" altLang="es-PR" sz="2200" b="1" i="1">
                <a:latin typeface="Calibri" panose="020F0502020204030204" pitchFamily="34" charset="0"/>
              </a:rPr>
              <a:t>Equivale a</a:t>
            </a:r>
            <a:r>
              <a:rPr lang="es-ES" altLang="es-PR" sz="2200" b="1">
                <a:latin typeface="Calibri" panose="020F0502020204030204" pitchFamily="34" charset="0"/>
              </a:rPr>
              <a:t>: </a:t>
            </a:r>
            <a:r>
              <a:rPr lang="es-ES" altLang="es-PR" sz="2200" b="1">
                <a:solidFill>
                  <a:srgbClr val="CC3300"/>
                </a:solidFill>
                <a:latin typeface="Calibri" panose="020F0502020204030204" pitchFamily="34" charset="0"/>
              </a:rPr>
              <a:t>360°</a:t>
            </a:r>
            <a:endParaRPr lang="es-ES" altLang="es-PR" sz="2200" b="1" i="1">
              <a:solidFill>
                <a:srgbClr val="CC3300"/>
              </a:solidFill>
              <a:latin typeface="Calibri" panose="020F0502020204030204" pitchFamily="34" charset="0"/>
            </a:endParaRPr>
          </a:p>
        </p:txBody>
      </p:sp>
      <p:sp>
        <p:nvSpPr>
          <p:cNvPr id="3" name="Title 1">
            <a:extLst>
              <a:ext uri="{FF2B5EF4-FFF2-40B4-BE49-F238E27FC236}">
                <a16:creationId xmlns:a16="http://schemas.microsoft.com/office/drawing/2014/main" id="{C97458F4-7A62-D9A5-2834-44000FF5CF21}"/>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CURVHEAD">
            <a:extLst>
              <a:ext uri="{FF2B5EF4-FFF2-40B4-BE49-F238E27FC236}">
                <a16:creationId xmlns:a16="http://schemas.microsoft.com/office/drawing/2014/main" id="{121AEFDF-E4D6-0977-EB8C-96118466F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5575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46F88127-55A9-D58F-13B1-2B44341FA3BE}"/>
              </a:ext>
            </a:extLst>
          </p:cNvPr>
          <p:cNvSpPr>
            <a:spLocks/>
          </p:cNvSpPr>
          <p:nvPr/>
        </p:nvSpPr>
        <p:spPr bwMode="auto">
          <a:xfrm>
            <a:off x="1258888" y="177165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19908" name="Text Box 4">
            <a:extLst>
              <a:ext uri="{FF2B5EF4-FFF2-40B4-BE49-F238E27FC236}">
                <a16:creationId xmlns:a16="http://schemas.microsoft.com/office/drawing/2014/main" id="{99CE7D21-0A69-5A69-2D99-88BF6B6587A1}"/>
              </a:ext>
            </a:extLst>
          </p:cNvPr>
          <p:cNvSpPr txBox="1">
            <a:spLocks noChangeArrowheads="1"/>
          </p:cNvSpPr>
          <p:nvPr/>
        </p:nvSpPr>
        <p:spPr bwMode="auto">
          <a:xfrm>
            <a:off x="646113" y="22050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Unidades rotatorias o angulares de desplazamiento:</a:t>
            </a:r>
            <a:endParaRPr lang="en-US" altLang="es-PR" sz="2500" i="1">
              <a:solidFill>
                <a:srgbClr val="FF0000"/>
              </a:solidFill>
              <a:latin typeface="Arial Black" panose="020B0A04020102020204" pitchFamily="34" charset="0"/>
            </a:endParaRPr>
          </a:p>
        </p:txBody>
      </p:sp>
      <p:pic>
        <p:nvPicPr>
          <p:cNvPr id="123909" name="Picture 5" descr="Bullets_Arrow_Blue1_Right_03">
            <a:extLst>
              <a:ext uri="{FF2B5EF4-FFF2-40B4-BE49-F238E27FC236}">
                <a16:creationId xmlns:a16="http://schemas.microsoft.com/office/drawing/2014/main" id="{540478AB-C760-0AA8-AAAE-12828A8A4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2764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9910" name="Text Box 6">
            <a:extLst>
              <a:ext uri="{FF2B5EF4-FFF2-40B4-BE49-F238E27FC236}">
                <a16:creationId xmlns:a16="http://schemas.microsoft.com/office/drawing/2014/main" id="{9E58850D-1CD6-8C5F-8F84-852806CA279A}"/>
              </a:ext>
            </a:extLst>
          </p:cNvPr>
          <p:cNvSpPr txBox="1">
            <a:spLocks noChangeArrowheads="1"/>
          </p:cNvSpPr>
          <p:nvPr/>
        </p:nvSpPr>
        <p:spPr bwMode="auto">
          <a:xfrm>
            <a:off x="935038" y="2708275"/>
            <a:ext cx="7993062" cy="412750"/>
          </a:xfrm>
          <a:prstGeom prst="rect">
            <a:avLst/>
          </a:prstGeom>
          <a:noFill/>
          <a:ln>
            <a:noFill/>
          </a:ln>
          <a:effectLst/>
        </p:spPr>
        <p:txBody>
          <a:bodyPr>
            <a:spAutoFit/>
          </a:bodyPr>
          <a:lstStyle/>
          <a:p>
            <a:pPr>
              <a:defRPr/>
            </a:pPr>
            <a:r>
              <a:rPr lang="en-US" altLang="es-PR" sz="2100" b="1">
                <a:solidFill>
                  <a:srgbClr val="660033"/>
                </a:solidFill>
                <a:effectLst>
                  <a:outerShdw blurRad="38100" dist="38100" dir="2700000" algn="tl">
                    <a:srgbClr val="C0C0C0"/>
                  </a:outerShdw>
                </a:effectLst>
              </a:rPr>
              <a:t>Revoluciones</a:t>
            </a:r>
            <a:r>
              <a:rPr lang="en-US" altLang="es-PR" sz="2100" b="1">
                <a:solidFill>
                  <a:srgbClr val="000000"/>
                </a:solidFill>
              </a:rPr>
              <a:t>:</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123911" name="Picture 7" descr="Bullet_Round_Diamond_Maggenta_02">
            <a:extLst>
              <a:ext uri="{FF2B5EF4-FFF2-40B4-BE49-F238E27FC236}">
                <a16:creationId xmlns:a16="http://schemas.microsoft.com/office/drawing/2014/main" id="{4C36EEC3-B59B-226B-3598-C61CF170F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7797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9912" name="Text Box 8">
            <a:extLst>
              <a:ext uri="{FF2B5EF4-FFF2-40B4-BE49-F238E27FC236}">
                <a16:creationId xmlns:a16="http://schemas.microsoft.com/office/drawing/2014/main" id="{0A7FC59F-8802-858C-8012-3A2D328D2BBD}"/>
              </a:ext>
            </a:extLst>
          </p:cNvPr>
          <p:cNvSpPr txBox="1">
            <a:spLocks noChangeArrowheads="1"/>
          </p:cNvSpPr>
          <p:nvPr/>
        </p:nvSpPr>
        <p:spPr bwMode="auto">
          <a:xfrm>
            <a:off x="1190625" y="3141663"/>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Concepto:</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23913" name="Picture 9" descr="Bullets_Arrow-Thin_Green_Right_02">
            <a:extLst>
              <a:ext uri="{FF2B5EF4-FFF2-40B4-BE49-F238E27FC236}">
                <a16:creationId xmlns:a16="http://schemas.microsoft.com/office/drawing/2014/main" id="{37DFBAF5-B4EE-76C5-F982-52368A6A82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175000"/>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9914" name="Text Box 10">
            <a:extLst>
              <a:ext uri="{FF2B5EF4-FFF2-40B4-BE49-F238E27FC236}">
                <a16:creationId xmlns:a16="http://schemas.microsoft.com/office/drawing/2014/main" id="{C8F516EF-EFE6-FBDE-76E7-34587F57C05D}"/>
              </a:ext>
            </a:extLst>
          </p:cNvPr>
          <p:cNvSpPr txBox="1">
            <a:spLocks noChangeArrowheads="1"/>
          </p:cNvSpPr>
          <p:nvPr/>
        </p:nvSpPr>
        <p:spPr bwMode="auto">
          <a:xfrm>
            <a:off x="1190625" y="5013325"/>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Ejemplo:</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23915" name="Picture 11" descr="Bullets_Arrow-Thin_Green_Right_02">
            <a:extLst>
              <a:ext uri="{FF2B5EF4-FFF2-40B4-BE49-F238E27FC236}">
                <a16:creationId xmlns:a16="http://schemas.microsoft.com/office/drawing/2014/main" id="{D06682B8-8D6F-D809-4538-45E455114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5046663"/>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9917" name="Text Box 13">
            <a:extLst>
              <a:ext uri="{FF2B5EF4-FFF2-40B4-BE49-F238E27FC236}">
                <a16:creationId xmlns:a16="http://schemas.microsoft.com/office/drawing/2014/main" id="{3AEB8984-4ACF-329D-3852-CFCCA6142081}"/>
              </a:ext>
            </a:extLst>
          </p:cNvPr>
          <p:cNvSpPr txBox="1">
            <a:spLocks noChangeArrowheads="1"/>
          </p:cNvSpPr>
          <p:nvPr/>
        </p:nvSpPr>
        <p:spPr bwMode="auto">
          <a:xfrm>
            <a:off x="1403350" y="3554413"/>
            <a:ext cx="7270750"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Número de revoluciones angulares/rotatorias:</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23917" name="Picture 14" descr="Bullet_Square_Belved_Red1_02">
            <a:extLst>
              <a:ext uri="{FF2B5EF4-FFF2-40B4-BE49-F238E27FC236}">
                <a16:creationId xmlns:a16="http://schemas.microsoft.com/office/drawing/2014/main" id="{5ACF2403-B6DA-298E-1C96-053896B885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3657600"/>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8" name="Text Box 18">
            <a:extLst>
              <a:ext uri="{FF2B5EF4-FFF2-40B4-BE49-F238E27FC236}">
                <a16:creationId xmlns:a16="http://schemas.microsoft.com/office/drawing/2014/main" id="{313B1FFF-F6BC-6941-F8F4-63D778B22E48}"/>
              </a:ext>
            </a:extLst>
          </p:cNvPr>
          <p:cNvSpPr txBox="1">
            <a:spLocks noChangeArrowheads="1"/>
          </p:cNvSpPr>
          <p:nvPr/>
        </p:nvSpPr>
        <p:spPr bwMode="auto">
          <a:xfrm>
            <a:off x="1439863" y="3971925"/>
            <a:ext cx="7164387"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90000"/>
              </a:lnSpc>
            </a:pPr>
            <a:r>
              <a:rPr lang="es-ES" altLang="es-PR" sz="2200" b="1" i="1">
                <a:latin typeface="Calibri" panose="020F0502020204030204" pitchFamily="34" charset="0"/>
              </a:rPr>
              <a:t>Se refiere a cuántas vueltas/giros completas es recorrido por un objeto o cuerpo rígido actuando como un radio (sistema) alrededor de un círculo</a:t>
            </a:r>
            <a:endParaRPr lang="en-US" altLang="es-PR" sz="2200" b="1" i="1">
              <a:latin typeface="Calibri" panose="020F0502020204030204" pitchFamily="34" charset="0"/>
            </a:endParaRPr>
          </a:p>
        </p:txBody>
      </p:sp>
      <p:sp>
        <p:nvSpPr>
          <p:cNvPr id="1019924" name="Text Box 20">
            <a:extLst>
              <a:ext uri="{FF2B5EF4-FFF2-40B4-BE49-F238E27FC236}">
                <a16:creationId xmlns:a16="http://schemas.microsoft.com/office/drawing/2014/main" id="{FF244CB1-91A4-07DA-5FB8-BD0E6E6E6811}"/>
              </a:ext>
            </a:extLst>
          </p:cNvPr>
          <p:cNvSpPr txBox="1">
            <a:spLocks noChangeArrowheads="1"/>
          </p:cNvSpPr>
          <p:nvPr/>
        </p:nvSpPr>
        <p:spPr bwMode="auto">
          <a:xfrm>
            <a:off x="1403350" y="5470525"/>
            <a:ext cx="7270750" cy="695325"/>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Un clavadista que ejecuta un salto mortal hacia alfrente con 1½ giro:</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23920" name="Picture 21" descr="Bullet_Square_Belved_Red1_02">
            <a:extLst>
              <a:ext uri="{FF2B5EF4-FFF2-40B4-BE49-F238E27FC236}">
                <a16:creationId xmlns:a16="http://schemas.microsoft.com/office/drawing/2014/main" id="{D292BCE4-F404-ED42-6113-B2CC47A752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573713"/>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21" name="Text Box 22">
            <a:extLst>
              <a:ext uri="{FF2B5EF4-FFF2-40B4-BE49-F238E27FC236}">
                <a16:creationId xmlns:a16="http://schemas.microsoft.com/office/drawing/2014/main" id="{5AE48067-47F2-9C9E-F139-3CBE0F18DFC8}"/>
              </a:ext>
            </a:extLst>
          </p:cNvPr>
          <p:cNvSpPr txBox="1">
            <a:spLocks noChangeArrowheads="1"/>
          </p:cNvSpPr>
          <p:nvPr/>
        </p:nvSpPr>
        <p:spPr bwMode="auto">
          <a:xfrm>
            <a:off x="1439863" y="6176963"/>
            <a:ext cx="71643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90000"/>
              </a:lnSpc>
            </a:pPr>
            <a:r>
              <a:rPr lang="es-ES" altLang="es-PR" sz="2200" b="1" i="1">
                <a:latin typeface="Calibri" panose="020F0502020204030204" pitchFamily="34" charset="0"/>
              </a:rPr>
              <a:t>Lleva a cabo </a:t>
            </a:r>
            <a:r>
              <a:rPr lang="es-ES" altLang="es-PR" b="1">
                <a:solidFill>
                  <a:srgbClr val="000000"/>
                </a:solidFill>
                <a:latin typeface="Calibri" panose="020F0502020204030204" pitchFamily="34" charset="0"/>
              </a:rPr>
              <a:t>1½ revolución</a:t>
            </a:r>
            <a:endParaRPr lang="en-US" altLang="es-PR" b="1">
              <a:solidFill>
                <a:srgbClr val="000000"/>
              </a:solidFill>
              <a:latin typeface="Calibri" panose="020F0502020204030204" pitchFamily="34" charset="0"/>
            </a:endParaRPr>
          </a:p>
        </p:txBody>
      </p:sp>
      <p:sp>
        <p:nvSpPr>
          <p:cNvPr id="3" name="Title 1">
            <a:extLst>
              <a:ext uri="{FF2B5EF4-FFF2-40B4-BE49-F238E27FC236}">
                <a16:creationId xmlns:a16="http://schemas.microsoft.com/office/drawing/2014/main" id="{75D2324A-DEF9-36DB-F59C-2F64F5E81565}"/>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URVHEAD">
            <a:extLst>
              <a:ext uri="{FF2B5EF4-FFF2-40B4-BE49-F238E27FC236}">
                <a16:creationId xmlns:a16="http://schemas.microsoft.com/office/drawing/2014/main" id="{50D7AA9C-833E-A8C7-2C21-CFE0F2666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5575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2C291EC-6F63-8B96-B37E-6A60A4A95C9A}"/>
              </a:ext>
            </a:extLst>
          </p:cNvPr>
          <p:cNvSpPr>
            <a:spLocks/>
          </p:cNvSpPr>
          <p:nvPr/>
        </p:nvSpPr>
        <p:spPr bwMode="auto">
          <a:xfrm>
            <a:off x="1258888" y="177165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20932" name="Text Box 4">
            <a:extLst>
              <a:ext uri="{FF2B5EF4-FFF2-40B4-BE49-F238E27FC236}">
                <a16:creationId xmlns:a16="http://schemas.microsoft.com/office/drawing/2014/main" id="{429566EF-46F9-AB1C-4C26-6394AA505A9B}"/>
              </a:ext>
            </a:extLst>
          </p:cNvPr>
          <p:cNvSpPr txBox="1">
            <a:spLocks noChangeArrowheads="1"/>
          </p:cNvSpPr>
          <p:nvPr/>
        </p:nvSpPr>
        <p:spPr bwMode="auto">
          <a:xfrm>
            <a:off x="646113" y="22050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Unidades rotatorias o angulares de desplazamiento:</a:t>
            </a:r>
            <a:endParaRPr lang="en-US" altLang="es-PR" sz="2500" i="1">
              <a:solidFill>
                <a:srgbClr val="FF0000"/>
              </a:solidFill>
              <a:latin typeface="Arial Black" panose="020B0A04020102020204" pitchFamily="34" charset="0"/>
            </a:endParaRPr>
          </a:p>
        </p:txBody>
      </p:sp>
      <p:pic>
        <p:nvPicPr>
          <p:cNvPr id="124933" name="Picture 5" descr="Bullets_Arrow_Blue1_Right_03">
            <a:extLst>
              <a:ext uri="{FF2B5EF4-FFF2-40B4-BE49-F238E27FC236}">
                <a16:creationId xmlns:a16="http://schemas.microsoft.com/office/drawing/2014/main" id="{F9DC1A99-0272-0371-D91D-97F4F7475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2764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0934" name="Text Box 6">
            <a:extLst>
              <a:ext uri="{FF2B5EF4-FFF2-40B4-BE49-F238E27FC236}">
                <a16:creationId xmlns:a16="http://schemas.microsoft.com/office/drawing/2014/main" id="{8B4375B0-84FF-F341-2A8D-EB65244822DD}"/>
              </a:ext>
            </a:extLst>
          </p:cNvPr>
          <p:cNvSpPr txBox="1">
            <a:spLocks noChangeArrowheads="1"/>
          </p:cNvSpPr>
          <p:nvPr/>
        </p:nvSpPr>
        <p:spPr bwMode="auto">
          <a:xfrm>
            <a:off x="935038" y="2708275"/>
            <a:ext cx="7993062" cy="412750"/>
          </a:xfrm>
          <a:prstGeom prst="rect">
            <a:avLst/>
          </a:prstGeom>
          <a:noFill/>
          <a:ln>
            <a:noFill/>
          </a:ln>
          <a:effectLst/>
        </p:spPr>
        <p:txBody>
          <a:bodyPr>
            <a:spAutoFit/>
          </a:bodyPr>
          <a:lstStyle/>
          <a:p>
            <a:pPr>
              <a:defRPr/>
            </a:pPr>
            <a:r>
              <a:rPr lang="en-US" altLang="es-PR" sz="2100" b="1">
                <a:solidFill>
                  <a:srgbClr val="660033"/>
                </a:solidFill>
                <a:effectLst>
                  <a:outerShdw blurRad="38100" dist="38100" dir="2700000" algn="tl">
                    <a:srgbClr val="C0C0C0"/>
                  </a:outerShdw>
                </a:effectLst>
              </a:rPr>
              <a:t>Radianes</a:t>
            </a:r>
            <a:r>
              <a:rPr lang="en-US" altLang="es-PR" sz="2100" b="1">
                <a:solidFill>
                  <a:srgbClr val="000000"/>
                </a:solidFill>
              </a:rPr>
              <a:t>:</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124935" name="Picture 7" descr="Bullet_Round_Diamond_Maggenta_02">
            <a:extLst>
              <a:ext uri="{FF2B5EF4-FFF2-40B4-BE49-F238E27FC236}">
                <a16:creationId xmlns:a16="http://schemas.microsoft.com/office/drawing/2014/main" id="{9DC66169-C628-511E-FA15-6B888E41E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7797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0936" name="Text Box 8">
            <a:extLst>
              <a:ext uri="{FF2B5EF4-FFF2-40B4-BE49-F238E27FC236}">
                <a16:creationId xmlns:a16="http://schemas.microsoft.com/office/drawing/2014/main" id="{CB3B0303-0264-0283-B8C5-0B9D92856210}"/>
              </a:ext>
            </a:extLst>
          </p:cNvPr>
          <p:cNvSpPr txBox="1">
            <a:spLocks noChangeArrowheads="1"/>
          </p:cNvSpPr>
          <p:nvPr/>
        </p:nvSpPr>
        <p:spPr bwMode="auto">
          <a:xfrm>
            <a:off x="1190625" y="3141663"/>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Concepto:</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24937" name="Picture 9" descr="Bullets_Arrow-Thin_Green_Right_02">
            <a:extLst>
              <a:ext uri="{FF2B5EF4-FFF2-40B4-BE49-F238E27FC236}">
                <a16:creationId xmlns:a16="http://schemas.microsoft.com/office/drawing/2014/main" id="{178A396E-91B1-37E0-910C-4466D8849E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175000"/>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0938" name="Text Box 10">
            <a:extLst>
              <a:ext uri="{FF2B5EF4-FFF2-40B4-BE49-F238E27FC236}">
                <a16:creationId xmlns:a16="http://schemas.microsoft.com/office/drawing/2014/main" id="{6438DB41-59D0-976E-ABE7-84859F5932F4}"/>
              </a:ext>
            </a:extLst>
          </p:cNvPr>
          <p:cNvSpPr txBox="1">
            <a:spLocks noChangeArrowheads="1"/>
          </p:cNvSpPr>
          <p:nvPr/>
        </p:nvSpPr>
        <p:spPr bwMode="auto">
          <a:xfrm>
            <a:off x="1190625" y="4365625"/>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Utilidad/iomportancia:</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24939" name="Picture 11" descr="Bullets_Arrow-Thin_Green_Right_02">
            <a:extLst>
              <a:ext uri="{FF2B5EF4-FFF2-40B4-BE49-F238E27FC236}">
                <a16:creationId xmlns:a16="http://schemas.microsoft.com/office/drawing/2014/main" id="{99DA8272-CA34-47B4-6E62-C9CECB72CC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398963"/>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CB587754-3DAE-2B6F-3512-4BFC77420BFB}"/>
              </a:ext>
            </a:extLst>
          </p:cNvPr>
          <p:cNvSpPr>
            <a:spLocks/>
          </p:cNvSpPr>
          <p:nvPr/>
        </p:nvSpPr>
        <p:spPr bwMode="auto">
          <a:xfrm>
            <a:off x="0" y="692150"/>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20941" name="Text Box 13">
            <a:extLst>
              <a:ext uri="{FF2B5EF4-FFF2-40B4-BE49-F238E27FC236}">
                <a16:creationId xmlns:a16="http://schemas.microsoft.com/office/drawing/2014/main" id="{303C4F27-6F70-6039-EE51-697725F24DA7}"/>
              </a:ext>
            </a:extLst>
          </p:cNvPr>
          <p:cNvSpPr txBox="1">
            <a:spLocks noChangeArrowheads="1"/>
          </p:cNvSpPr>
          <p:nvPr/>
        </p:nvSpPr>
        <p:spPr bwMode="auto">
          <a:xfrm>
            <a:off x="1187450" y="3554413"/>
            <a:ext cx="7270750" cy="695325"/>
          </a:xfrm>
          <a:prstGeom prst="rect">
            <a:avLst/>
          </a:prstGeom>
          <a:noFill/>
          <a:ln>
            <a:noFill/>
          </a:ln>
          <a:effectLst/>
        </p:spPr>
        <p:txBody>
          <a:bodyPr>
            <a:spAutoFit/>
          </a:bodyPr>
          <a:lstStyle/>
          <a:p>
            <a:pPr>
              <a:lnSpc>
                <a:spcPct val="90000"/>
              </a:lnSpc>
              <a:defRPr/>
            </a:pPr>
            <a:r>
              <a:rPr lang="es-ES" altLang="es-PR" sz="2200" b="1" i="1">
                <a:solidFill>
                  <a:srgbClr val="000000"/>
                </a:solidFill>
                <a:latin typeface="Calibri" panose="020F0502020204030204" pitchFamily="34" charset="0"/>
              </a:rPr>
              <a:t>Un radián es el ángulo subtendido, en el centro de un círculo, por un arco de longitud igual al radio mismo</a:t>
            </a:r>
            <a:endParaRPr lang="en-US" altLang="es-PR" sz="2200" b="1" i="1" u="sng">
              <a:solidFill>
                <a:srgbClr val="FF0000"/>
              </a:solidFill>
              <a:effectLst>
                <a:outerShdw blurRad="38100" dist="38100" dir="2700000" algn="tl">
                  <a:srgbClr val="C0C0C0"/>
                </a:outerShdw>
              </a:effectLst>
              <a:latin typeface="Arial Black" panose="020B0A04020102020204" pitchFamily="34" charset="0"/>
            </a:endParaRPr>
          </a:p>
        </p:txBody>
      </p:sp>
      <p:sp>
        <p:nvSpPr>
          <p:cNvPr id="1020944" name="Text Box 16">
            <a:extLst>
              <a:ext uri="{FF2B5EF4-FFF2-40B4-BE49-F238E27FC236}">
                <a16:creationId xmlns:a16="http://schemas.microsoft.com/office/drawing/2014/main" id="{9DB8C755-27C9-DC3F-18EF-1429E2D5860A}"/>
              </a:ext>
            </a:extLst>
          </p:cNvPr>
          <p:cNvSpPr txBox="1">
            <a:spLocks noChangeArrowheads="1"/>
          </p:cNvSpPr>
          <p:nvPr/>
        </p:nvSpPr>
        <p:spPr bwMode="auto">
          <a:xfrm>
            <a:off x="1403350" y="4724400"/>
            <a:ext cx="7270750"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Rara vez se utiliza en conección con técnicas deportiva</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24943" name="Picture 17" descr="Bullet_Square_Belved_Red1_02">
            <a:extLst>
              <a:ext uri="{FF2B5EF4-FFF2-40B4-BE49-F238E27FC236}">
                <a16:creationId xmlns:a16="http://schemas.microsoft.com/office/drawing/2014/main" id="{56517B58-5596-A634-3C62-8176A044F4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4827588"/>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0947" name="Text Box 19">
            <a:extLst>
              <a:ext uri="{FF2B5EF4-FFF2-40B4-BE49-F238E27FC236}">
                <a16:creationId xmlns:a16="http://schemas.microsoft.com/office/drawing/2014/main" id="{98797C63-321B-2E1B-A1D4-FC6E06D5946E}"/>
              </a:ext>
            </a:extLst>
          </p:cNvPr>
          <p:cNvSpPr txBox="1">
            <a:spLocks noChangeArrowheads="1"/>
          </p:cNvSpPr>
          <p:nvPr/>
        </p:nvSpPr>
        <p:spPr bwMode="auto">
          <a:xfrm>
            <a:off x="1403350" y="5122863"/>
            <a:ext cx="7270750"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Se utiliza ampliamente en ingeniería y en otros campos</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24945" name="Picture 20" descr="Bullet_Square_Belved_Red1_02">
            <a:extLst>
              <a:ext uri="{FF2B5EF4-FFF2-40B4-BE49-F238E27FC236}">
                <a16:creationId xmlns:a16="http://schemas.microsoft.com/office/drawing/2014/main" id="{F6CEA6E1-0399-4C1C-FAA7-FFEA6D5D55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226050"/>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URVHEAD">
            <a:extLst>
              <a:ext uri="{FF2B5EF4-FFF2-40B4-BE49-F238E27FC236}">
                <a16:creationId xmlns:a16="http://schemas.microsoft.com/office/drawing/2014/main" id="{AAB4BD1F-A833-4588-3770-5ADDCBB6F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128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71A1C88-276A-97C2-63E5-2880BF25AA5A}"/>
              </a:ext>
            </a:extLst>
          </p:cNvPr>
          <p:cNvSpPr>
            <a:spLocks/>
          </p:cNvSpPr>
          <p:nvPr/>
        </p:nvSpPr>
        <p:spPr bwMode="auto">
          <a:xfrm>
            <a:off x="1258888" y="16287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21956" name="Text Box 4">
            <a:extLst>
              <a:ext uri="{FF2B5EF4-FFF2-40B4-BE49-F238E27FC236}">
                <a16:creationId xmlns:a16="http://schemas.microsoft.com/office/drawing/2014/main" id="{67B85ECE-6DCB-F69F-B4F7-EEB3B870BA9C}"/>
              </a:ext>
            </a:extLst>
          </p:cNvPr>
          <p:cNvSpPr txBox="1">
            <a:spLocks noChangeArrowheads="1"/>
          </p:cNvSpPr>
          <p:nvPr/>
        </p:nvSpPr>
        <p:spPr bwMode="auto">
          <a:xfrm>
            <a:off x="646113" y="2060575"/>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Unidades rotatorias o angulares de desplazamiento:</a:t>
            </a:r>
            <a:endParaRPr lang="en-US" altLang="es-PR" sz="2500" i="1">
              <a:solidFill>
                <a:srgbClr val="FF0000"/>
              </a:solidFill>
              <a:latin typeface="Arial Black" panose="020B0A04020102020204" pitchFamily="34" charset="0"/>
            </a:endParaRPr>
          </a:p>
        </p:txBody>
      </p:sp>
      <p:pic>
        <p:nvPicPr>
          <p:cNvPr id="125957" name="Picture 5" descr="Bullets_Arrow_Blue1_Right_03">
            <a:extLst>
              <a:ext uri="{FF2B5EF4-FFF2-40B4-BE49-F238E27FC236}">
                <a16:creationId xmlns:a16="http://schemas.microsoft.com/office/drawing/2014/main" id="{942C23BF-8C27-5E26-4109-636109540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132013"/>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1958" name="Text Box 6">
            <a:extLst>
              <a:ext uri="{FF2B5EF4-FFF2-40B4-BE49-F238E27FC236}">
                <a16:creationId xmlns:a16="http://schemas.microsoft.com/office/drawing/2014/main" id="{1C0D8BB2-D06D-ACD2-3798-560EC2D67A27}"/>
              </a:ext>
            </a:extLst>
          </p:cNvPr>
          <p:cNvSpPr txBox="1">
            <a:spLocks noChangeArrowheads="1"/>
          </p:cNvSpPr>
          <p:nvPr/>
        </p:nvSpPr>
        <p:spPr bwMode="auto">
          <a:xfrm>
            <a:off x="935038" y="2563813"/>
            <a:ext cx="7993062" cy="412750"/>
          </a:xfrm>
          <a:prstGeom prst="rect">
            <a:avLst/>
          </a:prstGeom>
          <a:noFill/>
          <a:ln>
            <a:noFill/>
          </a:ln>
          <a:effectLst/>
        </p:spPr>
        <p:txBody>
          <a:bodyPr>
            <a:spAutoFit/>
          </a:bodyPr>
          <a:lstStyle/>
          <a:p>
            <a:pPr>
              <a:defRPr/>
            </a:pPr>
            <a:r>
              <a:rPr lang="en-US" altLang="es-PR" sz="2100" b="1">
                <a:solidFill>
                  <a:srgbClr val="660033"/>
                </a:solidFill>
                <a:effectLst>
                  <a:outerShdw blurRad="38100" dist="38100" dir="2700000" algn="tl">
                    <a:srgbClr val="C0C0C0"/>
                  </a:outerShdw>
                </a:effectLst>
              </a:rPr>
              <a:t>Radianes</a:t>
            </a:r>
            <a:r>
              <a:rPr lang="en-US" altLang="es-PR" sz="2100" b="1">
                <a:solidFill>
                  <a:srgbClr val="000000"/>
                </a:solidFill>
              </a:rPr>
              <a:t>:</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125959" name="Picture 7" descr="Bullet_Round_Diamond_Maggenta_02">
            <a:extLst>
              <a:ext uri="{FF2B5EF4-FFF2-40B4-BE49-F238E27FC236}">
                <a16:creationId xmlns:a16="http://schemas.microsoft.com/office/drawing/2014/main" id="{E73A51B0-8EB2-120F-E946-D5D26909D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635250"/>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E83F8E90-EC75-0E69-7890-D9ACF32145D1}"/>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25961" name="Picture 18" descr="B66">
            <a:extLst>
              <a:ext uri="{FF2B5EF4-FFF2-40B4-BE49-F238E27FC236}">
                <a16:creationId xmlns:a16="http://schemas.microsoft.com/office/drawing/2014/main" id="{91112863-75AF-8909-07C6-C0C6F91FEC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2997200"/>
            <a:ext cx="2951163"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2" name="Picture 19" descr="B67">
            <a:extLst>
              <a:ext uri="{FF2B5EF4-FFF2-40B4-BE49-F238E27FC236}">
                <a16:creationId xmlns:a16="http://schemas.microsoft.com/office/drawing/2014/main" id="{7DDC4634-F1BB-C5FC-259D-4D6A047904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838" y="3933825"/>
            <a:ext cx="4824412"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CURVHEAD">
            <a:extLst>
              <a:ext uri="{FF2B5EF4-FFF2-40B4-BE49-F238E27FC236}">
                <a16:creationId xmlns:a16="http://schemas.microsoft.com/office/drawing/2014/main" id="{15DDC3E6-7F12-EDD2-2325-E966060D2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1CAF0FC-BAB6-4F35-E8AC-7CFEE45C86C1}"/>
              </a:ext>
            </a:extLst>
          </p:cNvPr>
          <p:cNvSpPr>
            <a:spLocks/>
          </p:cNvSpPr>
          <p:nvPr/>
        </p:nvSpPr>
        <p:spPr bwMode="auto">
          <a:xfrm>
            <a:off x="1258888" y="1700213"/>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22980" name="Text Box 4">
            <a:extLst>
              <a:ext uri="{FF2B5EF4-FFF2-40B4-BE49-F238E27FC236}">
                <a16:creationId xmlns:a16="http://schemas.microsoft.com/office/drawing/2014/main" id="{930A3EAE-B028-0D38-2EF7-35CD4FCC31C9}"/>
              </a:ext>
            </a:extLst>
          </p:cNvPr>
          <p:cNvSpPr txBox="1">
            <a:spLocks noChangeArrowheads="1"/>
          </p:cNvSpPr>
          <p:nvPr/>
        </p:nvSpPr>
        <p:spPr bwMode="auto">
          <a:xfrm>
            <a:off x="646113" y="22050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Circunferencia de un círculo:</a:t>
            </a:r>
            <a:endParaRPr lang="en-US" altLang="es-PR" sz="2500" i="1">
              <a:solidFill>
                <a:srgbClr val="FF0000"/>
              </a:solidFill>
              <a:latin typeface="Arial Black" panose="020B0A04020102020204" pitchFamily="34" charset="0"/>
            </a:endParaRPr>
          </a:p>
        </p:txBody>
      </p:sp>
      <p:pic>
        <p:nvPicPr>
          <p:cNvPr id="126981" name="Picture 5" descr="Bullets_Arrow_Blue1_Right_03">
            <a:extLst>
              <a:ext uri="{FF2B5EF4-FFF2-40B4-BE49-F238E27FC236}">
                <a16:creationId xmlns:a16="http://schemas.microsoft.com/office/drawing/2014/main" id="{4201EE7F-3CAE-3104-5281-A1E1977CC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2764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24" descr="B68">
            <a:extLst>
              <a:ext uri="{FF2B5EF4-FFF2-40B4-BE49-F238E27FC236}">
                <a16:creationId xmlns:a16="http://schemas.microsoft.com/office/drawing/2014/main" id="{568A12AC-7993-C252-984E-2FB187325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2708275"/>
            <a:ext cx="4103687"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573958A5-A414-3930-5CF6-9DFDA2E526BE}"/>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CURVHEAD">
            <a:extLst>
              <a:ext uri="{FF2B5EF4-FFF2-40B4-BE49-F238E27FC236}">
                <a16:creationId xmlns:a16="http://schemas.microsoft.com/office/drawing/2014/main" id="{5C3F0EB5-C162-2778-4853-9919DEB1E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5575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FAE500B7-5853-9933-6EC4-2D344B54FD52}"/>
              </a:ext>
            </a:extLst>
          </p:cNvPr>
          <p:cNvSpPr>
            <a:spLocks/>
          </p:cNvSpPr>
          <p:nvPr/>
        </p:nvSpPr>
        <p:spPr bwMode="auto">
          <a:xfrm>
            <a:off x="1258888" y="177165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25028" name="Text Box 4">
            <a:extLst>
              <a:ext uri="{FF2B5EF4-FFF2-40B4-BE49-F238E27FC236}">
                <a16:creationId xmlns:a16="http://schemas.microsoft.com/office/drawing/2014/main" id="{925E4C55-E975-D21F-04EE-E8A6A3954FE7}"/>
              </a:ext>
            </a:extLst>
          </p:cNvPr>
          <p:cNvSpPr txBox="1">
            <a:spLocks noChangeArrowheads="1"/>
          </p:cNvSpPr>
          <p:nvPr/>
        </p:nvSpPr>
        <p:spPr bwMode="auto">
          <a:xfrm>
            <a:off x="646113" y="2349500"/>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Circunferencia de un círculo:</a:t>
            </a:r>
            <a:endParaRPr lang="en-US" altLang="es-PR" sz="2500" i="1">
              <a:solidFill>
                <a:srgbClr val="FF0000"/>
              </a:solidFill>
              <a:latin typeface="Arial Black" panose="020B0A04020102020204" pitchFamily="34" charset="0"/>
            </a:endParaRPr>
          </a:p>
        </p:txBody>
      </p:sp>
      <p:pic>
        <p:nvPicPr>
          <p:cNvPr id="128005" name="Picture 5" descr="Bullets_Arrow_Blue1_Right_03">
            <a:extLst>
              <a:ext uri="{FF2B5EF4-FFF2-40B4-BE49-F238E27FC236}">
                <a16:creationId xmlns:a16="http://schemas.microsoft.com/office/drawing/2014/main" id="{020AA5A6-6108-431A-8595-B3799487D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4209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30" name="Text Box 6">
            <a:extLst>
              <a:ext uri="{FF2B5EF4-FFF2-40B4-BE49-F238E27FC236}">
                <a16:creationId xmlns:a16="http://schemas.microsoft.com/office/drawing/2014/main" id="{69A6917D-ADDE-5DB2-9C66-5EF5AAC4345E}"/>
              </a:ext>
            </a:extLst>
          </p:cNvPr>
          <p:cNvSpPr txBox="1">
            <a:spLocks noChangeArrowheads="1"/>
          </p:cNvSpPr>
          <p:nvPr/>
        </p:nvSpPr>
        <p:spPr bwMode="auto">
          <a:xfrm>
            <a:off x="935038" y="2924175"/>
            <a:ext cx="7993062"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Concepto</a:t>
            </a:r>
            <a:r>
              <a:rPr lang="en-US" altLang="es-PR" sz="2100" b="1">
                <a:solidFill>
                  <a:srgbClr val="000000"/>
                </a:solidFill>
              </a:rPr>
              <a:t>:</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28007" name="Picture 7" descr="Bullet_Round_Diamond_Maggenta_02">
            <a:extLst>
              <a:ext uri="{FF2B5EF4-FFF2-40B4-BE49-F238E27FC236}">
                <a16:creationId xmlns:a16="http://schemas.microsoft.com/office/drawing/2014/main" id="{668EE648-3825-AEC1-2CAC-119F5BBE7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9956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32" name="Text Box 8">
            <a:extLst>
              <a:ext uri="{FF2B5EF4-FFF2-40B4-BE49-F238E27FC236}">
                <a16:creationId xmlns:a16="http://schemas.microsoft.com/office/drawing/2014/main" id="{B39AC073-255C-2C6E-5BFB-9488C567FD5A}"/>
              </a:ext>
            </a:extLst>
          </p:cNvPr>
          <p:cNvSpPr txBox="1">
            <a:spLocks noChangeArrowheads="1"/>
          </p:cNvSpPr>
          <p:nvPr/>
        </p:nvSpPr>
        <p:spPr bwMode="auto">
          <a:xfrm>
            <a:off x="971550" y="3429000"/>
            <a:ext cx="7773988" cy="695325"/>
          </a:xfrm>
          <a:prstGeom prst="rect">
            <a:avLst/>
          </a:prstGeom>
          <a:noFill/>
          <a:ln>
            <a:noFill/>
          </a:ln>
          <a:effectLst/>
        </p:spPr>
        <p:txBody>
          <a:bodyPr>
            <a:spAutoFit/>
          </a:bodyPr>
          <a:lstStyle/>
          <a:p>
            <a:pPr>
              <a:lnSpc>
                <a:spcPct val="90000"/>
              </a:lnSpc>
              <a:defRPr/>
            </a:pPr>
            <a:r>
              <a:rPr lang="es-ES" altLang="es-PR" sz="2200" b="1" i="1">
                <a:solidFill>
                  <a:srgbClr val="000000"/>
                </a:solidFill>
                <a:latin typeface="Arial" panose="020B0604020202020204" pitchFamily="34" charset="0"/>
              </a:rPr>
              <a:t>Una línea curva cerrada, cuyos puntos se hallan todos a una misma distancia de otro interior llamado centro</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sp>
        <p:nvSpPr>
          <p:cNvPr id="1025034" name="Text Box 10">
            <a:extLst>
              <a:ext uri="{FF2B5EF4-FFF2-40B4-BE49-F238E27FC236}">
                <a16:creationId xmlns:a16="http://schemas.microsoft.com/office/drawing/2014/main" id="{8B1B569C-3F62-483F-262E-79BF4A914117}"/>
              </a:ext>
            </a:extLst>
          </p:cNvPr>
          <p:cNvSpPr txBox="1">
            <a:spLocks noChangeArrowheads="1"/>
          </p:cNvSpPr>
          <p:nvPr/>
        </p:nvSpPr>
        <p:spPr bwMode="auto">
          <a:xfrm>
            <a:off x="971550" y="4206875"/>
            <a:ext cx="7993063"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Círculo</a:t>
            </a:r>
            <a:r>
              <a:rPr lang="en-US" altLang="es-PR" sz="2100" b="1">
                <a:solidFill>
                  <a:srgbClr val="000000"/>
                </a:solidFill>
              </a:rPr>
              <a:t>:</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28010" name="Picture 11" descr="Bullet_Round_Diamond_Maggenta_02">
            <a:extLst>
              <a:ext uri="{FF2B5EF4-FFF2-40B4-BE49-F238E27FC236}">
                <a16:creationId xmlns:a16="http://schemas.microsoft.com/office/drawing/2014/main" id="{5F6C587B-5827-90AB-51CA-F1090FE0F1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2783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36" name="Text Box 12">
            <a:extLst>
              <a:ext uri="{FF2B5EF4-FFF2-40B4-BE49-F238E27FC236}">
                <a16:creationId xmlns:a16="http://schemas.microsoft.com/office/drawing/2014/main" id="{04A75590-E0B3-7E2B-4A98-C176BFE6EE96}"/>
              </a:ext>
            </a:extLst>
          </p:cNvPr>
          <p:cNvSpPr txBox="1">
            <a:spLocks noChangeArrowheads="1"/>
          </p:cNvSpPr>
          <p:nvPr/>
        </p:nvSpPr>
        <p:spPr bwMode="auto">
          <a:xfrm>
            <a:off x="1008063" y="4730750"/>
            <a:ext cx="7773987" cy="393700"/>
          </a:xfrm>
          <a:prstGeom prst="rect">
            <a:avLst/>
          </a:prstGeom>
          <a:noFill/>
          <a:ln>
            <a:noFill/>
          </a:ln>
          <a:effectLst/>
        </p:spPr>
        <p:txBody>
          <a:bodyPr>
            <a:spAutoFit/>
          </a:bodyPr>
          <a:lstStyle/>
          <a:p>
            <a:pPr>
              <a:lnSpc>
                <a:spcPct val="90000"/>
              </a:lnSpc>
              <a:defRPr/>
            </a:pPr>
            <a:r>
              <a:rPr lang="es-ES" altLang="es-PR" sz="2200" b="1" i="1">
                <a:solidFill>
                  <a:srgbClr val="000000"/>
                </a:solidFill>
                <a:latin typeface="Arial" panose="020B0604020202020204" pitchFamily="34" charset="0"/>
              </a:rPr>
              <a:t>El área o superficie comprendida por una circunferencia</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sp>
        <p:nvSpPr>
          <p:cNvPr id="1025037" name="Text Box 13">
            <a:extLst>
              <a:ext uri="{FF2B5EF4-FFF2-40B4-BE49-F238E27FC236}">
                <a16:creationId xmlns:a16="http://schemas.microsoft.com/office/drawing/2014/main" id="{C8A8FB5A-92C8-AA50-94AA-F7A8C9FDA8AA}"/>
              </a:ext>
            </a:extLst>
          </p:cNvPr>
          <p:cNvSpPr txBox="1">
            <a:spLocks noChangeArrowheads="1"/>
          </p:cNvSpPr>
          <p:nvPr/>
        </p:nvSpPr>
        <p:spPr bwMode="auto">
          <a:xfrm>
            <a:off x="971550" y="5229225"/>
            <a:ext cx="7993063"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Radio</a:t>
            </a:r>
            <a:r>
              <a:rPr lang="en-US" altLang="es-PR" sz="2100" b="1">
                <a:solidFill>
                  <a:srgbClr val="000000"/>
                </a:solidFill>
              </a:rPr>
              <a:t>:</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28013" name="Picture 14" descr="Bullet_Round_Diamond_Maggenta_02">
            <a:extLst>
              <a:ext uri="{FF2B5EF4-FFF2-40B4-BE49-F238E27FC236}">
                <a16:creationId xmlns:a16="http://schemas.microsoft.com/office/drawing/2014/main" id="{9190FA36-FA2D-6B45-6566-B12BDB3A5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530066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39" name="Text Box 15">
            <a:extLst>
              <a:ext uri="{FF2B5EF4-FFF2-40B4-BE49-F238E27FC236}">
                <a16:creationId xmlns:a16="http://schemas.microsoft.com/office/drawing/2014/main" id="{B946C6F3-67F9-0063-7A87-4A9A33C25B6C}"/>
              </a:ext>
            </a:extLst>
          </p:cNvPr>
          <p:cNvSpPr txBox="1">
            <a:spLocks noChangeArrowheads="1"/>
          </p:cNvSpPr>
          <p:nvPr/>
        </p:nvSpPr>
        <p:spPr bwMode="auto">
          <a:xfrm>
            <a:off x="1008063" y="5715000"/>
            <a:ext cx="7773987" cy="695325"/>
          </a:xfrm>
          <a:prstGeom prst="rect">
            <a:avLst/>
          </a:prstGeom>
          <a:noFill/>
          <a:ln>
            <a:noFill/>
          </a:ln>
          <a:effectLst/>
        </p:spPr>
        <p:txBody>
          <a:bodyPr>
            <a:spAutoFit/>
          </a:bodyPr>
          <a:lstStyle/>
          <a:p>
            <a:pPr>
              <a:lnSpc>
                <a:spcPct val="90000"/>
              </a:lnSpc>
              <a:defRPr/>
            </a:pPr>
            <a:r>
              <a:rPr lang="es-ES" altLang="es-PR" sz="2200" b="1" i="1">
                <a:solidFill>
                  <a:srgbClr val="000000"/>
                </a:solidFill>
                <a:latin typeface="Arial" panose="020B0604020202020204" pitchFamily="34" charset="0"/>
              </a:rPr>
              <a:t>La línea recta que une el centro con cualquiera de los puntos de la circunferencia</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sp>
        <p:nvSpPr>
          <p:cNvPr id="3" name="Title 1">
            <a:extLst>
              <a:ext uri="{FF2B5EF4-FFF2-40B4-BE49-F238E27FC236}">
                <a16:creationId xmlns:a16="http://schemas.microsoft.com/office/drawing/2014/main" id="{D6A7AC1B-228E-1F81-7602-AB08CEF3D66D}"/>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URVHEAD">
            <a:extLst>
              <a:ext uri="{FF2B5EF4-FFF2-40B4-BE49-F238E27FC236}">
                <a16:creationId xmlns:a16="http://schemas.microsoft.com/office/drawing/2014/main" id="{0B770033-E20F-FE7D-EAD3-8E95986C1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5575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E093C14D-309E-405D-0CE6-8F27E46AA570}"/>
              </a:ext>
            </a:extLst>
          </p:cNvPr>
          <p:cNvSpPr>
            <a:spLocks/>
          </p:cNvSpPr>
          <p:nvPr/>
        </p:nvSpPr>
        <p:spPr bwMode="auto">
          <a:xfrm>
            <a:off x="1258888" y="177165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24004" name="Text Box 4">
            <a:extLst>
              <a:ext uri="{FF2B5EF4-FFF2-40B4-BE49-F238E27FC236}">
                <a16:creationId xmlns:a16="http://schemas.microsoft.com/office/drawing/2014/main" id="{48BCD1ED-35F2-34F6-3ADB-95569A26CCAB}"/>
              </a:ext>
            </a:extLst>
          </p:cNvPr>
          <p:cNvSpPr txBox="1">
            <a:spLocks noChangeArrowheads="1"/>
          </p:cNvSpPr>
          <p:nvPr/>
        </p:nvSpPr>
        <p:spPr bwMode="auto">
          <a:xfrm>
            <a:off x="646113" y="2349500"/>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Diámetro:</a:t>
            </a:r>
            <a:endParaRPr lang="en-US" altLang="es-PR" sz="2500" i="1">
              <a:solidFill>
                <a:srgbClr val="FF0000"/>
              </a:solidFill>
              <a:latin typeface="Arial Black" panose="020B0A04020102020204" pitchFamily="34" charset="0"/>
            </a:endParaRPr>
          </a:p>
        </p:txBody>
      </p:sp>
      <p:pic>
        <p:nvPicPr>
          <p:cNvPr id="129029" name="Picture 5" descr="Bullets_Arrow_Blue1_Right_03">
            <a:extLst>
              <a:ext uri="{FF2B5EF4-FFF2-40B4-BE49-F238E27FC236}">
                <a16:creationId xmlns:a16="http://schemas.microsoft.com/office/drawing/2014/main" id="{8B3F3CC6-0609-5208-94EF-8ED36EDB1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4209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06" name="Text Box 6">
            <a:extLst>
              <a:ext uri="{FF2B5EF4-FFF2-40B4-BE49-F238E27FC236}">
                <a16:creationId xmlns:a16="http://schemas.microsoft.com/office/drawing/2014/main" id="{081CB0A5-1FA4-FDA8-EFDD-6BDD7854DB0B}"/>
              </a:ext>
            </a:extLst>
          </p:cNvPr>
          <p:cNvSpPr txBox="1">
            <a:spLocks noChangeArrowheads="1"/>
          </p:cNvSpPr>
          <p:nvPr/>
        </p:nvSpPr>
        <p:spPr bwMode="auto">
          <a:xfrm>
            <a:off x="935038" y="2924175"/>
            <a:ext cx="7993062" cy="733425"/>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La recta que pasando por el centro une dos puntos de la circunferencia </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29031" name="Picture 7" descr="Bullet_Round_Diamond_Maggenta_02">
            <a:extLst>
              <a:ext uri="{FF2B5EF4-FFF2-40B4-BE49-F238E27FC236}">
                <a16:creationId xmlns:a16="http://schemas.microsoft.com/office/drawing/2014/main" id="{D7CF0109-FFB5-B8E3-DC49-F7F9981A4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9956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10" name="Text Box 10">
            <a:extLst>
              <a:ext uri="{FF2B5EF4-FFF2-40B4-BE49-F238E27FC236}">
                <a16:creationId xmlns:a16="http://schemas.microsoft.com/office/drawing/2014/main" id="{5238C304-4B1C-82C2-0B86-E08020388F45}"/>
              </a:ext>
            </a:extLst>
          </p:cNvPr>
          <p:cNvSpPr txBox="1">
            <a:spLocks noChangeArrowheads="1"/>
          </p:cNvSpPr>
          <p:nvPr/>
        </p:nvSpPr>
        <p:spPr bwMode="auto">
          <a:xfrm>
            <a:off x="971550" y="3716338"/>
            <a:ext cx="7993063"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Su longitud es igual a la de dos radios</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29033" name="Picture 11" descr="Bullet_Round_Diamond_Maggenta_02">
            <a:extLst>
              <a:ext uri="{FF2B5EF4-FFF2-40B4-BE49-F238E27FC236}">
                <a16:creationId xmlns:a16="http://schemas.microsoft.com/office/drawing/2014/main" id="{0BFB667C-DDC1-DF77-03A8-A2D201CE6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787775"/>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16" name="Text Box 16">
            <a:extLst>
              <a:ext uri="{FF2B5EF4-FFF2-40B4-BE49-F238E27FC236}">
                <a16:creationId xmlns:a16="http://schemas.microsoft.com/office/drawing/2014/main" id="{FBFA90A1-1B09-4A9A-6141-80F0C56CAFD4}"/>
              </a:ext>
            </a:extLst>
          </p:cNvPr>
          <p:cNvSpPr txBox="1">
            <a:spLocks noChangeArrowheads="1"/>
          </p:cNvSpPr>
          <p:nvPr/>
        </p:nvSpPr>
        <p:spPr bwMode="auto">
          <a:xfrm>
            <a:off x="646113" y="4221163"/>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Arco:</a:t>
            </a:r>
            <a:endParaRPr lang="en-US" altLang="es-PR" sz="2500" i="1">
              <a:solidFill>
                <a:srgbClr val="FF0000"/>
              </a:solidFill>
              <a:latin typeface="Arial Black" panose="020B0A04020102020204" pitchFamily="34" charset="0"/>
            </a:endParaRPr>
          </a:p>
        </p:txBody>
      </p:sp>
      <p:pic>
        <p:nvPicPr>
          <p:cNvPr id="129035" name="Picture 17" descr="Bullets_Arrow_Blue1_Right_03">
            <a:extLst>
              <a:ext uri="{FF2B5EF4-FFF2-40B4-BE49-F238E27FC236}">
                <a16:creationId xmlns:a16="http://schemas.microsoft.com/office/drawing/2014/main" id="{D2C60FF2-59F7-AAEC-1BCF-3BE4EACDE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4292600"/>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18" name="Text Box 18">
            <a:extLst>
              <a:ext uri="{FF2B5EF4-FFF2-40B4-BE49-F238E27FC236}">
                <a16:creationId xmlns:a16="http://schemas.microsoft.com/office/drawing/2014/main" id="{818E4A5F-9902-589B-54EB-E0BDD3558081}"/>
              </a:ext>
            </a:extLst>
          </p:cNvPr>
          <p:cNvSpPr txBox="1">
            <a:spLocks noChangeArrowheads="1"/>
          </p:cNvSpPr>
          <p:nvPr/>
        </p:nvSpPr>
        <p:spPr bwMode="auto">
          <a:xfrm>
            <a:off x="935038" y="4795838"/>
            <a:ext cx="7993062"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Una porción cualquiera de circunferencia</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29037" name="Picture 19" descr="Bullet_Round_Diamond_Maggenta_02">
            <a:extLst>
              <a:ext uri="{FF2B5EF4-FFF2-40B4-BE49-F238E27FC236}">
                <a16:creationId xmlns:a16="http://schemas.microsoft.com/office/drawing/2014/main" id="{832FFE8D-4C34-AC79-A4D3-BFFEEFF7A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4867275"/>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0" name="Text Box 20">
            <a:extLst>
              <a:ext uri="{FF2B5EF4-FFF2-40B4-BE49-F238E27FC236}">
                <a16:creationId xmlns:a16="http://schemas.microsoft.com/office/drawing/2014/main" id="{BA645A0D-1966-2C7F-932C-F01FE8BED464}"/>
              </a:ext>
            </a:extLst>
          </p:cNvPr>
          <p:cNvSpPr txBox="1">
            <a:spLocks noChangeArrowheads="1"/>
          </p:cNvSpPr>
          <p:nvPr/>
        </p:nvSpPr>
        <p:spPr bwMode="auto">
          <a:xfrm>
            <a:off x="971550" y="5210175"/>
            <a:ext cx="7993063" cy="733425"/>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El desplazamiento angular del radio en su extremo de la circunferencia</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29039" name="Picture 21" descr="Bullet_Round_Diamond_Maggenta_02">
            <a:extLst>
              <a:ext uri="{FF2B5EF4-FFF2-40B4-BE49-F238E27FC236}">
                <a16:creationId xmlns:a16="http://schemas.microsoft.com/office/drawing/2014/main" id="{67DA3CF7-D91E-AEA4-E8DE-7F329A7AC0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530066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4C6A3089-41E4-575C-209E-25C8F1CEB05E}"/>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CURVHEAD">
            <a:extLst>
              <a:ext uri="{FF2B5EF4-FFF2-40B4-BE49-F238E27FC236}">
                <a16:creationId xmlns:a16="http://schemas.microsoft.com/office/drawing/2014/main" id="{E277A24F-0D4F-CDE0-6EA0-AAE88B7D1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5575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7738706A-B0D7-36CD-4911-E31A6B008F5F}"/>
              </a:ext>
            </a:extLst>
          </p:cNvPr>
          <p:cNvSpPr>
            <a:spLocks/>
          </p:cNvSpPr>
          <p:nvPr/>
        </p:nvSpPr>
        <p:spPr bwMode="auto">
          <a:xfrm>
            <a:off x="1258888" y="177165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26065" name="Text Box 17">
            <a:extLst>
              <a:ext uri="{FF2B5EF4-FFF2-40B4-BE49-F238E27FC236}">
                <a16:creationId xmlns:a16="http://schemas.microsoft.com/office/drawing/2014/main" id="{1E7F1F54-7B51-CB15-A7F3-2CC7E423BA03}"/>
              </a:ext>
            </a:extLst>
          </p:cNvPr>
          <p:cNvSpPr txBox="1">
            <a:spLocks noChangeArrowheads="1"/>
          </p:cNvSpPr>
          <p:nvPr/>
        </p:nvSpPr>
        <p:spPr bwMode="auto">
          <a:xfrm>
            <a:off x="646113" y="2349500"/>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 letra griega </a:t>
            </a:r>
            <a:r>
              <a:rPr lang="el-GR" altLang="es-PR" sz="2800" b="1" i="1">
                <a:solidFill>
                  <a:srgbClr val="484876"/>
                </a:solidFill>
                <a:effectLst>
                  <a:outerShdw blurRad="38100" dist="38100" dir="2700000" algn="tl">
                    <a:srgbClr val="C0C0C0"/>
                  </a:outerShdw>
                </a:effectLst>
                <a:latin typeface="Calibri" panose="020F0502020204030204" pitchFamily="34" charset="0"/>
              </a:rPr>
              <a:t>π</a:t>
            </a:r>
            <a:r>
              <a:rPr lang="en-US" altLang="es-PR" sz="2800" b="1">
                <a:solidFill>
                  <a:srgbClr val="484876"/>
                </a:solidFill>
                <a:effectLst>
                  <a:outerShdw blurRad="38100" dist="38100" dir="2700000" algn="tl">
                    <a:srgbClr val="C0C0C0"/>
                  </a:outerShdw>
                </a:effectLst>
                <a:latin typeface="Calibri" panose="020F0502020204030204" pitchFamily="34" charset="0"/>
              </a:rPr>
              <a:t> (pi):</a:t>
            </a:r>
            <a:endParaRPr lang="en-US" altLang="es-PR" sz="2500" i="1">
              <a:solidFill>
                <a:srgbClr val="FF0000"/>
              </a:solidFill>
              <a:latin typeface="Arial Black" panose="020B0A04020102020204" pitchFamily="34" charset="0"/>
            </a:endParaRPr>
          </a:p>
        </p:txBody>
      </p:sp>
      <p:pic>
        <p:nvPicPr>
          <p:cNvPr id="130053" name="Picture 18" descr="Bullets_Arrow_Blue1_Right_03">
            <a:extLst>
              <a:ext uri="{FF2B5EF4-FFF2-40B4-BE49-F238E27FC236}">
                <a16:creationId xmlns:a16="http://schemas.microsoft.com/office/drawing/2014/main" id="{D04AA11F-A7BE-F980-D5E0-72476E0EC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4209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067" name="Text Box 19">
            <a:extLst>
              <a:ext uri="{FF2B5EF4-FFF2-40B4-BE49-F238E27FC236}">
                <a16:creationId xmlns:a16="http://schemas.microsoft.com/office/drawing/2014/main" id="{136A3A57-6F65-31E6-1708-D248326A26D5}"/>
              </a:ext>
            </a:extLst>
          </p:cNvPr>
          <p:cNvSpPr txBox="1">
            <a:spLocks noChangeArrowheads="1"/>
          </p:cNvSpPr>
          <p:nvPr/>
        </p:nvSpPr>
        <p:spPr bwMode="auto">
          <a:xfrm>
            <a:off x="935038" y="2924175"/>
            <a:ext cx="7993062"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Valor numérico (factor o relación invariable/constante):</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30055" name="Picture 20" descr="Bullet_Round_Diamond_Maggenta_02">
            <a:extLst>
              <a:ext uri="{FF2B5EF4-FFF2-40B4-BE49-F238E27FC236}">
                <a16:creationId xmlns:a16="http://schemas.microsoft.com/office/drawing/2014/main" id="{B3F0BE3D-E59D-C352-2A86-6D215CC9C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9956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069" name="Text Box 21">
            <a:extLst>
              <a:ext uri="{FF2B5EF4-FFF2-40B4-BE49-F238E27FC236}">
                <a16:creationId xmlns:a16="http://schemas.microsoft.com/office/drawing/2014/main" id="{3E223F87-9B44-FB1B-B198-DA4A66405C4A}"/>
              </a:ext>
            </a:extLst>
          </p:cNvPr>
          <p:cNvSpPr txBox="1">
            <a:spLocks noChangeArrowheads="1"/>
          </p:cNvSpPr>
          <p:nvPr/>
        </p:nvSpPr>
        <p:spPr bwMode="auto">
          <a:xfrm>
            <a:off x="971550" y="3933825"/>
            <a:ext cx="7993063"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Cálculo:</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30057" name="Picture 22" descr="Bullet_Round_Diamond_Maggenta_02">
            <a:extLst>
              <a:ext uri="{FF2B5EF4-FFF2-40B4-BE49-F238E27FC236}">
                <a16:creationId xmlns:a16="http://schemas.microsoft.com/office/drawing/2014/main" id="{40ED7BE9-F27D-9E88-FE87-0702BF53B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00526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071" name="Text Box 23">
            <a:extLst>
              <a:ext uri="{FF2B5EF4-FFF2-40B4-BE49-F238E27FC236}">
                <a16:creationId xmlns:a16="http://schemas.microsoft.com/office/drawing/2014/main" id="{6BD2FD47-097F-9173-3102-2C9D180CF7F3}"/>
              </a:ext>
            </a:extLst>
          </p:cNvPr>
          <p:cNvSpPr txBox="1">
            <a:spLocks noChangeArrowheads="1"/>
          </p:cNvSpPr>
          <p:nvPr/>
        </p:nvSpPr>
        <p:spPr bwMode="auto">
          <a:xfrm>
            <a:off x="971550" y="3429000"/>
            <a:ext cx="7773988" cy="393700"/>
          </a:xfrm>
          <a:prstGeom prst="rect">
            <a:avLst/>
          </a:prstGeom>
          <a:noFill/>
          <a:ln>
            <a:noFill/>
          </a:ln>
          <a:effectLst/>
        </p:spPr>
        <p:txBody>
          <a:bodyPr>
            <a:spAutoFit/>
          </a:bodyPr>
          <a:lstStyle/>
          <a:p>
            <a:pPr>
              <a:lnSpc>
                <a:spcPct val="90000"/>
              </a:lnSpc>
              <a:defRPr/>
            </a:pPr>
            <a:r>
              <a:rPr lang="es-ES" altLang="es-PR" sz="2200" b="1" i="1">
                <a:solidFill>
                  <a:srgbClr val="000000"/>
                </a:solidFill>
                <a:latin typeface="Arial" panose="020B0604020202020204" pitchFamily="34" charset="0"/>
              </a:rPr>
              <a:t>3.1416…</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sp>
        <p:nvSpPr>
          <p:cNvPr id="1026072" name="Text Box 24">
            <a:extLst>
              <a:ext uri="{FF2B5EF4-FFF2-40B4-BE49-F238E27FC236}">
                <a16:creationId xmlns:a16="http://schemas.microsoft.com/office/drawing/2014/main" id="{4B5E98C1-C76A-A8D0-853A-E7A784605321}"/>
              </a:ext>
            </a:extLst>
          </p:cNvPr>
          <p:cNvSpPr txBox="1">
            <a:spLocks noChangeArrowheads="1"/>
          </p:cNvSpPr>
          <p:nvPr/>
        </p:nvSpPr>
        <p:spPr bwMode="auto">
          <a:xfrm>
            <a:off x="971550" y="4476750"/>
            <a:ext cx="7773988" cy="695325"/>
          </a:xfrm>
          <a:prstGeom prst="rect">
            <a:avLst/>
          </a:prstGeom>
          <a:noFill/>
          <a:ln>
            <a:noFill/>
          </a:ln>
          <a:effectLst/>
        </p:spPr>
        <p:txBody>
          <a:bodyPr>
            <a:spAutoFit/>
          </a:bodyPr>
          <a:lstStyle/>
          <a:p>
            <a:pPr>
              <a:lnSpc>
                <a:spcPct val="90000"/>
              </a:lnSpc>
              <a:defRPr/>
            </a:pPr>
            <a:r>
              <a:rPr lang="es-ES" altLang="es-PR" sz="2200" b="1" i="1">
                <a:solidFill>
                  <a:srgbClr val="000000"/>
                </a:solidFill>
                <a:latin typeface="Arial" panose="020B0604020202020204" pitchFamily="34" charset="0"/>
              </a:rPr>
              <a:t>Dividiendo la longitud de la circunferencia por la del diámetro</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sp>
        <p:nvSpPr>
          <p:cNvPr id="1026073" name="Text Box 25">
            <a:extLst>
              <a:ext uri="{FF2B5EF4-FFF2-40B4-BE49-F238E27FC236}">
                <a16:creationId xmlns:a16="http://schemas.microsoft.com/office/drawing/2014/main" id="{E5B59B70-D6F9-0DA4-2861-FBFA6C6AC1FD}"/>
              </a:ext>
            </a:extLst>
          </p:cNvPr>
          <p:cNvSpPr txBox="1">
            <a:spLocks noChangeArrowheads="1"/>
          </p:cNvSpPr>
          <p:nvPr/>
        </p:nvSpPr>
        <p:spPr bwMode="auto">
          <a:xfrm>
            <a:off x="971550" y="5272088"/>
            <a:ext cx="7993063"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¿Qué expresa?</a:t>
            </a:r>
            <a:r>
              <a:rPr lang="en-US" altLang="es-PR" sz="2100" b="1">
                <a:solidFill>
                  <a:srgbClr val="000000"/>
                </a:solidFill>
              </a:rPr>
              <a:t>:</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30061" name="Picture 26" descr="Bullet_Round_Diamond_Maggenta_02">
            <a:extLst>
              <a:ext uri="{FF2B5EF4-FFF2-40B4-BE49-F238E27FC236}">
                <a16:creationId xmlns:a16="http://schemas.microsoft.com/office/drawing/2014/main" id="{3B4D3B12-680F-9283-2C46-61929FA8D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5343525"/>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075" name="Text Box 27">
            <a:extLst>
              <a:ext uri="{FF2B5EF4-FFF2-40B4-BE49-F238E27FC236}">
                <a16:creationId xmlns:a16="http://schemas.microsoft.com/office/drawing/2014/main" id="{DF119368-58ED-4DF9-E8AA-EB90B3E8CFEE}"/>
              </a:ext>
            </a:extLst>
          </p:cNvPr>
          <p:cNvSpPr txBox="1">
            <a:spLocks noChangeArrowheads="1"/>
          </p:cNvSpPr>
          <p:nvPr/>
        </p:nvSpPr>
        <p:spPr bwMode="auto">
          <a:xfrm>
            <a:off x="1008063" y="5757863"/>
            <a:ext cx="7773987" cy="393700"/>
          </a:xfrm>
          <a:prstGeom prst="rect">
            <a:avLst/>
          </a:prstGeom>
          <a:noFill/>
          <a:ln>
            <a:noFill/>
          </a:ln>
          <a:effectLst/>
        </p:spPr>
        <p:txBody>
          <a:bodyPr>
            <a:spAutoFit/>
          </a:bodyPr>
          <a:lstStyle/>
          <a:p>
            <a:pPr>
              <a:lnSpc>
                <a:spcPct val="90000"/>
              </a:lnSpc>
              <a:defRPr/>
            </a:pPr>
            <a:r>
              <a:rPr lang="es-ES" altLang="es-PR" sz="2200" b="1" i="1">
                <a:solidFill>
                  <a:srgbClr val="000000"/>
                </a:solidFill>
                <a:latin typeface="Arial" panose="020B0604020202020204" pitchFamily="34" charset="0"/>
              </a:rPr>
              <a:t>Las veces que la circunferencia contiene al diámetro</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sp>
        <p:nvSpPr>
          <p:cNvPr id="3" name="Title 1">
            <a:extLst>
              <a:ext uri="{FF2B5EF4-FFF2-40B4-BE49-F238E27FC236}">
                <a16:creationId xmlns:a16="http://schemas.microsoft.com/office/drawing/2014/main" id="{FBD756A1-C5F9-CDE7-D5D7-8D1CD7ABF754}"/>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URVHEAD">
            <a:extLst>
              <a:ext uri="{FF2B5EF4-FFF2-40B4-BE49-F238E27FC236}">
                <a16:creationId xmlns:a16="http://schemas.microsoft.com/office/drawing/2014/main" id="{5C63B1D5-B0DA-BF30-B944-1D0C2AA41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5575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B66A090C-EA79-3328-7EB5-1D5506CB3E7A}"/>
              </a:ext>
            </a:extLst>
          </p:cNvPr>
          <p:cNvSpPr>
            <a:spLocks/>
          </p:cNvSpPr>
          <p:nvPr/>
        </p:nvSpPr>
        <p:spPr bwMode="auto">
          <a:xfrm>
            <a:off x="1258888" y="177165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27077" name="Text Box 5">
            <a:extLst>
              <a:ext uri="{FF2B5EF4-FFF2-40B4-BE49-F238E27FC236}">
                <a16:creationId xmlns:a16="http://schemas.microsoft.com/office/drawing/2014/main" id="{8B9EEFD6-A987-3D91-E3F7-99AA7922F65E}"/>
              </a:ext>
            </a:extLst>
          </p:cNvPr>
          <p:cNvSpPr txBox="1">
            <a:spLocks noChangeArrowheads="1"/>
          </p:cNvSpPr>
          <p:nvPr/>
        </p:nvSpPr>
        <p:spPr bwMode="auto">
          <a:xfrm>
            <a:off x="646113" y="2349500"/>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Longitud de la circunferencia del círculo:</a:t>
            </a:r>
            <a:endParaRPr lang="en-US" altLang="es-PR" sz="2500" i="1">
              <a:solidFill>
                <a:srgbClr val="FF0000"/>
              </a:solidFill>
              <a:latin typeface="Arial Black" panose="020B0A04020102020204" pitchFamily="34" charset="0"/>
            </a:endParaRPr>
          </a:p>
        </p:txBody>
      </p:sp>
      <p:pic>
        <p:nvPicPr>
          <p:cNvPr id="131077" name="Picture 6" descr="Bullets_Arrow_Blue1_Right_03">
            <a:extLst>
              <a:ext uri="{FF2B5EF4-FFF2-40B4-BE49-F238E27FC236}">
                <a16:creationId xmlns:a16="http://schemas.microsoft.com/office/drawing/2014/main" id="{5AACE340-FA48-6C68-E21C-69FA7A269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4209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079" name="Text Box 7">
            <a:extLst>
              <a:ext uri="{FF2B5EF4-FFF2-40B4-BE49-F238E27FC236}">
                <a16:creationId xmlns:a16="http://schemas.microsoft.com/office/drawing/2014/main" id="{7AC9FC5E-70AC-868E-7549-1089367E8A08}"/>
              </a:ext>
            </a:extLst>
          </p:cNvPr>
          <p:cNvSpPr txBox="1">
            <a:spLocks noChangeArrowheads="1"/>
          </p:cNvSpPr>
          <p:nvPr/>
        </p:nvSpPr>
        <p:spPr bwMode="auto">
          <a:xfrm>
            <a:off x="935038" y="2924175"/>
            <a:ext cx="7993062"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Cálculo:</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31079" name="Picture 8" descr="Bullet_Round_Diamond_Maggenta_02">
            <a:extLst>
              <a:ext uri="{FF2B5EF4-FFF2-40B4-BE49-F238E27FC236}">
                <a16:creationId xmlns:a16="http://schemas.microsoft.com/office/drawing/2014/main" id="{C1C6A55B-7EFE-FDF6-4B95-4EF0DDA26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9956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088" name="Text Box 16">
            <a:extLst>
              <a:ext uri="{FF2B5EF4-FFF2-40B4-BE49-F238E27FC236}">
                <a16:creationId xmlns:a16="http://schemas.microsoft.com/office/drawing/2014/main" id="{77F4BA3A-D020-5CE1-1AFA-AF5D1B66E6AA}"/>
              </a:ext>
            </a:extLst>
          </p:cNvPr>
          <p:cNvSpPr txBox="1">
            <a:spLocks noChangeArrowheads="1"/>
          </p:cNvSpPr>
          <p:nvPr/>
        </p:nvSpPr>
        <p:spPr bwMode="auto">
          <a:xfrm>
            <a:off x="1190625" y="3400425"/>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Descripción verbal:</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31081" name="Picture 17" descr="Bullets_Arrow-Thin_Green_Right_02">
            <a:extLst>
              <a:ext uri="{FF2B5EF4-FFF2-40B4-BE49-F238E27FC236}">
                <a16:creationId xmlns:a16="http://schemas.microsoft.com/office/drawing/2014/main" id="{67A7EA9F-3451-4DAB-71A0-4921E0C663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433763"/>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090" name="Text Box 18">
            <a:extLst>
              <a:ext uri="{FF2B5EF4-FFF2-40B4-BE49-F238E27FC236}">
                <a16:creationId xmlns:a16="http://schemas.microsoft.com/office/drawing/2014/main" id="{447384F6-3720-CE15-EFC8-3EDC282A89D8}"/>
              </a:ext>
            </a:extLst>
          </p:cNvPr>
          <p:cNvSpPr txBox="1">
            <a:spLocks noChangeArrowheads="1"/>
          </p:cNvSpPr>
          <p:nvPr/>
        </p:nvSpPr>
        <p:spPr bwMode="auto">
          <a:xfrm>
            <a:off x="1187450" y="3813175"/>
            <a:ext cx="7270750" cy="695325"/>
          </a:xfrm>
          <a:prstGeom prst="rect">
            <a:avLst/>
          </a:prstGeom>
          <a:noFill/>
          <a:ln>
            <a:noFill/>
          </a:ln>
          <a:effectLst/>
        </p:spPr>
        <p:txBody>
          <a:bodyPr>
            <a:spAutoFit/>
          </a:bodyPr>
          <a:lstStyle/>
          <a:p>
            <a:pPr>
              <a:lnSpc>
                <a:spcPct val="90000"/>
              </a:lnSpc>
              <a:defRPr/>
            </a:pPr>
            <a:r>
              <a:rPr lang="es-ES" altLang="es-PR" sz="2200" b="1" i="1">
                <a:solidFill>
                  <a:srgbClr val="000000"/>
                </a:solidFill>
                <a:latin typeface="Calibri" panose="020F0502020204030204" pitchFamily="34" charset="0"/>
              </a:rPr>
              <a:t>Multiplicando </a:t>
            </a:r>
            <a:r>
              <a:rPr lang="el-GR" altLang="es-PR" sz="2200" b="1" i="1">
                <a:solidFill>
                  <a:srgbClr val="000000"/>
                </a:solidFill>
                <a:latin typeface="Calibri" panose="020F0502020204030204" pitchFamily="34" charset="0"/>
              </a:rPr>
              <a:t>π</a:t>
            </a:r>
            <a:r>
              <a:rPr lang="en-US" altLang="es-PR" sz="2200" b="1" i="1">
                <a:solidFill>
                  <a:srgbClr val="000000"/>
                </a:solidFill>
                <a:latin typeface="Calibri" panose="020F0502020204030204" pitchFamily="34" charset="0"/>
              </a:rPr>
              <a:t> </a:t>
            </a:r>
            <a:r>
              <a:rPr lang="es-ES" altLang="es-PR" sz="2200" b="1" i="1">
                <a:solidFill>
                  <a:srgbClr val="000000"/>
                </a:solidFill>
                <a:latin typeface="Calibri" panose="020F0502020204030204" pitchFamily="34" charset="0"/>
              </a:rPr>
              <a:t>por 2, y luego el producto por la longitud del radio</a:t>
            </a:r>
            <a:endParaRPr lang="en-US" altLang="es-PR" sz="2200" b="1"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31083" name="Picture 20" descr="B70">
            <a:extLst>
              <a:ext uri="{FF2B5EF4-FFF2-40B4-BE49-F238E27FC236}">
                <a16:creationId xmlns:a16="http://schemas.microsoft.com/office/drawing/2014/main" id="{430AF4D2-AE23-1408-8D69-323C134742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5373688"/>
            <a:ext cx="309562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093" name="Text Box 21">
            <a:extLst>
              <a:ext uri="{FF2B5EF4-FFF2-40B4-BE49-F238E27FC236}">
                <a16:creationId xmlns:a16="http://schemas.microsoft.com/office/drawing/2014/main" id="{C7D5981D-00F0-EB9E-FA2E-2568734A85D2}"/>
              </a:ext>
            </a:extLst>
          </p:cNvPr>
          <p:cNvSpPr txBox="1">
            <a:spLocks noChangeArrowheads="1"/>
          </p:cNvSpPr>
          <p:nvPr/>
        </p:nvSpPr>
        <p:spPr bwMode="auto">
          <a:xfrm>
            <a:off x="1190625" y="4619625"/>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Ecuación/fórmula:</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31085" name="Picture 22" descr="Bullets_Arrow-Thin_Green_Right_02">
            <a:extLst>
              <a:ext uri="{FF2B5EF4-FFF2-40B4-BE49-F238E27FC236}">
                <a16:creationId xmlns:a16="http://schemas.microsoft.com/office/drawing/2014/main" id="{C5C6962F-FE70-0170-A21A-A996BBF63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652963"/>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AB7A613E-2FE2-48CB-D2DE-B2BAFCB40622}"/>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a:extLst>
              <a:ext uri="{FF2B5EF4-FFF2-40B4-BE49-F238E27FC236}">
                <a16:creationId xmlns:a16="http://schemas.microsoft.com/office/drawing/2014/main" id="{5C41D046-6878-8D30-BF2A-7A3BECBD8990}"/>
              </a:ext>
            </a:extLst>
          </p:cNvPr>
          <p:cNvSpPr>
            <a:spLocks noChangeArrowheads="1"/>
          </p:cNvSpPr>
          <p:nvPr/>
        </p:nvSpPr>
        <p:spPr bwMode="auto">
          <a:xfrm>
            <a:off x="990600" y="692696"/>
            <a:ext cx="7315200" cy="13716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07267" name="Text Box 3">
            <a:extLst>
              <a:ext uri="{FF2B5EF4-FFF2-40B4-BE49-F238E27FC236}">
                <a16:creationId xmlns:a16="http://schemas.microsoft.com/office/drawing/2014/main" id="{48CF282E-D1C4-5C9B-A30E-1A8612EA9B46}"/>
              </a:ext>
            </a:extLst>
          </p:cNvPr>
          <p:cNvSpPr txBox="1">
            <a:spLocks noChangeArrowheads="1"/>
          </p:cNvSpPr>
          <p:nvPr/>
        </p:nvSpPr>
        <p:spPr bwMode="auto">
          <a:xfrm>
            <a:off x="1295400" y="997496"/>
            <a:ext cx="6705600" cy="747713"/>
          </a:xfrm>
          <a:prstGeom prst="rect">
            <a:avLst/>
          </a:prstGeom>
          <a:noFill/>
          <a:ln>
            <a:noFill/>
          </a:ln>
          <a:effectLst/>
        </p:spPr>
        <p:txBody>
          <a:bodyPr>
            <a:spAutoFit/>
          </a:bodyPr>
          <a:lstStyle/>
          <a:p>
            <a:pPr algn="ctr">
              <a:defRPr/>
            </a:pPr>
            <a:r>
              <a:rPr lang="en-US" altLang="es-PR" sz="4300" b="1">
                <a:solidFill>
                  <a:srgbClr val="FFFF00"/>
                </a:solidFill>
                <a:effectLst>
                  <a:outerShdw blurRad="38100" dist="38100" dir="2700000" algn="tl">
                    <a:srgbClr val="C0C0C0"/>
                  </a:outerShdw>
                </a:effectLst>
                <a:latin typeface="Arial" panose="020B0604020202020204" pitchFamily="34" charset="0"/>
              </a:rPr>
              <a:t>MOVIMIENTO RELATIVO</a:t>
            </a:r>
          </a:p>
        </p:txBody>
      </p:sp>
      <p:sp>
        <p:nvSpPr>
          <p:cNvPr id="907268" name="Text Box 4">
            <a:extLst>
              <a:ext uri="{FF2B5EF4-FFF2-40B4-BE49-F238E27FC236}">
                <a16:creationId xmlns:a16="http://schemas.microsoft.com/office/drawing/2014/main" id="{F8FAD38A-353B-7146-D23F-9D57D7570246}"/>
              </a:ext>
            </a:extLst>
          </p:cNvPr>
          <p:cNvSpPr txBox="1">
            <a:spLocks noChangeArrowheads="1"/>
          </p:cNvSpPr>
          <p:nvPr/>
        </p:nvSpPr>
        <p:spPr bwMode="auto">
          <a:xfrm>
            <a:off x="4495800" y="1957536"/>
            <a:ext cx="4343400" cy="4481513"/>
          </a:xfrm>
          <a:prstGeom prst="rect">
            <a:avLst/>
          </a:prstGeom>
          <a:noFill/>
          <a:ln>
            <a:noFill/>
          </a:ln>
          <a:effectLst/>
        </p:spPr>
        <p:txBody>
          <a:bodyPr>
            <a:spAutoFit/>
          </a:bodyPr>
          <a:lstStyle/>
          <a:p>
            <a:pPr>
              <a:lnSpc>
                <a:spcPct val="120000"/>
              </a:lnSpc>
              <a:defRPr/>
            </a:pPr>
            <a:r>
              <a:rPr lang="es-PR" altLang="es-PR" sz="4800" b="1">
                <a:solidFill>
                  <a:srgbClr val="000000"/>
                </a:solidFill>
                <a:effectLst>
                  <a:outerShdw blurRad="38100" dist="38100" dir="2700000" algn="tl">
                    <a:srgbClr val="C0C0C0"/>
                  </a:outerShdw>
                </a:effectLst>
                <a:latin typeface="Times New Roman" panose="02020603050405020304" pitchFamily="18" charset="0"/>
              </a:rPr>
              <a:t>La Relación del Movimiento al Objeto o Punto Específico de Referencia</a:t>
            </a:r>
            <a:endParaRPr lang="es-PR" altLang="es-PR" sz="4800" b="1">
              <a:solidFill>
                <a:srgbClr val="000000"/>
              </a:solidFill>
              <a:effectLst>
                <a:outerShdw blurRad="38100" dist="38100" dir="2700000" algn="tl">
                  <a:srgbClr val="C0C0C0"/>
                </a:outerShdw>
              </a:effectLst>
              <a:latin typeface="Arial" panose="020B0604020202020204" pitchFamily="34" charset="0"/>
            </a:endParaRPr>
          </a:p>
        </p:txBody>
      </p:sp>
      <p:pic>
        <p:nvPicPr>
          <p:cNvPr id="20485" name="Picture 5" descr="1bBStrok">
            <a:extLst>
              <a:ext uri="{FF2B5EF4-FFF2-40B4-BE49-F238E27FC236}">
                <a16:creationId xmlns:a16="http://schemas.microsoft.com/office/drawing/2014/main" id="{3861E7FA-2ED7-6049-B978-A6EAC138C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86136"/>
            <a:ext cx="34131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URVHEAD">
            <a:extLst>
              <a:ext uri="{FF2B5EF4-FFF2-40B4-BE49-F238E27FC236}">
                <a16:creationId xmlns:a16="http://schemas.microsoft.com/office/drawing/2014/main" id="{F946F115-683B-9F93-B52E-2930BA836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128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80A5847-FEAC-D4CF-4A0A-068A9E0493EA}"/>
              </a:ext>
            </a:extLst>
          </p:cNvPr>
          <p:cNvSpPr>
            <a:spLocks/>
          </p:cNvSpPr>
          <p:nvPr/>
        </p:nvSpPr>
        <p:spPr bwMode="auto">
          <a:xfrm>
            <a:off x="1258888" y="1627188"/>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CIRCUNFERENCIA DE UN CÍRCULO</a:t>
            </a:r>
          </a:p>
        </p:txBody>
      </p:sp>
      <p:pic>
        <p:nvPicPr>
          <p:cNvPr id="132100" name="Picture 15" descr="B71">
            <a:extLst>
              <a:ext uri="{FF2B5EF4-FFF2-40B4-BE49-F238E27FC236}">
                <a16:creationId xmlns:a16="http://schemas.microsoft.com/office/drawing/2014/main" id="{D55E7540-A34D-19CF-D8E5-4849E675C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492375"/>
            <a:ext cx="7278688"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16" descr="B70">
            <a:extLst>
              <a:ext uri="{FF2B5EF4-FFF2-40B4-BE49-F238E27FC236}">
                <a16:creationId xmlns:a16="http://schemas.microsoft.com/office/drawing/2014/main" id="{58F76B53-C750-68BC-A234-0A60ABEF3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2205038"/>
            <a:ext cx="16557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17" descr="B68">
            <a:extLst>
              <a:ext uri="{FF2B5EF4-FFF2-40B4-BE49-F238E27FC236}">
                <a16:creationId xmlns:a16="http://schemas.microsoft.com/office/drawing/2014/main" id="{87DF54D7-97CF-A581-AF15-6C15E26455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3860800"/>
            <a:ext cx="2879725"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6E65ECE4-A8D2-EFAD-1CA1-3764BE63D289}"/>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CURVHEAD">
            <a:extLst>
              <a:ext uri="{FF2B5EF4-FFF2-40B4-BE49-F238E27FC236}">
                <a16:creationId xmlns:a16="http://schemas.microsoft.com/office/drawing/2014/main" id="{18DBB4D0-4E19-1AAF-7F76-5A0E5BF5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5575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7ED25C69-A172-C412-7D28-8522DF68C73B}"/>
              </a:ext>
            </a:extLst>
          </p:cNvPr>
          <p:cNvSpPr>
            <a:spLocks/>
          </p:cNvSpPr>
          <p:nvPr/>
        </p:nvSpPr>
        <p:spPr bwMode="auto">
          <a:xfrm>
            <a:off x="1258888" y="177165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29124" name="Text Box 4">
            <a:extLst>
              <a:ext uri="{FF2B5EF4-FFF2-40B4-BE49-F238E27FC236}">
                <a16:creationId xmlns:a16="http://schemas.microsoft.com/office/drawing/2014/main" id="{CB33DB34-DC67-E7AC-B607-AA4C6E3A0357}"/>
              </a:ext>
            </a:extLst>
          </p:cNvPr>
          <p:cNvSpPr txBox="1">
            <a:spLocks noChangeArrowheads="1"/>
          </p:cNvSpPr>
          <p:nvPr/>
        </p:nvSpPr>
        <p:spPr bwMode="auto">
          <a:xfrm>
            <a:off x="646113" y="2349500"/>
            <a:ext cx="8318500" cy="860425"/>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Relaciones entre grados, radianes y revoluciones (factores de conversión):</a:t>
            </a:r>
            <a:endParaRPr lang="en-US" altLang="es-PR" sz="2500" i="1">
              <a:solidFill>
                <a:srgbClr val="FF0000"/>
              </a:solidFill>
              <a:latin typeface="Arial Black" panose="020B0A04020102020204" pitchFamily="34" charset="0"/>
            </a:endParaRPr>
          </a:p>
        </p:txBody>
      </p:sp>
      <p:pic>
        <p:nvPicPr>
          <p:cNvPr id="133125" name="Picture 5" descr="Bullets_Arrow_Blue1_Right_03">
            <a:extLst>
              <a:ext uri="{FF2B5EF4-FFF2-40B4-BE49-F238E27FC236}">
                <a16:creationId xmlns:a16="http://schemas.microsoft.com/office/drawing/2014/main" id="{949C3834-17B4-5367-CC0A-DAD94D80C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4209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16" descr="B72">
            <a:extLst>
              <a:ext uri="{FF2B5EF4-FFF2-40B4-BE49-F238E27FC236}">
                <a16:creationId xmlns:a16="http://schemas.microsoft.com/office/drawing/2014/main" id="{1A3B044E-6759-9468-3EE9-3E475082E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575050"/>
            <a:ext cx="8713788"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6D3EFE85-150D-17E1-383D-8BAE52A56040}"/>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CURVHEAD">
            <a:extLst>
              <a:ext uri="{FF2B5EF4-FFF2-40B4-BE49-F238E27FC236}">
                <a16:creationId xmlns:a16="http://schemas.microsoft.com/office/drawing/2014/main" id="{C770CD6B-7172-032D-F135-5544D1E5A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5575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02BCC068-2251-DBC4-ADC0-91D626755320}"/>
              </a:ext>
            </a:extLst>
          </p:cNvPr>
          <p:cNvSpPr>
            <a:spLocks/>
          </p:cNvSpPr>
          <p:nvPr/>
        </p:nvSpPr>
        <p:spPr bwMode="auto">
          <a:xfrm>
            <a:off x="1258888" y="177165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30148" name="Text Box 4">
            <a:extLst>
              <a:ext uri="{FF2B5EF4-FFF2-40B4-BE49-F238E27FC236}">
                <a16:creationId xmlns:a16="http://schemas.microsoft.com/office/drawing/2014/main" id="{E0FB1ED1-C50E-5237-879C-353135B3C1F9}"/>
              </a:ext>
            </a:extLst>
          </p:cNvPr>
          <p:cNvSpPr txBox="1">
            <a:spLocks noChangeArrowheads="1"/>
          </p:cNvSpPr>
          <p:nvPr/>
        </p:nvSpPr>
        <p:spPr bwMode="auto">
          <a:xfrm>
            <a:off x="646113" y="2349500"/>
            <a:ext cx="8318500" cy="860425"/>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Conversión de un desplazamiento angular a un desplazamiento lineal:</a:t>
            </a:r>
            <a:endParaRPr lang="en-US" altLang="es-PR" sz="2500" i="1">
              <a:solidFill>
                <a:srgbClr val="FF0000"/>
              </a:solidFill>
              <a:latin typeface="Arial Black" panose="020B0A04020102020204" pitchFamily="34" charset="0"/>
            </a:endParaRPr>
          </a:p>
        </p:txBody>
      </p:sp>
      <p:pic>
        <p:nvPicPr>
          <p:cNvPr id="134149" name="Picture 5" descr="Bullets_Arrow_Blue1_Right_03">
            <a:extLst>
              <a:ext uri="{FF2B5EF4-FFF2-40B4-BE49-F238E27FC236}">
                <a16:creationId xmlns:a16="http://schemas.microsoft.com/office/drawing/2014/main" id="{365FF10C-BFAB-5E65-B326-CA5FB3AD9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4209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8" descr="B73">
            <a:extLst>
              <a:ext uri="{FF2B5EF4-FFF2-40B4-BE49-F238E27FC236}">
                <a16:creationId xmlns:a16="http://schemas.microsoft.com/office/drawing/2014/main" id="{DDE0287C-9346-0172-35ED-E473D2CE5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609975"/>
            <a:ext cx="8748712"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90C47776-2CA2-5D4C-00D6-C853167BC346}"/>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URVHEAD">
            <a:extLst>
              <a:ext uri="{FF2B5EF4-FFF2-40B4-BE49-F238E27FC236}">
                <a16:creationId xmlns:a16="http://schemas.microsoft.com/office/drawing/2014/main" id="{90436D52-7583-C976-B53D-E5775FF25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57338"/>
            <a:ext cx="835183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C7BDDE29-10D3-4493-CC44-3927C989FBC1}"/>
              </a:ext>
            </a:extLst>
          </p:cNvPr>
          <p:cNvSpPr>
            <a:spLocks/>
          </p:cNvSpPr>
          <p:nvPr/>
        </p:nvSpPr>
        <p:spPr bwMode="auto">
          <a:xfrm>
            <a:off x="755650" y="1773238"/>
            <a:ext cx="7777163" cy="28733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 EN UN TIEMPO DADO</a:t>
            </a:r>
          </a:p>
        </p:txBody>
      </p:sp>
      <p:sp>
        <p:nvSpPr>
          <p:cNvPr id="1031172" name="Text Box 4">
            <a:extLst>
              <a:ext uri="{FF2B5EF4-FFF2-40B4-BE49-F238E27FC236}">
                <a16:creationId xmlns:a16="http://schemas.microsoft.com/office/drawing/2014/main" id="{47E4C969-CF88-E488-A6E0-80117A1B870E}"/>
              </a:ext>
            </a:extLst>
          </p:cNvPr>
          <p:cNvSpPr txBox="1">
            <a:spLocks noChangeArrowheads="1"/>
          </p:cNvSpPr>
          <p:nvPr/>
        </p:nvSpPr>
        <p:spPr bwMode="auto">
          <a:xfrm>
            <a:off x="646113" y="2349500"/>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Concepto:</a:t>
            </a:r>
            <a:endParaRPr lang="en-US" altLang="es-PR" sz="2500" i="1">
              <a:solidFill>
                <a:srgbClr val="FF0000"/>
              </a:solidFill>
              <a:latin typeface="Arial Black" panose="020B0A04020102020204" pitchFamily="34" charset="0"/>
            </a:endParaRPr>
          </a:p>
        </p:txBody>
      </p:sp>
      <p:pic>
        <p:nvPicPr>
          <p:cNvPr id="135173" name="Picture 5" descr="Bullets_Arrow_Blue1_Right_03">
            <a:extLst>
              <a:ext uri="{FF2B5EF4-FFF2-40B4-BE49-F238E27FC236}">
                <a16:creationId xmlns:a16="http://schemas.microsoft.com/office/drawing/2014/main" id="{1341D6A7-BBF8-AB80-C189-5D3CCB0C7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4209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186" name="Text Box 18">
            <a:extLst>
              <a:ext uri="{FF2B5EF4-FFF2-40B4-BE49-F238E27FC236}">
                <a16:creationId xmlns:a16="http://schemas.microsoft.com/office/drawing/2014/main" id="{24CE3D6A-0398-843E-591B-55B5FB7F24C0}"/>
              </a:ext>
            </a:extLst>
          </p:cNvPr>
          <p:cNvSpPr txBox="1">
            <a:spLocks noChangeArrowheads="1"/>
          </p:cNvSpPr>
          <p:nvPr/>
        </p:nvSpPr>
        <p:spPr bwMode="auto">
          <a:xfrm>
            <a:off x="684213" y="2767013"/>
            <a:ext cx="8208962" cy="412750"/>
          </a:xfrm>
          <a:prstGeom prst="rect">
            <a:avLst/>
          </a:prstGeom>
          <a:noFill/>
          <a:ln>
            <a:noFill/>
          </a:ln>
          <a:effectLst/>
        </p:spPr>
        <p:txBody>
          <a:bodyPr>
            <a:spAutoFit/>
          </a:bodyPr>
          <a:lstStyle/>
          <a:p>
            <a:pPr>
              <a:defRPr/>
            </a:pPr>
            <a:r>
              <a:rPr lang="en-US" altLang="es-PR" sz="2100" b="1">
                <a:solidFill>
                  <a:srgbClr val="000000"/>
                </a:solidFill>
              </a:rPr>
              <a:t>Corresponde a un distancia lineal</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sp>
        <p:nvSpPr>
          <p:cNvPr id="1031187" name="Text Box 19">
            <a:extLst>
              <a:ext uri="{FF2B5EF4-FFF2-40B4-BE49-F238E27FC236}">
                <a16:creationId xmlns:a16="http://schemas.microsoft.com/office/drawing/2014/main" id="{D036626B-1CE3-BA69-0FD0-BF3622FBF748}"/>
              </a:ext>
            </a:extLst>
          </p:cNvPr>
          <p:cNvSpPr txBox="1">
            <a:spLocks noChangeArrowheads="1"/>
          </p:cNvSpPr>
          <p:nvPr/>
        </p:nvSpPr>
        <p:spPr bwMode="auto">
          <a:xfrm>
            <a:off x="646113" y="3175000"/>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Ecuación/fórmula:</a:t>
            </a:r>
            <a:endParaRPr lang="en-US" altLang="es-PR" sz="2500" i="1">
              <a:solidFill>
                <a:srgbClr val="FF0000"/>
              </a:solidFill>
              <a:latin typeface="Arial Black" panose="020B0A04020102020204" pitchFamily="34" charset="0"/>
            </a:endParaRPr>
          </a:p>
        </p:txBody>
      </p:sp>
      <p:pic>
        <p:nvPicPr>
          <p:cNvPr id="135176" name="Picture 20" descr="Bullets_Arrow_Blue1_Right_03">
            <a:extLst>
              <a:ext uri="{FF2B5EF4-FFF2-40B4-BE49-F238E27FC236}">
                <a16:creationId xmlns:a16="http://schemas.microsoft.com/office/drawing/2014/main" id="{997D1A79-02D6-738C-873D-6436B8BFE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32464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7" name="Picture 24" descr="B75">
            <a:extLst>
              <a:ext uri="{FF2B5EF4-FFF2-40B4-BE49-F238E27FC236}">
                <a16:creationId xmlns:a16="http://schemas.microsoft.com/office/drawing/2014/main" id="{CC6FE427-5097-FFB8-7C61-AD9CD3E01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595813"/>
            <a:ext cx="86788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8" name="Picture 25" descr="B74">
            <a:extLst>
              <a:ext uri="{FF2B5EF4-FFF2-40B4-BE49-F238E27FC236}">
                <a16:creationId xmlns:a16="http://schemas.microsoft.com/office/drawing/2014/main" id="{B8755760-6BD5-62D4-3813-38B0BF64BE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860800"/>
            <a:ext cx="18272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BE2C359A-9F79-E943-62A8-D67457F3CFE9}"/>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Sld>
  <p:clrMapOvr>
    <a:masterClrMapping/>
  </p:clrMapOvr>
  <p:transition>
    <p:pull/>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3" descr="CURVHEAD">
            <a:extLst>
              <a:ext uri="{FF2B5EF4-FFF2-40B4-BE49-F238E27FC236}">
                <a16:creationId xmlns:a16="http://schemas.microsoft.com/office/drawing/2014/main" id="{32A5BB41-9B3B-E5F3-D0CA-591D2ED66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9A109D4-3AE4-974D-2088-0A4F13BE21C2}"/>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3" name="Title 1">
            <a:extLst>
              <a:ext uri="{FF2B5EF4-FFF2-40B4-BE49-F238E27FC236}">
                <a16:creationId xmlns:a16="http://schemas.microsoft.com/office/drawing/2014/main" id="{B8B10E0E-0DE1-6238-3D55-BDFFE0F109E3}"/>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RAPIDEZ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32204" name="Text Box 12">
            <a:extLst>
              <a:ext uri="{FF2B5EF4-FFF2-40B4-BE49-F238E27FC236}">
                <a16:creationId xmlns:a16="http://schemas.microsoft.com/office/drawing/2014/main" id="{B31F7AC3-14E9-8C0E-0FE2-3F881A443435}"/>
              </a:ext>
            </a:extLst>
          </p:cNvPr>
          <p:cNvSpPr txBox="1">
            <a:spLocks noChangeArrowheads="1"/>
          </p:cNvSpPr>
          <p:nvPr/>
        </p:nvSpPr>
        <p:spPr bwMode="auto">
          <a:xfrm>
            <a:off x="501650" y="2492375"/>
            <a:ext cx="8318500" cy="20129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 proporción en el cambio de posición (distancia cubierta) de un objeto, cuerpo o segmento rígido (actuando como un radio) que gira/rota alrededor de un ángulo (i.e., el radio barre/recorre el ángulo) en una unidad de tiempo</a:t>
            </a:r>
            <a:endParaRPr lang="en-US" altLang="es-PR" sz="2500" i="1">
              <a:solidFill>
                <a:srgbClr val="FF0000"/>
              </a:solidFill>
              <a:latin typeface="Arial Black" panose="020B0A04020102020204" pitchFamily="34" charset="0"/>
            </a:endParaRPr>
          </a:p>
        </p:txBody>
      </p:sp>
      <p:pic>
        <p:nvPicPr>
          <p:cNvPr id="136198" name="Picture 13" descr="Bullets_Arrow_Blue1_Right_03">
            <a:extLst>
              <a:ext uri="{FF2B5EF4-FFF2-40B4-BE49-F238E27FC236}">
                <a16:creationId xmlns:a16="http://schemas.microsoft.com/office/drawing/2014/main" id="{D9FAFE00-DB32-BD77-14D5-C640BDD39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5638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206" name="Text Box 14">
            <a:extLst>
              <a:ext uri="{FF2B5EF4-FFF2-40B4-BE49-F238E27FC236}">
                <a16:creationId xmlns:a16="http://schemas.microsoft.com/office/drawing/2014/main" id="{8B3FF922-C430-6F0E-A2D4-C3A864FB6181}"/>
              </a:ext>
            </a:extLst>
          </p:cNvPr>
          <p:cNvSpPr txBox="1">
            <a:spLocks noChangeArrowheads="1"/>
          </p:cNvSpPr>
          <p:nvPr/>
        </p:nvSpPr>
        <p:spPr bwMode="auto">
          <a:xfrm>
            <a:off x="501650" y="4560888"/>
            <a:ext cx="8318500" cy="124460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Indica cuan rápido un objeto, cuerpo o segmento rígido (actuando como un radio) se desplaza a través de un ángulo, en rotaciones</a:t>
            </a:r>
            <a:endParaRPr lang="en-US" altLang="es-PR" sz="2500" i="1">
              <a:solidFill>
                <a:srgbClr val="FF0000"/>
              </a:solidFill>
              <a:latin typeface="Arial Black" panose="020B0A04020102020204" pitchFamily="34" charset="0"/>
            </a:endParaRPr>
          </a:p>
        </p:txBody>
      </p:sp>
      <p:pic>
        <p:nvPicPr>
          <p:cNvPr id="136200" name="Picture 15" descr="Bullets_Arrow_Blue1_Right_03">
            <a:extLst>
              <a:ext uri="{FF2B5EF4-FFF2-40B4-BE49-F238E27FC236}">
                <a16:creationId xmlns:a16="http://schemas.microsoft.com/office/drawing/2014/main" id="{27A48DC9-8C50-6E92-3CE0-EEF147F28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63232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208" name="Text Box 16">
            <a:extLst>
              <a:ext uri="{FF2B5EF4-FFF2-40B4-BE49-F238E27FC236}">
                <a16:creationId xmlns:a16="http://schemas.microsoft.com/office/drawing/2014/main" id="{2D06FA8B-DCAE-B800-B6A1-B8CAF9627E3F}"/>
              </a:ext>
            </a:extLst>
          </p:cNvPr>
          <p:cNvSpPr txBox="1">
            <a:spLocks noChangeArrowheads="1"/>
          </p:cNvSpPr>
          <p:nvPr/>
        </p:nvSpPr>
        <p:spPr bwMode="auto">
          <a:xfrm>
            <a:off x="501650" y="5929313"/>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 magnitud de la velocidad angular</a:t>
            </a:r>
            <a:endParaRPr lang="en-US" altLang="es-PR" sz="2500" i="1">
              <a:solidFill>
                <a:srgbClr val="FF0000"/>
              </a:solidFill>
              <a:latin typeface="Arial Black" panose="020B0A04020102020204" pitchFamily="34" charset="0"/>
            </a:endParaRPr>
          </a:p>
        </p:txBody>
      </p:sp>
      <p:pic>
        <p:nvPicPr>
          <p:cNvPr id="136202" name="Picture 17" descr="Bullets_Arrow_Blue1_Right_03">
            <a:extLst>
              <a:ext uri="{FF2B5EF4-FFF2-40B4-BE49-F238E27FC236}">
                <a16:creationId xmlns:a16="http://schemas.microsoft.com/office/drawing/2014/main" id="{EDFE6949-BCBC-0EF2-3D79-351B09B29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60007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URVHEAD">
            <a:extLst>
              <a:ext uri="{FF2B5EF4-FFF2-40B4-BE49-F238E27FC236}">
                <a16:creationId xmlns:a16="http://schemas.microsoft.com/office/drawing/2014/main" id="{81440CA4-6577-879C-AE66-D468FB570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A7F28055-7391-A47D-B335-18B64737AB60}"/>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CARACTERÍSTICAS</a:t>
            </a:r>
          </a:p>
        </p:txBody>
      </p:sp>
      <p:sp>
        <p:nvSpPr>
          <p:cNvPr id="3" name="Title 1">
            <a:extLst>
              <a:ext uri="{FF2B5EF4-FFF2-40B4-BE49-F238E27FC236}">
                <a16:creationId xmlns:a16="http://schemas.microsoft.com/office/drawing/2014/main" id="{8E85822C-8441-586B-6626-01C3D52A29D8}"/>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RAPIDEZ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33227" name="Text Box 11">
            <a:extLst>
              <a:ext uri="{FF2B5EF4-FFF2-40B4-BE49-F238E27FC236}">
                <a16:creationId xmlns:a16="http://schemas.microsoft.com/office/drawing/2014/main" id="{2C31A220-3403-6233-3393-660FC8BE2606}"/>
              </a:ext>
            </a:extLst>
          </p:cNvPr>
          <p:cNvSpPr txBox="1">
            <a:spLocks noChangeArrowheads="1"/>
          </p:cNvSpPr>
          <p:nvPr/>
        </p:nvSpPr>
        <p:spPr bwMode="auto">
          <a:xfrm>
            <a:off x="646113" y="2349500"/>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Es una cantidad escalar:</a:t>
            </a:r>
            <a:endParaRPr lang="en-US" altLang="es-PR" sz="2500" i="1">
              <a:solidFill>
                <a:srgbClr val="FF0000"/>
              </a:solidFill>
              <a:latin typeface="Arial Black" panose="020B0A04020102020204" pitchFamily="34" charset="0"/>
            </a:endParaRPr>
          </a:p>
        </p:txBody>
      </p:sp>
      <p:pic>
        <p:nvPicPr>
          <p:cNvPr id="137222" name="Picture 12" descr="Bullets_Arrow_Blue1_Right_03">
            <a:extLst>
              <a:ext uri="{FF2B5EF4-FFF2-40B4-BE49-F238E27FC236}">
                <a16:creationId xmlns:a16="http://schemas.microsoft.com/office/drawing/2014/main" id="{A3B66610-6691-D0F7-D73C-7D79838DC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4209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232" name="Text Box 16">
            <a:extLst>
              <a:ext uri="{FF2B5EF4-FFF2-40B4-BE49-F238E27FC236}">
                <a16:creationId xmlns:a16="http://schemas.microsoft.com/office/drawing/2014/main" id="{1A86979C-FD99-47D1-DB75-4F2E595B8219}"/>
              </a:ext>
            </a:extLst>
          </p:cNvPr>
          <p:cNvSpPr txBox="1">
            <a:spLocks noChangeArrowheads="1"/>
          </p:cNvSpPr>
          <p:nvPr/>
        </p:nvSpPr>
        <p:spPr bwMode="auto">
          <a:xfrm>
            <a:off x="684213" y="2767013"/>
            <a:ext cx="8208962" cy="412750"/>
          </a:xfrm>
          <a:prstGeom prst="rect">
            <a:avLst/>
          </a:prstGeom>
          <a:noFill/>
          <a:ln>
            <a:noFill/>
          </a:ln>
          <a:effectLst/>
        </p:spPr>
        <p:txBody>
          <a:bodyPr>
            <a:spAutoFit/>
          </a:bodyPr>
          <a:lstStyle/>
          <a:p>
            <a:pPr>
              <a:defRPr/>
            </a:pPr>
            <a:r>
              <a:rPr lang="en-US" altLang="es-PR" sz="2100" b="1">
                <a:solidFill>
                  <a:srgbClr val="000000"/>
                </a:solidFill>
              </a:rPr>
              <a:t>Posee únicamente magnitudorresponde a un distancia </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spTree>
  </p:cSld>
  <p:clrMapOvr>
    <a:masterClrMapping/>
  </p:clrMapOvr>
  <p:transition>
    <p:pull/>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CURVHEAD">
            <a:extLst>
              <a:ext uri="{FF2B5EF4-FFF2-40B4-BE49-F238E27FC236}">
                <a16:creationId xmlns:a16="http://schemas.microsoft.com/office/drawing/2014/main" id="{37B52D0C-CCC0-B042-33E0-76046E161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7B87D46A-2ECF-C340-761B-7237241EBC7D}"/>
              </a:ext>
            </a:extLst>
          </p:cNvPr>
          <p:cNvSpPr>
            <a:spLocks/>
          </p:cNvSpPr>
          <p:nvPr/>
        </p:nvSpPr>
        <p:spPr bwMode="auto">
          <a:xfrm>
            <a:off x="1258888" y="1700213"/>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CARACTERÍSTICAS</a:t>
            </a:r>
          </a:p>
        </p:txBody>
      </p:sp>
      <p:sp>
        <p:nvSpPr>
          <p:cNvPr id="3" name="Title 1">
            <a:extLst>
              <a:ext uri="{FF2B5EF4-FFF2-40B4-BE49-F238E27FC236}">
                <a16:creationId xmlns:a16="http://schemas.microsoft.com/office/drawing/2014/main" id="{A2B90FC8-DEBA-FB30-6265-FC6C537D37AB}"/>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RAPIDEZ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36296" name="Text Box 8">
            <a:extLst>
              <a:ext uri="{FF2B5EF4-FFF2-40B4-BE49-F238E27FC236}">
                <a16:creationId xmlns:a16="http://schemas.microsoft.com/office/drawing/2014/main" id="{FA11E0CC-182E-2BB6-66F3-39505083233F}"/>
              </a:ext>
            </a:extLst>
          </p:cNvPr>
          <p:cNvSpPr txBox="1">
            <a:spLocks noChangeArrowheads="1"/>
          </p:cNvSpPr>
          <p:nvPr/>
        </p:nvSpPr>
        <p:spPr bwMode="auto">
          <a:xfrm>
            <a:off x="935038" y="3500438"/>
            <a:ext cx="7993062" cy="1374775"/>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Cada punto a lo largo del objeto, cuerpo o segmento rígido (radio) viajan através de diferentes distancias lineales, de manera que cada punto también poseen distintos niveles de rapidez lineal:</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38246" name="Picture 9" descr="Bullet_Round_Diamond_Maggenta_02">
            <a:extLst>
              <a:ext uri="{FF2B5EF4-FFF2-40B4-BE49-F238E27FC236}">
                <a16:creationId xmlns:a16="http://schemas.microsoft.com/office/drawing/2014/main" id="{22E40396-67F6-4A8D-0E1F-A76814A8F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3571875"/>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301" name="Text Box 13">
            <a:extLst>
              <a:ext uri="{FF2B5EF4-FFF2-40B4-BE49-F238E27FC236}">
                <a16:creationId xmlns:a16="http://schemas.microsoft.com/office/drawing/2014/main" id="{30794637-B1CF-7E99-12BB-066AEE486078}"/>
              </a:ext>
            </a:extLst>
          </p:cNvPr>
          <p:cNvSpPr txBox="1">
            <a:spLocks noChangeArrowheads="1"/>
          </p:cNvSpPr>
          <p:nvPr/>
        </p:nvSpPr>
        <p:spPr bwMode="auto">
          <a:xfrm>
            <a:off x="646113" y="2205038"/>
            <a:ext cx="8318500" cy="124460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Arco recorrido por cada punto del radio (movimiento de cada parte o punto a lo largo del objeto, cuerpo o segmento ígido desde el eje o centro rotacional):</a:t>
            </a:r>
            <a:endParaRPr lang="en-US" altLang="es-PR" sz="2500" i="1">
              <a:solidFill>
                <a:srgbClr val="FF0000"/>
              </a:solidFill>
              <a:latin typeface="Arial Black" panose="020B0A04020102020204" pitchFamily="34" charset="0"/>
            </a:endParaRPr>
          </a:p>
        </p:txBody>
      </p:sp>
      <p:pic>
        <p:nvPicPr>
          <p:cNvPr id="138248" name="Picture 14" descr="Bullets_Arrow_Blue1_Right_03">
            <a:extLst>
              <a:ext uri="{FF2B5EF4-FFF2-40B4-BE49-F238E27FC236}">
                <a16:creationId xmlns:a16="http://schemas.microsoft.com/office/drawing/2014/main" id="{B9731EF5-C9F2-138C-082B-F79C2F9CF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3" y="22764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9" name="Picture 15" descr="B76">
            <a:extLst>
              <a:ext uri="{FF2B5EF4-FFF2-40B4-BE49-F238E27FC236}">
                <a16:creationId xmlns:a16="http://schemas.microsoft.com/office/drawing/2014/main" id="{E3DC58F5-3036-C08A-1B3E-0FBC3BE76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4941888"/>
            <a:ext cx="20891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0" name="Picture 16" descr="B77">
            <a:extLst>
              <a:ext uri="{FF2B5EF4-FFF2-40B4-BE49-F238E27FC236}">
                <a16:creationId xmlns:a16="http://schemas.microsoft.com/office/drawing/2014/main" id="{2BA64C55-9E65-63F1-385E-BC1B54B167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4530725"/>
            <a:ext cx="223202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A777-ADE6-45F3-4CF7-320DBC3E170E}"/>
              </a:ext>
            </a:extLst>
          </p:cNvPr>
          <p:cNvSpPr>
            <a:spLocks/>
          </p:cNvSpPr>
          <p:nvPr/>
        </p:nvSpPr>
        <p:spPr bwMode="auto">
          <a:xfrm>
            <a:off x="0" y="620713"/>
            <a:ext cx="9144000" cy="576262"/>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1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RAPIDEZ ANGULAR:</a:t>
            </a:r>
            <a: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1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39267" name="Picture 11" descr="B78">
            <a:extLst>
              <a:ext uri="{FF2B5EF4-FFF2-40B4-BE49-F238E27FC236}">
                <a16:creationId xmlns:a16="http://schemas.microsoft.com/office/drawing/2014/main" id="{423C3655-1F7E-2D64-F2C7-6D24C7AF9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6975"/>
            <a:ext cx="84963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4" name="Text Box 4">
            <a:extLst>
              <a:ext uri="{FF2B5EF4-FFF2-40B4-BE49-F238E27FC236}">
                <a16:creationId xmlns:a16="http://schemas.microsoft.com/office/drawing/2014/main" id="{5F2DD8E0-B4DC-C16A-0925-83744F8738A7}"/>
              </a:ext>
            </a:extLst>
          </p:cNvPr>
          <p:cNvSpPr txBox="1">
            <a:spLocks noChangeArrowheads="1"/>
          </p:cNvSpPr>
          <p:nvPr/>
        </p:nvSpPr>
        <p:spPr bwMode="auto">
          <a:xfrm>
            <a:off x="1190625" y="908050"/>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Implicación:</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40291" name="Picture 5" descr="Bullets_Arrow-Thin_Green_Right_02">
            <a:extLst>
              <a:ext uri="{FF2B5EF4-FFF2-40B4-BE49-F238E27FC236}">
                <a16:creationId xmlns:a16="http://schemas.microsoft.com/office/drawing/2014/main" id="{CEA15F97-B2B9-56B6-0BB2-42CA91CB5A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941388"/>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47" name="Text Box 7">
            <a:extLst>
              <a:ext uri="{FF2B5EF4-FFF2-40B4-BE49-F238E27FC236}">
                <a16:creationId xmlns:a16="http://schemas.microsoft.com/office/drawing/2014/main" id="{1868E34A-987C-FDFE-E342-752A2BE1D960}"/>
              </a:ext>
            </a:extLst>
          </p:cNvPr>
          <p:cNvSpPr txBox="1">
            <a:spLocks noChangeArrowheads="1"/>
          </p:cNvSpPr>
          <p:nvPr/>
        </p:nvSpPr>
        <p:spPr bwMode="auto">
          <a:xfrm>
            <a:off x="1441450" y="1301750"/>
            <a:ext cx="7270750" cy="996950"/>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Los puntos que se mueven con </a:t>
            </a:r>
            <a:r>
              <a:rPr lang="es-ES" altLang="es-PR" sz="2200" b="1" i="1">
                <a:solidFill>
                  <a:srgbClr val="FF0000"/>
                </a:solidFill>
                <a:effectLst>
                  <a:outerShdw blurRad="38100" dist="38100" dir="2700000" algn="tl">
                    <a:srgbClr val="C0C0C0"/>
                  </a:outerShdw>
                </a:effectLst>
                <a:latin typeface="Calibri" panose="020F0502020204030204" pitchFamily="34" charset="0"/>
              </a:rPr>
              <a:t>mayor rapidez lineal</a:t>
            </a:r>
            <a:r>
              <a:rPr lang="es-ES" altLang="es-PR" sz="2200" b="1">
                <a:solidFill>
                  <a:srgbClr val="000000"/>
                </a:solidFill>
                <a:latin typeface="Calibri" panose="020F0502020204030204" pitchFamily="34" charset="0"/>
              </a:rPr>
              <a:t> son los situados a </a:t>
            </a:r>
            <a:r>
              <a:rPr lang="es-ES" altLang="es-PR" sz="2200" b="1" i="1">
                <a:solidFill>
                  <a:srgbClr val="FF0000"/>
                </a:solidFill>
                <a:effectLst>
                  <a:outerShdw blurRad="38100" dist="38100" dir="2700000" algn="tl">
                    <a:srgbClr val="C0C0C0"/>
                  </a:outerShdw>
                </a:effectLst>
                <a:latin typeface="Calibri" panose="020F0502020204030204" pitchFamily="34" charset="0"/>
              </a:rPr>
              <a:t>mayor distancia del eje de giro</a:t>
            </a:r>
            <a:r>
              <a:rPr lang="es-ES" altLang="es-PR" sz="2200" b="1">
                <a:solidFill>
                  <a:srgbClr val="000000"/>
                </a:solidFill>
                <a:latin typeface="Calibri" panose="020F0502020204030204" pitchFamily="34" charset="0"/>
              </a:rPr>
              <a:t>, por tener que </a:t>
            </a:r>
            <a:r>
              <a:rPr lang="es-ES" altLang="es-PR" sz="2200" b="1" i="1">
                <a:solidFill>
                  <a:srgbClr val="800080"/>
                </a:solidFill>
                <a:effectLst>
                  <a:outerShdw blurRad="38100" dist="38100" dir="2700000" algn="tl">
                    <a:srgbClr val="C0C0C0"/>
                  </a:outerShdw>
                </a:effectLst>
                <a:latin typeface="Calibri" panose="020F0502020204030204" pitchFamily="34" charset="0"/>
              </a:rPr>
              <a:t>recorrer una distancia mayor</a:t>
            </a:r>
            <a:r>
              <a:rPr lang="es-ES" altLang="es-PR" sz="2200" b="1">
                <a:solidFill>
                  <a:srgbClr val="000000"/>
                </a:solidFill>
                <a:latin typeface="Calibri" panose="020F0502020204030204" pitchFamily="34" charset="0"/>
              </a:rPr>
              <a:t> en </a:t>
            </a:r>
            <a:r>
              <a:rPr lang="es-ES" altLang="es-PR" sz="2200" b="1" i="1">
                <a:solidFill>
                  <a:schemeClr val="accent1"/>
                </a:solidFill>
                <a:effectLst>
                  <a:outerShdw blurRad="38100" dist="38100" dir="2700000" algn="tl">
                    <a:srgbClr val="C0C0C0"/>
                  </a:outerShdw>
                </a:effectLst>
                <a:latin typeface="Calibri" panose="020F0502020204030204" pitchFamily="34" charset="0"/>
              </a:rPr>
              <a:t>igual intervalo de tiempo</a:t>
            </a:r>
            <a:r>
              <a:rPr lang="es-ES" altLang="es-PR" sz="2200" b="1">
                <a:solidFill>
                  <a:srgbClr val="000000"/>
                </a:solidFill>
                <a:latin typeface="Calibri" panose="020F0502020204030204" pitchFamily="34" charset="0"/>
              </a:rPr>
              <a:t>:</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40293" name="Picture 8" descr="Bullet_Square_Belved_Red1_02">
            <a:extLst>
              <a:ext uri="{FF2B5EF4-FFF2-40B4-BE49-F238E27FC236}">
                <a16:creationId xmlns:a16="http://schemas.microsoft.com/office/drawing/2014/main" id="{2034EE35-8AF4-3426-8FF9-50FC7E6303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988" y="1404938"/>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49" name="Text Box 9">
            <a:extLst>
              <a:ext uri="{FF2B5EF4-FFF2-40B4-BE49-F238E27FC236}">
                <a16:creationId xmlns:a16="http://schemas.microsoft.com/office/drawing/2014/main" id="{5FC31124-002C-EAB7-19E8-B68DA618DE4A}"/>
              </a:ext>
            </a:extLst>
          </p:cNvPr>
          <p:cNvSpPr txBox="1">
            <a:spLocks noChangeArrowheads="1"/>
          </p:cNvSpPr>
          <p:nvPr/>
        </p:nvSpPr>
        <p:spPr bwMode="auto">
          <a:xfrm>
            <a:off x="1476375" y="2347913"/>
            <a:ext cx="7164388" cy="1298575"/>
          </a:xfrm>
          <a:prstGeom prst="rect">
            <a:avLst/>
          </a:prstGeom>
          <a:noFill/>
          <a:ln>
            <a:noFill/>
          </a:ln>
          <a:effectLst/>
        </p:spPr>
        <p:txBody>
          <a:bodyPr>
            <a:spAutoFit/>
          </a:bodyPr>
          <a:lstStyle/>
          <a:p>
            <a:pPr>
              <a:lnSpc>
                <a:spcPct val="90000"/>
              </a:lnSpc>
              <a:defRPr/>
            </a:pPr>
            <a:r>
              <a:rPr lang="es-ES" altLang="es-PR" sz="2200" b="1" i="1">
                <a:latin typeface="Calibri" panose="020F0502020204030204" pitchFamily="34" charset="0"/>
              </a:rPr>
              <a:t>Por lo tanto, un </a:t>
            </a:r>
            <a:r>
              <a:rPr lang="es-ES" altLang="es-PR" sz="2200" b="1" i="1">
                <a:solidFill>
                  <a:srgbClr val="800080"/>
                </a:solidFill>
                <a:effectLst>
                  <a:outerShdw blurRad="38100" dist="38100" dir="2700000" algn="tl">
                    <a:srgbClr val="C0C0C0"/>
                  </a:outerShdw>
                </a:effectLst>
                <a:latin typeface="Calibri" panose="020F0502020204030204" pitchFamily="34" charset="0"/>
              </a:rPr>
              <a:t>punto en el extremo del objeto</a:t>
            </a:r>
            <a:r>
              <a:rPr lang="es-ES" altLang="es-PR" sz="2200" b="1" i="1">
                <a:latin typeface="Calibri" panose="020F0502020204030204" pitchFamily="34" charset="0"/>
              </a:rPr>
              <a:t>, cuerpo o segmento (donde se encuentra la </a:t>
            </a:r>
            <a:r>
              <a:rPr lang="es-ES" altLang="es-PR" sz="2200" b="1" i="1">
                <a:solidFill>
                  <a:srgbClr val="FF0066"/>
                </a:solidFill>
                <a:effectLst>
                  <a:outerShdw blurRad="38100" dist="38100" dir="2700000" algn="tl">
                    <a:srgbClr val="C0C0C0"/>
                  </a:outerShdw>
                </a:effectLst>
                <a:latin typeface="Calibri" panose="020F0502020204030204" pitchFamily="34" charset="0"/>
              </a:rPr>
              <a:t>circunferencia</a:t>
            </a:r>
            <a:r>
              <a:rPr lang="es-ES" altLang="es-PR" sz="2200" b="1" i="1">
                <a:latin typeface="Calibri" panose="020F0502020204030204" pitchFamily="34" charset="0"/>
              </a:rPr>
              <a:t> del círculo) posee </a:t>
            </a:r>
            <a:r>
              <a:rPr lang="es-ES" altLang="es-PR" sz="2200" b="1" i="1">
                <a:solidFill>
                  <a:srgbClr val="800080"/>
                </a:solidFill>
                <a:effectLst>
                  <a:outerShdw blurRad="38100" dist="38100" dir="2700000" algn="tl">
                    <a:srgbClr val="C0C0C0"/>
                  </a:outerShdw>
                </a:effectLst>
                <a:latin typeface="Calibri" panose="020F0502020204030204" pitchFamily="34" charset="0"/>
              </a:rPr>
              <a:t>mayor rapidez lineal</a:t>
            </a:r>
            <a:r>
              <a:rPr lang="es-ES" altLang="es-PR" sz="2200" b="1" i="1">
                <a:latin typeface="Calibri" panose="020F0502020204030204" pitchFamily="34" charset="0"/>
              </a:rPr>
              <a:t> que un punto más cerca del centro de rotación</a:t>
            </a:r>
            <a:endParaRPr lang="en-US" altLang="es-PR" sz="2200" b="1" i="1">
              <a:latin typeface="Calibri" panose="020F0502020204030204" pitchFamily="34" charset="0"/>
            </a:endParaRPr>
          </a:p>
        </p:txBody>
      </p:sp>
      <p:sp>
        <p:nvSpPr>
          <p:cNvPr id="1034253" name="Text Box 13">
            <a:extLst>
              <a:ext uri="{FF2B5EF4-FFF2-40B4-BE49-F238E27FC236}">
                <a16:creationId xmlns:a16="http://schemas.microsoft.com/office/drawing/2014/main" id="{84DA15DA-C8D6-465B-3455-3C28FE7F9360}"/>
              </a:ext>
            </a:extLst>
          </p:cNvPr>
          <p:cNvSpPr txBox="1">
            <a:spLocks noChangeArrowheads="1"/>
          </p:cNvSpPr>
          <p:nvPr/>
        </p:nvSpPr>
        <p:spPr bwMode="auto">
          <a:xfrm>
            <a:off x="1441450" y="3748088"/>
            <a:ext cx="7270750"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En otras palabras:</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40296" name="Picture 14" descr="Bullet_Square_Belved_Red1_02">
            <a:extLst>
              <a:ext uri="{FF2B5EF4-FFF2-40B4-BE49-F238E27FC236}">
                <a16:creationId xmlns:a16="http://schemas.microsoft.com/office/drawing/2014/main" id="{1BE92DDB-13D6-B1CF-F9B5-A8EB38E386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988" y="3851275"/>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55" name="Text Box 15">
            <a:extLst>
              <a:ext uri="{FF2B5EF4-FFF2-40B4-BE49-F238E27FC236}">
                <a16:creationId xmlns:a16="http://schemas.microsoft.com/office/drawing/2014/main" id="{F69411D9-EDC1-A6E3-DBF1-1FD6E9045137}"/>
              </a:ext>
            </a:extLst>
          </p:cNvPr>
          <p:cNvSpPr txBox="1">
            <a:spLocks noChangeArrowheads="1"/>
          </p:cNvSpPr>
          <p:nvPr/>
        </p:nvSpPr>
        <p:spPr bwMode="auto">
          <a:xfrm>
            <a:off x="1476375" y="4221163"/>
            <a:ext cx="7164388" cy="1901825"/>
          </a:xfrm>
          <a:prstGeom prst="rect">
            <a:avLst/>
          </a:prstGeom>
          <a:noFill/>
          <a:ln>
            <a:noFill/>
          </a:ln>
          <a:effectLst/>
        </p:spPr>
        <p:txBody>
          <a:bodyPr>
            <a:spAutoFit/>
          </a:bodyPr>
          <a:lstStyle/>
          <a:p>
            <a:pPr>
              <a:lnSpc>
                <a:spcPct val="90000"/>
              </a:lnSpc>
              <a:defRPr/>
            </a:pPr>
            <a:r>
              <a:rPr lang="es-ES" altLang="es-PR" sz="2200" b="1" i="1">
                <a:latin typeface="Calibri" panose="020F0502020204030204" pitchFamily="34" charset="0"/>
              </a:rPr>
              <a:t>En un objeto, cuerpo o segmento rígido (radio) rotando, </a:t>
            </a:r>
            <a:r>
              <a:rPr lang="es-ES" altLang="es-PR" sz="2200" b="1" i="1">
                <a:solidFill>
                  <a:srgbClr val="800080"/>
                </a:solidFill>
                <a:effectLst>
                  <a:outerShdw blurRad="38100" dist="38100" dir="2700000" algn="tl">
                    <a:srgbClr val="C0C0C0"/>
                  </a:outerShdw>
                </a:effectLst>
                <a:latin typeface="Calibri" panose="020F0502020204030204" pitchFamily="34" charset="0"/>
              </a:rPr>
              <a:t>entre más lejos un punto de dicho radio se encuentre del centro de rotación</a:t>
            </a:r>
            <a:r>
              <a:rPr lang="es-ES" altLang="es-PR" sz="2200" b="1" i="1">
                <a:latin typeface="Calibri" panose="020F0502020204030204" pitchFamily="34" charset="0"/>
              </a:rPr>
              <a:t> (o eje de giro), </a:t>
            </a:r>
            <a:r>
              <a:rPr lang="es-ES" altLang="es-PR" sz="2200" b="1" i="1">
                <a:solidFill>
                  <a:srgbClr val="FF0066"/>
                </a:solidFill>
                <a:effectLst>
                  <a:outerShdw blurRad="38100" dist="38100" dir="2700000" algn="tl">
                    <a:srgbClr val="C0C0C0"/>
                  </a:outerShdw>
                </a:effectLst>
                <a:latin typeface="Calibri" panose="020F0502020204030204" pitchFamily="34" charset="0"/>
              </a:rPr>
              <a:t>más rápido linealmnte se moverá</a:t>
            </a:r>
            <a:r>
              <a:rPr lang="es-ES" altLang="es-PR" sz="2200" b="1" i="1">
                <a:latin typeface="Calibri" panose="020F0502020204030204" pitchFamily="34" charset="0"/>
              </a:rPr>
              <a:t>, ya que </a:t>
            </a:r>
            <a:r>
              <a:rPr lang="es-ES" altLang="es-PR" sz="2200" b="1" i="1">
                <a:solidFill>
                  <a:schemeClr val="accent1"/>
                </a:solidFill>
                <a:effectLst>
                  <a:outerShdw blurRad="38100" dist="38100" dir="2700000" algn="tl">
                    <a:srgbClr val="C0C0C0"/>
                  </a:outerShdw>
                </a:effectLst>
                <a:latin typeface="Calibri" panose="020F0502020204030204" pitchFamily="34" charset="0"/>
              </a:rPr>
              <a:t>recorre una mayor distancia en el mismo intervalo de tiempo</a:t>
            </a:r>
            <a:r>
              <a:rPr lang="es-ES" altLang="es-PR" sz="2200" b="1" i="1">
                <a:latin typeface="Calibri" panose="020F0502020204030204" pitchFamily="34" charset="0"/>
              </a:rPr>
              <a:t>, en comparación con los otros puntos del radio que se hallan más cerca del cntro de giro</a:t>
            </a:r>
            <a:endParaRPr lang="en-US" altLang="es-PR" sz="2200" b="1" i="1">
              <a:latin typeface="Calibri" panose="020F050202020403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Text Box 2">
            <a:extLst>
              <a:ext uri="{FF2B5EF4-FFF2-40B4-BE49-F238E27FC236}">
                <a16:creationId xmlns:a16="http://schemas.microsoft.com/office/drawing/2014/main" id="{7DC6480D-364E-82C0-6147-83C543B88FD0}"/>
              </a:ext>
            </a:extLst>
          </p:cNvPr>
          <p:cNvSpPr txBox="1">
            <a:spLocks noChangeArrowheads="1"/>
          </p:cNvSpPr>
          <p:nvPr/>
        </p:nvSpPr>
        <p:spPr bwMode="auto">
          <a:xfrm>
            <a:off x="1190625" y="908050"/>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Principio:</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42339" name="Picture 3" descr="Bullets_Arrow-Thin_Green_Right_02">
            <a:extLst>
              <a:ext uri="{FF2B5EF4-FFF2-40B4-BE49-F238E27FC236}">
                <a16:creationId xmlns:a16="http://schemas.microsoft.com/office/drawing/2014/main" id="{B4134D3B-46E2-056B-AD9E-191A9DB1E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941388"/>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364" name="Text Box 4">
            <a:extLst>
              <a:ext uri="{FF2B5EF4-FFF2-40B4-BE49-F238E27FC236}">
                <a16:creationId xmlns:a16="http://schemas.microsoft.com/office/drawing/2014/main" id="{BE872E6C-121C-303B-60B3-E0D45094E29C}"/>
              </a:ext>
            </a:extLst>
          </p:cNvPr>
          <p:cNvSpPr txBox="1">
            <a:spLocks noChangeArrowheads="1"/>
          </p:cNvSpPr>
          <p:nvPr/>
        </p:nvSpPr>
        <p:spPr bwMode="auto">
          <a:xfrm>
            <a:off x="1187450" y="1301750"/>
            <a:ext cx="7270750" cy="996950"/>
          </a:xfrm>
          <a:prstGeom prst="rect">
            <a:avLst/>
          </a:prstGeom>
          <a:noFill/>
          <a:ln>
            <a:noFill/>
          </a:ln>
          <a:effectLst/>
        </p:spPr>
        <p:txBody>
          <a:bodyPr>
            <a:spAutoFit/>
          </a:bodyPr>
          <a:lstStyle/>
          <a:p>
            <a:pPr>
              <a:lnSpc>
                <a:spcPct val="90000"/>
              </a:lnSpc>
              <a:defRPr/>
            </a:pPr>
            <a:r>
              <a:rPr lang="es-ES" altLang="es-PR" sz="2200" b="1" i="1">
                <a:solidFill>
                  <a:srgbClr val="000000"/>
                </a:solidFill>
                <a:latin typeface="Calibri" panose="020F0502020204030204" pitchFamily="34" charset="0"/>
              </a:rPr>
              <a:t>La </a:t>
            </a:r>
            <a:r>
              <a:rPr lang="es-ES" altLang="es-PR" sz="2200" b="1" i="1">
                <a:solidFill>
                  <a:srgbClr val="FF0000"/>
                </a:solidFill>
                <a:effectLst>
                  <a:outerShdw blurRad="38100" dist="38100" dir="2700000" algn="tl">
                    <a:srgbClr val="C0C0C0"/>
                  </a:outerShdw>
                </a:effectLst>
                <a:latin typeface="Calibri" panose="020F0502020204030204" pitchFamily="34" charset="0"/>
              </a:rPr>
              <a:t>rapidez lineal</a:t>
            </a:r>
            <a:r>
              <a:rPr lang="es-ES" altLang="es-PR" sz="2200" b="1" i="1">
                <a:solidFill>
                  <a:srgbClr val="000000"/>
                </a:solidFill>
                <a:latin typeface="Calibri" panose="020F0502020204030204" pitchFamily="34" charset="0"/>
              </a:rPr>
              <a:t> de cualquier punto en un objeto, cuerpo o segmento rotando, se encuentra en </a:t>
            </a:r>
            <a:r>
              <a:rPr lang="es-ES" altLang="es-PR" sz="2200" b="1" i="1">
                <a:solidFill>
                  <a:srgbClr val="FF0000"/>
                </a:solidFill>
                <a:effectLst>
                  <a:outerShdw blurRad="38100" dist="38100" dir="2700000" algn="tl">
                    <a:srgbClr val="C0C0C0"/>
                  </a:outerShdw>
                </a:effectLst>
                <a:latin typeface="Calibri" panose="020F0502020204030204" pitchFamily="34" charset="0"/>
              </a:rPr>
              <a:t>proporción directa</a:t>
            </a:r>
            <a:r>
              <a:rPr lang="es-ES" altLang="es-PR" sz="2200" b="1" i="1">
                <a:solidFill>
                  <a:srgbClr val="000000"/>
                </a:solidFill>
                <a:latin typeface="Calibri" panose="020F0502020204030204" pitchFamily="34" charset="0"/>
              </a:rPr>
              <a:t> (directamente relacionado) a su </a:t>
            </a:r>
            <a:r>
              <a:rPr lang="es-ES" altLang="es-PR" sz="2200" b="1" i="1">
                <a:solidFill>
                  <a:srgbClr val="FF0000"/>
                </a:solidFill>
                <a:effectLst>
                  <a:outerShdw blurRad="38100" dist="38100" dir="2700000" algn="tl">
                    <a:srgbClr val="C0C0C0"/>
                  </a:outerShdw>
                </a:effectLst>
                <a:latin typeface="Calibri" panose="020F0502020204030204" pitchFamily="34" charset="0"/>
              </a:rPr>
              <a:t>distancia de rotación</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a:extLst>
              <a:ext uri="{FF2B5EF4-FFF2-40B4-BE49-F238E27FC236}">
                <a16:creationId xmlns:a16="http://schemas.microsoft.com/office/drawing/2014/main" id="{EE8FFFFC-779B-0227-BE5E-5DBD13B66B4A}"/>
              </a:ext>
            </a:extLst>
          </p:cNvPr>
          <p:cNvSpPr>
            <a:spLocks noChangeArrowheads="1"/>
          </p:cNvSpPr>
          <p:nvPr/>
        </p:nvSpPr>
        <p:spPr bwMode="auto">
          <a:xfrm>
            <a:off x="838200" y="689248"/>
            <a:ext cx="7467600" cy="13716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08291" name="Text Box 3">
            <a:extLst>
              <a:ext uri="{FF2B5EF4-FFF2-40B4-BE49-F238E27FC236}">
                <a16:creationId xmlns:a16="http://schemas.microsoft.com/office/drawing/2014/main" id="{7C26BED3-FD34-BBD0-ADA5-5E30C6BAAC2F}"/>
              </a:ext>
            </a:extLst>
          </p:cNvPr>
          <p:cNvSpPr txBox="1">
            <a:spLocks noChangeArrowheads="1"/>
          </p:cNvSpPr>
          <p:nvPr/>
        </p:nvSpPr>
        <p:spPr bwMode="auto">
          <a:xfrm>
            <a:off x="1143000" y="994048"/>
            <a:ext cx="6858000" cy="747713"/>
          </a:xfrm>
          <a:prstGeom prst="rect">
            <a:avLst/>
          </a:prstGeom>
          <a:noFill/>
          <a:ln>
            <a:noFill/>
          </a:ln>
          <a:effectLst/>
        </p:spPr>
        <p:txBody>
          <a:bodyPr>
            <a:spAutoFit/>
          </a:bodyPr>
          <a:lstStyle/>
          <a:p>
            <a:pPr algn="ctr">
              <a:defRPr/>
            </a:pPr>
            <a:r>
              <a:rPr lang="en-US" altLang="es-PR" sz="4300" b="1">
                <a:solidFill>
                  <a:srgbClr val="FFFF00"/>
                </a:solidFill>
                <a:effectLst>
                  <a:outerShdw blurRad="38100" dist="38100" dir="2700000" algn="tl">
                    <a:srgbClr val="C0C0C0"/>
                  </a:outerShdw>
                </a:effectLst>
                <a:latin typeface="Arial" panose="020B0604020202020204" pitchFamily="34" charset="0"/>
              </a:rPr>
              <a:t>MARCO DE REFERENCIA</a:t>
            </a:r>
          </a:p>
        </p:txBody>
      </p:sp>
      <p:sp>
        <p:nvSpPr>
          <p:cNvPr id="908292" name="Text Box 4">
            <a:extLst>
              <a:ext uri="{FF2B5EF4-FFF2-40B4-BE49-F238E27FC236}">
                <a16:creationId xmlns:a16="http://schemas.microsoft.com/office/drawing/2014/main" id="{EC12DA2E-E919-E86B-B6A3-FB9C462ACBDF}"/>
              </a:ext>
            </a:extLst>
          </p:cNvPr>
          <p:cNvSpPr txBox="1">
            <a:spLocks noChangeArrowheads="1"/>
          </p:cNvSpPr>
          <p:nvPr/>
        </p:nvSpPr>
        <p:spPr bwMode="auto">
          <a:xfrm>
            <a:off x="4419600" y="1933277"/>
            <a:ext cx="4343400" cy="4664075"/>
          </a:xfrm>
          <a:prstGeom prst="rect">
            <a:avLst/>
          </a:prstGeom>
          <a:noFill/>
          <a:ln>
            <a:noFill/>
          </a:ln>
          <a:effectLst/>
        </p:spPr>
        <p:txBody>
          <a:bodyPr>
            <a:spAutoFit/>
          </a:bodyPr>
          <a:lstStyle/>
          <a:p>
            <a:pPr>
              <a:lnSpc>
                <a:spcPct val="150000"/>
              </a:lnSpc>
              <a:defRPr/>
            </a:pPr>
            <a:r>
              <a:rPr lang="es-PR" altLang="es-PR" sz="5000" b="1" dirty="0">
                <a:effectLst>
                  <a:outerShdw blurRad="38100" dist="38100" dir="2700000" algn="tl">
                    <a:srgbClr val="C0C0C0"/>
                  </a:outerShdw>
                </a:effectLst>
                <a:latin typeface="Times New Roman" panose="02020603050405020304" pitchFamily="18" charset="0"/>
              </a:rPr>
              <a:t>Determina si un Cuerpo está en Reposo o en Movimiento</a:t>
            </a:r>
            <a:endParaRPr lang="es-PR" altLang="es-PR" sz="5000" b="1" dirty="0">
              <a:effectLst>
                <a:outerShdw blurRad="38100" dist="38100" dir="2700000" algn="tl">
                  <a:srgbClr val="C0C0C0"/>
                </a:outerShdw>
              </a:effectLst>
              <a:latin typeface="Arial" panose="020B0604020202020204" pitchFamily="34" charset="0"/>
            </a:endParaRPr>
          </a:p>
        </p:txBody>
      </p:sp>
      <p:pic>
        <p:nvPicPr>
          <p:cNvPr id="21509" name="Picture 5" descr="1b-TeniB">
            <a:extLst>
              <a:ext uri="{FF2B5EF4-FFF2-40B4-BE49-F238E27FC236}">
                <a16:creationId xmlns:a16="http://schemas.microsoft.com/office/drawing/2014/main" id="{9FB30D28-2153-E9DF-ED23-9E4A5E1B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75" y="2177752"/>
            <a:ext cx="348932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CURVHEAD">
            <a:extLst>
              <a:ext uri="{FF2B5EF4-FFF2-40B4-BE49-F238E27FC236}">
                <a16:creationId xmlns:a16="http://schemas.microsoft.com/office/drawing/2014/main" id="{6A0A0EB2-BA7C-C687-1292-62D916E01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B0EF35A7-4395-14CF-98A2-EFF2E05E8244}"/>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CARACTERÍSTICAS</a:t>
            </a:r>
          </a:p>
        </p:txBody>
      </p:sp>
      <p:sp>
        <p:nvSpPr>
          <p:cNvPr id="3" name="Title 1">
            <a:extLst>
              <a:ext uri="{FF2B5EF4-FFF2-40B4-BE49-F238E27FC236}">
                <a16:creationId xmlns:a16="http://schemas.microsoft.com/office/drawing/2014/main" id="{7DF73B55-B43D-3988-54EE-86E754062F94}"/>
              </a:ext>
            </a:extLst>
          </p:cNvPr>
          <p:cNvSpPr>
            <a:spLocks/>
          </p:cNvSpPr>
          <p:nvPr/>
        </p:nvSpPr>
        <p:spPr bwMode="auto">
          <a:xfrm>
            <a:off x="0" y="693738"/>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RAPIDEZ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41413" name="Text Box 5">
            <a:extLst>
              <a:ext uri="{FF2B5EF4-FFF2-40B4-BE49-F238E27FC236}">
                <a16:creationId xmlns:a16="http://schemas.microsoft.com/office/drawing/2014/main" id="{12E93FA7-B7C0-B1AB-9DEB-EC9D912017C0}"/>
              </a:ext>
            </a:extLst>
          </p:cNvPr>
          <p:cNvSpPr txBox="1">
            <a:spLocks noChangeArrowheads="1"/>
          </p:cNvSpPr>
          <p:nvPr/>
        </p:nvSpPr>
        <p:spPr bwMode="auto">
          <a:xfrm>
            <a:off x="935038" y="3429000"/>
            <a:ext cx="7993062" cy="2016125"/>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Todas sus partes o puntos a lo largo de un objeto, cuerpo o segmento rígido (actuando como un radio) rotando, poseen la </a:t>
            </a:r>
            <a:r>
              <a:rPr lang="en-US" altLang="es-PR" sz="2100" b="1" i="1">
                <a:solidFill>
                  <a:srgbClr val="FF0000"/>
                </a:solidFill>
                <a:effectLst>
                  <a:outerShdw blurRad="38100" dist="38100" dir="2700000" algn="tl">
                    <a:srgbClr val="C0C0C0"/>
                  </a:outerShdw>
                </a:effectLst>
              </a:rPr>
              <a:t>misma rapidez angular</a:t>
            </a:r>
            <a:r>
              <a:rPr lang="en-US" altLang="es-PR" sz="2100" b="1">
                <a:solidFill>
                  <a:srgbClr val="000000"/>
                </a:solidFill>
                <a:effectLst>
                  <a:outerShdw blurRad="38100" dist="38100" dir="2700000" algn="tl">
                    <a:srgbClr val="C0C0C0"/>
                  </a:outerShdw>
                </a:effectLst>
              </a:rPr>
              <a:t> (i.e., </a:t>
            </a:r>
            <a:r>
              <a:rPr lang="en-US" altLang="es-PR" sz="2100" b="1" i="1">
                <a:solidFill>
                  <a:srgbClr val="800080"/>
                </a:solidFill>
                <a:effectLst>
                  <a:outerShdw blurRad="38100" dist="38100" dir="2700000" algn="tl">
                    <a:srgbClr val="C0C0C0"/>
                  </a:outerShdw>
                </a:effectLst>
              </a:rPr>
              <a:t>todos los puntos del radio</a:t>
            </a:r>
            <a:r>
              <a:rPr lang="en-US" altLang="es-PR" sz="2100" b="1">
                <a:solidFill>
                  <a:srgbClr val="000000"/>
                </a:solidFill>
                <a:effectLst>
                  <a:outerShdw blurRad="38100" dist="38100" dir="2700000" algn="tl">
                    <a:srgbClr val="C0C0C0"/>
                  </a:outerShdw>
                </a:effectLst>
              </a:rPr>
              <a:t> se mueven con igual desplazamiento/distancia angular o rapidez angular), ya que el </a:t>
            </a:r>
            <a:r>
              <a:rPr lang="en-US" altLang="es-PR" sz="2100" b="1" i="1">
                <a:solidFill>
                  <a:srgbClr val="800080"/>
                </a:solidFill>
                <a:effectLst>
                  <a:outerShdw blurRad="38100" dist="38100" dir="2700000" algn="tl">
                    <a:srgbClr val="C0C0C0"/>
                  </a:outerShdw>
                </a:effectLst>
              </a:rPr>
              <a:t>arco</a:t>
            </a:r>
            <a:r>
              <a:rPr lang="en-US" altLang="es-PR" sz="2100" b="1">
                <a:solidFill>
                  <a:srgbClr val="000000"/>
                </a:solidFill>
                <a:effectLst>
                  <a:outerShdw blurRad="38100" dist="38100" dir="2700000" algn="tl">
                    <a:srgbClr val="C0C0C0"/>
                  </a:outerShdw>
                </a:effectLst>
              </a:rPr>
              <a:t> recorrido por todos los puntos del radio </a:t>
            </a:r>
            <a:r>
              <a:rPr lang="en-US" altLang="es-PR" sz="2100" b="1" i="1">
                <a:solidFill>
                  <a:srgbClr val="FF0000"/>
                </a:solidFill>
                <a:effectLst>
                  <a:outerShdw blurRad="38100" dist="38100" dir="2700000" algn="tl">
                    <a:srgbClr val="C0C0C0"/>
                  </a:outerShdw>
                </a:effectLst>
              </a:rPr>
              <a:t>barren el mismo ángulo</a:t>
            </a:r>
            <a:r>
              <a:rPr lang="en-US" altLang="es-PR" sz="2100" b="1">
                <a:solidFill>
                  <a:srgbClr val="000000"/>
                </a:solidFill>
                <a:effectLst>
                  <a:outerShdw blurRad="38100" dist="38100" dir="2700000" algn="tl">
                    <a:srgbClr val="C0C0C0"/>
                  </a:outerShdw>
                </a:effectLst>
              </a:rPr>
              <a:t>:</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44390" name="Picture 6" descr="Bullet_Round_Diamond_Maggenta_02">
            <a:extLst>
              <a:ext uri="{FF2B5EF4-FFF2-40B4-BE49-F238E27FC236}">
                <a16:creationId xmlns:a16="http://schemas.microsoft.com/office/drawing/2014/main" id="{35C6C2E2-6814-D7E1-5855-E0CEFD04B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3500438"/>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1415" name="Text Box 7">
            <a:extLst>
              <a:ext uri="{FF2B5EF4-FFF2-40B4-BE49-F238E27FC236}">
                <a16:creationId xmlns:a16="http://schemas.microsoft.com/office/drawing/2014/main" id="{43A32452-F3E8-68A4-FDD8-4B6088D01238}"/>
              </a:ext>
            </a:extLst>
          </p:cNvPr>
          <p:cNvSpPr txBox="1">
            <a:spLocks noChangeArrowheads="1"/>
          </p:cNvSpPr>
          <p:nvPr/>
        </p:nvSpPr>
        <p:spPr bwMode="auto">
          <a:xfrm>
            <a:off x="646113" y="2424113"/>
            <a:ext cx="8318500" cy="860425"/>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Ángulo barrido por el radio (ángulo que recorren cada punto del objeto, cuerpo o segmento rígido):</a:t>
            </a:r>
            <a:endParaRPr lang="en-US" altLang="es-PR" sz="2500" i="1">
              <a:solidFill>
                <a:srgbClr val="FF0000"/>
              </a:solidFill>
              <a:latin typeface="Arial Black" panose="020B0A04020102020204" pitchFamily="34" charset="0"/>
            </a:endParaRPr>
          </a:p>
        </p:txBody>
      </p:sp>
      <p:pic>
        <p:nvPicPr>
          <p:cNvPr id="144392" name="Picture 8" descr="Bullets_Arrow_Blue1_Right_03">
            <a:extLst>
              <a:ext uri="{FF2B5EF4-FFF2-40B4-BE49-F238E27FC236}">
                <a16:creationId xmlns:a16="http://schemas.microsoft.com/office/drawing/2014/main" id="{F8E0DFF0-FE92-4D60-394F-E507B8F313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3" y="2495550"/>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7" descr="B81">
            <a:extLst>
              <a:ext uri="{FF2B5EF4-FFF2-40B4-BE49-F238E27FC236}">
                <a16:creationId xmlns:a16="http://schemas.microsoft.com/office/drawing/2014/main" id="{F8537617-BC84-E00E-D89B-3B2E09371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36838"/>
            <a:ext cx="395605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8" descr="B83">
            <a:extLst>
              <a:ext uri="{FF2B5EF4-FFF2-40B4-BE49-F238E27FC236}">
                <a16:creationId xmlns:a16="http://schemas.microsoft.com/office/drawing/2014/main" id="{C1F1E53C-5BD4-2927-76CB-1C37403C5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708275"/>
            <a:ext cx="4211637"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345" name="Text Box 9">
            <a:extLst>
              <a:ext uri="{FF2B5EF4-FFF2-40B4-BE49-F238E27FC236}">
                <a16:creationId xmlns:a16="http://schemas.microsoft.com/office/drawing/2014/main" id="{C71DD70D-B0CC-0187-89C7-BB7E2E6E4540}"/>
              </a:ext>
            </a:extLst>
          </p:cNvPr>
          <p:cNvSpPr txBox="1">
            <a:spLocks noChangeArrowheads="1"/>
          </p:cNvSpPr>
          <p:nvPr/>
        </p:nvSpPr>
        <p:spPr bwMode="auto">
          <a:xfrm>
            <a:off x="1190625" y="765175"/>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Implicación:</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45413" name="Picture 10" descr="Bullets_Arrow-Thin_Green_Right_02">
            <a:extLst>
              <a:ext uri="{FF2B5EF4-FFF2-40B4-BE49-F238E27FC236}">
                <a16:creationId xmlns:a16="http://schemas.microsoft.com/office/drawing/2014/main" id="{5B93F261-2901-9B97-1F7D-A84D75076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798513"/>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347" name="Text Box 11">
            <a:extLst>
              <a:ext uri="{FF2B5EF4-FFF2-40B4-BE49-F238E27FC236}">
                <a16:creationId xmlns:a16="http://schemas.microsoft.com/office/drawing/2014/main" id="{23345F3C-45F1-E94E-A1F4-D228859FE317}"/>
              </a:ext>
            </a:extLst>
          </p:cNvPr>
          <p:cNvSpPr txBox="1">
            <a:spLocks noChangeArrowheads="1"/>
          </p:cNvSpPr>
          <p:nvPr/>
        </p:nvSpPr>
        <p:spPr bwMode="auto">
          <a:xfrm>
            <a:off x="1187450" y="1158875"/>
            <a:ext cx="7524750" cy="1298575"/>
          </a:xfrm>
          <a:prstGeom prst="rect">
            <a:avLst/>
          </a:prstGeom>
          <a:noFill/>
          <a:ln>
            <a:noFill/>
          </a:ln>
          <a:effectLst/>
        </p:spPr>
        <p:txBody>
          <a:bodyPr>
            <a:spAutoFit/>
          </a:bodyPr>
          <a:lstStyle/>
          <a:p>
            <a:pPr>
              <a:lnSpc>
                <a:spcPct val="90000"/>
              </a:lnSpc>
              <a:defRPr/>
            </a:pPr>
            <a:r>
              <a:rPr lang="es-ES" altLang="es-PR" sz="2200" b="1" i="1">
                <a:solidFill>
                  <a:srgbClr val="FF0000"/>
                </a:solidFill>
                <a:effectLst>
                  <a:outerShdw blurRad="38100" dist="38100" dir="2700000" algn="tl">
                    <a:srgbClr val="C0C0C0"/>
                  </a:outerShdw>
                </a:effectLst>
                <a:latin typeface="Calibri" panose="020F0502020204030204" pitchFamily="34" charset="0"/>
              </a:rPr>
              <a:t>Cada punto del objeto</a:t>
            </a:r>
            <a:r>
              <a:rPr lang="es-ES" altLang="es-PR" sz="2200" b="1" i="1">
                <a:solidFill>
                  <a:srgbClr val="000000"/>
                </a:solidFill>
                <a:latin typeface="Calibri" panose="020F0502020204030204" pitchFamily="34" charset="0"/>
              </a:rPr>
              <a:t>, cuerpo o segmento rígido (radio) se mueve a través del </a:t>
            </a:r>
            <a:r>
              <a:rPr lang="es-ES" altLang="es-PR" sz="2200" b="1" i="1">
                <a:solidFill>
                  <a:srgbClr val="FF0000"/>
                </a:solidFill>
                <a:effectLst>
                  <a:outerShdw blurRad="38100" dist="38100" dir="2700000" algn="tl">
                    <a:srgbClr val="C0C0C0"/>
                  </a:outerShdw>
                </a:effectLst>
                <a:latin typeface="Calibri" panose="020F0502020204030204" pitchFamily="34" charset="0"/>
              </a:rPr>
              <a:t>mismo ángulo</a:t>
            </a:r>
            <a:r>
              <a:rPr lang="es-ES" altLang="es-PR" sz="2200" b="1" i="1">
                <a:solidFill>
                  <a:srgbClr val="000000"/>
                </a:solidFill>
                <a:latin typeface="Calibri" panose="020F0502020204030204" pitchFamily="34" charset="0"/>
              </a:rPr>
              <a:t> (un mismo ángulo barrido simultáneamente por la recta o radio  que contiene los diversos puntos) y </a:t>
            </a:r>
            <a:r>
              <a:rPr lang="es-ES" altLang="es-PR" sz="2200" b="1" i="1">
                <a:solidFill>
                  <a:schemeClr val="accent1"/>
                </a:solidFill>
                <a:effectLst>
                  <a:outerShdw blurRad="38100" dist="38100" dir="2700000" algn="tl">
                    <a:srgbClr val="C0C0C0"/>
                  </a:outerShdw>
                </a:effectLst>
                <a:latin typeface="Calibri" panose="020F0502020204030204" pitchFamily="34" charset="0"/>
              </a:rPr>
              <a:t>realiza el mismo número de revoluciones</a:t>
            </a:r>
            <a:endParaRPr lang="en-US" altLang="es-PR" sz="2200" i="1" u="sng">
              <a:solidFill>
                <a:schemeClr val="accent1"/>
              </a:solidFill>
              <a:effectLst>
                <a:outerShdw blurRad="38100" dist="38100" dir="2700000" algn="tl">
                  <a:srgbClr val="C0C0C0"/>
                </a:outerShdw>
              </a:effectLst>
              <a:latin typeface="Arial Black" panose="020B0A040201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5" descr="B80">
            <a:extLst>
              <a:ext uri="{FF2B5EF4-FFF2-40B4-BE49-F238E27FC236}">
                <a16:creationId xmlns:a16="http://schemas.microsoft.com/office/drawing/2014/main" id="{3780FE4E-2809-2212-29CD-EB01CB4FE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628650"/>
            <a:ext cx="7775575"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B82">
            <a:extLst>
              <a:ext uri="{FF2B5EF4-FFF2-40B4-BE49-F238E27FC236}">
                <a16:creationId xmlns:a16="http://schemas.microsoft.com/office/drawing/2014/main" id="{2487F25D-404C-AA7D-74E0-8C0906A028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65163"/>
            <a:ext cx="8497887"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CURVHEAD">
            <a:extLst>
              <a:ext uri="{FF2B5EF4-FFF2-40B4-BE49-F238E27FC236}">
                <a16:creationId xmlns:a16="http://schemas.microsoft.com/office/drawing/2014/main" id="{F13558B9-2020-98C9-C08F-341886291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BC14B44-1937-A16D-8047-6E3C415AF3CD}"/>
              </a:ext>
            </a:extLst>
          </p:cNvPr>
          <p:cNvSpPr>
            <a:spLocks/>
          </p:cNvSpPr>
          <p:nvPr/>
        </p:nvSpPr>
        <p:spPr bwMode="auto">
          <a:xfrm>
            <a:off x="1258888" y="1700213"/>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3" name="Title 1">
            <a:extLst>
              <a:ext uri="{FF2B5EF4-FFF2-40B4-BE49-F238E27FC236}">
                <a16:creationId xmlns:a16="http://schemas.microsoft.com/office/drawing/2014/main" id="{59A0832B-9983-FB94-B7C6-AE606C38EB7A}"/>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RAPIDEZ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48581" name="Text Box 5">
            <a:extLst>
              <a:ext uri="{FF2B5EF4-FFF2-40B4-BE49-F238E27FC236}">
                <a16:creationId xmlns:a16="http://schemas.microsoft.com/office/drawing/2014/main" id="{64CDB370-CB7D-EEA5-BEDB-BF8694B51BF0}"/>
              </a:ext>
            </a:extLst>
          </p:cNvPr>
          <p:cNvSpPr txBox="1">
            <a:spLocks noChangeArrowheads="1"/>
          </p:cNvSpPr>
          <p:nvPr/>
        </p:nvSpPr>
        <p:spPr bwMode="auto">
          <a:xfrm>
            <a:off x="684213" y="2708275"/>
            <a:ext cx="1655762"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grados/hr</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sp>
        <p:nvSpPr>
          <p:cNvPr id="1048583" name="Text Box 7">
            <a:extLst>
              <a:ext uri="{FF2B5EF4-FFF2-40B4-BE49-F238E27FC236}">
                <a16:creationId xmlns:a16="http://schemas.microsoft.com/office/drawing/2014/main" id="{40DFD5A7-87F8-EB3C-3ACA-4EDBA4020ADE}"/>
              </a:ext>
            </a:extLst>
          </p:cNvPr>
          <p:cNvSpPr txBox="1">
            <a:spLocks noChangeArrowheads="1"/>
          </p:cNvSpPr>
          <p:nvPr/>
        </p:nvSpPr>
        <p:spPr bwMode="auto">
          <a:xfrm>
            <a:off x="646113" y="22050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Unidades de ángulo dividido por tiempo:</a:t>
            </a:r>
            <a:endParaRPr lang="en-US" altLang="es-PR" sz="2500" i="1">
              <a:solidFill>
                <a:srgbClr val="FF0000"/>
              </a:solidFill>
              <a:latin typeface="Arial Black" panose="020B0A04020102020204" pitchFamily="34" charset="0"/>
            </a:endParaRPr>
          </a:p>
        </p:txBody>
      </p:sp>
      <p:pic>
        <p:nvPicPr>
          <p:cNvPr id="150535" name="Picture 8" descr="Bullets_Arrow_Blue1_Right_03">
            <a:extLst>
              <a:ext uri="{FF2B5EF4-FFF2-40B4-BE49-F238E27FC236}">
                <a16:creationId xmlns:a16="http://schemas.microsoft.com/office/drawing/2014/main" id="{BAED49C0-D2FD-441B-3AA1-2FA87BA6B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2764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8587" name="Text Box 11">
            <a:extLst>
              <a:ext uri="{FF2B5EF4-FFF2-40B4-BE49-F238E27FC236}">
                <a16:creationId xmlns:a16="http://schemas.microsoft.com/office/drawing/2014/main" id="{8E084EDF-B1AA-67B9-0EA0-8B04E9784432}"/>
              </a:ext>
            </a:extLst>
          </p:cNvPr>
          <p:cNvSpPr txBox="1">
            <a:spLocks noChangeArrowheads="1"/>
          </p:cNvSpPr>
          <p:nvPr/>
        </p:nvSpPr>
        <p:spPr bwMode="auto">
          <a:xfrm>
            <a:off x="684213" y="3284538"/>
            <a:ext cx="2016125"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radianes/hr</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sp>
        <p:nvSpPr>
          <p:cNvPr id="1048588" name="Text Box 12">
            <a:extLst>
              <a:ext uri="{FF2B5EF4-FFF2-40B4-BE49-F238E27FC236}">
                <a16:creationId xmlns:a16="http://schemas.microsoft.com/office/drawing/2014/main" id="{6EDB7A6E-CE91-FEDF-9F58-0A2E4370E359}"/>
              </a:ext>
            </a:extLst>
          </p:cNvPr>
          <p:cNvSpPr txBox="1">
            <a:spLocks noChangeArrowheads="1"/>
          </p:cNvSpPr>
          <p:nvPr/>
        </p:nvSpPr>
        <p:spPr bwMode="auto">
          <a:xfrm>
            <a:off x="4932363" y="2708275"/>
            <a:ext cx="1943100"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grados/seg</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sp>
        <p:nvSpPr>
          <p:cNvPr id="1048589" name="Text Box 13">
            <a:extLst>
              <a:ext uri="{FF2B5EF4-FFF2-40B4-BE49-F238E27FC236}">
                <a16:creationId xmlns:a16="http://schemas.microsoft.com/office/drawing/2014/main" id="{48D0F782-FA1D-1110-DE54-F0B7D32D9FE4}"/>
              </a:ext>
            </a:extLst>
          </p:cNvPr>
          <p:cNvSpPr txBox="1">
            <a:spLocks noChangeArrowheads="1"/>
          </p:cNvSpPr>
          <p:nvPr/>
        </p:nvSpPr>
        <p:spPr bwMode="auto">
          <a:xfrm>
            <a:off x="4932363" y="3284538"/>
            <a:ext cx="2016125"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radianes/seg</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sp>
        <p:nvSpPr>
          <p:cNvPr id="1048590" name="Text Box 14">
            <a:extLst>
              <a:ext uri="{FF2B5EF4-FFF2-40B4-BE49-F238E27FC236}">
                <a16:creationId xmlns:a16="http://schemas.microsoft.com/office/drawing/2014/main" id="{E89B76B5-BD62-EABB-C485-253F3C8791C1}"/>
              </a:ext>
            </a:extLst>
          </p:cNvPr>
          <p:cNvSpPr txBox="1">
            <a:spLocks noChangeArrowheads="1"/>
          </p:cNvSpPr>
          <p:nvPr/>
        </p:nvSpPr>
        <p:spPr bwMode="auto">
          <a:xfrm>
            <a:off x="646113" y="3789363"/>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Frecuencia angular o rotatoria:</a:t>
            </a:r>
            <a:endParaRPr lang="en-US" altLang="es-PR" sz="2500" i="1">
              <a:solidFill>
                <a:srgbClr val="FF0000"/>
              </a:solidFill>
              <a:latin typeface="Arial Black" panose="020B0A04020102020204" pitchFamily="34" charset="0"/>
            </a:endParaRPr>
          </a:p>
        </p:txBody>
      </p:sp>
      <p:pic>
        <p:nvPicPr>
          <p:cNvPr id="150540" name="Picture 15" descr="Bullets_Arrow_Blue1_Right_03">
            <a:extLst>
              <a:ext uri="{FF2B5EF4-FFF2-40B4-BE49-F238E27FC236}">
                <a16:creationId xmlns:a16="http://schemas.microsoft.com/office/drawing/2014/main" id="{8EB8E5A7-940C-E209-110A-FCFE222BB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3860800"/>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8592" name="Text Box 16">
            <a:extLst>
              <a:ext uri="{FF2B5EF4-FFF2-40B4-BE49-F238E27FC236}">
                <a16:creationId xmlns:a16="http://schemas.microsoft.com/office/drawing/2014/main" id="{749887A3-19AA-D558-3C2D-AE238A2189D2}"/>
              </a:ext>
            </a:extLst>
          </p:cNvPr>
          <p:cNvSpPr txBox="1">
            <a:spLocks noChangeArrowheads="1"/>
          </p:cNvSpPr>
          <p:nvPr/>
        </p:nvSpPr>
        <p:spPr bwMode="auto">
          <a:xfrm>
            <a:off x="935038" y="4292600"/>
            <a:ext cx="7993062"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Concepto:</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50542" name="Picture 17" descr="Bullet_Round_Diamond_Maggenta_02">
            <a:extLst>
              <a:ext uri="{FF2B5EF4-FFF2-40B4-BE49-F238E27FC236}">
                <a16:creationId xmlns:a16="http://schemas.microsoft.com/office/drawing/2014/main" id="{1A69CAE4-15FC-D0DA-45A5-4CF4AA276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4364038"/>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8594" name="Text Box 18">
            <a:extLst>
              <a:ext uri="{FF2B5EF4-FFF2-40B4-BE49-F238E27FC236}">
                <a16:creationId xmlns:a16="http://schemas.microsoft.com/office/drawing/2014/main" id="{741AF495-93A0-A986-347D-E8B413B07E13}"/>
              </a:ext>
            </a:extLst>
          </p:cNvPr>
          <p:cNvSpPr txBox="1">
            <a:spLocks noChangeArrowheads="1"/>
          </p:cNvSpPr>
          <p:nvPr/>
        </p:nvSpPr>
        <p:spPr bwMode="auto">
          <a:xfrm>
            <a:off x="1190625" y="4768850"/>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Medida de la proporción rotatoria:</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50544" name="Picture 19" descr="Bullets_Arrow-Thin_Green_Right_02">
            <a:extLst>
              <a:ext uri="{FF2B5EF4-FFF2-40B4-BE49-F238E27FC236}">
                <a16:creationId xmlns:a16="http://schemas.microsoft.com/office/drawing/2014/main" id="{DA60E2A9-119E-AFD5-5CC2-7143F11549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802188"/>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8596" name="Text Box 20">
            <a:extLst>
              <a:ext uri="{FF2B5EF4-FFF2-40B4-BE49-F238E27FC236}">
                <a16:creationId xmlns:a16="http://schemas.microsoft.com/office/drawing/2014/main" id="{805D6FBB-33F4-252D-9487-307BDA72FF2F}"/>
              </a:ext>
            </a:extLst>
          </p:cNvPr>
          <p:cNvSpPr txBox="1">
            <a:spLocks noChangeArrowheads="1"/>
          </p:cNvSpPr>
          <p:nvPr/>
        </p:nvSpPr>
        <p:spPr bwMode="auto">
          <a:xfrm>
            <a:off x="1187450" y="5181600"/>
            <a:ext cx="7270750" cy="1298575"/>
          </a:xfrm>
          <a:prstGeom prst="rect">
            <a:avLst/>
          </a:prstGeom>
          <a:noFill/>
          <a:ln>
            <a:noFill/>
          </a:ln>
          <a:effectLst/>
        </p:spPr>
        <p:txBody>
          <a:bodyPr>
            <a:spAutoFit/>
          </a:bodyPr>
          <a:lstStyle/>
          <a:p>
            <a:pPr>
              <a:lnSpc>
                <a:spcPct val="90000"/>
              </a:lnSpc>
              <a:defRPr/>
            </a:pPr>
            <a:r>
              <a:rPr lang="es-ES" altLang="es-PR" sz="2200" b="1" i="1">
                <a:solidFill>
                  <a:srgbClr val="000000"/>
                </a:solidFill>
                <a:latin typeface="Calibri" panose="020F0502020204030204" pitchFamily="34" charset="0"/>
              </a:rPr>
              <a:t>El número de revoluciones completas (veces en que se recorre o se le da vuelta a 360 grados) calculadas alrededor de un patrón circular durante un intervalo de tiempo dado a una rapidez periférica (angular) constante</a:t>
            </a:r>
            <a:endParaRPr lang="en-US" altLang="es-PR" sz="2200" b="1" i="1" u="sng">
              <a:solidFill>
                <a:srgbClr val="FF0000"/>
              </a:solidFill>
              <a:effectLst>
                <a:outerShdw blurRad="38100" dist="38100" dir="2700000" algn="tl">
                  <a:srgbClr val="C0C0C0"/>
                </a:outerShdw>
              </a:effectLst>
              <a:latin typeface="Arial Black" panose="020B0A04020102020204" pitchFamily="34" charset="0"/>
            </a:endParaRPr>
          </a:p>
        </p:txBody>
      </p:sp>
    </p:spTree>
  </p:cSld>
  <p:clrMapOvr>
    <a:masterClrMapping/>
  </p:clrMapOvr>
  <p:transition>
    <p:pull/>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CURVHEAD">
            <a:extLst>
              <a:ext uri="{FF2B5EF4-FFF2-40B4-BE49-F238E27FC236}">
                <a16:creationId xmlns:a16="http://schemas.microsoft.com/office/drawing/2014/main" id="{3AEF26C6-BF86-4EE1-9B8C-490E65CF2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A4B242CC-C757-8E3E-5570-14F637359904}"/>
              </a:ext>
            </a:extLst>
          </p:cNvPr>
          <p:cNvSpPr>
            <a:spLocks/>
          </p:cNvSpPr>
          <p:nvPr/>
        </p:nvSpPr>
        <p:spPr bwMode="auto">
          <a:xfrm>
            <a:off x="1258888" y="1700213"/>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3" name="Title 1">
            <a:extLst>
              <a:ext uri="{FF2B5EF4-FFF2-40B4-BE49-F238E27FC236}">
                <a16:creationId xmlns:a16="http://schemas.microsoft.com/office/drawing/2014/main" id="{025F1765-EC8C-8064-CFF0-EB47122FB495}"/>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RAPIDEZ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49611" name="Text Box 11">
            <a:extLst>
              <a:ext uri="{FF2B5EF4-FFF2-40B4-BE49-F238E27FC236}">
                <a16:creationId xmlns:a16="http://schemas.microsoft.com/office/drawing/2014/main" id="{525A70BB-B2D9-4F6D-DBA9-A99DA6DEE43D}"/>
              </a:ext>
            </a:extLst>
          </p:cNvPr>
          <p:cNvSpPr txBox="1">
            <a:spLocks noChangeArrowheads="1"/>
          </p:cNvSpPr>
          <p:nvPr/>
        </p:nvSpPr>
        <p:spPr bwMode="auto">
          <a:xfrm>
            <a:off x="646113" y="22050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Frecuencia angular o rotatoria:</a:t>
            </a:r>
            <a:endParaRPr lang="en-US" altLang="es-PR" sz="2500" i="1">
              <a:solidFill>
                <a:srgbClr val="FF0000"/>
              </a:solidFill>
              <a:latin typeface="Arial Black" panose="020B0A04020102020204" pitchFamily="34" charset="0"/>
            </a:endParaRPr>
          </a:p>
        </p:txBody>
      </p:sp>
      <p:pic>
        <p:nvPicPr>
          <p:cNvPr id="151558" name="Picture 12" descr="Bullets_Arrow_Blue1_Right_03">
            <a:extLst>
              <a:ext uri="{FF2B5EF4-FFF2-40B4-BE49-F238E27FC236}">
                <a16:creationId xmlns:a16="http://schemas.microsoft.com/office/drawing/2014/main" id="{3C347992-5F62-A349-5EB8-C114D4673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2764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13" name="Text Box 13">
            <a:extLst>
              <a:ext uri="{FF2B5EF4-FFF2-40B4-BE49-F238E27FC236}">
                <a16:creationId xmlns:a16="http://schemas.microsoft.com/office/drawing/2014/main" id="{F98B0D44-2166-6552-6305-CC082F59FDF4}"/>
              </a:ext>
            </a:extLst>
          </p:cNvPr>
          <p:cNvSpPr txBox="1">
            <a:spLocks noChangeArrowheads="1"/>
          </p:cNvSpPr>
          <p:nvPr/>
        </p:nvSpPr>
        <p:spPr bwMode="auto">
          <a:xfrm>
            <a:off x="935038" y="2708275"/>
            <a:ext cx="7993062"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Utilidad/importancia:</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51560" name="Picture 14" descr="Bullet_Round_Diamond_Maggenta_02">
            <a:extLst>
              <a:ext uri="{FF2B5EF4-FFF2-40B4-BE49-F238E27FC236}">
                <a16:creationId xmlns:a16="http://schemas.microsoft.com/office/drawing/2014/main" id="{00025112-F9BF-49D7-814F-249212BE8A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7797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15" name="Text Box 15">
            <a:extLst>
              <a:ext uri="{FF2B5EF4-FFF2-40B4-BE49-F238E27FC236}">
                <a16:creationId xmlns:a16="http://schemas.microsoft.com/office/drawing/2014/main" id="{32E216E7-C5E7-4A42-3E15-AB0420BF9AE6}"/>
              </a:ext>
            </a:extLst>
          </p:cNvPr>
          <p:cNvSpPr txBox="1">
            <a:spLocks noChangeArrowheads="1"/>
          </p:cNvSpPr>
          <p:nvPr/>
        </p:nvSpPr>
        <p:spPr bwMode="auto">
          <a:xfrm>
            <a:off x="971550" y="3141663"/>
            <a:ext cx="7993063" cy="695325"/>
          </a:xfrm>
          <a:prstGeom prst="rect">
            <a:avLst/>
          </a:prstGeom>
          <a:noFill/>
          <a:ln>
            <a:noFill/>
          </a:ln>
          <a:effectLst/>
        </p:spPr>
        <p:txBody>
          <a:bodyPr>
            <a:spAutoFit/>
          </a:bodyPr>
          <a:lstStyle/>
          <a:p>
            <a:pPr>
              <a:lnSpc>
                <a:spcPct val="90000"/>
              </a:lnSpc>
              <a:defRPr/>
            </a:pPr>
            <a:r>
              <a:rPr lang="es-ES" altLang="es-PR" sz="2200" b="1" i="1">
                <a:solidFill>
                  <a:srgbClr val="000000"/>
                </a:solidFill>
                <a:latin typeface="Arial" panose="020B0604020202020204" pitchFamily="34" charset="0"/>
              </a:rPr>
              <a:t>Es útil cuando en movimientos rotatorios, la rapidez periférica (angular) es constante</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sp>
        <p:nvSpPr>
          <p:cNvPr id="1049618" name="Text Box 18">
            <a:extLst>
              <a:ext uri="{FF2B5EF4-FFF2-40B4-BE49-F238E27FC236}">
                <a16:creationId xmlns:a16="http://schemas.microsoft.com/office/drawing/2014/main" id="{A05409C2-262D-EA86-BC58-1FD9EDD30338}"/>
              </a:ext>
            </a:extLst>
          </p:cNvPr>
          <p:cNvSpPr txBox="1">
            <a:spLocks noChangeArrowheads="1"/>
          </p:cNvSpPr>
          <p:nvPr/>
        </p:nvSpPr>
        <p:spPr bwMode="auto">
          <a:xfrm>
            <a:off x="935038" y="3814763"/>
            <a:ext cx="7993062"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Unidades:</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51563" name="Picture 19" descr="Bullet_Round_Diamond_Maggenta_02">
            <a:extLst>
              <a:ext uri="{FF2B5EF4-FFF2-40B4-BE49-F238E27FC236}">
                <a16:creationId xmlns:a16="http://schemas.microsoft.com/office/drawing/2014/main" id="{2034A7A7-A4EA-A3C1-1F01-35215D436F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3886200"/>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20" name="Text Box 20">
            <a:extLst>
              <a:ext uri="{FF2B5EF4-FFF2-40B4-BE49-F238E27FC236}">
                <a16:creationId xmlns:a16="http://schemas.microsoft.com/office/drawing/2014/main" id="{A2F6CC3F-D7D9-148F-5537-49676C6F5980}"/>
              </a:ext>
            </a:extLst>
          </p:cNvPr>
          <p:cNvSpPr txBox="1">
            <a:spLocks noChangeArrowheads="1"/>
          </p:cNvSpPr>
          <p:nvPr/>
        </p:nvSpPr>
        <p:spPr bwMode="auto">
          <a:xfrm>
            <a:off x="1190625" y="4291013"/>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Revoluciones por minuto (rev/min o rpm)</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51565" name="Picture 21" descr="Bullets_Arrow-Thin_Green_Right_02">
            <a:extLst>
              <a:ext uri="{FF2B5EF4-FFF2-40B4-BE49-F238E27FC236}">
                <a16:creationId xmlns:a16="http://schemas.microsoft.com/office/drawing/2014/main" id="{DCD04DDA-1548-CDDC-B8DF-4BBC04E38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324350"/>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23" name="Text Box 23">
            <a:extLst>
              <a:ext uri="{FF2B5EF4-FFF2-40B4-BE49-F238E27FC236}">
                <a16:creationId xmlns:a16="http://schemas.microsoft.com/office/drawing/2014/main" id="{1498B6A4-655D-BA5B-D015-DD5573C5A253}"/>
              </a:ext>
            </a:extLst>
          </p:cNvPr>
          <p:cNvSpPr txBox="1">
            <a:spLocks noChangeArrowheads="1"/>
          </p:cNvSpPr>
          <p:nvPr/>
        </p:nvSpPr>
        <p:spPr bwMode="auto">
          <a:xfrm>
            <a:off x="1190625" y="4789488"/>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Revoluciones por segundo (rev/seg)</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51567" name="Picture 24" descr="Bullets_Arrow-Thin_Green_Right_02">
            <a:extLst>
              <a:ext uri="{FF2B5EF4-FFF2-40B4-BE49-F238E27FC236}">
                <a16:creationId xmlns:a16="http://schemas.microsoft.com/office/drawing/2014/main" id="{799234E4-7D22-01A2-D7F1-2FBE444605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822825"/>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25" name="Text Box 25">
            <a:extLst>
              <a:ext uri="{FF2B5EF4-FFF2-40B4-BE49-F238E27FC236}">
                <a16:creationId xmlns:a16="http://schemas.microsoft.com/office/drawing/2014/main" id="{5CD9B7D9-DBCF-2A73-108A-5793CB05D012}"/>
              </a:ext>
            </a:extLst>
          </p:cNvPr>
          <p:cNvSpPr txBox="1">
            <a:spLocks noChangeArrowheads="1"/>
          </p:cNvSpPr>
          <p:nvPr/>
        </p:nvSpPr>
        <p:spPr bwMode="auto">
          <a:xfrm>
            <a:off x="1190625" y="5294313"/>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Hertz (Hz);</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51569" name="Picture 26" descr="Bullets_Arrow-Thin_Green_Right_02">
            <a:extLst>
              <a:ext uri="{FF2B5EF4-FFF2-40B4-BE49-F238E27FC236}">
                <a16:creationId xmlns:a16="http://schemas.microsoft.com/office/drawing/2014/main" id="{695E64B8-23C2-A808-C42F-A1F0FB1F17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5327650"/>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70" name="Picture 27" descr="B84">
            <a:extLst>
              <a:ext uri="{FF2B5EF4-FFF2-40B4-BE49-F238E27FC236}">
                <a16:creationId xmlns:a16="http://schemas.microsoft.com/office/drawing/2014/main" id="{8778935A-2421-9CAF-E3FD-8533B6DB90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5734050"/>
            <a:ext cx="255111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URVHEAD">
            <a:extLst>
              <a:ext uri="{FF2B5EF4-FFF2-40B4-BE49-F238E27FC236}">
                <a16:creationId xmlns:a16="http://schemas.microsoft.com/office/drawing/2014/main" id="{EB14B181-659E-31C5-7A0B-EC45681A7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6BAD633E-5157-0F6A-3D9C-1D95255BDEEF}"/>
              </a:ext>
            </a:extLst>
          </p:cNvPr>
          <p:cNvSpPr>
            <a:spLocks/>
          </p:cNvSpPr>
          <p:nvPr/>
        </p:nvSpPr>
        <p:spPr bwMode="auto">
          <a:xfrm>
            <a:off x="1258888" y="1700213"/>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3" name="Title 1">
            <a:extLst>
              <a:ext uri="{FF2B5EF4-FFF2-40B4-BE49-F238E27FC236}">
                <a16:creationId xmlns:a16="http://schemas.microsoft.com/office/drawing/2014/main" id="{6A18D681-9DF5-1E9E-3379-6BFD76F12554}"/>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RAPIDEZ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50629" name="Text Box 5">
            <a:extLst>
              <a:ext uri="{FF2B5EF4-FFF2-40B4-BE49-F238E27FC236}">
                <a16:creationId xmlns:a16="http://schemas.microsoft.com/office/drawing/2014/main" id="{F69E2871-842D-3407-6A1B-28AE631BAAA9}"/>
              </a:ext>
            </a:extLst>
          </p:cNvPr>
          <p:cNvSpPr txBox="1">
            <a:spLocks noChangeArrowheads="1"/>
          </p:cNvSpPr>
          <p:nvPr/>
        </p:nvSpPr>
        <p:spPr bwMode="auto">
          <a:xfrm>
            <a:off x="646113" y="22050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Frecuencia angular o rotatoria:</a:t>
            </a:r>
            <a:endParaRPr lang="en-US" altLang="es-PR" sz="2500" i="1">
              <a:solidFill>
                <a:srgbClr val="FF0000"/>
              </a:solidFill>
              <a:latin typeface="Arial Black" panose="020B0A04020102020204" pitchFamily="34" charset="0"/>
            </a:endParaRPr>
          </a:p>
        </p:txBody>
      </p:sp>
      <p:pic>
        <p:nvPicPr>
          <p:cNvPr id="152582" name="Picture 6" descr="Bullets_Arrow_Blue1_Right_03">
            <a:extLst>
              <a:ext uri="{FF2B5EF4-FFF2-40B4-BE49-F238E27FC236}">
                <a16:creationId xmlns:a16="http://schemas.microsoft.com/office/drawing/2014/main" id="{E060FFA8-1107-DA5F-2E00-BE8ACDE10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2764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0631" name="Text Box 7">
            <a:extLst>
              <a:ext uri="{FF2B5EF4-FFF2-40B4-BE49-F238E27FC236}">
                <a16:creationId xmlns:a16="http://schemas.microsoft.com/office/drawing/2014/main" id="{3F0C17C2-DEBD-A2F5-BDED-4FAF96AEEEE5}"/>
              </a:ext>
            </a:extLst>
          </p:cNvPr>
          <p:cNvSpPr txBox="1">
            <a:spLocks noChangeArrowheads="1"/>
          </p:cNvSpPr>
          <p:nvPr/>
        </p:nvSpPr>
        <p:spPr bwMode="auto">
          <a:xfrm>
            <a:off x="935038" y="2708275"/>
            <a:ext cx="7993062"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Ecuación/fórmula:</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52584" name="Picture 8" descr="Bullet_Round_Diamond_Maggenta_02">
            <a:extLst>
              <a:ext uri="{FF2B5EF4-FFF2-40B4-BE49-F238E27FC236}">
                <a16:creationId xmlns:a16="http://schemas.microsoft.com/office/drawing/2014/main" id="{80A257DF-D91C-A4CD-C61E-C137A31ED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7797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5" name="Picture 19" descr="B85">
            <a:extLst>
              <a:ext uri="{FF2B5EF4-FFF2-40B4-BE49-F238E27FC236}">
                <a16:creationId xmlns:a16="http://schemas.microsoft.com/office/drawing/2014/main" id="{7F924909-9EF2-E2C4-9A39-E6082D7E88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3213100"/>
            <a:ext cx="201771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6" name="Picture 20" descr="B86">
            <a:extLst>
              <a:ext uri="{FF2B5EF4-FFF2-40B4-BE49-F238E27FC236}">
                <a16:creationId xmlns:a16="http://schemas.microsoft.com/office/drawing/2014/main" id="{B86A2E58-0031-E80C-FE46-4D8F1EF39E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221163"/>
            <a:ext cx="6624638"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URVHEAD">
            <a:extLst>
              <a:ext uri="{FF2B5EF4-FFF2-40B4-BE49-F238E27FC236}">
                <a16:creationId xmlns:a16="http://schemas.microsoft.com/office/drawing/2014/main" id="{CA51ABBE-399B-1006-44B2-0C5FF93DC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484313"/>
            <a:ext cx="88931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7B7843EB-5202-7262-E907-F4A8C90EC082}"/>
              </a:ext>
            </a:extLst>
          </p:cNvPr>
          <p:cNvSpPr>
            <a:spLocks/>
          </p:cNvSpPr>
          <p:nvPr/>
        </p:nvSpPr>
        <p:spPr bwMode="auto">
          <a:xfrm>
            <a:off x="396875" y="1700213"/>
            <a:ext cx="8351838" cy="2889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ECUACIÓN/FÓRMULA PARA LA RAPIDEZ ANGULAR</a:t>
            </a:r>
          </a:p>
        </p:txBody>
      </p:sp>
      <p:sp>
        <p:nvSpPr>
          <p:cNvPr id="3" name="Title 1">
            <a:extLst>
              <a:ext uri="{FF2B5EF4-FFF2-40B4-BE49-F238E27FC236}">
                <a16:creationId xmlns:a16="http://schemas.microsoft.com/office/drawing/2014/main" id="{0306F321-E558-EFDC-EC9C-F66BC2E6F1A8}"/>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RAPIDEZ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53605" name="Picture 11" descr="B87">
            <a:extLst>
              <a:ext uri="{FF2B5EF4-FFF2-40B4-BE49-F238E27FC236}">
                <a16:creationId xmlns:a16="http://schemas.microsoft.com/office/drawing/2014/main" id="{5A1B4B77-C972-1D76-F6FD-E3C4E4316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506663"/>
            <a:ext cx="15843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12" descr="B88">
            <a:extLst>
              <a:ext uri="{FF2B5EF4-FFF2-40B4-BE49-F238E27FC236}">
                <a16:creationId xmlns:a16="http://schemas.microsoft.com/office/drawing/2014/main" id="{C5582316-74C2-4F31-CAFA-293046C71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832225"/>
            <a:ext cx="88582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URVHEAD">
            <a:extLst>
              <a:ext uri="{FF2B5EF4-FFF2-40B4-BE49-F238E27FC236}">
                <a16:creationId xmlns:a16="http://schemas.microsoft.com/office/drawing/2014/main" id="{2407B359-069A-B261-2825-B87AE82ED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2DAC326-6609-63E6-1A13-2DE295E5A36F}"/>
              </a:ext>
            </a:extLst>
          </p:cNvPr>
          <p:cNvSpPr>
            <a:spLocks/>
          </p:cNvSpPr>
          <p:nvPr/>
        </p:nvSpPr>
        <p:spPr bwMode="auto">
          <a:xfrm>
            <a:off x="1258888" y="1700213"/>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EJEMPLO</a:t>
            </a:r>
          </a:p>
        </p:txBody>
      </p:sp>
      <p:sp>
        <p:nvSpPr>
          <p:cNvPr id="3" name="Title 1">
            <a:extLst>
              <a:ext uri="{FF2B5EF4-FFF2-40B4-BE49-F238E27FC236}">
                <a16:creationId xmlns:a16="http://schemas.microsoft.com/office/drawing/2014/main" id="{4449D6E8-7A7F-41FD-5808-4397FE8A6F91}"/>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RAPIDEZ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54629" name="Picture 11" descr="B89">
            <a:extLst>
              <a:ext uri="{FF2B5EF4-FFF2-40B4-BE49-F238E27FC236}">
                <a16:creationId xmlns:a16="http://schemas.microsoft.com/office/drawing/2014/main" id="{4A20C2F3-F968-DCE5-BA02-4707E3900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435225"/>
            <a:ext cx="8353425"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CURVHEAD">
            <a:extLst>
              <a:ext uri="{FF2B5EF4-FFF2-40B4-BE49-F238E27FC236}">
                <a16:creationId xmlns:a16="http://schemas.microsoft.com/office/drawing/2014/main" id="{64A1CE05-AF4C-E630-AABE-C7AD22393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B6114FC-48E6-5F91-8878-2C3AFF0D5C48}"/>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3" name="Title 1">
            <a:extLst>
              <a:ext uri="{FF2B5EF4-FFF2-40B4-BE49-F238E27FC236}">
                <a16:creationId xmlns:a16="http://schemas.microsoft.com/office/drawing/2014/main" id="{03B13226-4376-1D1F-9751-542F0AF04DB4}"/>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53701" name="Text Box 5">
            <a:extLst>
              <a:ext uri="{FF2B5EF4-FFF2-40B4-BE49-F238E27FC236}">
                <a16:creationId xmlns:a16="http://schemas.microsoft.com/office/drawing/2014/main" id="{E593D04C-FE48-3973-693E-84C928F7765B}"/>
              </a:ext>
            </a:extLst>
          </p:cNvPr>
          <p:cNvSpPr txBox="1">
            <a:spLocks noChangeArrowheads="1"/>
          </p:cNvSpPr>
          <p:nvPr/>
        </p:nvSpPr>
        <p:spPr bwMode="auto">
          <a:xfrm>
            <a:off x="501650" y="2492375"/>
            <a:ext cx="8318500" cy="124460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 proporción del desplazamiento angular/rotatorio por el radio, en una dirección específica, durante un tiempo dado</a:t>
            </a:r>
            <a:endParaRPr lang="en-US" altLang="es-PR" sz="2500" i="1">
              <a:solidFill>
                <a:srgbClr val="FF0000"/>
              </a:solidFill>
              <a:latin typeface="Arial Black" panose="020B0A04020102020204" pitchFamily="34" charset="0"/>
            </a:endParaRPr>
          </a:p>
        </p:txBody>
      </p:sp>
      <p:pic>
        <p:nvPicPr>
          <p:cNvPr id="155654" name="Picture 6" descr="Bullets_Arrow_Blue1_Right_03">
            <a:extLst>
              <a:ext uri="{FF2B5EF4-FFF2-40B4-BE49-F238E27FC236}">
                <a16:creationId xmlns:a16="http://schemas.microsoft.com/office/drawing/2014/main" id="{2EDD23A8-6641-0EE1-7C39-02A056004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5638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3703" name="Text Box 7">
            <a:extLst>
              <a:ext uri="{FF2B5EF4-FFF2-40B4-BE49-F238E27FC236}">
                <a16:creationId xmlns:a16="http://schemas.microsoft.com/office/drawing/2014/main" id="{A3A142A2-9CF7-B1B2-F551-FC8C35EB68C9}"/>
              </a:ext>
            </a:extLst>
          </p:cNvPr>
          <p:cNvSpPr txBox="1">
            <a:spLocks noChangeArrowheads="1"/>
          </p:cNvSpPr>
          <p:nvPr/>
        </p:nvSpPr>
        <p:spPr bwMode="auto">
          <a:xfrm>
            <a:off x="501650" y="3860800"/>
            <a:ext cx="8318500" cy="20129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Variación del ángulo sobrepasado/recorrido por el objeto, cuerpo o segmento actuando como una barra rígida (radio), el cual se mueve alrededor de un eje/centro giratorio/rotatorio, en una dirección específica y durante un periodo de tiempo particular</a:t>
            </a:r>
            <a:endParaRPr lang="en-US" altLang="es-PR" sz="2500" i="1">
              <a:solidFill>
                <a:srgbClr val="FF0000"/>
              </a:solidFill>
              <a:latin typeface="Arial Black" panose="020B0A04020102020204" pitchFamily="34" charset="0"/>
            </a:endParaRPr>
          </a:p>
        </p:txBody>
      </p:sp>
      <p:pic>
        <p:nvPicPr>
          <p:cNvPr id="155656" name="Picture 8" descr="Bullets_Arrow_Blue1_Right_03">
            <a:extLst>
              <a:ext uri="{FF2B5EF4-FFF2-40B4-BE49-F238E27FC236}">
                <a16:creationId xmlns:a16="http://schemas.microsoft.com/office/drawing/2014/main" id="{A9794711-E406-8C2C-FA81-D60EB0DD1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9322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3705" name="Text Box 9">
            <a:extLst>
              <a:ext uri="{FF2B5EF4-FFF2-40B4-BE49-F238E27FC236}">
                <a16:creationId xmlns:a16="http://schemas.microsoft.com/office/drawing/2014/main" id="{5957C614-FD87-BFC7-D2C6-0357A608CEF2}"/>
              </a:ext>
            </a:extLst>
          </p:cNvPr>
          <p:cNvSpPr txBox="1">
            <a:spLocks noChangeArrowheads="1"/>
          </p:cNvSpPr>
          <p:nvPr/>
        </p:nvSpPr>
        <p:spPr bwMode="auto">
          <a:xfrm>
            <a:off x="501650" y="59769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Rapidez angular en una dirección dada</a:t>
            </a:r>
            <a:endParaRPr lang="en-US" altLang="es-PR" sz="2500" i="1">
              <a:solidFill>
                <a:srgbClr val="FF0000"/>
              </a:solidFill>
              <a:latin typeface="Arial Black" panose="020B0A04020102020204" pitchFamily="34" charset="0"/>
            </a:endParaRPr>
          </a:p>
        </p:txBody>
      </p:sp>
      <p:pic>
        <p:nvPicPr>
          <p:cNvPr id="155658" name="Picture 10" descr="Bullets_Arrow_Blue1_Right_03">
            <a:extLst>
              <a:ext uri="{FF2B5EF4-FFF2-40B4-BE49-F238E27FC236}">
                <a16:creationId xmlns:a16="http://schemas.microsoft.com/office/drawing/2014/main" id="{B387B3BE-89CD-D427-33E3-E9AF5F45E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60483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a:extLst>
              <a:ext uri="{FF2B5EF4-FFF2-40B4-BE49-F238E27FC236}">
                <a16:creationId xmlns:a16="http://schemas.microsoft.com/office/drawing/2014/main" id="{67C5076E-FDA6-4993-F7D2-BFC77E6612F0}"/>
              </a:ext>
            </a:extLst>
          </p:cNvPr>
          <p:cNvSpPr>
            <a:spLocks noChangeArrowheads="1"/>
          </p:cNvSpPr>
          <p:nvPr/>
        </p:nvSpPr>
        <p:spPr bwMode="auto">
          <a:xfrm>
            <a:off x="747464" y="721717"/>
            <a:ext cx="7620000" cy="13716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09315" name="Text Box 3">
            <a:extLst>
              <a:ext uri="{FF2B5EF4-FFF2-40B4-BE49-F238E27FC236}">
                <a16:creationId xmlns:a16="http://schemas.microsoft.com/office/drawing/2014/main" id="{B405AF7D-1E41-9D7A-1FE4-4612CD98961B}"/>
              </a:ext>
            </a:extLst>
          </p:cNvPr>
          <p:cNvSpPr txBox="1">
            <a:spLocks noChangeArrowheads="1"/>
          </p:cNvSpPr>
          <p:nvPr/>
        </p:nvSpPr>
        <p:spPr bwMode="auto">
          <a:xfrm>
            <a:off x="976064" y="1026517"/>
            <a:ext cx="7162800" cy="747713"/>
          </a:xfrm>
          <a:prstGeom prst="rect">
            <a:avLst/>
          </a:prstGeom>
          <a:noFill/>
          <a:ln>
            <a:noFill/>
          </a:ln>
          <a:effectLst/>
        </p:spPr>
        <p:txBody>
          <a:bodyPr>
            <a:spAutoFit/>
          </a:bodyPr>
          <a:lstStyle/>
          <a:p>
            <a:pPr algn="ctr">
              <a:defRPr/>
            </a:pPr>
            <a:r>
              <a:rPr lang="en-US" altLang="es-PR" sz="4300" b="1">
                <a:solidFill>
                  <a:srgbClr val="FFFF00"/>
                </a:solidFill>
                <a:effectLst>
                  <a:outerShdw blurRad="38100" dist="38100" dir="2700000" algn="tl">
                    <a:srgbClr val="C0C0C0"/>
                  </a:outerShdw>
                </a:effectLst>
                <a:latin typeface="Arial" panose="020B0604020202020204" pitchFamily="34" charset="0"/>
              </a:rPr>
              <a:t>CAUSA DEL MOVIMIENTO</a:t>
            </a:r>
          </a:p>
        </p:txBody>
      </p:sp>
      <p:sp>
        <p:nvSpPr>
          <p:cNvPr id="909316" name="Text Box 4">
            <a:extLst>
              <a:ext uri="{FF2B5EF4-FFF2-40B4-BE49-F238E27FC236}">
                <a16:creationId xmlns:a16="http://schemas.microsoft.com/office/drawing/2014/main" id="{04A40E36-5FAD-A6FB-E716-BC5CA5C793A3}"/>
              </a:ext>
            </a:extLst>
          </p:cNvPr>
          <p:cNvSpPr txBox="1">
            <a:spLocks noChangeArrowheads="1"/>
          </p:cNvSpPr>
          <p:nvPr/>
        </p:nvSpPr>
        <p:spPr bwMode="auto">
          <a:xfrm>
            <a:off x="4405064" y="1933277"/>
            <a:ext cx="4343400" cy="4664075"/>
          </a:xfrm>
          <a:prstGeom prst="rect">
            <a:avLst/>
          </a:prstGeom>
          <a:noFill/>
          <a:ln>
            <a:noFill/>
          </a:ln>
          <a:effectLst/>
        </p:spPr>
        <p:txBody>
          <a:bodyPr>
            <a:spAutoFit/>
          </a:bodyPr>
          <a:lstStyle/>
          <a:p>
            <a:pPr>
              <a:lnSpc>
                <a:spcPct val="120000"/>
              </a:lnSpc>
              <a:defRPr/>
            </a:pPr>
            <a:r>
              <a:rPr lang="es-PR" altLang="es-PR" sz="5000" b="1">
                <a:solidFill>
                  <a:srgbClr val="000000"/>
                </a:solidFill>
                <a:effectLst>
                  <a:outerShdw blurRad="38100" dist="38100" dir="2700000" algn="tl">
                    <a:srgbClr val="C0C0C0"/>
                  </a:outerShdw>
                </a:effectLst>
                <a:latin typeface="Times New Roman" panose="02020603050405020304" pitchFamily="18" charset="0"/>
              </a:rPr>
              <a:t>La Magnitud de la Fuerza Relativa a la Magnitud de la Resistencia</a:t>
            </a:r>
            <a:endParaRPr lang="es-PR" altLang="es-PR" sz="5000" b="1">
              <a:solidFill>
                <a:srgbClr val="000000"/>
              </a:solidFill>
              <a:effectLst>
                <a:outerShdw blurRad="38100" dist="38100" dir="2700000" algn="tl">
                  <a:srgbClr val="C0C0C0"/>
                </a:outerShdw>
              </a:effectLst>
              <a:latin typeface="Arial" panose="020B0604020202020204" pitchFamily="34" charset="0"/>
            </a:endParaRPr>
          </a:p>
        </p:txBody>
      </p:sp>
      <p:pic>
        <p:nvPicPr>
          <p:cNvPr id="22533" name="Picture 5" descr="1b-W-Lif">
            <a:extLst>
              <a:ext uri="{FF2B5EF4-FFF2-40B4-BE49-F238E27FC236}">
                <a16:creationId xmlns:a16="http://schemas.microsoft.com/office/drawing/2014/main" id="{8EA0F8BC-06DA-B47F-490B-797C6094D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64" y="2203152"/>
            <a:ext cx="3429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URVHEAD">
            <a:extLst>
              <a:ext uri="{FF2B5EF4-FFF2-40B4-BE49-F238E27FC236}">
                <a16:creationId xmlns:a16="http://schemas.microsoft.com/office/drawing/2014/main" id="{0FE1C255-9C5C-D92B-0338-BD21A064E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6BDC9C12-C16F-C973-5AE2-0E2E4935B8A6}"/>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CARACTERÍSTICAS</a:t>
            </a:r>
          </a:p>
        </p:txBody>
      </p:sp>
      <p:sp>
        <p:nvSpPr>
          <p:cNvPr id="3" name="Title 1">
            <a:extLst>
              <a:ext uri="{FF2B5EF4-FFF2-40B4-BE49-F238E27FC236}">
                <a16:creationId xmlns:a16="http://schemas.microsoft.com/office/drawing/2014/main" id="{E016294B-37BA-2314-0E17-5A8F63EC5357}"/>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54725" name="Text Box 5">
            <a:extLst>
              <a:ext uri="{FF2B5EF4-FFF2-40B4-BE49-F238E27FC236}">
                <a16:creationId xmlns:a16="http://schemas.microsoft.com/office/drawing/2014/main" id="{F34D7DC1-E958-3DB7-30F3-40EAEFEFF5D4}"/>
              </a:ext>
            </a:extLst>
          </p:cNvPr>
          <p:cNvSpPr txBox="1">
            <a:spLocks noChangeArrowheads="1"/>
          </p:cNvSpPr>
          <p:nvPr/>
        </p:nvSpPr>
        <p:spPr bwMode="auto">
          <a:xfrm>
            <a:off x="501650" y="2349500"/>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Es una cantidad vectorial que especifica:</a:t>
            </a:r>
            <a:endParaRPr lang="en-US" altLang="es-PR" sz="2500" i="1">
              <a:solidFill>
                <a:srgbClr val="FF0000"/>
              </a:solidFill>
              <a:latin typeface="Arial Black" panose="020B0A04020102020204" pitchFamily="34" charset="0"/>
            </a:endParaRPr>
          </a:p>
        </p:txBody>
      </p:sp>
      <p:pic>
        <p:nvPicPr>
          <p:cNvPr id="156678" name="Picture 6" descr="Bullets_Arrow_Blue1_Right_03">
            <a:extLst>
              <a:ext uri="{FF2B5EF4-FFF2-40B4-BE49-F238E27FC236}">
                <a16:creationId xmlns:a16="http://schemas.microsoft.com/office/drawing/2014/main" id="{9DE1032A-052C-FBAA-80C7-1FE153892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4209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27" name="Text Box 7">
            <a:extLst>
              <a:ext uri="{FF2B5EF4-FFF2-40B4-BE49-F238E27FC236}">
                <a16:creationId xmlns:a16="http://schemas.microsoft.com/office/drawing/2014/main" id="{BAF5E352-A226-9528-76A3-393E33435CCA}"/>
              </a:ext>
            </a:extLst>
          </p:cNvPr>
          <p:cNvSpPr txBox="1">
            <a:spLocks noChangeArrowheads="1"/>
          </p:cNvSpPr>
          <p:nvPr/>
        </p:nvSpPr>
        <p:spPr bwMode="auto">
          <a:xfrm>
            <a:off x="501650" y="4149725"/>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Factor de dirección en la velocidad angular:</a:t>
            </a:r>
            <a:endParaRPr lang="en-US" altLang="es-PR" sz="2500" i="1">
              <a:solidFill>
                <a:srgbClr val="FF0000"/>
              </a:solidFill>
              <a:latin typeface="Arial Black" panose="020B0A04020102020204" pitchFamily="34" charset="0"/>
            </a:endParaRPr>
          </a:p>
        </p:txBody>
      </p:sp>
      <p:pic>
        <p:nvPicPr>
          <p:cNvPr id="156680" name="Picture 8" descr="Bullets_Arrow_Blue1_Right_03">
            <a:extLst>
              <a:ext uri="{FF2B5EF4-FFF2-40B4-BE49-F238E27FC236}">
                <a16:creationId xmlns:a16="http://schemas.microsoft.com/office/drawing/2014/main" id="{6E410B66-10D4-7C82-00FE-2EC52DA96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2211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31" name="Text Box 11">
            <a:extLst>
              <a:ext uri="{FF2B5EF4-FFF2-40B4-BE49-F238E27FC236}">
                <a16:creationId xmlns:a16="http://schemas.microsoft.com/office/drawing/2014/main" id="{0E08D185-15A2-43A4-1502-9141DF1F6BFD}"/>
              </a:ext>
            </a:extLst>
          </p:cNvPr>
          <p:cNvSpPr txBox="1">
            <a:spLocks noChangeArrowheads="1"/>
          </p:cNvSpPr>
          <p:nvPr/>
        </p:nvSpPr>
        <p:spPr bwMode="auto">
          <a:xfrm>
            <a:off x="827088" y="2867025"/>
            <a:ext cx="7993062"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Rapidez (</a:t>
            </a:r>
            <a:r>
              <a:rPr lang="en-US" altLang="es-PR" sz="2100" b="1" i="1">
                <a:solidFill>
                  <a:srgbClr val="FF0000"/>
                </a:solidFill>
                <a:effectLst>
                  <a:outerShdw blurRad="38100" dist="38100" dir="2700000" algn="tl">
                    <a:srgbClr val="C0C0C0"/>
                  </a:outerShdw>
                </a:effectLst>
              </a:rPr>
              <a:t>magnitud</a:t>
            </a:r>
            <a:r>
              <a:rPr lang="en-US" altLang="es-PR" sz="2100" b="1">
                <a:solidFill>
                  <a:srgbClr val="000000"/>
                </a:solidFill>
                <a:effectLst>
                  <a:outerShdw blurRad="38100" dist="38100" dir="2700000" algn="tl">
                    <a:srgbClr val="C0C0C0"/>
                  </a:outerShdw>
                </a:effectLst>
              </a:rPr>
              <a:t>) de la rotación alrededor de su eje</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56682" name="Picture 12" descr="Bullet_Round_Diamond_Maggenta_02">
            <a:extLst>
              <a:ext uri="{FF2B5EF4-FFF2-40B4-BE49-F238E27FC236}">
                <a16:creationId xmlns:a16="http://schemas.microsoft.com/office/drawing/2014/main" id="{9C698415-AD35-3ED8-61D7-FE9A8A194C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93846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34" name="Text Box 14">
            <a:extLst>
              <a:ext uri="{FF2B5EF4-FFF2-40B4-BE49-F238E27FC236}">
                <a16:creationId xmlns:a16="http://schemas.microsoft.com/office/drawing/2014/main" id="{103988D4-A5AF-119C-4614-70D139D7C487}"/>
              </a:ext>
            </a:extLst>
          </p:cNvPr>
          <p:cNvSpPr txBox="1">
            <a:spLocks noChangeArrowheads="1"/>
          </p:cNvSpPr>
          <p:nvPr/>
        </p:nvSpPr>
        <p:spPr bwMode="auto">
          <a:xfrm>
            <a:off x="827088" y="3357563"/>
            <a:ext cx="7993062" cy="733425"/>
          </a:xfrm>
          <a:prstGeom prst="rect">
            <a:avLst/>
          </a:prstGeom>
          <a:noFill/>
          <a:ln>
            <a:noFill/>
          </a:ln>
          <a:effectLst/>
        </p:spPr>
        <p:txBody>
          <a:bodyPr>
            <a:spAutoFit/>
          </a:bodyPr>
          <a:lstStyle/>
          <a:p>
            <a:pPr>
              <a:defRPr/>
            </a:pPr>
            <a:r>
              <a:rPr lang="en-US" altLang="es-PR" sz="2100" b="1" i="1">
                <a:solidFill>
                  <a:srgbClr val="FF0000"/>
                </a:solidFill>
                <a:effectLst>
                  <a:outerShdw blurRad="38100" dist="38100" dir="2700000" algn="tl">
                    <a:srgbClr val="C0C0C0"/>
                  </a:outerShdw>
                </a:effectLst>
              </a:rPr>
              <a:t>Dirección</a:t>
            </a:r>
            <a:r>
              <a:rPr lang="en-US" altLang="es-PR" sz="2100" b="1">
                <a:solidFill>
                  <a:srgbClr val="000000"/>
                </a:solidFill>
                <a:effectLst>
                  <a:outerShdw blurRad="38100" dist="38100" dir="2700000" algn="tl">
                    <a:srgbClr val="C0C0C0"/>
                  </a:outerShdw>
                </a:effectLst>
              </a:rPr>
              <a:t> espacial (a favor o en contra de las agujas del reloj) de su eje de rotación</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56684" name="Picture 15" descr="Bullet_Round_Diamond_Maggenta_02">
            <a:extLst>
              <a:ext uri="{FF2B5EF4-FFF2-40B4-BE49-F238E27FC236}">
                <a16:creationId xmlns:a16="http://schemas.microsoft.com/office/drawing/2014/main" id="{FDB370EC-6E99-6E0B-4248-3ED94DF317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429000"/>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36" name="Text Box 16">
            <a:extLst>
              <a:ext uri="{FF2B5EF4-FFF2-40B4-BE49-F238E27FC236}">
                <a16:creationId xmlns:a16="http://schemas.microsoft.com/office/drawing/2014/main" id="{57B08D10-3135-72D3-25D4-A5B4477C2622}"/>
              </a:ext>
            </a:extLst>
          </p:cNvPr>
          <p:cNvSpPr txBox="1">
            <a:spLocks noChangeArrowheads="1"/>
          </p:cNvSpPr>
          <p:nvPr/>
        </p:nvSpPr>
        <p:spPr bwMode="auto">
          <a:xfrm>
            <a:off x="1190625" y="5086350"/>
            <a:ext cx="7773988" cy="695325"/>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A favor de las mancillas/agujas del reloj (</a:t>
            </a:r>
            <a:r>
              <a:rPr lang="es-ES" altLang="es-PR" sz="2200" b="1" i="1">
                <a:solidFill>
                  <a:srgbClr val="800080"/>
                </a:solidFill>
                <a:effectLst>
                  <a:outerShdw blurRad="38100" dist="38100" dir="2700000" algn="tl">
                    <a:srgbClr val="C0C0C0"/>
                  </a:outerShdw>
                </a:effectLst>
                <a:latin typeface="Arial" panose="020B0604020202020204" pitchFamily="34" charset="0"/>
              </a:rPr>
              <a:t>dirección</a:t>
            </a:r>
            <a:r>
              <a:rPr lang="es-ES" altLang="es-PR" sz="2200" b="1" i="1">
                <a:solidFill>
                  <a:srgbClr val="FF0000"/>
                </a:solidFill>
                <a:effectLst>
                  <a:outerShdw blurRad="38100" dist="38100" dir="2700000" algn="tl">
                    <a:srgbClr val="C0C0C0"/>
                  </a:outerShdw>
                </a:effectLst>
                <a:latin typeface="Arial" panose="020B0604020202020204" pitchFamily="34" charset="0"/>
              </a:rPr>
              <a:t> negativa</a:t>
            </a:r>
            <a:r>
              <a:rPr lang="es-ES" altLang="es-PR" sz="2200" b="1">
                <a:solidFill>
                  <a:srgbClr val="000000"/>
                </a:solidFill>
                <a:latin typeface="Arial" panose="020B0604020202020204" pitchFamily="34" charset="0"/>
              </a:rPr>
              <a:t>)</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56686" name="Picture 17" descr="Bullets_Arrow-Thin_Green_Right_02">
            <a:extLst>
              <a:ext uri="{FF2B5EF4-FFF2-40B4-BE49-F238E27FC236}">
                <a16:creationId xmlns:a16="http://schemas.microsoft.com/office/drawing/2014/main" id="{DFFE0525-7EC7-8A9B-0050-E1646A067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5119688"/>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1" name="Text Box 21">
            <a:extLst>
              <a:ext uri="{FF2B5EF4-FFF2-40B4-BE49-F238E27FC236}">
                <a16:creationId xmlns:a16="http://schemas.microsoft.com/office/drawing/2014/main" id="{B65903BB-3DA5-8C9B-5FAA-559C9F7CD236}"/>
              </a:ext>
            </a:extLst>
          </p:cNvPr>
          <p:cNvSpPr txBox="1">
            <a:spLocks noChangeArrowheads="1"/>
          </p:cNvSpPr>
          <p:nvPr/>
        </p:nvSpPr>
        <p:spPr bwMode="auto">
          <a:xfrm>
            <a:off x="827088" y="4600575"/>
            <a:ext cx="7993062"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Posibles direccions angulares del eje giratorio:</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56688" name="Picture 22" descr="Bullet_Round_Diamond_Maggenta_02">
            <a:extLst>
              <a:ext uri="{FF2B5EF4-FFF2-40B4-BE49-F238E27FC236}">
                <a16:creationId xmlns:a16="http://schemas.microsoft.com/office/drawing/2014/main" id="{418E2505-251B-3EE8-43E4-426422F93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6720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3" name="Text Box 23">
            <a:extLst>
              <a:ext uri="{FF2B5EF4-FFF2-40B4-BE49-F238E27FC236}">
                <a16:creationId xmlns:a16="http://schemas.microsoft.com/office/drawing/2014/main" id="{83394895-0EBF-CCF2-4263-F6532E1542B8}"/>
              </a:ext>
            </a:extLst>
          </p:cNvPr>
          <p:cNvSpPr txBox="1">
            <a:spLocks noChangeArrowheads="1"/>
          </p:cNvSpPr>
          <p:nvPr/>
        </p:nvSpPr>
        <p:spPr bwMode="auto">
          <a:xfrm>
            <a:off x="1190625" y="5778500"/>
            <a:ext cx="7773988" cy="695325"/>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En contra de las mancillas/agujas del reloj (</a:t>
            </a:r>
            <a:r>
              <a:rPr lang="es-ES" altLang="es-PR" sz="2200" b="1" i="1">
                <a:solidFill>
                  <a:srgbClr val="800080"/>
                </a:solidFill>
                <a:effectLst>
                  <a:outerShdw blurRad="38100" dist="38100" dir="2700000" algn="tl">
                    <a:srgbClr val="C0C0C0"/>
                  </a:outerShdw>
                </a:effectLst>
                <a:latin typeface="Arial" panose="020B0604020202020204" pitchFamily="34" charset="0"/>
              </a:rPr>
              <a:t>dirección</a:t>
            </a:r>
            <a:r>
              <a:rPr lang="es-ES" altLang="es-PR" sz="2200" b="1" i="1">
                <a:solidFill>
                  <a:srgbClr val="FF0000"/>
                </a:solidFill>
                <a:effectLst>
                  <a:outerShdw blurRad="38100" dist="38100" dir="2700000" algn="tl">
                    <a:srgbClr val="C0C0C0"/>
                  </a:outerShdw>
                </a:effectLst>
                <a:latin typeface="Arial" panose="020B0604020202020204" pitchFamily="34" charset="0"/>
              </a:rPr>
              <a:t> positiva</a:t>
            </a:r>
            <a:r>
              <a:rPr lang="es-ES" altLang="es-PR" sz="2200" b="1">
                <a:solidFill>
                  <a:srgbClr val="000000"/>
                </a:solidFill>
                <a:latin typeface="Arial" panose="020B0604020202020204" pitchFamily="34" charset="0"/>
              </a:rPr>
              <a:t>)</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56690" name="Picture 24" descr="Bullets_Arrow-Thin_Green_Right_02">
            <a:extLst>
              <a:ext uri="{FF2B5EF4-FFF2-40B4-BE49-F238E27FC236}">
                <a16:creationId xmlns:a16="http://schemas.microsoft.com/office/drawing/2014/main" id="{FA70E072-9B01-CD41-26CF-2CD3DB8A20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5811838"/>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B90">
            <a:extLst>
              <a:ext uri="{FF2B5EF4-FFF2-40B4-BE49-F238E27FC236}">
                <a16:creationId xmlns:a16="http://schemas.microsoft.com/office/drawing/2014/main" id="{478FC90B-5887-219A-5905-C6F035581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176463"/>
            <a:ext cx="8353425"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3" descr="CURVHEAD">
            <a:extLst>
              <a:ext uri="{FF2B5EF4-FFF2-40B4-BE49-F238E27FC236}">
                <a16:creationId xmlns:a16="http://schemas.microsoft.com/office/drawing/2014/main" id="{C2ADC826-A821-2E14-03FD-E67492CEDB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1484313"/>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37628D5-B5F5-7307-2BDC-04D14E28A4B4}"/>
              </a:ext>
            </a:extLst>
          </p:cNvPr>
          <p:cNvSpPr>
            <a:spLocks/>
          </p:cNvSpPr>
          <p:nvPr/>
        </p:nvSpPr>
        <p:spPr bwMode="auto">
          <a:xfrm>
            <a:off x="1258888" y="1700213"/>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CARACTERÍSTICAS: Direcciones</a:t>
            </a:r>
          </a:p>
        </p:txBody>
      </p:sp>
      <p:sp>
        <p:nvSpPr>
          <p:cNvPr id="3" name="Title 1">
            <a:extLst>
              <a:ext uri="{FF2B5EF4-FFF2-40B4-BE49-F238E27FC236}">
                <a16:creationId xmlns:a16="http://schemas.microsoft.com/office/drawing/2014/main" id="{FA4A92CF-77D9-E00C-819D-2B63BAC7E092}"/>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CURVHEAD">
            <a:extLst>
              <a:ext uri="{FF2B5EF4-FFF2-40B4-BE49-F238E27FC236}">
                <a16:creationId xmlns:a16="http://schemas.microsoft.com/office/drawing/2014/main" id="{400B2842-3B0E-AE4C-B48C-F3430F27B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519AF25-1296-FF9A-EC93-FC9C499353A4}"/>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CARACTERÍSTICAS</a:t>
            </a:r>
          </a:p>
        </p:txBody>
      </p:sp>
      <p:sp>
        <p:nvSpPr>
          <p:cNvPr id="3" name="Title 1">
            <a:extLst>
              <a:ext uri="{FF2B5EF4-FFF2-40B4-BE49-F238E27FC236}">
                <a16:creationId xmlns:a16="http://schemas.microsoft.com/office/drawing/2014/main" id="{E61F3A08-6B41-1BF5-86F4-C7421AA5B171}"/>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55751" name="Text Box 7">
            <a:extLst>
              <a:ext uri="{FF2B5EF4-FFF2-40B4-BE49-F238E27FC236}">
                <a16:creationId xmlns:a16="http://schemas.microsoft.com/office/drawing/2014/main" id="{7F2F85F3-E143-06C7-A1B5-DB7A373E2303}"/>
              </a:ext>
            </a:extLst>
          </p:cNvPr>
          <p:cNvSpPr txBox="1">
            <a:spLocks noChangeArrowheads="1"/>
          </p:cNvSpPr>
          <p:nvPr/>
        </p:nvSpPr>
        <p:spPr bwMode="auto">
          <a:xfrm>
            <a:off x="501650" y="24209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Factor de dirección en la velocidad angular:</a:t>
            </a:r>
            <a:endParaRPr lang="en-US" altLang="es-PR" sz="2500" i="1">
              <a:solidFill>
                <a:srgbClr val="FF0000"/>
              </a:solidFill>
              <a:latin typeface="Arial Black" panose="020B0A04020102020204" pitchFamily="34" charset="0"/>
            </a:endParaRPr>
          </a:p>
        </p:txBody>
      </p:sp>
      <p:pic>
        <p:nvPicPr>
          <p:cNvPr id="159750" name="Picture 8" descr="Bullets_Arrow_Blue1_Right_03">
            <a:extLst>
              <a:ext uri="{FF2B5EF4-FFF2-40B4-BE49-F238E27FC236}">
                <a16:creationId xmlns:a16="http://schemas.microsoft.com/office/drawing/2014/main" id="{C13C9CE6-277F-859E-A31F-09A49B875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4923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757" name="Text Box 13">
            <a:extLst>
              <a:ext uri="{FF2B5EF4-FFF2-40B4-BE49-F238E27FC236}">
                <a16:creationId xmlns:a16="http://schemas.microsoft.com/office/drawing/2014/main" id="{F2D5CD5F-97C0-9AB9-0C93-21A8B3436657}"/>
              </a:ext>
            </a:extLst>
          </p:cNvPr>
          <p:cNvSpPr txBox="1">
            <a:spLocks noChangeArrowheads="1"/>
          </p:cNvSpPr>
          <p:nvPr/>
        </p:nvSpPr>
        <p:spPr bwMode="auto">
          <a:xfrm>
            <a:off x="1190625" y="4292600"/>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Ejemplo:</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59752" name="Picture 14" descr="Bullets_Arrow-Thin_Green_Right_02">
            <a:extLst>
              <a:ext uri="{FF2B5EF4-FFF2-40B4-BE49-F238E27FC236}">
                <a16:creationId xmlns:a16="http://schemas.microsoft.com/office/drawing/2014/main" id="{72520569-8344-73A3-5303-15A71FCC5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325938"/>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759" name="Text Box 15">
            <a:extLst>
              <a:ext uri="{FF2B5EF4-FFF2-40B4-BE49-F238E27FC236}">
                <a16:creationId xmlns:a16="http://schemas.microsoft.com/office/drawing/2014/main" id="{FF43004D-CC4F-19BB-2E10-7F04759FC311}"/>
              </a:ext>
            </a:extLst>
          </p:cNvPr>
          <p:cNvSpPr txBox="1">
            <a:spLocks noChangeArrowheads="1"/>
          </p:cNvSpPr>
          <p:nvPr/>
        </p:nvSpPr>
        <p:spPr bwMode="auto">
          <a:xfrm>
            <a:off x="827088" y="2871788"/>
            <a:ext cx="7993062" cy="1374775"/>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Una misma rotación puede aparecer a favor de las manecillas del reloj cuando se observa desde una dirección o en contra de las manecillas del reloj cuando ha sido vista desde otra dirección:</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59754" name="Picture 16" descr="Bullet_Round_Diamond_Maggenta_02">
            <a:extLst>
              <a:ext uri="{FF2B5EF4-FFF2-40B4-BE49-F238E27FC236}">
                <a16:creationId xmlns:a16="http://schemas.microsoft.com/office/drawing/2014/main" id="{8CBF1128-BEB9-3F6B-D996-71006D220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943225"/>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763" name="Text Box 19">
            <a:extLst>
              <a:ext uri="{FF2B5EF4-FFF2-40B4-BE49-F238E27FC236}">
                <a16:creationId xmlns:a16="http://schemas.microsoft.com/office/drawing/2014/main" id="{811F0DFC-B1BE-B981-067B-AE3C0099C4F9}"/>
              </a:ext>
            </a:extLst>
          </p:cNvPr>
          <p:cNvSpPr txBox="1">
            <a:spLocks noChangeArrowheads="1"/>
          </p:cNvSpPr>
          <p:nvPr/>
        </p:nvSpPr>
        <p:spPr bwMode="auto">
          <a:xfrm>
            <a:off x="1187450" y="4724400"/>
            <a:ext cx="7270750" cy="996950"/>
          </a:xfrm>
          <a:prstGeom prst="rect">
            <a:avLst/>
          </a:prstGeom>
          <a:noFill/>
          <a:ln>
            <a:noFill/>
          </a:ln>
          <a:effectLst/>
        </p:spPr>
        <p:txBody>
          <a:bodyPr>
            <a:spAutoFit/>
          </a:bodyPr>
          <a:lstStyle/>
          <a:p>
            <a:pPr>
              <a:lnSpc>
                <a:spcPct val="90000"/>
              </a:lnSpc>
              <a:defRPr/>
            </a:pPr>
            <a:r>
              <a:rPr lang="es-ES" altLang="es-PR" sz="2200" b="1" i="1">
                <a:solidFill>
                  <a:srgbClr val="000000"/>
                </a:solidFill>
                <a:latin typeface="Calibri" panose="020F0502020204030204" pitchFamily="34" charset="0"/>
              </a:rPr>
              <a:t>La curva de una bola se observa a favor de las manecillas del reloj para el lanzador (en beisbol), pero en contra de las manecillas del reloj para el bateador y receptor</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spTree>
  </p:cSld>
  <p:clrMapOvr>
    <a:masterClrMapping/>
  </p:clrMapOvr>
  <p:transition>
    <p:pull/>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CURVHEAD">
            <a:extLst>
              <a:ext uri="{FF2B5EF4-FFF2-40B4-BE49-F238E27FC236}">
                <a16:creationId xmlns:a16="http://schemas.microsoft.com/office/drawing/2014/main" id="{1849852A-8F18-A99A-F813-FF9B4C25D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60B92B8F-7E99-972E-4FFC-B70EEEE7C4B1}"/>
              </a:ext>
            </a:extLst>
          </p:cNvPr>
          <p:cNvSpPr>
            <a:spLocks/>
          </p:cNvSpPr>
          <p:nvPr/>
        </p:nvSpPr>
        <p:spPr bwMode="auto">
          <a:xfrm>
            <a:off x="1258888" y="1700213"/>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CARACTERÍSTICAS</a:t>
            </a:r>
          </a:p>
        </p:txBody>
      </p:sp>
      <p:sp>
        <p:nvSpPr>
          <p:cNvPr id="3" name="Title 1">
            <a:extLst>
              <a:ext uri="{FF2B5EF4-FFF2-40B4-BE49-F238E27FC236}">
                <a16:creationId xmlns:a16="http://schemas.microsoft.com/office/drawing/2014/main" id="{F212BA99-DEDA-7E6F-F387-7AB5CAAD4A98}"/>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56773" name="Text Box 5">
            <a:extLst>
              <a:ext uri="{FF2B5EF4-FFF2-40B4-BE49-F238E27FC236}">
                <a16:creationId xmlns:a16="http://schemas.microsoft.com/office/drawing/2014/main" id="{069B8CE2-5B84-01C0-75C6-553C94463D86}"/>
              </a:ext>
            </a:extLst>
          </p:cNvPr>
          <p:cNvSpPr txBox="1">
            <a:spLocks noChangeArrowheads="1"/>
          </p:cNvSpPr>
          <p:nvPr/>
        </p:nvSpPr>
        <p:spPr bwMode="auto">
          <a:xfrm>
            <a:off x="501650" y="2132013"/>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Factor de dirección en la velocidad angular:</a:t>
            </a:r>
            <a:endParaRPr lang="en-US" altLang="es-PR" sz="2500" i="1">
              <a:solidFill>
                <a:srgbClr val="FF0000"/>
              </a:solidFill>
              <a:latin typeface="Arial Black" panose="020B0A04020102020204" pitchFamily="34" charset="0"/>
            </a:endParaRPr>
          </a:p>
        </p:txBody>
      </p:sp>
      <p:pic>
        <p:nvPicPr>
          <p:cNvPr id="160774" name="Picture 6" descr="Bullets_Arrow_Blue1_Right_03">
            <a:extLst>
              <a:ext uri="{FF2B5EF4-FFF2-40B4-BE49-F238E27FC236}">
                <a16:creationId xmlns:a16="http://schemas.microsoft.com/office/drawing/2014/main" id="{2E8AA14C-01AD-6A5F-4078-C317E7B6C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2034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6775" name="Text Box 7">
            <a:extLst>
              <a:ext uri="{FF2B5EF4-FFF2-40B4-BE49-F238E27FC236}">
                <a16:creationId xmlns:a16="http://schemas.microsoft.com/office/drawing/2014/main" id="{0166207B-6B40-01BF-9233-779DBA24A560}"/>
              </a:ext>
            </a:extLst>
          </p:cNvPr>
          <p:cNvSpPr txBox="1">
            <a:spLocks noChangeArrowheads="1"/>
          </p:cNvSpPr>
          <p:nvPr/>
        </p:nvSpPr>
        <p:spPr bwMode="auto">
          <a:xfrm>
            <a:off x="1190625" y="3933825"/>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Implicación:</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60776" name="Picture 8" descr="Bullets_Arrow-Thin_Green_Right_02">
            <a:extLst>
              <a:ext uri="{FF2B5EF4-FFF2-40B4-BE49-F238E27FC236}">
                <a16:creationId xmlns:a16="http://schemas.microsoft.com/office/drawing/2014/main" id="{5E563D64-11F3-D0ED-276B-EDA607857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967163"/>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6777" name="Text Box 9">
            <a:extLst>
              <a:ext uri="{FF2B5EF4-FFF2-40B4-BE49-F238E27FC236}">
                <a16:creationId xmlns:a16="http://schemas.microsoft.com/office/drawing/2014/main" id="{B13472D8-FB2E-2F9A-77CE-9DF04EE310BB}"/>
              </a:ext>
            </a:extLst>
          </p:cNvPr>
          <p:cNvSpPr txBox="1">
            <a:spLocks noChangeArrowheads="1"/>
          </p:cNvSpPr>
          <p:nvPr/>
        </p:nvSpPr>
        <p:spPr bwMode="auto">
          <a:xfrm>
            <a:off x="827088" y="2582863"/>
            <a:ext cx="7993062" cy="1374775"/>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Una misma rotación puede aparecer a favor de las manecillas del reloj cuando se observa desde una dirección o en contra de las manecillas del reloj cuando ha sido vista desde otra dirección:</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60778" name="Picture 10" descr="Bullet_Round_Diamond_Maggenta_02">
            <a:extLst>
              <a:ext uri="{FF2B5EF4-FFF2-40B4-BE49-F238E27FC236}">
                <a16:creationId xmlns:a16="http://schemas.microsoft.com/office/drawing/2014/main" id="{40022906-F3E7-24F2-83A5-AC998405B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654300"/>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6780" name="Text Box 12">
            <a:extLst>
              <a:ext uri="{FF2B5EF4-FFF2-40B4-BE49-F238E27FC236}">
                <a16:creationId xmlns:a16="http://schemas.microsoft.com/office/drawing/2014/main" id="{83E97C33-B616-76B6-E0A9-4D92C1B5FB56}"/>
              </a:ext>
            </a:extLst>
          </p:cNvPr>
          <p:cNvSpPr txBox="1">
            <a:spLocks noChangeArrowheads="1"/>
          </p:cNvSpPr>
          <p:nvPr/>
        </p:nvSpPr>
        <p:spPr bwMode="auto">
          <a:xfrm>
            <a:off x="1403350" y="4343400"/>
            <a:ext cx="7270750"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Se debe especificar el punto de observación</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60780" name="Picture 13" descr="Bullet_Square_Belved_Red1_02">
            <a:extLst>
              <a:ext uri="{FF2B5EF4-FFF2-40B4-BE49-F238E27FC236}">
                <a16:creationId xmlns:a16="http://schemas.microsoft.com/office/drawing/2014/main" id="{39C01893-1D5F-1C2F-87A0-67862D873C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4446588"/>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81" name="Text Box 14">
            <a:extLst>
              <a:ext uri="{FF2B5EF4-FFF2-40B4-BE49-F238E27FC236}">
                <a16:creationId xmlns:a16="http://schemas.microsoft.com/office/drawing/2014/main" id="{F3F24596-695C-9A7F-C3B6-D2B2F4BD56F0}"/>
              </a:ext>
            </a:extLst>
          </p:cNvPr>
          <p:cNvSpPr txBox="1">
            <a:spLocks noChangeArrowheads="1"/>
          </p:cNvSpPr>
          <p:nvPr/>
        </p:nvSpPr>
        <p:spPr bwMode="auto">
          <a:xfrm>
            <a:off x="1620838" y="5184775"/>
            <a:ext cx="71643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90000"/>
              </a:lnSpc>
            </a:pPr>
            <a:r>
              <a:rPr lang="es-ES" altLang="es-PR" sz="2200" b="1">
                <a:latin typeface="Calibri" panose="020F0502020204030204" pitchFamily="34" charset="0"/>
              </a:rPr>
              <a:t>”A favor de la manecillas del reloj, según se observa desde arriba”</a:t>
            </a:r>
            <a:endParaRPr lang="en-US" altLang="es-PR" sz="2200" b="1" i="1">
              <a:latin typeface="Calibri" panose="020F0502020204030204" pitchFamily="34" charset="0"/>
            </a:endParaRPr>
          </a:p>
        </p:txBody>
      </p:sp>
      <p:pic>
        <p:nvPicPr>
          <p:cNvPr id="160782" name="Picture 15" descr="Bullet_Round_Sphere_Violete_03">
            <a:extLst>
              <a:ext uri="{FF2B5EF4-FFF2-40B4-BE49-F238E27FC236}">
                <a16:creationId xmlns:a16="http://schemas.microsoft.com/office/drawing/2014/main" id="{33BC695F-70F5-99CC-53D2-9FD92601B5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9863" y="5251450"/>
            <a:ext cx="234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6787" name="Text Box 19">
            <a:extLst>
              <a:ext uri="{FF2B5EF4-FFF2-40B4-BE49-F238E27FC236}">
                <a16:creationId xmlns:a16="http://schemas.microsoft.com/office/drawing/2014/main" id="{D4FD4994-3551-1D78-34CD-952978FC73C5}"/>
              </a:ext>
            </a:extLst>
          </p:cNvPr>
          <p:cNvSpPr txBox="1">
            <a:spLocks noChangeArrowheads="1"/>
          </p:cNvSpPr>
          <p:nvPr/>
        </p:nvSpPr>
        <p:spPr bwMode="auto">
          <a:xfrm>
            <a:off x="1403350" y="4727575"/>
            <a:ext cx="7270750"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Ejemplo:</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60784" name="Picture 20" descr="Bullet_Square_Belved_Red1_02">
            <a:extLst>
              <a:ext uri="{FF2B5EF4-FFF2-40B4-BE49-F238E27FC236}">
                <a16:creationId xmlns:a16="http://schemas.microsoft.com/office/drawing/2014/main" id="{3F664B6A-9D12-502B-B325-CDEA3824E7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4830763"/>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85" name="Text Box 21">
            <a:extLst>
              <a:ext uri="{FF2B5EF4-FFF2-40B4-BE49-F238E27FC236}">
                <a16:creationId xmlns:a16="http://schemas.microsoft.com/office/drawing/2014/main" id="{7679F79F-2583-08BB-4C70-FD6EDF6CF9DE}"/>
              </a:ext>
            </a:extLst>
          </p:cNvPr>
          <p:cNvSpPr txBox="1">
            <a:spLocks noChangeArrowheads="1"/>
          </p:cNvSpPr>
          <p:nvPr/>
        </p:nvSpPr>
        <p:spPr bwMode="auto">
          <a:xfrm>
            <a:off x="1655763" y="5867400"/>
            <a:ext cx="71643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90000"/>
              </a:lnSpc>
            </a:pPr>
            <a:r>
              <a:rPr lang="es-ES" altLang="es-PR" sz="2200" b="1">
                <a:latin typeface="Calibri" panose="020F0502020204030204" pitchFamily="34" charset="0"/>
              </a:rPr>
              <a:t>”En contra de la manecillas del reloj, según se observa desde la derecha”</a:t>
            </a:r>
            <a:endParaRPr lang="en-US" altLang="es-PR" sz="2200" b="1" i="1">
              <a:latin typeface="Calibri" panose="020F0502020204030204" pitchFamily="34" charset="0"/>
            </a:endParaRPr>
          </a:p>
        </p:txBody>
      </p:sp>
      <p:pic>
        <p:nvPicPr>
          <p:cNvPr id="160786" name="Picture 22" descr="Bullet_Round_Sphere_Violete_03">
            <a:extLst>
              <a:ext uri="{FF2B5EF4-FFF2-40B4-BE49-F238E27FC236}">
                <a16:creationId xmlns:a16="http://schemas.microsoft.com/office/drawing/2014/main" id="{B0342B84-C9D6-E674-8560-99CCBDFB24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4788" y="5934075"/>
            <a:ext cx="234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CURVHEAD">
            <a:extLst>
              <a:ext uri="{FF2B5EF4-FFF2-40B4-BE49-F238E27FC236}">
                <a16:creationId xmlns:a16="http://schemas.microsoft.com/office/drawing/2014/main" id="{AF91D387-B060-8F1A-646A-499610062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268413"/>
            <a:ext cx="54006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B0AE71AA-B2E9-B4D2-E732-414880CFC334}"/>
              </a:ext>
            </a:extLst>
          </p:cNvPr>
          <p:cNvSpPr>
            <a:spLocks/>
          </p:cNvSpPr>
          <p:nvPr/>
        </p:nvSpPr>
        <p:spPr bwMode="auto">
          <a:xfrm>
            <a:off x="2052638" y="1411288"/>
            <a:ext cx="5111750" cy="2889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CARACTERÍSTICAS</a:t>
            </a:r>
          </a:p>
        </p:txBody>
      </p:sp>
      <p:sp>
        <p:nvSpPr>
          <p:cNvPr id="3" name="Title 1">
            <a:extLst>
              <a:ext uri="{FF2B5EF4-FFF2-40B4-BE49-F238E27FC236}">
                <a16:creationId xmlns:a16="http://schemas.microsoft.com/office/drawing/2014/main" id="{3071D88A-5921-71C8-3FC1-1C30D883860B}"/>
              </a:ext>
            </a:extLst>
          </p:cNvPr>
          <p:cNvSpPr>
            <a:spLocks/>
          </p:cNvSpPr>
          <p:nvPr/>
        </p:nvSpPr>
        <p:spPr bwMode="auto">
          <a:xfrm>
            <a:off x="0" y="765175"/>
            <a:ext cx="9144000" cy="3603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80000"/>
              </a:lnSpc>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57797" name="Text Box 5">
            <a:extLst>
              <a:ext uri="{FF2B5EF4-FFF2-40B4-BE49-F238E27FC236}">
                <a16:creationId xmlns:a16="http://schemas.microsoft.com/office/drawing/2014/main" id="{D7CABA93-9920-9B45-7FC9-ABC04D062481}"/>
              </a:ext>
            </a:extLst>
          </p:cNvPr>
          <p:cNvSpPr txBox="1">
            <a:spLocks noChangeArrowheads="1"/>
          </p:cNvSpPr>
          <p:nvPr/>
        </p:nvSpPr>
        <p:spPr bwMode="auto">
          <a:xfrm>
            <a:off x="501650" y="1773238"/>
            <a:ext cx="8318500" cy="860425"/>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Relación entre la velocidad angular y la velocidad lineal:</a:t>
            </a:r>
            <a:endParaRPr lang="en-US" altLang="es-PR" sz="2500" i="1">
              <a:solidFill>
                <a:srgbClr val="FF0000"/>
              </a:solidFill>
              <a:latin typeface="Arial Black" panose="020B0A04020102020204" pitchFamily="34" charset="0"/>
            </a:endParaRPr>
          </a:p>
        </p:txBody>
      </p:sp>
      <p:pic>
        <p:nvPicPr>
          <p:cNvPr id="161798" name="Picture 6" descr="Bullets_Arrow_Blue1_Right_03">
            <a:extLst>
              <a:ext uri="{FF2B5EF4-FFF2-40B4-BE49-F238E27FC236}">
                <a16:creationId xmlns:a16="http://schemas.microsoft.com/office/drawing/2014/main" id="{AE92F389-6326-7B1B-1990-87CDB4B3C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8446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7799" name="Text Box 7">
            <a:extLst>
              <a:ext uri="{FF2B5EF4-FFF2-40B4-BE49-F238E27FC236}">
                <a16:creationId xmlns:a16="http://schemas.microsoft.com/office/drawing/2014/main" id="{C5D7091D-55C2-0BC6-D396-5F707D1C3840}"/>
              </a:ext>
            </a:extLst>
          </p:cNvPr>
          <p:cNvSpPr txBox="1">
            <a:spLocks noChangeArrowheads="1"/>
          </p:cNvSpPr>
          <p:nvPr/>
        </p:nvSpPr>
        <p:spPr bwMode="auto">
          <a:xfrm>
            <a:off x="1190625" y="4040188"/>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Ecuación/fórmula:                            ,  donde:</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61800" name="Picture 8" descr="Bullets_Arrow-Thin_Green_Right_02">
            <a:extLst>
              <a:ext uri="{FF2B5EF4-FFF2-40B4-BE49-F238E27FC236}">
                <a16:creationId xmlns:a16="http://schemas.microsoft.com/office/drawing/2014/main" id="{7ECF2583-22A1-D12D-678C-9468306CF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073525"/>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7801" name="Text Box 9">
            <a:extLst>
              <a:ext uri="{FF2B5EF4-FFF2-40B4-BE49-F238E27FC236}">
                <a16:creationId xmlns:a16="http://schemas.microsoft.com/office/drawing/2014/main" id="{841DF64C-A35E-F532-5CA3-0C0D41F522B1}"/>
              </a:ext>
            </a:extLst>
          </p:cNvPr>
          <p:cNvSpPr txBox="1">
            <a:spLocks noChangeArrowheads="1"/>
          </p:cNvSpPr>
          <p:nvPr/>
        </p:nvSpPr>
        <p:spPr bwMode="auto">
          <a:xfrm>
            <a:off x="827088" y="2636838"/>
            <a:ext cx="7993062" cy="1374775"/>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La velocidad lineal en el extremo de la palanca de un objeto o cuerpo es el producto del largo de dicha palanca (i.e., la longitud del radio de rotación) y la velocidad angular:</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61802" name="Picture 10" descr="Bullet_Round_Diamond_Maggenta_02">
            <a:extLst>
              <a:ext uri="{FF2B5EF4-FFF2-40B4-BE49-F238E27FC236}">
                <a16:creationId xmlns:a16="http://schemas.microsoft.com/office/drawing/2014/main" id="{E33899A1-683A-D296-D51F-B9CA6F65B8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708275"/>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3" name="Picture 19" descr="B91">
            <a:extLst>
              <a:ext uri="{FF2B5EF4-FFF2-40B4-BE49-F238E27FC236}">
                <a16:creationId xmlns:a16="http://schemas.microsoft.com/office/drawing/2014/main" id="{A4DE8596-50CF-C0E4-5223-3004DDB61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738" y="4005263"/>
            <a:ext cx="1871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4" name="Picture 20" descr="B92">
            <a:extLst>
              <a:ext uri="{FF2B5EF4-FFF2-40B4-BE49-F238E27FC236}">
                <a16:creationId xmlns:a16="http://schemas.microsoft.com/office/drawing/2014/main" id="{8AEA88D1-A7FF-7EEB-E602-38C312BC77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4724400"/>
            <a:ext cx="831691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CURVHEAD">
            <a:extLst>
              <a:ext uri="{FF2B5EF4-FFF2-40B4-BE49-F238E27FC236}">
                <a16:creationId xmlns:a16="http://schemas.microsoft.com/office/drawing/2014/main" id="{803D10A9-105E-5A7B-649D-062351E61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03C32818-9FF1-A83D-EB80-FD13AFFA6226}"/>
              </a:ext>
            </a:extLst>
          </p:cNvPr>
          <p:cNvSpPr>
            <a:spLocks/>
          </p:cNvSpPr>
          <p:nvPr/>
        </p:nvSpPr>
        <p:spPr bwMode="auto">
          <a:xfrm>
            <a:off x="1258888" y="1700213"/>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CARACTERÍSTICAS</a:t>
            </a:r>
          </a:p>
        </p:txBody>
      </p:sp>
      <p:sp>
        <p:nvSpPr>
          <p:cNvPr id="3" name="Title 1">
            <a:extLst>
              <a:ext uri="{FF2B5EF4-FFF2-40B4-BE49-F238E27FC236}">
                <a16:creationId xmlns:a16="http://schemas.microsoft.com/office/drawing/2014/main" id="{50177803-0AE5-AD7D-71BC-80F0198B982D}"/>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58821" name="Text Box 5">
            <a:extLst>
              <a:ext uri="{FF2B5EF4-FFF2-40B4-BE49-F238E27FC236}">
                <a16:creationId xmlns:a16="http://schemas.microsoft.com/office/drawing/2014/main" id="{2445B4C2-72D4-D9BD-7047-FBB4B4BB0F64}"/>
              </a:ext>
            </a:extLst>
          </p:cNvPr>
          <p:cNvSpPr txBox="1">
            <a:spLocks noChangeArrowheads="1"/>
          </p:cNvSpPr>
          <p:nvPr/>
        </p:nvSpPr>
        <p:spPr bwMode="auto">
          <a:xfrm>
            <a:off x="501650" y="2132013"/>
            <a:ext cx="8318500" cy="860425"/>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Relación entre la velocidad angular y la velocidad lineal:</a:t>
            </a:r>
            <a:endParaRPr lang="en-US" altLang="es-PR" sz="2500" i="1">
              <a:solidFill>
                <a:srgbClr val="FF0000"/>
              </a:solidFill>
              <a:latin typeface="Arial Black" panose="020B0A04020102020204" pitchFamily="34" charset="0"/>
            </a:endParaRPr>
          </a:p>
        </p:txBody>
      </p:sp>
      <p:pic>
        <p:nvPicPr>
          <p:cNvPr id="162822" name="Picture 6" descr="Bullets_Arrow_Blue1_Right_03">
            <a:extLst>
              <a:ext uri="{FF2B5EF4-FFF2-40B4-BE49-F238E27FC236}">
                <a16:creationId xmlns:a16="http://schemas.microsoft.com/office/drawing/2014/main" id="{5059AC7A-7498-F503-BDE3-2C2345C93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2034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823" name="Text Box 7">
            <a:extLst>
              <a:ext uri="{FF2B5EF4-FFF2-40B4-BE49-F238E27FC236}">
                <a16:creationId xmlns:a16="http://schemas.microsoft.com/office/drawing/2014/main" id="{C29B044A-5B22-CF33-E8CE-B4C394B74896}"/>
              </a:ext>
            </a:extLst>
          </p:cNvPr>
          <p:cNvSpPr txBox="1">
            <a:spLocks noChangeArrowheads="1"/>
          </p:cNvSpPr>
          <p:nvPr/>
        </p:nvSpPr>
        <p:spPr bwMode="auto">
          <a:xfrm>
            <a:off x="1190625" y="4400550"/>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Implicación:</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62824" name="Picture 8" descr="Bullets_Arrow-Thin_Green_Right_02">
            <a:extLst>
              <a:ext uri="{FF2B5EF4-FFF2-40B4-BE49-F238E27FC236}">
                <a16:creationId xmlns:a16="http://schemas.microsoft.com/office/drawing/2014/main" id="{30DF9070-A7A9-9567-7621-771D02C97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433888"/>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825" name="Text Box 9">
            <a:extLst>
              <a:ext uri="{FF2B5EF4-FFF2-40B4-BE49-F238E27FC236}">
                <a16:creationId xmlns:a16="http://schemas.microsoft.com/office/drawing/2014/main" id="{C902C58E-E624-70D3-3043-CFBD5863FB7F}"/>
              </a:ext>
            </a:extLst>
          </p:cNvPr>
          <p:cNvSpPr txBox="1">
            <a:spLocks noChangeArrowheads="1"/>
          </p:cNvSpPr>
          <p:nvPr/>
        </p:nvSpPr>
        <p:spPr bwMode="auto">
          <a:xfrm>
            <a:off x="827088" y="2997200"/>
            <a:ext cx="7993062" cy="1374775"/>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La velocidad lineal en el extremo de la palanca de un objeto o cuerpo es el producto del largo de dicha palanca (i.e., la longitud del radio de rotación) y la velocidad angular:</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62826" name="Picture 10" descr="Bullet_Round_Diamond_Maggenta_02">
            <a:extLst>
              <a:ext uri="{FF2B5EF4-FFF2-40B4-BE49-F238E27FC236}">
                <a16:creationId xmlns:a16="http://schemas.microsoft.com/office/drawing/2014/main" id="{55AC3BB9-E9D4-05E1-5373-15AEA6F0B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3068638"/>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828" name="Text Box 12">
            <a:extLst>
              <a:ext uri="{FF2B5EF4-FFF2-40B4-BE49-F238E27FC236}">
                <a16:creationId xmlns:a16="http://schemas.microsoft.com/office/drawing/2014/main" id="{DC87100D-7AE6-E716-9E14-F4905846B076}"/>
              </a:ext>
            </a:extLst>
          </p:cNvPr>
          <p:cNvSpPr txBox="1">
            <a:spLocks noChangeArrowheads="1"/>
          </p:cNvSpPr>
          <p:nvPr/>
        </p:nvSpPr>
        <p:spPr bwMode="auto">
          <a:xfrm>
            <a:off x="1187450" y="4808538"/>
            <a:ext cx="7270750" cy="996950"/>
          </a:xfrm>
          <a:prstGeom prst="rect">
            <a:avLst/>
          </a:prstGeom>
          <a:noFill/>
          <a:ln>
            <a:noFill/>
          </a:ln>
          <a:effectLst/>
        </p:spPr>
        <p:txBody>
          <a:bodyPr>
            <a:spAutoFit/>
          </a:bodyPr>
          <a:lstStyle/>
          <a:p>
            <a:pPr>
              <a:lnSpc>
                <a:spcPct val="90000"/>
              </a:lnSpc>
              <a:defRPr/>
            </a:pPr>
            <a:r>
              <a:rPr lang="es-ES" altLang="es-PR" sz="2200" b="1" i="1">
                <a:solidFill>
                  <a:srgbClr val="000000"/>
                </a:solidFill>
                <a:latin typeface="Calibri" panose="020F0502020204030204" pitchFamily="34" charset="0"/>
              </a:rPr>
              <a:t>Entre más grande sea la velocidad angular y mayor sea la longitud de la palanca (radio), mayor será la velocidad lineal en el extremo de la palanca (radio)</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spTree>
  </p:cSld>
  <p:clrMapOvr>
    <a:masterClrMapping/>
  </p:clrMapOvr>
  <p:transition>
    <p:pull/>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CURVHEAD">
            <a:extLst>
              <a:ext uri="{FF2B5EF4-FFF2-40B4-BE49-F238E27FC236}">
                <a16:creationId xmlns:a16="http://schemas.microsoft.com/office/drawing/2014/main" id="{0A89E71A-49A5-66EF-1D98-930D603AF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73238"/>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6C773610-A108-9C6F-8593-C7ED21F77BBB}"/>
              </a:ext>
            </a:extLst>
          </p:cNvPr>
          <p:cNvSpPr>
            <a:spLocks/>
          </p:cNvSpPr>
          <p:nvPr/>
        </p:nvSpPr>
        <p:spPr bwMode="auto">
          <a:xfrm>
            <a:off x="1258888" y="1989138"/>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CARACTERÍSTICAS</a:t>
            </a:r>
          </a:p>
        </p:txBody>
      </p:sp>
      <p:sp>
        <p:nvSpPr>
          <p:cNvPr id="3" name="Title 1">
            <a:extLst>
              <a:ext uri="{FF2B5EF4-FFF2-40B4-BE49-F238E27FC236}">
                <a16:creationId xmlns:a16="http://schemas.microsoft.com/office/drawing/2014/main" id="{8C472C7C-EC48-2205-17F1-584058B12190}"/>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59845" name="Text Box 5">
            <a:extLst>
              <a:ext uri="{FF2B5EF4-FFF2-40B4-BE49-F238E27FC236}">
                <a16:creationId xmlns:a16="http://schemas.microsoft.com/office/drawing/2014/main" id="{18D3342D-062B-E4D2-A740-F6125FF83566}"/>
              </a:ext>
            </a:extLst>
          </p:cNvPr>
          <p:cNvSpPr txBox="1">
            <a:spLocks noChangeArrowheads="1"/>
          </p:cNvSpPr>
          <p:nvPr/>
        </p:nvSpPr>
        <p:spPr bwMode="auto">
          <a:xfrm>
            <a:off x="501650" y="2616200"/>
            <a:ext cx="8318500" cy="124460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 distancia angular recorrida por todos los puntos del radio, sin importar donde se localizan en relación al eje, es la misma</a:t>
            </a:r>
            <a:endParaRPr lang="en-US" altLang="es-PR" sz="2500" i="1">
              <a:solidFill>
                <a:srgbClr val="FF0000"/>
              </a:solidFill>
              <a:latin typeface="Arial Black" panose="020B0A04020102020204" pitchFamily="34" charset="0"/>
            </a:endParaRPr>
          </a:p>
        </p:txBody>
      </p:sp>
      <p:pic>
        <p:nvPicPr>
          <p:cNvPr id="163846" name="Picture 6" descr="Bullets_Arrow_Blue1_Right_03">
            <a:extLst>
              <a:ext uri="{FF2B5EF4-FFF2-40B4-BE49-F238E27FC236}">
                <a16:creationId xmlns:a16="http://schemas.microsoft.com/office/drawing/2014/main" id="{96020B3B-C93C-1450-ADF1-792FE6536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6876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613B-9A61-AA11-2F0F-5E41D6F5558D}"/>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60869" name="Text Box 5">
            <a:extLst>
              <a:ext uri="{FF2B5EF4-FFF2-40B4-BE49-F238E27FC236}">
                <a16:creationId xmlns:a16="http://schemas.microsoft.com/office/drawing/2014/main" id="{F299B8B9-4C74-9ED8-12B5-BFDF1643B9DE}"/>
              </a:ext>
            </a:extLst>
          </p:cNvPr>
          <p:cNvSpPr txBox="1">
            <a:spLocks noChangeArrowheads="1"/>
          </p:cNvSpPr>
          <p:nvPr/>
        </p:nvSpPr>
        <p:spPr bwMode="auto">
          <a:xfrm>
            <a:off x="501650" y="24209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Principios:</a:t>
            </a:r>
            <a:endParaRPr lang="en-US" altLang="es-PR" sz="2500" i="1">
              <a:solidFill>
                <a:srgbClr val="FF0000"/>
              </a:solidFill>
              <a:latin typeface="Arial Black" panose="020B0A04020102020204" pitchFamily="34" charset="0"/>
            </a:endParaRPr>
          </a:p>
        </p:txBody>
      </p:sp>
      <p:pic>
        <p:nvPicPr>
          <p:cNvPr id="164868" name="Picture 6" descr="Bullets_Arrow_Blue1_Right_03">
            <a:extLst>
              <a:ext uri="{FF2B5EF4-FFF2-40B4-BE49-F238E27FC236}">
                <a16:creationId xmlns:a16="http://schemas.microsoft.com/office/drawing/2014/main" id="{5F80DB76-73E5-4965-A888-F852D3B3A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4923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7" descr="CURVHEAD">
            <a:extLst>
              <a:ext uri="{FF2B5EF4-FFF2-40B4-BE49-F238E27FC236}">
                <a16:creationId xmlns:a16="http://schemas.microsoft.com/office/drawing/2014/main" id="{4CEEC4DC-619B-90BE-B5FA-275A18D6E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8748712"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9EDCA039-F451-5FD7-F344-A27D816EEEF9}"/>
              </a:ext>
            </a:extLst>
          </p:cNvPr>
          <p:cNvSpPr>
            <a:spLocks/>
          </p:cNvSpPr>
          <p:nvPr/>
        </p:nvSpPr>
        <p:spPr bwMode="auto">
          <a:xfrm>
            <a:off x="395288" y="1557338"/>
            <a:ext cx="8280400" cy="57467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DE VARIAR LA LONGITUD DEL</a:t>
            </a:r>
            <a:b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RADIO DE ROTACIÓN SOBRE LA VELOCIDAD ANGULAR</a:t>
            </a:r>
          </a:p>
        </p:txBody>
      </p:sp>
      <p:sp>
        <p:nvSpPr>
          <p:cNvPr id="1060873" name="Text Box 9">
            <a:extLst>
              <a:ext uri="{FF2B5EF4-FFF2-40B4-BE49-F238E27FC236}">
                <a16:creationId xmlns:a16="http://schemas.microsoft.com/office/drawing/2014/main" id="{9087D0C6-892A-A2F8-6D26-AA8077D4AFE2}"/>
              </a:ext>
            </a:extLst>
          </p:cNvPr>
          <p:cNvSpPr txBox="1">
            <a:spLocks noChangeArrowheads="1"/>
          </p:cNvSpPr>
          <p:nvPr/>
        </p:nvSpPr>
        <p:spPr bwMode="auto">
          <a:xfrm>
            <a:off x="1190625" y="4005263"/>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Implicación:</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64872" name="Picture 10" descr="Bullets_Arrow-Thin_Green_Right_02">
            <a:extLst>
              <a:ext uri="{FF2B5EF4-FFF2-40B4-BE49-F238E27FC236}">
                <a16:creationId xmlns:a16="http://schemas.microsoft.com/office/drawing/2014/main" id="{BD84DE80-B82E-0764-6B17-56E869E33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038600"/>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875" name="Text Box 11">
            <a:extLst>
              <a:ext uri="{FF2B5EF4-FFF2-40B4-BE49-F238E27FC236}">
                <a16:creationId xmlns:a16="http://schemas.microsoft.com/office/drawing/2014/main" id="{F5D5A037-0B36-10B7-9B5D-2ED31C4C8618}"/>
              </a:ext>
            </a:extLst>
          </p:cNvPr>
          <p:cNvSpPr txBox="1">
            <a:spLocks noChangeArrowheads="1"/>
          </p:cNvSpPr>
          <p:nvPr/>
        </p:nvSpPr>
        <p:spPr bwMode="auto">
          <a:xfrm>
            <a:off x="827088" y="2924175"/>
            <a:ext cx="7993062" cy="105410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Cuando la velocidad angular de un cuerpo es constante, su </a:t>
            </a:r>
            <a:r>
              <a:rPr lang="en-US" altLang="es-PR" sz="2100" b="1" i="1">
                <a:solidFill>
                  <a:srgbClr val="FF0000"/>
                </a:solidFill>
                <a:effectLst>
                  <a:outerShdw blurRad="38100" dist="38100" dir="2700000" algn="tl">
                    <a:srgbClr val="C0C0C0"/>
                  </a:outerShdw>
                </a:effectLst>
              </a:rPr>
              <a:t>velocidad lineal</a:t>
            </a:r>
            <a:r>
              <a:rPr lang="en-US" altLang="es-PR" sz="2100" b="1">
                <a:solidFill>
                  <a:srgbClr val="000000"/>
                </a:solidFill>
                <a:effectLst>
                  <a:outerShdw blurRad="38100" dist="38100" dir="2700000" algn="tl">
                    <a:srgbClr val="C0C0C0"/>
                  </a:outerShdw>
                </a:effectLst>
              </a:rPr>
              <a:t> es </a:t>
            </a:r>
            <a:r>
              <a:rPr lang="en-US" altLang="es-PR" sz="2100" b="1" i="1">
                <a:solidFill>
                  <a:srgbClr val="800080"/>
                </a:solidFill>
                <a:effectLst>
                  <a:outerShdw blurRad="38100" dist="38100" dir="2700000" algn="tl">
                    <a:srgbClr val="C0C0C0"/>
                  </a:outerShdw>
                </a:effectLst>
              </a:rPr>
              <a:t>directamente proporcional</a:t>
            </a:r>
            <a:r>
              <a:rPr lang="en-US" altLang="es-PR" sz="2100" b="1">
                <a:solidFill>
                  <a:srgbClr val="000000"/>
                </a:solidFill>
                <a:effectLst>
                  <a:outerShdw blurRad="38100" dist="38100" dir="2700000" algn="tl">
                    <a:srgbClr val="C0C0C0"/>
                  </a:outerShdw>
                </a:effectLst>
              </a:rPr>
              <a:t> a la longitud de su radio de rotación:</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64874" name="Picture 12" descr="Bullet_Round_Diamond_Maggenta_02">
            <a:extLst>
              <a:ext uri="{FF2B5EF4-FFF2-40B4-BE49-F238E27FC236}">
                <a16:creationId xmlns:a16="http://schemas.microsoft.com/office/drawing/2014/main" id="{6B49A3B8-2CB6-20A5-1AE0-934063CBB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9956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878" name="Text Box 14">
            <a:extLst>
              <a:ext uri="{FF2B5EF4-FFF2-40B4-BE49-F238E27FC236}">
                <a16:creationId xmlns:a16="http://schemas.microsoft.com/office/drawing/2014/main" id="{E62DDE69-88E3-DB24-9E6C-3A2F0C9DCA30}"/>
              </a:ext>
            </a:extLst>
          </p:cNvPr>
          <p:cNvSpPr txBox="1">
            <a:spLocks noChangeArrowheads="1"/>
          </p:cNvSpPr>
          <p:nvPr/>
        </p:nvSpPr>
        <p:spPr bwMode="auto">
          <a:xfrm>
            <a:off x="1403350" y="4413250"/>
            <a:ext cx="7270750" cy="996950"/>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Entre </a:t>
            </a:r>
            <a:r>
              <a:rPr lang="es-ES" altLang="es-PR" sz="2200" b="1" i="1">
                <a:solidFill>
                  <a:srgbClr val="0033CC"/>
                </a:solidFill>
                <a:effectLst>
                  <a:outerShdw blurRad="38100" dist="38100" dir="2700000" algn="tl">
                    <a:srgbClr val="C0C0C0"/>
                  </a:outerShdw>
                </a:effectLst>
                <a:latin typeface="Calibri" panose="020F0502020204030204" pitchFamily="34" charset="0"/>
              </a:rPr>
              <a:t>mayor sea el largo del radio</a:t>
            </a:r>
            <a:r>
              <a:rPr lang="es-ES" altLang="es-PR" sz="2200" b="1">
                <a:solidFill>
                  <a:srgbClr val="000000"/>
                </a:solidFill>
                <a:latin typeface="Calibri" panose="020F0502020204030204" pitchFamily="34" charset="0"/>
              </a:rPr>
              <a:t> de rotación, </a:t>
            </a:r>
            <a:r>
              <a:rPr lang="es-ES" altLang="es-PR" sz="2200" b="1" i="1">
                <a:solidFill>
                  <a:srgbClr val="800080"/>
                </a:solidFill>
                <a:effectLst>
                  <a:outerShdw blurRad="38100" dist="38100" dir="2700000" algn="tl">
                    <a:srgbClr val="C0C0C0"/>
                  </a:outerShdw>
                </a:effectLst>
                <a:latin typeface="Calibri" panose="020F0502020204030204" pitchFamily="34" charset="0"/>
              </a:rPr>
              <a:t>mayor</a:t>
            </a:r>
            <a:r>
              <a:rPr lang="es-ES" altLang="es-PR" sz="2200" b="1">
                <a:solidFill>
                  <a:srgbClr val="000000"/>
                </a:solidFill>
                <a:latin typeface="Calibri" panose="020F0502020204030204" pitchFamily="34" charset="0"/>
              </a:rPr>
              <a:t> será la </a:t>
            </a:r>
            <a:r>
              <a:rPr lang="es-ES" altLang="es-PR" sz="2200" b="1" i="1">
                <a:solidFill>
                  <a:srgbClr val="FF0000"/>
                </a:solidFill>
                <a:effectLst>
                  <a:outerShdw blurRad="38100" dist="38100" dir="2700000" algn="tl">
                    <a:srgbClr val="C0C0C0"/>
                  </a:outerShdw>
                </a:effectLst>
                <a:latin typeface="Calibri" panose="020F0502020204030204" pitchFamily="34" charset="0"/>
              </a:rPr>
              <a:t>velocidad lineal</a:t>
            </a:r>
            <a:r>
              <a:rPr lang="es-ES" altLang="es-PR" sz="2200" b="1">
                <a:solidFill>
                  <a:srgbClr val="000000"/>
                </a:solidFill>
                <a:latin typeface="Calibri" panose="020F0502020204030204" pitchFamily="34" charset="0"/>
              </a:rPr>
              <a:t>, siempre que la velocidad angular sea constante</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64876" name="Picture 15" descr="Bullet_Square_Belved_Red1_02">
            <a:extLst>
              <a:ext uri="{FF2B5EF4-FFF2-40B4-BE49-F238E27FC236}">
                <a16:creationId xmlns:a16="http://schemas.microsoft.com/office/drawing/2014/main" id="{3DBE9468-3F12-4463-4667-AAB393B29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4516438"/>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882" name="Text Box 18">
            <a:extLst>
              <a:ext uri="{FF2B5EF4-FFF2-40B4-BE49-F238E27FC236}">
                <a16:creationId xmlns:a16="http://schemas.microsoft.com/office/drawing/2014/main" id="{4231AAFC-8024-4DE8-4662-811E7B9DA1B6}"/>
              </a:ext>
            </a:extLst>
          </p:cNvPr>
          <p:cNvSpPr txBox="1">
            <a:spLocks noChangeArrowheads="1"/>
          </p:cNvSpPr>
          <p:nvPr/>
        </p:nvSpPr>
        <p:spPr bwMode="auto">
          <a:xfrm>
            <a:off x="1403350" y="5445125"/>
            <a:ext cx="7270750" cy="996950"/>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Entre </a:t>
            </a:r>
            <a:r>
              <a:rPr lang="es-ES" altLang="es-PR" sz="2200" b="1" i="1">
                <a:solidFill>
                  <a:srgbClr val="0033CC"/>
                </a:solidFill>
                <a:effectLst>
                  <a:outerShdw blurRad="38100" dist="38100" dir="2700000" algn="tl">
                    <a:srgbClr val="C0C0C0"/>
                  </a:outerShdw>
                </a:effectLst>
                <a:latin typeface="Calibri" panose="020F0502020204030204" pitchFamily="34" charset="0"/>
              </a:rPr>
              <a:t>menor sea el largo del radio</a:t>
            </a:r>
            <a:r>
              <a:rPr lang="es-ES" altLang="es-PR" sz="2200" b="1">
                <a:solidFill>
                  <a:srgbClr val="000000"/>
                </a:solidFill>
                <a:latin typeface="Calibri" panose="020F0502020204030204" pitchFamily="34" charset="0"/>
              </a:rPr>
              <a:t> de rotación, </a:t>
            </a:r>
            <a:r>
              <a:rPr lang="es-ES" altLang="es-PR" sz="2200" b="1" i="1">
                <a:solidFill>
                  <a:srgbClr val="800080"/>
                </a:solidFill>
                <a:effectLst>
                  <a:outerShdw blurRad="38100" dist="38100" dir="2700000" algn="tl">
                    <a:srgbClr val="C0C0C0"/>
                  </a:outerShdw>
                </a:effectLst>
                <a:latin typeface="Calibri" panose="020F0502020204030204" pitchFamily="34" charset="0"/>
              </a:rPr>
              <a:t>menor</a:t>
            </a:r>
            <a:r>
              <a:rPr lang="es-ES" altLang="es-PR" sz="2200" b="1">
                <a:solidFill>
                  <a:srgbClr val="000000"/>
                </a:solidFill>
                <a:latin typeface="Calibri" panose="020F0502020204030204" pitchFamily="34" charset="0"/>
              </a:rPr>
              <a:t> será la </a:t>
            </a:r>
            <a:r>
              <a:rPr lang="es-ES" altLang="es-PR" sz="2200" b="1" i="1">
                <a:solidFill>
                  <a:srgbClr val="FF0000"/>
                </a:solidFill>
                <a:effectLst>
                  <a:outerShdw blurRad="38100" dist="38100" dir="2700000" algn="tl">
                    <a:srgbClr val="C0C0C0"/>
                  </a:outerShdw>
                </a:effectLst>
                <a:latin typeface="Calibri" panose="020F0502020204030204" pitchFamily="34" charset="0"/>
              </a:rPr>
              <a:t>velocidad lineal</a:t>
            </a:r>
            <a:r>
              <a:rPr lang="es-ES" altLang="es-PR" sz="2200" b="1">
                <a:solidFill>
                  <a:srgbClr val="000000"/>
                </a:solidFill>
                <a:latin typeface="Calibri" panose="020F0502020204030204" pitchFamily="34" charset="0"/>
              </a:rPr>
              <a:t>, siempre que la velocidad angular sea constante</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64878" name="Picture 19" descr="Bullet_Square_Belved_Red1_02">
            <a:extLst>
              <a:ext uri="{FF2B5EF4-FFF2-40B4-BE49-F238E27FC236}">
                <a16:creationId xmlns:a16="http://schemas.microsoft.com/office/drawing/2014/main" id="{F4D41718-1B0F-5C5F-83EE-555AAA1B30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548313"/>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8E9F-D559-9217-609A-12604946EEE6}"/>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61891" name="Text Box 3">
            <a:extLst>
              <a:ext uri="{FF2B5EF4-FFF2-40B4-BE49-F238E27FC236}">
                <a16:creationId xmlns:a16="http://schemas.microsoft.com/office/drawing/2014/main" id="{7F43F87C-B7DC-3914-30FD-C50BB5B09DFD}"/>
              </a:ext>
            </a:extLst>
          </p:cNvPr>
          <p:cNvSpPr txBox="1">
            <a:spLocks noChangeArrowheads="1"/>
          </p:cNvSpPr>
          <p:nvPr/>
        </p:nvSpPr>
        <p:spPr bwMode="auto">
          <a:xfrm>
            <a:off x="501650" y="24209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Principios:</a:t>
            </a:r>
            <a:endParaRPr lang="en-US" altLang="es-PR" sz="2500" i="1">
              <a:solidFill>
                <a:srgbClr val="FF0000"/>
              </a:solidFill>
              <a:latin typeface="Arial Black" panose="020B0A04020102020204" pitchFamily="34" charset="0"/>
            </a:endParaRPr>
          </a:p>
        </p:txBody>
      </p:sp>
      <p:pic>
        <p:nvPicPr>
          <p:cNvPr id="165892" name="Picture 4" descr="Bullets_Arrow_Blue1_Right_03">
            <a:extLst>
              <a:ext uri="{FF2B5EF4-FFF2-40B4-BE49-F238E27FC236}">
                <a16:creationId xmlns:a16="http://schemas.microsoft.com/office/drawing/2014/main" id="{2CF8809D-46D4-09A9-4C1E-A06EF78F6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4923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5" descr="CURVHEAD">
            <a:extLst>
              <a:ext uri="{FF2B5EF4-FFF2-40B4-BE49-F238E27FC236}">
                <a16:creationId xmlns:a16="http://schemas.microsoft.com/office/drawing/2014/main" id="{7E00F6A8-6453-0A7A-C5E9-4FEBA0626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8748712"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043D8629-BA11-8E6E-C8AB-1EE2C411FD40}"/>
              </a:ext>
            </a:extLst>
          </p:cNvPr>
          <p:cNvSpPr>
            <a:spLocks/>
          </p:cNvSpPr>
          <p:nvPr/>
        </p:nvSpPr>
        <p:spPr bwMode="auto">
          <a:xfrm>
            <a:off x="395288" y="1557338"/>
            <a:ext cx="8280400" cy="57467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DE VARIAR LA LONGITUD DEL</a:t>
            </a:r>
            <a:b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RADIO DE ROTACIÓN SOBRE LA VELOCIDAD ANGULAR</a:t>
            </a:r>
          </a:p>
        </p:txBody>
      </p:sp>
      <p:sp>
        <p:nvSpPr>
          <p:cNvPr id="1061895" name="Text Box 7">
            <a:extLst>
              <a:ext uri="{FF2B5EF4-FFF2-40B4-BE49-F238E27FC236}">
                <a16:creationId xmlns:a16="http://schemas.microsoft.com/office/drawing/2014/main" id="{1172D093-0AE6-3EF8-FAFB-80C25E6443B5}"/>
              </a:ext>
            </a:extLst>
          </p:cNvPr>
          <p:cNvSpPr txBox="1">
            <a:spLocks noChangeArrowheads="1"/>
          </p:cNvSpPr>
          <p:nvPr/>
        </p:nvSpPr>
        <p:spPr bwMode="auto">
          <a:xfrm>
            <a:off x="1190625" y="4005263"/>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Ecuación/fórmula:</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65896" name="Picture 8" descr="Bullets_Arrow-Thin_Green_Right_02">
            <a:extLst>
              <a:ext uri="{FF2B5EF4-FFF2-40B4-BE49-F238E27FC236}">
                <a16:creationId xmlns:a16="http://schemas.microsoft.com/office/drawing/2014/main" id="{DD78F0BF-FA26-902D-8101-D6E41B798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038600"/>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897" name="Text Box 9">
            <a:extLst>
              <a:ext uri="{FF2B5EF4-FFF2-40B4-BE49-F238E27FC236}">
                <a16:creationId xmlns:a16="http://schemas.microsoft.com/office/drawing/2014/main" id="{7ECC7C05-9C5A-1F2D-A75A-22D36236A5CD}"/>
              </a:ext>
            </a:extLst>
          </p:cNvPr>
          <p:cNvSpPr txBox="1">
            <a:spLocks noChangeArrowheads="1"/>
          </p:cNvSpPr>
          <p:nvPr/>
        </p:nvSpPr>
        <p:spPr bwMode="auto">
          <a:xfrm>
            <a:off x="827088" y="2924175"/>
            <a:ext cx="7993062" cy="105410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Cuando la velocidad angular de un cuerpo es constante, su </a:t>
            </a:r>
            <a:r>
              <a:rPr lang="en-US" altLang="es-PR" sz="2100" b="1" i="1">
                <a:solidFill>
                  <a:srgbClr val="FF0000"/>
                </a:solidFill>
                <a:effectLst>
                  <a:outerShdw blurRad="38100" dist="38100" dir="2700000" algn="tl">
                    <a:srgbClr val="C0C0C0"/>
                  </a:outerShdw>
                </a:effectLst>
              </a:rPr>
              <a:t>velocidad lineal</a:t>
            </a:r>
            <a:r>
              <a:rPr lang="en-US" altLang="es-PR" sz="2100" b="1">
                <a:solidFill>
                  <a:srgbClr val="000000"/>
                </a:solidFill>
                <a:effectLst>
                  <a:outerShdw blurRad="38100" dist="38100" dir="2700000" algn="tl">
                    <a:srgbClr val="C0C0C0"/>
                  </a:outerShdw>
                </a:effectLst>
              </a:rPr>
              <a:t> es </a:t>
            </a:r>
            <a:r>
              <a:rPr lang="en-US" altLang="es-PR" sz="2100" b="1" i="1">
                <a:solidFill>
                  <a:srgbClr val="660066"/>
                </a:solidFill>
                <a:effectLst>
                  <a:outerShdw blurRad="38100" dist="38100" dir="2700000" algn="tl">
                    <a:srgbClr val="C0C0C0"/>
                  </a:outerShdw>
                </a:effectLst>
              </a:rPr>
              <a:t>directamente proporcional</a:t>
            </a:r>
            <a:r>
              <a:rPr lang="en-US" altLang="es-PR" sz="2100" b="1">
                <a:solidFill>
                  <a:srgbClr val="000000"/>
                </a:solidFill>
                <a:effectLst>
                  <a:outerShdw blurRad="38100" dist="38100" dir="2700000" algn="tl">
                    <a:srgbClr val="C0C0C0"/>
                  </a:outerShdw>
                </a:effectLst>
              </a:rPr>
              <a:t> a la longitud de su radio de rotación:</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65898" name="Picture 10" descr="Bullet_Round_Diamond_Maggenta_02">
            <a:extLst>
              <a:ext uri="{FF2B5EF4-FFF2-40B4-BE49-F238E27FC236}">
                <a16:creationId xmlns:a16="http://schemas.microsoft.com/office/drawing/2014/main" id="{E88A7746-BBB3-1FE5-DDAC-4D1FF41FAE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9956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9" name="Picture 16" descr="B93">
            <a:extLst>
              <a:ext uri="{FF2B5EF4-FFF2-40B4-BE49-F238E27FC236}">
                <a16:creationId xmlns:a16="http://schemas.microsoft.com/office/drawing/2014/main" id="{161419AC-EA08-69FB-E390-200FA33689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4508500"/>
            <a:ext cx="2867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F821-1DB8-8B83-7C09-4A70F24A55A7}"/>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62915" name="Text Box 3">
            <a:extLst>
              <a:ext uri="{FF2B5EF4-FFF2-40B4-BE49-F238E27FC236}">
                <a16:creationId xmlns:a16="http://schemas.microsoft.com/office/drawing/2014/main" id="{57B86F76-310A-0763-D8D8-2F7FB835C54C}"/>
              </a:ext>
            </a:extLst>
          </p:cNvPr>
          <p:cNvSpPr txBox="1">
            <a:spLocks noChangeArrowheads="1"/>
          </p:cNvSpPr>
          <p:nvPr/>
        </p:nvSpPr>
        <p:spPr bwMode="auto">
          <a:xfrm>
            <a:off x="501650" y="24209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Principios:</a:t>
            </a:r>
            <a:endParaRPr lang="en-US" altLang="es-PR" sz="2500" i="1">
              <a:solidFill>
                <a:srgbClr val="FF0000"/>
              </a:solidFill>
              <a:latin typeface="Arial Black" panose="020B0A04020102020204" pitchFamily="34" charset="0"/>
            </a:endParaRPr>
          </a:p>
        </p:txBody>
      </p:sp>
      <p:pic>
        <p:nvPicPr>
          <p:cNvPr id="166916" name="Picture 4" descr="Bullets_Arrow_Blue1_Right_03">
            <a:extLst>
              <a:ext uri="{FF2B5EF4-FFF2-40B4-BE49-F238E27FC236}">
                <a16:creationId xmlns:a16="http://schemas.microsoft.com/office/drawing/2014/main" id="{47817597-ABC7-63E2-0596-B8EF15F16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4923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CURVHEAD">
            <a:extLst>
              <a:ext uri="{FF2B5EF4-FFF2-40B4-BE49-F238E27FC236}">
                <a16:creationId xmlns:a16="http://schemas.microsoft.com/office/drawing/2014/main" id="{6A6CE863-C10A-1F0D-4113-7D0B60891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8748712"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5E633A3B-9181-0225-EE32-5E6FB4FBE201}"/>
              </a:ext>
            </a:extLst>
          </p:cNvPr>
          <p:cNvSpPr>
            <a:spLocks/>
          </p:cNvSpPr>
          <p:nvPr/>
        </p:nvSpPr>
        <p:spPr bwMode="auto">
          <a:xfrm>
            <a:off x="395288" y="1557338"/>
            <a:ext cx="8280400" cy="57467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DE VARIAR LA LONGITUD DEL</a:t>
            </a:r>
            <a:b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RADIO DE ROTACIÓN SOBRE LA VELOCIDAD ANGULAR</a:t>
            </a:r>
          </a:p>
        </p:txBody>
      </p:sp>
      <p:sp>
        <p:nvSpPr>
          <p:cNvPr id="1062919" name="Text Box 7">
            <a:extLst>
              <a:ext uri="{FF2B5EF4-FFF2-40B4-BE49-F238E27FC236}">
                <a16:creationId xmlns:a16="http://schemas.microsoft.com/office/drawing/2014/main" id="{0C2DBD98-7DB2-723F-0A35-16A187257DD1}"/>
              </a:ext>
            </a:extLst>
          </p:cNvPr>
          <p:cNvSpPr txBox="1">
            <a:spLocks noChangeArrowheads="1"/>
          </p:cNvSpPr>
          <p:nvPr/>
        </p:nvSpPr>
        <p:spPr bwMode="auto">
          <a:xfrm>
            <a:off x="1190625" y="4005263"/>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Implicaciones:</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66920" name="Picture 8" descr="Bullets_Arrow-Thin_Green_Right_02">
            <a:extLst>
              <a:ext uri="{FF2B5EF4-FFF2-40B4-BE49-F238E27FC236}">
                <a16:creationId xmlns:a16="http://schemas.microsoft.com/office/drawing/2014/main" id="{D6B8A902-FCF1-32D8-0300-98BFDCD4A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038600"/>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2921" name="Text Box 9">
            <a:extLst>
              <a:ext uri="{FF2B5EF4-FFF2-40B4-BE49-F238E27FC236}">
                <a16:creationId xmlns:a16="http://schemas.microsoft.com/office/drawing/2014/main" id="{D473C6C5-7C02-B605-7BA2-8BE2E2FE2093}"/>
              </a:ext>
            </a:extLst>
          </p:cNvPr>
          <p:cNvSpPr txBox="1">
            <a:spLocks noChangeArrowheads="1"/>
          </p:cNvSpPr>
          <p:nvPr/>
        </p:nvSpPr>
        <p:spPr bwMode="auto">
          <a:xfrm>
            <a:off x="827088" y="2924175"/>
            <a:ext cx="7993062" cy="105410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Cuando la velocidad lineal de un cuerpo en rotación es constante, su </a:t>
            </a:r>
            <a:r>
              <a:rPr lang="en-US" altLang="es-PR" sz="2100" b="1" i="1">
                <a:solidFill>
                  <a:srgbClr val="FF0000"/>
                </a:solidFill>
                <a:effectLst>
                  <a:outerShdw blurRad="38100" dist="38100" dir="2700000" algn="tl">
                    <a:srgbClr val="C0C0C0"/>
                  </a:outerShdw>
                </a:effectLst>
              </a:rPr>
              <a:t>velocidad angular</a:t>
            </a:r>
            <a:r>
              <a:rPr lang="en-US" altLang="es-PR" sz="2100" b="1">
                <a:solidFill>
                  <a:srgbClr val="000000"/>
                </a:solidFill>
                <a:effectLst>
                  <a:outerShdw blurRad="38100" dist="38100" dir="2700000" algn="tl">
                    <a:srgbClr val="C0C0C0"/>
                  </a:outerShdw>
                </a:effectLst>
              </a:rPr>
              <a:t> es </a:t>
            </a:r>
            <a:r>
              <a:rPr lang="en-US" altLang="es-PR" sz="2100" b="1" i="1">
                <a:solidFill>
                  <a:srgbClr val="800080"/>
                </a:solidFill>
                <a:effectLst>
                  <a:outerShdw blurRad="38100" dist="38100" dir="2700000" algn="tl">
                    <a:srgbClr val="C0C0C0"/>
                  </a:outerShdw>
                </a:effectLst>
              </a:rPr>
              <a:t>inversamente proporcional</a:t>
            </a:r>
            <a:r>
              <a:rPr lang="en-US" altLang="es-PR" sz="2100" b="1">
                <a:solidFill>
                  <a:srgbClr val="000000"/>
                </a:solidFill>
                <a:effectLst>
                  <a:outerShdw blurRad="38100" dist="38100" dir="2700000" algn="tl">
                    <a:srgbClr val="C0C0C0"/>
                  </a:outerShdw>
                </a:effectLst>
              </a:rPr>
              <a:t> a la longitud de su radio de rotación:</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66922" name="Picture 10" descr="Bullet_Round_Diamond_Maggenta_02">
            <a:extLst>
              <a:ext uri="{FF2B5EF4-FFF2-40B4-BE49-F238E27FC236}">
                <a16:creationId xmlns:a16="http://schemas.microsoft.com/office/drawing/2014/main" id="{D748B63D-BA3E-69ED-7EB0-193615886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9956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2924" name="Text Box 12">
            <a:extLst>
              <a:ext uri="{FF2B5EF4-FFF2-40B4-BE49-F238E27FC236}">
                <a16:creationId xmlns:a16="http://schemas.microsoft.com/office/drawing/2014/main" id="{85C328A5-52C5-C645-FE03-06AD35D7EA0E}"/>
              </a:ext>
            </a:extLst>
          </p:cNvPr>
          <p:cNvSpPr txBox="1">
            <a:spLocks noChangeArrowheads="1"/>
          </p:cNvSpPr>
          <p:nvPr/>
        </p:nvSpPr>
        <p:spPr bwMode="auto">
          <a:xfrm>
            <a:off x="1403350" y="4413250"/>
            <a:ext cx="7270750" cy="996950"/>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Entre </a:t>
            </a:r>
            <a:r>
              <a:rPr lang="es-ES" altLang="es-PR" sz="2200" b="1" i="1">
                <a:solidFill>
                  <a:srgbClr val="0033CC"/>
                </a:solidFill>
                <a:effectLst>
                  <a:outerShdw blurRad="38100" dist="38100" dir="2700000" algn="tl">
                    <a:srgbClr val="C0C0C0"/>
                  </a:outerShdw>
                </a:effectLst>
                <a:latin typeface="Calibri" panose="020F0502020204030204" pitchFamily="34" charset="0"/>
              </a:rPr>
              <a:t>mayor sea el largo del radio</a:t>
            </a:r>
            <a:r>
              <a:rPr lang="es-ES" altLang="es-PR" sz="2200" b="1">
                <a:solidFill>
                  <a:srgbClr val="000000"/>
                </a:solidFill>
                <a:latin typeface="Calibri" panose="020F0502020204030204" pitchFamily="34" charset="0"/>
              </a:rPr>
              <a:t> de rotación, </a:t>
            </a:r>
            <a:r>
              <a:rPr lang="es-ES" altLang="es-PR" sz="2200" b="1" i="1">
                <a:solidFill>
                  <a:srgbClr val="800080"/>
                </a:solidFill>
                <a:effectLst>
                  <a:outerShdw blurRad="38100" dist="38100" dir="2700000" algn="tl">
                    <a:srgbClr val="C0C0C0"/>
                  </a:outerShdw>
                </a:effectLst>
                <a:latin typeface="Calibri" panose="020F0502020204030204" pitchFamily="34" charset="0"/>
              </a:rPr>
              <a:t>menor</a:t>
            </a:r>
            <a:r>
              <a:rPr lang="es-ES" altLang="es-PR" sz="2200" b="1">
                <a:solidFill>
                  <a:srgbClr val="000000"/>
                </a:solidFill>
                <a:latin typeface="Calibri" panose="020F0502020204030204" pitchFamily="34" charset="0"/>
              </a:rPr>
              <a:t> será la </a:t>
            </a:r>
            <a:r>
              <a:rPr lang="es-ES" altLang="es-PR" sz="2200" b="1" i="1">
                <a:solidFill>
                  <a:srgbClr val="FF0000"/>
                </a:solidFill>
                <a:effectLst>
                  <a:outerShdw blurRad="38100" dist="38100" dir="2700000" algn="tl">
                    <a:srgbClr val="C0C0C0"/>
                  </a:outerShdw>
                </a:effectLst>
                <a:latin typeface="Calibri" panose="020F0502020204030204" pitchFamily="34" charset="0"/>
              </a:rPr>
              <a:t>velocidad angular</a:t>
            </a:r>
            <a:r>
              <a:rPr lang="es-ES" altLang="es-PR" sz="2200" b="1">
                <a:solidFill>
                  <a:srgbClr val="000000"/>
                </a:solidFill>
                <a:latin typeface="Calibri" panose="020F0502020204030204" pitchFamily="34" charset="0"/>
              </a:rPr>
              <a:t>, siempre que la velocidad lineal se mantenga constante</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66924" name="Picture 13" descr="Bullet_Square_Belved_Red1_02">
            <a:extLst>
              <a:ext uri="{FF2B5EF4-FFF2-40B4-BE49-F238E27FC236}">
                <a16:creationId xmlns:a16="http://schemas.microsoft.com/office/drawing/2014/main" id="{F51DD3C1-41F3-A405-BE94-561A91D863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4516438"/>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2926" name="Text Box 14">
            <a:extLst>
              <a:ext uri="{FF2B5EF4-FFF2-40B4-BE49-F238E27FC236}">
                <a16:creationId xmlns:a16="http://schemas.microsoft.com/office/drawing/2014/main" id="{A4CAA754-B518-A042-7713-D28C0B1907A8}"/>
              </a:ext>
            </a:extLst>
          </p:cNvPr>
          <p:cNvSpPr txBox="1">
            <a:spLocks noChangeArrowheads="1"/>
          </p:cNvSpPr>
          <p:nvPr/>
        </p:nvSpPr>
        <p:spPr bwMode="auto">
          <a:xfrm>
            <a:off x="1403350" y="5445125"/>
            <a:ext cx="7270750" cy="996950"/>
          </a:xfrm>
          <a:prstGeom prst="rect">
            <a:avLst/>
          </a:prstGeom>
          <a:noFill/>
          <a:ln>
            <a:noFill/>
          </a:ln>
          <a:effectLst/>
        </p:spPr>
        <p:txBody>
          <a:bodyPr>
            <a:spAutoFit/>
          </a:bodyPr>
          <a:lstStyle/>
          <a:p>
            <a:pPr>
              <a:lnSpc>
                <a:spcPct val="90000"/>
              </a:lnSpc>
              <a:defRPr/>
            </a:pPr>
            <a:r>
              <a:rPr lang="es-ES" altLang="es-PR" sz="2200" b="1">
                <a:solidFill>
                  <a:srgbClr val="000000"/>
                </a:solidFill>
                <a:latin typeface="Calibri" panose="020F0502020204030204" pitchFamily="34" charset="0"/>
              </a:rPr>
              <a:t>Entre </a:t>
            </a:r>
            <a:r>
              <a:rPr lang="es-ES" altLang="es-PR" sz="2200" b="1" i="1">
                <a:solidFill>
                  <a:srgbClr val="0033CC"/>
                </a:solidFill>
                <a:effectLst>
                  <a:outerShdw blurRad="38100" dist="38100" dir="2700000" algn="tl">
                    <a:srgbClr val="C0C0C0"/>
                  </a:outerShdw>
                </a:effectLst>
                <a:latin typeface="Calibri" panose="020F0502020204030204" pitchFamily="34" charset="0"/>
              </a:rPr>
              <a:t>menor sea el largo del radio</a:t>
            </a:r>
            <a:r>
              <a:rPr lang="es-ES" altLang="es-PR" sz="2200" b="1">
                <a:solidFill>
                  <a:srgbClr val="000000"/>
                </a:solidFill>
                <a:latin typeface="Calibri" panose="020F0502020204030204" pitchFamily="34" charset="0"/>
              </a:rPr>
              <a:t> de rotación, </a:t>
            </a:r>
            <a:r>
              <a:rPr lang="es-ES" altLang="es-PR" sz="2200" b="1" i="1">
                <a:solidFill>
                  <a:srgbClr val="800080"/>
                </a:solidFill>
                <a:effectLst>
                  <a:outerShdw blurRad="38100" dist="38100" dir="2700000" algn="tl">
                    <a:srgbClr val="C0C0C0"/>
                  </a:outerShdw>
                </a:effectLst>
                <a:latin typeface="Calibri" panose="020F0502020204030204" pitchFamily="34" charset="0"/>
              </a:rPr>
              <a:t>mayor</a:t>
            </a:r>
            <a:r>
              <a:rPr lang="es-ES" altLang="es-PR" sz="2200" b="1">
                <a:solidFill>
                  <a:srgbClr val="000000"/>
                </a:solidFill>
                <a:latin typeface="Calibri" panose="020F0502020204030204" pitchFamily="34" charset="0"/>
              </a:rPr>
              <a:t> será la </a:t>
            </a:r>
            <a:r>
              <a:rPr lang="es-ES" altLang="es-PR" sz="2200" b="1" i="1">
                <a:solidFill>
                  <a:srgbClr val="FF0000"/>
                </a:solidFill>
                <a:effectLst>
                  <a:outerShdw blurRad="38100" dist="38100" dir="2700000" algn="tl">
                    <a:srgbClr val="C0C0C0"/>
                  </a:outerShdw>
                </a:effectLst>
                <a:latin typeface="Calibri" panose="020F0502020204030204" pitchFamily="34" charset="0"/>
              </a:rPr>
              <a:t>velocidad angular</a:t>
            </a:r>
            <a:r>
              <a:rPr lang="es-ES" altLang="es-PR" sz="2200" b="1">
                <a:solidFill>
                  <a:srgbClr val="000000"/>
                </a:solidFill>
                <a:latin typeface="Calibri" panose="020F0502020204030204" pitchFamily="34" charset="0"/>
              </a:rPr>
              <a:t>, siempre que la velocidad angular sea constante</a:t>
            </a:r>
            <a:endParaRPr lang="en-US" altLang="es-PR" sz="220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66926" name="Picture 15" descr="Bullet_Square_Belved_Red1_02">
            <a:extLst>
              <a:ext uri="{FF2B5EF4-FFF2-40B4-BE49-F238E27FC236}">
                <a16:creationId xmlns:a16="http://schemas.microsoft.com/office/drawing/2014/main" id="{8DAEFA2F-44B7-F02A-F8DB-9374985B75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548313"/>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aRow-G">
            <a:extLst>
              <a:ext uri="{FF2B5EF4-FFF2-40B4-BE49-F238E27FC236}">
                <a16:creationId xmlns:a16="http://schemas.microsoft.com/office/drawing/2014/main" id="{264B5904-D335-29CB-DFE0-BA5B37C24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92" y="0"/>
            <a:ext cx="11235610" cy="709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0339" name="Text Box 3">
            <a:extLst>
              <a:ext uri="{FF2B5EF4-FFF2-40B4-BE49-F238E27FC236}">
                <a16:creationId xmlns:a16="http://schemas.microsoft.com/office/drawing/2014/main" id="{372837F3-EDF8-7D51-6A6F-613BAB5EDBC2}"/>
              </a:ext>
            </a:extLst>
          </p:cNvPr>
          <p:cNvSpPr txBox="1">
            <a:spLocks noChangeArrowheads="1"/>
          </p:cNvSpPr>
          <p:nvPr/>
        </p:nvSpPr>
        <p:spPr bwMode="auto">
          <a:xfrm>
            <a:off x="381000" y="241300"/>
            <a:ext cx="8458200" cy="6311900"/>
          </a:xfrm>
          <a:prstGeom prst="rect">
            <a:avLst/>
          </a:prstGeom>
          <a:noFill/>
          <a:ln>
            <a:noFill/>
          </a:ln>
          <a:effectLst/>
        </p:spPr>
        <p:txBody>
          <a:bodyPr>
            <a:spAutoFit/>
          </a:bodyPr>
          <a:lstStyle/>
          <a:p>
            <a:pPr algn="ctr">
              <a:lnSpc>
                <a:spcPct val="170000"/>
              </a:lnSpc>
              <a:defRPr/>
            </a:pPr>
            <a:r>
              <a:rPr lang="en-US" altLang="es-PR" sz="8000" b="1" dirty="0">
                <a:solidFill>
                  <a:srgbClr val="FFFF00"/>
                </a:solidFill>
                <a:effectLst>
                  <a:outerShdw blurRad="38100" dist="38100" dir="2700000" algn="tl">
                    <a:srgbClr val="C0C0C0"/>
                  </a:outerShdw>
                </a:effectLst>
                <a:latin typeface="Arial" panose="020B0604020202020204" pitchFamily="34" charset="0"/>
              </a:rPr>
              <a:t>TIPOS/FORMAS</a:t>
            </a:r>
          </a:p>
          <a:p>
            <a:pPr algn="ctr">
              <a:lnSpc>
                <a:spcPct val="170000"/>
              </a:lnSpc>
              <a:defRPr/>
            </a:pPr>
            <a:r>
              <a:rPr lang="en-US" altLang="es-PR" sz="8000" b="1" dirty="0">
                <a:solidFill>
                  <a:srgbClr val="FFFF00"/>
                </a:solidFill>
                <a:effectLst>
                  <a:outerShdw blurRad="38100" dist="38100" dir="2700000" algn="tl">
                    <a:srgbClr val="C0C0C0"/>
                  </a:outerShdw>
                </a:effectLst>
                <a:latin typeface="Arial" panose="020B0604020202020204" pitchFamily="34" charset="0"/>
              </a:rPr>
              <a:t>DE</a:t>
            </a:r>
          </a:p>
          <a:p>
            <a:pPr algn="ctr">
              <a:lnSpc>
                <a:spcPct val="170000"/>
              </a:lnSpc>
              <a:defRPr/>
            </a:pPr>
            <a:r>
              <a:rPr lang="en-US" altLang="es-PR" sz="8000" b="1" dirty="0">
                <a:solidFill>
                  <a:srgbClr val="FFFF00"/>
                </a:solidFill>
                <a:effectLst>
                  <a:outerShdw blurRad="38100" dist="38100" dir="2700000" algn="tl">
                    <a:srgbClr val="C0C0C0"/>
                  </a:outerShdw>
                </a:effectLst>
                <a:latin typeface="Arial" panose="020B0604020202020204" pitchFamily="34" charset="0"/>
              </a:rPr>
              <a:t> MOVIMIENTO</a:t>
            </a:r>
          </a:p>
        </p:txBody>
      </p:sp>
    </p:spTree>
  </p:cSld>
  <p:clrMapOvr>
    <a:masterClrMapping/>
  </p:clrMapOvr>
  <p:transition spd="slow">
    <p:blinds/>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0BFB-A09B-3196-9C7A-2EE803A9A59E}"/>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63939" name="Text Box 3">
            <a:extLst>
              <a:ext uri="{FF2B5EF4-FFF2-40B4-BE49-F238E27FC236}">
                <a16:creationId xmlns:a16="http://schemas.microsoft.com/office/drawing/2014/main" id="{CEEFF5DE-0C2A-77C4-63E2-43239EBC1BFC}"/>
              </a:ext>
            </a:extLst>
          </p:cNvPr>
          <p:cNvSpPr txBox="1">
            <a:spLocks noChangeArrowheads="1"/>
          </p:cNvSpPr>
          <p:nvPr/>
        </p:nvSpPr>
        <p:spPr bwMode="auto">
          <a:xfrm>
            <a:off x="501650" y="24209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Principios:</a:t>
            </a:r>
            <a:endParaRPr lang="en-US" altLang="es-PR" sz="2500" i="1">
              <a:solidFill>
                <a:srgbClr val="FF0000"/>
              </a:solidFill>
              <a:latin typeface="Arial Black" panose="020B0A04020102020204" pitchFamily="34" charset="0"/>
            </a:endParaRPr>
          </a:p>
        </p:txBody>
      </p:sp>
      <p:pic>
        <p:nvPicPr>
          <p:cNvPr id="167940" name="Picture 4" descr="Bullets_Arrow_Blue1_Right_03">
            <a:extLst>
              <a:ext uri="{FF2B5EF4-FFF2-40B4-BE49-F238E27FC236}">
                <a16:creationId xmlns:a16="http://schemas.microsoft.com/office/drawing/2014/main" id="{C0B81615-DB66-A503-A8FF-652C1935B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4923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5" descr="CURVHEAD">
            <a:extLst>
              <a:ext uri="{FF2B5EF4-FFF2-40B4-BE49-F238E27FC236}">
                <a16:creationId xmlns:a16="http://schemas.microsoft.com/office/drawing/2014/main" id="{C3123A5B-96EA-A5B3-ADF3-113867D44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8748712"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65F43E8C-1550-A3E6-B6B0-E15D5818D6EC}"/>
              </a:ext>
            </a:extLst>
          </p:cNvPr>
          <p:cNvSpPr>
            <a:spLocks/>
          </p:cNvSpPr>
          <p:nvPr/>
        </p:nvSpPr>
        <p:spPr bwMode="auto">
          <a:xfrm>
            <a:off x="395288" y="1557338"/>
            <a:ext cx="8280400" cy="57467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DE VARIAR LA LONGITUD DEL</a:t>
            </a:r>
            <a:b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RADIO DE ROTACIÓN SOBRE LA VELOCIDAD ANGULAR</a:t>
            </a:r>
          </a:p>
        </p:txBody>
      </p:sp>
      <p:sp>
        <p:nvSpPr>
          <p:cNvPr id="1063943" name="Text Box 7">
            <a:extLst>
              <a:ext uri="{FF2B5EF4-FFF2-40B4-BE49-F238E27FC236}">
                <a16:creationId xmlns:a16="http://schemas.microsoft.com/office/drawing/2014/main" id="{4DFBA1E0-B591-CD35-426F-E34EBFF88E4C}"/>
              </a:ext>
            </a:extLst>
          </p:cNvPr>
          <p:cNvSpPr txBox="1">
            <a:spLocks noChangeArrowheads="1"/>
          </p:cNvSpPr>
          <p:nvPr/>
        </p:nvSpPr>
        <p:spPr bwMode="auto">
          <a:xfrm>
            <a:off x="1190625" y="4054475"/>
            <a:ext cx="7773988" cy="393700"/>
          </a:xfrm>
          <a:prstGeom prst="rect">
            <a:avLst/>
          </a:prstGeom>
          <a:noFill/>
          <a:ln>
            <a:noFill/>
          </a:ln>
          <a:effectLst/>
        </p:spPr>
        <p:txBody>
          <a:bodyPr>
            <a:spAutoFit/>
          </a:bodyPr>
          <a:lstStyle/>
          <a:p>
            <a:pPr>
              <a:lnSpc>
                <a:spcPct val="90000"/>
              </a:lnSpc>
              <a:defRPr/>
            </a:pPr>
            <a:r>
              <a:rPr lang="es-ES" altLang="es-PR" sz="2200" b="1">
                <a:solidFill>
                  <a:srgbClr val="000000"/>
                </a:solidFill>
                <a:latin typeface="Arial" panose="020B0604020202020204" pitchFamily="34" charset="0"/>
              </a:rPr>
              <a:t>Ecuación/Fórmula:</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67944" name="Picture 8" descr="Bullets_Arrow-Thin_Green_Right_02">
            <a:extLst>
              <a:ext uri="{FF2B5EF4-FFF2-40B4-BE49-F238E27FC236}">
                <a16:creationId xmlns:a16="http://schemas.microsoft.com/office/drawing/2014/main" id="{15846E69-DC64-9EEA-30FC-2A95919545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087813"/>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945" name="Text Box 9">
            <a:extLst>
              <a:ext uri="{FF2B5EF4-FFF2-40B4-BE49-F238E27FC236}">
                <a16:creationId xmlns:a16="http://schemas.microsoft.com/office/drawing/2014/main" id="{5E6165E8-46D3-61C9-473D-6DC4817BE040}"/>
              </a:ext>
            </a:extLst>
          </p:cNvPr>
          <p:cNvSpPr txBox="1">
            <a:spLocks noChangeArrowheads="1"/>
          </p:cNvSpPr>
          <p:nvPr/>
        </p:nvSpPr>
        <p:spPr bwMode="auto">
          <a:xfrm>
            <a:off x="827088" y="2924175"/>
            <a:ext cx="7993062" cy="105410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Cuando la velocidad lineal de un cuerpo en rotación es constante, su </a:t>
            </a:r>
            <a:r>
              <a:rPr lang="en-US" altLang="es-PR" sz="2100" b="1" i="1">
                <a:solidFill>
                  <a:srgbClr val="FF0000"/>
                </a:solidFill>
                <a:effectLst>
                  <a:outerShdw blurRad="38100" dist="38100" dir="2700000" algn="tl">
                    <a:srgbClr val="C0C0C0"/>
                  </a:outerShdw>
                </a:effectLst>
              </a:rPr>
              <a:t>velocidad angular</a:t>
            </a:r>
            <a:r>
              <a:rPr lang="en-US" altLang="es-PR" sz="2100" b="1">
                <a:solidFill>
                  <a:srgbClr val="000000"/>
                </a:solidFill>
                <a:effectLst>
                  <a:outerShdw blurRad="38100" dist="38100" dir="2700000" algn="tl">
                    <a:srgbClr val="C0C0C0"/>
                  </a:outerShdw>
                </a:effectLst>
              </a:rPr>
              <a:t> es </a:t>
            </a:r>
            <a:r>
              <a:rPr lang="en-US" altLang="es-PR" sz="2100" b="1" i="1">
                <a:solidFill>
                  <a:srgbClr val="800080"/>
                </a:solidFill>
                <a:effectLst>
                  <a:outerShdw blurRad="38100" dist="38100" dir="2700000" algn="tl">
                    <a:srgbClr val="C0C0C0"/>
                  </a:outerShdw>
                </a:effectLst>
              </a:rPr>
              <a:t>inversamente proporcional</a:t>
            </a:r>
            <a:r>
              <a:rPr lang="en-US" altLang="es-PR" sz="2100" b="1">
                <a:solidFill>
                  <a:srgbClr val="000000"/>
                </a:solidFill>
                <a:effectLst>
                  <a:outerShdw blurRad="38100" dist="38100" dir="2700000" algn="tl">
                    <a:srgbClr val="C0C0C0"/>
                  </a:outerShdw>
                </a:effectLst>
              </a:rPr>
              <a:t> a la longitud de su radio de rotación:</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67946" name="Picture 10" descr="Bullet_Round_Diamond_Maggenta_02">
            <a:extLst>
              <a:ext uri="{FF2B5EF4-FFF2-40B4-BE49-F238E27FC236}">
                <a16:creationId xmlns:a16="http://schemas.microsoft.com/office/drawing/2014/main" id="{88998CE3-BC06-EB1F-D1F6-4A02BCC85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9956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7" name="Picture 15" descr="B94">
            <a:extLst>
              <a:ext uri="{FF2B5EF4-FFF2-40B4-BE49-F238E27FC236}">
                <a16:creationId xmlns:a16="http://schemas.microsoft.com/office/drawing/2014/main" id="{D778DD63-D538-804A-1678-120C59A230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675" y="4630738"/>
            <a:ext cx="2087563"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9C18F-8281-1F4E-D491-2CEF3A03C5AC}"/>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64963" name="Text Box 3">
            <a:extLst>
              <a:ext uri="{FF2B5EF4-FFF2-40B4-BE49-F238E27FC236}">
                <a16:creationId xmlns:a16="http://schemas.microsoft.com/office/drawing/2014/main" id="{79B1197A-C2F1-7427-4E51-068B9A3EE8E0}"/>
              </a:ext>
            </a:extLst>
          </p:cNvPr>
          <p:cNvSpPr txBox="1">
            <a:spLocks noChangeArrowheads="1"/>
          </p:cNvSpPr>
          <p:nvPr/>
        </p:nvSpPr>
        <p:spPr bwMode="auto">
          <a:xfrm>
            <a:off x="501650" y="2420938"/>
            <a:ext cx="8318500" cy="860425"/>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Situaciones en las cuales el </a:t>
            </a:r>
            <a:r>
              <a:rPr lang="en-US" altLang="es-PR" sz="2800" b="1" i="1" u="sng">
                <a:solidFill>
                  <a:srgbClr val="FF0000"/>
                </a:solidFill>
                <a:effectLst>
                  <a:outerShdw blurRad="38100" dist="38100" dir="2700000" algn="tl">
                    <a:srgbClr val="C0C0C0"/>
                  </a:outerShdw>
                </a:effectLst>
                <a:latin typeface="Calibri" panose="020F0502020204030204" pitchFamily="34" charset="0"/>
              </a:rPr>
              <a:t>alargamiento del radio es deseado</a:t>
            </a:r>
            <a:r>
              <a:rPr lang="en-US" altLang="es-PR" sz="2800" b="1">
                <a:solidFill>
                  <a:srgbClr val="484876"/>
                </a:solidFill>
                <a:effectLst>
                  <a:outerShdw blurRad="38100" dist="38100" dir="2700000" algn="tl">
                    <a:srgbClr val="C0C0C0"/>
                  </a:outerShdw>
                </a:effectLst>
                <a:latin typeface="Calibri" panose="020F0502020204030204" pitchFamily="34" charset="0"/>
              </a:rPr>
              <a:t>:</a:t>
            </a:r>
            <a:endParaRPr lang="en-US" altLang="es-PR" sz="2500" i="1">
              <a:solidFill>
                <a:srgbClr val="FF0000"/>
              </a:solidFill>
              <a:latin typeface="Arial Black" panose="020B0A04020102020204" pitchFamily="34" charset="0"/>
            </a:endParaRPr>
          </a:p>
        </p:txBody>
      </p:sp>
      <p:pic>
        <p:nvPicPr>
          <p:cNvPr id="168964" name="Picture 4" descr="Bullets_Arrow_Blue1_Right_03">
            <a:extLst>
              <a:ext uri="{FF2B5EF4-FFF2-40B4-BE49-F238E27FC236}">
                <a16:creationId xmlns:a16="http://schemas.microsoft.com/office/drawing/2014/main" id="{2254D398-D15A-61CD-ACBA-4CEFF55F7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4923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5" descr="CURVHEAD">
            <a:extLst>
              <a:ext uri="{FF2B5EF4-FFF2-40B4-BE49-F238E27FC236}">
                <a16:creationId xmlns:a16="http://schemas.microsoft.com/office/drawing/2014/main" id="{CB905A99-130F-A338-5F09-0E55C971B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8748712"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4E7F22A5-B483-DFAA-0FDA-CBC87E31B4AC}"/>
              </a:ext>
            </a:extLst>
          </p:cNvPr>
          <p:cNvSpPr>
            <a:spLocks/>
          </p:cNvSpPr>
          <p:nvPr/>
        </p:nvSpPr>
        <p:spPr bwMode="auto">
          <a:xfrm>
            <a:off x="395288" y="1557338"/>
            <a:ext cx="8280400" cy="57467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DE VARIAR LA LONGITUD DEL</a:t>
            </a:r>
            <a:b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RADIO DE ROTACIÓN SOBRE LA VELOCIDAD ANGULAR</a:t>
            </a:r>
          </a:p>
        </p:txBody>
      </p:sp>
      <p:sp>
        <p:nvSpPr>
          <p:cNvPr id="1064969" name="Text Box 9">
            <a:extLst>
              <a:ext uri="{FF2B5EF4-FFF2-40B4-BE49-F238E27FC236}">
                <a16:creationId xmlns:a16="http://schemas.microsoft.com/office/drawing/2014/main" id="{91BAAC71-ED5E-DD41-9B51-10B7429567CC}"/>
              </a:ext>
            </a:extLst>
          </p:cNvPr>
          <p:cNvSpPr txBox="1">
            <a:spLocks noChangeArrowheads="1"/>
          </p:cNvSpPr>
          <p:nvPr/>
        </p:nvSpPr>
        <p:spPr bwMode="auto">
          <a:xfrm>
            <a:off x="827088" y="3357563"/>
            <a:ext cx="7993062"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Pateando en balonpie:</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68968" name="Picture 10" descr="Bullet_Round_Diamond_Maggenta_02">
            <a:extLst>
              <a:ext uri="{FF2B5EF4-FFF2-40B4-BE49-F238E27FC236}">
                <a16:creationId xmlns:a16="http://schemas.microsoft.com/office/drawing/2014/main" id="{CFC8A291-A4C2-BD3C-9EB2-FBA4B39225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429000"/>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72" name="Text Box 12">
            <a:extLst>
              <a:ext uri="{FF2B5EF4-FFF2-40B4-BE49-F238E27FC236}">
                <a16:creationId xmlns:a16="http://schemas.microsoft.com/office/drawing/2014/main" id="{7E07E254-A8FE-AF4D-B927-F055EA3B2C81}"/>
              </a:ext>
            </a:extLst>
          </p:cNvPr>
          <p:cNvSpPr txBox="1">
            <a:spLocks noChangeArrowheads="1"/>
          </p:cNvSpPr>
          <p:nvPr/>
        </p:nvSpPr>
        <p:spPr bwMode="auto">
          <a:xfrm>
            <a:off x="827088" y="3813175"/>
            <a:ext cx="7993062" cy="996950"/>
          </a:xfrm>
          <a:prstGeom prst="rect">
            <a:avLst/>
          </a:prstGeom>
          <a:noFill/>
          <a:ln>
            <a:noFill/>
          </a:ln>
          <a:effectLst/>
        </p:spPr>
        <p:txBody>
          <a:bodyPr>
            <a:spAutoFit/>
          </a:bodyPr>
          <a:lstStyle/>
          <a:p>
            <a:pPr>
              <a:lnSpc>
                <a:spcPct val="90000"/>
              </a:lnSpc>
              <a:defRPr/>
            </a:pPr>
            <a:r>
              <a:rPr lang="es-ES" altLang="es-PR" sz="2200" b="1" i="1">
                <a:solidFill>
                  <a:srgbClr val="000000"/>
                </a:solidFill>
                <a:latin typeface="Arial" panose="020B0604020202020204" pitchFamily="34" charset="0"/>
              </a:rPr>
              <a:t>La </a:t>
            </a:r>
            <a:r>
              <a:rPr lang="es-ES" altLang="es-PR" sz="2200" b="1" i="1">
                <a:solidFill>
                  <a:srgbClr val="660066"/>
                </a:solidFill>
                <a:effectLst>
                  <a:outerShdw blurRad="38100" dist="38100" dir="2700000" algn="tl">
                    <a:srgbClr val="C0C0C0"/>
                  </a:outerShdw>
                </a:effectLst>
                <a:latin typeface="Arial" panose="020B0604020202020204" pitchFamily="34" charset="0"/>
              </a:rPr>
              <a:t>velocidad lineal del pie será mayor</a:t>
            </a:r>
            <a:r>
              <a:rPr lang="es-ES" altLang="es-PR" sz="2200" b="1" i="1">
                <a:solidFill>
                  <a:srgbClr val="000000"/>
                </a:solidFill>
                <a:latin typeface="Arial" panose="020B0604020202020204" pitchFamily="34" charset="0"/>
              </a:rPr>
              <a:t> si desde una posición flexionada de la rodilla, el pateador </a:t>
            </a:r>
            <a:r>
              <a:rPr lang="es-ES" altLang="es-PR" sz="2200" b="1" i="1">
                <a:solidFill>
                  <a:srgbClr val="FF0000"/>
                </a:solidFill>
                <a:effectLst>
                  <a:outerShdw blurRad="38100" dist="38100" dir="2700000" algn="tl">
                    <a:srgbClr val="C0C0C0"/>
                  </a:outerShdw>
                </a:effectLst>
                <a:latin typeface="Arial" panose="020B0604020202020204" pitchFamily="34" charset="0"/>
              </a:rPr>
              <a:t>endereza la rodilla</a:t>
            </a:r>
            <a:r>
              <a:rPr lang="es-ES" altLang="es-PR" sz="2200" b="1" i="1">
                <a:solidFill>
                  <a:srgbClr val="000000"/>
                </a:solidFill>
                <a:latin typeface="Arial" panose="020B0604020202020204" pitchFamily="34" charset="0"/>
              </a:rPr>
              <a:t> (lo cual produce un </a:t>
            </a:r>
            <a:r>
              <a:rPr lang="es-ES" altLang="es-PR" sz="2200" b="1" i="1">
                <a:solidFill>
                  <a:srgbClr val="FF0000"/>
                </a:solidFill>
                <a:effectLst>
                  <a:outerShdw blurRad="38100" dist="38100" dir="2700000" algn="tl">
                    <a:srgbClr val="C0C0C0"/>
                  </a:outerShdw>
                </a:effectLst>
                <a:latin typeface="Arial" panose="020B0604020202020204" pitchFamily="34" charset="0"/>
              </a:rPr>
              <a:t>radio de rotación mayor</a:t>
            </a:r>
            <a:r>
              <a:rPr lang="es-ES" altLang="es-PR" sz="2200" b="1" i="1">
                <a:solidFill>
                  <a:srgbClr val="000000"/>
                </a:solidFill>
                <a:latin typeface="Arial" panose="020B0604020202020204" pitchFamily="34" charset="0"/>
              </a:rPr>
              <a:t>)</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68970" name="Picture 16" descr="Soccer_Kick_Belved_01">
            <a:extLst>
              <a:ext uri="{FF2B5EF4-FFF2-40B4-BE49-F238E27FC236}">
                <a16:creationId xmlns:a16="http://schemas.microsoft.com/office/drawing/2014/main" id="{ED86787D-8F59-01EA-EA64-B4CDB36F0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4800600"/>
            <a:ext cx="2447925"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737CC-D8F9-ABCE-DBEC-610F72438500}"/>
              </a:ext>
            </a:extLst>
          </p:cNvPr>
          <p:cNvSpPr>
            <a:spLocks/>
          </p:cNvSpPr>
          <p:nvPr/>
        </p:nvSpPr>
        <p:spPr bwMode="auto">
          <a:xfrm>
            <a:off x="0" y="620713"/>
            <a:ext cx="9144000" cy="8651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Angular</a:t>
            </a:r>
            <a:r>
              <a:rPr lang="es-PR" altLang="es-PR"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ANGULAR:</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0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065987" name="Text Box 3">
            <a:extLst>
              <a:ext uri="{FF2B5EF4-FFF2-40B4-BE49-F238E27FC236}">
                <a16:creationId xmlns:a16="http://schemas.microsoft.com/office/drawing/2014/main" id="{94ED7A6B-F4D4-F09C-6A40-A60B3DE751CF}"/>
              </a:ext>
            </a:extLst>
          </p:cNvPr>
          <p:cNvSpPr txBox="1">
            <a:spLocks noChangeArrowheads="1"/>
          </p:cNvSpPr>
          <p:nvPr/>
        </p:nvSpPr>
        <p:spPr bwMode="auto">
          <a:xfrm>
            <a:off x="501650" y="2420938"/>
            <a:ext cx="8318500" cy="860425"/>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Situaciones en las cuales el </a:t>
            </a:r>
            <a:r>
              <a:rPr lang="en-US" altLang="es-PR" sz="2800" b="1" i="1" u="sng">
                <a:solidFill>
                  <a:srgbClr val="FF0000"/>
                </a:solidFill>
                <a:effectLst>
                  <a:outerShdw blurRad="38100" dist="38100" dir="2700000" algn="tl">
                    <a:srgbClr val="C0C0C0"/>
                  </a:outerShdw>
                </a:effectLst>
                <a:latin typeface="Calibri" panose="020F0502020204030204" pitchFamily="34" charset="0"/>
              </a:rPr>
              <a:t>alargamiento del radio es deseado</a:t>
            </a:r>
            <a:r>
              <a:rPr lang="en-US" altLang="es-PR" sz="2800" b="1">
                <a:solidFill>
                  <a:srgbClr val="484876"/>
                </a:solidFill>
                <a:effectLst>
                  <a:outerShdw blurRad="38100" dist="38100" dir="2700000" algn="tl">
                    <a:srgbClr val="C0C0C0"/>
                  </a:outerShdw>
                </a:effectLst>
                <a:latin typeface="Calibri" panose="020F0502020204030204" pitchFamily="34" charset="0"/>
              </a:rPr>
              <a:t>:</a:t>
            </a:r>
            <a:endParaRPr lang="en-US" altLang="es-PR" sz="2500" i="1">
              <a:solidFill>
                <a:srgbClr val="FF0000"/>
              </a:solidFill>
              <a:latin typeface="Arial Black" panose="020B0A04020102020204" pitchFamily="34" charset="0"/>
            </a:endParaRPr>
          </a:p>
        </p:txBody>
      </p:sp>
      <p:pic>
        <p:nvPicPr>
          <p:cNvPr id="169988" name="Picture 4" descr="Bullets_Arrow_Blue1_Right_03">
            <a:extLst>
              <a:ext uri="{FF2B5EF4-FFF2-40B4-BE49-F238E27FC236}">
                <a16:creationId xmlns:a16="http://schemas.microsoft.com/office/drawing/2014/main" id="{5FE72002-54AC-4A28-9853-09670A135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4923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5" descr="CURVHEAD">
            <a:extLst>
              <a:ext uri="{FF2B5EF4-FFF2-40B4-BE49-F238E27FC236}">
                <a16:creationId xmlns:a16="http://schemas.microsoft.com/office/drawing/2014/main" id="{4E904911-3DD7-D52C-24B0-D1C17A620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8748712"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E2F6047B-06E4-529D-B019-55EF78FE3A7A}"/>
              </a:ext>
            </a:extLst>
          </p:cNvPr>
          <p:cNvSpPr>
            <a:spLocks/>
          </p:cNvSpPr>
          <p:nvPr/>
        </p:nvSpPr>
        <p:spPr bwMode="auto">
          <a:xfrm>
            <a:off x="395288" y="1557338"/>
            <a:ext cx="8280400" cy="57467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DE VARIAR LA LONGITUD DEL</a:t>
            </a:r>
            <a:b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RADIO DE ROTACIÓN SOBRE LA VELOCIDAD ANGULAR</a:t>
            </a:r>
          </a:p>
        </p:txBody>
      </p:sp>
      <p:sp>
        <p:nvSpPr>
          <p:cNvPr id="1065994" name="Text Box 10">
            <a:extLst>
              <a:ext uri="{FF2B5EF4-FFF2-40B4-BE49-F238E27FC236}">
                <a16:creationId xmlns:a16="http://schemas.microsoft.com/office/drawing/2014/main" id="{3B0C9EC0-27A8-7C6C-2A32-2A4DD90822E6}"/>
              </a:ext>
            </a:extLst>
          </p:cNvPr>
          <p:cNvSpPr txBox="1">
            <a:spLocks noChangeArrowheads="1"/>
          </p:cNvSpPr>
          <p:nvPr/>
        </p:nvSpPr>
        <p:spPr bwMode="auto">
          <a:xfrm>
            <a:off x="827088" y="3357563"/>
            <a:ext cx="7993062" cy="412750"/>
          </a:xfrm>
          <a:prstGeom prst="rect">
            <a:avLst/>
          </a:prstGeom>
          <a:noFill/>
          <a:ln>
            <a:noFill/>
          </a:ln>
          <a:effectLst/>
        </p:spPr>
        <p:txBody>
          <a:bodyPr>
            <a:spAutoFit/>
          </a:bodyPr>
          <a:lstStyle/>
          <a:p>
            <a:pPr>
              <a:defRPr/>
            </a:pPr>
            <a:r>
              <a:rPr lang="en-US" altLang="es-PR" sz="2100" b="1">
                <a:solidFill>
                  <a:srgbClr val="000000"/>
                </a:solidFill>
                <a:effectLst>
                  <a:outerShdw blurRad="38100" dist="38100" dir="2700000" algn="tl">
                    <a:srgbClr val="C0C0C0"/>
                  </a:outerShdw>
                </a:effectLst>
              </a:rPr>
              <a:t>En “golf”:</a:t>
            </a:r>
            <a:endParaRPr lang="en-US" altLang="es-PR" sz="2100">
              <a:solidFill>
                <a:srgbClr val="000000"/>
              </a:solidFill>
              <a:effectLst>
                <a:outerShdw blurRad="38100" dist="38100" dir="2700000" algn="tl">
                  <a:srgbClr val="C0C0C0"/>
                </a:outerShdw>
              </a:effectLst>
              <a:latin typeface="Arial Black" panose="020B0A04020102020204" pitchFamily="34" charset="0"/>
            </a:endParaRPr>
          </a:p>
        </p:txBody>
      </p:sp>
      <p:pic>
        <p:nvPicPr>
          <p:cNvPr id="169992" name="Picture 11" descr="Bullet_Round_Diamond_Maggenta_02">
            <a:extLst>
              <a:ext uri="{FF2B5EF4-FFF2-40B4-BE49-F238E27FC236}">
                <a16:creationId xmlns:a16="http://schemas.microsoft.com/office/drawing/2014/main" id="{05F4C43A-82B8-8ED1-6490-FA0D068D7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429000"/>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996" name="Text Box 12">
            <a:extLst>
              <a:ext uri="{FF2B5EF4-FFF2-40B4-BE49-F238E27FC236}">
                <a16:creationId xmlns:a16="http://schemas.microsoft.com/office/drawing/2014/main" id="{CB71146C-D51F-4A19-E609-A425E04C51F1}"/>
              </a:ext>
            </a:extLst>
          </p:cNvPr>
          <p:cNvSpPr txBox="1">
            <a:spLocks noChangeArrowheads="1"/>
          </p:cNvSpPr>
          <p:nvPr/>
        </p:nvSpPr>
        <p:spPr bwMode="auto">
          <a:xfrm>
            <a:off x="827088" y="3813175"/>
            <a:ext cx="7993062" cy="1298575"/>
          </a:xfrm>
          <a:prstGeom prst="rect">
            <a:avLst/>
          </a:prstGeom>
          <a:noFill/>
          <a:ln>
            <a:noFill/>
          </a:ln>
          <a:effectLst/>
        </p:spPr>
        <p:txBody>
          <a:bodyPr>
            <a:spAutoFit/>
          </a:bodyPr>
          <a:lstStyle/>
          <a:p>
            <a:pPr>
              <a:lnSpc>
                <a:spcPct val="90000"/>
              </a:lnSpc>
              <a:defRPr/>
            </a:pPr>
            <a:r>
              <a:rPr lang="es-ES" altLang="es-PR" sz="2200" b="1" i="1">
                <a:solidFill>
                  <a:srgbClr val="000000"/>
                </a:solidFill>
                <a:latin typeface="Arial" panose="020B0604020202020204" pitchFamily="34" charset="0"/>
              </a:rPr>
              <a:t>Se deben mantener los </a:t>
            </a:r>
            <a:r>
              <a:rPr lang="es-ES" altLang="es-PR" sz="2200" b="1" i="1">
                <a:solidFill>
                  <a:srgbClr val="FF0000"/>
                </a:solidFill>
                <a:effectLst>
                  <a:outerShdw blurRad="38100" dist="38100" dir="2700000" algn="tl">
                    <a:srgbClr val="C0C0C0"/>
                  </a:outerShdw>
                </a:effectLst>
                <a:latin typeface="Arial" panose="020B0604020202020204" pitchFamily="34" charset="0"/>
              </a:rPr>
              <a:t>brazos rectos</a:t>
            </a:r>
            <a:r>
              <a:rPr lang="es-ES" altLang="es-PR" sz="2200" b="1" i="1">
                <a:solidFill>
                  <a:srgbClr val="000000"/>
                </a:solidFill>
                <a:latin typeface="Arial" panose="020B0604020202020204" pitchFamily="34" charset="0"/>
              </a:rPr>
              <a:t> en el momento que el palo de </a:t>
            </a:r>
            <a:r>
              <a:rPr lang="en-US" altLang="es-PR" sz="2200" b="1" i="1">
                <a:solidFill>
                  <a:srgbClr val="000000"/>
                </a:solidFill>
                <a:latin typeface="Arial" panose="020B0604020202020204" pitchFamily="34" charset="0"/>
              </a:rPr>
              <a:t>“golf” golpee la bola, con el fin de </a:t>
            </a:r>
            <a:r>
              <a:rPr lang="en-US" altLang="es-PR" sz="2200" b="1" i="1">
                <a:solidFill>
                  <a:srgbClr val="FF0000"/>
                </a:solidFill>
                <a:effectLst>
                  <a:outerShdw blurRad="38100" dist="38100" dir="2700000" algn="tl">
                    <a:srgbClr val="C0C0C0"/>
                  </a:outerShdw>
                </a:effectLst>
                <a:latin typeface="Arial" panose="020B0604020202020204" pitchFamily="34" charset="0"/>
              </a:rPr>
              <a:t>aumentar el radio de rotación</a:t>
            </a:r>
            <a:r>
              <a:rPr lang="en-US" altLang="es-PR" sz="2200" b="1" i="1">
                <a:solidFill>
                  <a:srgbClr val="000000"/>
                </a:solidFill>
                <a:latin typeface="Arial" panose="020B0604020202020204" pitchFamily="34" charset="0"/>
              </a:rPr>
              <a:t> y así también la </a:t>
            </a:r>
            <a:r>
              <a:rPr lang="en-US" altLang="es-PR" sz="2200" b="1" i="1">
                <a:solidFill>
                  <a:srgbClr val="660066"/>
                </a:solidFill>
                <a:effectLst>
                  <a:outerShdw blurRad="38100" dist="38100" dir="2700000" algn="tl">
                    <a:srgbClr val="C0C0C0"/>
                  </a:outerShdw>
                </a:effectLst>
                <a:latin typeface="Arial" panose="020B0604020202020204" pitchFamily="34" charset="0"/>
              </a:rPr>
              <a:t>velocidad lineal</a:t>
            </a:r>
            <a:r>
              <a:rPr lang="en-US" altLang="es-PR" sz="2200" b="1" i="1">
                <a:solidFill>
                  <a:srgbClr val="000000"/>
                </a:solidFill>
                <a:latin typeface="Arial" panose="020B0604020202020204" pitchFamily="34" charset="0"/>
              </a:rPr>
              <a:t> en el extremo del radio</a:t>
            </a:r>
            <a:endParaRPr lang="en-US" altLang="es-PR" sz="2200" i="1">
              <a:solidFill>
                <a:srgbClr val="FF0000"/>
              </a:solidFill>
              <a:effectLst>
                <a:outerShdw blurRad="38100" dist="38100" dir="2700000" algn="tl">
                  <a:srgbClr val="C0C0C0"/>
                </a:outerShdw>
              </a:effectLst>
              <a:latin typeface="Arial Black" panose="020B0A04020102020204" pitchFamily="34" charset="0"/>
            </a:endParaRPr>
          </a:p>
        </p:txBody>
      </p:sp>
      <p:pic>
        <p:nvPicPr>
          <p:cNvPr id="169994" name="Picture 13" descr="Putting_Golf_Belved_01">
            <a:extLst>
              <a:ext uri="{FF2B5EF4-FFF2-40B4-BE49-F238E27FC236}">
                <a16:creationId xmlns:a16="http://schemas.microsoft.com/office/drawing/2014/main" id="{09FADCB2-766C-46C0-B706-81417AEB08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4868863"/>
            <a:ext cx="2519363"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0164D-8AED-FE18-800D-2269742C4FAB}"/>
              </a:ext>
            </a:extLst>
          </p:cNvPr>
          <p:cNvSpPr>
            <a:spLocks/>
          </p:cNvSpPr>
          <p:nvPr/>
        </p:nvSpPr>
        <p:spPr bwMode="auto">
          <a:xfrm>
            <a:off x="179388" y="2565400"/>
            <a:ext cx="8820150" cy="12969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40000"/>
              </a:lnSpc>
              <a:defRPr/>
            </a:pPr>
            <a:r>
              <a:rPr lang="es-PR" altLang="es-PR" sz="8100">
                <a:solidFill>
                  <a:srgbClr val="FFFF00"/>
                </a:solidFill>
                <a:effectLst>
                  <a:outerShdw blurRad="38100" dist="38100" dir="2700000" algn="tl">
                    <a:srgbClr val="C0C0C0"/>
                  </a:outerShdw>
                </a:effectLst>
                <a:latin typeface="Arial Black" panose="020B0A04020102020204" pitchFamily="34" charset="0"/>
                <a:cs typeface="Arial" panose="020B0604020202020204" pitchFamily="34" charset="0"/>
              </a:rPr>
              <a:t>¿PREGUNTAS?</a:t>
            </a:r>
            <a:endParaRPr lang="es-PR" altLang="es-PR" sz="8100" i="1">
              <a:solidFill>
                <a:srgbClr val="FFFF00"/>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a:extLst>
              <a:ext uri="{FF2B5EF4-FFF2-40B4-BE49-F238E27FC236}">
                <a16:creationId xmlns:a16="http://schemas.microsoft.com/office/drawing/2014/main" id="{5F5D0C72-7D2A-BEC0-BA86-0AF43AE73D4A}"/>
              </a:ext>
            </a:extLst>
          </p:cNvPr>
          <p:cNvSpPr txBox="1">
            <a:spLocks noChangeArrowheads="1"/>
          </p:cNvSpPr>
          <p:nvPr/>
        </p:nvSpPr>
        <p:spPr bwMode="auto">
          <a:xfrm>
            <a:off x="457200" y="5722938"/>
            <a:ext cx="8001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r>
              <a:rPr lang="es-PR" altLang="es-PR" sz="2800" b="1">
                <a:solidFill>
                  <a:srgbClr val="000000"/>
                </a:solidFill>
                <a:latin typeface="Arial" panose="020B0604020202020204" pitchFamily="34" charset="0"/>
              </a:rPr>
              <a:t>CLASIFICACIÓN DE LOS</a:t>
            </a:r>
          </a:p>
          <a:p>
            <a:pPr algn="ctr"/>
            <a:r>
              <a:rPr lang="es-PR" altLang="es-PR" sz="2800" b="1">
                <a:solidFill>
                  <a:srgbClr val="000000"/>
                </a:solidFill>
                <a:latin typeface="Arial" panose="020B0604020202020204" pitchFamily="34" charset="0"/>
              </a:rPr>
              <a:t> DIFERENTES TIPOS DE MOVIMIENTOS</a:t>
            </a:r>
          </a:p>
        </p:txBody>
      </p:sp>
      <p:grpSp>
        <p:nvGrpSpPr>
          <p:cNvPr id="24579" name="Group 5">
            <a:extLst>
              <a:ext uri="{FF2B5EF4-FFF2-40B4-BE49-F238E27FC236}">
                <a16:creationId xmlns:a16="http://schemas.microsoft.com/office/drawing/2014/main" id="{B0A32C54-962C-887D-E79C-F33A492E698A}"/>
              </a:ext>
            </a:extLst>
          </p:cNvPr>
          <p:cNvGrpSpPr>
            <a:grpSpLocks noChangeAspect="1"/>
          </p:cNvGrpSpPr>
          <p:nvPr/>
        </p:nvGrpSpPr>
        <p:grpSpPr bwMode="auto">
          <a:xfrm>
            <a:off x="323850" y="620713"/>
            <a:ext cx="8426450" cy="5100637"/>
            <a:chOff x="211" y="409"/>
            <a:chExt cx="5308" cy="3213"/>
          </a:xfrm>
        </p:grpSpPr>
        <p:sp>
          <p:nvSpPr>
            <p:cNvPr id="24580" name="AutoShape 4">
              <a:extLst>
                <a:ext uri="{FF2B5EF4-FFF2-40B4-BE49-F238E27FC236}">
                  <a16:creationId xmlns:a16="http://schemas.microsoft.com/office/drawing/2014/main" id="{BD1BF224-D93D-2BCA-7BEF-7D9C1F55168F}"/>
                </a:ext>
              </a:extLst>
            </p:cNvPr>
            <p:cNvSpPr>
              <a:spLocks noChangeAspect="1" noChangeArrowheads="1" noTextEdit="1"/>
            </p:cNvSpPr>
            <p:nvPr/>
          </p:nvSpPr>
          <p:spPr bwMode="auto">
            <a:xfrm>
              <a:off x="249" y="482"/>
              <a:ext cx="5174" cy="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1" name="Rectangle 6">
              <a:extLst>
                <a:ext uri="{FF2B5EF4-FFF2-40B4-BE49-F238E27FC236}">
                  <a16:creationId xmlns:a16="http://schemas.microsoft.com/office/drawing/2014/main" id="{641B488F-59C8-97A3-487A-442702360F11}"/>
                </a:ext>
              </a:extLst>
            </p:cNvPr>
            <p:cNvSpPr>
              <a:spLocks noChangeArrowheads="1"/>
            </p:cNvSpPr>
            <p:nvPr/>
          </p:nvSpPr>
          <p:spPr bwMode="auto">
            <a:xfrm>
              <a:off x="1421" y="409"/>
              <a:ext cx="2559"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r>
                <a:rPr lang="en-US" altLang="es-PR" sz="2500">
                  <a:solidFill>
                    <a:srgbClr val="000000"/>
                  </a:solidFill>
                  <a:latin typeface="Arial Black" panose="020B0A04020102020204" pitchFamily="34" charset="0"/>
                </a:rPr>
                <a:t>MOVIMIENTO HUMANO</a:t>
              </a:r>
              <a:endParaRPr lang="en-US" altLang="es-PR">
                <a:solidFill>
                  <a:srgbClr val="000000"/>
                </a:solidFill>
              </a:endParaRPr>
            </a:p>
          </p:txBody>
        </p:sp>
        <p:sp>
          <p:nvSpPr>
            <p:cNvPr id="24588" name="Rectangle 13">
              <a:extLst>
                <a:ext uri="{FF2B5EF4-FFF2-40B4-BE49-F238E27FC236}">
                  <a16:creationId xmlns:a16="http://schemas.microsoft.com/office/drawing/2014/main" id="{1D86F66D-96F1-945C-B737-D127324E912F}"/>
                </a:ext>
              </a:extLst>
            </p:cNvPr>
            <p:cNvSpPr>
              <a:spLocks noChangeArrowheads="1"/>
            </p:cNvSpPr>
            <p:nvPr/>
          </p:nvSpPr>
          <p:spPr bwMode="auto">
            <a:xfrm>
              <a:off x="270" y="897"/>
              <a:ext cx="192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r>
                <a:rPr lang="en-US" altLang="es-PR" sz="2500">
                  <a:solidFill>
                    <a:srgbClr val="000000"/>
                  </a:solidFill>
                  <a:latin typeface="Arial Black" panose="020B0A04020102020204" pitchFamily="34" charset="0"/>
                </a:rPr>
                <a:t>Traslatorio/Lineal</a:t>
              </a:r>
              <a:endParaRPr lang="en-US" altLang="es-PR">
                <a:solidFill>
                  <a:srgbClr val="000000"/>
                </a:solidFill>
              </a:endParaRPr>
            </a:p>
          </p:txBody>
        </p:sp>
        <p:sp>
          <p:nvSpPr>
            <p:cNvPr id="24589" name="Rectangle 14">
              <a:extLst>
                <a:ext uri="{FF2B5EF4-FFF2-40B4-BE49-F238E27FC236}">
                  <a16:creationId xmlns:a16="http://schemas.microsoft.com/office/drawing/2014/main" id="{B45BDD73-3C28-1D69-956B-9C8424BA0B7F}"/>
                </a:ext>
              </a:extLst>
            </p:cNvPr>
            <p:cNvSpPr>
              <a:spLocks noChangeArrowheads="1"/>
            </p:cNvSpPr>
            <p:nvPr/>
          </p:nvSpPr>
          <p:spPr bwMode="auto">
            <a:xfrm>
              <a:off x="3597" y="897"/>
              <a:ext cx="192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r>
                <a:rPr lang="en-US" altLang="es-PR" sz="2500">
                  <a:solidFill>
                    <a:srgbClr val="000000"/>
                  </a:solidFill>
                  <a:latin typeface="Arial Black" panose="020B0A04020102020204" pitchFamily="34" charset="0"/>
                </a:rPr>
                <a:t>Rotatorio/Angular</a:t>
              </a:r>
              <a:endParaRPr lang="en-US" altLang="es-PR">
                <a:solidFill>
                  <a:srgbClr val="000000"/>
                </a:solidFill>
              </a:endParaRPr>
            </a:p>
          </p:txBody>
        </p:sp>
        <p:sp>
          <p:nvSpPr>
            <p:cNvPr id="24592" name="Rectangle 17">
              <a:extLst>
                <a:ext uri="{FF2B5EF4-FFF2-40B4-BE49-F238E27FC236}">
                  <a16:creationId xmlns:a16="http://schemas.microsoft.com/office/drawing/2014/main" id="{A625B0A1-F84A-E684-2C48-7E0F919472C0}"/>
                </a:ext>
              </a:extLst>
            </p:cNvPr>
            <p:cNvSpPr>
              <a:spLocks noChangeArrowheads="1"/>
            </p:cNvSpPr>
            <p:nvPr/>
          </p:nvSpPr>
          <p:spPr bwMode="auto">
            <a:xfrm>
              <a:off x="211" y="1485"/>
              <a:ext cx="111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r>
                <a:rPr lang="en-US" altLang="es-PR" sz="2500">
                  <a:solidFill>
                    <a:srgbClr val="000000"/>
                  </a:solidFill>
                  <a:latin typeface="Arial Black" panose="020B0A04020102020204" pitchFamily="34" charset="0"/>
                </a:rPr>
                <a:t>Rectilíneo</a:t>
              </a:r>
              <a:endParaRPr lang="en-US" altLang="es-PR">
                <a:solidFill>
                  <a:srgbClr val="000000"/>
                </a:solidFill>
              </a:endParaRPr>
            </a:p>
          </p:txBody>
        </p:sp>
        <p:sp>
          <p:nvSpPr>
            <p:cNvPr id="24595" name="Rectangle 20">
              <a:extLst>
                <a:ext uri="{FF2B5EF4-FFF2-40B4-BE49-F238E27FC236}">
                  <a16:creationId xmlns:a16="http://schemas.microsoft.com/office/drawing/2014/main" id="{89774CA5-50F3-5099-D64E-E3D40D51510B}"/>
                </a:ext>
              </a:extLst>
            </p:cNvPr>
            <p:cNvSpPr>
              <a:spLocks noChangeArrowheads="1"/>
            </p:cNvSpPr>
            <p:nvPr/>
          </p:nvSpPr>
          <p:spPr bwMode="auto">
            <a:xfrm>
              <a:off x="1479" y="1485"/>
              <a:ext cx="110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r>
                <a:rPr lang="en-US" altLang="es-PR" sz="2500">
                  <a:solidFill>
                    <a:srgbClr val="000000"/>
                  </a:solidFill>
                  <a:latin typeface="Arial Black" panose="020B0A04020102020204" pitchFamily="34" charset="0"/>
                </a:rPr>
                <a:t>Curvilíneo</a:t>
              </a:r>
              <a:endParaRPr lang="en-US" altLang="es-PR">
                <a:solidFill>
                  <a:srgbClr val="000000"/>
                </a:solidFill>
              </a:endParaRPr>
            </a:p>
          </p:txBody>
        </p:sp>
        <p:sp>
          <p:nvSpPr>
            <p:cNvPr id="24598" name="Rectangle 23">
              <a:extLst>
                <a:ext uri="{FF2B5EF4-FFF2-40B4-BE49-F238E27FC236}">
                  <a16:creationId xmlns:a16="http://schemas.microsoft.com/office/drawing/2014/main" id="{2FB75EC5-8422-1603-0574-126900725428}"/>
                </a:ext>
              </a:extLst>
            </p:cNvPr>
            <p:cNvSpPr>
              <a:spLocks noChangeArrowheads="1"/>
            </p:cNvSpPr>
            <p:nvPr/>
          </p:nvSpPr>
          <p:spPr bwMode="auto">
            <a:xfrm>
              <a:off x="1073" y="2073"/>
              <a:ext cx="8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r>
                <a:rPr lang="en-US" altLang="es-PR" sz="2500" dirty="0">
                  <a:solidFill>
                    <a:srgbClr val="000000"/>
                  </a:solidFill>
                  <a:latin typeface="Arial Black" panose="020B0A04020102020204" pitchFamily="34" charset="0"/>
                </a:rPr>
                <a:t>Circular</a:t>
              </a:r>
              <a:endParaRPr lang="en-US" altLang="es-PR" dirty="0">
                <a:solidFill>
                  <a:srgbClr val="000000"/>
                </a:solidFill>
              </a:endParaRPr>
            </a:p>
          </p:txBody>
        </p:sp>
        <p:sp>
          <p:nvSpPr>
            <p:cNvPr id="24601" name="Rectangle 26">
              <a:extLst>
                <a:ext uri="{FF2B5EF4-FFF2-40B4-BE49-F238E27FC236}">
                  <a16:creationId xmlns:a16="http://schemas.microsoft.com/office/drawing/2014/main" id="{80E34A26-4707-3C08-F22C-1D73E975D59F}"/>
                </a:ext>
              </a:extLst>
            </p:cNvPr>
            <p:cNvSpPr>
              <a:spLocks noChangeArrowheads="1"/>
            </p:cNvSpPr>
            <p:nvPr/>
          </p:nvSpPr>
          <p:spPr bwMode="auto">
            <a:xfrm>
              <a:off x="2000" y="2073"/>
              <a:ext cx="116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r>
                <a:rPr lang="en-US" altLang="es-PR" sz="2500" dirty="0" err="1">
                  <a:solidFill>
                    <a:srgbClr val="000000"/>
                  </a:solidFill>
                  <a:latin typeface="Arial Black" panose="020B0A04020102020204" pitchFamily="34" charset="0"/>
                </a:rPr>
                <a:t>Parabólico</a:t>
              </a:r>
              <a:endParaRPr lang="en-US" altLang="es-PR" dirty="0">
                <a:solidFill>
                  <a:srgbClr val="000000"/>
                </a:solidFill>
              </a:endParaRPr>
            </a:p>
          </p:txBody>
        </p:sp>
        <p:sp>
          <p:nvSpPr>
            <p:cNvPr id="24604" name="Rectangle 29">
              <a:extLst>
                <a:ext uri="{FF2B5EF4-FFF2-40B4-BE49-F238E27FC236}">
                  <a16:creationId xmlns:a16="http://schemas.microsoft.com/office/drawing/2014/main" id="{DE46ACFA-B50A-DA4F-8ADF-C498FAA8BD46}"/>
                </a:ext>
              </a:extLst>
            </p:cNvPr>
            <p:cNvSpPr>
              <a:spLocks noChangeArrowheads="1"/>
            </p:cNvSpPr>
            <p:nvPr/>
          </p:nvSpPr>
          <p:spPr bwMode="auto">
            <a:xfrm>
              <a:off x="3125" y="2721"/>
              <a:ext cx="60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r>
                <a:rPr lang="en-US" altLang="es-PR" sz="2500">
                  <a:solidFill>
                    <a:srgbClr val="000000"/>
                  </a:solidFill>
                  <a:latin typeface="Arial Black" panose="020B0A04020102020204" pitchFamily="34" charset="0"/>
                </a:rPr>
                <a:t>Otros</a:t>
              </a:r>
              <a:endParaRPr lang="en-US" altLang="es-PR">
                <a:solidFill>
                  <a:srgbClr val="000000"/>
                </a:solidFill>
              </a:endParaRPr>
            </a:p>
          </p:txBody>
        </p:sp>
        <p:sp>
          <p:nvSpPr>
            <p:cNvPr id="24608" name="Rectangle 33">
              <a:extLst>
                <a:ext uri="{FF2B5EF4-FFF2-40B4-BE49-F238E27FC236}">
                  <a16:creationId xmlns:a16="http://schemas.microsoft.com/office/drawing/2014/main" id="{2E3111DE-D539-5604-0F14-546CAB1A2FFE}"/>
                </a:ext>
              </a:extLst>
            </p:cNvPr>
            <p:cNvSpPr>
              <a:spLocks noChangeArrowheads="1"/>
            </p:cNvSpPr>
            <p:nvPr/>
          </p:nvSpPr>
          <p:spPr bwMode="auto">
            <a:xfrm>
              <a:off x="1002" y="3367"/>
              <a:ext cx="152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r>
                <a:rPr lang="en-US" altLang="es-PR" sz="2500">
                  <a:solidFill>
                    <a:srgbClr val="000000"/>
                  </a:solidFill>
                  <a:latin typeface="Arial Black" panose="020B0A04020102020204" pitchFamily="34" charset="0"/>
                </a:rPr>
                <a:t>Reciprocativo</a:t>
              </a:r>
              <a:endParaRPr lang="en-US" altLang="es-PR">
                <a:solidFill>
                  <a:srgbClr val="000000"/>
                </a:solidFill>
              </a:endParaRPr>
            </a:p>
          </p:txBody>
        </p:sp>
        <p:sp>
          <p:nvSpPr>
            <p:cNvPr id="24611" name="Rectangle 36">
              <a:extLst>
                <a:ext uri="{FF2B5EF4-FFF2-40B4-BE49-F238E27FC236}">
                  <a16:creationId xmlns:a16="http://schemas.microsoft.com/office/drawing/2014/main" id="{E670A909-16DD-DFF5-208D-BAC32CA62D75}"/>
                </a:ext>
              </a:extLst>
            </p:cNvPr>
            <p:cNvSpPr>
              <a:spLocks noChangeArrowheads="1"/>
            </p:cNvSpPr>
            <p:nvPr/>
          </p:nvSpPr>
          <p:spPr bwMode="auto">
            <a:xfrm>
              <a:off x="2782" y="3367"/>
              <a:ext cx="120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r>
                <a:rPr lang="en-US" altLang="es-PR" sz="2500">
                  <a:solidFill>
                    <a:srgbClr val="000000"/>
                  </a:solidFill>
                  <a:latin typeface="Arial Black" panose="020B0A04020102020204" pitchFamily="34" charset="0"/>
                </a:rPr>
                <a:t>Oscilatorio</a:t>
              </a:r>
              <a:endParaRPr lang="en-US" altLang="es-PR">
                <a:solidFill>
                  <a:srgbClr val="000000"/>
                </a:solidFill>
              </a:endParaRPr>
            </a:p>
          </p:txBody>
        </p:sp>
        <p:sp>
          <p:nvSpPr>
            <p:cNvPr id="24615" name="Rectangle 40">
              <a:extLst>
                <a:ext uri="{FF2B5EF4-FFF2-40B4-BE49-F238E27FC236}">
                  <a16:creationId xmlns:a16="http://schemas.microsoft.com/office/drawing/2014/main" id="{29D0FE5A-A70A-E153-8873-489BEAD3C8B6}"/>
                </a:ext>
              </a:extLst>
            </p:cNvPr>
            <p:cNvSpPr>
              <a:spLocks noChangeArrowheads="1"/>
            </p:cNvSpPr>
            <p:nvPr/>
          </p:nvSpPr>
          <p:spPr bwMode="auto">
            <a:xfrm>
              <a:off x="4510" y="3366"/>
              <a:ext cx="85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r>
                <a:rPr lang="en-US" altLang="es-PR" sz="2500" dirty="0">
                  <a:solidFill>
                    <a:srgbClr val="000000"/>
                  </a:solidFill>
                  <a:latin typeface="Arial Black" panose="020B0A04020102020204" pitchFamily="34" charset="0"/>
                </a:rPr>
                <a:t>General</a:t>
              </a:r>
              <a:endParaRPr lang="en-US" altLang="es-PR" dirty="0">
                <a:solidFill>
                  <a:srgbClr val="000000"/>
                </a:solidFill>
              </a:endParaRPr>
            </a:p>
          </p:txBody>
        </p:sp>
      </p:grpSp>
      <p:sp>
        <p:nvSpPr>
          <p:cNvPr id="181255" name="Freeform 10">
            <a:extLst>
              <a:ext uri="{FF2B5EF4-FFF2-40B4-BE49-F238E27FC236}">
                <a16:creationId xmlns:a16="http://schemas.microsoft.com/office/drawing/2014/main" id="{909772F6-34AD-41A0-B32A-FDCE72108846}"/>
              </a:ext>
            </a:extLst>
          </p:cNvPr>
          <p:cNvSpPr>
            <a:spLocks/>
          </p:cNvSpPr>
          <p:nvPr/>
        </p:nvSpPr>
        <p:spPr bwMode="auto">
          <a:xfrm rot="-5400000" flipH="1" flipV="1">
            <a:off x="3351408" y="3735662"/>
            <a:ext cx="855664" cy="230291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1397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p>
            <a:endParaRPr lang="en-US"/>
          </a:p>
        </p:txBody>
      </p:sp>
      <p:sp>
        <p:nvSpPr>
          <p:cNvPr id="181259" name="Freeform 26">
            <a:extLst>
              <a:ext uri="{FF2B5EF4-FFF2-40B4-BE49-F238E27FC236}">
                <a16:creationId xmlns:a16="http://schemas.microsoft.com/office/drawing/2014/main" id="{0995A9DB-F92A-46A0-AE53-C7BE31E07F88}"/>
              </a:ext>
            </a:extLst>
          </p:cNvPr>
          <p:cNvSpPr>
            <a:spLocks/>
          </p:cNvSpPr>
          <p:nvPr/>
        </p:nvSpPr>
        <p:spPr bwMode="auto">
          <a:xfrm rot="5400000" flipV="1">
            <a:off x="6537568" y="599500"/>
            <a:ext cx="693737" cy="99175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1397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p>
            <a:endParaRPr lang="en-US" dirty="0"/>
          </a:p>
        </p:txBody>
      </p:sp>
      <p:sp>
        <p:nvSpPr>
          <p:cNvPr id="181254" name="Line 8">
            <a:extLst>
              <a:ext uri="{FF2B5EF4-FFF2-40B4-BE49-F238E27FC236}">
                <a16:creationId xmlns:a16="http://schemas.microsoft.com/office/drawing/2014/main" id="{186F6DAA-36F9-46AB-A333-49F62B768D0F}"/>
              </a:ext>
            </a:extLst>
          </p:cNvPr>
          <p:cNvSpPr>
            <a:spLocks noChangeShapeType="1"/>
          </p:cNvSpPr>
          <p:nvPr/>
        </p:nvSpPr>
        <p:spPr bwMode="auto">
          <a:xfrm>
            <a:off x="1447902" y="1776413"/>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 name="Line 8">
            <a:extLst>
              <a:ext uri="{FF2B5EF4-FFF2-40B4-BE49-F238E27FC236}">
                <a16:creationId xmlns:a16="http://schemas.microsoft.com/office/drawing/2014/main" id="{186F6DAA-36F9-46AB-A333-49F62B768D0F}"/>
              </a:ext>
            </a:extLst>
          </p:cNvPr>
          <p:cNvSpPr>
            <a:spLocks noChangeShapeType="1"/>
          </p:cNvSpPr>
          <p:nvPr/>
        </p:nvSpPr>
        <p:spPr bwMode="auto">
          <a:xfrm>
            <a:off x="2493963" y="2709863"/>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 name="Line 8">
            <a:extLst>
              <a:ext uri="{FF2B5EF4-FFF2-40B4-BE49-F238E27FC236}">
                <a16:creationId xmlns:a16="http://schemas.microsoft.com/office/drawing/2014/main" id="{186F6DAA-36F9-46AB-A333-49F62B768D0F}"/>
              </a:ext>
            </a:extLst>
          </p:cNvPr>
          <p:cNvSpPr>
            <a:spLocks noChangeShapeType="1"/>
          </p:cNvSpPr>
          <p:nvPr/>
        </p:nvSpPr>
        <p:spPr bwMode="auto">
          <a:xfrm>
            <a:off x="3707904" y="2709863"/>
            <a:ext cx="0" cy="574675"/>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81261" name="Line 28">
            <a:extLst>
              <a:ext uri="{FF2B5EF4-FFF2-40B4-BE49-F238E27FC236}">
                <a16:creationId xmlns:a16="http://schemas.microsoft.com/office/drawing/2014/main" id="{B801FA8B-C399-49B6-8409-15C48AF1E45B}"/>
              </a:ext>
            </a:extLst>
          </p:cNvPr>
          <p:cNvSpPr>
            <a:spLocks noChangeShapeType="1"/>
          </p:cNvSpPr>
          <p:nvPr/>
        </p:nvSpPr>
        <p:spPr bwMode="auto">
          <a:xfrm>
            <a:off x="5395913" y="1001713"/>
            <a:ext cx="0" cy="3289300"/>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 name="Freeform 26">
            <a:extLst>
              <a:ext uri="{FF2B5EF4-FFF2-40B4-BE49-F238E27FC236}">
                <a16:creationId xmlns:a16="http://schemas.microsoft.com/office/drawing/2014/main" id="{E8C56550-368C-7AA2-8819-914BDCEBA9EF}"/>
              </a:ext>
            </a:extLst>
          </p:cNvPr>
          <p:cNvSpPr>
            <a:spLocks/>
          </p:cNvSpPr>
          <p:nvPr/>
        </p:nvSpPr>
        <p:spPr bwMode="auto">
          <a:xfrm rot="5400000" flipV="1">
            <a:off x="6409131" y="4034431"/>
            <a:ext cx="855665" cy="176688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1397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p>
            <a:endParaRPr lang="en-US" dirty="0"/>
          </a:p>
        </p:txBody>
      </p:sp>
      <p:sp>
        <p:nvSpPr>
          <p:cNvPr id="7" name="Line 8">
            <a:extLst>
              <a:ext uri="{FF2B5EF4-FFF2-40B4-BE49-F238E27FC236}">
                <a16:creationId xmlns:a16="http://schemas.microsoft.com/office/drawing/2014/main" id="{255AA9A6-E8C6-0515-8BC4-52813E51F65F}"/>
              </a:ext>
            </a:extLst>
          </p:cNvPr>
          <p:cNvSpPr>
            <a:spLocks noChangeShapeType="1"/>
          </p:cNvSpPr>
          <p:nvPr/>
        </p:nvSpPr>
        <p:spPr bwMode="auto">
          <a:xfrm>
            <a:off x="5376709" y="4672013"/>
            <a:ext cx="19203" cy="673693"/>
          </a:xfrm>
          <a:prstGeom prst="line">
            <a:avLst/>
          </a:prstGeom>
          <a:noFill/>
          <a:ln w="139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spli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Text Box 2">
            <a:extLst>
              <a:ext uri="{FF2B5EF4-FFF2-40B4-BE49-F238E27FC236}">
                <a16:creationId xmlns:a16="http://schemas.microsoft.com/office/drawing/2014/main" id="{597E52E7-AD03-787D-C3E5-A35D019F1079}"/>
              </a:ext>
            </a:extLst>
          </p:cNvPr>
          <p:cNvSpPr txBox="1">
            <a:spLocks noChangeArrowheads="1"/>
          </p:cNvSpPr>
          <p:nvPr/>
        </p:nvSpPr>
        <p:spPr bwMode="auto">
          <a:xfrm>
            <a:off x="5486400" y="-228600"/>
            <a:ext cx="3505200" cy="6680200"/>
          </a:xfrm>
          <a:prstGeom prst="rect">
            <a:avLst/>
          </a:prstGeom>
          <a:noFill/>
          <a:ln>
            <a:noFill/>
          </a:ln>
          <a:effectLst/>
        </p:spPr>
        <p:txBody>
          <a:bodyPr>
            <a:spAutoFit/>
          </a:bodyPr>
          <a:lstStyle/>
          <a:p>
            <a:pPr>
              <a:lnSpc>
                <a:spcPct val="240000"/>
              </a:lnSpc>
              <a:defRPr/>
            </a:pPr>
            <a:r>
              <a:rPr lang="es-PR" altLang="es-PR" sz="3600" b="1">
                <a:solidFill>
                  <a:srgbClr val="000000"/>
                </a:solidFill>
                <a:effectLst>
                  <a:outerShdw blurRad="38100" dist="38100" dir="2700000" algn="tl">
                    <a:srgbClr val="C0C0C0"/>
                  </a:outerShdw>
                </a:effectLst>
                <a:latin typeface="Arial" panose="020B0604020202020204" pitchFamily="34" charset="0"/>
              </a:rPr>
              <a:t>TIPOS</a:t>
            </a:r>
          </a:p>
          <a:p>
            <a:pPr>
              <a:lnSpc>
                <a:spcPct val="240000"/>
              </a:lnSpc>
              <a:defRPr/>
            </a:pPr>
            <a:r>
              <a:rPr lang="es-PR" altLang="es-PR" sz="3600" b="1">
                <a:solidFill>
                  <a:srgbClr val="000000"/>
                </a:solidFill>
                <a:effectLst>
                  <a:outerShdw blurRad="38100" dist="38100" dir="2700000" algn="tl">
                    <a:srgbClr val="C0C0C0"/>
                  </a:outerShdw>
                </a:effectLst>
                <a:latin typeface="Arial" panose="020B0604020202020204" pitchFamily="34" charset="0"/>
              </a:rPr>
              <a:t>DE</a:t>
            </a:r>
          </a:p>
          <a:p>
            <a:pPr>
              <a:lnSpc>
                <a:spcPct val="240000"/>
              </a:lnSpc>
              <a:defRPr/>
            </a:pPr>
            <a:r>
              <a:rPr lang="es-PR" altLang="es-PR" sz="3600" b="1">
                <a:solidFill>
                  <a:srgbClr val="000000"/>
                </a:solidFill>
                <a:effectLst>
                  <a:outerShdw blurRad="38100" dist="38100" dir="2700000" algn="tl">
                    <a:srgbClr val="C0C0C0"/>
                  </a:outerShdw>
                </a:effectLst>
                <a:latin typeface="Arial" panose="020B0604020202020204" pitchFamily="34" charset="0"/>
              </a:rPr>
              <a:t>MOVIMIENTOS</a:t>
            </a:r>
          </a:p>
          <a:p>
            <a:pPr>
              <a:lnSpc>
                <a:spcPct val="240000"/>
              </a:lnSpc>
              <a:defRPr/>
            </a:pPr>
            <a:r>
              <a:rPr lang="es-PR" altLang="es-PR" sz="3600" b="1">
                <a:solidFill>
                  <a:srgbClr val="000000"/>
                </a:solidFill>
                <a:effectLst>
                  <a:outerShdw blurRad="38100" dist="38100" dir="2700000" algn="tl">
                    <a:srgbClr val="C0C0C0"/>
                  </a:outerShdw>
                </a:effectLst>
                <a:latin typeface="Arial" panose="020B0604020202020204" pitchFamily="34" charset="0"/>
              </a:rPr>
              <a:t>CON  EJEMPLOS</a:t>
            </a:r>
          </a:p>
        </p:txBody>
      </p:sp>
      <p:pic>
        <p:nvPicPr>
          <p:cNvPr id="25603" name="Picture 3" descr="TipM-ppt">
            <a:extLst>
              <a:ext uri="{FF2B5EF4-FFF2-40B4-BE49-F238E27FC236}">
                <a16:creationId xmlns:a16="http://schemas.microsoft.com/office/drawing/2014/main" id="{DCBD3A35-30F9-5F7F-0C11-4E8BB4C68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381000"/>
            <a:ext cx="50323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6">
            <a:extLst>
              <a:ext uri="{FF2B5EF4-FFF2-40B4-BE49-F238E27FC236}">
                <a16:creationId xmlns:a16="http://schemas.microsoft.com/office/drawing/2014/main" id="{9815EF80-3320-6FE5-D0A2-9521671DC71F}"/>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26627" name="Text Box 6">
            <a:extLst>
              <a:ext uri="{FF2B5EF4-FFF2-40B4-BE49-F238E27FC236}">
                <a16:creationId xmlns:a16="http://schemas.microsoft.com/office/drawing/2014/main" id="{22013635-0AB5-E63B-D419-DCA5A7BF7C50}"/>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302), por J. Hamill, &amp; K. M. Knutzen, 2009, Philadelphia: Lippincott Williams &amp; Wilkins. Copyright 2009 por Lippincott Williams &amp; Wilkins, a Wolters Kluwer business.</a:t>
            </a:r>
          </a:p>
        </p:txBody>
      </p:sp>
      <p:pic>
        <p:nvPicPr>
          <p:cNvPr id="26628" name="Picture 10" descr="B1">
            <a:extLst>
              <a:ext uri="{FF2B5EF4-FFF2-40B4-BE49-F238E27FC236}">
                <a16:creationId xmlns:a16="http://schemas.microsoft.com/office/drawing/2014/main" id="{C3904165-0829-5B95-AA00-0190109F6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708025"/>
            <a:ext cx="424815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6473797B-3B8B-20CA-506B-32E07143BEB7}"/>
              </a:ext>
            </a:extLst>
          </p:cNvPr>
          <p:cNvSpPr>
            <a:spLocks noChangeArrowheads="1"/>
          </p:cNvSpPr>
          <p:nvPr/>
        </p:nvSpPr>
        <p:spPr bwMode="auto">
          <a:xfrm>
            <a:off x="1524000" y="625475"/>
            <a:ext cx="6248400" cy="10668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13411" name="Text Box 3">
            <a:extLst>
              <a:ext uri="{FF2B5EF4-FFF2-40B4-BE49-F238E27FC236}">
                <a16:creationId xmlns:a16="http://schemas.microsoft.com/office/drawing/2014/main" id="{AA70585F-B61F-DC08-2C14-D9BFD989D1C8}"/>
              </a:ext>
            </a:extLst>
          </p:cNvPr>
          <p:cNvSpPr txBox="1">
            <a:spLocks noChangeArrowheads="1"/>
          </p:cNvSpPr>
          <p:nvPr/>
        </p:nvSpPr>
        <p:spPr bwMode="auto">
          <a:xfrm>
            <a:off x="1371600" y="777875"/>
            <a:ext cx="6400800" cy="671513"/>
          </a:xfrm>
          <a:prstGeom prst="rect">
            <a:avLst/>
          </a:prstGeom>
          <a:noFill/>
          <a:ln>
            <a:noFill/>
          </a:ln>
          <a:effectLst/>
        </p:spPr>
        <p:txBody>
          <a:bodyPr>
            <a:spAutoFit/>
          </a:bodyPr>
          <a:lstStyle/>
          <a:p>
            <a:pPr algn="ctr">
              <a:defRPr/>
            </a:pPr>
            <a:r>
              <a:rPr lang="en-US" altLang="es-PR" sz="3800" b="1">
                <a:solidFill>
                  <a:srgbClr val="FFFF00"/>
                </a:solidFill>
                <a:effectLst>
                  <a:outerShdw blurRad="38100" dist="38100" dir="2700000" algn="tl">
                    <a:srgbClr val="C0C0C0"/>
                  </a:outerShdw>
                </a:effectLst>
                <a:latin typeface="Arial" panose="020B0604020202020204" pitchFamily="34" charset="0"/>
              </a:rPr>
              <a:t>TIPOS DE MOVIMIENTO</a:t>
            </a:r>
          </a:p>
        </p:txBody>
      </p:sp>
      <p:sp>
        <p:nvSpPr>
          <p:cNvPr id="913412" name="Text Box 4">
            <a:extLst>
              <a:ext uri="{FF2B5EF4-FFF2-40B4-BE49-F238E27FC236}">
                <a16:creationId xmlns:a16="http://schemas.microsoft.com/office/drawing/2014/main" id="{0282E705-7E25-387B-8AE1-DF413D61294D}"/>
              </a:ext>
            </a:extLst>
          </p:cNvPr>
          <p:cNvSpPr txBox="1">
            <a:spLocks noChangeArrowheads="1"/>
          </p:cNvSpPr>
          <p:nvPr/>
        </p:nvSpPr>
        <p:spPr bwMode="auto">
          <a:xfrm>
            <a:off x="3779838" y="2971800"/>
            <a:ext cx="4830762" cy="3563938"/>
          </a:xfrm>
          <a:prstGeom prst="rect">
            <a:avLst/>
          </a:prstGeom>
          <a:noFill/>
          <a:ln>
            <a:noFill/>
          </a:ln>
          <a:effectLst/>
        </p:spPr>
        <p:txBody>
          <a:bodyPr>
            <a:spAutoFit/>
          </a:bodyPr>
          <a:lstStyle/>
          <a:p>
            <a:pPr>
              <a:lnSpc>
                <a:spcPct val="120000"/>
              </a:lnSpc>
              <a:defRPr/>
            </a:pPr>
            <a:r>
              <a:rPr lang="es-PR" altLang="es-PR" sz="47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El Objeto se Traslada como un Todo de un Lugar a Otro</a:t>
            </a:r>
          </a:p>
        </p:txBody>
      </p:sp>
      <p:sp>
        <p:nvSpPr>
          <p:cNvPr id="27653" name="AutoShape 5">
            <a:extLst>
              <a:ext uri="{FF2B5EF4-FFF2-40B4-BE49-F238E27FC236}">
                <a16:creationId xmlns:a16="http://schemas.microsoft.com/office/drawing/2014/main" id="{27596496-AADC-B5C9-2ECD-2EB8F7871A46}"/>
              </a:ext>
            </a:extLst>
          </p:cNvPr>
          <p:cNvSpPr>
            <a:spLocks noChangeArrowheads="1"/>
          </p:cNvSpPr>
          <p:nvPr/>
        </p:nvSpPr>
        <p:spPr bwMode="auto">
          <a:xfrm>
            <a:off x="1844675" y="1892300"/>
            <a:ext cx="5699125" cy="8890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13414" name="Text Box 6">
            <a:extLst>
              <a:ext uri="{FF2B5EF4-FFF2-40B4-BE49-F238E27FC236}">
                <a16:creationId xmlns:a16="http://schemas.microsoft.com/office/drawing/2014/main" id="{04591E2E-D440-66F8-161A-06A2DB991902}"/>
              </a:ext>
            </a:extLst>
          </p:cNvPr>
          <p:cNvSpPr txBox="1">
            <a:spLocks noChangeArrowheads="1"/>
          </p:cNvSpPr>
          <p:nvPr/>
        </p:nvSpPr>
        <p:spPr bwMode="auto">
          <a:xfrm>
            <a:off x="1752600" y="1906588"/>
            <a:ext cx="5791200" cy="747712"/>
          </a:xfrm>
          <a:prstGeom prst="rect">
            <a:avLst/>
          </a:prstGeom>
          <a:noFill/>
          <a:ln>
            <a:noFill/>
          </a:ln>
          <a:effectLst/>
        </p:spPr>
        <p:txBody>
          <a:bodyPr>
            <a:spAutoFit/>
          </a:bodyPr>
          <a:lstStyle/>
          <a:p>
            <a:pPr algn="ctr">
              <a:defRPr/>
            </a:pPr>
            <a:r>
              <a:rPr lang="es-PR" altLang="es-PR" sz="4300" b="1">
                <a:solidFill>
                  <a:srgbClr val="FFFF00"/>
                </a:solidFill>
                <a:effectLst>
                  <a:outerShdw blurRad="38100" dist="38100" dir="2700000" algn="tl">
                    <a:srgbClr val="C0C0C0"/>
                  </a:outerShdw>
                </a:effectLst>
                <a:latin typeface="Arial" panose="020B0604020202020204" pitchFamily="34" charset="0"/>
              </a:rPr>
              <a:t>Traslatorio o Lineal</a:t>
            </a:r>
          </a:p>
        </p:txBody>
      </p:sp>
      <p:pic>
        <p:nvPicPr>
          <p:cNvPr id="27655" name="Picture 7" descr="868047">
            <a:extLst>
              <a:ext uri="{FF2B5EF4-FFF2-40B4-BE49-F238E27FC236}">
                <a16:creationId xmlns:a16="http://schemas.microsoft.com/office/drawing/2014/main" id="{FBC2CA2E-39A1-FAD8-D37C-1E65B8C71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71800"/>
            <a:ext cx="2336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a:extLst>
              <a:ext uri="{FF2B5EF4-FFF2-40B4-BE49-F238E27FC236}">
                <a16:creationId xmlns:a16="http://schemas.microsoft.com/office/drawing/2014/main" id="{EA9ED4F4-44A6-CEB5-01C7-282AAEBAA4E9}"/>
              </a:ext>
            </a:extLst>
          </p:cNvPr>
          <p:cNvSpPr>
            <a:spLocks/>
          </p:cNvSpPr>
          <p:nvPr/>
        </p:nvSpPr>
        <p:spPr bwMode="auto">
          <a:xfrm>
            <a:off x="395288" y="2060575"/>
            <a:ext cx="849788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Introducción</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Conceptos Básicos</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Estructura</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Clasificaci</a:t>
            </a:r>
            <a:r>
              <a:rPr lang="en-US" altLang="es-PR" sz="2600" b="1">
                <a:latin typeface="Calibri" panose="020F0502020204030204" pitchFamily="34" charset="0"/>
              </a:rPr>
              <a:t>ón de los músculos esqueléticos</a:t>
            </a:r>
          </a:p>
          <a:p>
            <a:pPr eaLnBrk="1" hangingPunct="1">
              <a:lnSpc>
                <a:spcPct val="90000"/>
              </a:lnSpc>
              <a:spcBef>
                <a:spcPct val="20000"/>
              </a:spcBef>
              <a:buClr>
                <a:schemeClr val="tx1"/>
              </a:buClr>
              <a:buSzPts val="2400"/>
              <a:buFont typeface="Wingdings" panose="05000000000000000000" pitchFamily="2" charset="2"/>
              <a:buChar char="q"/>
            </a:pPr>
            <a:r>
              <a:rPr lang="en-US" altLang="es-PR" sz="2600" b="1">
                <a:latin typeface="Calibri" panose="020F0502020204030204" pitchFamily="34" charset="0"/>
              </a:rPr>
              <a:t> El eje mecánico del hueso o segmento</a:t>
            </a:r>
          </a:p>
          <a:p>
            <a:pPr eaLnBrk="1" hangingPunct="1">
              <a:lnSpc>
                <a:spcPct val="90000"/>
              </a:lnSpc>
              <a:spcBef>
                <a:spcPct val="20000"/>
              </a:spcBef>
              <a:buClr>
                <a:schemeClr val="tx1"/>
              </a:buClr>
              <a:buSzPts val="2400"/>
              <a:buFont typeface="Wingdings" panose="05000000000000000000" pitchFamily="2" charset="2"/>
              <a:buChar char="q"/>
            </a:pPr>
            <a:r>
              <a:rPr lang="en-US" altLang="es-PR" sz="2600" b="1">
                <a:latin typeface="Calibri" panose="020F0502020204030204" pitchFamily="34" charset="0"/>
              </a:rPr>
              <a:t> La placa o lámina epifisaria</a:t>
            </a:r>
            <a:r>
              <a:rPr lang="es-PR" altLang="es-PR" sz="2600" b="1">
                <a:latin typeface="Calibri" panose="020F0502020204030204" pitchFamily="34" charset="0"/>
              </a:rPr>
              <a:t> </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Divisiones del esqueleto</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Anatomía del sistéma esquelético</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Preguntas</a:t>
            </a:r>
            <a:r>
              <a:rPr lang="es-PR" altLang="es-PR" sz="2500" b="1">
                <a:latin typeface="Calibri" panose="020F0502020204030204" pitchFamily="34" charset="0"/>
              </a:rPr>
              <a:t> </a:t>
            </a:r>
          </a:p>
        </p:txBody>
      </p:sp>
      <p:sp>
        <p:nvSpPr>
          <p:cNvPr id="2" name="Title 1">
            <a:extLst>
              <a:ext uri="{FF2B5EF4-FFF2-40B4-BE49-F238E27FC236}">
                <a16:creationId xmlns:a16="http://schemas.microsoft.com/office/drawing/2014/main" id="{9793639E-CA20-CD4F-2C35-EBBCF09964EB}"/>
              </a:ext>
            </a:extLst>
          </p:cNvPr>
          <p:cNvSpPr>
            <a:spLocks/>
          </p:cNvSpPr>
          <p:nvPr/>
        </p:nvSpPr>
        <p:spPr bwMode="auto">
          <a:xfrm>
            <a:off x="2339975" y="836613"/>
            <a:ext cx="5978525" cy="9366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CONTENIDO DE LA PRESENTACIÓN</a:t>
            </a:r>
          </a:p>
        </p:txBody>
      </p:sp>
    </p:spTree>
    <p:custDataLst>
      <p:tags r:id="rId1"/>
    </p:custDataLst>
  </p:cSld>
  <p:clrMapOvr>
    <a:masterClrMapping/>
  </p:clrMapOvr>
  <p:transition spd="slow">
    <p:newsflash/>
    <p:sndAc>
      <p:stSnd>
        <p:snd r:embed="rId4" name="breeze.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a:extLst>
              <a:ext uri="{FF2B5EF4-FFF2-40B4-BE49-F238E27FC236}">
                <a16:creationId xmlns:a16="http://schemas.microsoft.com/office/drawing/2014/main" id="{3D1D816F-54FC-51B4-26DE-22B1E9031B5E}"/>
              </a:ext>
            </a:extLst>
          </p:cNvPr>
          <p:cNvSpPr>
            <a:spLocks noChangeArrowheads="1"/>
          </p:cNvSpPr>
          <p:nvPr/>
        </p:nvSpPr>
        <p:spPr bwMode="auto">
          <a:xfrm>
            <a:off x="609600" y="549275"/>
            <a:ext cx="3429000" cy="12954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14435" name="Text Box 3">
            <a:extLst>
              <a:ext uri="{FF2B5EF4-FFF2-40B4-BE49-F238E27FC236}">
                <a16:creationId xmlns:a16="http://schemas.microsoft.com/office/drawing/2014/main" id="{62849204-C327-E593-C04B-0C1223D5BDF3}"/>
              </a:ext>
            </a:extLst>
          </p:cNvPr>
          <p:cNvSpPr txBox="1">
            <a:spLocks noChangeArrowheads="1"/>
          </p:cNvSpPr>
          <p:nvPr/>
        </p:nvSpPr>
        <p:spPr bwMode="auto">
          <a:xfrm>
            <a:off x="838200" y="701675"/>
            <a:ext cx="3048000" cy="946150"/>
          </a:xfrm>
          <a:prstGeom prst="rect">
            <a:avLst/>
          </a:prstGeom>
          <a:noFill/>
          <a:ln>
            <a:noFill/>
          </a:ln>
          <a:effectLst/>
        </p:spPr>
        <p:txBody>
          <a:bodyPr>
            <a:spAutoFit/>
          </a:bodyPr>
          <a:lstStyle/>
          <a:p>
            <a:pPr algn="ctr">
              <a:defRPr/>
            </a:pPr>
            <a:r>
              <a:rPr lang="en-US" altLang="es-PR" sz="2800" b="1">
                <a:solidFill>
                  <a:srgbClr val="FFFF00"/>
                </a:solidFill>
                <a:effectLst>
                  <a:outerShdw blurRad="38100" dist="38100" dir="2700000" algn="tl">
                    <a:srgbClr val="C0C0C0"/>
                  </a:outerShdw>
                </a:effectLst>
                <a:latin typeface="Arial" panose="020B0604020202020204" pitchFamily="34" charset="0"/>
              </a:rPr>
              <a:t>TIPOS DE MOVIMIENTO</a:t>
            </a:r>
          </a:p>
        </p:txBody>
      </p:sp>
      <p:sp>
        <p:nvSpPr>
          <p:cNvPr id="914436" name="Text Box 4">
            <a:extLst>
              <a:ext uri="{FF2B5EF4-FFF2-40B4-BE49-F238E27FC236}">
                <a16:creationId xmlns:a16="http://schemas.microsoft.com/office/drawing/2014/main" id="{CBFEF8C9-A25D-06C0-8D36-80C752DB26B4}"/>
              </a:ext>
            </a:extLst>
          </p:cNvPr>
          <p:cNvSpPr txBox="1">
            <a:spLocks noChangeArrowheads="1"/>
          </p:cNvSpPr>
          <p:nvPr/>
        </p:nvSpPr>
        <p:spPr bwMode="auto">
          <a:xfrm>
            <a:off x="3635375" y="2781300"/>
            <a:ext cx="5257800" cy="3848100"/>
          </a:xfrm>
          <a:prstGeom prst="rect">
            <a:avLst/>
          </a:prstGeom>
          <a:noFill/>
          <a:ln>
            <a:noFill/>
          </a:ln>
          <a:effectLst/>
        </p:spPr>
        <p:txBody>
          <a:bodyPr>
            <a:spAutoFit/>
          </a:bodyPr>
          <a:lstStyle/>
          <a:p>
            <a:pPr>
              <a:lnSpc>
                <a:spcPct val="110000"/>
              </a:lnSpc>
              <a:defRPr/>
            </a:pPr>
            <a:r>
              <a:rPr lang="es-PR" altLang="es-PR"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Progresión en Línea Recta de un Objeto como un Todo, con Todas sus Partes Moviéndose a la misma Distancia, en la misma Dirección y a una Velocidad Uniforme</a:t>
            </a:r>
          </a:p>
        </p:txBody>
      </p:sp>
      <p:sp>
        <p:nvSpPr>
          <p:cNvPr id="28677" name="AutoShape 5">
            <a:extLst>
              <a:ext uri="{FF2B5EF4-FFF2-40B4-BE49-F238E27FC236}">
                <a16:creationId xmlns:a16="http://schemas.microsoft.com/office/drawing/2014/main" id="{03D30663-464D-27CC-4A67-3A24232D9206}"/>
              </a:ext>
            </a:extLst>
          </p:cNvPr>
          <p:cNvSpPr>
            <a:spLocks noChangeArrowheads="1"/>
          </p:cNvSpPr>
          <p:nvPr/>
        </p:nvSpPr>
        <p:spPr bwMode="auto">
          <a:xfrm>
            <a:off x="4419600" y="625475"/>
            <a:ext cx="4114800" cy="11430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14438" name="Text Box 6">
            <a:extLst>
              <a:ext uri="{FF2B5EF4-FFF2-40B4-BE49-F238E27FC236}">
                <a16:creationId xmlns:a16="http://schemas.microsoft.com/office/drawing/2014/main" id="{116A65A9-CB9E-EEE0-E609-53D392569C64}"/>
              </a:ext>
            </a:extLst>
          </p:cNvPr>
          <p:cNvSpPr txBox="1">
            <a:spLocks noChangeArrowheads="1"/>
          </p:cNvSpPr>
          <p:nvPr/>
        </p:nvSpPr>
        <p:spPr bwMode="auto">
          <a:xfrm>
            <a:off x="4648200" y="625475"/>
            <a:ext cx="3581400" cy="1066800"/>
          </a:xfrm>
          <a:prstGeom prst="rect">
            <a:avLst/>
          </a:prstGeom>
          <a:noFill/>
          <a:ln>
            <a:noFill/>
          </a:ln>
          <a:effectLst/>
        </p:spPr>
        <p:txBody>
          <a:bodyPr>
            <a:spAutoFit/>
          </a:bodyPr>
          <a:lstStyle/>
          <a:p>
            <a:pPr algn="ctr">
              <a:defRPr/>
            </a:pPr>
            <a:r>
              <a:rPr lang="es-PR" altLang="es-PR" sz="3200" b="1">
                <a:solidFill>
                  <a:srgbClr val="FFFF00"/>
                </a:solidFill>
                <a:effectLst>
                  <a:outerShdw blurRad="38100" dist="38100" dir="2700000" algn="tl">
                    <a:srgbClr val="C0C0C0"/>
                  </a:outerShdw>
                </a:effectLst>
                <a:latin typeface="Arial" panose="020B0604020202020204" pitchFamily="34" charset="0"/>
              </a:rPr>
              <a:t>Traslatorio o Lineal</a:t>
            </a:r>
          </a:p>
        </p:txBody>
      </p:sp>
      <p:sp>
        <p:nvSpPr>
          <p:cNvPr id="28679" name="AutoShape 7">
            <a:extLst>
              <a:ext uri="{FF2B5EF4-FFF2-40B4-BE49-F238E27FC236}">
                <a16:creationId xmlns:a16="http://schemas.microsoft.com/office/drawing/2014/main" id="{97F87DA4-21C6-E8D8-1265-91A48BC51D13}"/>
              </a:ext>
            </a:extLst>
          </p:cNvPr>
          <p:cNvSpPr>
            <a:spLocks noChangeArrowheads="1"/>
          </p:cNvSpPr>
          <p:nvPr/>
        </p:nvSpPr>
        <p:spPr bwMode="auto">
          <a:xfrm>
            <a:off x="533400" y="1828800"/>
            <a:ext cx="8153400" cy="914400"/>
          </a:xfrm>
          <a:prstGeom prst="horizontalScroll">
            <a:avLst>
              <a:gd name="adj" fmla="val 12500"/>
            </a:avLst>
          </a:prstGeom>
          <a:gradFill rotWithShape="0">
            <a:gsLst>
              <a:gs pos="0">
                <a:srgbClr val="003300"/>
              </a:gs>
              <a:gs pos="100000">
                <a:srgbClr val="008000"/>
              </a:gs>
            </a:gsLst>
            <a:lin ang="5400000" scaled="1"/>
          </a:gra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14440" name="Text Box 8">
            <a:extLst>
              <a:ext uri="{FF2B5EF4-FFF2-40B4-BE49-F238E27FC236}">
                <a16:creationId xmlns:a16="http://schemas.microsoft.com/office/drawing/2014/main" id="{271D53A5-545F-2A59-6EB2-86F8CF06BF70}"/>
              </a:ext>
            </a:extLst>
          </p:cNvPr>
          <p:cNvSpPr txBox="1">
            <a:spLocks noChangeArrowheads="1"/>
          </p:cNvSpPr>
          <p:nvPr/>
        </p:nvSpPr>
        <p:spPr bwMode="auto">
          <a:xfrm>
            <a:off x="838200" y="1981200"/>
            <a:ext cx="7696200" cy="579438"/>
          </a:xfrm>
          <a:prstGeom prst="rect">
            <a:avLst/>
          </a:prstGeom>
          <a:noFill/>
          <a:ln>
            <a:noFill/>
          </a:ln>
          <a:effectLst/>
        </p:spPr>
        <p:txBody>
          <a:bodyPr>
            <a:spAutoFit/>
          </a:bodyPr>
          <a:lstStyle/>
          <a:p>
            <a:pPr>
              <a:defRPr/>
            </a:pPr>
            <a:r>
              <a:rPr lang="es-PR" altLang="es-PR" sz="3200" b="1">
                <a:solidFill>
                  <a:schemeClr val="bg1"/>
                </a:solidFill>
                <a:effectLst>
                  <a:outerShdw blurRad="38100" dist="38100" dir="2700000" algn="tl">
                    <a:srgbClr val="C0C0C0"/>
                  </a:outerShdw>
                </a:effectLst>
                <a:latin typeface="Times New Roman" panose="02020603050405020304" pitchFamily="18" charset="0"/>
              </a:rPr>
              <a:t>CLASIFICACIÓN: Movimiento Rectilíneo</a:t>
            </a:r>
          </a:p>
        </p:txBody>
      </p:sp>
      <p:pic>
        <p:nvPicPr>
          <p:cNvPr id="28681" name="Picture 9" descr="WChair">
            <a:extLst>
              <a:ext uri="{FF2B5EF4-FFF2-40B4-BE49-F238E27FC236}">
                <a16:creationId xmlns:a16="http://schemas.microsoft.com/office/drawing/2014/main" id="{9D5A4335-DD59-97C4-05CD-F3D21114FD14}"/>
              </a:ext>
            </a:extLst>
          </p:cNvPr>
          <p:cNvPicPr>
            <a:picLocks noChangeAspect="1" noChangeArrowheads="1"/>
          </p:cNvPicPr>
          <p:nvPr/>
        </p:nvPicPr>
        <p:blipFill>
          <a:blip r:embed="rId2"/>
          <a:srcRect/>
          <a:stretch>
            <a:fillRect/>
          </a:stretch>
        </p:blipFill>
        <p:spPr bwMode="auto">
          <a:xfrm>
            <a:off x="520585" y="2783073"/>
            <a:ext cx="2971295" cy="37157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Rectilin">
            <a:extLst>
              <a:ext uri="{FF2B5EF4-FFF2-40B4-BE49-F238E27FC236}">
                <a16:creationId xmlns:a16="http://schemas.microsoft.com/office/drawing/2014/main" id="{93262CD6-F701-CB61-DD6B-942BA5DCA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8" y="836613"/>
            <a:ext cx="507365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A8A791C1-447F-DF21-DE34-1D2AF145ABDE}"/>
              </a:ext>
            </a:extLst>
          </p:cNvPr>
          <p:cNvSpPr txBox="1">
            <a:spLocks noChangeArrowheads="1"/>
          </p:cNvSpPr>
          <p:nvPr/>
        </p:nvSpPr>
        <p:spPr bwMode="auto">
          <a:xfrm>
            <a:off x="5356225" y="288925"/>
            <a:ext cx="3787775" cy="6170613"/>
          </a:xfrm>
          <a:prstGeom prst="rect">
            <a:avLst/>
          </a:prstGeom>
          <a:noFill/>
          <a:ln>
            <a:noFill/>
          </a:ln>
          <a:effectLst/>
        </p:spPr>
        <p:txBody>
          <a:bodyPr>
            <a:spAutoFit/>
          </a:bodyPr>
          <a:lstStyle/>
          <a:p>
            <a:pPr>
              <a:lnSpc>
                <a:spcPts val="9800"/>
              </a:lnSpc>
              <a:defRPr/>
            </a:pPr>
            <a:r>
              <a:rPr lang="es-PR" altLang="es-PR" sz="3200" b="1" dirty="0">
                <a:solidFill>
                  <a:srgbClr val="484876"/>
                </a:solidFill>
                <a:effectLst>
                  <a:outerShdw blurRad="38100" dist="38100" dir="2700000" algn="tl">
                    <a:srgbClr val="C0C0C0"/>
                  </a:outerShdw>
                </a:effectLst>
                <a:latin typeface="Arial Black" panose="020B0A04020102020204" pitchFamily="34" charset="0"/>
              </a:rPr>
              <a:t>EJEMPLOS</a:t>
            </a:r>
          </a:p>
          <a:p>
            <a:pPr>
              <a:lnSpc>
                <a:spcPts val="9800"/>
              </a:lnSpc>
              <a:defRPr/>
            </a:pPr>
            <a:r>
              <a:rPr lang="es-PR" altLang="es-PR" sz="3200" b="1" dirty="0">
                <a:solidFill>
                  <a:srgbClr val="484876"/>
                </a:solidFill>
                <a:effectLst>
                  <a:outerShdw blurRad="38100" dist="38100" dir="2700000" algn="tl">
                    <a:srgbClr val="C0C0C0"/>
                  </a:outerShdw>
                </a:effectLst>
                <a:latin typeface="Arial Black" panose="020B0A04020102020204" pitchFamily="34" charset="0"/>
              </a:rPr>
              <a:t>DE</a:t>
            </a:r>
          </a:p>
          <a:p>
            <a:pPr>
              <a:lnSpc>
                <a:spcPts val="9800"/>
              </a:lnSpc>
              <a:defRPr/>
            </a:pPr>
            <a:r>
              <a:rPr lang="es-PR" altLang="es-PR" sz="3200" b="1" dirty="0">
                <a:solidFill>
                  <a:srgbClr val="484876"/>
                </a:solidFill>
                <a:effectLst>
                  <a:outerShdw blurRad="38100" dist="38100" dir="2700000" algn="tl">
                    <a:srgbClr val="C0C0C0"/>
                  </a:outerShdw>
                </a:effectLst>
                <a:latin typeface="Arial Black" panose="020B0A04020102020204" pitchFamily="34" charset="0"/>
              </a:rPr>
              <a:t>MOVIMIENTOS</a:t>
            </a:r>
          </a:p>
          <a:p>
            <a:pPr>
              <a:lnSpc>
                <a:spcPts val="9800"/>
              </a:lnSpc>
              <a:defRPr/>
            </a:pPr>
            <a:r>
              <a:rPr lang="en-US" altLang="es-PR" sz="3200" b="1" dirty="0">
                <a:solidFill>
                  <a:srgbClr val="484876"/>
                </a:solidFill>
                <a:effectLst>
                  <a:outerShdw blurRad="38100" dist="38100" dir="2700000" algn="tl">
                    <a:srgbClr val="C0C0C0"/>
                  </a:outerShdw>
                </a:effectLst>
                <a:latin typeface="Arial Black" panose="020B0A04020102020204" pitchFamily="34" charset="0"/>
              </a:rPr>
              <a:t>TRASLATORIOS</a:t>
            </a:r>
            <a:endParaRPr lang="es-PR" altLang="es-PR" sz="3200" b="1" dirty="0">
              <a:solidFill>
                <a:srgbClr val="484876"/>
              </a:solidFill>
              <a:effectLst>
                <a:outerShdw blurRad="38100" dist="38100" dir="2700000" algn="tl">
                  <a:srgbClr val="C0C0C0"/>
                </a:outerShdw>
              </a:effectLst>
              <a:latin typeface="Arial Black" panose="020B0A04020102020204" pitchFamily="34" charset="0"/>
            </a:endParaRPr>
          </a:p>
          <a:p>
            <a:pPr>
              <a:lnSpc>
                <a:spcPts val="9800"/>
              </a:lnSpc>
              <a:defRPr/>
            </a:pPr>
            <a:r>
              <a:rPr lang="es-PR" altLang="es-PR" sz="3200" b="1" dirty="0">
                <a:solidFill>
                  <a:srgbClr val="484876"/>
                </a:solidFill>
                <a:effectLst>
                  <a:outerShdw blurRad="38100" dist="38100" dir="2700000" algn="tl">
                    <a:srgbClr val="C0C0C0"/>
                  </a:outerShdw>
                </a:effectLst>
                <a:latin typeface="Arial Black" panose="020B0A04020102020204" pitchFamily="34" charset="0"/>
              </a:rPr>
              <a:t>RECTILÍNEOS</a:t>
            </a:r>
          </a:p>
        </p:txBody>
      </p:sp>
    </p:spTree>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869077">
            <a:extLst>
              <a:ext uri="{FF2B5EF4-FFF2-40B4-BE49-F238E27FC236}">
                <a16:creationId xmlns:a16="http://schemas.microsoft.com/office/drawing/2014/main" id="{2B8706E4-3D9A-A148-C7C8-A6BCC379B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454400"/>
            <a:ext cx="4191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AutoShape 3">
            <a:extLst>
              <a:ext uri="{FF2B5EF4-FFF2-40B4-BE49-F238E27FC236}">
                <a16:creationId xmlns:a16="http://schemas.microsoft.com/office/drawing/2014/main" id="{E7171900-0A1B-39E3-36F4-E8F72BAEBDC4}"/>
              </a:ext>
            </a:extLst>
          </p:cNvPr>
          <p:cNvSpPr>
            <a:spLocks noChangeArrowheads="1"/>
          </p:cNvSpPr>
          <p:nvPr/>
        </p:nvSpPr>
        <p:spPr bwMode="auto">
          <a:xfrm>
            <a:off x="609600" y="533400"/>
            <a:ext cx="3429000" cy="12954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16484" name="Text Box 4">
            <a:extLst>
              <a:ext uri="{FF2B5EF4-FFF2-40B4-BE49-F238E27FC236}">
                <a16:creationId xmlns:a16="http://schemas.microsoft.com/office/drawing/2014/main" id="{CA2974E5-80AA-1D18-8CDF-4A54FA569960}"/>
              </a:ext>
            </a:extLst>
          </p:cNvPr>
          <p:cNvSpPr txBox="1">
            <a:spLocks noChangeArrowheads="1"/>
          </p:cNvSpPr>
          <p:nvPr/>
        </p:nvSpPr>
        <p:spPr bwMode="auto">
          <a:xfrm>
            <a:off x="838200" y="685800"/>
            <a:ext cx="3048000" cy="946150"/>
          </a:xfrm>
          <a:prstGeom prst="rect">
            <a:avLst/>
          </a:prstGeom>
          <a:noFill/>
          <a:ln>
            <a:noFill/>
          </a:ln>
          <a:effectLst/>
        </p:spPr>
        <p:txBody>
          <a:bodyPr>
            <a:spAutoFit/>
          </a:bodyPr>
          <a:lstStyle/>
          <a:p>
            <a:pPr algn="ctr">
              <a:defRPr/>
            </a:pPr>
            <a:r>
              <a:rPr lang="en-US" altLang="es-PR" sz="2800" b="1">
                <a:solidFill>
                  <a:srgbClr val="FFFF00"/>
                </a:solidFill>
                <a:effectLst>
                  <a:outerShdw blurRad="38100" dist="38100" dir="2700000" algn="tl">
                    <a:srgbClr val="C0C0C0"/>
                  </a:outerShdw>
                </a:effectLst>
                <a:latin typeface="Arial" panose="020B0604020202020204" pitchFamily="34" charset="0"/>
              </a:rPr>
              <a:t>TIPOS DE MOVIMIENTO</a:t>
            </a:r>
          </a:p>
        </p:txBody>
      </p:sp>
      <p:sp>
        <p:nvSpPr>
          <p:cNvPr id="30725" name="AutoShape 5">
            <a:extLst>
              <a:ext uri="{FF2B5EF4-FFF2-40B4-BE49-F238E27FC236}">
                <a16:creationId xmlns:a16="http://schemas.microsoft.com/office/drawing/2014/main" id="{05C12D0E-7C2D-F6E7-1051-15BCD30F4C7B}"/>
              </a:ext>
            </a:extLst>
          </p:cNvPr>
          <p:cNvSpPr>
            <a:spLocks noChangeArrowheads="1"/>
          </p:cNvSpPr>
          <p:nvPr/>
        </p:nvSpPr>
        <p:spPr bwMode="auto">
          <a:xfrm>
            <a:off x="4419600" y="609600"/>
            <a:ext cx="4114800" cy="11430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16486" name="Text Box 6">
            <a:extLst>
              <a:ext uri="{FF2B5EF4-FFF2-40B4-BE49-F238E27FC236}">
                <a16:creationId xmlns:a16="http://schemas.microsoft.com/office/drawing/2014/main" id="{8262AD15-F5D7-9223-0012-3F1676A41C53}"/>
              </a:ext>
            </a:extLst>
          </p:cNvPr>
          <p:cNvSpPr txBox="1">
            <a:spLocks noChangeArrowheads="1"/>
          </p:cNvSpPr>
          <p:nvPr/>
        </p:nvSpPr>
        <p:spPr bwMode="auto">
          <a:xfrm>
            <a:off x="4648200" y="609600"/>
            <a:ext cx="3581400" cy="1066800"/>
          </a:xfrm>
          <a:prstGeom prst="rect">
            <a:avLst/>
          </a:prstGeom>
          <a:noFill/>
          <a:ln>
            <a:noFill/>
          </a:ln>
          <a:effectLst/>
        </p:spPr>
        <p:txBody>
          <a:bodyPr>
            <a:spAutoFit/>
          </a:bodyPr>
          <a:lstStyle/>
          <a:p>
            <a:pPr algn="ctr">
              <a:defRPr/>
            </a:pPr>
            <a:r>
              <a:rPr lang="es-PR" altLang="es-PR" sz="3200" b="1">
                <a:solidFill>
                  <a:srgbClr val="FFFF00"/>
                </a:solidFill>
                <a:effectLst>
                  <a:outerShdw blurRad="38100" dist="38100" dir="2700000" algn="tl">
                    <a:srgbClr val="C0C0C0"/>
                  </a:outerShdw>
                </a:effectLst>
                <a:latin typeface="Arial" panose="020B0604020202020204" pitchFamily="34" charset="0"/>
              </a:rPr>
              <a:t>Traslatorio o Lineal</a:t>
            </a:r>
          </a:p>
        </p:txBody>
      </p:sp>
      <p:sp>
        <p:nvSpPr>
          <p:cNvPr id="30727" name="AutoShape 7">
            <a:extLst>
              <a:ext uri="{FF2B5EF4-FFF2-40B4-BE49-F238E27FC236}">
                <a16:creationId xmlns:a16="http://schemas.microsoft.com/office/drawing/2014/main" id="{233B344B-A50C-6BC0-0518-448BC28C4065}"/>
              </a:ext>
            </a:extLst>
          </p:cNvPr>
          <p:cNvSpPr>
            <a:spLocks noChangeArrowheads="1"/>
          </p:cNvSpPr>
          <p:nvPr/>
        </p:nvSpPr>
        <p:spPr bwMode="auto">
          <a:xfrm>
            <a:off x="533400" y="2209800"/>
            <a:ext cx="8153400" cy="914400"/>
          </a:xfrm>
          <a:prstGeom prst="horizontalScroll">
            <a:avLst>
              <a:gd name="adj" fmla="val 12500"/>
            </a:avLst>
          </a:prstGeom>
          <a:gradFill rotWithShape="0">
            <a:gsLst>
              <a:gs pos="0">
                <a:srgbClr val="003300"/>
              </a:gs>
              <a:gs pos="100000">
                <a:srgbClr val="008000"/>
              </a:gs>
            </a:gsLst>
            <a:lin ang="5400000" scaled="1"/>
          </a:gra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16488" name="Text Box 8">
            <a:extLst>
              <a:ext uri="{FF2B5EF4-FFF2-40B4-BE49-F238E27FC236}">
                <a16:creationId xmlns:a16="http://schemas.microsoft.com/office/drawing/2014/main" id="{EFBCB9D1-A1F7-C8CB-8DAC-80ACD280F6A3}"/>
              </a:ext>
            </a:extLst>
          </p:cNvPr>
          <p:cNvSpPr txBox="1">
            <a:spLocks noChangeArrowheads="1"/>
          </p:cNvSpPr>
          <p:nvPr/>
        </p:nvSpPr>
        <p:spPr bwMode="auto">
          <a:xfrm>
            <a:off x="762000" y="2362200"/>
            <a:ext cx="7848600" cy="579438"/>
          </a:xfrm>
          <a:prstGeom prst="rect">
            <a:avLst/>
          </a:prstGeom>
          <a:noFill/>
          <a:ln>
            <a:noFill/>
          </a:ln>
          <a:effectLst/>
        </p:spPr>
        <p:txBody>
          <a:bodyPr>
            <a:spAutoFit/>
          </a:bodyPr>
          <a:lstStyle/>
          <a:p>
            <a:pPr>
              <a:defRPr/>
            </a:pPr>
            <a:r>
              <a:rPr lang="es-PR" altLang="es-PR" sz="3200" b="1">
                <a:solidFill>
                  <a:schemeClr val="bg1"/>
                </a:solidFill>
                <a:effectLst>
                  <a:outerShdw blurRad="38100" dist="38100" dir="2700000" algn="tl">
                    <a:srgbClr val="C0C0C0"/>
                  </a:outerShdw>
                </a:effectLst>
                <a:latin typeface="Times New Roman" panose="02020603050405020304" pitchFamily="18" charset="0"/>
              </a:rPr>
              <a:t>CLASIFICACIÓN: Movimiento Curvilíneo</a:t>
            </a:r>
          </a:p>
        </p:txBody>
      </p:sp>
      <p:sp>
        <p:nvSpPr>
          <p:cNvPr id="916489" name="Text Box 9">
            <a:extLst>
              <a:ext uri="{FF2B5EF4-FFF2-40B4-BE49-F238E27FC236}">
                <a16:creationId xmlns:a16="http://schemas.microsoft.com/office/drawing/2014/main" id="{BF1256B3-56F5-4C61-9DB3-248BDB58A22F}"/>
              </a:ext>
            </a:extLst>
          </p:cNvPr>
          <p:cNvSpPr txBox="1">
            <a:spLocks noChangeArrowheads="1"/>
          </p:cNvSpPr>
          <p:nvPr/>
        </p:nvSpPr>
        <p:spPr bwMode="auto">
          <a:xfrm>
            <a:off x="4648200" y="3378200"/>
            <a:ext cx="4267200" cy="2784475"/>
          </a:xfrm>
          <a:prstGeom prst="rect">
            <a:avLst/>
          </a:prstGeom>
          <a:noFill/>
          <a:ln>
            <a:noFill/>
          </a:ln>
          <a:effectLst/>
        </p:spPr>
        <p:txBody>
          <a:bodyPr>
            <a:spAutoFit/>
          </a:bodyPr>
          <a:lstStyle/>
          <a:p>
            <a:pPr>
              <a:lnSpc>
                <a:spcPct val="130000"/>
              </a:lnSpc>
              <a:defRPr/>
            </a:pPr>
            <a:r>
              <a:rPr lang="es-PR" altLang="es-PR" sz="3400" b="1">
                <a:solidFill>
                  <a:srgbClr val="000000"/>
                </a:solidFill>
                <a:effectLst>
                  <a:outerShdw blurRad="38100" dist="38100" dir="2700000" algn="tl">
                    <a:srgbClr val="C0C0C0"/>
                  </a:outerShdw>
                </a:effectLst>
                <a:latin typeface="Times New Roman" panose="02020603050405020304" pitchFamily="18" charset="0"/>
              </a:rPr>
              <a:t>Todo Movimiento Traslatorio en el Cual el Objeto se Mueve en un Patrón Curvo</a:t>
            </a:r>
            <a:endParaRPr lang="es-PR" altLang="es-PR" sz="3400" b="1">
              <a:solidFill>
                <a:srgbClr val="000000"/>
              </a:solidFill>
              <a:effectLst>
                <a:outerShdw blurRad="38100" dist="38100" dir="2700000" algn="tl">
                  <a:srgbClr val="C0C0C0"/>
                </a:outerShdw>
              </a:effectLst>
              <a:latin typeface="Arial" panose="020B0604020202020204" pitchFamily="34" charset="0"/>
            </a:endParaRPr>
          </a:p>
        </p:txBody>
      </p:sp>
    </p:spTree>
  </p:cSld>
  <p:clrMapOvr>
    <a:masterClrMapping/>
  </p:clrMapOvr>
  <p:transition>
    <p:cover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Text Box 2">
            <a:extLst>
              <a:ext uri="{FF2B5EF4-FFF2-40B4-BE49-F238E27FC236}">
                <a16:creationId xmlns:a16="http://schemas.microsoft.com/office/drawing/2014/main" id="{5E7CAB08-9681-A9BF-4484-A30DEC0E104E}"/>
              </a:ext>
            </a:extLst>
          </p:cNvPr>
          <p:cNvSpPr txBox="1">
            <a:spLocks noChangeArrowheads="1"/>
          </p:cNvSpPr>
          <p:nvPr/>
        </p:nvSpPr>
        <p:spPr bwMode="auto">
          <a:xfrm>
            <a:off x="5481638" y="152400"/>
            <a:ext cx="3657600" cy="6132513"/>
          </a:xfrm>
          <a:prstGeom prst="rect">
            <a:avLst/>
          </a:prstGeom>
          <a:noFill/>
          <a:ln>
            <a:noFill/>
          </a:ln>
          <a:effectLst/>
        </p:spPr>
        <p:txBody>
          <a:bodyPr>
            <a:spAutoFit/>
          </a:bodyPr>
          <a:lstStyle/>
          <a:p>
            <a:pPr>
              <a:lnSpc>
                <a:spcPct val="240000"/>
              </a:lnSpc>
              <a:defRPr/>
            </a:pPr>
            <a:r>
              <a:rPr lang="es-PR" altLang="es-PR" sz="3300" b="1">
                <a:solidFill>
                  <a:srgbClr val="000000"/>
                </a:solidFill>
                <a:effectLst>
                  <a:outerShdw blurRad="38100" dist="38100" dir="2700000" algn="tl">
                    <a:srgbClr val="C0C0C0"/>
                  </a:outerShdw>
                </a:effectLst>
                <a:latin typeface="Arial" panose="020B0604020202020204" pitchFamily="34" charset="0"/>
              </a:rPr>
              <a:t>EJEMPLOS</a:t>
            </a:r>
          </a:p>
          <a:p>
            <a:pPr>
              <a:lnSpc>
                <a:spcPct val="240000"/>
              </a:lnSpc>
              <a:defRPr/>
            </a:pPr>
            <a:r>
              <a:rPr lang="es-PR" altLang="es-PR" sz="3300" b="1">
                <a:solidFill>
                  <a:srgbClr val="000000"/>
                </a:solidFill>
                <a:effectLst>
                  <a:outerShdw blurRad="38100" dist="38100" dir="2700000" algn="tl">
                    <a:srgbClr val="C0C0C0"/>
                  </a:outerShdw>
                </a:effectLst>
                <a:latin typeface="Arial" panose="020B0604020202020204" pitchFamily="34" charset="0"/>
              </a:rPr>
              <a:t>DE</a:t>
            </a:r>
          </a:p>
          <a:p>
            <a:pPr>
              <a:lnSpc>
                <a:spcPct val="240000"/>
              </a:lnSpc>
              <a:defRPr/>
            </a:pPr>
            <a:r>
              <a:rPr lang="es-PR" altLang="es-PR" sz="3300" b="1">
                <a:solidFill>
                  <a:srgbClr val="000000"/>
                </a:solidFill>
                <a:effectLst>
                  <a:outerShdw blurRad="38100" dist="38100" dir="2700000" algn="tl">
                    <a:srgbClr val="C0C0C0"/>
                  </a:outerShdw>
                </a:effectLst>
                <a:latin typeface="Arial" panose="020B0604020202020204" pitchFamily="34" charset="0"/>
              </a:rPr>
              <a:t>MOVIMIENTOS</a:t>
            </a:r>
          </a:p>
          <a:p>
            <a:pPr>
              <a:lnSpc>
                <a:spcPct val="240000"/>
              </a:lnSpc>
              <a:defRPr/>
            </a:pPr>
            <a:r>
              <a:rPr lang="es-PR" altLang="es-PR" sz="3300" b="1">
                <a:solidFill>
                  <a:srgbClr val="000000"/>
                </a:solidFill>
                <a:effectLst>
                  <a:outerShdw blurRad="38100" dist="38100" dir="2700000" algn="tl">
                    <a:srgbClr val="C0C0C0"/>
                  </a:outerShdw>
                </a:effectLst>
                <a:latin typeface="Arial" panose="020B0604020202020204" pitchFamily="34" charset="0"/>
              </a:rPr>
              <a:t>TRASLATORIOS</a:t>
            </a:r>
          </a:p>
          <a:p>
            <a:pPr>
              <a:lnSpc>
                <a:spcPct val="240000"/>
              </a:lnSpc>
              <a:defRPr/>
            </a:pPr>
            <a:r>
              <a:rPr lang="es-PR" altLang="es-PR" sz="3300" b="1">
                <a:solidFill>
                  <a:srgbClr val="000000"/>
                </a:solidFill>
                <a:effectLst>
                  <a:outerShdw blurRad="38100" dist="38100" dir="2700000" algn="tl">
                    <a:srgbClr val="C0C0C0"/>
                  </a:outerShdw>
                </a:effectLst>
                <a:latin typeface="Arial" panose="020B0604020202020204" pitchFamily="34" charset="0"/>
              </a:rPr>
              <a:t>CURVILÍNEOS</a:t>
            </a:r>
          </a:p>
        </p:txBody>
      </p:sp>
      <p:pic>
        <p:nvPicPr>
          <p:cNvPr id="31747" name="Picture 3" descr="Curvilin">
            <a:extLst>
              <a:ext uri="{FF2B5EF4-FFF2-40B4-BE49-F238E27FC236}">
                <a16:creationId xmlns:a16="http://schemas.microsoft.com/office/drawing/2014/main" id="{749CC9A8-3DA2-843E-D3C4-56A1E9691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04825"/>
            <a:ext cx="499586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A640137E-CA9F-CB53-9EDD-61A76E4334D3}"/>
              </a:ext>
            </a:extLst>
          </p:cNvPr>
          <p:cNvGrpSpPr>
            <a:grpSpLocks/>
          </p:cNvGrpSpPr>
          <p:nvPr/>
        </p:nvGrpSpPr>
        <p:grpSpPr bwMode="auto">
          <a:xfrm>
            <a:off x="4725988" y="3862388"/>
            <a:ext cx="3827462" cy="515937"/>
            <a:chOff x="483" y="2378"/>
            <a:chExt cx="2411" cy="325"/>
          </a:xfrm>
        </p:grpSpPr>
        <p:sp>
          <p:nvSpPr>
            <p:cNvPr id="32803" name="Freeform 3">
              <a:extLst>
                <a:ext uri="{FF2B5EF4-FFF2-40B4-BE49-F238E27FC236}">
                  <a16:creationId xmlns:a16="http://schemas.microsoft.com/office/drawing/2014/main" id="{B9CD2DB0-FA54-C821-60DA-FF9D54098021}"/>
                </a:ext>
              </a:extLst>
            </p:cNvPr>
            <p:cNvSpPr>
              <a:spLocks/>
            </p:cNvSpPr>
            <p:nvPr/>
          </p:nvSpPr>
          <p:spPr bwMode="auto">
            <a:xfrm>
              <a:off x="483" y="2378"/>
              <a:ext cx="34" cy="324"/>
            </a:xfrm>
            <a:custGeom>
              <a:avLst/>
              <a:gdLst>
                <a:gd name="T0" fmla="*/ 0 w 117"/>
                <a:gd name="T1" fmla="*/ 0 h 1110"/>
                <a:gd name="T2" fmla="*/ 1 w 117"/>
                <a:gd name="T3" fmla="*/ 1 h 1110"/>
                <a:gd name="T4" fmla="*/ 1 w 117"/>
                <a:gd name="T5" fmla="*/ 7 h 1110"/>
                <a:gd name="T6" fmla="*/ 0 w 117"/>
                <a:gd name="T7" fmla="*/ 8 h 1110"/>
                <a:gd name="T8" fmla="*/ 0 w 117"/>
                <a:gd name="T9" fmla="*/ 0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1110">
                  <a:moveTo>
                    <a:pt x="0" y="0"/>
                  </a:moveTo>
                  <a:lnTo>
                    <a:pt x="117" y="99"/>
                  </a:lnTo>
                  <a:lnTo>
                    <a:pt x="117" y="1011"/>
                  </a:lnTo>
                  <a:lnTo>
                    <a:pt x="0" y="111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04" name="Freeform 4">
              <a:extLst>
                <a:ext uri="{FF2B5EF4-FFF2-40B4-BE49-F238E27FC236}">
                  <a16:creationId xmlns:a16="http://schemas.microsoft.com/office/drawing/2014/main" id="{20FE4ED8-56D6-F12C-7237-0D734BD7C741}"/>
                </a:ext>
              </a:extLst>
            </p:cNvPr>
            <p:cNvSpPr>
              <a:spLocks/>
            </p:cNvSpPr>
            <p:nvPr/>
          </p:nvSpPr>
          <p:spPr bwMode="auto">
            <a:xfrm>
              <a:off x="483" y="2378"/>
              <a:ext cx="34" cy="324"/>
            </a:xfrm>
            <a:custGeom>
              <a:avLst/>
              <a:gdLst>
                <a:gd name="T0" fmla="*/ 0 w 117"/>
                <a:gd name="T1" fmla="*/ 0 h 1110"/>
                <a:gd name="T2" fmla="*/ 1 w 117"/>
                <a:gd name="T3" fmla="*/ 1 h 1110"/>
                <a:gd name="T4" fmla="*/ 1 w 117"/>
                <a:gd name="T5" fmla="*/ 7 h 1110"/>
                <a:gd name="T6" fmla="*/ 0 w 117"/>
                <a:gd name="T7" fmla="*/ 8 h 1110"/>
                <a:gd name="T8" fmla="*/ 0 w 117"/>
                <a:gd name="T9" fmla="*/ 0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1110">
                  <a:moveTo>
                    <a:pt x="0" y="0"/>
                  </a:moveTo>
                  <a:lnTo>
                    <a:pt x="117" y="99"/>
                  </a:lnTo>
                  <a:lnTo>
                    <a:pt x="117" y="1011"/>
                  </a:lnTo>
                  <a:lnTo>
                    <a:pt x="0" y="1110"/>
                  </a:lnTo>
                  <a:lnTo>
                    <a:pt x="0" y="0"/>
                  </a:lnTo>
                </a:path>
              </a:pathLst>
            </a:custGeom>
            <a:solidFill>
              <a:srgbClr val="FFCCFF"/>
            </a:solidFill>
            <a:ln>
              <a:noFill/>
            </a:ln>
            <a:extLst>
              <a:ext uri="{91240B29-F687-4F45-9708-019B960494DF}">
                <a14:hiddenLine xmlns:a14="http://schemas.microsoft.com/office/drawing/2010/main" w="0">
                  <a:solidFill>
                    <a:srgbClr val="FF0066"/>
                  </a:solidFill>
                  <a:prstDash val="solid"/>
                  <a:round/>
                  <a:headEnd/>
                  <a:tailEnd/>
                </a14:hiddenLine>
              </a:ext>
            </a:extLst>
          </p:spPr>
          <p:txBody>
            <a:bodyPr/>
            <a:lstStyle/>
            <a:p>
              <a:endParaRPr lang="en-US"/>
            </a:p>
          </p:txBody>
        </p:sp>
        <p:sp>
          <p:nvSpPr>
            <p:cNvPr id="32805" name="Freeform 5">
              <a:extLst>
                <a:ext uri="{FF2B5EF4-FFF2-40B4-BE49-F238E27FC236}">
                  <a16:creationId xmlns:a16="http://schemas.microsoft.com/office/drawing/2014/main" id="{D0951512-7D73-1FE6-D358-981D4427D12D}"/>
                </a:ext>
              </a:extLst>
            </p:cNvPr>
            <p:cNvSpPr>
              <a:spLocks/>
            </p:cNvSpPr>
            <p:nvPr/>
          </p:nvSpPr>
          <p:spPr bwMode="auto">
            <a:xfrm>
              <a:off x="2866" y="2382"/>
              <a:ext cx="28" cy="320"/>
            </a:xfrm>
            <a:custGeom>
              <a:avLst/>
              <a:gdLst>
                <a:gd name="T0" fmla="*/ 1 w 95"/>
                <a:gd name="T1" fmla="*/ 8 h 1099"/>
                <a:gd name="T2" fmla="*/ 0 w 95"/>
                <a:gd name="T3" fmla="*/ 7 h 1099"/>
                <a:gd name="T4" fmla="*/ 0 w 95"/>
                <a:gd name="T5" fmla="*/ 1 h 1099"/>
                <a:gd name="T6" fmla="*/ 1 w 95"/>
                <a:gd name="T7" fmla="*/ 0 h 1099"/>
                <a:gd name="T8" fmla="*/ 1 w 95"/>
                <a:gd name="T9" fmla="*/ 8 h 10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1099">
                  <a:moveTo>
                    <a:pt x="95" y="1099"/>
                  </a:moveTo>
                  <a:lnTo>
                    <a:pt x="3" y="1000"/>
                  </a:lnTo>
                  <a:lnTo>
                    <a:pt x="0" y="88"/>
                  </a:lnTo>
                  <a:lnTo>
                    <a:pt x="93" y="0"/>
                  </a:lnTo>
                  <a:lnTo>
                    <a:pt x="95" y="1099"/>
                  </a:lnTo>
                  <a:close/>
                </a:path>
              </a:pathLst>
            </a:custGeom>
            <a:solidFill>
              <a:srgbClr val="7D82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06" name="Freeform 6">
              <a:extLst>
                <a:ext uri="{FF2B5EF4-FFF2-40B4-BE49-F238E27FC236}">
                  <a16:creationId xmlns:a16="http://schemas.microsoft.com/office/drawing/2014/main" id="{B32E5E12-81A5-2CE3-E36E-9C507213B920}"/>
                </a:ext>
              </a:extLst>
            </p:cNvPr>
            <p:cNvSpPr>
              <a:spLocks/>
            </p:cNvSpPr>
            <p:nvPr/>
          </p:nvSpPr>
          <p:spPr bwMode="auto">
            <a:xfrm>
              <a:off x="2866" y="2382"/>
              <a:ext cx="28" cy="320"/>
            </a:xfrm>
            <a:custGeom>
              <a:avLst/>
              <a:gdLst>
                <a:gd name="T0" fmla="*/ 1 w 95"/>
                <a:gd name="T1" fmla="*/ 8 h 1099"/>
                <a:gd name="T2" fmla="*/ 0 w 95"/>
                <a:gd name="T3" fmla="*/ 7 h 1099"/>
                <a:gd name="T4" fmla="*/ 0 w 95"/>
                <a:gd name="T5" fmla="*/ 1 h 1099"/>
                <a:gd name="T6" fmla="*/ 1 w 95"/>
                <a:gd name="T7" fmla="*/ 0 h 1099"/>
                <a:gd name="T8" fmla="*/ 1 w 95"/>
                <a:gd name="T9" fmla="*/ 8 h 10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1099">
                  <a:moveTo>
                    <a:pt x="95" y="1099"/>
                  </a:moveTo>
                  <a:lnTo>
                    <a:pt x="3" y="1000"/>
                  </a:lnTo>
                  <a:lnTo>
                    <a:pt x="0" y="88"/>
                  </a:lnTo>
                  <a:lnTo>
                    <a:pt x="93" y="0"/>
                  </a:lnTo>
                  <a:lnTo>
                    <a:pt x="95" y="1099"/>
                  </a:lnTo>
                </a:path>
              </a:pathLst>
            </a:custGeom>
            <a:noFill/>
            <a:ln w="0">
              <a:solidFill>
                <a:srgbClr val="24272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07" name="Freeform 7">
              <a:extLst>
                <a:ext uri="{FF2B5EF4-FFF2-40B4-BE49-F238E27FC236}">
                  <a16:creationId xmlns:a16="http://schemas.microsoft.com/office/drawing/2014/main" id="{2602F10B-541C-0DE6-1FF7-DE89DB6F108F}"/>
                </a:ext>
              </a:extLst>
            </p:cNvPr>
            <p:cNvSpPr>
              <a:spLocks/>
            </p:cNvSpPr>
            <p:nvPr/>
          </p:nvSpPr>
          <p:spPr bwMode="auto">
            <a:xfrm>
              <a:off x="483" y="2673"/>
              <a:ext cx="2411" cy="30"/>
            </a:xfrm>
            <a:custGeom>
              <a:avLst/>
              <a:gdLst>
                <a:gd name="T0" fmla="*/ 60 w 8243"/>
                <a:gd name="T1" fmla="*/ 1 h 100"/>
                <a:gd name="T2" fmla="*/ 0 w 8243"/>
                <a:gd name="T3" fmla="*/ 1 h 100"/>
                <a:gd name="T4" fmla="*/ 1 w 8243"/>
                <a:gd name="T5" fmla="*/ 0 h 100"/>
                <a:gd name="T6" fmla="*/ 60 w 8243"/>
                <a:gd name="T7" fmla="*/ 0 h 100"/>
                <a:gd name="T8" fmla="*/ 60 w 8243"/>
                <a:gd name="T9" fmla="*/ 1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43" h="100">
                  <a:moveTo>
                    <a:pt x="8243" y="96"/>
                  </a:moveTo>
                  <a:lnTo>
                    <a:pt x="0" y="100"/>
                  </a:lnTo>
                  <a:lnTo>
                    <a:pt x="118" y="1"/>
                  </a:lnTo>
                  <a:lnTo>
                    <a:pt x="8149" y="0"/>
                  </a:lnTo>
                  <a:lnTo>
                    <a:pt x="8243" y="96"/>
                  </a:lnTo>
                  <a:close/>
                </a:path>
              </a:pathLst>
            </a:custGeom>
            <a:solidFill>
              <a:srgbClr val="4048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08" name="Freeform 8">
              <a:extLst>
                <a:ext uri="{FF2B5EF4-FFF2-40B4-BE49-F238E27FC236}">
                  <a16:creationId xmlns:a16="http://schemas.microsoft.com/office/drawing/2014/main" id="{E34E3E5D-5770-9BFC-BBAB-EF493921BA50}"/>
                </a:ext>
              </a:extLst>
            </p:cNvPr>
            <p:cNvSpPr>
              <a:spLocks/>
            </p:cNvSpPr>
            <p:nvPr/>
          </p:nvSpPr>
          <p:spPr bwMode="auto">
            <a:xfrm>
              <a:off x="483" y="2673"/>
              <a:ext cx="2411" cy="30"/>
            </a:xfrm>
            <a:custGeom>
              <a:avLst/>
              <a:gdLst>
                <a:gd name="T0" fmla="*/ 60 w 8243"/>
                <a:gd name="T1" fmla="*/ 1 h 100"/>
                <a:gd name="T2" fmla="*/ 0 w 8243"/>
                <a:gd name="T3" fmla="*/ 1 h 100"/>
                <a:gd name="T4" fmla="*/ 1 w 8243"/>
                <a:gd name="T5" fmla="*/ 0 h 100"/>
                <a:gd name="T6" fmla="*/ 60 w 8243"/>
                <a:gd name="T7" fmla="*/ 0 h 100"/>
                <a:gd name="T8" fmla="*/ 60 w 8243"/>
                <a:gd name="T9" fmla="*/ 1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43" h="100">
                  <a:moveTo>
                    <a:pt x="8243" y="96"/>
                  </a:moveTo>
                  <a:lnTo>
                    <a:pt x="0" y="100"/>
                  </a:lnTo>
                  <a:lnTo>
                    <a:pt x="118" y="1"/>
                  </a:lnTo>
                  <a:lnTo>
                    <a:pt x="8149" y="0"/>
                  </a:lnTo>
                  <a:lnTo>
                    <a:pt x="8243" y="96"/>
                  </a:lnTo>
                </a:path>
              </a:pathLst>
            </a:custGeom>
            <a:noFill/>
            <a:ln w="0">
              <a:solidFill>
                <a:srgbClr val="24272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09" name="Rectangle 9">
              <a:extLst>
                <a:ext uri="{FF2B5EF4-FFF2-40B4-BE49-F238E27FC236}">
                  <a16:creationId xmlns:a16="http://schemas.microsoft.com/office/drawing/2014/main" id="{12188A60-70F9-4525-8119-AE537033BDBB}"/>
                </a:ext>
              </a:extLst>
            </p:cNvPr>
            <p:cNvSpPr>
              <a:spLocks noChangeArrowheads="1"/>
            </p:cNvSpPr>
            <p:nvPr/>
          </p:nvSpPr>
          <p:spPr bwMode="auto">
            <a:xfrm>
              <a:off x="517" y="2407"/>
              <a:ext cx="2350" cy="266"/>
            </a:xfrm>
            <a:prstGeom prst="rect">
              <a:avLst/>
            </a:prstGeom>
            <a:gradFill rotWithShape="0">
              <a:gsLst>
                <a:gs pos="0">
                  <a:srgbClr val="FF9999"/>
                </a:gs>
                <a:gs pos="100000">
                  <a:srgbClr val="FFC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32810" name="Rectangle 10">
              <a:extLst>
                <a:ext uri="{FF2B5EF4-FFF2-40B4-BE49-F238E27FC236}">
                  <a16:creationId xmlns:a16="http://schemas.microsoft.com/office/drawing/2014/main" id="{7C66457C-0FDE-5DA5-31E9-7D465DDD0B09}"/>
                </a:ext>
              </a:extLst>
            </p:cNvPr>
            <p:cNvSpPr>
              <a:spLocks noChangeArrowheads="1"/>
            </p:cNvSpPr>
            <p:nvPr/>
          </p:nvSpPr>
          <p:spPr bwMode="auto">
            <a:xfrm>
              <a:off x="517" y="2407"/>
              <a:ext cx="2350" cy="266"/>
            </a:xfrm>
            <a:prstGeom prst="rect">
              <a:avLst/>
            </a:prstGeom>
            <a:noFill/>
            <a:ln w="0">
              <a:solidFill>
                <a:srgbClr val="242729"/>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grpSp>
      <p:sp>
        <p:nvSpPr>
          <p:cNvPr id="32771" name="AutoShape 11">
            <a:extLst>
              <a:ext uri="{FF2B5EF4-FFF2-40B4-BE49-F238E27FC236}">
                <a16:creationId xmlns:a16="http://schemas.microsoft.com/office/drawing/2014/main" id="{044183AE-34FA-296E-A9DE-360C4E212F0E}"/>
              </a:ext>
            </a:extLst>
          </p:cNvPr>
          <p:cNvSpPr>
            <a:spLocks noChangeArrowheads="1"/>
          </p:cNvSpPr>
          <p:nvPr/>
        </p:nvSpPr>
        <p:spPr bwMode="auto">
          <a:xfrm>
            <a:off x="4725988" y="4395788"/>
            <a:ext cx="3810000" cy="20574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32772" name="Freeform 12">
            <a:extLst>
              <a:ext uri="{FF2B5EF4-FFF2-40B4-BE49-F238E27FC236}">
                <a16:creationId xmlns:a16="http://schemas.microsoft.com/office/drawing/2014/main" id="{8032F407-9F72-8266-2A12-528213C26799}"/>
              </a:ext>
            </a:extLst>
          </p:cNvPr>
          <p:cNvSpPr>
            <a:spLocks noEditPoints="1"/>
          </p:cNvSpPr>
          <p:nvPr/>
        </p:nvSpPr>
        <p:spPr bwMode="auto">
          <a:xfrm>
            <a:off x="614363" y="4356100"/>
            <a:ext cx="138112" cy="2097088"/>
          </a:xfrm>
          <a:custGeom>
            <a:avLst/>
            <a:gdLst>
              <a:gd name="T0" fmla="*/ 2147483646 w 297"/>
              <a:gd name="T1" fmla="*/ 2147483646 h 4531"/>
              <a:gd name="T2" fmla="*/ 2147483646 w 297"/>
              <a:gd name="T3" fmla="*/ 2147483646 h 4531"/>
              <a:gd name="T4" fmla="*/ 2147483646 w 297"/>
              <a:gd name="T5" fmla="*/ 2147483646 h 4531"/>
              <a:gd name="T6" fmla="*/ 2147483646 w 297"/>
              <a:gd name="T7" fmla="*/ 2147483646 h 4531"/>
              <a:gd name="T8" fmla="*/ 2147483646 w 297"/>
              <a:gd name="T9" fmla="*/ 2147483646 h 4531"/>
              <a:gd name="T10" fmla="*/ 2147483646 w 297"/>
              <a:gd name="T11" fmla="*/ 2147483646 h 4531"/>
              <a:gd name="T12" fmla="*/ 2147483646 w 297"/>
              <a:gd name="T13" fmla="*/ 2147483646 h 4531"/>
              <a:gd name="T14" fmla="*/ 2147483646 w 297"/>
              <a:gd name="T15" fmla="*/ 2147483646 h 4531"/>
              <a:gd name="T16" fmla="*/ 2147483646 w 297"/>
              <a:gd name="T17" fmla="*/ 2147483646 h 4531"/>
              <a:gd name="T18" fmla="*/ 2147483646 w 297"/>
              <a:gd name="T19" fmla="*/ 2147483646 h 4531"/>
              <a:gd name="T20" fmla="*/ 2147483646 w 297"/>
              <a:gd name="T21" fmla="*/ 2147483646 h 4531"/>
              <a:gd name="T22" fmla="*/ 2147483646 w 297"/>
              <a:gd name="T23" fmla="*/ 2147483646 h 4531"/>
              <a:gd name="T24" fmla="*/ 2147483646 w 297"/>
              <a:gd name="T25" fmla="*/ 2147483646 h 4531"/>
              <a:gd name="T26" fmla="*/ 2147483646 w 297"/>
              <a:gd name="T27" fmla="*/ 2147483646 h 4531"/>
              <a:gd name="T28" fmla="*/ 2147483646 w 297"/>
              <a:gd name="T29" fmla="*/ 2147483646 h 4531"/>
              <a:gd name="T30" fmla="*/ 2147483646 w 297"/>
              <a:gd name="T31" fmla="*/ 2147483646 h 4531"/>
              <a:gd name="T32" fmla="*/ 2147483646 w 297"/>
              <a:gd name="T33" fmla="*/ 2147483646 h 4531"/>
              <a:gd name="T34" fmla="*/ 2147483646 w 297"/>
              <a:gd name="T35" fmla="*/ 2147483646 h 4531"/>
              <a:gd name="T36" fmla="*/ 2147483646 w 297"/>
              <a:gd name="T37" fmla="*/ 2147483646 h 4531"/>
              <a:gd name="T38" fmla="*/ 2147483646 w 297"/>
              <a:gd name="T39" fmla="*/ 2147483646 h 4531"/>
              <a:gd name="T40" fmla="*/ 2147483646 w 297"/>
              <a:gd name="T41" fmla="*/ 2147483646 h 4531"/>
              <a:gd name="T42" fmla="*/ 2147483646 w 297"/>
              <a:gd name="T43" fmla="*/ 2147483646 h 4531"/>
              <a:gd name="T44" fmla="*/ 2147483646 w 297"/>
              <a:gd name="T45" fmla="*/ 2147483646 h 4531"/>
              <a:gd name="T46" fmla="*/ 2147483646 w 297"/>
              <a:gd name="T47" fmla="*/ 2147483646 h 4531"/>
              <a:gd name="T48" fmla="*/ 2147483646 w 297"/>
              <a:gd name="T49" fmla="*/ 2147483646 h 4531"/>
              <a:gd name="T50" fmla="*/ 2147483646 w 297"/>
              <a:gd name="T51" fmla="*/ 2147483646 h 4531"/>
              <a:gd name="T52" fmla="*/ 0 w 297"/>
              <a:gd name="T53" fmla="*/ 2147483646 h 4531"/>
              <a:gd name="T54" fmla="*/ 0 w 297"/>
              <a:gd name="T55" fmla="*/ 2147483646 h 4531"/>
              <a:gd name="T56" fmla="*/ 2147483646 w 297"/>
              <a:gd name="T57" fmla="*/ 2147483646 h 4531"/>
              <a:gd name="T58" fmla="*/ 2147483646 w 297"/>
              <a:gd name="T59" fmla="*/ 2147483646 h 4531"/>
              <a:gd name="T60" fmla="*/ 0 w 297"/>
              <a:gd name="T61" fmla="*/ 2147483646 h 4531"/>
              <a:gd name="T62" fmla="*/ 0 w 297"/>
              <a:gd name="T63" fmla="*/ 2147483646 h 4531"/>
              <a:gd name="T64" fmla="*/ 2147483646 w 297"/>
              <a:gd name="T65" fmla="*/ 2147483646 h 4531"/>
              <a:gd name="T66" fmla="*/ 2147483646 w 297"/>
              <a:gd name="T67" fmla="*/ 2147483646 h 4531"/>
              <a:gd name="T68" fmla="*/ 0 w 297"/>
              <a:gd name="T69" fmla="*/ 2147483646 h 4531"/>
              <a:gd name="T70" fmla="*/ 0 w 297"/>
              <a:gd name="T71" fmla="*/ 2147483646 h 4531"/>
              <a:gd name="T72" fmla="*/ 0 w 297"/>
              <a:gd name="T73" fmla="*/ 0 h 4531"/>
              <a:gd name="T74" fmla="*/ 2147483646 w 297"/>
              <a:gd name="T75" fmla="*/ 2147483646 h 4531"/>
              <a:gd name="T76" fmla="*/ 2147483646 w 297"/>
              <a:gd name="T77" fmla="*/ 2147483646 h 4531"/>
              <a:gd name="T78" fmla="*/ 0 w 297"/>
              <a:gd name="T79" fmla="*/ 2147483646 h 453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7" h="4531">
                <a:moveTo>
                  <a:pt x="8" y="10"/>
                </a:moveTo>
                <a:lnTo>
                  <a:pt x="296" y="411"/>
                </a:lnTo>
                <a:lnTo>
                  <a:pt x="290" y="418"/>
                </a:lnTo>
                <a:lnTo>
                  <a:pt x="1" y="18"/>
                </a:lnTo>
                <a:lnTo>
                  <a:pt x="8" y="10"/>
                </a:lnTo>
                <a:close/>
                <a:moveTo>
                  <a:pt x="296" y="411"/>
                </a:moveTo>
                <a:lnTo>
                  <a:pt x="297" y="412"/>
                </a:lnTo>
                <a:lnTo>
                  <a:pt x="297" y="415"/>
                </a:lnTo>
                <a:lnTo>
                  <a:pt x="294" y="415"/>
                </a:lnTo>
                <a:lnTo>
                  <a:pt x="296" y="411"/>
                </a:lnTo>
                <a:close/>
                <a:moveTo>
                  <a:pt x="297" y="415"/>
                </a:moveTo>
                <a:lnTo>
                  <a:pt x="297" y="4118"/>
                </a:lnTo>
                <a:lnTo>
                  <a:pt x="289" y="4118"/>
                </a:lnTo>
                <a:lnTo>
                  <a:pt x="289" y="415"/>
                </a:lnTo>
                <a:lnTo>
                  <a:pt x="297" y="415"/>
                </a:lnTo>
                <a:close/>
                <a:moveTo>
                  <a:pt x="297" y="4118"/>
                </a:moveTo>
                <a:lnTo>
                  <a:pt x="297" y="4120"/>
                </a:lnTo>
                <a:lnTo>
                  <a:pt x="296" y="4122"/>
                </a:lnTo>
                <a:lnTo>
                  <a:pt x="294" y="4118"/>
                </a:lnTo>
                <a:lnTo>
                  <a:pt x="297" y="4118"/>
                </a:lnTo>
                <a:close/>
                <a:moveTo>
                  <a:pt x="296" y="4122"/>
                </a:moveTo>
                <a:lnTo>
                  <a:pt x="8" y="4522"/>
                </a:lnTo>
                <a:lnTo>
                  <a:pt x="1" y="4514"/>
                </a:lnTo>
                <a:lnTo>
                  <a:pt x="290" y="4115"/>
                </a:lnTo>
                <a:lnTo>
                  <a:pt x="296" y="4122"/>
                </a:lnTo>
                <a:close/>
                <a:moveTo>
                  <a:pt x="8" y="4522"/>
                </a:moveTo>
                <a:lnTo>
                  <a:pt x="0" y="4531"/>
                </a:lnTo>
                <a:lnTo>
                  <a:pt x="0" y="4519"/>
                </a:lnTo>
                <a:lnTo>
                  <a:pt x="5" y="4519"/>
                </a:lnTo>
                <a:lnTo>
                  <a:pt x="8" y="4522"/>
                </a:lnTo>
                <a:close/>
                <a:moveTo>
                  <a:pt x="0" y="4519"/>
                </a:moveTo>
                <a:lnTo>
                  <a:pt x="0" y="14"/>
                </a:lnTo>
                <a:lnTo>
                  <a:pt x="9" y="14"/>
                </a:lnTo>
                <a:lnTo>
                  <a:pt x="9" y="4519"/>
                </a:lnTo>
                <a:lnTo>
                  <a:pt x="0" y="4519"/>
                </a:lnTo>
                <a:close/>
                <a:moveTo>
                  <a:pt x="0" y="14"/>
                </a:moveTo>
                <a:lnTo>
                  <a:pt x="0" y="0"/>
                </a:lnTo>
                <a:lnTo>
                  <a:pt x="8" y="10"/>
                </a:lnTo>
                <a:lnTo>
                  <a:pt x="5" y="14"/>
                </a:lnTo>
                <a:lnTo>
                  <a:pt x="0" y="14"/>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3" name="Freeform 13">
            <a:extLst>
              <a:ext uri="{FF2B5EF4-FFF2-40B4-BE49-F238E27FC236}">
                <a16:creationId xmlns:a16="http://schemas.microsoft.com/office/drawing/2014/main" id="{E9949919-1507-7417-AFA2-1210793C829E}"/>
              </a:ext>
            </a:extLst>
          </p:cNvPr>
          <p:cNvSpPr>
            <a:spLocks noEditPoints="1"/>
          </p:cNvSpPr>
          <p:nvPr/>
        </p:nvSpPr>
        <p:spPr bwMode="auto">
          <a:xfrm>
            <a:off x="611188" y="4362450"/>
            <a:ext cx="3832225" cy="188913"/>
          </a:xfrm>
          <a:custGeom>
            <a:avLst/>
            <a:gdLst>
              <a:gd name="T0" fmla="*/ 2147483646 w 8253"/>
              <a:gd name="T1" fmla="*/ 2147483646 h 408"/>
              <a:gd name="T2" fmla="*/ 2147483646 w 8253"/>
              <a:gd name="T3" fmla="*/ 2147483646 h 408"/>
              <a:gd name="T4" fmla="*/ 2147483646 w 8253"/>
              <a:gd name="T5" fmla="*/ 2147483646 h 408"/>
              <a:gd name="T6" fmla="*/ 2147483646 w 8253"/>
              <a:gd name="T7" fmla="*/ 2147483646 h 408"/>
              <a:gd name="T8" fmla="*/ 2147483646 w 8253"/>
              <a:gd name="T9" fmla="*/ 2147483646 h 408"/>
              <a:gd name="T10" fmla="*/ 2147483646 w 8253"/>
              <a:gd name="T11" fmla="*/ 2147483646 h 408"/>
              <a:gd name="T12" fmla="*/ 2147483646 w 8253"/>
              <a:gd name="T13" fmla="*/ 2147483646 h 408"/>
              <a:gd name="T14" fmla="*/ 2147483646 w 8253"/>
              <a:gd name="T15" fmla="*/ 2147483646 h 408"/>
              <a:gd name="T16" fmla="*/ 2147483646 w 8253"/>
              <a:gd name="T17" fmla="*/ 2147483646 h 408"/>
              <a:gd name="T18" fmla="*/ 2147483646 w 8253"/>
              <a:gd name="T19" fmla="*/ 2147483646 h 408"/>
              <a:gd name="T20" fmla="*/ 2147483646 w 8253"/>
              <a:gd name="T21" fmla="*/ 2147483646 h 408"/>
              <a:gd name="T22" fmla="*/ 2147483646 w 8253"/>
              <a:gd name="T23" fmla="*/ 2147483646 h 408"/>
              <a:gd name="T24" fmla="*/ 2147483646 w 8253"/>
              <a:gd name="T25" fmla="*/ 2147483646 h 408"/>
              <a:gd name="T26" fmla="*/ 2147483646 w 8253"/>
              <a:gd name="T27" fmla="*/ 2147483646 h 408"/>
              <a:gd name="T28" fmla="*/ 2147483646 w 8253"/>
              <a:gd name="T29" fmla="*/ 2147483646 h 408"/>
              <a:gd name="T30" fmla="*/ 2147483646 w 8253"/>
              <a:gd name="T31" fmla="*/ 2147483646 h 408"/>
              <a:gd name="T32" fmla="*/ 2147483646 w 8253"/>
              <a:gd name="T33" fmla="*/ 2147483646 h 408"/>
              <a:gd name="T34" fmla="*/ 2147483646 w 8253"/>
              <a:gd name="T35" fmla="*/ 2147483646 h 408"/>
              <a:gd name="T36" fmla="*/ 2147483646 w 8253"/>
              <a:gd name="T37" fmla="*/ 2147483646 h 408"/>
              <a:gd name="T38" fmla="*/ 2147483646 w 8253"/>
              <a:gd name="T39" fmla="*/ 2147483646 h 408"/>
              <a:gd name="T40" fmla="*/ 2147483646 w 8253"/>
              <a:gd name="T41" fmla="*/ 2147483646 h 408"/>
              <a:gd name="T42" fmla="*/ 2147483646 w 8253"/>
              <a:gd name="T43" fmla="*/ 2147483646 h 408"/>
              <a:gd name="T44" fmla="*/ 2147483646 w 8253"/>
              <a:gd name="T45" fmla="*/ 2147483646 h 408"/>
              <a:gd name="T46" fmla="*/ 2147483646 w 8253"/>
              <a:gd name="T47" fmla="*/ 2147483646 h 408"/>
              <a:gd name="T48" fmla="*/ 2147483646 w 8253"/>
              <a:gd name="T49" fmla="*/ 2147483646 h 408"/>
              <a:gd name="T50" fmla="*/ 2147483646 w 8253"/>
              <a:gd name="T51" fmla="*/ 0 h 408"/>
              <a:gd name="T52" fmla="*/ 2147483646 w 8253"/>
              <a:gd name="T53" fmla="*/ 0 h 408"/>
              <a:gd name="T54" fmla="*/ 2147483646 w 8253"/>
              <a:gd name="T55" fmla="*/ 2147483646 h 408"/>
              <a:gd name="T56" fmla="*/ 2147483646 w 8253"/>
              <a:gd name="T57" fmla="*/ 2147483646 h 408"/>
              <a:gd name="T58" fmla="*/ 2147483646 w 8253"/>
              <a:gd name="T59" fmla="*/ 0 h 408"/>
              <a:gd name="T60" fmla="*/ 2147483646 w 8253"/>
              <a:gd name="T61" fmla="*/ 2147483646 h 408"/>
              <a:gd name="T62" fmla="*/ 2147483646 w 8253"/>
              <a:gd name="T63" fmla="*/ 2147483646 h 408"/>
              <a:gd name="T64" fmla="*/ 2147483646 w 8253"/>
              <a:gd name="T65" fmla="*/ 0 h 408"/>
              <a:gd name="T66" fmla="*/ 2147483646 w 8253"/>
              <a:gd name="T67" fmla="*/ 0 h 408"/>
              <a:gd name="T68" fmla="*/ 2147483646 w 8253"/>
              <a:gd name="T69" fmla="*/ 2147483646 h 408"/>
              <a:gd name="T70" fmla="*/ 2147483646 w 8253"/>
              <a:gd name="T71" fmla="*/ 2147483646 h 408"/>
              <a:gd name="T72" fmla="*/ 0 w 8253"/>
              <a:gd name="T73" fmla="*/ 0 h 408"/>
              <a:gd name="T74" fmla="*/ 2147483646 w 8253"/>
              <a:gd name="T75" fmla="*/ 0 h 408"/>
              <a:gd name="T76" fmla="*/ 2147483646 w 8253"/>
              <a:gd name="T77" fmla="*/ 2147483646 h 408"/>
              <a:gd name="T78" fmla="*/ 2147483646 w 8253"/>
              <a:gd name="T79" fmla="*/ 2147483646 h 4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53" h="408">
                <a:moveTo>
                  <a:pt x="13" y="2"/>
                </a:moveTo>
                <a:lnTo>
                  <a:pt x="304" y="399"/>
                </a:lnTo>
                <a:lnTo>
                  <a:pt x="298" y="406"/>
                </a:lnTo>
                <a:lnTo>
                  <a:pt x="7" y="9"/>
                </a:lnTo>
                <a:lnTo>
                  <a:pt x="13" y="2"/>
                </a:lnTo>
                <a:close/>
                <a:moveTo>
                  <a:pt x="302" y="408"/>
                </a:moveTo>
                <a:lnTo>
                  <a:pt x="299" y="408"/>
                </a:lnTo>
                <a:lnTo>
                  <a:pt x="298" y="406"/>
                </a:lnTo>
                <a:lnTo>
                  <a:pt x="302" y="403"/>
                </a:lnTo>
                <a:lnTo>
                  <a:pt x="302" y="408"/>
                </a:lnTo>
                <a:close/>
                <a:moveTo>
                  <a:pt x="302" y="396"/>
                </a:moveTo>
                <a:lnTo>
                  <a:pt x="7952" y="396"/>
                </a:lnTo>
                <a:lnTo>
                  <a:pt x="7952" y="408"/>
                </a:lnTo>
                <a:lnTo>
                  <a:pt x="302" y="408"/>
                </a:lnTo>
                <a:lnTo>
                  <a:pt x="302" y="396"/>
                </a:lnTo>
                <a:close/>
                <a:moveTo>
                  <a:pt x="7954" y="406"/>
                </a:moveTo>
                <a:lnTo>
                  <a:pt x="7953" y="408"/>
                </a:lnTo>
                <a:lnTo>
                  <a:pt x="7952" y="408"/>
                </a:lnTo>
                <a:lnTo>
                  <a:pt x="7952" y="403"/>
                </a:lnTo>
                <a:lnTo>
                  <a:pt x="7954" y="406"/>
                </a:lnTo>
                <a:close/>
                <a:moveTo>
                  <a:pt x="7949" y="399"/>
                </a:moveTo>
                <a:lnTo>
                  <a:pt x="8240" y="2"/>
                </a:lnTo>
                <a:lnTo>
                  <a:pt x="8246" y="9"/>
                </a:lnTo>
                <a:lnTo>
                  <a:pt x="7954" y="406"/>
                </a:lnTo>
                <a:lnTo>
                  <a:pt x="7949" y="399"/>
                </a:lnTo>
                <a:close/>
                <a:moveTo>
                  <a:pt x="8243" y="0"/>
                </a:moveTo>
                <a:lnTo>
                  <a:pt x="8253" y="0"/>
                </a:lnTo>
                <a:lnTo>
                  <a:pt x="8246" y="9"/>
                </a:lnTo>
                <a:lnTo>
                  <a:pt x="8243" y="5"/>
                </a:lnTo>
                <a:lnTo>
                  <a:pt x="8243" y="0"/>
                </a:lnTo>
                <a:close/>
                <a:moveTo>
                  <a:pt x="8243" y="12"/>
                </a:moveTo>
                <a:lnTo>
                  <a:pt x="10" y="12"/>
                </a:lnTo>
                <a:lnTo>
                  <a:pt x="10" y="0"/>
                </a:lnTo>
                <a:lnTo>
                  <a:pt x="8243" y="0"/>
                </a:lnTo>
                <a:lnTo>
                  <a:pt x="8243" y="12"/>
                </a:lnTo>
                <a:close/>
                <a:moveTo>
                  <a:pt x="7" y="9"/>
                </a:moveTo>
                <a:lnTo>
                  <a:pt x="0" y="0"/>
                </a:lnTo>
                <a:lnTo>
                  <a:pt x="10" y="0"/>
                </a:lnTo>
                <a:lnTo>
                  <a:pt x="10" y="5"/>
                </a:lnTo>
                <a:lnTo>
                  <a:pt x="7" y="9"/>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4" name="Freeform 14">
            <a:extLst>
              <a:ext uri="{FF2B5EF4-FFF2-40B4-BE49-F238E27FC236}">
                <a16:creationId xmlns:a16="http://schemas.microsoft.com/office/drawing/2014/main" id="{B54810D1-5BCA-A1E3-8A79-CB4C2A1E4518}"/>
              </a:ext>
            </a:extLst>
          </p:cNvPr>
          <p:cNvSpPr>
            <a:spLocks noEditPoints="1"/>
          </p:cNvSpPr>
          <p:nvPr/>
        </p:nvSpPr>
        <p:spPr bwMode="auto">
          <a:xfrm>
            <a:off x="4302125" y="4356100"/>
            <a:ext cx="138113" cy="2097088"/>
          </a:xfrm>
          <a:custGeom>
            <a:avLst/>
            <a:gdLst>
              <a:gd name="T0" fmla="*/ 2147483646 w 298"/>
              <a:gd name="T1" fmla="*/ 2147483646 h 4531"/>
              <a:gd name="T2" fmla="*/ 2147483646 w 298"/>
              <a:gd name="T3" fmla="*/ 2147483646 h 4531"/>
              <a:gd name="T4" fmla="*/ 2147483646 w 298"/>
              <a:gd name="T5" fmla="*/ 2147483646 h 4531"/>
              <a:gd name="T6" fmla="*/ 2147483646 w 298"/>
              <a:gd name="T7" fmla="*/ 2147483646 h 4531"/>
              <a:gd name="T8" fmla="*/ 2147483646 w 298"/>
              <a:gd name="T9" fmla="*/ 2147483646 h 4531"/>
              <a:gd name="T10" fmla="*/ 2147483646 w 298"/>
              <a:gd name="T11" fmla="*/ 2147483646 h 4531"/>
              <a:gd name="T12" fmla="*/ 0 w 298"/>
              <a:gd name="T13" fmla="*/ 2147483646 h 4531"/>
              <a:gd name="T14" fmla="*/ 0 w 298"/>
              <a:gd name="T15" fmla="*/ 2147483646 h 4531"/>
              <a:gd name="T16" fmla="*/ 2147483646 w 298"/>
              <a:gd name="T17" fmla="*/ 2147483646 h 4531"/>
              <a:gd name="T18" fmla="*/ 2147483646 w 298"/>
              <a:gd name="T19" fmla="*/ 2147483646 h 4531"/>
              <a:gd name="T20" fmla="*/ 0 w 298"/>
              <a:gd name="T21" fmla="*/ 2147483646 h 4531"/>
              <a:gd name="T22" fmla="*/ 0 w 298"/>
              <a:gd name="T23" fmla="*/ 2147483646 h 4531"/>
              <a:gd name="T24" fmla="*/ 2147483646 w 298"/>
              <a:gd name="T25" fmla="*/ 2147483646 h 4531"/>
              <a:gd name="T26" fmla="*/ 2147483646 w 298"/>
              <a:gd name="T27" fmla="*/ 2147483646 h 4531"/>
              <a:gd name="T28" fmla="*/ 0 w 298"/>
              <a:gd name="T29" fmla="*/ 2147483646 h 4531"/>
              <a:gd name="T30" fmla="*/ 0 w 298"/>
              <a:gd name="T31" fmla="*/ 2147483646 h 4531"/>
              <a:gd name="T32" fmla="*/ 0 w 298"/>
              <a:gd name="T33" fmla="*/ 2147483646 h 4531"/>
              <a:gd name="T34" fmla="*/ 2147483646 w 298"/>
              <a:gd name="T35" fmla="*/ 2147483646 h 4531"/>
              <a:gd name="T36" fmla="*/ 2147483646 w 298"/>
              <a:gd name="T37" fmla="*/ 2147483646 h 4531"/>
              <a:gd name="T38" fmla="*/ 0 w 298"/>
              <a:gd name="T39" fmla="*/ 2147483646 h 4531"/>
              <a:gd name="T40" fmla="*/ 2147483646 w 298"/>
              <a:gd name="T41" fmla="*/ 2147483646 h 4531"/>
              <a:gd name="T42" fmla="*/ 2147483646 w 298"/>
              <a:gd name="T43" fmla="*/ 2147483646 h 4531"/>
              <a:gd name="T44" fmla="*/ 2147483646 w 298"/>
              <a:gd name="T45" fmla="*/ 2147483646 h 4531"/>
              <a:gd name="T46" fmla="*/ 2147483646 w 298"/>
              <a:gd name="T47" fmla="*/ 2147483646 h 4531"/>
              <a:gd name="T48" fmla="*/ 2147483646 w 298"/>
              <a:gd name="T49" fmla="*/ 2147483646 h 4531"/>
              <a:gd name="T50" fmla="*/ 2147483646 w 298"/>
              <a:gd name="T51" fmla="*/ 2147483646 h 4531"/>
              <a:gd name="T52" fmla="*/ 2147483646 w 298"/>
              <a:gd name="T53" fmla="*/ 0 h 4531"/>
              <a:gd name="T54" fmla="*/ 2147483646 w 298"/>
              <a:gd name="T55" fmla="*/ 2147483646 h 4531"/>
              <a:gd name="T56" fmla="*/ 2147483646 w 298"/>
              <a:gd name="T57" fmla="*/ 2147483646 h 4531"/>
              <a:gd name="T58" fmla="*/ 2147483646 w 298"/>
              <a:gd name="T59" fmla="*/ 2147483646 h 4531"/>
              <a:gd name="T60" fmla="*/ 2147483646 w 298"/>
              <a:gd name="T61" fmla="*/ 2147483646 h 4531"/>
              <a:gd name="T62" fmla="*/ 2147483646 w 298"/>
              <a:gd name="T63" fmla="*/ 2147483646 h 4531"/>
              <a:gd name="T64" fmla="*/ 2147483646 w 298"/>
              <a:gd name="T65" fmla="*/ 2147483646 h 4531"/>
              <a:gd name="T66" fmla="*/ 2147483646 w 298"/>
              <a:gd name="T67" fmla="*/ 2147483646 h 4531"/>
              <a:gd name="T68" fmla="*/ 2147483646 w 298"/>
              <a:gd name="T69" fmla="*/ 2147483646 h 4531"/>
              <a:gd name="T70" fmla="*/ 2147483646 w 298"/>
              <a:gd name="T71" fmla="*/ 2147483646 h 4531"/>
              <a:gd name="T72" fmla="*/ 2147483646 w 298"/>
              <a:gd name="T73" fmla="*/ 2147483646 h 4531"/>
              <a:gd name="T74" fmla="*/ 2147483646 w 298"/>
              <a:gd name="T75" fmla="*/ 2147483646 h 4531"/>
              <a:gd name="T76" fmla="*/ 2147483646 w 298"/>
              <a:gd name="T77" fmla="*/ 2147483646 h 4531"/>
              <a:gd name="T78" fmla="*/ 2147483646 w 298"/>
              <a:gd name="T79" fmla="*/ 2147483646 h 453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8" h="4531">
                <a:moveTo>
                  <a:pt x="290" y="4522"/>
                </a:moveTo>
                <a:lnTo>
                  <a:pt x="1" y="4122"/>
                </a:lnTo>
                <a:lnTo>
                  <a:pt x="8" y="4115"/>
                </a:lnTo>
                <a:lnTo>
                  <a:pt x="296" y="4514"/>
                </a:lnTo>
                <a:lnTo>
                  <a:pt x="290" y="4522"/>
                </a:lnTo>
                <a:close/>
                <a:moveTo>
                  <a:pt x="1" y="4122"/>
                </a:moveTo>
                <a:lnTo>
                  <a:pt x="0" y="4120"/>
                </a:lnTo>
                <a:lnTo>
                  <a:pt x="0" y="4118"/>
                </a:lnTo>
                <a:lnTo>
                  <a:pt x="4" y="4118"/>
                </a:lnTo>
                <a:lnTo>
                  <a:pt x="1" y="4122"/>
                </a:lnTo>
                <a:close/>
                <a:moveTo>
                  <a:pt x="0" y="4118"/>
                </a:moveTo>
                <a:lnTo>
                  <a:pt x="0" y="415"/>
                </a:lnTo>
                <a:lnTo>
                  <a:pt x="9" y="415"/>
                </a:lnTo>
                <a:lnTo>
                  <a:pt x="9" y="4118"/>
                </a:lnTo>
                <a:lnTo>
                  <a:pt x="0" y="4118"/>
                </a:lnTo>
                <a:close/>
                <a:moveTo>
                  <a:pt x="0" y="415"/>
                </a:moveTo>
                <a:lnTo>
                  <a:pt x="0" y="412"/>
                </a:lnTo>
                <a:lnTo>
                  <a:pt x="1" y="411"/>
                </a:lnTo>
                <a:lnTo>
                  <a:pt x="4" y="415"/>
                </a:lnTo>
                <a:lnTo>
                  <a:pt x="0" y="415"/>
                </a:lnTo>
                <a:close/>
                <a:moveTo>
                  <a:pt x="1" y="411"/>
                </a:moveTo>
                <a:lnTo>
                  <a:pt x="290" y="10"/>
                </a:lnTo>
                <a:lnTo>
                  <a:pt x="296" y="18"/>
                </a:lnTo>
                <a:lnTo>
                  <a:pt x="8" y="418"/>
                </a:lnTo>
                <a:lnTo>
                  <a:pt x="1" y="411"/>
                </a:lnTo>
                <a:close/>
                <a:moveTo>
                  <a:pt x="290" y="10"/>
                </a:moveTo>
                <a:lnTo>
                  <a:pt x="298" y="0"/>
                </a:lnTo>
                <a:lnTo>
                  <a:pt x="298" y="14"/>
                </a:lnTo>
                <a:lnTo>
                  <a:pt x="293" y="14"/>
                </a:lnTo>
                <a:lnTo>
                  <a:pt x="290" y="10"/>
                </a:lnTo>
                <a:close/>
                <a:moveTo>
                  <a:pt x="298" y="14"/>
                </a:moveTo>
                <a:lnTo>
                  <a:pt x="298" y="4519"/>
                </a:lnTo>
                <a:lnTo>
                  <a:pt x="289" y="4519"/>
                </a:lnTo>
                <a:lnTo>
                  <a:pt x="289" y="14"/>
                </a:lnTo>
                <a:lnTo>
                  <a:pt x="298" y="14"/>
                </a:lnTo>
                <a:close/>
                <a:moveTo>
                  <a:pt x="298" y="4519"/>
                </a:moveTo>
                <a:lnTo>
                  <a:pt x="298" y="4531"/>
                </a:lnTo>
                <a:lnTo>
                  <a:pt x="290" y="4522"/>
                </a:lnTo>
                <a:lnTo>
                  <a:pt x="293" y="4519"/>
                </a:lnTo>
                <a:lnTo>
                  <a:pt x="298" y="4519"/>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5" name="Freeform 15">
            <a:extLst>
              <a:ext uri="{FF2B5EF4-FFF2-40B4-BE49-F238E27FC236}">
                <a16:creationId xmlns:a16="http://schemas.microsoft.com/office/drawing/2014/main" id="{06CA4190-8FF3-AE26-F195-1FCD45E9C7D0}"/>
              </a:ext>
            </a:extLst>
          </p:cNvPr>
          <p:cNvSpPr>
            <a:spLocks noEditPoints="1"/>
          </p:cNvSpPr>
          <p:nvPr/>
        </p:nvSpPr>
        <p:spPr bwMode="auto">
          <a:xfrm>
            <a:off x="611188" y="6261100"/>
            <a:ext cx="3832225" cy="188913"/>
          </a:xfrm>
          <a:custGeom>
            <a:avLst/>
            <a:gdLst>
              <a:gd name="T0" fmla="*/ 2147483646 w 8253"/>
              <a:gd name="T1" fmla="*/ 2147483646 h 408"/>
              <a:gd name="T2" fmla="*/ 2147483646 w 8253"/>
              <a:gd name="T3" fmla="*/ 2147483646 h 408"/>
              <a:gd name="T4" fmla="*/ 2147483646 w 8253"/>
              <a:gd name="T5" fmla="*/ 2147483646 h 408"/>
              <a:gd name="T6" fmla="*/ 2147483646 w 8253"/>
              <a:gd name="T7" fmla="*/ 2147483646 h 408"/>
              <a:gd name="T8" fmla="*/ 2147483646 w 8253"/>
              <a:gd name="T9" fmla="*/ 2147483646 h 408"/>
              <a:gd name="T10" fmla="*/ 2147483646 w 8253"/>
              <a:gd name="T11" fmla="*/ 2147483646 h 408"/>
              <a:gd name="T12" fmla="*/ 0 w 8253"/>
              <a:gd name="T13" fmla="*/ 2147483646 h 408"/>
              <a:gd name="T14" fmla="*/ 2147483646 w 8253"/>
              <a:gd name="T15" fmla="*/ 2147483646 h 408"/>
              <a:gd name="T16" fmla="*/ 2147483646 w 8253"/>
              <a:gd name="T17" fmla="*/ 2147483646 h 408"/>
              <a:gd name="T18" fmla="*/ 2147483646 w 8253"/>
              <a:gd name="T19" fmla="*/ 2147483646 h 408"/>
              <a:gd name="T20" fmla="*/ 2147483646 w 8253"/>
              <a:gd name="T21" fmla="*/ 2147483646 h 408"/>
              <a:gd name="T22" fmla="*/ 2147483646 w 8253"/>
              <a:gd name="T23" fmla="*/ 2147483646 h 408"/>
              <a:gd name="T24" fmla="*/ 2147483646 w 8253"/>
              <a:gd name="T25" fmla="*/ 2147483646 h 408"/>
              <a:gd name="T26" fmla="*/ 2147483646 w 8253"/>
              <a:gd name="T27" fmla="*/ 2147483646 h 408"/>
              <a:gd name="T28" fmla="*/ 2147483646 w 8253"/>
              <a:gd name="T29" fmla="*/ 2147483646 h 408"/>
              <a:gd name="T30" fmla="*/ 2147483646 w 8253"/>
              <a:gd name="T31" fmla="*/ 2147483646 h 408"/>
              <a:gd name="T32" fmla="*/ 2147483646 w 8253"/>
              <a:gd name="T33" fmla="*/ 0 h 408"/>
              <a:gd name="T34" fmla="*/ 2147483646 w 8253"/>
              <a:gd name="T35" fmla="*/ 0 h 408"/>
              <a:gd name="T36" fmla="*/ 2147483646 w 8253"/>
              <a:gd name="T37" fmla="*/ 2147483646 h 408"/>
              <a:gd name="T38" fmla="*/ 2147483646 w 8253"/>
              <a:gd name="T39" fmla="*/ 2147483646 h 408"/>
              <a:gd name="T40" fmla="*/ 2147483646 w 8253"/>
              <a:gd name="T41" fmla="*/ 0 h 408"/>
              <a:gd name="T42" fmla="*/ 2147483646 w 8253"/>
              <a:gd name="T43" fmla="*/ 0 h 408"/>
              <a:gd name="T44" fmla="*/ 2147483646 w 8253"/>
              <a:gd name="T45" fmla="*/ 2147483646 h 408"/>
              <a:gd name="T46" fmla="*/ 2147483646 w 8253"/>
              <a:gd name="T47" fmla="*/ 2147483646 h 408"/>
              <a:gd name="T48" fmla="*/ 2147483646 w 8253"/>
              <a:gd name="T49" fmla="*/ 0 h 408"/>
              <a:gd name="T50" fmla="*/ 2147483646 w 8253"/>
              <a:gd name="T51" fmla="*/ 0 h 408"/>
              <a:gd name="T52" fmla="*/ 2147483646 w 8253"/>
              <a:gd name="T53" fmla="*/ 0 h 408"/>
              <a:gd name="T54" fmla="*/ 2147483646 w 8253"/>
              <a:gd name="T55" fmla="*/ 2147483646 h 408"/>
              <a:gd name="T56" fmla="*/ 2147483646 w 8253"/>
              <a:gd name="T57" fmla="*/ 2147483646 h 408"/>
              <a:gd name="T58" fmla="*/ 2147483646 w 8253"/>
              <a:gd name="T59" fmla="*/ 0 h 408"/>
              <a:gd name="T60" fmla="*/ 2147483646 w 8253"/>
              <a:gd name="T61" fmla="*/ 2147483646 h 408"/>
              <a:gd name="T62" fmla="*/ 2147483646 w 8253"/>
              <a:gd name="T63" fmla="*/ 2147483646 h 408"/>
              <a:gd name="T64" fmla="*/ 2147483646 w 8253"/>
              <a:gd name="T65" fmla="*/ 2147483646 h 408"/>
              <a:gd name="T66" fmla="*/ 2147483646 w 8253"/>
              <a:gd name="T67" fmla="*/ 2147483646 h 408"/>
              <a:gd name="T68" fmla="*/ 2147483646 w 8253"/>
              <a:gd name="T69" fmla="*/ 2147483646 h 408"/>
              <a:gd name="T70" fmla="*/ 2147483646 w 8253"/>
              <a:gd name="T71" fmla="*/ 2147483646 h 408"/>
              <a:gd name="T72" fmla="*/ 2147483646 w 8253"/>
              <a:gd name="T73" fmla="*/ 2147483646 h 408"/>
              <a:gd name="T74" fmla="*/ 2147483646 w 8253"/>
              <a:gd name="T75" fmla="*/ 2147483646 h 408"/>
              <a:gd name="T76" fmla="*/ 2147483646 w 8253"/>
              <a:gd name="T77" fmla="*/ 2147483646 h 408"/>
              <a:gd name="T78" fmla="*/ 2147483646 w 8253"/>
              <a:gd name="T79" fmla="*/ 2147483646 h 4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53" h="408">
                <a:moveTo>
                  <a:pt x="8243" y="408"/>
                </a:moveTo>
                <a:lnTo>
                  <a:pt x="10" y="408"/>
                </a:lnTo>
                <a:lnTo>
                  <a:pt x="10" y="397"/>
                </a:lnTo>
                <a:lnTo>
                  <a:pt x="8243" y="397"/>
                </a:lnTo>
                <a:lnTo>
                  <a:pt x="8243" y="408"/>
                </a:lnTo>
                <a:close/>
                <a:moveTo>
                  <a:pt x="10" y="408"/>
                </a:moveTo>
                <a:lnTo>
                  <a:pt x="0" y="408"/>
                </a:lnTo>
                <a:lnTo>
                  <a:pt x="7" y="398"/>
                </a:lnTo>
                <a:lnTo>
                  <a:pt x="10" y="403"/>
                </a:lnTo>
                <a:lnTo>
                  <a:pt x="10" y="408"/>
                </a:lnTo>
                <a:close/>
                <a:moveTo>
                  <a:pt x="7" y="398"/>
                </a:moveTo>
                <a:lnTo>
                  <a:pt x="298" y="2"/>
                </a:lnTo>
                <a:lnTo>
                  <a:pt x="304" y="9"/>
                </a:lnTo>
                <a:lnTo>
                  <a:pt x="13" y="407"/>
                </a:lnTo>
                <a:lnTo>
                  <a:pt x="7" y="398"/>
                </a:lnTo>
                <a:close/>
                <a:moveTo>
                  <a:pt x="298" y="2"/>
                </a:moveTo>
                <a:lnTo>
                  <a:pt x="299" y="0"/>
                </a:lnTo>
                <a:lnTo>
                  <a:pt x="302" y="0"/>
                </a:lnTo>
                <a:lnTo>
                  <a:pt x="302" y="6"/>
                </a:lnTo>
                <a:lnTo>
                  <a:pt x="298" y="2"/>
                </a:lnTo>
                <a:close/>
                <a:moveTo>
                  <a:pt x="302" y="0"/>
                </a:moveTo>
                <a:lnTo>
                  <a:pt x="7952" y="0"/>
                </a:lnTo>
                <a:lnTo>
                  <a:pt x="7952" y="11"/>
                </a:lnTo>
                <a:lnTo>
                  <a:pt x="302" y="11"/>
                </a:lnTo>
                <a:lnTo>
                  <a:pt x="302" y="0"/>
                </a:lnTo>
                <a:close/>
                <a:moveTo>
                  <a:pt x="7952" y="0"/>
                </a:moveTo>
                <a:lnTo>
                  <a:pt x="7953" y="0"/>
                </a:lnTo>
                <a:lnTo>
                  <a:pt x="7954" y="2"/>
                </a:lnTo>
                <a:lnTo>
                  <a:pt x="7952" y="6"/>
                </a:lnTo>
                <a:lnTo>
                  <a:pt x="7952" y="0"/>
                </a:lnTo>
                <a:close/>
                <a:moveTo>
                  <a:pt x="7954" y="2"/>
                </a:moveTo>
                <a:lnTo>
                  <a:pt x="8246" y="398"/>
                </a:lnTo>
                <a:lnTo>
                  <a:pt x="8240" y="407"/>
                </a:lnTo>
                <a:lnTo>
                  <a:pt x="7949" y="9"/>
                </a:lnTo>
                <a:lnTo>
                  <a:pt x="7954" y="2"/>
                </a:lnTo>
                <a:close/>
                <a:moveTo>
                  <a:pt x="8246" y="398"/>
                </a:moveTo>
                <a:lnTo>
                  <a:pt x="8253" y="408"/>
                </a:lnTo>
                <a:lnTo>
                  <a:pt x="8243" y="408"/>
                </a:lnTo>
                <a:lnTo>
                  <a:pt x="8243" y="403"/>
                </a:lnTo>
                <a:lnTo>
                  <a:pt x="8246" y="398"/>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2776" name="Group 16">
            <a:extLst>
              <a:ext uri="{FF2B5EF4-FFF2-40B4-BE49-F238E27FC236}">
                <a16:creationId xmlns:a16="http://schemas.microsoft.com/office/drawing/2014/main" id="{DFD2A92E-2C33-D6ED-1AF2-EC6A37EA530B}"/>
              </a:ext>
            </a:extLst>
          </p:cNvPr>
          <p:cNvGrpSpPr>
            <a:grpSpLocks/>
          </p:cNvGrpSpPr>
          <p:nvPr/>
        </p:nvGrpSpPr>
        <p:grpSpPr bwMode="auto">
          <a:xfrm>
            <a:off x="615950" y="3827463"/>
            <a:ext cx="3827463" cy="515937"/>
            <a:chOff x="483" y="2378"/>
            <a:chExt cx="2411" cy="325"/>
          </a:xfrm>
        </p:grpSpPr>
        <p:sp>
          <p:nvSpPr>
            <p:cNvPr id="32795" name="Freeform 17">
              <a:extLst>
                <a:ext uri="{FF2B5EF4-FFF2-40B4-BE49-F238E27FC236}">
                  <a16:creationId xmlns:a16="http://schemas.microsoft.com/office/drawing/2014/main" id="{7C342FC5-1897-725F-7509-AE1BF3323B70}"/>
                </a:ext>
              </a:extLst>
            </p:cNvPr>
            <p:cNvSpPr>
              <a:spLocks/>
            </p:cNvSpPr>
            <p:nvPr/>
          </p:nvSpPr>
          <p:spPr bwMode="auto">
            <a:xfrm>
              <a:off x="483" y="2378"/>
              <a:ext cx="34" cy="324"/>
            </a:xfrm>
            <a:custGeom>
              <a:avLst/>
              <a:gdLst>
                <a:gd name="T0" fmla="*/ 0 w 117"/>
                <a:gd name="T1" fmla="*/ 0 h 1110"/>
                <a:gd name="T2" fmla="*/ 1 w 117"/>
                <a:gd name="T3" fmla="*/ 1 h 1110"/>
                <a:gd name="T4" fmla="*/ 1 w 117"/>
                <a:gd name="T5" fmla="*/ 7 h 1110"/>
                <a:gd name="T6" fmla="*/ 0 w 117"/>
                <a:gd name="T7" fmla="*/ 8 h 1110"/>
                <a:gd name="T8" fmla="*/ 0 w 117"/>
                <a:gd name="T9" fmla="*/ 0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1110">
                  <a:moveTo>
                    <a:pt x="0" y="0"/>
                  </a:moveTo>
                  <a:lnTo>
                    <a:pt x="117" y="99"/>
                  </a:lnTo>
                  <a:lnTo>
                    <a:pt x="117" y="1011"/>
                  </a:lnTo>
                  <a:lnTo>
                    <a:pt x="0" y="111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6" name="Freeform 18">
              <a:extLst>
                <a:ext uri="{FF2B5EF4-FFF2-40B4-BE49-F238E27FC236}">
                  <a16:creationId xmlns:a16="http://schemas.microsoft.com/office/drawing/2014/main" id="{61F1F852-EA3D-546D-E6A1-900B5EBA0F80}"/>
                </a:ext>
              </a:extLst>
            </p:cNvPr>
            <p:cNvSpPr>
              <a:spLocks/>
            </p:cNvSpPr>
            <p:nvPr/>
          </p:nvSpPr>
          <p:spPr bwMode="auto">
            <a:xfrm>
              <a:off x="483" y="2378"/>
              <a:ext cx="34" cy="324"/>
            </a:xfrm>
            <a:custGeom>
              <a:avLst/>
              <a:gdLst>
                <a:gd name="T0" fmla="*/ 0 w 117"/>
                <a:gd name="T1" fmla="*/ 0 h 1110"/>
                <a:gd name="T2" fmla="*/ 1 w 117"/>
                <a:gd name="T3" fmla="*/ 1 h 1110"/>
                <a:gd name="T4" fmla="*/ 1 w 117"/>
                <a:gd name="T5" fmla="*/ 7 h 1110"/>
                <a:gd name="T6" fmla="*/ 0 w 117"/>
                <a:gd name="T7" fmla="*/ 8 h 1110"/>
                <a:gd name="T8" fmla="*/ 0 w 117"/>
                <a:gd name="T9" fmla="*/ 0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1110">
                  <a:moveTo>
                    <a:pt x="0" y="0"/>
                  </a:moveTo>
                  <a:lnTo>
                    <a:pt x="117" y="99"/>
                  </a:lnTo>
                  <a:lnTo>
                    <a:pt x="117" y="1011"/>
                  </a:lnTo>
                  <a:lnTo>
                    <a:pt x="0" y="1110"/>
                  </a:lnTo>
                  <a:lnTo>
                    <a:pt x="0" y="0"/>
                  </a:lnTo>
                </a:path>
              </a:pathLst>
            </a:custGeom>
            <a:solidFill>
              <a:srgbClr val="FFCCFF"/>
            </a:solidFill>
            <a:ln>
              <a:noFill/>
            </a:ln>
            <a:extLst>
              <a:ext uri="{91240B29-F687-4F45-9708-019B960494DF}">
                <a14:hiddenLine xmlns:a14="http://schemas.microsoft.com/office/drawing/2010/main" w="0">
                  <a:solidFill>
                    <a:srgbClr val="FF0066"/>
                  </a:solidFill>
                  <a:prstDash val="solid"/>
                  <a:round/>
                  <a:headEnd/>
                  <a:tailEnd/>
                </a14:hiddenLine>
              </a:ext>
            </a:extLst>
          </p:spPr>
          <p:txBody>
            <a:bodyPr/>
            <a:lstStyle/>
            <a:p>
              <a:endParaRPr lang="en-US"/>
            </a:p>
          </p:txBody>
        </p:sp>
        <p:sp>
          <p:nvSpPr>
            <p:cNvPr id="32797" name="Freeform 19">
              <a:extLst>
                <a:ext uri="{FF2B5EF4-FFF2-40B4-BE49-F238E27FC236}">
                  <a16:creationId xmlns:a16="http://schemas.microsoft.com/office/drawing/2014/main" id="{1BE6EF0C-6A80-29CE-166A-7F73DE5A0F7B}"/>
                </a:ext>
              </a:extLst>
            </p:cNvPr>
            <p:cNvSpPr>
              <a:spLocks/>
            </p:cNvSpPr>
            <p:nvPr/>
          </p:nvSpPr>
          <p:spPr bwMode="auto">
            <a:xfrm>
              <a:off x="2866" y="2382"/>
              <a:ext cx="28" cy="320"/>
            </a:xfrm>
            <a:custGeom>
              <a:avLst/>
              <a:gdLst>
                <a:gd name="T0" fmla="*/ 1 w 95"/>
                <a:gd name="T1" fmla="*/ 8 h 1099"/>
                <a:gd name="T2" fmla="*/ 0 w 95"/>
                <a:gd name="T3" fmla="*/ 7 h 1099"/>
                <a:gd name="T4" fmla="*/ 0 w 95"/>
                <a:gd name="T5" fmla="*/ 1 h 1099"/>
                <a:gd name="T6" fmla="*/ 1 w 95"/>
                <a:gd name="T7" fmla="*/ 0 h 1099"/>
                <a:gd name="T8" fmla="*/ 1 w 95"/>
                <a:gd name="T9" fmla="*/ 8 h 10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1099">
                  <a:moveTo>
                    <a:pt x="95" y="1099"/>
                  </a:moveTo>
                  <a:lnTo>
                    <a:pt x="3" y="1000"/>
                  </a:lnTo>
                  <a:lnTo>
                    <a:pt x="0" y="88"/>
                  </a:lnTo>
                  <a:lnTo>
                    <a:pt x="93" y="0"/>
                  </a:lnTo>
                  <a:lnTo>
                    <a:pt x="95" y="1099"/>
                  </a:lnTo>
                  <a:close/>
                </a:path>
              </a:pathLst>
            </a:custGeom>
            <a:solidFill>
              <a:srgbClr val="7D82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8" name="Freeform 20">
              <a:extLst>
                <a:ext uri="{FF2B5EF4-FFF2-40B4-BE49-F238E27FC236}">
                  <a16:creationId xmlns:a16="http://schemas.microsoft.com/office/drawing/2014/main" id="{EBCFB319-C8B5-1584-B80B-D2067BF87747}"/>
                </a:ext>
              </a:extLst>
            </p:cNvPr>
            <p:cNvSpPr>
              <a:spLocks/>
            </p:cNvSpPr>
            <p:nvPr/>
          </p:nvSpPr>
          <p:spPr bwMode="auto">
            <a:xfrm>
              <a:off x="2866" y="2382"/>
              <a:ext cx="28" cy="320"/>
            </a:xfrm>
            <a:custGeom>
              <a:avLst/>
              <a:gdLst>
                <a:gd name="T0" fmla="*/ 1 w 95"/>
                <a:gd name="T1" fmla="*/ 8 h 1099"/>
                <a:gd name="T2" fmla="*/ 0 w 95"/>
                <a:gd name="T3" fmla="*/ 7 h 1099"/>
                <a:gd name="T4" fmla="*/ 0 w 95"/>
                <a:gd name="T5" fmla="*/ 1 h 1099"/>
                <a:gd name="T6" fmla="*/ 1 w 95"/>
                <a:gd name="T7" fmla="*/ 0 h 1099"/>
                <a:gd name="T8" fmla="*/ 1 w 95"/>
                <a:gd name="T9" fmla="*/ 8 h 10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1099">
                  <a:moveTo>
                    <a:pt x="95" y="1099"/>
                  </a:moveTo>
                  <a:lnTo>
                    <a:pt x="3" y="1000"/>
                  </a:lnTo>
                  <a:lnTo>
                    <a:pt x="0" y="88"/>
                  </a:lnTo>
                  <a:lnTo>
                    <a:pt x="93" y="0"/>
                  </a:lnTo>
                  <a:lnTo>
                    <a:pt x="95" y="1099"/>
                  </a:lnTo>
                </a:path>
              </a:pathLst>
            </a:custGeom>
            <a:noFill/>
            <a:ln w="0">
              <a:solidFill>
                <a:srgbClr val="24272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99" name="Freeform 21">
              <a:extLst>
                <a:ext uri="{FF2B5EF4-FFF2-40B4-BE49-F238E27FC236}">
                  <a16:creationId xmlns:a16="http://schemas.microsoft.com/office/drawing/2014/main" id="{E8610679-E0A5-22D4-6CBD-0B7C85C1AEDA}"/>
                </a:ext>
              </a:extLst>
            </p:cNvPr>
            <p:cNvSpPr>
              <a:spLocks/>
            </p:cNvSpPr>
            <p:nvPr/>
          </p:nvSpPr>
          <p:spPr bwMode="auto">
            <a:xfrm>
              <a:off x="483" y="2673"/>
              <a:ext cx="2411" cy="30"/>
            </a:xfrm>
            <a:custGeom>
              <a:avLst/>
              <a:gdLst>
                <a:gd name="T0" fmla="*/ 60 w 8243"/>
                <a:gd name="T1" fmla="*/ 1 h 100"/>
                <a:gd name="T2" fmla="*/ 0 w 8243"/>
                <a:gd name="T3" fmla="*/ 1 h 100"/>
                <a:gd name="T4" fmla="*/ 1 w 8243"/>
                <a:gd name="T5" fmla="*/ 0 h 100"/>
                <a:gd name="T6" fmla="*/ 60 w 8243"/>
                <a:gd name="T7" fmla="*/ 0 h 100"/>
                <a:gd name="T8" fmla="*/ 60 w 8243"/>
                <a:gd name="T9" fmla="*/ 1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43" h="100">
                  <a:moveTo>
                    <a:pt x="8243" y="96"/>
                  </a:moveTo>
                  <a:lnTo>
                    <a:pt x="0" y="100"/>
                  </a:lnTo>
                  <a:lnTo>
                    <a:pt x="118" y="1"/>
                  </a:lnTo>
                  <a:lnTo>
                    <a:pt x="8149" y="0"/>
                  </a:lnTo>
                  <a:lnTo>
                    <a:pt x="8243" y="96"/>
                  </a:lnTo>
                  <a:close/>
                </a:path>
              </a:pathLst>
            </a:custGeom>
            <a:solidFill>
              <a:srgbClr val="4048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00" name="Freeform 22">
              <a:extLst>
                <a:ext uri="{FF2B5EF4-FFF2-40B4-BE49-F238E27FC236}">
                  <a16:creationId xmlns:a16="http://schemas.microsoft.com/office/drawing/2014/main" id="{9563C919-422E-6444-E3A0-640CB7F8D69F}"/>
                </a:ext>
              </a:extLst>
            </p:cNvPr>
            <p:cNvSpPr>
              <a:spLocks/>
            </p:cNvSpPr>
            <p:nvPr/>
          </p:nvSpPr>
          <p:spPr bwMode="auto">
            <a:xfrm>
              <a:off x="483" y="2673"/>
              <a:ext cx="2411" cy="30"/>
            </a:xfrm>
            <a:custGeom>
              <a:avLst/>
              <a:gdLst>
                <a:gd name="T0" fmla="*/ 60 w 8243"/>
                <a:gd name="T1" fmla="*/ 1 h 100"/>
                <a:gd name="T2" fmla="*/ 0 w 8243"/>
                <a:gd name="T3" fmla="*/ 1 h 100"/>
                <a:gd name="T4" fmla="*/ 1 w 8243"/>
                <a:gd name="T5" fmla="*/ 0 h 100"/>
                <a:gd name="T6" fmla="*/ 60 w 8243"/>
                <a:gd name="T7" fmla="*/ 0 h 100"/>
                <a:gd name="T8" fmla="*/ 60 w 8243"/>
                <a:gd name="T9" fmla="*/ 1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43" h="100">
                  <a:moveTo>
                    <a:pt x="8243" y="96"/>
                  </a:moveTo>
                  <a:lnTo>
                    <a:pt x="0" y="100"/>
                  </a:lnTo>
                  <a:lnTo>
                    <a:pt x="118" y="1"/>
                  </a:lnTo>
                  <a:lnTo>
                    <a:pt x="8149" y="0"/>
                  </a:lnTo>
                  <a:lnTo>
                    <a:pt x="8243" y="96"/>
                  </a:lnTo>
                </a:path>
              </a:pathLst>
            </a:custGeom>
            <a:noFill/>
            <a:ln w="0">
              <a:solidFill>
                <a:srgbClr val="24272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01" name="Rectangle 23">
              <a:extLst>
                <a:ext uri="{FF2B5EF4-FFF2-40B4-BE49-F238E27FC236}">
                  <a16:creationId xmlns:a16="http://schemas.microsoft.com/office/drawing/2014/main" id="{AACDDA3F-7361-E830-C41F-2F64AA7F7031}"/>
                </a:ext>
              </a:extLst>
            </p:cNvPr>
            <p:cNvSpPr>
              <a:spLocks noChangeArrowheads="1"/>
            </p:cNvSpPr>
            <p:nvPr/>
          </p:nvSpPr>
          <p:spPr bwMode="auto">
            <a:xfrm>
              <a:off x="517" y="2407"/>
              <a:ext cx="2350" cy="266"/>
            </a:xfrm>
            <a:prstGeom prst="rect">
              <a:avLst/>
            </a:prstGeom>
            <a:gradFill rotWithShape="0">
              <a:gsLst>
                <a:gs pos="0">
                  <a:srgbClr val="FF9999"/>
                </a:gs>
                <a:gs pos="100000">
                  <a:srgbClr val="FFC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32802" name="Rectangle 24">
              <a:extLst>
                <a:ext uri="{FF2B5EF4-FFF2-40B4-BE49-F238E27FC236}">
                  <a16:creationId xmlns:a16="http://schemas.microsoft.com/office/drawing/2014/main" id="{BA93F434-EAB7-975A-9A0B-700EBB11074D}"/>
                </a:ext>
              </a:extLst>
            </p:cNvPr>
            <p:cNvSpPr>
              <a:spLocks noChangeArrowheads="1"/>
            </p:cNvSpPr>
            <p:nvPr/>
          </p:nvSpPr>
          <p:spPr bwMode="auto">
            <a:xfrm>
              <a:off x="517" y="2407"/>
              <a:ext cx="2350" cy="266"/>
            </a:xfrm>
            <a:prstGeom prst="rect">
              <a:avLst/>
            </a:prstGeom>
            <a:noFill/>
            <a:ln w="0">
              <a:solidFill>
                <a:srgbClr val="242729"/>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grpSp>
      <p:sp>
        <p:nvSpPr>
          <p:cNvPr id="32777" name="Rectangle 25">
            <a:extLst>
              <a:ext uri="{FF2B5EF4-FFF2-40B4-BE49-F238E27FC236}">
                <a16:creationId xmlns:a16="http://schemas.microsoft.com/office/drawing/2014/main" id="{523562E1-3C85-68CE-CDB3-DC2802DBD87F}"/>
              </a:ext>
            </a:extLst>
          </p:cNvPr>
          <p:cNvSpPr>
            <a:spLocks noChangeArrowheads="1"/>
          </p:cNvSpPr>
          <p:nvPr/>
        </p:nvSpPr>
        <p:spPr bwMode="auto">
          <a:xfrm>
            <a:off x="1525588" y="3862388"/>
            <a:ext cx="14430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100" b="1">
                <a:solidFill>
                  <a:srgbClr val="660066"/>
                </a:solidFill>
                <a:latin typeface="Times New Roman" panose="02020603050405020304" pitchFamily="18" charset="0"/>
              </a:rPr>
              <a:t>Circular</a:t>
            </a:r>
            <a:endParaRPr lang="en-US" altLang="es-PR" sz="2400">
              <a:solidFill>
                <a:srgbClr val="660066"/>
              </a:solidFill>
              <a:latin typeface="Times New Roman" panose="02020603050405020304" pitchFamily="18" charset="0"/>
            </a:endParaRPr>
          </a:p>
        </p:txBody>
      </p:sp>
      <p:sp>
        <p:nvSpPr>
          <p:cNvPr id="32778" name="Freeform 26">
            <a:extLst>
              <a:ext uri="{FF2B5EF4-FFF2-40B4-BE49-F238E27FC236}">
                <a16:creationId xmlns:a16="http://schemas.microsoft.com/office/drawing/2014/main" id="{909DC338-0FD8-16F4-4C33-511C20B33486}"/>
              </a:ext>
            </a:extLst>
          </p:cNvPr>
          <p:cNvSpPr>
            <a:spLocks/>
          </p:cNvSpPr>
          <p:nvPr/>
        </p:nvSpPr>
        <p:spPr bwMode="auto">
          <a:xfrm>
            <a:off x="8488363" y="3833813"/>
            <a:ext cx="44450" cy="508000"/>
          </a:xfrm>
          <a:custGeom>
            <a:avLst/>
            <a:gdLst>
              <a:gd name="T0" fmla="*/ 2147483646 w 95"/>
              <a:gd name="T1" fmla="*/ 2147483646 h 1099"/>
              <a:gd name="T2" fmla="*/ 2147483646 w 95"/>
              <a:gd name="T3" fmla="*/ 2147483646 h 1099"/>
              <a:gd name="T4" fmla="*/ 0 w 95"/>
              <a:gd name="T5" fmla="*/ 2147483646 h 1099"/>
              <a:gd name="T6" fmla="*/ 2147483646 w 95"/>
              <a:gd name="T7" fmla="*/ 0 h 1099"/>
              <a:gd name="T8" fmla="*/ 2147483646 w 95"/>
              <a:gd name="T9" fmla="*/ 2147483646 h 10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1099">
                <a:moveTo>
                  <a:pt x="95" y="1099"/>
                </a:moveTo>
                <a:lnTo>
                  <a:pt x="3" y="1000"/>
                </a:lnTo>
                <a:lnTo>
                  <a:pt x="0" y="88"/>
                </a:lnTo>
                <a:lnTo>
                  <a:pt x="93" y="0"/>
                </a:lnTo>
                <a:lnTo>
                  <a:pt x="95" y="1099"/>
                </a:lnTo>
                <a:close/>
              </a:path>
            </a:pathLst>
          </a:custGeom>
          <a:solidFill>
            <a:srgbClr val="7D82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9" name="Rectangle 27">
            <a:extLst>
              <a:ext uri="{FF2B5EF4-FFF2-40B4-BE49-F238E27FC236}">
                <a16:creationId xmlns:a16="http://schemas.microsoft.com/office/drawing/2014/main" id="{16CC3575-3651-E884-24AF-7B474FD0B864}"/>
              </a:ext>
            </a:extLst>
          </p:cNvPr>
          <p:cNvSpPr>
            <a:spLocks noChangeArrowheads="1"/>
          </p:cNvSpPr>
          <p:nvPr/>
        </p:nvSpPr>
        <p:spPr bwMode="auto">
          <a:xfrm>
            <a:off x="5640388" y="3862388"/>
            <a:ext cx="18145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100" b="1">
                <a:solidFill>
                  <a:srgbClr val="660066"/>
                </a:solidFill>
                <a:latin typeface="Times New Roman" panose="02020603050405020304" pitchFamily="18" charset="0"/>
              </a:rPr>
              <a:t>Parabólico</a:t>
            </a:r>
            <a:endParaRPr lang="en-US" altLang="es-PR" sz="2400">
              <a:solidFill>
                <a:srgbClr val="660066"/>
              </a:solidFill>
              <a:latin typeface="Times New Roman" panose="02020603050405020304" pitchFamily="18" charset="0"/>
            </a:endParaRPr>
          </a:p>
        </p:txBody>
      </p:sp>
      <p:sp>
        <p:nvSpPr>
          <p:cNvPr id="32780" name="Freeform 28">
            <a:extLst>
              <a:ext uri="{FF2B5EF4-FFF2-40B4-BE49-F238E27FC236}">
                <a16:creationId xmlns:a16="http://schemas.microsoft.com/office/drawing/2014/main" id="{6A5D23AE-62F1-AFB1-C7A8-9F9BFE323E10}"/>
              </a:ext>
            </a:extLst>
          </p:cNvPr>
          <p:cNvSpPr>
            <a:spLocks/>
          </p:cNvSpPr>
          <p:nvPr/>
        </p:nvSpPr>
        <p:spPr bwMode="auto">
          <a:xfrm>
            <a:off x="3741738" y="690563"/>
            <a:ext cx="88900" cy="814387"/>
          </a:xfrm>
          <a:custGeom>
            <a:avLst/>
            <a:gdLst>
              <a:gd name="T0" fmla="*/ 0 w 192"/>
              <a:gd name="T1" fmla="*/ 0 h 1761"/>
              <a:gd name="T2" fmla="*/ 2147483646 w 192"/>
              <a:gd name="T3" fmla="*/ 2147483646 h 1761"/>
              <a:gd name="T4" fmla="*/ 2147483646 w 192"/>
              <a:gd name="T5" fmla="*/ 2147483646 h 1761"/>
              <a:gd name="T6" fmla="*/ 0 w 192"/>
              <a:gd name="T7" fmla="*/ 2147483646 h 1761"/>
              <a:gd name="T8" fmla="*/ 0 w 192"/>
              <a:gd name="T9" fmla="*/ 0 h 17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761">
                <a:moveTo>
                  <a:pt x="0" y="0"/>
                </a:moveTo>
                <a:lnTo>
                  <a:pt x="192" y="157"/>
                </a:lnTo>
                <a:lnTo>
                  <a:pt x="192" y="1605"/>
                </a:lnTo>
                <a:lnTo>
                  <a:pt x="0" y="176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1" name="Freeform 29">
            <a:extLst>
              <a:ext uri="{FF2B5EF4-FFF2-40B4-BE49-F238E27FC236}">
                <a16:creationId xmlns:a16="http://schemas.microsoft.com/office/drawing/2014/main" id="{5BC8247D-4FE5-3C2E-1F8C-ECC8308C9CCB}"/>
              </a:ext>
            </a:extLst>
          </p:cNvPr>
          <p:cNvSpPr>
            <a:spLocks/>
          </p:cNvSpPr>
          <p:nvPr/>
        </p:nvSpPr>
        <p:spPr bwMode="auto">
          <a:xfrm>
            <a:off x="3741738" y="690563"/>
            <a:ext cx="88900" cy="814387"/>
          </a:xfrm>
          <a:custGeom>
            <a:avLst/>
            <a:gdLst>
              <a:gd name="T0" fmla="*/ 0 w 192"/>
              <a:gd name="T1" fmla="*/ 0 h 1761"/>
              <a:gd name="T2" fmla="*/ 2147483646 w 192"/>
              <a:gd name="T3" fmla="*/ 2147483646 h 1761"/>
              <a:gd name="T4" fmla="*/ 2147483646 w 192"/>
              <a:gd name="T5" fmla="*/ 2147483646 h 1761"/>
              <a:gd name="T6" fmla="*/ 0 w 192"/>
              <a:gd name="T7" fmla="*/ 2147483646 h 1761"/>
              <a:gd name="T8" fmla="*/ 0 w 192"/>
              <a:gd name="T9" fmla="*/ 0 h 17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761">
                <a:moveTo>
                  <a:pt x="0" y="0"/>
                </a:moveTo>
                <a:lnTo>
                  <a:pt x="192" y="157"/>
                </a:lnTo>
                <a:lnTo>
                  <a:pt x="192" y="1605"/>
                </a:lnTo>
                <a:lnTo>
                  <a:pt x="0" y="1761"/>
                </a:lnTo>
                <a:lnTo>
                  <a:pt x="0" y="0"/>
                </a:lnTo>
              </a:path>
            </a:pathLst>
          </a:custGeom>
          <a:noFill/>
          <a:ln w="0">
            <a:solidFill>
              <a:srgbClr val="24272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82" name="AutoShape 30">
            <a:extLst>
              <a:ext uri="{FF2B5EF4-FFF2-40B4-BE49-F238E27FC236}">
                <a16:creationId xmlns:a16="http://schemas.microsoft.com/office/drawing/2014/main" id="{30605FCE-54B3-0100-FABF-0AC7F1F04921}"/>
              </a:ext>
            </a:extLst>
          </p:cNvPr>
          <p:cNvSpPr>
            <a:spLocks noChangeArrowheads="1"/>
          </p:cNvSpPr>
          <p:nvPr/>
        </p:nvSpPr>
        <p:spPr bwMode="auto">
          <a:xfrm>
            <a:off x="1144588" y="614363"/>
            <a:ext cx="6705600" cy="10668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18559" name="Text Box 31">
            <a:extLst>
              <a:ext uri="{FF2B5EF4-FFF2-40B4-BE49-F238E27FC236}">
                <a16:creationId xmlns:a16="http://schemas.microsoft.com/office/drawing/2014/main" id="{E6E82DA9-73FE-F8B0-912A-831446A6F76A}"/>
              </a:ext>
            </a:extLst>
          </p:cNvPr>
          <p:cNvSpPr txBox="1">
            <a:spLocks noChangeArrowheads="1"/>
          </p:cNvSpPr>
          <p:nvPr/>
        </p:nvSpPr>
        <p:spPr bwMode="auto">
          <a:xfrm>
            <a:off x="1220788" y="766763"/>
            <a:ext cx="6553200" cy="671512"/>
          </a:xfrm>
          <a:prstGeom prst="rect">
            <a:avLst/>
          </a:prstGeom>
          <a:noFill/>
          <a:ln>
            <a:noFill/>
          </a:ln>
          <a:effectLst/>
        </p:spPr>
        <p:txBody>
          <a:bodyPr>
            <a:spAutoFit/>
          </a:bodyPr>
          <a:lstStyle/>
          <a:p>
            <a:pPr algn="ctr">
              <a:defRPr/>
            </a:pPr>
            <a:r>
              <a:rPr lang="en-US" altLang="es-PR" sz="3800" b="1">
                <a:solidFill>
                  <a:srgbClr val="FFFF00"/>
                </a:solidFill>
                <a:effectLst>
                  <a:outerShdw blurRad="38100" dist="38100" dir="2700000" algn="tl">
                    <a:srgbClr val="C0C0C0"/>
                  </a:outerShdw>
                </a:effectLst>
                <a:latin typeface="Arial" panose="020B0604020202020204" pitchFamily="34" charset="0"/>
              </a:rPr>
              <a:t>MOVIMIENTO CURVILÍNEO</a:t>
            </a:r>
          </a:p>
        </p:txBody>
      </p:sp>
      <p:sp>
        <p:nvSpPr>
          <p:cNvPr id="32784" name="Line 32">
            <a:extLst>
              <a:ext uri="{FF2B5EF4-FFF2-40B4-BE49-F238E27FC236}">
                <a16:creationId xmlns:a16="http://schemas.microsoft.com/office/drawing/2014/main" id="{61548E11-58DB-20FC-4150-87D6FADB04A2}"/>
              </a:ext>
            </a:extLst>
          </p:cNvPr>
          <p:cNvSpPr>
            <a:spLocks noChangeShapeType="1"/>
          </p:cNvSpPr>
          <p:nvPr/>
        </p:nvSpPr>
        <p:spPr bwMode="auto">
          <a:xfrm>
            <a:off x="4344988" y="1720850"/>
            <a:ext cx="0" cy="388938"/>
          </a:xfrm>
          <a:prstGeom prst="line">
            <a:avLst/>
          </a:prstGeom>
          <a:noFill/>
          <a:ln w="762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5" name="AutoShape 33">
            <a:extLst>
              <a:ext uri="{FF2B5EF4-FFF2-40B4-BE49-F238E27FC236}">
                <a16:creationId xmlns:a16="http://schemas.microsoft.com/office/drawing/2014/main" id="{EA0DB458-553C-F51A-CA1B-992BE2E6BC68}"/>
              </a:ext>
            </a:extLst>
          </p:cNvPr>
          <p:cNvSpPr>
            <a:spLocks noChangeArrowheads="1"/>
          </p:cNvSpPr>
          <p:nvPr/>
        </p:nvSpPr>
        <p:spPr bwMode="auto">
          <a:xfrm>
            <a:off x="611188" y="2109788"/>
            <a:ext cx="8001000" cy="10668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18562" name="Text Box 34">
            <a:extLst>
              <a:ext uri="{FF2B5EF4-FFF2-40B4-BE49-F238E27FC236}">
                <a16:creationId xmlns:a16="http://schemas.microsoft.com/office/drawing/2014/main" id="{C9507998-6718-E311-D6DA-1508BCBB7F13}"/>
              </a:ext>
            </a:extLst>
          </p:cNvPr>
          <p:cNvSpPr txBox="1">
            <a:spLocks noChangeArrowheads="1"/>
          </p:cNvSpPr>
          <p:nvPr/>
        </p:nvSpPr>
        <p:spPr bwMode="auto">
          <a:xfrm>
            <a:off x="839788" y="2262188"/>
            <a:ext cx="7467600" cy="671512"/>
          </a:xfrm>
          <a:prstGeom prst="rect">
            <a:avLst/>
          </a:prstGeom>
          <a:noFill/>
          <a:ln>
            <a:noFill/>
          </a:ln>
          <a:effectLst/>
        </p:spPr>
        <p:txBody>
          <a:bodyPr>
            <a:spAutoFit/>
          </a:bodyPr>
          <a:lstStyle/>
          <a:p>
            <a:pPr algn="ctr">
              <a:defRPr/>
            </a:pPr>
            <a:r>
              <a:rPr lang="en-US" altLang="es-PR" sz="3800" b="1">
                <a:solidFill>
                  <a:srgbClr val="FFFF00"/>
                </a:solidFill>
                <a:effectLst>
                  <a:outerShdw blurRad="38100" dist="38100" dir="2700000" algn="tl">
                    <a:srgbClr val="C0C0C0"/>
                  </a:outerShdw>
                </a:effectLst>
                <a:latin typeface="Arial" panose="020B0604020202020204" pitchFamily="34" charset="0"/>
              </a:rPr>
              <a:t>Movimiento en una Línea Recta</a:t>
            </a:r>
          </a:p>
        </p:txBody>
      </p:sp>
      <p:grpSp>
        <p:nvGrpSpPr>
          <p:cNvPr id="32787" name="Group 35">
            <a:extLst>
              <a:ext uri="{FF2B5EF4-FFF2-40B4-BE49-F238E27FC236}">
                <a16:creationId xmlns:a16="http://schemas.microsoft.com/office/drawing/2014/main" id="{BA99A0DF-F1D8-EF79-394E-1098CD20B035}"/>
              </a:ext>
            </a:extLst>
          </p:cNvPr>
          <p:cNvGrpSpPr>
            <a:grpSpLocks/>
          </p:cNvGrpSpPr>
          <p:nvPr/>
        </p:nvGrpSpPr>
        <p:grpSpPr bwMode="auto">
          <a:xfrm>
            <a:off x="2287588" y="3176588"/>
            <a:ext cx="4572000" cy="762000"/>
            <a:chOff x="1536" y="1968"/>
            <a:chExt cx="2880" cy="480"/>
          </a:xfrm>
        </p:grpSpPr>
        <p:sp>
          <p:nvSpPr>
            <p:cNvPr id="32791" name="Line 36">
              <a:extLst>
                <a:ext uri="{FF2B5EF4-FFF2-40B4-BE49-F238E27FC236}">
                  <a16:creationId xmlns:a16="http://schemas.microsoft.com/office/drawing/2014/main" id="{43DACBC5-33C3-CFAB-4638-770976C3CE01}"/>
                </a:ext>
              </a:extLst>
            </p:cNvPr>
            <p:cNvSpPr>
              <a:spLocks noChangeShapeType="1"/>
            </p:cNvSpPr>
            <p:nvPr/>
          </p:nvSpPr>
          <p:spPr bwMode="auto">
            <a:xfrm>
              <a:off x="2832" y="1968"/>
              <a:ext cx="0" cy="19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2" name="Line 37">
              <a:extLst>
                <a:ext uri="{FF2B5EF4-FFF2-40B4-BE49-F238E27FC236}">
                  <a16:creationId xmlns:a16="http://schemas.microsoft.com/office/drawing/2014/main" id="{A686B3E5-E536-C42D-4A33-AEF29ED41687}"/>
                </a:ext>
              </a:extLst>
            </p:cNvPr>
            <p:cNvSpPr>
              <a:spLocks noChangeShapeType="1"/>
            </p:cNvSpPr>
            <p:nvPr/>
          </p:nvSpPr>
          <p:spPr bwMode="auto">
            <a:xfrm>
              <a:off x="1536" y="2160"/>
              <a:ext cx="288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3" name="Line 38">
              <a:extLst>
                <a:ext uri="{FF2B5EF4-FFF2-40B4-BE49-F238E27FC236}">
                  <a16:creationId xmlns:a16="http://schemas.microsoft.com/office/drawing/2014/main" id="{75F54E61-7BE7-041C-1A8E-C32BB2F6829A}"/>
                </a:ext>
              </a:extLst>
            </p:cNvPr>
            <p:cNvSpPr>
              <a:spLocks noChangeShapeType="1"/>
            </p:cNvSpPr>
            <p:nvPr/>
          </p:nvSpPr>
          <p:spPr bwMode="auto">
            <a:xfrm>
              <a:off x="1536" y="2160"/>
              <a:ext cx="0" cy="2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4" name="Line 39">
              <a:extLst>
                <a:ext uri="{FF2B5EF4-FFF2-40B4-BE49-F238E27FC236}">
                  <a16:creationId xmlns:a16="http://schemas.microsoft.com/office/drawing/2014/main" id="{2C514118-092F-24BC-2666-A024CF2AC1FD}"/>
                </a:ext>
              </a:extLst>
            </p:cNvPr>
            <p:cNvSpPr>
              <a:spLocks noChangeShapeType="1"/>
            </p:cNvSpPr>
            <p:nvPr/>
          </p:nvSpPr>
          <p:spPr bwMode="auto">
            <a:xfrm>
              <a:off x="4416" y="2160"/>
              <a:ext cx="0" cy="2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2788" name="AutoShape 40">
            <a:extLst>
              <a:ext uri="{FF2B5EF4-FFF2-40B4-BE49-F238E27FC236}">
                <a16:creationId xmlns:a16="http://schemas.microsoft.com/office/drawing/2014/main" id="{90F9C821-31F5-BF93-2274-F6176F69AA98}"/>
              </a:ext>
            </a:extLst>
          </p:cNvPr>
          <p:cNvSpPr>
            <a:spLocks noChangeArrowheads="1"/>
          </p:cNvSpPr>
          <p:nvPr/>
        </p:nvSpPr>
        <p:spPr bwMode="auto">
          <a:xfrm>
            <a:off x="611188" y="4395788"/>
            <a:ext cx="3810000" cy="20574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32789" name="Rectangle 41">
            <a:extLst>
              <a:ext uri="{FF2B5EF4-FFF2-40B4-BE49-F238E27FC236}">
                <a16:creationId xmlns:a16="http://schemas.microsoft.com/office/drawing/2014/main" id="{CB40325A-3100-E092-8E1B-11E25A865BB0}"/>
              </a:ext>
            </a:extLst>
          </p:cNvPr>
          <p:cNvSpPr>
            <a:spLocks noChangeArrowheads="1"/>
          </p:cNvSpPr>
          <p:nvPr/>
        </p:nvSpPr>
        <p:spPr bwMode="auto">
          <a:xfrm>
            <a:off x="687388" y="4560888"/>
            <a:ext cx="3581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r>
              <a:rPr lang="en-US" altLang="es-PR" sz="2600" b="1">
                <a:solidFill>
                  <a:schemeClr val="bg1"/>
                </a:solidFill>
                <a:latin typeface="Times New Roman" panose="02020603050405020304" pitchFamily="18" charset="0"/>
              </a:rPr>
              <a:t>Movimiento Contínuo</a:t>
            </a:r>
          </a:p>
          <a:p>
            <a:pPr algn="ctr"/>
            <a:r>
              <a:rPr lang="en-US" altLang="es-PR" sz="2600" b="1">
                <a:solidFill>
                  <a:schemeClr val="bg1"/>
                </a:solidFill>
                <a:latin typeface="Times New Roman" panose="02020603050405020304" pitchFamily="18" charset="0"/>
              </a:rPr>
              <a:t>alrededor de la Circomferencia de un Círculo</a:t>
            </a:r>
            <a:endParaRPr lang="en-US" altLang="es-PR" sz="2600">
              <a:solidFill>
                <a:schemeClr val="bg1"/>
              </a:solidFill>
              <a:latin typeface="Times New Roman" panose="02020603050405020304" pitchFamily="18" charset="0"/>
            </a:endParaRPr>
          </a:p>
        </p:txBody>
      </p:sp>
      <p:sp>
        <p:nvSpPr>
          <p:cNvPr id="32790" name="Rectangle 42">
            <a:extLst>
              <a:ext uri="{FF2B5EF4-FFF2-40B4-BE49-F238E27FC236}">
                <a16:creationId xmlns:a16="http://schemas.microsoft.com/office/drawing/2014/main" id="{FC7EBA28-2C43-5E51-FDF4-17BDF84E1229}"/>
              </a:ext>
            </a:extLst>
          </p:cNvPr>
          <p:cNvSpPr>
            <a:spLocks noChangeArrowheads="1"/>
          </p:cNvSpPr>
          <p:nvPr/>
        </p:nvSpPr>
        <p:spPr bwMode="auto">
          <a:xfrm>
            <a:off x="4802188" y="4645025"/>
            <a:ext cx="37338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ct val="90000"/>
              </a:lnSpc>
            </a:pPr>
            <a:r>
              <a:rPr lang="en-US" altLang="es-PR" sz="2300" b="1">
                <a:solidFill>
                  <a:schemeClr val="bg1"/>
                </a:solidFill>
                <a:latin typeface="Times New Roman" panose="02020603050405020304" pitchFamily="18" charset="0"/>
              </a:rPr>
              <a:t>Movimiento que sigue</a:t>
            </a:r>
          </a:p>
          <a:p>
            <a:pPr algn="ctr">
              <a:lnSpc>
                <a:spcPct val="90000"/>
              </a:lnSpc>
            </a:pPr>
            <a:r>
              <a:rPr lang="en-US" altLang="es-PR" sz="2300" b="1">
                <a:solidFill>
                  <a:schemeClr val="bg1"/>
                </a:solidFill>
                <a:latin typeface="Times New Roman" panose="02020603050405020304" pitchFamily="18" charset="0"/>
              </a:rPr>
              <a:t>un Patrón el cual es</a:t>
            </a:r>
          </a:p>
          <a:p>
            <a:pPr algn="ctr">
              <a:lnSpc>
                <a:spcPct val="90000"/>
              </a:lnSpc>
            </a:pPr>
            <a:r>
              <a:rPr lang="en-US" altLang="es-PR" sz="2300" b="1">
                <a:solidFill>
                  <a:schemeClr val="bg1"/>
                </a:solidFill>
                <a:latin typeface="Times New Roman" panose="02020603050405020304" pitchFamily="18" charset="0"/>
              </a:rPr>
              <a:t>Siempre una Distancia</a:t>
            </a:r>
          </a:p>
          <a:p>
            <a:pPr algn="ctr">
              <a:lnSpc>
                <a:spcPct val="90000"/>
              </a:lnSpc>
            </a:pPr>
            <a:r>
              <a:rPr lang="en-US" altLang="es-PR" sz="2300" b="1">
                <a:solidFill>
                  <a:schemeClr val="bg1"/>
                </a:solidFill>
                <a:latin typeface="Times New Roman" panose="02020603050405020304" pitchFamily="18" charset="0"/>
              </a:rPr>
              <a:t>igual desde un</a:t>
            </a:r>
          </a:p>
          <a:p>
            <a:pPr algn="ctr">
              <a:lnSpc>
                <a:spcPct val="90000"/>
              </a:lnSpc>
            </a:pPr>
            <a:r>
              <a:rPr lang="en-US" altLang="es-PR" sz="2300" b="1">
                <a:solidFill>
                  <a:schemeClr val="bg1"/>
                </a:solidFill>
                <a:latin typeface="Times New Roman" panose="02020603050405020304" pitchFamily="18" charset="0"/>
              </a:rPr>
              <a:t>Punto y Línea Fija</a:t>
            </a:r>
            <a:endParaRPr lang="en-US" altLang="es-PR" sz="2300">
              <a:solidFill>
                <a:schemeClr val="bg1"/>
              </a:solidFill>
              <a:latin typeface="Times New Roman" panose="02020603050405020304" pitchFamily="18" charset="0"/>
            </a:endParaRPr>
          </a:p>
        </p:txBody>
      </p:sp>
    </p:spTree>
  </p:cSld>
  <p:clrMapOvr>
    <a:masterClrMapping/>
  </p:clrMapOvr>
  <p:transition>
    <p:cover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Text Box 2">
            <a:extLst>
              <a:ext uri="{FF2B5EF4-FFF2-40B4-BE49-F238E27FC236}">
                <a16:creationId xmlns:a16="http://schemas.microsoft.com/office/drawing/2014/main" id="{64D8ADCE-EF68-BF1C-8116-F3742A73C57E}"/>
              </a:ext>
            </a:extLst>
          </p:cNvPr>
          <p:cNvSpPr txBox="1">
            <a:spLocks noChangeArrowheads="1"/>
          </p:cNvSpPr>
          <p:nvPr/>
        </p:nvSpPr>
        <p:spPr bwMode="auto">
          <a:xfrm>
            <a:off x="4149725" y="695325"/>
            <a:ext cx="4724400" cy="5708650"/>
          </a:xfrm>
          <a:prstGeom prst="rect">
            <a:avLst/>
          </a:prstGeom>
          <a:noFill/>
          <a:ln>
            <a:noFill/>
          </a:ln>
          <a:effectLst/>
        </p:spPr>
        <p:txBody>
          <a:bodyPr>
            <a:spAutoFit/>
          </a:bodyPr>
          <a:lstStyle/>
          <a:p>
            <a:pPr>
              <a:lnSpc>
                <a:spcPct val="170000"/>
              </a:lnSpc>
              <a:defRPr/>
            </a:pPr>
            <a:r>
              <a:rPr lang="es-PR" altLang="es-PR" sz="4400" b="1" dirty="0">
                <a:solidFill>
                  <a:srgbClr val="484876"/>
                </a:solidFill>
                <a:effectLst>
                  <a:outerShdw blurRad="38100" dist="38100" dir="2700000" algn="tl">
                    <a:srgbClr val="C0C0C0"/>
                  </a:outerShdw>
                </a:effectLst>
                <a:latin typeface="Arial Black" panose="020B0A04020102020204" pitchFamily="34" charset="0"/>
              </a:rPr>
              <a:t>EJEMPLOS</a:t>
            </a:r>
          </a:p>
          <a:p>
            <a:pPr>
              <a:lnSpc>
                <a:spcPct val="170000"/>
              </a:lnSpc>
              <a:defRPr/>
            </a:pPr>
            <a:r>
              <a:rPr lang="es-PR" altLang="es-PR" sz="4400" b="1" dirty="0">
                <a:solidFill>
                  <a:srgbClr val="484876"/>
                </a:solidFill>
                <a:effectLst>
                  <a:outerShdw blurRad="38100" dist="38100" dir="2700000" algn="tl">
                    <a:srgbClr val="C0C0C0"/>
                  </a:outerShdw>
                </a:effectLst>
                <a:latin typeface="Arial Black" panose="020B0A04020102020204" pitchFamily="34" charset="0"/>
              </a:rPr>
              <a:t>DE</a:t>
            </a:r>
          </a:p>
          <a:p>
            <a:pPr>
              <a:lnSpc>
                <a:spcPct val="170000"/>
              </a:lnSpc>
              <a:defRPr/>
            </a:pPr>
            <a:r>
              <a:rPr lang="es-PR" altLang="es-PR" sz="4400" b="1" dirty="0">
                <a:solidFill>
                  <a:srgbClr val="484876"/>
                </a:solidFill>
                <a:effectLst>
                  <a:outerShdw blurRad="38100" dist="38100" dir="2700000" algn="tl">
                    <a:srgbClr val="C0C0C0"/>
                  </a:outerShdw>
                </a:effectLst>
                <a:latin typeface="Arial Black" panose="020B0A04020102020204" pitchFamily="34" charset="0"/>
              </a:rPr>
              <a:t>MOVIMIENTOS</a:t>
            </a:r>
          </a:p>
          <a:p>
            <a:pPr>
              <a:lnSpc>
                <a:spcPct val="170000"/>
              </a:lnSpc>
              <a:defRPr/>
            </a:pPr>
            <a:r>
              <a:rPr lang="es-PR" altLang="es-PR" sz="4400" b="1" dirty="0">
                <a:solidFill>
                  <a:srgbClr val="484876"/>
                </a:solidFill>
                <a:effectLst>
                  <a:outerShdw blurRad="38100" dist="38100" dir="2700000" algn="tl">
                    <a:srgbClr val="C0C0C0"/>
                  </a:outerShdw>
                </a:effectLst>
                <a:latin typeface="Arial Black" panose="020B0A04020102020204" pitchFamily="34" charset="0"/>
              </a:rPr>
              <a:t>CURVILÍNEOS</a:t>
            </a:r>
          </a:p>
          <a:p>
            <a:pPr>
              <a:lnSpc>
                <a:spcPct val="170000"/>
              </a:lnSpc>
              <a:defRPr/>
            </a:pPr>
            <a:r>
              <a:rPr lang="es-PR" altLang="es-PR" sz="4400" b="1" dirty="0">
                <a:solidFill>
                  <a:srgbClr val="484876"/>
                </a:solidFill>
                <a:effectLst>
                  <a:outerShdw blurRad="38100" dist="38100" dir="2700000" algn="tl">
                    <a:srgbClr val="C0C0C0"/>
                  </a:outerShdw>
                </a:effectLst>
                <a:latin typeface="Arial Black" panose="020B0A04020102020204" pitchFamily="34" charset="0"/>
              </a:rPr>
              <a:t>CIRCULARES</a:t>
            </a:r>
          </a:p>
        </p:txBody>
      </p:sp>
      <p:pic>
        <p:nvPicPr>
          <p:cNvPr id="33795" name="Picture 3" descr="Circular">
            <a:extLst>
              <a:ext uri="{FF2B5EF4-FFF2-40B4-BE49-F238E27FC236}">
                <a16:creationId xmlns:a16="http://schemas.microsoft.com/office/drawing/2014/main" id="{58CBFDB4-E49E-DA0D-571A-D6833B713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01650"/>
            <a:ext cx="36560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Text Box 2">
            <a:extLst>
              <a:ext uri="{FF2B5EF4-FFF2-40B4-BE49-F238E27FC236}">
                <a16:creationId xmlns:a16="http://schemas.microsoft.com/office/drawing/2014/main" id="{7D1E2199-6262-64C0-C9CE-7DA6D7266C15}"/>
              </a:ext>
            </a:extLst>
          </p:cNvPr>
          <p:cNvSpPr txBox="1">
            <a:spLocks noChangeArrowheads="1"/>
          </p:cNvSpPr>
          <p:nvPr/>
        </p:nvSpPr>
        <p:spPr bwMode="auto">
          <a:xfrm>
            <a:off x="5638800" y="152400"/>
            <a:ext cx="3657600" cy="6132513"/>
          </a:xfrm>
          <a:prstGeom prst="rect">
            <a:avLst/>
          </a:prstGeom>
          <a:noFill/>
          <a:ln>
            <a:noFill/>
          </a:ln>
          <a:effectLst/>
        </p:spPr>
        <p:txBody>
          <a:bodyPr>
            <a:spAutoFit/>
          </a:bodyPr>
          <a:lstStyle/>
          <a:p>
            <a:pPr>
              <a:lnSpc>
                <a:spcPct val="240000"/>
              </a:lnSpc>
              <a:defRPr/>
            </a:pPr>
            <a:r>
              <a:rPr lang="es-PR" altLang="es-PR" sz="3300" b="1">
                <a:effectLst>
                  <a:outerShdw blurRad="38100" dist="38100" dir="2700000" algn="tl">
                    <a:srgbClr val="C0C0C0"/>
                  </a:outerShdw>
                </a:effectLst>
                <a:latin typeface="Arial" panose="020B0604020202020204" pitchFamily="34" charset="0"/>
              </a:rPr>
              <a:t>EJEMPLOS</a:t>
            </a:r>
          </a:p>
          <a:p>
            <a:pPr>
              <a:lnSpc>
                <a:spcPct val="240000"/>
              </a:lnSpc>
              <a:defRPr/>
            </a:pPr>
            <a:r>
              <a:rPr lang="es-PR" altLang="es-PR" sz="3300" b="1">
                <a:effectLst>
                  <a:outerShdw blurRad="38100" dist="38100" dir="2700000" algn="tl">
                    <a:srgbClr val="C0C0C0"/>
                  </a:outerShdw>
                </a:effectLst>
                <a:latin typeface="Arial" panose="020B0604020202020204" pitchFamily="34" charset="0"/>
              </a:rPr>
              <a:t>DE</a:t>
            </a:r>
          </a:p>
          <a:p>
            <a:pPr>
              <a:lnSpc>
                <a:spcPct val="240000"/>
              </a:lnSpc>
              <a:defRPr/>
            </a:pPr>
            <a:r>
              <a:rPr lang="es-PR" altLang="es-PR" sz="3300" b="1">
                <a:effectLst>
                  <a:outerShdw blurRad="38100" dist="38100" dir="2700000" algn="tl">
                    <a:srgbClr val="C0C0C0"/>
                  </a:outerShdw>
                </a:effectLst>
                <a:latin typeface="Arial" panose="020B0604020202020204" pitchFamily="34" charset="0"/>
              </a:rPr>
              <a:t>MOVIMIENTOS</a:t>
            </a:r>
          </a:p>
          <a:p>
            <a:pPr>
              <a:lnSpc>
                <a:spcPct val="240000"/>
              </a:lnSpc>
              <a:defRPr/>
            </a:pPr>
            <a:r>
              <a:rPr lang="es-PR" altLang="es-PR" sz="3300" b="1">
                <a:effectLst>
                  <a:outerShdw blurRad="38100" dist="38100" dir="2700000" algn="tl">
                    <a:srgbClr val="C0C0C0"/>
                  </a:outerShdw>
                </a:effectLst>
                <a:latin typeface="Arial" panose="020B0604020202020204" pitchFamily="34" charset="0"/>
              </a:rPr>
              <a:t>CURVILÍNEOS</a:t>
            </a:r>
          </a:p>
          <a:p>
            <a:pPr>
              <a:lnSpc>
                <a:spcPct val="240000"/>
              </a:lnSpc>
              <a:defRPr/>
            </a:pPr>
            <a:r>
              <a:rPr lang="es-PR" altLang="es-PR" sz="3300" b="1">
                <a:effectLst>
                  <a:outerShdw blurRad="38100" dist="38100" dir="2700000" algn="tl">
                    <a:srgbClr val="C0C0C0"/>
                  </a:outerShdw>
                </a:effectLst>
                <a:latin typeface="Arial" panose="020B0604020202020204" pitchFamily="34" charset="0"/>
              </a:rPr>
              <a:t>PARABÓLICOS</a:t>
            </a:r>
          </a:p>
        </p:txBody>
      </p:sp>
      <p:pic>
        <p:nvPicPr>
          <p:cNvPr id="35843" name="Picture 3" descr="Parabol">
            <a:extLst>
              <a:ext uri="{FF2B5EF4-FFF2-40B4-BE49-F238E27FC236}">
                <a16:creationId xmlns:a16="http://schemas.microsoft.com/office/drawing/2014/main" id="{B0FC4588-94D4-FF8A-1D3C-2BFD5E4C6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381000"/>
            <a:ext cx="5054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722071">
            <a:extLst>
              <a:ext uri="{FF2B5EF4-FFF2-40B4-BE49-F238E27FC236}">
                <a16:creationId xmlns:a16="http://schemas.microsoft.com/office/drawing/2014/main" id="{B116CF45-57AC-83BF-5589-3182AE513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2971800"/>
            <a:ext cx="2336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AutoShape 3">
            <a:extLst>
              <a:ext uri="{FF2B5EF4-FFF2-40B4-BE49-F238E27FC236}">
                <a16:creationId xmlns:a16="http://schemas.microsoft.com/office/drawing/2014/main" id="{0ED80F91-7E38-8F00-D8BF-F0E03629FA0F}"/>
              </a:ext>
            </a:extLst>
          </p:cNvPr>
          <p:cNvSpPr>
            <a:spLocks noChangeArrowheads="1"/>
          </p:cNvSpPr>
          <p:nvPr/>
        </p:nvSpPr>
        <p:spPr bwMode="auto">
          <a:xfrm>
            <a:off x="1524000" y="381000"/>
            <a:ext cx="6248400" cy="10668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22628" name="Text Box 4">
            <a:extLst>
              <a:ext uri="{FF2B5EF4-FFF2-40B4-BE49-F238E27FC236}">
                <a16:creationId xmlns:a16="http://schemas.microsoft.com/office/drawing/2014/main" id="{853E9557-DA2B-E80A-B345-EB5F25271CB9}"/>
              </a:ext>
            </a:extLst>
          </p:cNvPr>
          <p:cNvSpPr txBox="1">
            <a:spLocks noChangeArrowheads="1"/>
          </p:cNvSpPr>
          <p:nvPr/>
        </p:nvSpPr>
        <p:spPr bwMode="auto">
          <a:xfrm>
            <a:off x="1371600" y="533400"/>
            <a:ext cx="6400800" cy="671513"/>
          </a:xfrm>
          <a:prstGeom prst="rect">
            <a:avLst/>
          </a:prstGeom>
          <a:noFill/>
          <a:ln>
            <a:noFill/>
          </a:ln>
          <a:effectLst/>
        </p:spPr>
        <p:txBody>
          <a:bodyPr>
            <a:spAutoFit/>
          </a:bodyPr>
          <a:lstStyle/>
          <a:p>
            <a:pPr algn="ctr">
              <a:defRPr/>
            </a:pPr>
            <a:r>
              <a:rPr lang="en-US" altLang="es-PR" sz="3800" b="1">
                <a:solidFill>
                  <a:srgbClr val="FFFF00"/>
                </a:solidFill>
                <a:effectLst>
                  <a:outerShdw blurRad="38100" dist="38100" dir="2700000" algn="tl">
                    <a:srgbClr val="C0C0C0"/>
                  </a:outerShdw>
                </a:effectLst>
                <a:latin typeface="Arial" panose="020B0604020202020204" pitchFamily="34" charset="0"/>
              </a:rPr>
              <a:t>TIPOS DE MOVIMIENTO</a:t>
            </a:r>
          </a:p>
        </p:txBody>
      </p:sp>
      <p:sp>
        <p:nvSpPr>
          <p:cNvPr id="36869" name="AutoShape 5">
            <a:extLst>
              <a:ext uri="{FF2B5EF4-FFF2-40B4-BE49-F238E27FC236}">
                <a16:creationId xmlns:a16="http://schemas.microsoft.com/office/drawing/2014/main" id="{CA0F1B00-F1B7-58C5-0752-6A6380770BA2}"/>
              </a:ext>
            </a:extLst>
          </p:cNvPr>
          <p:cNvSpPr>
            <a:spLocks noChangeArrowheads="1"/>
          </p:cNvSpPr>
          <p:nvPr/>
        </p:nvSpPr>
        <p:spPr bwMode="auto">
          <a:xfrm>
            <a:off x="1752600" y="1828800"/>
            <a:ext cx="5791200" cy="8890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22630" name="Text Box 6">
            <a:extLst>
              <a:ext uri="{FF2B5EF4-FFF2-40B4-BE49-F238E27FC236}">
                <a16:creationId xmlns:a16="http://schemas.microsoft.com/office/drawing/2014/main" id="{011C9A29-EE7E-EC14-7905-B631CE0D9254}"/>
              </a:ext>
            </a:extLst>
          </p:cNvPr>
          <p:cNvSpPr txBox="1">
            <a:spLocks noChangeArrowheads="1"/>
          </p:cNvSpPr>
          <p:nvPr/>
        </p:nvSpPr>
        <p:spPr bwMode="auto">
          <a:xfrm>
            <a:off x="1752600" y="1843088"/>
            <a:ext cx="5791200" cy="747712"/>
          </a:xfrm>
          <a:prstGeom prst="rect">
            <a:avLst/>
          </a:prstGeom>
          <a:noFill/>
          <a:ln>
            <a:noFill/>
          </a:ln>
          <a:effectLst/>
        </p:spPr>
        <p:txBody>
          <a:bodyPr>
            <a:spAutoFit/>
          </a:bodyPr>
          <a:lstStyle/>
          <a:p>
            <a:pPr algn="ctr">
              <a:defRPr/>
            </a:pPr>
            <a:r>
              <a:rPr lang="es-PR" altLang="es-PR" sz="4300" b="1">
                <a:solidFill>
                  <a:srgbClr val="FFFF00"/>
                </a:solidFill>
                <a:effectLst>
                  <a:outerShdw blurRad="38100" dist="38100" dir="2700000" algn="tl">
                    <a:srgbClr val="C0C0C0"/>
                  </a:outerShdw>
                </a:effectLst>
                <a:latin typeface="Arial" panose="020B0604020202020204" pitchFamily="34" charset="0"/>
              </a:rPr>
              <a:t>Rotatorio o Angular</a:t>
            </a:r>
          </a:p>
        </p:txBody>
      </p:sp>
      <p:sp>
        <p:nvSpPr>
          <p:cNvPr id="922631" name="Text Box 7">
            <a:extLst>
              <a:ext uri="{FF2B5EF4-FFF2-40B4-BE49-F238E27FC236}">
                <a16:creationId xmlns:a16="http://schemas.microsoft.com/office/drawing/2014/main" id="{20451CE7-3B3E-164B-CD8D-F793E716FA08}"/>
              </a:ext>
            </a:extLst>
          </p:cNvPr>
          <p:cNvSpPr txBox="1">
            <a:spLocks noChangeArrowheads="1"/>
          </p:cNvSpPr>
          <p:nvPr/>
        </p:nvSpPr>
        <p:spPr bwMode="auto">
          <a:xfrm>
            <a:off x="3124200" y="2781300"/>
            <a:ext cx="5715000" cy="3816350"/>
          </a:xfrm>
          <a:prstGeom prst="rect">
            <a:avLst/>
          </a:prstGeom>
          <a:noFill/>
          <a:ln>
            <a:noFill/>
          </a:ln>
          <a:effectLst/>
        </p:spPr>
        <p:txBody>
          <a:bodyPr>
            <a:spAutoFit/>
          </a:bodyPr>
          <a:lstStyle/>
          <a:p>
            <a:pPr>
              <a:lnSpc>
                <a:spcPct val="110000"/>
              </a:lnSpc>
              <a:defRPr/>
            </a:pPr>
            <a:r>
              <a:rPr lang="es-PR" altLang="es-PR" sz="3700" b="1">
                <a:solidFill>
                  <a:srgbClr val="000000"/>
                </a:solidFill>
                <a:effectLst>
                  <a:outerShdw blurRad="38100" dist="38100" dir="2700000" algn="tl">
                    <a:srgbClr val="C0C0C0"/>
                  </a:outerShdw>
                </a:effectLst>
                <a:latin typeface="Times New Roman" panose="02020603050405020304" pitchFamily="18" charset="0"/>
              </a:rPr>
              <a:t>El Objeto, Actuando como un Radio, se Mueve en un Patrón Circular Alrededor de un Punto Fijo - Describe el Movimiento del Radio Entero</a:t>
            </a:r>
            <a:endParaRPr lang="es-PR" altLang="es-PR" sz="3700" b="1">
              <a:solidFill>
                <a:srgbClr val="000000"/>
              </a:solidFill>
              <a:effectLst>
                <a:outerShdw blurRad="38100" dist="38100" dir="2700000" algn="tl">
                  <a:srgbClr val="C0C0C0"/>
                </a:outerShdw>
              </a:effectLst>
              <a:latin typeface="Arial" panose="020B0604020202020204" pitchFamily="34" charset="0"/>
            </a:endParaRPr>
          </a:p>
        </p:txBody>
      </p:sp>
    </p:spTree>
  </p:cSld>
  <p:clrMapOvr>
    <a:masterClrMapping/>
  </p:clrMapOvr>
  <p:transition>
    <p:cover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Text Box 2">
            <a:extLst>
              <a:ext uri="{FF2B5EF4-FFF2-40B4-BE49-F238E27FC236}">
                <a16:creationId xmlns:a16="http://schemas.microsoft.com/office/drawing/2014/main" id="{373E63E9-9AD8-E63E-7274-86C92750FD4F}"/>
              </a:ext>
            </a:extLst>
          </p:cNvPr>
          <p:cNvSpPr txBox="1">
            <a:spLocks noChangeArrowheads="1"/>
          </p:cNvSpPr>
          <p:nvPr/>
        </p:nvSpPr>
        <p:spPr bwMode="auto">
          <a:xfrm>
            <a:off x="5638800" y="350838"/>
            <a:ext cx="3657600" cy="6049962"/>
          </a:xfrm>
          <a:prstGeom prst="rect">
            <a:avLst/>
          </a:prstGeom>
          <a:noFill/>
          <a:ln>
            <a:noFill/>
          </a:ln>
          <a:effectLst/>
        </p:spPr>
        <p:txBody>
          <a:bodyPr>
            <a:spAutoFit/>
          </a:bodyPr>
          <a:lstStyle/>
          <a:p>
            <a:pPr>
              <a:lnSpc>
                <a:spcPct val="140000"/>
              </a:lnSpc>
              <a:defRPr/>
            </a:pPr>
            <a:r>
              <a:rPr lang="es-PR" altLang="es-PR" sz="3100" b="1">
                <a:effectLst>
                  <a:outerShdw blurRad="38100" dist="38100" dir="2700000" algn="tl">
                    <a:srgbClr val="C0C0C0"/>
                  </a:outerShdw>
                </a:effectLst>
                <a:latin typeface="Arial" panose="020B0604020202020204" pitchFamily="34" charset="0"/>
              </a:rPr>
              <a:t>EJEMPLO</a:t>
            </a:r>
          </a:p>
          <a:p>
            <a:pPr>
              <a:lnSpc>
                <a:spcPct val="140000"/>
              </a:lnSpc>
              <a:defRPr/>
            </a:pPr>
            <a:r>
              <a:rPr lang="es-PR" altLang="es-PR" sz="3100" b="1">
                <a:effectLst>
                  <a:outerShdw blurRad="38100" dist="38100" dir="2700000" algn="tl">
                    <a:srgbClr val="C0C0C0"/>
                  </a:outerShdw>
                </a:effectLst>
                <a:latin typeface="Arial" panose="020B0604020202020204" pitchFamily="34" charset="0"/>
              </a:rPr>
              <a:t>DE UN MOVIMIENTO</a:t>
            </a:r>
          </a:p>
          <a:p>
            <a:pPr>
              <a:lnSpc>
                <a:spcPct val="140000"/>
              </a:lnSpc>
              <a:defRPr/>
            </a:pPr>
            <a:r>
              <a:rPr lang="es-PR" altLang="es-PR" sz="3100" b="1">
                <a:effectLst>
                  <a:outerShdw blurRad="38100" dist="38100" dir="2700000" algn="tl">
                    <a:srgbClr val="C0C0C0"/>
                  </a:outerShdw>
                </a:effectLst>
                <a:latin typeface="Arial" panose="020B0604020202020204" pitchFamily="34" charset="0"/>
              </a:rPr>
              <a:t>ANGULAR DONDE EL EJE DE ROTACIÓN</a:t>
            </a:r>
          </a:p>
          <a:p>
            <a:pPr>
              <a:lnSpc>
                <a:spcPct val="140000"/>
              </a:lnSpc>
              <a:defRPr/>
            </a:pPr>
            <a:r>
              <a:rPr lang="es-PR" altLang="es-PR" sz="3100" b="1">
                <a:effectLst>
                  <a:outerShdw blurRad="38100" dist="38100" dir="2700000" algn="tl">
                    <a:srgbClr val="C0C0C0"/>
                  </a:outerShdw>
                </a:effectLst>
                <a:latin typeface="Arial" panose="020B0604020202020204" pitchFamily="34" charset="0"/>
              </a:rPr>
              <a:t>SE ENCUENTRA FUERA DEL CUERPO</a:t>
            </a:r>
          </a:p>
        </p:txBody>
      </p:sp>
      <p:pic>
        <p:nvPicPr>
          <p:cNvPr id="37891" name="Picture 3" descr="Ang-EjeF">
            <a:extLst>
              <a:ext uri="{FF2B5EF4-FFF2-40B4-BE49-F238E27FC236}">
                <a16:creationId xmlns:a16="http://schemas.microsoft.com/office/drawing/2014/main" id="{B01725B2-E530-CC9C-FE42-CA5B0D319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8" y="504825"/>
            <a:ext cx="5110162"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Text Box 2">
            <a:extLst>
              <a:ext uri="{FF2B5EF4-FFF2-40B4-BE49-F238E27FC236}">
                <a16:creationId xmlns:a16="http://schemas.microsoft.com/office/drawing/2014/main" id="{05FB92D0-89D3-9405-F8CC-A02AB54EB117}"/>
              </a:ext>
            </a:extLst>
          </p:cNvPr>
          <p:cNvSpPr txBox="1">
            <a:spLocks noChangeArrowheads="1"/>
          </p:cNvSpPr>
          <p:nvPr/>
        </p:nvSpPr>
        <p:spPr bwMode="auto">
          <a:xfrm>
            <a:off x="5105400" y="304800"/>
            <a:ext cx="4038600" cy="5940425"/>
          </a:xfrm>
          <a:prstGeom prst="rect">
            <a:avLst/>
          </a:prstGeom>
          <a:noFill/>
          <a:ln>
            <a:noFill/>
          </a:ln>
          <a:effectLst/>
        </p:spPr>
        <p:txBody>
          <a:bodyPr>
            <a:spAutoFit/>
          </a:bodyPr>
          <a:lstStyle/>
          <a:p>
            <a:pPr>
              <a:lnSpc>
                <a:spcPct val="160000"/>
              </a:lnSpc>
              <a:defRPr/>
            </a:pPr>
            <a:r>
              <a:rPr lang="es-PR" altLang="es-PR" sz="4000" b="1">
                <a:solidFill>
                  <a:schemeClr val="accent1"/>
                </a:solidFill>
                <a:effectLst>
                  <a:outerShdw blurRad="38100" dist="38100" dir="2700000" algn="tl">
                    <a:srgbClr val="C0C0C0"/>
                  </a:outerShdw>
                </a:effectLst>
                <a:latin typeface="Arial" panose="020B0604020202020204" pitchFamily="34" charset="0"/>
              </a:rPr>
              <a:t>EJEMPLOS</a:t>
            </a:r>
          </a:p>
          <a:p>
            <a:pPr>
              <a:lnSpc>
                <a:spcPct val="160000"/>
              </a:lnSpc>
              <a:defRPr/>
            </a:pPr>
            <a:r>
              <a:rPr lang="es-PR" altLang="es-PR" sz="4000" b="1">
                <a:solidFill>
                  <a:schemeClr val="accent1"/>
                </a:solidFill>
                <a:effectLst>
                  <a:outerShdw blurRad="38100" dist="38100" dir="2700000" algn="tl">
                    <a:srgbClr val="C0C0C0"/>
                  </a:outerShdw>
                </a:effectLst>
                <a:latin typeface="Arial" panose="020B0604020202020204" pitchFamily="34" charset="0"/>
              </a:rPr>
              <a:t>DE</a:t>
            </a:r>
          </a:p>
          <a:p>
            <a:pPr>
              <a:lnSpc>
                <a:spcPct val="160000"/>
              </a:lnSpc>
              <a:defRPr/>
            </a:pPr>
            <a:r>
              <a:rPr lang="es-PR" altLang="es-PR" sz="4000" b="1">
                <a:solidFill>
                  <a:schemeClr val="accent1"/>
                </a:solidFill>
                <a:effectLst>
                  <a:outerShdw blurRad="38100" dist="38100" dir="2700000" algn="tl">
                    <a:srgbClr val="C0C0C0"/>
                  </a:outerShdw>
                </a:effectLst>
                <a:latin typeface="Arial" panose="020B0604020202020204" pitchFamily="34" charset="0"/>
              </a:rPr>
              <a:t>MOVIMIENTOS</a:t>
            </a:r>
          </a:p>
          <a:p>
            <a:pPr>
              <a:lnSpc>
                <a:spcPct val="160000"/>
              </a:lnSpc>
              <a:defRPr/>
            </a:pPr>
            <a:r>
              <a:rPr lang="es-PR" altLang="es-PR" sz="4000" b="1">
                <a:solidFill>
                  <a:schemeClr val="accent1"/>
                </a:solidFill>
                <a:effectLst>
                  <a:outerShdw blurRad="38100" dist="38100" dir="2700000" algn="tl">
                    <a:srgbClr val="C0C0C0"/>
                  </a:outerShdw>
                </a:effectLst>
                <a:latin typeface="Arial" panose="020B0604020202020204" pitchFamily="34" charset="0"/>
              </a:rPr>
              <a:t>ROTATORIOS O</a:t>
            </a:r>
          </a:p>
          <a:p>
            <a:pPr>
              <a:lnSpc>
                <a:spcPct val="160000"/>
              </a:lnSpc>
              <a:defRPr/>
            </a:pPr>
            <a:r>
              <a:rPr lang="es-PR" altLang="es-PR" sz="4000" b="1">
                <a:solidFill>
                  <a:schemeClr val="accent1"/>
                </a:solidFill>
                <a:effectLst>
                  <a:outerShdw blurRad="38100" dist="38100" dir="2700000" algn="tl">
                    <a:srgbClr val="C0C0C0"/>
                  </a:outerShdw>
                </a:effectLst>
                <a:latin typeface="Arial" panose="020B0604020202020204" pitchFamily="34" charset="0"/>
              </a:rPr>
              <a:t>ANGULARES</a:t>
            </a:r>
          </a:p>
        </p:txBody>
      </p:sp>
      <p:pic>
        <p:nvPicPr>
          <p:cNvPr id="38915" name="Picture 3" descr="Angular">
            <a:extLst>
              <a:ext uri="{FF2B5EF4-FFF2-40B4-BE49-F238E27FC236}">
                <a16:creationId xmlns:a16="http://schemas.microsoft.com/office/drawing/2014/main" id="{6E708346-889C-672A-6520-CEB05DB71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45370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a:extLst>
              <a:ext uri="{FF2B5EF4-FFF2-40B4-BE49-F238E27FC236}">
                <a16:creationId xmlns:a16="http://schemas.microsoft.com/office/drawing/2014/main" id="{E49B29EE-6C23-2735-25B1-781144BF14F2}"/>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1267" name="Text Box 6">
            <a:extLst>
              <a:ext uri="{FF2B5EF4-FFF2-40B4-BE49-F238E27FC236}">
                <a16:creationId xmlns:a16="http://schemas.microsoft.com/office/drawing/2014/main" id="{258650D9-21BD-6261-4462-5CB564B30842}"/>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303), por J. Hamill, &amp; K. M. Knutzen, 2009, Philadelphia: Lippincott Williams &amp; Wilkins. Copyright 2009 por Lippincott Williams &amp; Wilkins, a Wolters Kluwer business.</a:t>
            </a:r>
          </a:p>
        </p:txBody>
      </p:sp>
      <p:pic>
        <p:nvPicPr>
          <p:cNvPr id="11268" name="Picture 5" descr="B2">
            <a:extLst>
              <a:ext uri="{FF2B5EF4-FFF2-40B4-BE49-F238E27FC236}">
                <a16:creationId xmlns:a16="http://schemas.microsoft.com/office/drawing/2014/main" id="{124C6921-9E01-56C4-386E-885FE47C7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773238"/>
            <a:ext cx="7561263"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D2F333A-524C-6006-D58C-0DBEDB95364E}"/>
              </a:ext>
            </a:extLst>
          </p:cNvPr>
          <p:cNvSpPr>
            <a:spLocks/>
          </p:cNvSpPr>
          <p:nvPr/>
        </p:nvSpPr>
        <p:spPr bwMode="auto">
          <a:xfrm>
            <a:off x="539750" y="620713"/>
            <a:ext cx="799306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b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COLECCIÓN DE LOS DATOS CINEMÁTICOS *</a:t>
            </a:r>
          </a:p>
        </p:txBody>
      </p:sp>
      <p:pic>
        <p:nvPicPr>
          <p:cNvPr id="11270" name="Picture 7" descr="CURVHEAD">
            <a:extLst>
              <a:ext uri="{FF2B5EF4-FFF2-40B4-BE49-F238E27FC236}">
                <a16:creationId xmlns:a16="http://schemas.microsoft.com/office/drawing/2014/main" id="{041DE55C-15DE-A85A-493B-38CF582D9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196975"/>
            <a:ext cx="5040312"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F6069C98-F760-FE4E-ABAE-9C9BB6A660BD}"/>
              </a:ext>
            </a:extLst>
          </p:cNvPr>
          <p:cNvSpPr>
            <a:spLocks/>
          </p:cNvSpPr>
          <p:nvPr/>
        </p:nvSpPr>
        <p:spPr bwMode="auto">
          <a:xfrm>
            <a:off x="2268538" y="1268413"/>
            <a:ext cx="4464050" cy="2889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Sistemas de Referencia</a:t>
            </a:r>
          </a:p>
        </p:txBody>
      </p:sp>
    </p:spTree>
  </p:cSld>
  <p:clrMapOvr>
    <a:masterClrMapping/>
  </p:clrMapOvr>
  <p:transition spd="slow">
    <p:split orient="vert" dir="in"/>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a:extLst>
              <a:ext uri="{FF2B5EF4-FFF2-40B4-BE49-F238E27FC236}">
                <a16:creationId xmlns:a16="http://schemas.microsoft.com/office/drawing/2014/main" id="{6F960CF8-E96B-551D-831E-6BC217FD2563}"/>
              </a:ext>
            </a:extLst>
          </p:cNvPr>
          <p:cNvSpPr>
            <a:spLocks noChangeArrowheads="1"/>
          </p:cNvSpPr>
          <p:nvPr/>
        </p:nvSpPr>
        <p:spPr bwMode="auto">
          <a:xfrm>
            <a:off x="609600" y="228600"/>
            <a:ext cx="3429000" cy="12954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25699" name="Text Box 3">
            <a:extLst>
              <a:ext uri="{FF2B5EF4-FFF2-40B4-BE49-F238E27FC236}">
                <a16:creationId xmlns:a16="http://schemas.microsoft.com/office/drawing/2014/main" id="{75654136-A619-1E48-1CD7-706418423BFB}"/>
              </a:ext>
            </a:extLst>
          </p:cNvPr>
          <p:cNvSpPr txBox="1">
            <a:spLocks noChangeArrowheads="1"/>
          </p:cNvSpPr>
          <p:nvPr/>
        </p:nvSpPr>
        <p:spPr bwMode="auto">
          <a:xfrm>
            <a:off x="838200" y="381000"/>
            <a:ext cx="3048000" cy="946150"/>
          </a:xfrm>
          <a:prstGeom prst="rect">
            <a:avLst/>
          </a:prstGeom>
          <a:noFill/>
          <a:ln>
            <a:noFill/>
          </a:ln>
          <a:effectLst/>
        </p:spPr>
        <p:txBody>
          <a:bodyPr>
            <a:spAutoFit/>
          </a:bodyPr>
          <a:lstStyle/>
          <a:p>
            <a:pPr algn="ctr">
              <a:defRPr/>
            </a:pPr>
            <a:r>
              <a:rPr lang="en-US" altLang="es-PR" sz="2800" b="1">
                <a:solidFill>
                  <a:srgbClr val="FFFF00"/>
                </a:solidFill>
                <a:effectLst>
                  <a:outerShdw blurRad="38100" dist="38100" dir="2700000" algn="tl">
                    <a:srgbClr val="C0C0C0"/>
                  </a:outerShdw>
                </a:effectLst>
                <a:latin typeface="Arial" panose="020B0604020202020204" pitchFamily="34" charset="0"/>
              </a:rPr>
              <a:t>TIPOS DE MOVIMIENTO</a:t>
            </a:r>
          </a:p>
        </p:txBody>
      </p:sp>
      <p:sp>
        <p:nvSpPr>
          <p:cNvPr id="39940" name="AutoShape 4">
            <a:extLst>
              <a:ext uri="{FF2B5EF4-FFF2-40B4-BE49-F238E27FC236}">
                <a16:creationId xmlns:a16="http://schemas.microsoft.com/office/drawing/2014/main" id="{010C1F81-EEB3-3BE9-570C-AC9254F7F599}"/>
              </a:ext>
            </a:extLst>
          </p:cNvPr>
          <p:cNvSpPr>
            <a:spLocks noChangeArrowheads="1"/>
          </p:cNvSpPr>
          <p:nvPr/>
        </p:nvSpPr>
        <p:spPr bwMode="auto">
          <a:xfrm>
            <a:off x="4419600" y="304800"/>
            <a:ext cx="4114800" cy="11430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25701" name="Text Box 5">
            <a:extLst>
              <a:ext uri="{FF2B5EF4-FFF2-40B4-BE49-F238E27FC236}">
                <a16:creationId xmlns:a16="http://schemas.microsoft.com/office/drawing/2014/main" id="{B8CB83F3-7178-6CC6-E103-A2FE772A44A5}"/>
              </a:ext>
            </a:extLst>
          </p:cNvPr>
          <p:cNvSpPr txBox="1">
            <a:spLocks noChangeArrowheads="1"/>
          </p:cNvSpPr>
          <p:nvPr/>
        </p:nvSpPr>
        <p:spPr bwMode="auto">
          <a:xfrm>
            <a:off x="4648200" y="304800"/>
            <a:ext cx="3581400" cy="1066800"/>
          </a:xfrm>
          <a:prstGeom prst="rect">
            <a:avLst/>
          </a:prstGeom>
          <a:noFill/>
          <a:ln>
            <a:noFill/>
          </a:ln>
          <a:effectLst/>
        </p:spPr>
        <p:txBody>
          <a:bodyPr>
            <a:spAutoFit/>
          </a:bodyPr>
          <a:lstStyle/>
          <a:p>
            <a:pPr algn="ctr">
              <a:defRPr/>
            </a:pPr>
            <a:r>
              <a:rPr lang="es-PR" altLang="es-PR" sz="3200" b="1">
                <a:solidFill>
                  <a:srgbClr val="FFFF00"/>
                </a:solidFill>
                <a:effectLst>
                  <a:outerShdw blurRad="38100" dist="38100" dir="2700000" algn="tl">
                    <a:srgbClr val="C0C0C0"/>
                  </a:outerShdw>
                </a:effectLst>
                <a:latin typeface="Arial" panose="020B0604020202020204" pitchFamily="34" charset="0"/>
              </a:rPr>
              <a:t>Rotatorio o Angular</a:t>
            </a:r>
          </a:p>
        </p:txBody>
      </p:sp>
      <p:sp>
        <p:nvSpPr>
          <p:cNvPr id="39942" name="AutoShape 6">
            <a:extLst>
              <a:ext uri="{FF2B5EF4-FFF2-40B4-BE49-F238E27FC236}">
                <a16:creationId xmlns:a16="http://schemas.microsoft.com/office/drawing/2014/main" id="{2EDECCE4-44AD-8072-AD90-0AE1F9181BAE}"/>
              </a:ext>
            </a:extLst>
          </p:cNvPr>
          <p:cNvSpPr>
            <a:spLocks noChangeArrowheads="1"/>
          </p:cNvSpPr>
          <p:nvPr/>
        </p:nvSpPr>
        <p:spPr bwMode="auto">
          <a:xfrm>
            <a:off x="381000" y="1524000"/>
            <a:ext cx="8458200" cy="914400"/>
          </a:xfrm>
          <a:prstGeom prst="horizontalScroll">
            <a:avLst>
              <a:gd name="adj" fmla="val 12500"/>
            </a:avLst>
          </a:prstGeom>
          <a:gradFill rotWithShape="0">
            <a:gsLst>
              <a:gs pos="0">
                <a:srgbClr val="003300"/>
              </a:gs>
              <a:gs pos="100000">
                <a:srgbClr val="008000"/>
              </a:gs>
            </a:gsLst>
            <a:lin ang="5400000" scaled="1"/>
          </a:gra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25703" name="Text Box 7">
            <a:extLst>
              <a:ext uri="{FF2B5EF4-FFF2-40B4-BE49-F238E27FC236}">
                <a16:creationId xmlns:a16="http://schemas.microsoft.com/office/drawing/2014/main" id="{81387264-1C18-E8E2-8B5E-42DC4DFF596A}"/>
              </a:ext>
            </a:extLst>
          </p:cNvPr>
          <p:cNvSpPr txBox="1">
            <a:spLocks noChangeArrowheads="1"/>
          </p:cNvSpPr>
          <p:nvPr/>
        </p:nvSpPr>
        <p:spPr bwMode="auto">
          <a:xfrm>
            <a:off x="762000" y="1773238"/>
            <a:ext cx="8382000" cy="519112"/>
          </a:xfrm>
          <a:prstGeom prst="rect">
            <a:avLst/>
          </a:prstGeom>
          <a:noFill/>
          <a:ln>
            <a:noFill/>
          </a:ln>
          <a:effectLst/>
        </p:spPr>
        <p:txBody>
          <a:bodyPr>
            <a:spAutoFit/>
          </a:bodyPr>
          <a:lstStyle/>
          <a:p>
            <a:pPr>
              <a:defRPr/>
            </a:pPr>
            <a:r>
              <a:rPr lang="es-PR" altLang="es-PR" sz="2800" b="1">
                <a:solidFill>
                  <a:schemeClr val="bg1"/>
                </a:solidFill>
                <a:effectLst>
                  <a:outerShdw blurRad="38100" dist="38100" dir="2700000" algn="tl">
                    <a:srgbClr val="C0C0C0"/>
                  </a:outerShdw>
                </a:effectLst>
                <a:latin typeface="Times New Roman" panose="02020603050405020304" pitchFamily="18" charset="0"/>
              </a:rPr>
              <a:t>UNIDADES DE MEDIDA: Desplazamiento Angular</a:t>
            </a:r>
          </a:p>
        </p:txBody>
      </p:sp>
      <p:sp>
        <p:nvSpPr>
          <p:cNvPr id="925704" name="Text Box 8">
            <a:extLst>
              <a:ext uri="{FF2B5EF4-FFF2-40B4-BE49-F238E27FC236}">
                <a16:creationId xmlns:a16="http://schemas.microsoft.com/office/drawing/2014/main" id="{E4E85510-96C5-9DFD-BBF0-E85E71AD33E6}"/>
              </a:ext>
            </a:extLst>
          </p:cNvPr>
          <p:cNvSpPr txBox="1">
            <a:spLocks noChangeArrowheads="1"/>
          </p:cNvSpPr>
          <p:nvPr/>
        </p:nvSpPr>
        <p:spPr bwMode="auto">
          <a:xfrm>
            <a:off x="381000" y="2438400"/>
            <a:ext cx="8458200" cy="4232275"/>
          </a:xfrm>
          <a:prstGeom prst="rect">
            <a:avLst/>
          </a:prstGeom>
          <a:noFill/>
          <a:ln>
            <a:noFill/>
          </a:ln>
          <a:effectLst/>
        </p:spPr>
        <p:txBody>
          <a:bodyPr>
            <a:spAutoFit/>
          </a:bodyPr>
          <a:lstStyle/>
          <a:p>
            <a:pPr>
              <a:buClr>
                <a:srgbClr val="FFFF00"/>
              </a:buClr>
              <a:buFontTx/>
              <a:buChar char="•"/>
              <a:defRPr/>
            </a:pPr>
            <a:r>
              <a:rPr lang="es-PR" altLang="es-PR" sz="3400" b="1">
                <a:solidFill>
                  <a:schemeClr val="bg1"/>
                </a:solidFill>
                <a:effectLst>
                  <a:outerShdw blurRad="38100" dist="38100" dir="2700000" algn="tl">
                    <a:srgbClr val="C0C0C0"/>
                  </a:outerShdw>
                </a:effectLst>
                <a:latin typeface="Times New Roman" panose="02020603050405020304" pitchFamily="18" charset="0"/>
              </a:rPr>
              <a:t> </a:t>
            </a:r>
            <a:r>
              <a:rPr lang="es-PR" altLang="es-PR" sz="3400" b="1">
                <a:solidFill>
                  <a:srgbClr val="00FFFF"/>
                </a:solidFill>
                <a:effectLst>
                  <a:outerShdw blurRad="38100" dist="38100" dir="2700000" algn="tl">
                    <a:srgbClr val="C0C0C0"/>
                  </a:outerShdw>
                </a:effectLst>
                <a:latin typeface="Arial" panose="020B0604020202020204" pitchFamily="34" charset="0"/>
              </a:rPr>
              <a:t>F</a:t>
            </a:r>
            <a:r>
              <a:rPr lang="es-PR" altLang="es-PR" sz="3400" b="1">
                <a:solidFill>
                  <a:srgbClr val="CC3300"/>
                </a:solidFill>
                <a:effectLst>
                  <a:outerShdw blurRad="38100" dist="38100" dir="2700000" algn="tl">
                    <a:srgbClr val="C0C0C0"/>
                  </a:outerShdw>
                </a:effectLst>
                <a:latin typeface="Arial" panose="020B0604020202020204" pitchFamily="34" charset="0"/>
              </a:rPr>
              <a:t>unción/Utilidad</a:t>
            </a:r>
            <a:r>
              <a:rPr lang="es-PR" altLang="es-PR" sz="3400" b="1">
                <a:solidFill>
                  <a:srgbClr val="0000FF"/>
                </a:solidFill>
                <a:effectLst>
                  <a:outerShdw blurRad="38100" dist="38100" dir="2700000" algn="tl">
                    <a:srgbClr val="C0C0C0"/>
                  </a:outerShdw>
                </a:effectLst>
                <a:latin typeface="Times New Roman" panose="02020603050405020304" pitchFamily="18" charset="0"/>
              </a:rPr>
              <a:t>:</a:t>
            </a:r>
            <a:r>
              <a:rPr lang="es-PR" altLang="es-PR" sz="3400" b="1">
                <a:solidFill>
                  <a:schemeClr val="bg1"/>
                </a:solidFill>
                <a:effectLst>
                  <a:outerShdw blurRad="38100" dist="38100" dir="2700000" algn="tl">
                    <a:srgbClr val="C0C0C0"/>
                  </a:outerShdw>
                </a:effectLst>
                <a:latin typeface="Times New Roman" panose="02020603050405020304" pitchFamily="18" charset="0"/>
              </a:rPr>
              <a:t> </a:t>
            </a:r>
            <a:r>
              <a:rPr lang="es-PR" altLang="es-PR" sz="3400" b="1">
                <a:latin typeface="Times New Roman" panose="02020603050405020304" pitchFamily="18" charset="0"/>
              </a:rPr>
              <a:t>Medir el patrón de </a:t>
            </a:r>
          </a:p>
          <a:p>
            <a:pPr>
              <a:buClr>
                <a:srgbClr val="FFFF00"/>
              </a:buClr>
              <a:defRPr/>
            </a:pPr>
            <a:r>
              <a:rPr lang="es-PR" altLang="es-PR" sz="3400" b="1">
                <a:latin typeface="Times New Roman" panose="02020603050405020304" pitchFamily="18" charset="0"/>
              </a:rPr>
              <a:t>   un cuerpo rotando.</a:t>
            </a:r>
          </a:p>
          <a:p>
            <a:pPr>
              <a:buClr>
                <a:srgbClr val="FFFF00"/>
              </a:buClr>
              <a:buFontTx/>
              <a:buChar char="•"/>
              <a:defRPr/>
            </a:pPr>
            <a:r>
              <a:rPr lang="es-PR" altLang="es-PR" sz="3400" b="1">
                <a:solidFill>
                  <a:schemeClr val="bg1"/>
                </a:solidFill>
                <a:effectLst>
                  <a:outerShdw blurRad="38100" dist="38100" dir="2700000" algn="tl">
                    <a:srgbClr val="C0C0C0"/>
                  </a:outerShdw>
                </a:effectLst>
                <a:latin typeface="Times New Roman" panose="02020603050405020304" pitchFamily="18" charset="0"/>
              </a:rPr>
              <a:t> </a:t>
            </a:r>
            <a:r>
              <a:rPr lang="es-PR" altLang="es-PR" sz="3400" b="1">
                <a:solidFill>
                  <a:srgbClr val="CC3300"/>
                </a:solidFill>
                <a:effectLst>
                  <a:outerShdw blurRad="38100" dist="38100" dir="2700000" algn="tl">
                    <a:srgbClr val="C0C0C0"/>
                  </a:outerShdw>
                </a:effectLst>
                <a:latin typeface="Arial" panose="020B0604020202020204" pitchFamily="34" charset="0"/>
              </a:rPr>
              <a:t>Designación Simbólica</a:t>
            </a:r>
            <a:r>
              <a:rPr lang="es-PR" altLang="es-PR" sz="3400" b="1">
                <a:solidFill>
                  <a:srgbClr val="0000FF"/>
                </a:solidFill>
                <a:effectLst>
                  <a:outerShdw blurRad="38100" dist="38100" dir="2700000" algn="tl">
                    <a:srgbClr val="C0C0C0"/>
                  </a:outerShdw>
                </a:effectLst>
                <a:latin typeface="Times New Roman" panose="02020603050405020304" pitchFamily="18" charset="0"/>
              </a:rPr>
              <a:t>:</a:t>
            </a:r>
            <a:r>
              <a:rPr lang="es-PR" altLang="es-PR" sz="3400" b="1">
                <a:solidFill>
                  <a:schemeClr val="bg1"/>
                </a:solidFill>
                <a:effectLst>
                  <a:outerShdw blurRad="38100" dist="38100" dir="2700000" algn="tl">
                    <a:srgbClr val="C0C0C0"/>
                  </a:outerShdw>
                </a:effectLst>
                <a:latin typeface="Times New Roman" panose="02020603050405020304" pitchFamily="18" charset="0"/>
              </a:rPr>
              <a:t> </a:t>
            </a:r>
            <a:r>
              <a:rPr lang="es-PR" altLang="es-PR" sz="3400" b="1">
                <a:latin typeface="Times New Roman" panose="02020603050405020304" pitchFamily="18" charset="0"/>
              </a:rPr>
              <a:t>Letra theta:</a:t>
            </a:r>
            <a:endParaRPr lang="es-PR" altLang="es-PR" sz="3400" b="1">
              <a:effectLst>
                <a:outerShdw blurRad="38100" dist="38100" dir="2700000" algn="tl">
                  <a:srgbClr val="C0C0C0"/>
                </a:outerShdw>
              </a:effectLst>
              <a:latin typeface="Times New Roman" panose="02020603050405020304" pitchFamily="18" charset="0"/>
            </a:endParaRPr>
          </a:p>
          <a:p>
            <a:pPr>
              <a:buClr>
                <a:srgbClr val="FFFF00"/>
              </a:buClr>
              <a:buFontTx/>
              <a:buChar char="•"/>
              <a:defRPr/>
            </a:pPr>
            <a:r>
              <a:rPr lang="es-PR" altLang="es-PR" sz="3400" b="1">
                <a:solidFill>
                  <a:schemeClr val="bg1"/>
                </a:solidFill>
                <a:effectLst>
                  <a:outerShdw blurRad="38100" dist="38100" dir="2700000" algn="tl">
                    <a:srgbClr val="C0C0C0"/>
                  </a:outerShdw>
                </a:effectLst>
                <a:latin typeface="Times New Roman" panose="02020603050405020304" pitchFamily="18" charset="0"/>
              </a:rPr>
              <a:t> </a:t>
            </a:r>
            <a:r>
              <a:rPr lang="es-PR" altLang="es-PR" sz="3400" b="1">
                <a:solidFill>
                  <a:srgbClr val="CC3300"/>
                </a:solidFill>
                <a:effectLst>
                  <a:outerShdw blurRad="38100" dist="38100" dir="2700000" algn="tl">
                    <a:srgbClr val="C0C0C0"/>
                  </a:outerShdw>
                </a:effectLst>
                <a:latin typeface="Arial" panose="020B0604020202020204" pitchFamily="34" charset="0"/>
              </a:rPr>
              <a:t>Ejemplos de Unidades de Medidas</a:t>
            </a:r>
            <a:r>
              <a:rPr lang="es-PR" altLang="es-PR" sz="3400" b="1">
                <a:solidFill>
                  <a:srgbClr val="0000FF"/>
                </a:solidFill>
                <a:effectLst>
                  <a:outerShdw blurRad="38100" dist="38100" dir="2700000" algn="tl">
                    <a:srgbClr val="C0C0C0"/>
                  </a:outerShdw>
                </a:effectLst>
                <a:latin typeface="Times New Roman" panose="02020603050405020304" pitchFamily="18" charset="0"/>
              </a:rPr>
              <a:t>:</a:t>
            </a:r>
          </a:p>
          <a:p>
            <a:pPr lvl="1">
              <a:buClr>
                <a:srgbClr val="00FFFF"/>
              </a:buClr>
              <a:buFontTx/>
              <a:buChar char="–"/>
              <a:defRPr/>
            </a:pPr>
            <a:r>
              <a:rPr lang="es-PR" altLang="es-PR" sz="3400" b="1">
                <a:solidFill>
                  <a:srgbClr val="FFFF00"/>
                </a:solidFill>
                <a:effectLst>
                  <a:outerShdw blurRad="38100" dist="38100" dir="2700000" algn="tl">
                    <a:srgbClr val="C0C0C0"/>
                  </a:outerShdw>
                </a:effectLst>
                <a:latin typeface="Arial" panose="020B0604020202020204" pitchFamily="34" charset="0"/>
              </a:rPr>
              <a:t> </a:t>
            </a:r>
            <a:r>
              <a:rPr lang="es-PR" altLang="es-PR" sz="3400" b="1">
                <a:latin typeface="Times New Roman" panose="02020603050405020304" pitchFamily="18" charset="0"/>
              </a:rPr>
              <a:t>Revoluciones</a:t>
            </a:r>
          </a:p>
          <a:p>
            <a:pPr lvl="1">
              <a:buClr>
                <a:srgbClr val="00FFFF"/>
              </a:buClr>
              <a:buFontTx/>
              <a:buChar char="–"/>
              <a:defRPr/>
            </a:pPr>
            <a:r>
              <a:rPr lang="es-PR" altLang="es-PR" sz="3400" b="1">
                <a:latin typeface="Times New Roman" panose="02020603050405020304" pitchFamily="18" charset="0"/>
              </a:rPr>
              <a:t> Grados</a:t>
            </a:r>
          </a:p>
          <a:p>
            <a:pPr>
              <a:buClr>
                <a:srgbClr val="FFFF00"/>
              </a:buClr>
              <a:buFontTx/>
              <a:buChar char="•"/>
              <a:defRPr/>
            </a:pPr>
            <a:r>
              <a:rPr lang="es-PR" altLang="es-PR" sz="3400" b="1">
                <a:solidFill>
                  <a:srgbClr val="FFFF00"/>
                </a:solidFill>
                <a:effectLst>
                  <a:outerShdw blurRad="38100" dist="38100" dir="2700000" algn="tl">
                    <a:srgbClr val="C0C0C0"/>
                  </a:outerShdw>
                </a:effectLst>
                <a:latin typeface="Arial" panose="020B0604020202020204" pitchFamily="34" charset="0"/>
              </a:rPr>
              <a:t> </a:t>
            </a:r>
            <a:r>
              <a:rPr lang="es-PR" altLang="es-PR" sz="3400" b="1">
                <a:solidFill>
                  <a:srgbClr val="CC3300"/>
                </a:solidFill>
                <a:effectLst>
                  <a:outerShdw blurRad="38100" dist="38100" dir="2700000" algn="tl">
                    <a:srgbClr val="C0C0C0"/>
                  </a:outerShdw>
                </a:effectLst>
                <a:latin typeface="Arial" panose="020B0604020202020204" pitchFamily="34" charset="0"/>
              </a:rPr>
              <a:t>Medidas Angulares - Uso</a:t>
            </a:r>
            <a:r>
              <a:rPr lang="es-PR" altLang="es-PR" sz="3400" b="1">
                <a:solidFill>
                  <a:srgbClr val="0000FF"/>
                </a:solidFill>
                <a:effectLst>
                  <a:outerShdw blurRad="38100" dist="38100" dir="2700000" algn="tl">
                    <a:srgbClr val="C0C0C0"/>
                  </a:outerShdw>
                </a:effectLst>
                <a:latin typeface="Times New Roman" panose="02020603050405020304" pitchFamily="18" charset="0"/>
              </a:rPr>
              <a:t>:</a:t>
            </a:r>
            <a:r>
              <a:rPr lang="es-PR" altLang="es-PR" sz="3400" b="1">
                <a:solidFill>
                  <a:srgbClr val="FFFF00"/>
                </a:solidFill>
                <a:effectLst>
                  <a:outerShdw blurRad="38100" dist="38100" dir="2700000" algn="tl">
                    <a:srgbClr val="C0C0C0"/>
                  </a:outerShdw>
                </a:effectLst>
                <a:latin typeface="Times New Roman" panose="02020603050405020304" pitchFamily="18" charset="0"/>
              </a:rPr>
              <a:t> </a:t>
            </a:r>
            <a:r>
              <a:rPr lang="es-PR" altLang="es-PR" sz="3400" b="1">
                <a:effectLst>
                  <a:outerShdw blurRad="38100" dist="38100" dir="2700000" algn="tl">
                    <a:srgbClr val="C0C0C0"/>
                  </a:outerShdw>
                </a:effectLst>
                <a:latin typeface="Times New Roman" panose="02020603050405020304" pitchFamily="18" charset="0"/>
              </a:rPr>
              <a:t>Determinar el</a:t>
            </a:r>
          </a:p>
          <a:p>
            <a:pPr>
              <a:buClr>
                <a:srgbClr val="FFFF00"/>
              </a:buClr>
              <a:defRPr/>
            </a:pPr>
            <a:r>
              <a:rPr lang="es-PR" altLang="es-PR" sz="3400" b="1">
                <a:effectLst>
                  <a:outerShdw blurRad="38100" dist="38100" dir="2700000" algn="tl">
                    <a:srgbClr val="C0C0C0"/>
                  </a:outerShdw>
                </a:effectLst>
                <a:latin typeface="Times New Roman" panose="02020603050405020304" pitchFamily="18" charset="0"/>
              </a:rPr>
              <a:t>   radio y la longitud del arco circular.</a:t>
            </a:r>
          </a:p>
        </p:txBody>
      </p:sp>
      <p:grpSp>
        <p:nvGrpSpPr>
          <p:cNvPr id="39945" name="Group 9">
            <a:extLst>
              <a:ext uri="{FF2B5EF4-FFF2-40B4-BE49-F238E27FC236}">
                <a16:creationId xmlns:a16="http://schemas.microsoft.com/office/drawing/2014/main" id="{7081BB57-FC96-4414-D87F-88B14B622755}"/>
              </a:ext>
            </a:extLst>
          </p:cNvPr>
          <p:cNvGrpSpPr>
            <a:grpSpLocks/>
          </p:cNvGrpSpPr>
          <p:nvPr/>
        </p:nvGrpSpPr>
        <p:grpSpPr bwMode="auto">
          <a:xfrm>
            <a:off x="8077200" y="3429000"/>
            <a:ext cx="762000" cy="685800"/>
            <a:chOff x="3649" y="2352"/>
            <a:chExt cx="862" cy="635"/>
          </a:xfrm>
        </p:grpSpPr>
        <p:sp>
          <p:nvSpPr>
            <p:cNvPr id="39947" name="Freeform 10">
              <a:extLst>
                <a:ext uri="{FF2B5EF4-FFF2-40B4-BE49-F238E27FC236}">
                  <a16:creationId xmlns:a16="http://schemas.microsoft.com/office/drawing/2014/main" id="{A31B2099-622D-1405-971A-0A5EA4958697}"/>
                </a:ext>
              </a:extLst>
            </p:cNvPr>
            <p:cNvSpPr>
              <a:spLocks noEditPoints="1"/>
            </p:cNvSpPr>
            <p:nvPr/>
          </p:nvSpPr>
          <p:spPr bwMode="auto">
            <a:xfrm>
              <a:off x="3649" y="2352"/>
              <a:ext cx="862" cy="635"/>
            </a:xfrm>
            <a:custGeom>
              <a:avLst/>
              <a:gdLst>
                <a:gd name="T0" fmla="*/ 0 w 10354"/>
                <a:gd name="T1" fmla="*/ 0 h 16496"/>
                <a:gd name="T2" fmla="*/ 0 w 10354"/>
                <a:gd name="T3" fmla="*/ 0 h 16496"/>
                <a:gd name="T4" fmla="*/ 0 w 10354"/>
                <a:gd name="T5" fmla="*/ 0 h 16496"/>
                <a:gd name="T6" fmla="*/ 0 w 10354"/>
                <a:gd name="T7" fmla="*/ 0 h 16496"/>
                <a:gd name="T8" fmla="*/ 0 w 10354"/>
                <a:gd name="T9" fmla="*/ 0 h 16496"/>
                <a:gd name="T10" fmla="*/ 0 w 10354"/>
                <a:gd name="T11" fmla="*/ 0 h 16496"/>
                <a:gd name="T12" fmla="*/ 0 w 10354"/>
                <a:gd name="T13" fmla="*/ 0 h 16496"/>
                <a:gd name="T14" fmla="*/ 0 w 10354"/>
                <a:gd name="T15" fmla="*/ 0 h 16496"/>
                <a:gd name="T16" fmla="*/ 0 w 10354"/>
                <a:gd name="T17" fmla="*/ 0 h 16496"/>
                <a:gd name="T18" fmla="*/ 0 w 10354"/>
                <a:gd name="T19" fmla="*/ 0 h 16496"/>
                <a:gd name="T20" fmla="*/ 0 w 10354"/>
                <a:gd name="T21" fmla="*/ 0 h 16496"/>
                <a:gd name="T22" fmla="*/ 0 w 10354"/>
                <a:gd name="T23" fmla="*/ 0 h 16496"/>
                <a:gd name="T24" fmla="*/ 0 w 10354"/>
                <a:gd name="T25" fmla="*/ 0 h 16496"/>
                <a:gd name="T26" fmla="*/ 0 w 10354"/>
                <a:gd name="T27" fmla="*/ 0 h 16496"/>
                <a:gd name="T28" fmla="*/ 0 w 10354"/>
                <a:gd name="T29" fmla="*/ 0 h 16496"/>
                <a:gd name="T30" fmla="*/ 0 w 10354"/>
                <a:gd name="T31" fmla="*/ 0 h 16496"/>
                <a:gd name="T32" fmla="*/ 0 w 10354"/>
                <a:gd name="T33" fmla="*/ 0 h 16496"/>
                <a:gd name="T34" fmla="*/ 0 w 10354"/>
                <a:gd name="T35" fmla="*/ 0 h 16496"/>
                <a:gd name="T36" fmla="*/ 0 w 10354"/>
                <a:gd name="T37" fmla="*/ 0 h 16496"/>
                <a:gd name="T38" fmla="*/ 0 w 10354"/>
                <a:gd name="T39" fmla="*/ 0 h 16496"/>
                <a:gd name="T40" fmla="*/ 0 w 10354"/>
                <a:gd name="T41" fmla="*/ 0 h 16496"/>
                <a:gd name="T42" fmla="*/ 0 w 10354"/>
                <a:gd name="T43" fmla="*/ 0 h 16496"/>
                <a:gd name="T44" fmla="*/ 0 w 10354"/>
                <a:gd name="T45" fmla="*/ 0 h 16496"/>
                <a:gd name="T46" fmla="*/ 0 w 10354"/>
                <a:gd name="T47" fmla="*/ 0 h 16496"/>
                <a:gd name="T48" fmla="*/ 0 w 10354"/>
                <a:gd name="T49" fmla="*/ 0 h 16496"/>
                <a:gd name="T50" fmla="*/ 0 w 10354"/>
                <a:gd name="T51" fmla="*/ 0 h 16496"/>
                <a:gd name="T52" fmla="*/ 0 w 10354"/>
                <a:gd name="T53" fmla="*/ 0 h 16496"/>
                <a:gd name="T54" fmla="*/ 0 w 10354"/>
                <a:gd name="T55" fmla="*/ 0 h 16496"/>
                <a:gd name="T56" fmla="*/ 0 w 10354"/>
                <a:gd name="T57" fmla="*/ 0 h 16496"/>
                <a:gd name="T58" fmla="*/ 0 w 10354"/>
                <a:gd name="T59" fmla="*/ 0 h 16496"/>
                <a:gd name="T60" fmla="*/ 0 w 10354"/>
                <a:gd name="T61" fmla="*/ 0 h 16496"/>
                <a:gd name="T62" fmla="*/ 0 w 10354"/>
                <a:gd name="T63" fmla="*/ 0 h 16496"/>
                <a:gd name="T64" fmla="*/ 0 w 10354"/>
                <a:gd name="T65" fmla="*/ 0 h 16496"/>
                <a:gd name="T66" fmla="*/ 0 w 10354"/>
                <a:gd name="T67" fmla="*/ 0 h 16496"/>
                <a:gd name="T68" fmla="*/ 0 w 10354"/>
                <a:gd name="T69" fmla="*/ 0 h 16496"/>
                <a:gd name="T70" fmla="*/ 0 w 10354"/>
                <a:gd name="T71" fmla="*/ 0 h 16496"/>
                <a:gd name="T72" fmla="*/ 0 w 10354"/>
                <a:gd name="T73" fmla="*/ 0 h 16496"/>
                <a:gd name="T74" fmla="*/ 0 w 10354"/>
                <a:gd name="T75" fmla="*/ 0 h 16496"/>
                <a:gd name="T76" fmla="*/ 0 w 10354"/>
                <a:gd name="T77" fmla="*/ 0 h 16496"/>
                <a:gd name="T78" fmla="*/ 0 w 10354"/>
                <a:gd name="T79" fmla="*/ 0 h 16496"/>
                <a:gd name="T80" fmla="*/ 0 w 10354"/>
                <a:gd name="T81" fmla="*/ 0 h 16496"/>
                <a:gd name="T82" fmla="*/ 0 w 10354"/>
                <a:gd name="T83" fmla="*/ 0 h 16496"/>
                <a:gd name="T84" fmla="*/ 0 w 10354"/>
                <a:gd name="T85" fmla="*/ 0 h 16496"/>
                <a:gd name="T86" fmla="*/ 0 w 10354"/>
                <a:gd name="T87" fmla="*/ 0 h 16496"/>
                <a:gd name="T88" fmla="*/ 0 w 10354"/>
                <a:gd name="T89" fmla="*/ 0 h 16496"/>
                <a:gd name="T90" fmla="*/ 0 w 10354"/>
                <a:gd name="T91" fmla="*/ 0 h 16496"/>
                <a:gd name="T92" fmla="*/ 0 w 10354"/>
                <a:gd name="T93" fmla="*/ 0 h 16496"/>
                <a:gd name="T94" fmla="*/ 0 w 10354"/>
                <a:gd name="T95" fmla="*/ 0 h 16496"/>
                <a:gd name="T96" fmla="*/ 0 w 10354"/>
                <a:gd name="T97" fmla="*/ 0 h 16496"/>
                <a:gd name="T98" fmla="*/ 0 w 10354"/>
                <a:gd name="T99" fmla="*/ 0 h 16496"/>
                <a:gd name="T100" fmla="*/ 0 w 10354"/>
                <a:gd name="T101" fmla="*/ 0 h 16496"/>
                <a:gd name="T102" fmla="*/ 0 w 10354"/>
                <a:gd name="T103" fmla="*/ 0 h 16496"/>
                <a:gd name="T104" fmla="*/ 0 w 10354"/>
                <a:gd name="T105" fmla="*/ 0 h 16496"/>
                <a:gd name="T106" fmla="*/ 0 w 10354"/>
                <a:gd name="T107" fmla="*/ 0 h 16496"/>
                <a:gd name="T108" fmla="*/ 0 w 10354"/>
                <a:gd name="T109" fmla="*/ 0 h 16496"/>
                <a:gd name="T110" fmla="*/ 0 w 10354"/>
                <a:gd name="T111" fmla="*/ 0 h 16496"/>
                <a:gd name="T112" fmla="*/ 0 w 10354"/>
                <a:gd name="T113" fmla="*/ 0 h 16496"/>
                <a:gd name="T114" fmla="*/ 0 w 10354"/>
                <a:gd name="T115" fmla="*/ 0 h 16496"/>
                <a:gd name="T116" fmla="*/ 0 w 10354"/>
                <a:gd name="T117" fmla="*/ 0 h 16496"/>
                <a:gd name="T118" fmla="*/ 0 w 10354"/>
                <a:gd name="T119" fmla="*/ 0 h 16496"/>
                <a:gd name="T120" fmla="*/ 0 w 10354"/>
                <a:gd name="T121" fmla="*/ 0 h 164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354" h="16496">
                  <a:moveTo>
                    <a:pt x="7344" y="0"/>
                  </a:moveTo>
                  <a:lnTo>
                    <a:pt x="7434" y="1"/>
                  </a:lnTo>
                  <a:lnTo>
                    <a:pt x="7521" y="4"/>
                  </a:lnTo>
                  <a:lnTo>
                    <a:pt x="7607" y="10"/>
                  </a:lnTo>
                  <a:lnTo>
                    <a:pt x="7692" y="17"/>
                  </a:lnTo>
                  <a:lnTo>
                    <a:pt x="7775" y="26"/>
                  </a:lnTo>
                  <a:lnTo>
                    <a:pt x="7857" y="37"/>
                  </a:lnTo>
                  <a:lnTo>
                    <a:pt x="7938" y="51"/>
                  </a:lnTo>
                  <a:lnTo>
                    <a:pt x="8018" y="66"/>
                  </a:lnTo>
                  <a:lnTo>
                    <a:pt x="8097" y="84"/>
                  </a:lnTo>
                  <a:lnTo>
                    <a:pt x="8173" y="104"/>
                  </a:lnTo>
                  <a:lnTo>
                    <a:pt x="8250" y="126"/>
                  </a:lnTo>
                  <a:lnTo>
                    <a:pt x="8324" y="150"/>
                  </a:lnTo>
                  <a:lnTo>
                    <a:pt x="8398" y="176"/>
                  </a:lnTo>
                  <a:lnTo>
                    <a:pt x="8470" y="204"/>
                  </a:lnTo>
                  <a:lnTo>
                    <a:pt x="8541" y="234"/>
                  </a:lnTo>
                  <a:lnTo>
                    <a:pt x="8610" y="266"/>
                  </a:lnTo>
                  <a:lnTo>
                    <a:pt x="8680" y="300"/>
                  </a:lnTo>
                  <a:lnTo>
                    <a:pt x="8747" y="338"/>
                  </a:lnTo>
                  <a:lnTo>
                    <a:pt x="8813" y="376"/>
                  </a:lnTo>
                  <a:lnTo>
                    <a:pt x="8878" y="416"/>
                  </a:lnTo>
                  <a:lnTo>
                    <a:pt x="8941" y="459"/>
                  </a:lnTo>
                  <a:lnTo>
                    <a:pt x="9004" y="504"/>
                  </a:lnTo>
                  <a:lnTo>
                    <a:pt x="9065" y="551"/>
                  </a:lnTo>
                  <a:lnTo>
                    <a:pt x="9124" y="600"/>
                  </a:lnTo>
                  <a:lnTo>
                    <a:pt x="9183" y="651"/>
                  </a:lnTo>
                  <a:lnTo>
                    <a:pt x="9241" y="704"/>
                  </a:lnTo>
                  <a:lnTo>
                    <a:pt x="9297" y="760"/>
                  </a:lnTo>
                  <a:lnTo>
                    <a:pt x="9352" y="816"/>
                  </a:lnTo>
                  <a:lnTo>
                    <a:pt x="9407" y="876"/>
                  </a:lnTo>
                  <a:lnTo>
                    <a:pt x="9459" y="938"/>
                  </a:lnTo>
                  <a:lnTo>
                    <a:pt x="9510" y="1001"/>
                  </a:lnTo>
                  <a:lnTo>
                    <a:pt x="9561" y="1067"/>
                  </a:lnTo>
                  <a:lnTo>
                    <a:pt x="9609" y="1134"/>
                  </a:lnTo>
                  <a:lnTo>
                    <a:pt x="9656" y="1203"/>
                  </a:lnTo>
                  <a:lnTo>
                    <a:pt x="9702" y="1275"/>
                  </a:lnTo>
                  <a:lnTo>
                    <a:pt x="9746" y="1347"/>
                  </a:lnTo>
                  <a:lnTo>
                    <a:pt x="9789" y="1421"/>
                  </a:lnTo>
                  <a:lnTo>
                    <a:pt x="9830" y="1496"/>
                  </a:lnTo>
                  <a:lnTo>
                    <a:pt x="9869" y="1574"/>
                  </a:lnTo>
                  <a:lnTo>
                    <a:pt x="9908" y="1652"/>
                  </a:lnTo>
                  <a:lnTo>
                    <a:pt x="9944" y="1734"/>
                  </a:lnTo>
                  <a:lnTo>
                    <a:pt x="9979" y="1815"/>
                  </a:lnTo>
                  <a:lnTo>
                    <a:pt x="10012" y="1900"/>
                  </a:lnTo>
                  <a:lnTo>
                    <a:pt x="10044" y="1986"/>
                  </a:lnTo>
                  <a:lnTo>
                    <a:pt x="10074" y="2072"/>
                  </a:lnTo>
                  <a:lnTo>
                    <a:pt x="10103" y="2162"/>
                  </a:lnTo>
                  <a:lnTo>
                    <a:pt x="10130" y="2252"/>
                  </a:lnTo>
                  <a:lnTo>
                    <a:pt x="10155" y="2345"/>
                  </a:lnTo>
                  <a:lnTo>
                    <a:pt x="10180" y="2439"/>
                  </a:lnTo>
                  <a:lnTo>
                    <a:pt x="10202" y="2533"/>
                  </a:lnTo>
                  <a:lnTo>
                    <a:pt x="10223" y="2632"/>
                  </a:lnTo>
                  <a:lnTo>
                    <a:pt x="10242" y="2730"/>
                  </a:lnTo>
                  <a:lnTo>
                    <a:pt x="10260" y="2831"/>
                  </a:lnTo>
                  <a:lnTo>
                    <a:pt x="10276" y="2933"/>
                  </a:lnTo>
                  <a:lnTo>
                    <a:pt x="10291" y="3036"/>
                  </a:lnTo>
                  <a:lnTo>
                    <a:pt x="10304" y="3141"/>
                  </a:lnTo>
                  <a:lnTo>
                    <a:pt x="10316" y="3249"/>
                  </a:lnTo>
                  <a:lnTo>
                    <a:pt x="10326" y="3357"/>
                  </a:lnTo>
                  <a:lnTo>
                    <a:pt x="10335" y="3467"/>
                  </a:lnTo>
                  <a:lnTo>
                    <a:pt x="10341" y="3579"/>
                  </a:lnTo>
                  <a:lnTo>
                    <a:pt x="10347" y="3692"/>
                  </a:lnTo>
                  <a:lnTo>
                    <a:pt x="10351" y="3808"/>
                  </a:lnTo>
                  <a:lnTo>
                    <a:pt x="10353" y="3924"/>
                  </a:lnTo>
                  <a:lnTo>
                    <a:pt x="10354" y="4043"/>
                  </a:lnTo>
                  <a:lnTo>
                    <a:pt x="10353" y="4196"/>
                  </a:lnTo>
                  <a:lnTo>
                    <a:pt x="10349" y="4350"/>
                  </a:lnTo>
                  <a:lnTo>
                    <a:pt x="10344" y="4505"/>
                  </a:lnTo>
                  <a:lnTo>
                    <a:pt x="10337" y="4661"/>
                  </a:lnTo>
                  <a:lnTo>
                    <a:pt x="10327" y="4820"/>
                  </a:lnTo>
                  <a:lnTo>
                    <a:pt x="10316" y="4979"/>
                  </a:lnTo>
                  <a:lnTo>
                    <a:pt x="10302" y="5140"/>
                  </a:lnTo>
                  <a:lnTo>
                    <a:pt x="10287" y="5302"/>
                  </a:lnTo>
                  <a:lnTo>
                    <a:pt x="10270" y="5465"/>
                  </a:lnTo>
                  <a:lnTo>
                    <a:pt x="10250" y="5629"/>
                  </a:lnTo>
                  <a:lnTo>
                    <a:pt x="10228" y="5795"/>
                  </a:lnTo>
                  <a:lnTo>
                    <a:pt x="10204" y="5962"/>
                  </a:lnTo>
                  <a:lnTo>
                    <a:pt x="10177" y="6132"/>
                  </a:lnTo>
                  <a:lnTo>
                    <a:pt x="10149" y="6301"/>
                  </a:lnTo>
                  <a:lnTo>
                    <a:pt x="10119" y="6472"/>
                  </a:lnTo>
                  <a:lnTo>
                    <a:pt x="10086" y="6645"/>
                  </a:lnTo>
                  <a:lnTo>
                    <a:pt x="10052" y="6819"/>
                  </a:lnTo>
                  <a:lnTo>
                    <a:pt x="10016" y="6994"/>
                  </a:lnTo>
                  <a:lnTo>
                    <a:pt x="9977" y="7171"/>
                  </a:lnTo>
                  <a:lnTo>
                    <a:pt x="9936" y="7349"/>
                  </a:lnTo>
                  <a:lnTo>
                    <a:pt x="9893" y="7528"/>
                  </a:lnTo>
                  <a:lnTo>
                    <a:pt x="9848" y="7708"/>
                  </a:lnTo>
                  <a:lnTo>
                    <a:pt x="9801" y="7890"/>
                  </a:lnTo>
                  <a:lnTo>
                    <a:pt x="9753" y="8074"/>
                  </a:lnTo>
                  <a:lnTo>
                    <a:pt x="9701" y="8258"/>
                  </a:lnTo>
                  <a:lnTo>
                    <a:pt x="9648" y="8444"/>
                  </a:lnTo>
                  <a:lnTo>
                    <a:pt x="9592" y="8631"/>
                  </a:lnTo>
                  <a:lnTo>
                    <a:pt x="9536" y="8820"/>
                  </a:lnTo>
                  <a:lnTo>
                    <a:pt x="9476" y="9010"/>
                  </a:lnTo>
                  <a:lnTo>
                    <a:pt x="9414" y="9200"/>
                  </a:lnTo>
                  <a:lnTo>
                    <a:pt x="9350" y="9393"/>
                  </a:lnTo>
                  <a:lnTo>
                    <a:pt x="9285" y="9586"/>
                  </a:lnTo>
                  <a:lnTo>
                    <a:pt x="9218" y="9780"/>
                  </a:lnTo>
                  <a:lnTo>
                    <a:pt x="9149" y="9971"/>
                  </a:lnTo>
                  <a:lnTo>
                    <a:pt x="9079" y="10159"/>
                  </a:lnTo>
                  <a:lnTo>
                    <a:pt x="9009" y="10346"/>
                  </a:lnTo>
                  <a:lnTo>
                    <a:pt x="8937" y="10529"/>
                  </a:lnTo>
                  <a:lnTo>
                    <a:pt x="8863" y="10711"/>
                  </a:lnTo>
                  <a:lnTo>
                    <a:pt x="8790" y="10890"/>
                  </a:lnTo>
                  <a:lnTo>
                    <a:pt x="8713" y="11066"/>
                  </a:lnTo>
                  <a:lnTo>
                    <a:pt x="8637" y="11240"/>
                  </a:lnTo>
                  <a:lnTo>
                    <a:pt x="8559" y="11413"/>
                  </a:lnTo>
                  <a:lnTo>
                    <a:pt x="8479" y="11582"/>
                  </a:lnTo>
                  <a:lnTo>
                    <a:pt x="8400" y="11749"/>
                  </a:lnTo>
                  <a:lnTo>
                    <a:pt x="8318" y="11913"/>
                  </a:lnTo>
                  <a:lnTo>
                    <a:pt x="8235" y="12076"/>
                  </a:lnTo>
                  <a:lnTo>
                    <a:pt x="8151" y="12236"/>
                  </a:lnTo>
                  <a:lnTo>
                    <a:pt x="8066" y="12394"/>
                  </a:lnTo>
                  <a:lnTo>
                    <a:pt x="7979" y="12549"/>
                  </a:lnTo>
                  <a:lnTo>
                    <a:pt x="7892" y="12702"/>
                  </a:lnTo>
                  <a:lnTo>
                    <a:pt x="7803" y="12852"/>
                  </a:lnTo>
                  <a:lnTo>
                    <a:pt x="7713" y="13001"/>
                  </a:lnTo>
                  <a:lnTo>
                    <a:pt x="7621" y="13146"/>
                  </a:lnTo>
                  <a:lnTo>
                    <a:pt x="7529" y="13290"/>
                  </a:lnTo>
                  <a:lnTo>
                    <a:pt x="7436" y="13431"/>
                  </a:lnTo>
                  <a:lnTo>
                    <a:pt x="7341" y="13569"/>
                  </a:lnTo>
                  <a:lnTo>
                    <a:pt x="7245" y="13707"/>
                  </a:lnTo>
                  <a:lnTo>
                    <a:pt x="7148" y="13841"/>
                  </a:lnTo>
                  <a:lnTo>
                    <a:pt x="7050" y="13972"/>
                  </a:lnTo>
                  <a:lnTo>
                    <a:pt x="6950" y="14102"/>
                  </a:lnTo>
                  <a:lnTo>
                    <a:pt x="6849" y="14229"/>
                  </a:lnTo>
                  <a:lnTo>
                    <a:pt x="6748" y="14353"/>
                  </a:lnTo>
                  <a:lnTo>
                    <a:pt x="6644" y="14475"/>
                  </a:lnTo>
                  <a:lnTo>
                    <a:pt x="6540" y="14595"/>
                  </a:lnTo>
                  <a:lnTo>
                    <a:pt x="6435" y="14713"/>
                  </a:lnTo>
                  <a:lnTo>
                    <a:pt x="6329" y="14825"/>
                  </a:lnTo>
                  <a:lnTo>
                    <a:pt x="6223" y="14935"/>
                  </a:lnTo>
                  <a:lnTo>
                    <a:pt x="6117" y="15041"/>
                  </a:lnTo>
                  <a:lnTo>
                    <a:pt x="6010" y="15143"/>
                  </a:lnTo>
                  <a:lnTo>
                    <a:pt x="5903" y="15241"/>
                  </a:lnTo>
                  <a:lnTo>
                    <a:pt x="5796" y="15336"/>
                  </a:lnTo>
                  <a:lnTo>
                    <a:pt x="5688" y="15427"/>
                  </a:lnTo>
                  <a:lnTo>
                    <a:pt x="5580" y="15514"/>
                  </a:lnTo>
                  <a:lnTo>
                    <a:pt x="5472" y="15598"/>
                  </a:lnTo>
                  <a:lnTo>
                    <a:pt x="5363" y="15678"/>
                  </a:lnTo>
                  <a:lnTo>
                    <a:pt x="5254" y="15754"/>
                  </a:lnTo>
                  <a:lnTo>
                    <a:pt x="5145" y="15826"/>
                  </a:lnTo>
                  <a:lnTo>
                    <a:pt x="5036" y="15894"/>
                  </a:lnTo>
                  <a:lnTo>
                    <a:pt x="4925" y="15959"/>
                  </a:lnTo>
                  <a:lnTo>
                    <a:pt x="4815" y="16021"/>
                  </a:lnTo>
                  <a:lnTo>
                    <a:pt x="4703" y="16079"/>
                  </a:lnTo>
                  <a:lnTo>
                    <a:pt x="4592" y="16133"/>
                  </a:lnTo>
                  <a:lnTo>
                    <a:pt x="4481" y="16182"/>
                  </a:lnTo>
                  <a:lnTo>
                    <a:pt x="4369" y="16229"/>
                  </a:lnTo>
                  <a:lnTo>
                    <a:pt x="4257" y="16272"/>
                  </a:lnTo>
                  <a:lnTo>
                    <a:pt x="4144" y="16310"/>
                  </a:lnTo>
                  <a:lnTo>
                    <a:pt x="4031" y="16346"/>
                  </a:lnTo>
                  <a:lnTo>
                    <a:pt x="3918" y="16377"/>
                  </a:lnTo>
                  <a:lnTo>
                    <a:pt x="3804" y="16405"/>
                  </a:lnTo>
                  <a:lnTo>
                    <a:pt x="3690" y="16429"/>
                  </a:lnTo>
                  <a:lnTo>
                    <a:pt x="3576" y="16449"/>
                  </a:lnTo>
                  <a:lnTo>
                    <a:pt x="3461" y="16466"/>
                  </a:lnTo>
                  <a:lnTo>
                    <a:pt x="3345" y="16479"/>
                  </a:lnTo>
                  <a:lnTo>
                    <a:pt x="3230" y="16489"/>
                  </a:lnTo>
                  <a:lnTo>
                    <a:pt x="3114" y="16494"/>
                  </a:lnTo>
                  <a:lnTo>
                    <a:pt x="2998" y="16496"/>
                  </a:lnTo>
                  <a:lnTo>
                    <a:pt x="2907" y="16495"/>
                  </a:lnTo>
                  <a:lnTo>
                    <a:pt x="2818" y="16492"/>
                  </a:lnTo>
                  <a:lnTo>
                    <a:pt x="2729" y="16486"/>
                  </a:lnTo>
                  <a:lnTo>
                    <a:pt x="2643" y="16479"/>
                  </a:lnTo>
                  <a:lnTo>
                    <a:pt x="2559" y="16470"/>
                  </a:lnTo>
                  <a:lnTo>
                    <a:pt x="2475" y="16459"/>
                  </a:lnTo>
                  <a:lnTo>
                    <a:pt x="2392" y="16444"/>
                  </a:lnTo>
                  <a:lnTo>
                    <a:pt x="2311" y="16429"/>
                  </a:lnTo>
                  <a:lnTo>
                    <a:pt x="2231" y="16411"/>
                  </a:lnTo>
                  <a:lnTo>
                    <a:pt x="2153" y="16392"/>
                  </a:lnTo>
                  <a:lnTo>
                    <a:pt x="2075" y="16369"/>
                  </a:lnTo>
                  <a:lnTo>
                    <a:pt x="1999" y="16345"/>
                  </a:lnTo>
                  <a:lnTo>
                    <a:pt x="1925" y="16318"/>
                  </a:lnTo>
                  <a:lnTo>
                    <a:pt x="1852" y="16290"/>
                  </a:lnTo>
                  <a:lnTo>
                    <a:pt x="1780" y="16259"/>
                  </a:lnTo>
                  <a:lnTo>
                    <a:pt x="1710" y="16227"/>
                  </a:lnTo>
                  <a:lnTo>
                    <a:pt x="1641" y="16192"/>
                  </a:lnTo>
                  <a:lnTo>
                    <a:pt x="1573" y="16156"/>
                  </a:lnTo>
                  <a:lnTo>
                    <a:pt x="1507" y="16117"/>
                  </a:lnTo>
                  <a:lnTo>
                    <a:pt x="1441" y="16076"/>
                  </a:lnTo>
                  <a:lnTo>
                    <a:pt x="1377" y="16033"/>
                  </a:lnTo>
                  <a:lnTo>
                    <a:pt x="1316" y="15988"/>
                  </a:lnTo>
                  <a:lnTo>
                    <a:pt x="1255" y="15941"/>
                  </a:lnTo>
                  <a:lnTo>
                    <a:pt x="1195" y="15891"/>
                  </a:lnTo>
                  <a:lnTo>
                    <a:pt x="1137" y="15840"/>
                  </a:lnTo>
                  <a:lnTo>
                    <a:pt x="1080" y="15787"/>
                  </a:lnTo>
                  <a:lnTo>
                    <a:pt x="1024" y="15731"/>
                  </a:lnTo>
                  <a:lnTo>
                    <a:pt x="971" y="15673"/>
                  </a:lnTo>
                  <a:lnTo>
                    <a:pt x="917" y="15614"/>
                  </a:lnTo>
                  <a:lnTo>
                    <a:pt x="866" y="15552"/>
                  </a:lnTo>
                  <a:lnTo>
                    <a:pt x="815" y="15488"/>
                  </a:lnTo>
                  <a:lnTo>
                    <a:pt x="767" y="15422"/>
                  </a:lnTo>
                  <a:lnTo>
                    <a:pt x="720" y="15352"/>
                  </a:lnTo>
                  <a:lnTo>
                    <a:pt x="674" y="15282"/>
                  </a:lnTo>
                  <a:lnTo>
                    <a:pt x="630" y="15211"/>
                  </a:lnTo>
                  <a:lnTo>
                    <a:pt x="587" y="15137"/>
                  </a:lnTo>
                  <a:lnTo>
                    <a:pt x="545" y="15061"/>
                  </a:lnTo>
                  <a:lnTo>
                    <a:pt x="505" y="14984"/>
                  </a:lnTo>
                  <a:lnTo>
                    <a:pt x="467" y="14906"/>
                  </a:lnTo>
                  <a:lnTo>
                    <a:pt x="430" y="14824"/>
                  </a:lnTo>
                  <a:lnTo>
                    <a:pt x="395" y="14742"/>
                  </a:lnTo>
                  <a:lnTo>
                    <a:pt x="361" y="14657"/>
                  </a:lnTo>
                  <a:lnTo>
                    <a:pt x="329" y="14571"/>
                  </a:lnTo>
                  <a:lnTo>
                    <a:pt x="298" y="14484"/>
                  </a:lnTo>
                  <a:lnTo>
                    <a:pt x="269" y="14394"/>
                  </a:lnTo>
                  <a:lnTo>
                    <a:pt x="242" y="14302"/>
                  </a:lnTo>
                  <a:lnTo>
                    <a:pt x="215" y="14209"/>
                  </a:lnTo>
                  <a:lnTo>
                    <a:pt x="191" y="14114"/>
                  </a:lnTo>
                  <a:lnTo>
                    <a:pt x="168" y="14017"/>
                  </a:lnTo>
                  <a:lnTo>
                    <a:pt x="146" y="13919"/>
                  </a:lnTo>
                  <a:lnTo>
                    <a:pt x="126" y="13819"/>
                  </a:lnTo>
                  <a:lnTo>
                    <a:pt x="107" y="13717"/>
                  </a:lnTo>
                  <a:lnTo>
                    <a:pt x="91" y="13614"/>
                  </a:lnTo>
                  <a:lnTo>
                    <a:pt x="75" y="13507"/>
                  </a:lnTo>
                  <a:lnTo>
                    <a:pt x="60" y="13400"/>
                  </a:lnTo>
                  <a:lnTo>
                    <a:pt x="48" y="13292"/>
                  </a:lnTo>
                  <a:lnTo>
                    <a:pt x="36" y="13180"/>
                  </a:lnTo>
                  <a:lnTo>
                    <a:pt x="27" y="13068"/>
                  </a:lnTo>
                  <a:lnTo>
                    <a:pt x="18" y="12953"/>
                  </a:lnTo>
                  <a:lnTo>
                    <a:pt x="12" y="12838"/>
                  </a:lnTo>
                  <a:lnTo>
                    <a:pt x="7" y="12719"/>
                  </a:lnTo>
                  <a:lnTo>
                    <a:pt x="3" y="12599"/>
                  </a:lnTo>
                  <a:lnTo>
                    <a:pt x="0" y="12479"/>
                  </a:lnTo>
                  <a:lnTo>
                    <a:pt x="0" y="12355"/>
                  </a:lnTo>
                  <a:lnTo>
                    <a:pt x="1" y="12198"/>
                  </a:lnTo>
                  <a:lnTo>
                    <a:pt x="5" y="12039"/>
                  </a:lnTo>
                  <a:lnTo>
                    <a:pt x="9" y="11879"/>
                  </a:lnTo>
                  <a:lnTo>
                    <a:pt x="16" y="11718"/>
                  </a:lnTo>
                  <a:lnTo>
                    <a:pt x="26" y="11556"/>
                  </a:lnTo>
                  <a:lnTo>
                    <a:pt x="36" y="11393"/>
                  </a:lnTo>
                  <a:lnTo>
                    <a:pt x="50" y="11230"/>
                  </a:lnTo>
                  <a:lnTo>
                    <a:pt x="65" y="11064"/>
                  </a:lnTo>
                  <a:lnTo>
                    <a:pt x="82" y="10898"/>
                  </a:lnTo>
                  <a:lnTo>
                    <a:pt x="101" y="10731"/>
                  </a:lnTo>
                  <a:lnTo>
                    <a:pt x="122" y="10562"/>
                  </a:lnTo>
                  <a:lnTo>
                    <a:pt x="146" y="10393"/>
                  </a:lnTo>
                  <a:lnTo>
                    <a:pt x="171" y="10223"/>
                  </a:lnTo>
                  <a:lnTo>
                    <a:pt x="199" y="10051"/>
                  </a:lnTo>
                  <a:lnTo>
                    <a:pt x="228" y="9878"/>
                  </a:lnTo>
                  <a:lnTo>
                    <a:pt x="259" y="9704"/>
                  </a:lnTo>
                  <a:lnTo>
                    <a:pt x="293" y="9530"/>
                  </a:lnTo>
                  <a:lnTo>
                    <a:pt x="329" y="9353"/>
                  </a:lnTo>
                  <a:lnTo>
                    <a:pt x="365" y="9176"/>
                  </a:lnTo>
                  <a:lnTo>
                    <a:pt x="405" y="8998"/>
                  </a:lnTo>
                  <a:lnTo>
                    <a:pt x="447" y="8819"/>
                  </a:lnTo>
                  <a:lnTo>
                    <a:pt x="490" y="8638"/>
                  </a:lnTo>
                  <a:lnTo>
                    <a:pt x="536" y="8456"/>
                  </a:lnTo>
                  <a:lnTo>
                    <a:pt x="584" y="8274"/>
                  </a:lnTo>
                  <a:lnTo>
                    <a:pt x="634" y="8090"/>
                  </a:lnTo>
                  <a:lnTo>
                    <a:pt x="685" y="7905"/>
                  </a:lnTo>
                  <a:lnTo>
                    <a:pt x="739" y="7720"/>
                  </a:lnTo>
                  <a:lnTo>
                    <a:pt x="795" y="7533"/>
                  </a:lnTo>
                  <a:lnTo>
                    <a:pt x="853" y="7344"/>
                  </a:lnTo>
                  <a:lnTo>
                    <a:pt x="913" y="7155"/>
                  </a:lnTo>
                  <a:lnTo>
                    <a:pt x="975" y="6964"/>
                  </a:lnTo>
                  <a:lnTo>
                    <a:pt x="1039" y="6773"/>
                  </a:lnTo>
                  <a:lnTo>
                    <a:pt x="1104" y="6583"/>
                  </a:lnTo>
                  <a:lnTo>
                    <a:pt x="1171" y="6394"/>
                  </a:lnTo>
                  <a:lnTo>
                    <a:pt x="1239" y="6208"/>
                  </a:lnTo>
                  <a:lnTo>
                    <a:pt x="1307" y="6024"/>
                  </a:lnTo>
                  <a:lnTo>
                    <a:pt x="1379" y="5844"/>
                  </a:lnTo>
                  <a:lnTo>
                    <a:pt x="1450" y="5664"/>
                  </a:lnTo>
                  <a:lnTo>
                    <a:pt x="1522" y="5488"/>
                  </a:lnTo>
                  <a:lnTo>
                    <a:pt x="1597" y="5314"/>
                  </a:lnTo>
                  <a:lnTo>
                    <a:pt x="1672" y="5142"/>
                  </a:lnTo>
                  <a:lnTo>
                    <a:pt x="1749" y="4973"/>
                  </a:lnTo>
                  <a:lnTo>
                    <a:pt x="1826" y="4806"/>
                  </a:lnTo>
                  <a:lnTo>
                    <a:pt x="1905" y="4642"/>
                  </a:lnTo>
                  <a:lnTo>
                    <a:pt x="1986" y="4480"/>
                  </a:lnTo>
                  <a:lnTo>
                    <a:pt x="2068" y="4320"/>
                  </a:lnTo>
                  <a:lnTo>
                    <a:pt x="2151" y="4162"/>
                  </a:lnTo>
                  <a:lnTo>
                    <a:pt x="2234" y="4007"/>
                  </a:lnTo>
                  <a:lnTo>
                    <a:pt x="2319" y="3854"/>
                  </a:lnTo>
                  <a:lnTo>
                    <a:pt x="2406" y="3705"/>
                  </a:lnTo>
                  <a:lnTo>
                    <a:pt x="2495" y="3556"/>
                  </a:lnTo>
                  <a:lnTo>
                    <a:pt x="2584" y="3411"/>
                  </a:lnTo>
                  <a:lnTo>
                    <a:pt x="2674" y="3268"/>
                  </a:lnTo>
                  <a:lnTo>
                    <a:pt x="2765" y="3127"/>
                  </a:lnTo>
                  <a:lnTo>
                    <a:pt x="2857" y="2989"/>
                  </a:lnTo>
                  <a:lnTo>
                    <a:pt x="2952" y="2853"/>
                  </a:lnTo>
                  <a:lnTo>
                    <a:pt x="3047" y="2719"/>
                  </a:lnTo>
                  <a:lnTo>
                    <a:pt x="3144" y="2588"/>
                  </a:lnTo>
                  <a:lnTo>
                    <a:pt x="3241" y="2459"/>
                  </a:lnTo>
                  <a:lnTo>
                    <a:pt x="3341" y="2333"/>
                  </a:lnTo>
                  <a:lnTo>
                    <a:pt x="3441" y="2209"/>
                  </a:lnTo>
                  <a:lnTo>
                    <a:pt x="3542" y="2088"/>
                  </a:lnTo>
                  <a:lnTo>
                    <a:pt x="3645" y="1969"/>
                  </a:lnTo>
                  <a:lnTo>
                    <a:pt x="3749" y="1851"/>
                  </a:lnTo>
                  <a:lnTo>
                    <a:pt x="3854" y="1738"/>
                  </a:lnTo>
                  <a:lnTo>
                    <a:pt x="3959" y="1627"/>
                  </a:lnTo>
                  <a:lnTo>
                    <a:pt x="4065" y="1521"/>
                  </a:lnTo>
                  <a:lnTo>
                    <a:pt x="4172" y="1418"/>
                  </a:lnTo>
                  <a:lnTo>
                    <a:pt x="4278" y="1319"/>
                  </a:lnTo>
                  <a:lnTo>
                    <a:pt x="4386" y="1223"/>
                  </a:lnTo>
                  <a:lnTo>
                    <a:pt x="4494" y="1131"/>
                  </a:lnTo>
                  <a:lnTo>
                    <a:pt x="4602" y="1042"/>
                  </a:lnTo>
                  <a:lnTo>
                    <a:pt x="4710" y="957"/>
                  </a:lnTo>
                  <a:lnTo>
                    <a:pt x="4820" y="876"/>
                  </a:lnTo>
                  <a:lnTo>
                    <a:pt x="4929" y="798"/>
                  </a:lnTo>
                  <a:lnTo>
                    <a:pt x="5039" y="724"/>
                  </a:lnTo>
                  <a:lnTo>
                    <a:pt x="5150" y="653"/>
                  </a:lnTo>
                  <a:lnTo>
                    <a:pt x="5261" y="586"/>
                  </a:lnTo>
                  <a:lnTo>
                    <a:pt x="5373" y="523"/>
                  </a:lnTo>
                  <a:lnTo>
                    <a:pt x="5485" y="464"/>
                  </a:lnTo>
                  <a:lnTo>
                    <a:pt x="5598" y="408"/>
                  </a:lnTo>
                  <a:lnTo>
                    <a:pt x="5710" y="355"/>
                  </a:lnTo>
                  <a:lnTo>
                    <a:pt x="5825" y="306"/>
                  </a:lnTo>
                  <a:lnTo>
                    <a:pt x="5939" y="260"/>
                  </a:lnTo>
                  <a:lnTo>
                    <a:pt x="6053" y="219"/>
                  </a:lnTo>
                  <a:lnTo>
                    <a:pt x="6168" y="181"/>
                  </a:lnTo>
                  <a:lnTo>
                    <a:pt x="6284" y="147"/>
                  </a:lnTo>
                  <a:lnTo>
                    <a:pt x="6399" y="116"/>
                  </a:lnTo>
                  <a:lnTo>
                    <a:pt x="6516" y="89"/>
                  </a:lnTo>
                  <a:lnTo>
                    <a:pt x="6633" y="65"/>
                  </a:lnTo>
                  <a:lnTo>
                    <a:pt x="6751" y="46"/>
                  </a:lnTo>
                  <a:lnTo>
                    <a:pt x="6868" y="29"/>
                  </a:lnTo>
                  <a:lnTo>
                    <a:pt x="6987" y="17"/>
                  </a:lnTo>
                  <a:lnTo>
                    <a:pt x="7105" y="7"/>
                  </a:lnTo>
                  <a:lnTo>
                    <a:pt x="7225" y="2"/>
                  </a:lnTo>
                  <a:lnTo>
                    <a:pt x="7344" y="0"/>
                  </a:lnTo>
                  <a:close/>
                  <a:moveTo>
                    <a:pt x="7847" y="7735"/>
                  </a:moveTo>
                  <a:lnTo>
                    <a:pt x="7904" y="7546"/>
                  </a:lnTo>
                  <a:lnTo>
                    <a:pt x="7959" y="7361"/>
                  </a:lnTo>
                  <a:lnTo>
                    <a:pt x="8013" y="7177"/>
                  </a:lnTo>
                  <a:lnTo>
                    <a:pt x="8064" y="6996"/>
                  </a:lnTo>
                  <a:lnTo>
                    <a:pt x="8113" y="6818"/>
                  </a:lnTo>
                  <a:lnTo>
                    <a:pt x="8162" y="6642"/>
                  </a:lnTo>
                  <a:lnTo>
                    <a:pt x="8208" y="6469"/>
                  </a:lnTo>
                  <a:lnTo>
                    <a:pt x="8252" y="6299"/>
                  </a:lnTo>
                  <a:lnTo>
                    <a:pt x="8294" y="6131"/>
                  </a:lnTo>
                  <a:lnTo>
                    <a:pt x="8335" y="5965"/>
                  </a:lnTo>
                  <a:lnTo>
                    <a:pt x="8373" y="5803"/>
                  </a:lnTo>
                  <a:lnTo>
                    <a:pt x="8410" y="5643"/>
                  </a:lnTo>
                  <a:lnTo>
                    <a:pt x="8446" y="5486"/>
                  </a:lnTo>
                  <a:lnTo>
                    <a:pt x="8479" y="5330"/>
                  </a:lnTo>
                  <a:lnTo>
                    <a:pt x="8511" y="5178"/>
                  </a:lnTo>
                  <a:lnTo>
                    <a:pt x="8540" y="5029"/>
                  </a:lnTo>
                  <a:lnTo>
                    <a:pt x="8568" y="4881"/>
                  </a:lnTo>
                  <a:lnTo>
                    <a:pt x="8595" y="4737"/>
                  </a:lnTo>
                  <a:lnTo>
                    <a:pt x="8619" y="4594"/>
                  </a:lnTo>
                  <a:lnTo>
                    <a:pt x="8641" y="4455"/>
                  </a:lnTo>
                  <a:lnTo>
                    <a:pt x="8662" y="4318"/>
                  </a:lnTo>
                  <a:lnTo>
                    <a:pt x="8681" y="4183"/>
                  </a:lnTo>
                  <a:lnTo>
                    <a:pt x="8698" y="4052"/>
                  </a:lnTo>
                  <a:lnTo>
                    <a:pt x="8713" y="3923"/>
                  </a:lnTo>
                  <a:lnTo>
                    <a:pt x="8727" y="3796"/>
                  </a:lnTo>
                  <a:lnTo>
                    <a:pt x="8738" y="3673"/>
                  </a:lnTo>
                  <a:lnTo>
                    <a:pt x="8748" y="3551"/>
                  </a:lnTo>
                  <a:lnTo>
                    <a:pt x="8756" y="3432"/>
                  </a:lnTo>
                  <a:lnTo>
                    <a:pt x="8763" y="3317"/>
                  </a:lnTo>
                  <a:lnTo>
                    <a:pt x="8767" y="3202"/>
                  </a:lnTo>
                  <a:lnTo>
                    <a:pt x="8770" y="3092"/>
                  </a:lnTo>
                  <a:lnTo>
                    <a:pt x="8771" y="2983"/>
                  </a:lnTo>
                  <a:lnTo>
                    <a:pt x="8770" y="2915"/>
                  </a:lnTo>
                  <a:lnTo>
                    <a:pt x="8769" y="2848"/>
                  </a:lnTo>
                  <a:lnTo>
                    <a:pt x="8767" y="2782"/>
                  </a:lnTo>
                  <a:lnTo>
                    <a:pt x="8764" y="2716"/>
                  </a:lnTo>
                  <a:lnTo>
                    <a:pt x="8759" y="2651"/>
                  </a:lnTo>
                  <a:lnTo>
                    <a:pt x="8754" y="2587"/>
                  </a:lnTo>
                  <a:lnTo>
                    <a:pt x="8748" y="2524"/>
                  </a:lnTo>
                  <a:lnTo>
                    <a:pt x="8741" y="2461"/>
                  </a:lnTo>
                  <a:lnTo>
                    <a:pt x="8732" y="2399"/>
                  </a:lnTo>
                  <a:lnTo>
                    <a:pt x="8724" y="2338"/>
                  </a:lnTo>
                  <a:lnTo>
                    <a:pt x="8713" y="2278"/>
                  </a:lnTo>
                  <a:lnTo>
                    <a:pt x="8703" y="2219"/>
                  </a:lnTo>
                  <a:lnTo>
                    <a:pt x="8691" y="2160"/>
                  </a:lnTo>
                  <a:lnTo>
                    <a:pt x="8679" y="2101"/>
                  </a:lnTo>
                  <a:lnTo>
                    <a:pt x="8665" y="2044"/>
                  </a:lnTo>
                  <a:lnTo>
                    <a:pt x="8650" y="1988"/>
                  </a:lnTo>
                  <a:lnTo>
                    <a:pt x="8635" y="1932"/>
                  </a:lnTo>
                  <a:lnTo>
                    <a:pt x="8618" y="1876"/>
                  </a:lnTo>
                  <a:lnTo>
                    <a:pt x="8600" y="1823"/>
                  </a:lnTo>
                  <a:lnTo>
                    <a:pt x="8582" y="1769"/>
                  </a:lnTo>
                  <a:lnTo>
                    <a:pt x="8562" y="1716"/>
                  </a:lnTo>
                  <a:lnTo>
                    <a:pt x="8542" y="1664"/>
                  </a:lnTo>
                  <a:lnTo>
                    <a:pt x="8521" y="1612"/>
                  </a:lnTo>
                  <a:lnTo>
                    <a:pt x="8499" y="1561"/>
                  </a:lnTo>
                  <a:lnTo>
                    <a:pt x="8476" y="1512"/>
                  </a:lnTo>
                  <a:lnTo>
                    <a:pt x="8452" y="1463"/>
                  </a:lnTo>
                  <a:lnTo>
                    <a:pt x="8427" y="1415"/>
                  </a:lnTo>
                  <a:lnTo>
                    <a:pt x="8401" y="1367"/>
                  </a:lnTo>
                  <a:lnTo>
                    <a:pt x="8374" y="1320"/>
                  </a:lnTo>
                  <a:lnTo>
                    <a:pt x="8346" y="1275"/>
                  </a:lnTo>
                  <a:lnTo>
                    <a:pt x="8318" y="1229"/>
                  </a:lnTo>
                  <a:lnTo>
                    <a:pt x="8287" y="1184"/>
                  </a:lnTo>
                  <a:lnTo>
                    <a:pt x="8257" y="1140"/>
                  </a:lnTo>
                  <a:lnTo>
                    <a:pt x="8227" y="1098"/>
                  </a:lnTo>
                  <a:lnTo>
                    <a:pt x="8194" y="1058"/>
                  </a:lnTo>
                  <a:lnTo>
                    <a:pt x="8163" y="1019"/>
                  </a:lnTo>
                  <a:lnTo>
                    <a:pt x="8129" y="981"/>
                  </a:lnTo>
                  <a:lnTo>
                    <a:pt x="8095" y="943"/>
                  </a:lnTo>
                  <a:lnTo>
                    <a:pt x="8062" y="908"/>
                  </a:lnTo>
                  <a:lnTo>
                    <a:pt x="8027" y="874"/>
                  </a:lnTo>
                  <a:lnTo>
                    <a:pt x="7992" y="842"/>
                  </a:lnTo>
                  <a:lnTo>
                    <a:pt x="7956" y="811"/>
                  </a:lnTo>
                  <a:lnTo>
                    <a:pt x="7919" y="781"/>
                  </a:lnTo>
                  <a:lnTo>
                    <a:pt x="7883" y="752"/>
                  </a:lnTo>
                  <a:lnTo>
                    <a:pt x="7845" y="726"/>
                  </a:lnTo>
                  <a:lnTo>
                    <a:pt x="7806" y="700"/>
                  </a:lnTo>
                  <a:lnTo>
                    <a:pt x="7767" y="676"/>
                  </a:lnTo>
                  <a:lnTo>
                    <a:pt x="7728" y="653"/>
                  </a:lnTo>
                  <a:lnTo>
                    <a:pt x="7688" y="632"/>
                  </a:lnTo>
                  <a:lnTo>
                    <a:pt x="7648" y="611"/>
                  </a:lnTo>
                  <a:lnTo>
                    <a:pt x="7607" y="593"/>
                  </a:lnTo>
                  <a:lnTo>
                    <a:pt x="7565" y="575"/>
                  </a:lnTo>
                  <a:lnTo>
                    <a:pt x="7522" y="559"/>
                  </a:lnTo>
                  <a:lnTo>
                    <a:pt x="7480" y="545"/>
                  </a:lnTo>
                  <a:lnTo>
                    <a:pt x="7436" y="532"/>
                  </a:lnTo>
                  <a:lnTo>
                    <a:pt x="7392" y="519"/>
                  </a:lnTo>
                  <a:lnTo>
                    <a:pt x="7348" y="509"/>
                  </a:lnTo>
                  <a:lnTo>
                    <a:pt x="7301" y="501"/>
                  </a:lnTo>
                  <a:lnTo>
                    <a:pt x="7256" y="492"/>
                  </a:lnTo>
                  <a:lnTo>
                    <a:pt x="7210" y="486"/>
                  </a:lnTo>
                  <a:lnTo>
                    <a:pt x="7163" y="481"/>
                  </a:lnTo>
                  <a:lnTo>
                    <a:pt x="7116" y="478"/>
                  </a:lnTo>
                  <a:lnTo>
                    <a:pt x="7068" y="476"/>
                  </a:lnTo>
                  <a:lnTo>
                    <a:pt x="7019" y="475"/>
                  </a:lnTo>
                  <a:lnTo>
                    <a:pt x="6868" y="482"/>
                  </a:lnTo>
                  <a:lnTo>
                    <a:pt x="6717" y="504"/>
                  </a:lnTo>
                  <a:lnTo>
                    <a:pt x="6568" y="539"/>
                  </a:lnTo>
                  <a:lnTo>
                    <a:pt x="6420" y="588"/>
                  </a:lnTo>
                  <a:lnTo>
                    <a:pt x="6274" y="652"/>
                  </a:lnTo>
                  <a:lnTo>
                    <a:pt x="6129" y="731"/>
                  </a:lnTo>
                  <a:lnTo>
                    <a:pt x="5984" y="823"/>
                  </a:lnTo>
                  <a:lnTo>
                    <a:pt x="5840" y="929"/>
                  </a:lnTo>
                  <a:lnTo>
                    <a:pt x="5698" y="1050"/>
                  </a:lnTo>
                  <a:lnTo>
                    <a:pt x="5556" y="1185"/>
                  </a:lnTo>
                  <a:lnTo>
                    <a:pt x="5416" y="1333"/>
                  </a:lnTo>
                  <a:lnTo>
                    <a:pt x="5276" y="1496"/>
                  </a:lnTo>
                  <a:lnTo>
                    <a:pt x="5139" y="1674"/>
                  </a:lnTo>
                  <a:lnTo>
                    <a:pt x="5001" y="1865"/>
                  </a:lnTo>
                  <a:lnTo>
                    <a:pt x="4865" y="2071"/>
                  </a:lnTo>
                  <a:lnTo>
                    <a:pt x="4731" y="2291"/>
                  </a:lnTo>
                  <a:lnTo>
                    <a:pt x="4596" y="2524"/>
                  </a:lnTo>
                  <a:lnTo>
                    <a:pt x="4463" y="2773"/>
                  </a:lnTo>
                  <a:lnTo>
                    <a:pt x="4332" y="3035"/>
                  </a:lnTo>
                  <a:lnTo>
                    <a:pt x="4201" y="3312"/>
                  </a:lnTo>
                  <a:lnTo>
                    <a:pt x="4072" y="3602"/>
                  </a:lnTo>
                  <a:lnTo>
                    <a:pt x="3943" y="3907"/>
                  </a:lnTo>
                  <a:lnTo>
                    <a:pt x="3816" y="4226"/>
                  </a:lnTo>
                  <a:lnTo>
                    <a:pt x="3689" y="4559"/>
                  </a:lnTo>
                  <a:lnTo>
                    <a:pt x="3564" y="4907"/>
                  </a:lnTo>
                  <a:lnTo>
                    <a:pt x="3441" y="5268"/>
                  </a:lnTo>
                  <a:lnTo>
                    <a:pt x="3317" y="5645"/>
                  </a:lnTo>
                  <a:lnTo>
                    <a:pt x="3195" y="6034"/>
                  </a:lnTo>
                  <a:lnTo>
                    <a:pt x="3075" y="6438"/>
                  </a:lnTo>
                  <a:lnTo>
                    <a:pt x="2954" y="6856"/>
                  </a:lnTo>
                  <a:lnTo>
                    <a:pt x="2835" y="7288"/>
                  </a:lnTo>
                  <a:lnTo>
                    <a:pt x="2718" y="7735"/>
                  </a:lnTo>
                  <a:lnTo>
                    <a:pt x="7847" y="7735"/>
                  </a:lnTo>
                  <a:close/>
                  <a:moveTo>
                    <a:pt x="7736" y="8210"/>
                  </a:moveTo>
                  <a:lnTo>
                    <a:pt x="2603" y="8210"/>
                  </a:lnTo>
                  <a:lnTo>
                    <a:pt x="2536" y="8435"/>
                  </a:lnTo>
                  <a:lnTo>
                    <a:pt x="2473" y="8655"/>
                  </a:lnTo>
                  <a:lnTo>
                    <a:pt x="2411" y="8871"/>
                  </a:lnTo>
                  <a:lnTo>
                    <a:pt x="2351" y="9084"/>
                  </a:lnTo>
                  <a:lnTo>
                    <a:pt x="2293" y="9293"/>
                  </a:lnTo>
                  <a:lnTo>
                    <a:pt x="2238" y="9499"/>
                  </a:lnTo>
                  <a:lnTo>
                    <a:pt x="2184" y="9700"/>
                  </a:lnTo>
                  <a:lnTo>
                    <a:pt x="2133" y="9898"/>
                  </a:lnTo>
                  <a:lnTo>
                    <a:pt x="2082" y="10092"/>
                  </a:lnTo>
                  <a:lnTo>
                    <a:pt x="2035" y="10282"/>
                  </a:lnTo>
                  <a:lnTo>
                    <a:pt x="1990" y="10469"/>
                  </a:lnTo>
                  <a:lnTo>
                    <a:pt x="1947" y="10651"/>
                  </a:lnTo>
                  <a:lnTo>
                    <a:pt x="1906" y="10831"/>
                  </a:lnTo>
                  <a:lnTo>
                    <a:pt x="1867" y="11006"/>
                  </a:lnTo>
                  <a:lnTo>
                    <a:pt x="1831" y="11177"/>
                  </a:lnTo>
                  <a:lnTo>
                    <a:pt x="1796" y="11346"/>
                  </a:lnTo>
                  <a:lnTo>
                    <a:pt x="1762" y="11510"/>
                  </a:lnTo>
                  <a:lnTo>
                    <a:pt x="1732" y="11670"/>
                  </a:lnTo>
                  <a:lnTo>
                    <a:pt x="1704" y="11827"/>
                  </a:lnTo>
                  <a:lnTo>
                    <a:pt x="1677" y="11979"/>
                  </a:lnTo>
                  <a:lnTo>
                    <a:pt x="1653" y="12129"/>
                  </a:lnTo>
                  <a:lnTo>
                    <a:pt x="1631" y="12274"/>
                  </a:lnTo>
                  <a:lnTo>
                    <a:pt x="1611" y="12416"/>
                  </a:lnTo>
                  <a:lnTo>
                    <a:pt x="1594" y="12554"/>
                  </a:lnTo>
                  <a:lnTo>
                    <a:pt x="1578" y="12688"/>
                  </a:lnTo>
                  <a:lnTo>
                    <a:pt x="1564" y="12819"/>
                  </a:lnTo>
                  <a:lnTo>
                    <a:pt x="1552" y="12946"/>
                  </a:lnTo>
                  <a:lnTo>
                    <a:pt x="1542" y="13069"/>
                  </a:lnTo>
                  <a:lnTo>
                    <a:pt x="1535" y="13189"/>
                  </a:lnTo>
                  <a:lnTo>
                    <a:pt x="1530" y="13304"/>
                  </a:lnTo>
                  <a:lnTo>
                    <a:pt x="1526" y="13416"/>
                  </a:lnTo>
                  <a:lnTo>
                    <a:pt x="1525" y="13524"/>
                  </a:lnTo>
                  <a:lnTo>
                    <a:pt x="1526" y="13595"/>
                  </a:lnTo>
                  <a:lnTo>
                    <a:pt x="1527" y="13666"/>
                  </a:lnTo>
                  <a:lnTo>
                    <a:pt x="1531" y="13736"/>
                  </a:lnTo>
                  <a:lnTo>
                    <a:pt x="1534" y="13804"/>
                  </a:lnTo>
                  <a:lnTo>
                    <a:pt x="1539" y="13872"/>
                  </a:lnTo>
                  <a:lnTo>
                    <a:pt x="1544" y="13938"/>
                  </a:lnTo>
                  <a:lnTo>
                    <a:pt x="1552" y="14004"/>
                  </a:lnTo>
                  <a:lnTo>
                    <a:pt x="1560" y="14069"/>
                  </a:lnTo>
                  <a:lnTo>
                    <a:pt x="1568" y="14133"/>
                  </a:lnTo>
                  <a:lnTo>
                    <a:pt x="1579" y="14196"/>
                  </a:lnTo>
                  <a:lnTo>
                    <a:pt x="1589" y="14258"/>
                  </a:lnTo>
                  <a:lnTo>
                    <a:pt x="1602" y="14319"/>
                  </a:lnTo>
                  <a:lnTo>
                    <a:pt x="1615" y="14379"/>
                  </a:lnTo>
                  <a:lnTo>
                    <a:pt x="1629" y="14438"/>
                  </a:lnTo>
                  <a:lnTo>
                    <a:pt x="1645" y="14497"/>
                  </a:lnTo>
                  <a:lnTo>
                    <a:pt x="1661" y="14554"/>
                  </a:lnTo>
                  <a:lnTo>
                    <a:pt x="1679" y="14611"/>
                  </a:lnTo>
                  <a:lnTo>
                    <a:pt x="1696" y="14666"/>
                  </a:lnTo>
                  <a:lnTo>
                    <a:pt x="1716" y="14721"/>
                  </a:lnTo>
                  <a:lnTo>
                    <a:pt x="1737" y="14775"/>
                  </a:lnTo>
                  <a:lnTo>
                    <a:pt x="1758" y="14828"/>
                  </a:lnTo>
                  <a:lnTo>
                    <a:pt x="1781" y="14880"/>
                  </a:lnTo>
                  <a:lnTo>
                    <a:pt x="1805" y="14930"/>
                  </a:lnTo>
                  <a:lnTo>
                    <a:pt x="1830" y="14981"/>
                  </a:lnTo>
                  <a:lnTo>
                    <a:pt x="1856" y="15031"/>
                  </a:lnTo>
                  <a:lnTo>
                    <a:pt x="1883" y="15079"/>
                  </a:lnTo>
                  <a:lnTo>
                    <a:pt x="1910" y="15126"/>
                  </a:lnTo>
                  <a:lnTo>
                    <a:pt x="1940" y="15173"/>
                  </a:lnTo>
                  <a:lnTo>
                    <a:pt x="1970" y="15218"/>
                  </a:lnTo>
                  <a:lnTo>
                    <a:pt x="2001" y="15263"/>
                  </a:lnTo>
                  <a:lnTo>
                    <a:pt x="2033" y="15307"/>
                  </a:lnTo>
                  <a:lnTo>
                    <a:pt x="2067" y="15349"/>
                  </a:lnTo>
                  <a:lnTo>
                    <a:pt x="2100" y="15391"/>
                  </a:lnTo>
                  <a:lnTo>
                    <a:pt x="2134" y="15431"/>
                  </a:lnTo>
                  <a:lnTo>
                    <a:pt x="2168" y="15470"/>
                  </a:lnTo>
                  <a:lnTo>
                    <a:pt x="2203" y="15507"/>
                  </a:lnTo>
                  <a:lnTo>
                    <a:pt x="2238" y="15543"/>
                  </a:lnTo>
                  <a:lnTo>
                    <a:pt x="2272" y="15578"/>
                  </a:lnTo>
                  <a:lnTo>
                    <a:pt x="2308" y="15611"/>
                  </a:lnTo>
                  <a:lnTo>
                    <a:pt x="2343" y="15643"/>
                  </a:lnTo>
                  <a:lnTo>
                    <a:pt x="2379" y="15674"/>
                  </a:lnTo>
                  <a:lnTo>
                    <a:pt x="2416" y="15704"/>
                  </a:lnTo>
                  <a:lnTo>
                    <a:pt x="2453" y="15732"/>
                  </a:lnTo>
                  <a:lnTo>
                    <a:pt x="2489" y="15759"/>
                  </a:lnTo>
                  <a:lnTo>
                    <a:pt x="2527" y="15785"/>
                  </a:lnTo>
                  <a:lnTo>
                    <a:pt x="2565" y="15809"/>
                  </a:lnTo>
                  <a:lnTo>
                    <a:pt x="2603" y="15832"/>
                  </a:lnTo>
                  <a:lnTo>
                    <a:pt x="2640" y="15854"/>
                  </a:lnTo>
                  <a:lnTo>
                    <a:pt x="2679" y="15874"/>
                  </a:lnTo>
                  <a:lnTo>
                    <a:pt x="2717" y="15893"/>
                  </a:lnTo>
                  <a:lnTo>
                    <a:pt x="2757" y="15911"/>
                  </a:lnTo>
                  <a:lnTo>
                    <a:pt x="2796" y="15927"/>
                  </a:lnTo>
                  <a:lnTo>
                    <a:pt x="2835" y="15942"/>
                  </a:lnTo>
                  <a:lnTo>
                    <a:pt x="2875" y="15955"/>
                  </a:lnTo>
                  <a:lnTo>
                    <a:pt x="2915" y="15968"/>
                  </a:lnTo>
                  <a:lnTo>
                    <a:pt x="2956" y="15979"/>
                  </a:lnTo>
                  <a:lnTo>
                    <a:pt x="2996" y="15989"/>
                  </a:lnTo>
                  <a:lnTo>
                    <a:pt x="3038" y="15997"/>
                  </a:lnTo>
                  <a:lnTo>
                    <a:pt x="3079" y="16005"/>
                  </a:lnTo>
                  <a:lnTo>
                    <a:pt x="3121" y="16011"/>
                  </a:lnTo>
                  <a:lnTo>
                    <a:pt x="3162" y="16015"/>
                  </a:lnTo>
                  <a:lnTo>
                    <a:pt x="3204" y="16018"/>
                  </a:lnTo>
                  <a:lnTo>
                    <a:pt x="3247" y="16020"/>
                  </a:lnTo>
                  <a:lnTo>
                    <a:pt x="3290" y="16021"/>
                  </a:lnTo>
                  <a:lnTo>
                    <a:pt x="3369" y="16019"/>
                  </a:lnTo>
                  <a:lnTo>
                    <a:pt x="3448" y="16014"/>
                  </a:lnTo>
                  <a:lnTo>
                    <a:pt x="3527" y="16006"/>
                  </a:lnTo>
                  <a:lnTo>
                    <a:pt x="3604" y="15993"/>
                  </a:lnTo>
                  <a:lnTo>
                    <a:pt x="3682" y="15978"/>
                  </a:lnTo>
                  <a:lnTo>
                    <a:pt x="3758" y="15959"/>
                  </a:lnTo>
                  <a:lnTo>
                    <a:pt x="3834" y="15937"/>
                  </a:lnTo>
                  <a:lnTo>
                    <a:pt x="3909" y="15911"/>
                  </a:lnTo>
                  <a:lnTo>
                    <a:pt x="3984" y="15882"/>
                  </a:lnTo>
                  <a:lnTo>
                    <a:pt x="4058" y="15850"/>
                  </a:lnTo>
                  <a:lnTo>
                    <a:pt x="4132" y="15814"/>
                  </a:lnTo>
                  <a:lnTo>
                    <a:pt x="4204" y="15773"/>
                  </a:lnTo>
                  <a:lnTo>
                    <a:pt x="4277" y="15731"/>
                  </a:lnTo>
                  <a:lnTo>
                    <a:pt x="4348" y="15685"/>
                  </a:lnTo>
                  <a:lnTo>
                    <a:pt x="4418" y="15635"/>
                  </a:lnTo>
                  <a:lnTo>
                    <a:pt x="4488" y="15582"/>
                  </a:lnTo>
                  <a:lnTo>
                    <a:pt x="4558" y="15525"/>
                  </a:lnTo>
                  <a:lnTo>
                    <a:pt x="4627" y="15465"/>
                  </a:lnTo>
                  <a:lnTo>
                    <a:pt x="4695" y="15401"/>
                  </a:lnTo>
                  <a:lnTo>
                    <a:pt x="4762" y="15334"/>
                  </a:lnTo>
                  <a:lnTo>
                    <a:pt x="4829" y="15264"/>
                  </a:lnTo>
                  <a:lnTo>
                    <a:pt x="4895" y="15189"/>
                  </a:lnTo>
                  <a:lnTo>
                    <a:pt x="4961" y="15112"/>
                  </a:lnTo>
                  <a:lnTo>
                    <a:pt x="5026" y="15032"/>
                  </a:lnTo>
                  <a:lnTo>
                    <a:pt x="5090" y="14947"/>
                  </a:lnTo>
                  <a:lnTo>
                    <a:pt x="5154" y="14859"/>
                  </a:lnTo>
                  <a:lnTo>
                    <a:pt x="5217" y="14767"/>
                  </a:lnTo>
                  <a:lnTo>
                    <a:pt x="5280" y="14673"/>
                  </a:lnTo>
                  <a:lnTo>
                    <a:pt x="5342" y="14574"/>
                  </a:lnTo>
                  <a:lnTo>
                    <a:pt x="5403" y="14473"/>
                  </a:lnTo>
                  <a:lnTo>
                    <a:pt x="5464" y="14368"/>
                  </a:lnTo>
                  <a:lnTo>
                    <a:pt x="5524" y="14260"/>
                  </a:lnTo>
                  <a:lnTo>
                    <a:pt x="5583" y="14147"/>
                  </a:lnTo>
                  <a:lnTo>
                    <a:pt x="5644" y="14030"/>
                  </a:lnTo>
                  <a:lnTo>
                    <a:pt x="5705" y="13907"/>
                  </a:lnTo>
                  <a:lnTo>
                    <a:pt x="5767" y="13779"/>
                  </a:lnTo>
                  <a:lnTo>
                    <a:pt x="5830" y="13647"/>
                  </a:lnTo>
                  <a:lnTo>
                    <a:pt x="5893" y="13510"/>
                  </a:lnTo>
                  <a:lnTo>
                    <a:pt x="5956" y="13367"/>
                  </a:lnTo>
                  <a:lnTo>
                    <a:pt x="6020" y="13220"/>
                  </a:lnTo>
                  <a:lnTo>
                    <a:pt x="6085" y="13068"/>
                  </a:lnTo>
                  <a:lnTo>
                    <a:pt x="6150" y="12911"/>
                  </a:lnTo>
                  <a:lnTo>
                    <a:pt x="6216" y="12749"/>
                  </a:lnTo>
                  <a:lnTo>
                    <a:pt x="6282" y="12582"/>
                  </a:lnTo>
                  <a:lnTo>
                    <a:pt x="6349" y="12411"/>
                  </a:lnTo>
                  <a:lnTo>
                    <a:pt x="6416" y="12234"/>
                  </a:lnTo>
                  <a:lnTo>
                    <a:pt x="6484" y="12053"/>
                  </a:lnTo>
                  <a:lnTo>
                    <a:pt x="6554" y="11866"/>
                  </a:lnTo>
                  <a:lnTo>
                    <a:pt x="6623" y="11674"/>
                  </a:lnTo>
                  <a:lnTo>
                    <a:pt x="6693" y="11478"/>
                  </a:lnTo>
                  <a:lnTo>
                    <a:pt x="6763" y="11277"/>
                  </a:lnTo>
                  <a:lnTo>
                    <a:pt x="6835" y="11070"/>
                  </a:lnTo>
                  <a:lnTo>
                    <a:pt x="6906" y="10860"/>
                  </a:lnTo>
                  <a:lnTo>
                    <a:pt x="6978" y="10643"/>
                  </a:lnTo>
                  <a:lnTo>
                    <a:pt x="7052" y="10422"/>
                  </a:lnTo>
                  <a:lnTo>
                    <a:pt x="7125" y="10196"/>
                  </a:lnTo>
                  <a:lnTo>
                    <a:pt x="7200" y="9965"/>
                  </a:lnTo>
                  <a:lnTo>
                    <a:pt x="7274" y="9730"/>
                  </a:lnTo>
                  <a:lnTo>
                    <a:pt x="7350" y="9488"/>
                  </a:lnTo>
                  <a:lnTo>
                    <a:pt x="7425" y="9243"/>
                  </a:lnTo>
                  <a:lnTo>
                    <a:pt x="7502" y="8992"/>
                  </a:lnTo>
                  <a:lnTo>
                    <a:pt x="7579" y="8736"/>
                  </a:lnTo>
                  <a:lnTo>
                    <a:pt x="7657" y="8476"/>
                  </a:lnTo>
                  <a:lnTo>
                    <a:pt x="7736" y="821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48" name="Freeform 11">
              <a:extLst>
                <a:ext uri="{FF2B5EF4-FFF2-40B4-BE49-F238E27FC236}">
                  <a16:creationId xmlns:a16="http://schemas.microsoft.com/office/drawing/2014/main" id="{1E3732E1-788B-30D9-242D-0F8431093648}"/>
                </a:ext>
              </a:extLst>
            </p:cNvPr>
            <p:cNvSpPr>
              <a:spLocks/>
            </p:cNvSpPr>
            <p:nvPr/>
          </p:nvSpPr>
          <p:spPr bwMode="auto">
            <a:xfrm>
              <a:off x="3649" y="2352"/>
              <a:ext cx="862" cy="635"/>
            </a:xfrm>
            <a:custGeom>
              <a:avLst/>
              <a:gdLst>
                <a:gd name="T0" fmla="*/ 0 w 10354"/>
                <a:gd name="T1" fmla="*/ 0 h 16496"/>
                <a:gd name="T2" fmla="*/ 0 w 10354"/>
                <a:gd name="T3" fmla="*/ 0 h 16496"/>
                <a:gd name="T4" fmla="*/ 0 w 10354"/>
                <a:gd name="T5" fmla="*/ 0 h 16496"/>
                <a:gd name="T6" fmla="*/ 0 w 10354"/>
                <a:gd name="T7" fmla="*/ 0 h 16496"/>
                <a:gd name="T8" fmla="*/ 0 w 10354"/>
                <a:gd name="T9" fmla="*/ 0 h 16496"/>
                <a:gd name="T10" fmla="*/ 0 w 10354"/>
                <a:gd name="T11" fmla="*/ 0 h 16496"/>
                <a:gd name="T12" fmla="*/ 0 w 10354"/>
                <a:gd name="T13" fmla="*/ 0 h 16496"/>
                <a:gd name="T14" fmla="*/ 0 w 10354"/>
                <a:gd name="T15" fmla="*/ 0 h 16496"/>
                <a:gd name="T16" fmla="*/ 0 w 10354"/>
                <a:gd name="T17" fmla="*/ 0 h 16496"/>
                <a:gd name="T18" fmla="*/ 0 w 10354"/>
                <a:gd name="T19" fmla="*/ 0 h 16496"/>
                <a:gd name="T20" fmla="*/ 0 w 10354"/>
                <a:gd name="T21" fmla="*/ 0 h 16496"/>
                <a:gd name="T22" fmla="*/ 0 w 10354"/>
                <a:gd name="T23" fmla="*/ 0 h 16496"/>
                <a:gd name="T24" fmla="*/ 0 w 10354"/>
                <a:gd name="T25" fmla="*/ 0 h 16496"/>
                <a:gd name="T26" fmla="*/ 0 w 10354"/>
                <a:gd name="T27" fmla="*/ 0 h 16496"/>
                <a:gd name="T28" fmla="*/ 0 w 10354"/>
                <a:gd name="T29" fmla="*/ 0 h 16496"/>
                <a:gd name="T30" fmla="*/ 0 w 10354"/>
                <a:gd name="T31" fmla="*/ 0 h 16496"/>
                <a:gd name="T32" fmla="*/ 0 w 10354"/>
                <a:gd name="T33" fmla="*/ 0 h 16496"/>
                <a:gd name="T34" fmla="*/ 0 w 10354"/>
                <a:gd name="T35" fmla="*/ 0 h 16496"/>
                <a:gd name="T36" fmla="*/ 0 w 10354"/>
                <a:gd name="T37" fmla="*/ 0 h 16496"/>
                <a:gd name="T38" fmla="*/ 0 w 10354"/>
                <a:gd name="T39" fmla="*/ 0 h 16496"/>
                <a:gd name="T40" fmla="*/ 0 w 10354"/>
                <a:gd name="T41" fmla="*/ 0 h 16496"/>
                <a:gd name="T42" fmla="*/ 0 w 10354"/>
                <a:gd name="T43" fmla="*/ 0 h 16496"/>
                <a:gd name="T44" fmla="*/ 0 w 10354"/>
                <a:gd name="T45" fmla="*/ 0 h 16496"/>
                <a:gd name="T46" fmla="*/ 0 w 10354"/>
                <a:gd name="T47" fmla="*/ 0 h 16496"/>
                <a:gd name="T48" fmla="*/ 0 w 10354"/>
                <a:gd name="T49" fmla="*/ 0 h 16496"/>
                <a:gd name="T50" fmla="*/ 0 w 10354"/>
                <a:gd name="T51" fmla="*/ 0 h 16496"/>
                <a:gd name="T52" fmla="*/ 0 w 10354"/>
                <a:gd name="T53" fmla="*/ 0 h 16496"/>
                <a:gd name="T54" fmla="*/ 0 w 10354"/>
                <a:gd name="T55" fmla="*/ 0 h 16496"/>
                <a:gd name="T56" fmla="*/ 0 w 10354"/>
                <a:gd name="T57" fmla="*/ 0 h 16496"/>
                <a:gd name="T58" fmla="*/ 0 w 10354"/>
                <a:gd name="T59" fmla="*/ 0 h 16496"/>
                <a:gd name="T60" fmla="*/ 0 w 10354"/>
                <a:gd name="T61" fmla="*/ 0 h 16496"/>
                <a:gd name="T62" fmla="*/ 0 w 10354"/>
                <a:gd name="T63" fmla="*/ 0 h 16496"/>
                <a:gd name="T64" fmla="*/ 0 w 10354"/>
                <a:gd name="T65" fmla="*/ 0 h 16496"/>
                <a:gd name="T66" fmla="*/ 0 w 10354"/>
                <a:gd name="T67" fmla="*/ 0 h 16496"/>
                <a:gd name="T68" fmla="*/ 0 w 10354"/>
                <a:gd name="T69" fmla="*/ 0 h 16496"/>
                <a:gd name="T70" fmla="*/ 0 w 10354"/>
                <a:gd name="T71" fmla="*/ 0 h 16496"/>
                <a:gd name="T72" fmla="*/ 0 w 10354"/>
                <a:gd name="T73" fmla="*/ 0 h 16496"/>
                <a:gd name="T74" fmla="*/ 0 w 10354"/>
                <a:gd name="T75" fmla="*/ 0 h 16496"/>
                <a:gd name="T76" fmla="*/ 0 w 10354"/>
                <a:gd name="T77" fmla="*/ 0 h 16496"/>
                <a:gd name="T78" fmla="*/ 0 w 10354"/>
                <a:gd name="T79" fmla="*/ 0 h 16496"/>
                <a:gd name="T80" fmla="*/ 0 w 10354"/>
                <a:gd name="T81" fmla="*/ 0 h 16496"/>
                <a:gd name="T82" fmla="*/ 0 w 10354"/>
                <a:gd name="T83" fmla="*/ 0 h 16496"/>
                <a:gd name="T84" fmla="*/ 0 w 10354"/>
                <a:gd name="T85" fmla="*/ 0 h 16496"/>
                <a:gd name="T86" fmla="*/ 0 w 10354"/>
                <a:gd name="T87" fmla="*/ 0 h 16496"/>
                <a:gd name="T88" fmla="*/ 0 w 10354"/>
                <a:gd name="T89" fmla="*/ 0 h 16496"/>
                <a:gd name="T90" fmla="*/ 0 w 10354"/>
                <a:gd name="T91" fmla="*/ 0 h 16496"/>
                <a:gd name="T92" fmla="*/ 0 w 10354"/>
                <a:gd name="T93" fmla="*/ 0 h 16496"/>
                <a:gd name="T94" fmla="*/ 0 w 10354"/>
                <a:gd name="T95" fmla="*/ 0 h 16496"/>
                <a:gd name="T96" fmla="*/ 0 w 10354"/>
                <a:gd name="T97" fmla="*/ 0 h 16496"/>
                <a:gd name="T98" fmla="*/ 0 w 10354"/>
                <a:gd name="T99" fmla="*/ 0 h 16496"/>
                <a:gd name="T100" fmla="*/ 0 w 10354"/>
                <a:gd name="T101" fmla="*/ 0 h 16496"/>
                <a:gd name="T102" fmla="*/ 0 w 10354"/>
                <a:gd name="T103" fmla="*/ 0 h 16496"/>
                <a:gd name="T104" fmla="*/ 0 w 10354"/>
                <a:gd name="T105" fmla="*/ 0 h 164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354" h="16496">
                  <a:moveTo>
                    <a:pt x="7344" y="0"/>
                  </a:moveTo>
                  <a:lnTo>
                    <a:pt x="7434" y="1"/>
                  </a:lnTo>
                  <a:lnTo>
                    <a:pt x="7521" y="4"/>
                  </a:lnTo>
                  <a:lnTo>
                    <a:pt x="7607" y="10"/>
                  </a:lnTo>
                  <a:lnTo>
                    <a:pt x="7692" y="17"/>
                  </a:lnTo>
                  <a:lnTo>
                    <a:pt x="7775" y="26"/>
                  </a:lnTo>
                  <a:lnTo>
                    <a:pt x="7857" y="37"/>
                  </a:lnTo>
                  <a:lnTo>
                    <a:pt x="7938" y="51"/>
                  </a:lnTo>
                  <a:lnTo>
                    <a:pt x="8018" y="66"/>
                  </a:lnTo>
                  <a:lnTo>
                    <a:pt x="8097" y="84"/>
                  </a:lnTo>
                  <a:lnTo>
                    <a:pt x="8173" y="104"/>
                  </a:lnTo>
                  <a:lnTo>
                    <a:pt x="8250" y="126"/>
                  </a:lnTo>
                  <a:lnTo>
                    <a:pt x="8324" y="150"/>
                  </a:lnTo>
                  <a:lnTo>
                    <a:pt x="8398" y="176"/>
                  </a:lnTo>
                  <a:lnTo>
                    <a:pt x="8470" y="204"/>
                  </a:lnTo>
                  <a:lnTo>
                    <a:pt x="8541" y="234"/>
                  </a:lnTo>
                  <a:lnTo>
                    <a:pt x="8610" y="266"/>
                  </a:lnTo>
                  <a:lnTo>
                    <a:pt x="8680" y="300"/>
                  </a:lnTo>
                  <a:lnTo>
                    <a:pt x="8747" y="338"/>
                  </a:lnTo>
                  <a:lnTo>
                    <a:pt x="8813" y="376"/>
                  </a:lnTo>
                  <a:lnTo>
                    <a:pt x="8878" y="416"/>
                  </a:lnTo>
                  <a:lnTo>
                    <a:pt x="8941" y="459"/>
                  </a:lnTo>
                  <a:lnTo>
                    <a:pt x="9004" y="504"/>
                  </a:lnTo>
                  <a:lnTo>
                    <a:pt x="9065" y="551"/>
                  </a:lnTo>
                  <a:lnTo>
                    <a:pt x="9124" y="600"/>
                  </a:lnTo>
                  <a:lnTo>
                    <a:pt x="9183" y="651"/>
                  </a:lnTo>
                  <a:lnTo>
                    <a:pt x="9241" y="704"/>
                  </a:lnTo>
                  <a:lnTo>
                    <a:pt x="9297" y="760"/>
                  </a:lnTo>
                  <a:lnTo>
                    <a:pt x="9352" y="816"/>
                  </a:lnTo>
                  <a:lnTo>
                    <a:pt x="9407" y="876"/>
                  </a:lnTo>
                  <a:lnTo>
                    <a:pt x="9459" y="938"/>
                  </a:lnTo>
                  <a:lnTo>
                    <a:pt x="9510" y="1001"/>
                  </a:lnTo>
                  <a:lnTo>
                    <a:pt x="9561" y="1067"/>
                  </a:lnTo>
                  <a:lnTo>
                    <a:pt x="9609" y="1134"/>
                  </a:lnTo>
                  <a:lnTo>
                    <a:pt x="9656" y="1203"/>
                  </a:lnTo>
                  <a:lnTo>
                    <a:pt x="9702" y="1275"/>
                  </a:lnTo>
                  <a:lnTo>
                    <a:pt x="9746" y="1347"/>
                  </a:lnTo>
                  <a:lnTo>
                    <a:pt x="9789" y="1421"/>
                  </a:lnTo>
                  <a:lnTo>
                    <a:pt x="9830" y="1496"/>
                  </a:lnTo>
                  <a:lnTo>
                    <a:pt x="9869" y="1574"/>
                  </a:lnTo>
                  <a:lnTo>
                    <a:pt x="9908" y="1652"/>
                  </a:lnTo>
                  <a:lnTo>
                    <a:pt x="9944" y="1734"/>
                  </a:lnTo>
                  <a:lnTo>
                    <a:pt x="9979" y="1815"/>
                  </a:lnTo>
                  <a:lnTo>
                    <a:pt x="10012" y="1900"/>
                  </a:lnTo>
                  <a:lnTo>
                    <a:pt x="10044" y="1986"/>
                  </a:lnTo>
                  <a:lnTo>
                    <a:pt x="10074" y="2072"/>
                  </a:lnTo>
                  <a:lnTo>
                    <a:pt x="10103" y="2162"/>
                  </a:lnTo>
                  <a:lnTo>
                    <a:pt x="10130" y="2252"/>
                  </a:lnTo>
                  <a:lnTo>
                    <a:pt x="10155" y="2345"/>
                  </a:lnTo>
                  <a:lnTo>
                    <a:pt x="10180" y="2439"/>
                  </a:lnTo>
                  <a:lnTo>
                    <a:pt x="10202" y="2533"/>
                  </a:lnTo>
                  <a:lnTo>
                    <a:pt x="10223" y="2632"/>
                  </a:lnTo>
                  <a:lnTo>
                    <a:pt x="10242" y="2730"/>
                  </a:lnTo>
                  <a:lnTo>
                    <a:pt x="10260" y="2831"/>
                  </a:lnTo>
                  <a:lnTo>
                    <a:pt x="10276" y="2933"/>
                  </a:lnTo>
                  <a:lnTo>
                    <a:pt x="10291" y="3036"/>
                  </a:lnTo>
                  <a:lnTo>
                    <a:pt x="10304" y="3141"/>
                  </a:lnTo>
                  <a:lnTo>
                    <a:pt x="10316" y="3249"/>
                  </a:lnTo>
                  <a:lnTo>
                    <a:pt x="10326" y="3357"/>
                  </a:lnTo>
                  <a:lnTo>
                    <a:pt x="10335" y="3467"/>
                  </a:lnTo>
                  <a:lnTo>
                    <a:pt x="10341" y="3579"/>
                  </a:lnTo>
                  <a:lnTo>
                    <a:pt x="10347" y="3692"/>
                  </a:lnTo>
                  <a:lnTo>
                    <a:pt x="10351" y="3808"/>
                  </a:lnTo>
                  <a:lnTo>
                    <a:pt x="10353" y="3924"/>
                  </a:lnTo>
                  <a:lnTo>
                    <a:pt x="10354" y="4043"/>
                  </a:lnTo>
                  <a:lnTo>
                    <a:pt x="10353" y="4196"/>
                  </a:lnTo>
                  <a:lnTo>
                    <a:pt x="10349" y="4350"/>
                  </a:lnTo>
                  <a:lnTo>
                    <a:pt x="10344" y="4505"/>
                  </a:lnTo>
                  <a:lnTo>
                    <a:pt x="10337" y="4661"/>
                  </a:lnTo>
                  <a:lnTo>
                    <a:pt x="10327" y="4820"/>
                  </a:lnTo>
                  <a:lnTo>
                    <a:pt x="10316" y="4979"/>
                  </a:lnTo>
                  <a:lnTo>
                    <a:pt x="10302" y="5140"/>
                  </a:lnTo>
                  <a:lnTo>
                    <a:pt x="10287" y="5302"/>
                  </a:lnTo>
                  <a:lnTo>
                    <a:pt x="10270" y="5465"/>
                  </a:lnTo>
                  <a:lnTo>
                    <a:pt x="10250" y="5629"/>
                  </a:lnTo>
                  <a:lnTo>
                    <a:pt x="10228" y="5795"/>
                  </a:lnTo>
                  <a:lnTo>
                    <a:pt x="10204" y="5962"/>
                  </a:lnTo>
                  <a:lnTo>
                    <a:pt x="10177" y="6132"/>
                  </a:lnTo>
                  <a:lnTo>
                    <a:pt x="10149" y="6301"/>
                  </a:lnTo>
                  <a:lnTo>
                    <a:pt x="10119" y="6472"/>
                  </a:lnTo>
                  <a:lnTo>
                    <a:pt x="10086" y="6645"/>
                  </a:lnTo>
                  <a:lnTo>
                    <a:pt x="10052" y="6819"/>
                  </a:lnTo>
                  <a:lnTo>
                    <a:pt x="10016" y="6994"/>
                  </a:lnTo>
                  <a:lnTo>
                    <a:pt x="9977" y="7171"/>
                  </a:lnTo>
                  <a:lnTo>
                    <a:pt x="9936" y="7349"/>
                  </a:lnTo>
                  <a:lnTo>
                    <a:pt x="9893" y="7528"/>
                  </a:lnTo>
                  <a:lnTo>
                    <a:pt x="9848" y="7708"/>
                  </a:lnTo>
                  <a:lnTo>
                    <a:pt x="9801" y="7890"/>
                  </a:lnTo>
                  <a:lnTo>
                    <a:pt x="9753" y="8074"/>
                  </a:lnTo>
                  <a:lnTo>
                    <a:pt x="9701" y="8258"/>
                  </a:lnTo>
                  <a:lnTo>
                    <a:pt x="9648" y="8444"/>
                  </a:lnTo>
                  <a:lnTo>
                    <a:pt x="9592" y="8631"/>
                  </a:lnTo>
                  <a:lnTo>
                    <a:pt x="9536" y="8820"/>
                  </a:lnTo>
                  <a:lnTo>
                    <a:pt x="9476" y="9010"/>
                  </a:lnTo>
                  <a:lnTo>
                    <a:pt x="9414" y="9200"/>
                  </a:lnTo>
                  <a:lnTo>
                    <a:pt x="9350" y="9393"/>
                  </a:lnTo>
                  <a:lnTo>
                    <a:pt x="9285" y="9586"/>
                  </a:lnTo>
                  <a:lnTo>
                    <a:pt x="9218" y="9780"/>
                  </a:lnTo>
                  <a:lnTo>
                    <a:pt x="9149" y="9971"/>
                  </a:lnTo>
                  <a:lnTo>
                    <a:pt x="9079" y="10159"/>
                  </a:lnTo>
                  <a:lnTo>
                    <a:pt x="9009" y="10346"/>
                  </a:lnTo>
                  <a:lnTo>
                    <a:pt x="8937" y="10529"/>
                  </a:lnTo>
                  <a:lnTo>
                    <a:pt x="8863" y="10711"/>
                  </a:lnTo>
                  <a:lnTo>
                    <a:pt x="8790" y="10890"/>
                  </a:lnTo>
                  <a:lnTo>
                    <a:pt x="8713" y="11066"/>
                  </a:lnTo>
                  <a:lnTo>
                    <a:pt x="8637" y="11240"/>
                  </a:lnTo>
                  <a:lnTo>
                    <a:pt x="8559" y="11413"/>
                  </a:lnTo>
                  <a:lnTo>
                    <a:pt x="8479" y="11582"/>
                  </a:lnTo>
                  <a:lnTo>
                    <a:pt x="8400" y="11749"/>
                  </a:lnTo>
                  <a:lnTo>
                    <a:pt x="8318" y="11913"/>
                  </a:lnTo>
                  <a:lnTo>
                    <a:pt x="8235" y="12076"/>
                  </a:lnTo>
                  <a:lnTo>
                    <a:pt x="8151" y="12236"/>
                  </a:lnTo>
                  <a:lnTo>
                    <a:pt x="8066" y="12394"/>
                  </a:lnTo>
                  <a:lnTo>
                    <a:pt x="7979" y="12549"/>
                  </a:lnTo>
                  <a:lnTo>
                    <a:pt x="7892" y="12702"/>
                  </a:lnTo>
                  <a:lnTo>
                    <a:pt x="7803" y="12852"/>
                  </a:lnTo>
                  <a:lnTo>
                    <a:pt x="7713" y="13001"/>
                  </a:lnTo>
                  <a:lnTo>
                    <a:pt x="7621" y="13146"/>
                  </a:lnTo>
                  <a:lnTo>
                    <a:pt x="7529" y="13290"/>
                  </a:lnTo>
                  <a:lnTo>
                    <a:pt x="7436" y="13431"/>
                  </a:lnTo>
                  <a:lnTo>
                    <a:pt x="7341" y="13569"/>
                  </a:lnTo>
                  <a:lnTo>
                    <a:pt x="7245" y="13707"/>
                  </a:lnTo>
                  <a:lnTo>
                    <a:pt x="7148" y="13841"/>
                  </a:lnTo>
                  <a:lnTo>
                    <a:pt x="7050" y="13972"/>
                  </a:lnTo>
                  <a:lnTo>
                    <a:pt x="6950" y="14102"/>
                  </a:lnTo>
                  <a:lnTo>
                    <a:pt x="6849" y="14229"/>
                  </a:lnTo>
                  <a:lnTo>
                    <a:pt x="6748" y="14353"/>
                  </a:lnTo>
                  <a:lnTo>
                    <a:pt x="6644" y="14475"/>
                  </a:lnTo>
                  <a:lnTo>
                    <a:pt x="6540" y="14595"/>
                  </a:lnTo>
                  <a:lnTo>
                    <a:pt x="6435" y="14713"/>
                  </a:lnTo>
                  <a:lnTo>
                    <a:pt x="6329" y="14825"/>
                  </a:lnTo>
                  <a:lnTo>
                    <a:pt x="6223" y="14935"/>
                  </a:lnTo>
                  <a:lnTo>
                    <a:pt x="6117" y="15041"/>
                  </a:lnTo>
                  <a:lnTo>
                    <a:pt x="6010" y="15143"/>
                  </a:lnTo>
                  <a:lnTo>
                    <a:pt x="5903" y="15241"/>
                  </a:lnTo>
                  <a:lnTo>
                    <a:pt x="5796" y="15336"/>
                  </a:lnTo>
                  <a:lnTo>
                    <a:pt x="5688" y="15427"/>
                  </a:lnTo>
                  <a:lnTo>
                    <a:pt x="5580" y="15514"/>
                  </a:lnTo>
                  <a:lnTo>
                    <a:pt x="5472" y="15598"/>
                  </a:lnTo>
                  <a:lnTo>
                    <a:pt x="5363" y="15678"/>
                  </a:lnTo>
                  <a:lnTo>
                    <a:pt x="5254" y="15754"/>
                  </a:lnTo>
                  <a:lnTo>
                    <a:pt x="5145" y="15826"/>
                  </a:lnTo>
                  <a:lnTo>
                    <a:pt x="5036" y="15894"/>
                  </a:lnTo>
                  <a:lnTo>
                    <a:pt x="4925" y="15959"/>
                  </a:lnTo>
                  <a:lnTo>
                    <a:pt x="4815" y="16021"/>
                  </a:lnTo>
                  <a:lnTo>
                    <a:pt x="4703" y="16079"/>
                  </a:lnTo>
                  <a:lnTo>
                    <a:pt x="4592" y="16133"/>
                  </a:lnTo>
                  <a:lnTo>
                    <a:pt x="4481" y="16182"/>
                  </a:lnTo>
                  <a:lnTo>
                    <a:pt x="4369" y="16229"/>
                  </a:lnTo>
                  <a:lnTo>
                    <a:pt x="4257" y="16272"/>
                  </a:lnTo>
                  <a:lnTo>
                    <a:pt x="4144" y="16310"/>
                  </a:lnTo>
                  <a:lnTo>
                    <a:pt x="4031" y="16346"/>
                  </a:lnTo>
                  <a:lnTo>
                    <a:pt x="3918" y="16377"/>
                  </a:lnTo>
                  <a:lnTo>
                    <a:pt x="3804" y="16405"/>
                  </a:lnTo>
                  <a:lnTo>
                    <a:pt x="3690" y="16429"/>
                  </a:lnTo>
                  <a:lnTo>
                    <a:pt x="3576" y="16449"/>
                  </a:lnTo>
                  <a:lnTo>
                    <a:pt x="3461" y="16466"/>
                  </a:lnTo>
                  <a:lnTo>
                    <a:pt x="3345" y="16479"/>
                  </a:lnTo>
                  <a:lnTo>
                    <a:pt x="3230" y="16489"/>
                  </a:lnTo>
                  <a:lnTo>
                    <a:pt x="3114" y="16494"/>
                  </a:lnTo>
                  <a:lnTo>
                    <a:pt x="2998" y="16496"/>
                  </a:lnTo>
                  <a:lnTo>
                    <a:pt x="2907" y="16495"/>
                  </a:lnTo>
                  <a:lnTo>
                    <a:pt x="2818" y="16492"/>
                  </a:lnTo>
                  <a:lnTo>
                    <a:pt x="2729" y="16486"/>
                  </a:lnTo>
                  <a:lnTo>
                    <a:pt x="2643" y="16479"/>
                  </a:lnTo>
                  <a:lnTo>
                    <a:pt x="2559" y="16470"/>
                  </a:lnTo>
                  <a:lnTo>
                    <a:pt x="2475" y="16459"/>
                  </a:lnTo>
                  <a:lnTo>
                    <a:pt x="2392" y="16444"/>
                  </a:lnTo>
                  <a:lnTo>
                    <a:pt x="2311" y="16429"/>
                  </a:lnTo>
                  <a:lnTo>
                    <a:pt x="2231" y="16411"/>
                  </a:lnTo>
                  <a:lnTo>
                    <a:pt x="2153" y="16392"/>
                  </a:lnTo>
                  <a:lnTo>
                    <a:pt x="2075" y="16369"/>
                  </a:lnTo>
                  <a:lnTo>
                    <a:pt x="1999" y="16345"/>
                  </a:lnTo>
                  <a:lnTo>
                    <a:pt x="1925" y="16318"/>
                  </a:lnTo>
                  <a:lnTo>
                    <a:pt x="1852" y="16290"/>
                  </a:lnTo>
                  <a:lnTo>
                    <a:pt x="1780" y="16259"/>
                  </a:lnTo>
                  <a:lnTo>
                    <a:pt x="1710" y="16227"/>
                  </a:lnTo>
                  <a:lnTo>
                    <a:pt x="1641" y="16192"/>
                  </a:lnTo>
                  <a:lnTo>
                    <a:pt x="1573" y="16156"/>
                  </a:lnTo>
                  <a:lnTo>
                    <a:pt x="1507" y="16117"/>
                  </a:lnTo>
                  <a:lnTo>
                    <a:pt x="1441" y="16076"/>
                  </a:lnTo>
                  <a:lnTo>
                    <a:pt x="1377" y="16033"/>
                  </a:lnTo>
                  <a:lnTo>
                    <a:pt x="1316" y="15988"/>
                  </a:lnTo>
                  <a:lnTo>
                    <a:pt x="1255" y="15941"/>
                  </a:lnTo>
                  <a:lnTo>
                    <a:pt x="1195" y="15891"/>
                  </a:lnTo>
                  <a:lnTo>
                    <a:pt x="1137" y="15840"/>
                  </a:lnTo>
                  <a:lnTo>
                    <a:pt x="1080" y="15787"/>
                  </a:lnTo>
                  <a:lnTo>
                    <a:pt x="1024" y="15731"/>
                  </a:lnTo>
                  <a:lnTo>
                    <a:pt x="971" y="15673"/>
                  </a:lnTo>
                  <a:lnTo>
                    <a:pt x="917" y="15614"/>
                  </a:lnTo>
                  <a:lnTo>
                    <a:pt x="866" y="15552"/>
                  </a:lnTo>
                  <a:lnTo>
                    <a:pt x="815" y="15488"/>
                  </a:lnTo>
                  <a:lnTo>
                    <a:pt x="767" y="15422"/>
                  </a:lnTo>
                  <a:lnTo>
                    <a:pt x="720" y="15352"/>
                  </a:lnTo>
                  <a:lnTo>
                    <a:pt x="674" y="15282"/>
                  </a:lnTo>
                  <a:lnTo>
                    <a:pt x="630" y="15211"/>
                  </a:lnTo>
                  <a:lnTo>
                    <a:pt x="587" y="15137"/>
                  </a:lnTo>
                  <a:lnTo>
                    <a:pt x="545" y="15061"/>
                  </a:lnTo>
                  <a:lnTo>
                    <a:pt x="505" y="14984"/>
                  </a:lnTo>
                  <a:lnTo>
                    <a:pt x="467" y="14906"/>
                  </a:lnTo>
                  <a:lnTo>
                    <a:pt x="430" y="14824"/>
                  </a:lnTo>
                  <a:lnTo>
                    <a:pt x="395" y="14742"/>
                  </a:lnTo>
                  <a:lnTo>
                    <a:pt x="361" y="14657"/>
                  </a:lnTo>
                  <a:lnTo>
                    <a:pt x="329" y="14571"/>
                  </a:lnTo>
                  <a:lnTo>
                    <a:pt x="298" y="14484"/>
                  </a:lnTo>
                  <a:lnTo>
                    <a:pt x="269" y="14394"/>
                  </a:lnTo>
                  <a:lnTo>
                    <a:pt x="242" y="14302"/>
                  </a:lnTo>
                  <a:lnTo>
                    <a:pt x="215" y="14209"/>
                  </a:lnTo>
                  <a:lnTo>
                    <a:pt x="191" y="14114"/>
                  </a:lnTo>
                  <a:lnTo>
                    <a:pt x="168" y="14017"/>
                  </a:lnTo>
                  <a:lnTo>
                    <a:pt x="146" y="13919"/>
                  </a:lnTo>
                  <a:lnTo>
                    <a:pt x="126" y="13819"/>
                  </a:lnTo>
                  <a:lnTo>
                    <a:pt x="107" y="13717"/>
                  </a:lnTo>
                  <a:lnTo>
                    <a:pt x="91" y="13614"/>
                  </a:lnTo>
                  <a:lnTo>
                    <a:pt x="75" y="13507"/>
                  </a:lnTo>
                  <a:lnTo>
                    <a:pt x="60" y="13400"/>
                  </a:lnTo>
                  <a:lnTo>
                    <a:pt x="48" y="13292"/>
                  </a:lnTo>
                  <a:lnTo>
                    <a:pt x="36" y="13180"/>
                  </a:lnTo>
                  <a:lnTo>
                    <a:pt x="27" y="13068"/>
                  </a:lnTo>
                  <a:lnTo>
                    <a:pt x="18" y="12953"/>
                  </a:lnTo>
                  <a:lnTo>
                    <a:pt x="12" y="12838"/>
                  </a:lnTo>
                  <a:lnTo>
                    <a:pt x="7" y="12719"/>
                  </a:lnTo>
                  <a:lnTo>
                    <a:pt x="3" y="12599"/>
                  </a:lnTo>
                  <a:lnTo>
                    <a:pt x="0" y="12479"/>
                  </a:lnTo>
                  <a:lnTo>
                    <a:pt x="0" y="12355"/>
                  </a:lnTo>
                  <a:lnTo>
                    <a:pt x="1" y="12198"/>
                  </a:lnTo>
                  <a:lnTo>
                    <a:pt x="5" y="12039"/>
                  </a:lnTo>
                  <a:lnTo>
                    <a:pt x="9" y="11879"/>
                  </a:lnTo>
                  <a:lnTo>
                    <a:pt x="16" y="11718"/>
                  </a:lnTo>
                  <a:lnTo>
                    <a:pt x="26" y="11556"/>
                  </a:lnTo>
                  <a:lnTo>
                    <a:pt x="36" y="11393"/>
                  </a:lnTo>
                  <a:lnTo>
                    <a:pt x="50" y="11230"/>
                  </a:lnTo>
                  <a:lnTo>
                    <a:pt x="65" y="11064"/>
                  </a:lnTo>
                  <a:lnTo>
                    <a:pt x="82" y="10898"/>
                  </a:lnTo>
                  <a:lnTo>
                    <a:pt x="101" y="10731"/>
                  </a:lnTo>
                  <a:lnTo>
                    <a:pt x="122" y="10562"/>
                  </a:lnTo>
                  <a:lnTo>
                    <a:pt x="146" y="10393"/>
                  </a:lnTo>
                  <a:lnTo>
                    <a:pt x="171" y="10223"/>
                  </a:lnTo>
                  <a:lnTo>
                    <a:pt x="199" y="10051"/>
                  </a:lnTo>
                  <a:lnTo>
                    <a:pt x="228" y="9878"/>
                  </a:lnTo>
                  <a:lnTo>
                    <a:pt x="259" y="9704"/>
                  </a:lnTo>
                  <a:lnTo>
                    <a:pt x="293" y="9530"/>
                  </a:lnTo>
                  <a:lnTo>
                    <a:pt x="329" y="9353"/>
                  </a:lnTo>
                  <a:lnTo>
                    <a:pt x="365" y="9176"/>
                  </a:lnTo>
                  <a:lnTo>
                    <a:pt x="405" y="8998"/>
                  </a:lnTo>
                  <a:lnTo>
                    <a:pt x="447" y="8819"/>
                  </a:lnTo>
                  <a:lnTo>
                    <a:pt x="490" y="8638"/>
                  </a:lnTo>
                  <a:lnTo>
                    <a:pt x="536" y="8456"/>
                  </a:lnTo>
                  <a:lnTo>
                    <a:pt x="584" y="8274"/>
                  </a:lnTo>
                  <a:lnTo>
                    <a:pt x="634" y="8090"/>
                  </a:lnTo>
                  <a:lnTo>
                    <a:pt x="685" y="7905"/>
                  </a:lnTo>
                  <a:lnTo>
                    <a:pt x="739" y="7720"/>
                  </a:lnTo>
                  <a:lnTo>
                    <a:pt x="795" y="7533"/>
                  </a:lnTo>
                  <a:lnTo>
                    <a:pt x="853" y="7344"/>
                  </a:lnTo>
                  <a:lnTo>
                    <a:pt x="913" y="7155"/>
                  </a:lnTo>
                  <a:lnTo>
                    <a:pt x="975" y="6964"/>
                  </a:lnTo>
                  <a:lnTo>
                    <a:pt x="1039" y="6773"/>
                  </a:lnTo>
                  <a:lnTo>
                    <a:pt x="1104" y="6583"/>
                  </a:lnTo>
                  <a:lnTo>
                    <a:pt x="1171" y="6394"/>
                  </a:lnTo>
                  <a:lnTo>
                    <a:pt x="1239" y="6208"/>
                  </a:lnTo>
                  <a:lnTo>
                    <a:pt x="1307" y="6024"/>
                  </a:lnTo>
                  <a:lnTo>
                    <a:pt x="1379" y="5844"/>
                  </a:lnTo>
                  <a:lnTo>
                    <a:pt x="1450" y="5664"/>
                  </a:lnTo>
                  <a:lnTo>
                    <a:pt x="1522" y="5488"/>
                  </a:lnTo>
                  <a:lnTo>
                    <a:pt x="1597" y="5314"/>
                  </a:lnTo>
                  <a:lnTo>
                    <a:pt x="1672" y="5142"/>
                  </a:lnTo>
                  <a:lnTo>
                    <a:pt x="1749" y="4973"/>
                  </a:lnTo>
                  <a:lnTo>
                    <a:pt x="1826" y="4806"/>
                  </a:lnTo>
                  <a:lnTo>
                    <a:pt x="1905" y="4642"/>
                  </a:lnTo>
                  <a:lnTo>
                    <a:pt x="1986" y="4480"/>
                  </a:lnTo>
                  <a:lnTo>
                    <a:pt x="2068" y="4320"/>
                  </a:lnTo>
                  <a:lnTo>
                    <a:pt x="2151" y="4162"/>
                  </a:lnTo>
                  <a:lnTo>
                    <a:pt x="2234" y="4007"/>
                  </a:lnTo>
                  <a:lnTo>
                    <a:pt x="2319" y="3854"/>
                  </a:lnTo>
                  <a:lnTo>
                    <a:pt x="2406" y="3705"/>
                  </a:lnTo>
                  <a:lnTo>
                    <a:pt x="2495" y="3556"/>
                  </a:lnTo>
                  <a:lnTo>
                    <a:pt x="2584" y="3411"/>
                  </a:lnTo>
                  <a:lnTo>
                    <a:pt x="2674" y="3268"/>
                  </a:lnTo>
                  <a:lnTo>
                    <a:pt x="2765" y="3127"/>
                  </a:lnTo>
                  <a:lnTo>
                    <a:pt x="2857" y="2989"/>
                  </a:lnTo>
                  <a:lnTo>
                    <a:pt x="2952" y="2853"/>
                  </a:lnTo>
                  <a:lnTo>
                    <a:pt x="3047" y="2719"/>
                  </a:lnTo>
                  <a:lnTo>
                    <a:pt x="3144" y="2588"/>
                  </a:lnTo>
                  <a:lnTo>
                    <a:pt x="3241" y="2459"/>
                  </a:lnTo>
                  <a:lnTo>
                    <a:pt x="3341" y="2333"/>
                  </a:lnTo>
                  <a:lnTo>
                    <a:pt x="3441" y="2209"/>
                  </a:lnTo>
                  <a:lnTo>
                    <a:pt x="3542" y="2088"/>
                  </a:lnTo>
                  <a:lnTo>
                    <a:pt x="3645" y="1969"/>
                  </a:lnTo>
                  <a:lnTo>
                    <a:pt x="3749" y="1851"/>
                  </a:lnTo>
                  <a:lnTo>
                    <a:pt x="3854" y="1738"/>
                  </a:lnTo>
                  <a:lnTo>
                    <a:pt x="3959" y="1627"/>
                  </a:lnTo>
                  <a:lnTo>
                    <a:pt x="4065" y="1521"/>
                  </a:lnTo>
                  <a:lnTo>
                    <a:pt x="4172" y="1418"/>
                  </a:lnTo>
                  <a:lnTo>
                    <a:pt x="4278" y="1319"/>
                  </a:lnTo>
                  <a:lnTo>
                    <a:pt x="4386" y="1223"/>
                  </a:lnTo>
                  <a:lnTo>
                    <a:pt x="4494" y="1131"/>
                  </a:lnTo>
                  <a:lnTo>
                    <a:pt x="4602" y="1042"/>
                  </a:lnTo>
                  <a:lnTo>
                    <a:pt x="4710" y="957"/>
                  </a:lnTo>
                  <a:lnTo>
                    <a:pt x="4820" y="876"/>
                  </a:lnTo>
                  <a:lnTo>
                    <a:pt x="4929" y="798"/>
                  </a:lnTo>
                  <a:lnTo>
                    <a:pt x="5039" y="724"/>
                  </a:lnTo>
                  <a:lnTo>
                    <a:pt x="5150" y="653"/>
                  </a:lnTo>
                  <a:lnTo>
                    <a:pt x="5261" y="586"/>
                  </a:lnTo>
                  <a:lnTo>
                    <a:pt x="5373" y="523"/>
                  </a:lnTo>
                  <a:lnTo>
                    <a:pt x="5485" y="464"/>
                  </a:lnTo>
                  <a:lnTo>
                    <a:pt x="5598" y="408"/>
                  </a:lnTo>
                  <a:lnTo>
                    <a:pt x="5710" y="355"/>
                  </a:lnTo>
                  <a:lnTo>
                    <a:pt x="5825" y="306"/>
                  </a:lnTo>
                  <a:lnTo>
                    <a:pt x="5939" y="260"/>
                  </a:lnTo>
                  <a:lnTo>
                    <a:pt x="6053" y="219"/>
                  </a:lnTo>
                  <a:lnTo>
                    <a:pt x="6168" y="181"/>
                  </a:lnTo>
                  <a:lnTo>
                    <a:pt x="6284" y="147"/>
                  </a:lnTo>
                  <a:lnTo>
                    <a:pt x="6399" y="116"/>
                  </a:lnTo>
                  <a:lnTo>
                    <a:pt x="6516" y="89"/>
                  </a:lnTo>
                  <a:lnTo>
                    <a:pt x="6633" y="65"/>
                  </a:lnTo>
                  <a:lnTo>
                    <a:pt x="6751" y="46"/>
                  </a:lnTo>
                  <a:lnTo>
                    <a:pt x="6868" y="29"/>
                  </a:lnTo>
                  <a:lnTo>
                    <a:pt x="6987" y="17"/>
                  </a:lnTo>
                  <a:lnTo>
                    <a:pt x="7105" y="7"/>
                  </a:lnTo>
                  <a:lnTo>
                    <a:pt x="7225" y="2"/>
                  </a:lnTo>
                  <a:lnTo>
                    <a:pt x="7344" y="0"/>
                  </a:lnTo>
                  <a:close/>
                </a:path>
              </a:pathLst>
            </a:custGeom>
            <a:noFill/>
            <a:ln w="158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9" name="Freeform 12">
              <a:extLst>
                <a:ext uri="{FF2B5EF4-FFF2-40B4-BE49-F238E27FC236}">
                  <a16:creationId xmlns:a16="http://schemas.microsoft.com/office/drawing/2014/main" id="{8509237D-FADB-AAEE-0144-FCCC85DEEE72}"/>
                </a:ext>
              </a:extLst>
            </p:cNvPr>
            <p:cNvSpPr>
              <a:spLocks/>
            </p:cNvSpPr>
            <p:nvPr/>
          </p:nvSpPr>
          <p:spPr bwMode="auto">
            <a:xfrm>
              <a:off x="3875" y="2371"/>
              <a:ext cx="504" cy="279"/>
            </a:xfrm>
            <a:custGeom>
              <a:avLst/>
              <a:gdLst>
                <a:gd name="T0" fmla="*/ 0 w 6053"/>
                <a:gd name="T1" fmla="*/ 0 h 7260"/>
                <a:gd name="T2" fmla="*/ 0 w 6053"/>
                <a:gd name="T3" fmla="*/ 0 h 7260"/>
                <a:gd name="T4" fmla="*/ 0 w 6053"/>
                <a:gd name="T5" fmla="*/ 0 h 7260"/>
                <a:gd name="T6" fmla="*/ 0 w 6053"/>
                <a:gd name="T7" fmla="*/ 0 h 7260"/>
                <a:gd name="T8" fmla="*/ 0 w 6053"/>
                <a:gd name="T9" fmla="*/ 0 h 7260"/>
                <a:gd name="T10" fmla="*/ 0 w 6053"/>
                <a:gd name="T11" fmla="*/ 0 h 7260"/>
                <a:gd name="T12" fmla="*/ 0 w 6053"/>
                <a:gd name="T13" fmla="*/ 0 h 7260"/>
                <a:gd name="T14" fmla="*/ 0 w 6053"/>
                <a:gd name="T15" fmla="*/ 0 h 7260"/>
                <a:gd name="T16" fmla="*/ 0 w 6053"/>
                <a:gd name="T17" fmla="*/ 0 h 7260"/>
                <a:gd name="T18" fmla="*/ 0 w 6053"/>
                <a:gd name="T19" fmla="*/ 0 h 7260"/>
                <a:gd name="T20" fmla="*/ 0 w 6053"/>
                <a:gd name="T21" fmla="*/ 0 h 7260"/>
                <a:gd name="T22" fmla="*/ 0 w 6053"/>
                <a:gd name="T23" fmla="*/ 0 h 7260"/>
                <a:gd name="T24" fmla="*/ 0 w 6053"/>
                <a:gd name="T25" fmla="*/ 0 h 7260"/>
                <a:gd name="T26" fmla="*/ 0 w 6053"/>
                <a:gd name="T27" fmla="*/ 0 h 7260"/>
                <a:gd name="T28" fmla="*/ 0 w 6053"/>
                <a:gd name="T29" fmla="*/ 0 h 7260"/>
                <a:gd name="T30" fmla="*/ 0 w 6053"/>
                <a:gd name="T31" fmla="*/ 0 h 7260"/>
                <a:gd name="T32" fmla="*/ 0 w 6053"/>
                <a:gd name="T33" fmla="*/ 0 h 7260"/>
                <a:gd name="T34" fmla="*/ 0 w 6053"/>
                <a:gd name="T35" fmla="*/ 0 h 7260"/>
                <a:gd name="T36" fmla="*/ 0 w 6053"/>
                <a:gd name="T37" fmla="*/ 0 h 7260"/>
                <a:gd name="T38" fmla="*/ 0 w 6053"/>
                <a:gd name="T39" fmla="*/ 0 h 7260"/>
                <a:gd name="T40" fmla="*/ 0 w 6053"/>
                <a:gd name="T41" fmla="*/ 0 h 7260"/>
                <a:gd name="T42" fmla="*/ 0 w 6053"/>
                <a:gd name="T43" fmla="*/ 0 h 7260"/>
                <a:gd name="T44" fmla="*/ 0 w 6053"/>
                <a:gd name="T45" fmla="*/ 0 h 7260"/>
                <a:gd name="T46" fmla="*/ 0 w 6053"/>
                <a:gd name="T47" fmla="*/ 0 h 7260"/>
                <a:gd name="T48" fmla="*/ 0 w 6053"/>
                <a:gd name="T49" fmla="*/ 0 h 7260"/>
                <a:gd name="T50" fmla="*/ 0 w 6053"/>
                <a:gd name="T51" fmla="*/ 0 h 7260"/>
                <a:gd name="T52" fmla="*/ 0 w 6053"/>
                <a:gd name="T53" fmla="*/ 0 h 7260"/>
                <a:gd name="T54" fmla="*/ 0 w 6053"/>
                <a:gd name="T55" fmla="*/ 0 h 7260"/>
                <a:gd name="T56" fmla="*/ 0 w 6053"/>
                <a:gd name="T57" fmla="*/ 0 h 7260"/>
                <a:gd name="T58" fmla="*/ 0 w 6053"/>
                <a:gd name="T59" fmla="*/ 0 h 7260"/>
                <a:gd name="T60" fmla="*/ 0 w 6053"/>
                <a:gd name="T61" fmla="*/ 0 h 7260"/>
                <a:gd name="T62" fmla="*/ 0 w 6053"/>
                <a:gd name="T63" fmla="*/ 0 h 7260"/>
                <a:gd name="T64" fmla="*/ 0 w 6053"/>
                <a:gd name="T65" fmla="*/ 0 h 7260"/>
                <a:gd name="T66" fmla="*/ 0 w 6053"/>
                <a:gd name="T67" fmla="*/ 0 h 7260"/>
                <a:gd name="T68" fmla="*/ 0 w 6053"/>
                <a:gd name="T69" fmla="*/ 0 h 7260"/>
                <a:gd name="T70" fmla="*/ 0 w 6053"/>
                <a:gd name="T71" fmla="*/ 0 h 7260"/>
                <a:gd name="T72" fmla="*/ 0 w 6053"/>
                <a:gd name="T73" fmla="*/ 0 h 7260"/>
                <a:gd name="T74" fmla="*/ 0 w 6053"/>
                <a:gd name="T75" fmla="*/ 0 h 7260"/>
                <a:gd name="T76" fmla="*/ 0 w 6053"/>
                <a:gd name="T77" fmla="*/ 0 h 7260"/>
                <a:gd name="T78" fmla="*/ 0 w 6053"/>
                <a:gd name="T79" fmla="*/ 0 h 7260"/>
                <a:gd name="T80" fmla="*/ 0 w 6053"/>
                <a:gd name="T81" fmla="*/ 0 h 7260"/>
                <a:gd name="T82" fmla="*/ 0 w 6053"/>
                <a:gd name="T83" fmla="*/ 0 h 7260"/>
                <a:gd name="T84" fmla="*/ 0 w 6053"/>
                <a:gd name="T85" fmla="*/ 0 h 7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53" h="7260">
                  <a:moveTo>
                    <a:pt x="5129" y="7260"/>
                  </a:moveTo>
                  <a:lnTo>
                    <a:pt x="5186" y="7071"/>
                  </a:lnTo>
                  <a:lnTo>
                    <a:pt x="5241" y="6886"/>
                  </a:lnTo>
                  <a:lnTo>
                    <a:pt x="5295" y="6702"/>
                  </a:lnTo>
                  <a:lnTo>
                    <a:pt x="5346" y="6521"/>
                  </a:lnTo>
                  <a:lnTo>
                    <a:pt x="5395" y="6343"/>
                  </a:lnTo>
                  <a:lnTo>
                    <a:pt x="5444" y="6167"/>
                  </a:lnTo>
                  <a:lnTo>
                    <a:pt x="5490" y="5994"/>
                  </a:lnTo>
                  <a:lnTo>
                    <a:pt x="5534" y="5824"/>
                  </a:lnTo>
                  <a:lnTo>
                    <a:pt x="5576" y="5656"/>
                  </a:lnTo>
                  <a:lnTo>
                    <a:pt x="5617" y="5490"/>
                  </a:lnTo>
                  <a:lnTo>
                    <a:pt x="5655" y="5328"/>
                  </a:lnTo>
                  <a:lnTo>
                    <a:pt x="5692" y="5168"/>
                  </a:lnTo>
                  <a:lnTo>
                    <a:pt x="5728" y="5011"/>
                  </a:lnTo>
                  <a:lnTo>
                    <a:pt x="5761" y="4855"/>
                  </a:lnTo>
                  <a:lnTo>
                    <a:pt x="5793" y="4703"/>
                  </a:lnTo>
                  <a:lnTo>
                    <a:pt x="5822" y="4554"/>
                  </a:lnTo>
                  <a:lnTo>
                    <a:pt x="5850" y="4406"/>
                  </a:lnTo>
                  <a:lnTo>
                    <a:pt x="5877" y="4262"/>
                  </a:lnTo>
                  <a:lnTo>
                    <a:pt x="5901" y="4119"/>
                  </a:lnTo>
                  <a:lnTo>
                    <a:pt x="5923" y="3980"/>
                  </a:lnTo>
                  <a:lnTo>
                    <a:pt x="5944" y="3843"/>
                  </a:lnTo>
                  <a:lnTo>
                    <a:pt x="5963" y="3708"/>
                  </a:lnTo>
                  <a:lnTo>
                    <a:pt x="5980" y="3577"/>
                  </a:lnTo>
                  <a:lnTo>
                    <a:pt x="5995" y="3448"/>
                  </a:lnTo>
                  <a:lnTo>
                    <a:pt x="6009" y="3321"/>
                  </a:lnTo>
                  <a:lnTo>
                    <a:pt x="6020" y="3198"/>
                  </a:lnTo>
                  <a:lnTo>
                    <a:pt x="6030" y="3076"/>
                  </a:lnTo>
                  <a:lnTo>
                    <a:pt x="6038" y="2957"/>
                  </a:lnTo>
                  <a:lnTo>
                    <a:pt x="6045" y="2842"/>
                  </a:lnTo>
                  <a:lnTo>
                    <a:pt x="6049" y="2727"/>
                  </a:lnTo>
                  <a:lnTo>
                    <a:pt x="6052" y="2617"/>
                  </a:lnTo>
                  <a:lnTo>
                    <a:pt x="6053" y="2508"/>
                  </a:lnTo>
                  <a:lnTo>
                    <a:pt x="6052" y="2440"/>
                  </a:lnTo>
                  <a:lnTo>
                    <a:pt x="6051" y="2373"/>
                  </a:lnTo>
                  <a:lnTo>
                    <a:pt x="6049" y="2307"/>
                  </a:lnTo>
                  <a:lnTo>
                    <a:pt x="6046" y="2241"/>
                  </a:lnTo>
                  <a:lnTo>
                    <a:pt x="6041" y="2176"/>
                  </a:lnTo>
                  <a:lnTo>
                    <a:pt x="6036" y="2112"/>
                  </a:lnTo>
                  <a:lnTo>
                    <a:pt x="6030" y="2049"/>
                  </a:lnTo>
                  <a:lnTo>
                    <a:pt x="6023" y="1986"/>
                  </a:lnTo>
                  <a:lnTo>
                    <a:pt x="6014" y="1924"/>
                  </a:lnTo>
                  <a:lnTo>
                    <a:pt x="6006" y="1863"/>
                  </a:lnTo>
                  <a:lnTo>
                    <a:pt x="5995" y="1803"/>
                  </a:lnTo>
                  <a:lnTo>
                    <a:pt x="5985" y="1744"/>
                  </a:lnTo>
                  <a:lnTo>
                    <a:pt x="5973" y="1685"/>
                  </a:lnTo>
                  <a:lnTo>
                    <a:pt x="5961" y="1626"/>
                  </a:lnTo>
                  <a:lnTo>
                    <a:pt x="5947" y="1569"/>
                  </a:lnTo>
                  <a:lnTo>
                    <a:pt x="5932" y="1513"/>
                  </a:lnTo>
                  <a:lnTo>
                    <a:pt x="5917" y="1457"/>
                  </a:lnTo>
                  <a:lnTo>
                    <a:pt x="5900" y="1401"/>
                  </a:lnTo>
                  <a:lnTo>
                    <a:pt x="5882" y="1348"/>
                  </a:lnTo>
                  <a:lnTo>
                    <a:pt x="5864" y="1294"/>
                  </a:lnTo>
                  <a:lnTo>
                    <a:pt x="5844" y="1241"/>
                  </a:lnTo>
                  <a:lnTo>
                    <a:pt x="5824" y="1189"/>
                  </a:lnTo>
                  <a:lnTo>
                    <a:pt x="5803" y="1137"/>
                  </a:lnTo>
                  <a:lnTo>
                    <a:pt x="5781" y="1086"/>
                  </a:lnTo>
                  <a:lnTo>
                    <a:pt x="5758" y="1037"/>
                  </a:lnTo>
                  <a:lnTo>
                    <a:pt x="5734" y="988"/>
                  </a:lnTo>
                  <a:lnTo>
                    <a:pt x="5709" y="940"/>
                  </a:lnTo>
                  <a:lnTo>
                    <a:pt x="5683" y="892"/>
                  </a:lnTo>
                  <a:lnTo>
                    <a:pt x="5656" y="845"/>
                  </a:lnTo>
                  <a:lnTo>
                    <a:pt x="5628" y="800"/>
                  </a:lnTo>
                  <a:lnTo>
                    <a:pt x="5600" y="754"/>
                  </a:lnTo>
                  <a:lnTo>
                    <a:pt x="5569" y="709"/>
                  </a:lnTo>
                  <a:lnTo>
                    <a:pt x="5539" y="665"/>
                  </a:lnTo>
                  <a:lnTo>
                    <a:pt x="5509" y="623"/>
                  </a:lnTo>
                  <a:lnTo>
                    <a:pt x="5476" y="583"/>
                  </a:lnTo>
                  <a:lnTo>
                    <a:pt x="5445" y="544"/>
                  </a:lnTo>
                  <a:lnTo>
                    <a:pt x="5411" y="506"/>
                  </a:lnTo>
                  <a:lnTo>
                    <a:pt x="5377" y="468"/>
                  </a:lnTo>
                  <a:lnTo>
                    <a:pt x="5344" y="433"/>
                  </a:lnTo>
                  <a:lnTo>
                    <a:pt x="5309" y="399"/>
                  </a:lnTo>
                  <a:lnTo>
                    <a:pt x="5274" y="367"/>
                  </a:lnTo>
                  <a:lnTo>
                    <a:pt x="5238" y="336"/>
                  </a:lnTo>
                  <a:lnTo>
                    <a:pt x="5201" y="306"/>
                  </a:lnTo>
                  <a:lnTo>
                    <a:pt x="5165" y="277"/>
                  </a:lnTo>
                  <a:lnTo>
                    <a:pt x="5127" y="251"/>
                  </a:lnTo>
                  <a:lnTo>
                    <a:pt x="5088" y="225"/>
                  </a:lnTo>
                  <a:lnTo>
                    <a:pt x="5049" y="201"/>
                  </a:lnTo>
                  <a:lnTo>
                    <a:pt x="5010" y="178"/>
                  </a:lnTo>
                  <a:lnTo>
                    <a:pt x="4970" y="157"/>
                  </a:lnTo>
                  <a:lnTo>
                    <a:pt x="4930" y="136"/>
                  </a:lnTo>
                  <a:lnTo>
                    <a:pt x="4889" y="118"/>
                  </a:lnTo>
                  <a:lnTo>
                    <a:pt x="4847" y="100"/>
                  </a:lnTo>
                  <a:lnTo>
                    <a:pt x="4804" y="84"/>
                  </a:lnTo>
                  <a:lnTo>
                    <a:pt x="4762" y="70"/>
                  </a:lnTo>
                  <a:lnTo>
                    <a:pt x="4718" y="57"/>
                  </a:lnTo>
                  <a:lnTo>
                    <a:pt x="4674" y="44"/>
                  </a:lnTo>
                  <a:lnTo>
                    <a:pt x="4630" y="34"/>
                  </a:lnTo>
                  <a:lnTo>
                    <a:pt x="4583" y="26"/>
                  </a:lnTo>
                  <a:lnTo>
                    <a:pt x="4538" y="17"/>
                  </a:lnTo>
                  <a:lnTo>
                    <a:pt x="4492" y="11"/>
                  </a:lnTo>
                  <a:lnTo>
                    <a:pt x="4445" y="6"/>
                  </a:lnTo>
                  <a:lnTo>
                    <a:pt x="4398" y="3"/>
                  </a:lnTo>
                  <a:lnTo>
                    <a:pt x="4350" y="1"/>
                  </a:lnTo>
                  <a:lnTo>
                    <a:pt x="4301" y="0"/>
                  </a:lnTo>
                  <a:lnTo>
                    <a:pt x="4150" y="7"/>
                  </a:lnTo>
                  <a:lnTo>
                    <a:pt x="3999" y="29"/>
                  </a:lnTo>
                  <a:lnTo>
                    <a:pt x="3850" y="64"/>
                  </a:lnTo>
                  <a:lnTo>
                    <a:pt x="3702" y="113"/>
                  </a:lnTo>
                  <a:lnTo>
                    <a:pt x="3556" y="177"/>
                  </a:lnTo>
                  <a:lnTo>
                    <a:pt x="3411" y="256"/>
                  </a:lnTo>
                  <a:lnTo>
                    <a:pt x="3266" y="348"/>
                  </a:lnTo>
                  <a:lnTo>
                    <a:pt x="3122" y="454"/>
                  </a:lnTo>
                  <a:lnTo>
                    <a:pt x="2980" y="575"/>
                  </a:lnTo>
                  <a:lnTo>
                    <a:pt x="2838" y="710"/>
                  </a:lnTo>
                  <a:lnTo>
                    <a:pt x="2698" y="858"/>
                  </a:lnTo>
                  <a:lnTo>
                    <a:pt x="2558" y="1021"/>
                  </a:lnTo>
                  <a:lnTo>
                    <a:pt x="2421" y="1199"/>
                  </a:lnTo>
                  <a:lnTo>
                    <a:pt x="2283" y="1390"/>
                  </a:lnTo>
                  <a:lnTo>
                    <a:pt x="2147" y="1596"/>
                  </a:lnTo>
                  <a:lnTo>
                    <a:pt x="2013" y="1816"/>
                  </a:lnTo>
                  <a:lnTo>
                    <a:pt x="1878" y="2049"/>
                  </a:lnTo>
                  <a:lnTo>
                    <a:pt x="1745" y="2298"/>
                  </a:lnTo>
                  <a:lnTo>
                    <a:pt x="1614" y="2560"/>
                  </a:lnTo>
                  <a:lnTo>
                    <a:pt x="1483" y="2837"/>
                  </a:lnTo>
                  <a:lnTo>
                    <a:pt x="1354" y="3127"/>
                  </a:lnTo>
                  <a:lnTo>
                    <a:pt x="1225" y="3432"/>
                  </a:lnTo>
                  <a:lnTo>
                    <a:pt x="1098" y="3751"/>
                  </a:lnTo>
                  <a:lnTo>
                    <a:pt x="971" y="4084"/>
                  </a:lnTo>
                  <a:lnTo>
                    <a:pt x="846" y="4432"/>
                  </a:lnTo>
                  <a:lnTo>
                    <a:pt x="723" y="4793"/>
                  </a:lnTo>
                  <a:lnTo>
                    <a:pt x="599" y="5170"/>
                  </a:lnTo>
                  <a:lnTo>
                    <a:pt x="477" y="5559"/>
                  </a:lnTo>
                  <a:lnTo>
                    <a:pt x="357" y="5963"/>
                  </a:lnTo>
                  <a:lnTo>
                    <a:pt x="236" y="6381"/>
                  </a:lnTo>
                  <a:lnTo>
                    <a:pt x="117" y="6813"/>
                  </a:lnTo>
                  <a:lnTo>
                    <a:pt x="0" y="7260"/>
                  </a:lnTo>
                  <a:lnTo>
                    <a:pt x="5129" y="7260"/>
                  </a:lnTo>
                </a:path>
              </a:pathLst>
            </a:custGeom>
            <a:noFill/>
            <a:ln w="1588">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50" name="Freeform 13">
              <a:extLst>
                <a:ext uri="{FF2B5EF4-FFF2-40B4-BE49-F238E27FC236}">
                  <a16:creationId xmlns:a16="http://schemas.microsoft.com/office/drawing/2014/main" id="{6BFF934C-BCBE-BCE4-F8B4-41260B3F43AA}"/>
                </a:ext>
              </a:extLst>
            </p:cNvPr>
            <p:cNvSpPr>
              <a:spLocks/>
            </p:cNvSpPr>
            <p:nvPr/>
          </p:nvSpPr>
          <p:spPr bwMode="auto">
            <a:xfrm>
              <a:off x="3776" y="2668"/>
              <a:ext cx="517" cy="300"/>
            </a:xfrm>
            <a:custGeom>
              <a:avLst/>
              <a:gdLst>
                <a:gd name="T0" fmla="*/ 0 w 6211"/>
                <a:gd name="T1" fmla="*/ 0 h 7811"/>
                <a:gd name="T2" fmla="*/ 0 w 6211"/>
                <a:gd name="T3" fmla="*/ 0 h 7811"/>
                <a:gd name="T4" fmla="*/ 0 w 6211"/>
                <a:gd name="T5" fmla="*/ 0 h 7811"/>
                <a:gd name="T6" fmla="*/ 0 w 6211"/>
                <a:gd name="T7" fmla="*/ 0 h 7811"/>
                <a:gd name="T8" fmla="*/ 0 w 6211"/>
                <a:gd name="T9" fmla="*/ 0 h 7811"/>
                <a:gd name="T10" fmla="*/ 0 w 6211"/>
                <a:gd name="T11" fmla="*/ 0 h 7811"/>
                <a:gd name="T12" fmla="*/ 0 w 6211"/>
                <a:gd name="T13" fmla="*/ 0 h 7811"/>
                <a:gd name="T14" fmla="*/ 0 w 6211"/>
                <a:gd name="T15" fmla="*/ 0 h 7811"/>
                <a:gd name="T16" fmla="*/ 0 w 6211"/>
                <a:gd name="T17" fmla="*/ 0 h 7811"/>
                <a:gd name="T18" fmla="*/ 0 w 6211"/>
                <a:gd name="T19" fmla="*/ 0 h 7811"/>
                <a:gd name="T20" fmla="*/ 0 w 6211"/>
                <a:gd name="T21" fmla="*/ 0 h 7811"/>
                <a:gd name="T22" fmla="*/ 0 w 6211"/>
                <a:gd name="T23" fmla="*/ 0 h 7811"/>
                <a:gd name="T24" fmla="*/ 0 w 6211"/>
                <a:gd name="T25" fmla="*/ 0 h 7811"/>
                <a:gd name="T26" fmla="*/ 0 w 6211"/>
                <a:gd name="T27" fmla="*/ 0 h 7811"/>
                <a:gd name="T28" fmla="*/ 0 w 6211"/>
                <a:gd name="T29" fmla="*/ 0 h 7811"/>
                <a:gd name="T30" fmla="*/ 0 w 6211"/>
                <a:gd name="T31" fmla="*/ 0 h 7811"/>
                <a:gd name="T32" fmla="*/ 0 w 6211"/>
                <a:gd name="T33" fmla="*/ 0 h 7811"/>
                <a:gd name="T34" fmla="*/ 0 w 6211"/>
                <a:gd name="T35" fmla="*/ 0 h 7811"/>
                <a:gd name="T36" fmla="*/ 0 w 6211"/>
                <a:gd name="T37" fmla="*/ 0 h 7811"/>
                <a:gd name="T38" fmla="*/ 0 w 6211"/>
                <a:gd name="T39" fmla="*/ 0 h 7811"/>
                <a:gd name="T40" fmla="*/ 0 w 6211"/>
                <a:gd name="T41" fmla="*/ 0 h 7811"/>
                <a:gd name="T42" fmla="*/ 0 w 6211"/>
                <a:gd name="T43" fmla="*/ 0 h 7811"/>
                <a:gd name="T44" fmla="*/ 0 w 6211"/>
                <a:gd name="T45" fmla="*/ 0 h 7811"/>
                <a:gd name="T46" fmla="*/ 0 w 6211"/>
                <a:gd name="T47" fmla="*/ 0 h 7811"/>
                <a:gd name="T48" fmla="*/ 0 w 6211"/>
                <a:gd name="T49" fmla="*/ 0 h 7811"/>
                <a:gd name="T50" fmla="*/ 0 w 6211"/>
                <a:gd name="T51" fmla="*/ 0 h 7811"/>
                <a:gd name="T52" fmla="*/ 0 w 6211"/>
                <a:gd name="T53" fmla="*/ 0 h 7811"/>
                <a:gd name="T54" fmla="*/ 0 w 6211"/>
                <a:gd name="T55" fmla="*/ 0 h 7811"/>
                <a:gd name="T56" fmla="*/ 0 w 6211"/>
                <a:gd name="T57" fmla="*/ 0 h 7811"/>
                <a:gd name="T58" fmla="*/ 0 w 6211"/>
                <a:gd name="T59" fmla="*/ 0 h 7811"/>
                <a:gd name="T60" fmla="*/ 0 w 6211"/>
                <a:gd name="T61" fmla="*/ 0 h 7811"/>
                <a:gd name="T62" fmla="*/ 0 w 6211"/>
                <a:gd name="T63" fmla="*/ 0 h 7811"/>
                <a:gd name="T64" fmla="*/ 0 w 6211"/>
                <a:gd name="T65" fmla="*/ 0 h 7811"/>
                <a:gd name="T66" fmla="*/ 0 w 6211"/>
                <a:gd name="T67" fmla="*/ 0 h 7811"/>
                <a:gd name="T68" fmla="*/ 0 w 6211"/>
                <a:gd name="T69" fmla="*/ 0 h 7811"/>
                <a:gd name="T70" fmla="*/ 0 w 6211"/>
                <a:gd name="T71" fmla="*/ 0 h 7811"/>
                <a:gd name="T72" fmla="*/ 0 w 6211"/>
                <a:gd name="T73" fmla="*/ 0 h 7811"/>
                <a:gd name="T74" fmla="*/ 0 w 6211"/>
                <a:gd name="T75" fmla="*/ 0 h 7811"/>
                <a:gd name="T76" fmla="*/ 0 w 6211"/>
                <a:gd name="T77" fmla="*/ 0 h 7811"/>
                <a:gd name="T78" fmla="*/ 0 w 6211"/>
                <a:gd name="T79" fmla="*/ 0 h 7811"/>
                <a:gd name="T80" fmla="*/ 0 w 6211"/>
                <a:gd name="T81" fmla="*/ 0 h 7811"/>
                <a:gd name="T82" fmla="*/ 0 w 6211"/>
                <a:gd name="T83" fmla="*/ 0 h 7811"/>
                <a:gd name="T84" fmla="*/ 0 w 6211"/>
                <a:gd name="T85" fmla="*/ 0 h 7811"/>
                <a:gd name="T86" fmla="*/ 0 w 6211"/>
                <a:gd name="T87" fmla="*/ 0 h 7811"/>
                <a:gd name="T88" fmla="*/ 0 w 6211"/>
                <a:gd name="T89" fmla="*/ 0 h 7811"/>
                <a:gd name="T90" fmla="*/ 0 w 6211"/>
                <a:gd name="T91" fmla="*/ 0 h 7811"/>
                <a:gd name="T92" fmla="*/ 0 w 6211"/>
                <a:gd name="T93" fmla="*/ 0 h 7811"/>
                <a:gd name="T94" fmla="*/ 0 w 6211"/>
                <a:gd name="T95" fmla="*/ 0 h 7811"/>
                <a:gd name="T96" fmla="*/ 0 w 6211"/>
                <a:gd name="T97" fmla="*/ 0 h 7811"/>
                <a:gd name="T98" fmla="*/ 0 w 6211"/>
                <a:gd name="T99" fmla="*/ 0 h 7811"/>
                <a:gd name="T100" fmla="*/ 0 w 6211"/>
                <a:gd name="T101" fmla="*/ 0 h 7811"/>
                <a:gd name="T102" fmla="*/ 0 w 6211"/>
                <a:gd name="T103" fmla="*/ 0 h 7811"/>
                <a:gd name="T104" fmla="*/ 0 w 6211"/>
                <a:gd name="T105" fmla="*/ 0 h 7811"/>
                <a:gd name="T106" fmla="*/ 0 w 6211"/>
                <a:gd name="T107" fmla="*/ 0 h 78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11" h="7811">
                  <a:moveTo>
                    <a:pt x="6211" y="0"/>
                  </a:moveTo>
                  <a:lnTo>
                    <a:pt x="1078" y="0"/>
                  </a:lnTo>
                  <a:lnTo>
                    <a:pt x="1011" y="225"/>
                  </a:lnTo>
                  <a:lnTo>
                    <a:pt x="948" y="445"/>
                  </a:lnTo>
                  <a:lnTo>
                    <a:pt x="886" y="661"/>
                  </a:lnTo>
                  <a:lnTo>
                    <a:pt x="826" y="874"/>
                  </a:lnTo>
                  <a:lnTo>
                    <a:pt x="768" y="1083"/>
                  </a:lnTo>
                  <a:lnTo>
                    <a:pt x="713" y="1289"/>
                  </a:lnTo>
                  <a:lnTo>
                    <a:pt x="659" y="1490"/>
                  </a:lnTo>
                  <a:lnTo>
                    <a:pt x="608" y="1688"/>
                  </a:lnTo>
                  <a:lnTo>
                    <a:pt x="557" y="1882"/>
                  </a:lnTo>
                  <a:lnTo>
                    <a:pt x="510" y="2072"/>
                  </a:lnTo>
                  <a:lnTo>
                    <a:pt x="465" y="2259"/>
                  </a:lnTo>
                  <a:lnTo>
                    <a:pt x="422" y="2441"/>
                  </a:lnTo>
                  <a:lnTo>
                    <a:pt x="381" y="2621"/>
                  </a:lnTo>
                  <a:lnTo>
                    <a:pt x="342" y="2796"/>
                  </a:lnTo>
                  <a:lnTo>
                    <a:pt x="306" y="2967"/>
                  </a:lnTo>
                  <a:lnTo>
                    <a:pt x="271" y="3136"/>
                  </a:lnTo>
                  <a:lnTo>
                    <a:pt x="237" y="3300"/>
                  </a:lnTo>
                  <a:lnTo>
                    <a:pt x="207" y="3460"/>
                  </a:lnTo>
                  <a:lnTo>
                    <a:pt x="179" y="3617"/>
                  </a:lnTo>
                  <a:lnTo>
                    <a:pt x="152" y="3769"/>
                  </a:lnTo>
                  <a:lnTo>
                    <a:pt x="128" y="3919"/>
                  </a:lnTo>
                  <a:lnTo>
                    <a:pt x="106" y="4064"/>
                  </a:lnTo>
                  <a:lnTo>
                    <a:pt x="86" y="4206"/>
                  </a:lnTo>
                  <a:lnTo>
                    <a:pt x="69" y="4344"/>
                  </a:lnTo>
                  <a:lnTo>
                    <a:pt x="53" y="4478"/>
                  </a:lnTo>
                  <a:lnTo>
                    <a:pt x="39" y="4609"/>
                  </a:lnTo>
                  <a:lnTo>
                    <a:pt x="27" y="4736"/>
                  </a:lnTo>
                  <a:lnTo>
                    <a:pt x="17" y="4859"/>
                  </a:lnTo>
                  <a:lnTo>
                    <a:pt x="10" y="4979"/>
                  </a:lnTo>
                  <a:lnTo>
                    <a:pt x="5" y="5094"/>
                  </a:lnTo>
                  <a:lnTo>
                    <a:pt x="1" y="5206"/>
                  </a:lnTo>
                  <a:lnTo>
                    <a:pt x="0" y="5314"/>
                  </a:lnTo>
                  <a:lnTo>
                    <a:pt x="1" y="5385"/>
                  </a:lnTo>
                  <a:lnTo>
                    <a:pt x="2" y="5456"/>
                  </a:lnTo>
                  <a:lnTo>
                    <a:pt x="6" y="5526"/>
                  </a:lnTo>
                  <a:lnTo>
                    <a:pt x="9" y="5594"/>
                  </a:lnTo>
                  <a:lnTo>
                    <a:pt x="14" y="5662"/>
                  </a:lnTo>
                  <a:lnTo>
                    <a:pt x="19" y="5728"/>
                  </a:lnTo>
                  <a:lnTo>
                    <a:pt x="27" y="5794"/>
                  </a:lnTo>
                  <a:lnTo>
                    <a:pt x="35" y="5859"/>
                  </a:lnTo>
                  <a:lnTo>
                    <a:pt x="43" y="5923"/>
                  </a:lnTo>
                  <a:lnTo>
                    <a:pt x="54" y="5986"/>
                  </a:lnTo>
                  <a:lnTo>
                    <a:pt x="64" y="6048"/>
                  </a:lnTo>
                  <a:lnTo>
                    <a:pt x="77" y="6109"/>
                  </a:lnTo>
                  <a:lnTo>
                    <a:pt x="90" y="6169"/>
                  </a:lnTo>
                  <a:lnTo>
                    <a:pt x="104" y="6228"/>
                  </a:lnTo>
                  <a:lnTo>
                    <a:pt x="120" y="6287"/>
                  </a:lnTo>
                  <a:lnTo>
                    <a:pt x="136" y="6344"/>
                  </a:lnTo>
                  <a:lnTo>
                    <a:pt x="154" y="6401"/>
                  </a:lnTo>
                  <a:lnTo>
                    <a:pt x="171" y="6456"/>
                  </a:lnTo>
                  <a:lnTo>
                    <a:pt x="191" y="6511"/>
                  </a:lnTo>
                  <a:lnTo>
                    <a:pt x="212" y="6565"/>
                  </a:lnTo>
                  <a:lnTo>
                    <a:pt x="233" y="6618"/>
                  </a:lnTo>
                  <a:lnTo>
                    <a:pt x="256" y="6670"/>
                  </a:lnTo>
                  <a:lnTo>
                    <a:pt x="280" y="6720"/>
                  </a:lnTo>
                  <a:lnTo>
                    <a:pt x="305" y="6771"/>
                  </a:lnTo>
                  <a:lnTo>
                    <a:pt x="331" y="6821"/>
                  </a:lnTo>
                  <a:lnTo>
                    <a:pt x="358" y="6869"/>
                  </a:lnTo>
                  <a:lnTo>
                    <a:pt x="385" y="6916"/>
                  </a:lnTo>
                  <a:lnTo>
                    <a:pt x="415" y="6963"/>
                  </a:lnTo>
                  <a:lnTo>
                    <a:pt x="445" y="7008"/>
                  </a:lnTo>
                  <a:lnTo>
                    <a:pt x="476" y="7053"/>
                  </a:lnTo>
                  <a:lnTo>
                    <a:pt x="508" y="7097"/>
                  </a:lnTo>
                  <a:lnTo>
                    <a:pt x="542" y="7139"/>
                  </a:lnTo>
                  <a:lnTo>
                    <a:pt x="575" y="7181"/>
                  </a:lnTo>
                  <a:lnTo>
                    <a:pt x="609" y="7221"/>
                  </a:lnTo>
                  <a:lnTo>
                    <a:pt x="643" y="7260"/>
                  </a:lnTo>
                  <a:lnTo>
                    <a:pt x="678" y="7297"/>
                  </a:lnTo>
                  <a:lnTo>
                    <a:pt x="713" y="7333"/>
                  </a:lnTo>
                  <a:lnTo>
                    <a:pt x="747" y="7368"/>
                  </a:lnTo>
                  <a:lnTo>
                    <a:pt x="783" y="7401"/>
                  </a:lnTo>
                  <a:lnTo>
                    <a:pt x="818" y="7433"/>
                  </a:lnTo>
                  <a:lnTo>
                    <a:pt x="854" y="7464"/>
                  </a:lnTo>
                  <a:lnTo>
                    <a:pt x="891" y="7494"/>
                  </a:lnTo>
                  <a:lnTo>
                    <a:pt x="928" y="7522"/>
                  </a:lnTo>
                  <a:lnTo>
                    <a:pt x="964" y="7549"/>
                  </a:lnTo>
                  <a:lnTo>
                    <a:pt x="1002" y="7575"/>
                  </a:lnTo>
                  <a:lnTo>
                    <a:pt x="1040" y="7599"/>
                  </a:lnTo>
                  <a:lnTo>
                    <a:pt x="1078" y="7622"/>
                  </a:lnTo>
                  <a:lnTo>
                    <a:pt x="1115" y="7644"/>
                  </a:lnTo>
                  <a:lnTo>
                    <a:pt x="1154" y="7664"/>
                  </a:lnTo>
                  <a:lnTo>
                    <a:pt x="1192" y="7683"/>
                  </a:lnTo>
                  <a:lnTo>
                    <a:pt x="1232" y="7701"/>
                  </a:lnTo>
                  <a:lnTo>
                    <a:pt x="1271" y="7717"/>
                  </a:lnTo>
                  <a:lnTo>
                    <a:pt x="1310" y="7732"/>
                  </a:lnTo>
                  <a:lnTo>
                    <a:pt x="1350" y="7745"/>
                  </a:lnTo>
                  <a:lnTo>
                    <a:pt x="1390" y="7758"/>
                  </a:lnTo>
                  <a:lnTo>
                    <a:pt x="1431" y="7769"/>
                  </a:lnTo>
                  <a:lnTo>
                    <a:pt x="1471" y="7779"/>
                  </a:lnTo>
                  <a:lnTo>
                    <a:pt x="1513" y="7787"/>
                  </a:lnTo>
                  <a:lnTo>
                    <a:pt x="1554" y="7795"/>
                  </a:lnTo>
                  <a:lnTo>
                    <a:pt x="1596" y="7801"/>
                  </a:lnTo>
                  <a:lnTo>
                    <a:pt x="1637" y="7805"/>
                  </a:lnTo>
                  <a:lnTo>
                    <a:pt x="1679" y="7808"/>
                  </a:lnTo>
                  <a:lnTo>
                    <a:pt x="1722" y="7810"/>
                  </a:lnTo>
                  <a:lnTo>
                    <a:pt x="1765" y="7811"/>
                  </a:lnTo>
                  <a:lnTo>
                    <a:pt x="1844" y="7809"/>
                  </a:lnTo>
                  <a:lnTo>
                    <a:pt x="1923" y="7804"/>
                  </a:lnTo>
                  <a:lnTo>
                    <a:pt x="2002" y="7796"/>
                  </a:lnTo>
                  <a:lnTo>
                    <a:pt x="2079" y="7783"/>
                  </a:lnTo>
                  <a:lnTo>
                    <a:pt x="2157" y="7768"/>
                  </a:lnTo>
                  <a:lnTo>
                    <a:pt x="2233" y="7749"/>
                  </a:lnTo>
                  <a:lnTo>
                    <a:pt x="2309" y="7727"/>
                  </a:lnTo>
                  <a:lnTo>
                    <a:pt x="2384" y="7701"/>
                  </a:lnTo>
                  <a:lnTo>
                    <a:pt x="2459" y="7672"/>
                  </a:lnTo>
                  <a:lnTo>
                    <a:pt x="2533" y="7640"/>
                  </a:lnTo>
                  <a:lnTo>
                    <a:pt x="2607" y="7604"/>
                  </a:lnTo>
                  <a:lnTo>
                    <a:pt x="2679" y="7563"/>
                  </a:lnTo>
                  <a:lnTo>
                    <a:pt x="2752" y="7521"/>
                  </a:lnTo>
                  <a:lnTo>
                    <a:pt x="2823" y="7475"/>
                  </a:lnTo>
                  <a:lnTo>
                    <a:pt x="2893" y="7425"/>
                  </a:lnTo>
                  <a:lnTo>
                    <a:pt x="2963" y="7372"/>
                  </a:lnTo>
                  <a:lnTo>
                    <a:pt x="3033" y="7315"/>
                  </a:lnTo>
                  <a:lnTo>
                    <a:pt x="3102" y="7255"/>
                  </a:lnTo>
                  <a:lnTo>
                    <a:pt x="3170" y="7191"/>
                  </a:lnTo>
                  <a:lnTo>
                    <a:pt x="3237" y="7124"/>
                  </a:lnTo>
                  <a:lnTo>
                    <a:pt x="3304" y="7054"/>
                  </a:lnTo>
                  <a:lnTo>
                    <a:pt x="3370" y="6979"/>
                  </a:lnTo>
                  <a:lnTo>
                    <a:pt x="3436" y="6902"/>
                  </a:lnTo>
                  <a:lnTo>
                    <a:pt x="3501" y="6822"/>
                  </a:lnTo>
                  <a:lnTo>
                    <a:pt x="3565" y="6737"/>
                  </a:lnTo>
                  <a:lnTo>
                    <a:pt x="3629" y="6649"/>
                  </a:lnTo>
                  <a:lnTo>
                    <a:pt x="3692" y="6557"/>
                  </a:lnTo>
                  <a:lnTo>
                    <a:pt x="3755" y="6463"/>
                  </a:lnTo>
                  <a:lnTo>
                    <a:pt x="3817" y="6364"/>
                  </a:lnTo>
                  <a:lnTo>
                    <a:pt x="3878" y="6263"/>
                  </a:lnTo>
                  <a:lnTo>
                    <a:pt x="3939" y="6158"/>
                  </a:lnTo>
                  <a:lnTo>
                    <a:pt x="3999" y="6050"/>
                  </a:lnTo>
                  <a:lnTo>
                    <a:pt x="4058" y="5937"/>
                  </a:lnTo>
                  <a:lnTo>
                    <a:pt x="4119" y="5820"/>
                  </a:lnTo>
                  <a:lnTo>
                    <a:pt x="4180" y="5697"/>
                  </a:lnTo>
                  <a:lnTo>
                    <a:pt x="4242" y="5569"/>
                  </a:lnTo>
                  <a:lnTo>
                    <a:pt x="4305" y="5437"/>
                  </a:lnTo>
                  <a:lnTo>
                    <a:pt x="4368" y="5300"/>
                  </a:lnTo>
                  <a:lnTo>
                    <a:pt x="4431" y="5157"/>
                  </a:lnTo>
                  <a:lnTo>
                    <a:pt x="4495" y="5010"/>
                  </a:lnTo>
                  <a:lnTo>
                    <a:pt x="4560" y="4858"/>
                  </a:lnTo>
                  <a:lnTo>
                    <a:pt x="4625" y="4701"/>
                  </a:lnTo>
                  <a:lnTo>
                    <a:pt x="4691" y="4539"/>
                  </a:lnTo>
                  <a:lnTo>
                    <a:pt x="4757" y="4372"/>
                  </a:lnTo>
                  <a:lnTo>
                    <a:pt x="4824" y="4201"/>
                  </a:lnTo>
                  <a:lnTo>
                    <a:pt x="4891" y="4024"/>
                  </a:lnTo>
                  <a:lnTo>
                    <a:pt x="4959" y="3843"/>
                  </a:lnTo>
                  <a:lnTo>
                    <a:pt x="5029" y="3656"/>
                  </a:lnTo>
                  <a:lnTo>
                    <a:pt x="5098" y="3464"/>
                  </a:lnTo>
                  <a:lnTo>
                    <a:pt x="5168" y="3268"/>
                  </a:lnTo>
                  <a:lnTo>
                    <a:pt x="5238" y="3067"/>
                  </a:lnTo>
                  <a:lnTo>
                    <a:pt x="5310" y="2860"/>
                  </a:lnTo>
                  <a:lnTo>
                    <a:pt x="5381" y="2650"/>
                  </a:lnTo>
                  <a:lnTo>
                    <a:pt x="5453" y="2433"/>
                  </a:lnTo>
                  <a:lnTo>
                    <a:pt x="5527" y="2212"/>
                  </a:lnTo>
                  <a:lnTo>
                    <a:pt x="5600" y="1986"/>
                  </a:lnTo>
                  <a:lnTo>
                    <a:pt x="5675" y="1755"/>
                  </a:lnTo>
                  <a:lnTo>
                    <a:pt x="5749" y="1520"/>
                  </a:lnTo>
                  <a:lnTo>
                    <a:pt x="5825" y="1278"/>
                  </a:lnTo>
                  <a:lnTo>
                    <a:pt x="5900" y="1033"/>
                  </a:lnTo>
                  <a:lnTo>
                    <a:pt x="5977" y="782"/>
                  </a:lnTo>
                  <a:lnTo>
                    <a:pt x="6054" y="526"/>
                  </a:lnTo>
                  <a:lnTo>
                    <a:pt x="6132" y="266"/>
                  </a:lnTo>
                  <a:lnTo>
                    <a:pt x="6211" y="0"/>
                  </a:lnTo>
                </a:path>
              </a:pathLst>
            </a:custGeom>
            <a:noFill/>
            <a:ln w="1588">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25710" name="Text Box 14">
            <a:extLst>
              <a:ext uri="{FF2B5EF4-FFF2-40B4-BE49-F238E27FC236}">
                <a16:creationId xmlns:a16="http://schemas.microsoft.com/office/drawing/2014/main" id="{9EBC7601-204F-46C0-A7FA-8DBA451B3E8B}"/>
              </a:ext>
            </a:extLst>
          </p:cNvPr>
          <p:cNvSpPr txBox="1">
            <a:spLocks noChangeArrowheads="1"/>
          </p:cNvSpPr>
          <p:nvPr/>
        </p:nvSpPr>
        <p:spPr bwMode="auto">
          <a:xfrm>
            <a:off x="4114800" y="4495800"/>
            <a:ext cx="4572000" cy="609600"/>
          </a:xfrm>
          <a:prstGeom prst="rect">
            <a:avLst/>
          </a:prstGeom>
          <a:noFill/>
          <a:ln>
            <a:noFill/>
          </a:ln>
          <a:effectLst/>
        </p:spPr>
        <p:txBody>
          <a:bodyPr>
            <a:spAutoFit/>
          </a:bodyPr>
          <a:lstStyle/>
          <a:p>
            <a:pPr>
              <a:buClr>
                <a:srgbClr val="00FFFF"/>
              </a:buClr>
              <a:buFontTx/>
              <a:buChar char="–"/>
              <a:defRPr/>
            </a:pPr>
            <a:r>
              <a:rPr lang="es-PR" altLang="es-PR" sz="3400" b="1">
                <a:effectLst>
                  <a:outerShdw blurRad="38100" dist="38100" dir="2700000" algn="tl">
                    <a:srgbClr val="C0C0C0"/>
                  </a:outerShdw>
                </a:effectLst>
                <a:latin typeface="Times New Roman" panose="02020603050405020304" pitchFamily="18" charset="0"/>
              </a:rPr>
              <a:t> </a:t>
            </a:r>
            <a:r>
              <a:rPr lang="es-PR" altLang="es-PR" sz="3400" b="1">
                <a:effectLst>
                  <a:outerShdw blurRad="38100" dist="38100" dir="2700000" algn="tl">
                    <a:srgbClr val="C0C0C0"/>
                  </a:outerShdw>
                </a:effectLst>
                <a:latin typeface="Arial" panose="020B0604020202020204" pitchFamily="34" charset="0"/>
              </a:rPr>
              <a:t> </a:t>
            </a:r>
            <a:r>
              <a:rPr lang="es-PR" altLang="es-PR" sz="3400" b="1">
                <a:latin typeface="Times New Roman" panose="02020603050405020304" pitchFamily="18" charset="0"/>
              </a:rPr>
              <a:t>Radianes (57.3°)</a:t>
            </a:r>
          </a:p>
        </p:txBody>
      </p:sp>
    </p:spTree>
  </p:cSld>
  <p:clrMapOvr>
    <a:masterClrMapping/>
  </p:clrMapOvr>
  <p:transition>
    <p:cover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Text Box 2">
            <a:extLst>
              <a:ext uri="{FF2B5EF4-FFF2-40B4-BE49-F238E27FC236}">
                <a16:creationId xmlns:a16="http://schemas.microsoft.com/office/drawing/2014/main" id="{25305F89-24F3-2AA6-7B81-E6D75D0CFAB8}"/>
              </a:ext>
            </a:extLst>
          </p:cNvPr>
          <p:cNvSpPr txBox="1">
            <a:spLocks noChangeArrowheads="1"/>
          </p:cNvSpPr>
          <p:nvPr/>
        </p:nvSpPr>
        <p:spPr bwMode="auto">
          <a:xfrm>
            <a:off x="5105400" y="304800"/>
            <a:ext cx="4038600" cy="1066800"/>
          </a:xfrm>
          <a:prstGeom prst="rect">
            <a:avLst/>
          </a:prstGeom>
          <a:noFill/>
          <a:ln>
            <a:noFill/>
          </a:ln>
          <a:effectLst/>
        </p:spPr>
        <p:txBody>
          <a:bodyPr>
            <a:spAutoFit/>
          </a:bodyPr>
          <a:lstStyle/>
          <a:p>
            <a:pPr>
              <a:lnSpc>
                <a:spcPct val="160000"/>
              </a:lnSpc>
              <a:defRPr/>
            </a:pPr>
            <a:endParaRPr lang="es-PR" altLang="es-PR" sz="4000" b="1">
              <a:effectLst>
                <a:outerShdw blurRad="38100" dist="38100" dir="2700000" algn="tl">
                  <a:srgbClr val="C0C0C0"/>
                </a:outerShdw>
              </a:effectLst>
              <a:latin typeface="Arial" panose="020B0604020202020204" pitchFamily="34" charset="0"/>
            </a:endParaRPr>
          </a:p>
        </p:txBody>
      </p:sp>
      <p:sp>
        <p:nvSpPr>
          <p:cNvPr id="40963" name="Text Box 3">
            <a:extLst>
              <a:ext uri="{FF2B5EF4-FFF2-40B4-BE49-F238E27FC236}">
                <a16:creationId xmlns:a16="http://schemas.microsoft.com/office/drawing/2014/main" id="{380D3F2B-F77F-803E-238A-B3D8566B3AE5}"/>
              </a:ext>
            </a:extLst>
          </p:cNvPr>
          <p:cNvSpPr txBox="1">
            <a:spLocks noChangeArrowheads="1"/>
          </p:cNvSpPr>
          <p:nvPr/>
        </p:nvSpPr>
        <p:spPr bwMode="auto">
          <a:xfrm>
            <a:off x="4953000" y="174625"/>
            <a:ext cx="4038600" cy="637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110000"/>
              </a:lnSpc>
            </a:pPr>
            <a:r>
              <a:rPr lang="en-US" altLang="es-PR" sz="2500" b="1">
                <a:latin typeface="Arial" panose="020B0604020202020204" pitchFamily="34" charset="0"/>
              </a:rPr>
              <a:t>Representación Esquemática de los Componentes del</a:t>
            </a:r>
          </a:p>
          <a:p>
            <a:pPr>
              <a:lnSpc>
                <a:spcPct val="110000"/>
              </a:lnSpc>
            </a:pPr>
            <a:r>
              <a:rPr lang="en-US" altLang="es-PR" sz="2500" b="1">
                <a:latin typeface="Arial" panose="020B0604020202020204" pitchFamily="34" charset="0"/>
              </a:rPr>
              <a:t>Movimiento de Rotación/Angular y de un Radián. El Arco BC es igual en Longitud al Radio de la Circunferencia. El  Radián se define como el Ángulo Subtendido, en un Círculo, por un Arco de Longitud  Igual al Radio del mismo y es Equivalente a 57.3°</a:t>
            </a:r>
            <a:endParaRPr lang="es-PR" altLang="es-PR" sz="2500" b="1">
              <a:latin typeface="Arial" panose="020B0604020202020204" pitchFamily="34" charset="0"/>
            </a:endParaRPr>
          </a:p>
        </p:txBody>
      </p:sp>
      <p:pic>
        <p:nvPicPr>
          <p:cNvPr id="40964" name="Picture 4" descr="Medi-Ang">
            <a:extLst>
              <a:ext uri="{FF2B5EF4-FFF2-40B4-BE49-F238E27FC236}">
                <a16:creationId xmlns:a16="http://schemas.microsoft.com/office/drawing/2014/main" id="{3DDC9B24-9283-B69C-94CB-089EA937D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90613"/>
            <a:ext cx="46482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a:extLst>
              <a:ext uri="{FF2B5EF4-FFF2-40B4-BE49-F238E27FC236}">
                <a16:creationId xmlns:a16="http://schemas.microsoft.com/office/drawing/2014/main" id="{1558BB44-C418-670D-E573-3D0DF23534EF}"/>
              </a:ext>
            </a:extLst>
          </p:cNvPr>
          <p:cNvSpPr>
            <a:spLocks noChangeArrowheads="1"/>
          </p:cNvSpPr>
          <p:nvPr/>
        </p:nvSpPr>
        <p:spPr bwMode="auto">
          <a:xfrm>
            <a:off x="1524000" y="381000"/>
            <a:ext cx="6248400" cy="10668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27747" name="Text Box 3">
            <a:extLst>
              <a:ext uri="{FF2B5EF4-FFF2-40B4-BE49-F238E27FC236}">
                <a16:creationId xmlns:a16="http://schemas.microsoft.com/office/drawing/2014/main" id="{B1C6197D-6B34-B5C6-FC3F-572087593499}"/>
              </a:ext>
            </a:extLst>
          </p:cNvPr>
          <p:cNvSpPr txBox="1">
            <a:spLocks noChangeArrowheads="1"/>
          </p:cNvSpPr>
          <p:nvPr/>
        </p:nvSpPr>
        <p:spPr bwMode="auto">
          <a:xfrm>
            <a:off x="1371600" y="533400"/>
            <a:ext cx="6400800" cy="671513"/>
          </a:xfrm>
          <a:prstGeom prst="rect">
            <a:avLst/>
          </a:prstGeom>
          <a:noFill/>
          <a:ln>
            <a:noFill/>
          </a:ln>
          <a:effectLst/>
        </p:spPr>
        <p:txBody>
          <a:bodyPr>
            <a:spAutoFit/>
          </a:bodyPr>
          <a:lstStyle/>
          <a:p>
            <a:pPr algn="ctr">
              <a:defRPr/>
            </a:pPr>
            <a:r>
              <a:rPr lang="en-US" altLang="es-PR" sz="3800" b="1">
                <a:solidFill>
                  <a:srgbClr val="FFFF00"/>
                </a:solidFill>
                <a:effectLst>
                  <a:outerShdw blurRad="38100" dist="38100" dir="2700000" algn="tl">
                    <a:srgbClr val="C0C0C0"/>
                  </a:outerShdw>
                </a:effectLst>
                <a:latin typeface="Arial" panose="020B0604020202020204" pitchFamily="34" charset="0"/>
              </a:rPr>
              <a:t>TIPOS DE MOVIMIENTO</a:t>
            </a:r>
          </a:p>
        </p:txBody>
      </p:sp>
      <p:sp>
        <p:nvSpPr>
          <p:cNvPr id="41988" name="AutoShape 4">
            <a:extLst>
              <a:ext uri="{FF2B5EF4-FFF2-40B4-BE49-F238E27FC236}">
                <a16:creationId xmlns:a16="http://schemas.microsoft.com/office/drawing/2014/main" id="{BFC572B0-486F-6533-991E-2EA263447E82}"/>
              </a:ext>
            </a:extLst>
          </p:cNvPr>
          <p:cNvSpPr>
            <a:spLocks noChangeArrowheads="1"/>
          </p:cNvSpPr>
          <p:nvPr/>
        </p:nvSpPr>
        <p:spPr bwMode="auto">
          <a:xfrm>
            <a:off x="1752600" y="1828800"/>
            <a:ext cx="5791200" cy="8890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27749" name="Text Box 5">
            <a:extLst>
              <a:ext uri="{FF2B5EF4-FFF2-40B4-BE49-F238E27FC236}">
                <a16:creationId xmlns:a16="http://schemas.microsoft.com/office/drawing/2014/main" id="{9A8792FD-DC49-61CE-2F6A-79DE569B3F4A}"/>
              </a:ext>
            </a:extLst>
          </p:cNvPr>
          <p:cNvSpPr txBox="1">
            <a:spLocks noChangeArrowheads="1"/>
          </p:cNvSpPr>
          <p:nvPr/>
        </p:nvSpPr>
        <p:spPr bwMode="auto">
          <a:xfrm>
            <a:off x="1752600" y="1843088"/>
            <a:ext cx="5791200" cy="747712"/>
          </a:xfrm>
          <a:prstGeom prst="rect">
            <a:avLst/>
          </a:prstGeom>
          <a:noFill/>
          <a:ln>
            <a:noFill/>
          </a:ln>
          <a:effectLst/>
        </p:spPr>
        <p:txBody>
          <a:bodyPr>
            <a:spAutoFit/>
          </a:bodyPr>
          <a:lstStyle/>
          <a:p>
            <a:pPr algn="ctr">
              <a:defRPr/>
            </a:pPr>
            <a:r>
              <a:rPr lang="es-PR" altLang="es-PR" sz="4300" b="1">
                <a:solidFill>
                  <a:srgbClr val="FFFF00"/>
                </a:solidFill>
                <a:effectLst>
                  <a:outerShdw blurRad="38100" dist="38100" dir="2700000" algn="tl">
                    <a:srgbClr val="C0C0C0"/>
                  </a:outerShdw>
                </a:effectLst>
                <a:latin typeface="Arial" panose="020B0604020202020204" pitchFamily="34" charset="0"/>
              </a:rPr>
              <a:t>Reciprocativo</a:t>
            </a:r>
          </a:p>
        </p:txBody>
      </p:sp>
      <p:sp>
        <p:nvSpPr>
          <p:cNvPr id="927750" name="Text Box 6">
            <a:extLst>
              <a:ext uri="{FF2B5EF4-FFF2-40B4-BE49-F238E27FC236}">
                <a16:creationId xmlns:a16="http://schemas.microsoft.com/office/drawing/2014/main" id="{70AE1A26-3675-1585-5F88-2786EC3DB79E}"/>
              </a:ext>
            </a:extLst>
          </p:cNvPr>
          <p:cNvSpPr txBox="1">
            <a:spLocks noChangeArrowheads="1"/>
          </p:cNvSpPr>
          <p:nvPr/>
        </p:nvSpPr>
        <p:spPr bwMode="auto">
          <a:xfrm>
            <a:off x="5105400" y="2895600"/>
            <a:ext cx="4038600" cy="3449638"/>
          </a:xfrm>
          <a:prstGeom prst="rect">
            <a:avLst/>
          </a:prstGeom>
          <a:noFill/>
          <a:ln>
            <a:noFill/>
          </a:ln>
          <a:effectLst/>
        </p:spPr>
        <p:txBody>
          <a:bodyPr>
            <a:spAutoFit/>
          </a:bodyPr>
          <a:lstStyle/>
          <a:p>
            <a:pPr>
              <a:lnSpc>
                <a:spcPct val="150000"/>
              </a:lnSpc>
              <a:defRPr/>
            </a:pPr>
            <a:r>
              <a:rPr lang="es-PR" altLang="es-PR" sz="4900" b="1">
                <a:effectLst>
                  <a:outerShdw blurRad="38100" dist="38100" dir="2700000" algn="tl">
                    <a:srgbClr val="C0C0C0"/>
                  </a:outerShdw>
                </a:effectLst>
                <a:latin typeface="Times New Roman" panose="02020603050405020304" pitchFamily="18" charset="0"/>
              </a:rPr>
              <a:t>Denota</a:t>
            </a:r>
          </a:p>
          <a:p>
            <a:pPr>
              <a:lnSpc>
                <a:spcPct val="150000"/>
              </a:lnSpc>
              <a:defRPr/>
            </a:pPr>
            <a:r>
              <a:rPr lang="es-PR" altLang="es-PR" sz="4900" b="1">
                <a:effectLst>
                  <a:outerShdw blurRad="38100" dist="38100" dir="2700000" algn="tl">
                    <a:srgbClr val="C0C0C0"/>
                  </a:outerShdw>
                </a:effectLst>
                <a:latin typeface="Times New Roman" panose="02020603050405020304" pitchFamily="18" charset="0"/>
              </a:rPr>
              <a:t>Movimientos</a:t>
            </a:r>
          </a:p>
          <a:p>
            <a:pPr>
              <a:lnSpc>
                <a:spcPct val="150000"/>
              </a:lnSpc>
              <a:defRPr/>
            </a:pPr>
            <a:r>
              <a:rPr lang="es-PR" altLang="es-PR" sz="4900" b="1">
                <a:effectLst>
                  <a:outerShdw blurRad="38100" dist="38100" dir="2700000" algn="tl">
                    <a:srgbClr val="C0C0C0"/>
                  </a:outerShdw>
                </a:effectLst>
                <a:latin typeface="Times New Roman" panose="02020603050405020304" pitchFamily="18" charset="0"/>
              </a:rPr>
              <a:t>Repetitivos</a:t>
            </a:r>
            <a:endParaRPr lang="es-PR" altLang="es-PR" sz="4900" b="1">
              <a:effectLst>
                <a:outerShdw blurRad="38100" dist="38100" dir="2700000" algn="tl">
                  <a:srgbClr val="C0C0C0"/>
                </a:outerShdw>
              </a:effectLst>
              <a:latin typeface="Arial" panose="020B0604020202020204" pitchFamily="34" charset="0"/>
            </a:endParaRPr>
          </a:p>
        </p:txBody>
      </p:sp>
      <p:pic>
        <p:nvPicPr>
          <p:cNvPr id="41991" name="Picture 7" descr="pcd-Hurd">
            <a:extLst>
              <a:ext uri="{FF2B5EF4-FFF2-40B4-BE49-F238E27FC236}">
                <a16:creationId xmlns:a16="http://schemas.microsoft.com/office/drawing/2014/main" id="{D3600AEA-49E3-2295-A2A4-8500A1BA4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76600"/>
            <a:ext cx="45720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a:extLst>
              <a:ext uri="{FF2B5EF4-FFF2-40B4-BE49-F238E27FC236}">
                <a16:creationId xmlns:a16="http://schemas.microsoft.com/office/drawing/2014/main" id="{319EF45B-466C-20CA-0E23-FA40185902EF}"/>
              </a:ext>
            </a:extLst>
          </p:cNvPr>
          <p:cNvSpPr>
            <a:spLocks noChangeArrowheads="1"/>
          </p:cNvSpPr>
          <p:nvPr/>
        </p:nvSpPr>
        <p:spPr bwMode="auto">
          <a:xfrm>
            <a:off x="1524000" y="381000"/>
            <a:ext cx="6248400" cy="10668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28771" name="Text Box 3">
            <a:extLst>
              <a:ext uri="{FF2B5EF4-FFF2-40B4-BE49-F238E27FC236}">
                <a16:creationId xmlns:a16="http://schemas.microsoft.com/office/drawing/2014/main" id="{86C2B6D5-86FC-1A97-B612-BA1D7BEBC706}"/>
              </a:ext>
            </a:extLst>
          </p:cNvPr>
          <p:cNvSpPr txBox="1">
            <a:spLocks noChangeArrowheads="1"/>
          </p:cNvSpPr>
          <p:nvPr/>
        </p:nvSpPr>
        <p:spPr bwMode="auto">
          <a:xfrm>
            <a:off x="1371600" y="533400"/>
            <a:ext cx="6400800" cy="671513"/>
          </a:xfrm>
          <a:prstGeom prst="rect">
            <a:avLst/>
          </a:prstGeom>
          <a:noFill/>
          <a:ln>
            <a:noFill/>
          </a:ln>
          <a:effectLst/>
        </p:spPr>
        <p:txBody>
          <a:bodyPr>
            <a:spAutoFit/>
          </a:bodyPr>
          <a:lstStyle/>
          <a:p>
            <a:pPr algn="ctr">
              <a:defRPr/>
            </a:pPr>
            <a:r>
              <a:rPr lang="en-US" altLang="es-PR" sz="3800" b="1">
                <a:solidFill>
                  <a:srgbClr val="FFFF00"/>
                </a:solidFill>
                <a:effectLst>
                  <a:outerShdw blurRad="38100" dist="38100" dir="2700000" algn="tl">
                    <a:srgbClr val="C0C0C0"/>
                  </a:outerShdw>
                </a:effectLst>
                <a:latin typeface="Arial" panose="020B0604020202020204" pitchFamily="34" charset="0"/>
              </a:rPr>
              <a:t>TIPOS DE MOVIMIENTO</a:t>
            </a:r>
          </a:p>
        </p:txBody>
      </p:sp>
      <p:sp>
        <p:nvSpPr>
          <p:cNvPr id="43012" name="AutoShape 4">
            <a:extLst>
              <a:ext uri="{FF2B5EF4-FFF2-40B4-BE49-F238E27FC236}">
                <a16:creationId xmlns:a16="http://schemas.microsoft.com/office/drawing/2014/main" id="{CBDC4C84-14CB-6771-C358-F1A1CCC3D31E}"/>
              </a:ext>
            </a:extLst>
          </p:cNvPr>
          <p:cNvSpPr>
            <a:spLocks noChangeArrowheads="1"/>
          </p:cNvSpPr>
          <p:nvPr/>
        </p:nvSpPr>
        <p:spPr bwMode="auto">
          <a:xfrm>
            <a:off x="1752600" y="1828800"/>
            <a:ext cx="5791200" cy="8890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28773" name="Text Box 5">
            <a:extLst>
              <a:ext uri="{FF2B5EF4-FFF2-40B4-BE49-F238E27FC236}">
                <a16:creationId xmlns:a16="http://schemas.microsoft.com/office/drawing/2014/main" id="{02D993B5-99D9-CB8A-CF62-E9F6754CD355}"/>
              </a:ext>
            </a:extLst>
          </p:cNvPr>
          <p:cNvSpPr txBox="1">
            <a:spLocks noChangeArrowheads="1"/>
          </p:cNvSpPr>
          <p:nvPr/>
        </p:nvSpPr>
        <p:spPr bwMode="auto">
          <a:xfrm>
            <a:off x="1752600" y="1843088"/>
            <a:ext cx="5791200" cy="747712"/>
          </a:xfrm>
          <a:prstGeom prst="rect">
            <a:avLst/>
          </a:prstGeom>
          <a:noFill/>
          <a:ln>
            <a:noFill/>
          </a:ln>
          <a:effectLst/>
        </p:spPr>
        <p:txBody>
          <a:bodyPr>
            <a:spAutoFit/>
          </a:bodyPr>
          <a:lstStyle/>
          <a:p>
            <a:pPr algn="ctr">
              <a:defRPr/>
            </a:pPr>
            <a:r>
              <a:rPr lang="es-PR" altLang="es-PR" sz="4300" b="1">
                <a:solidFill>
                  <a:srgbClr val="FFFF00"/>
                </a:solidFill>
                <a:effectLst>
                  <a:outerShdw blurRad="38100" dist="38100" dir="2700000" algn="tl">
                    <a:srgbClr val="C0C0C0"/>
                  </a:outerShdw>
                </a:effectLst>
                <a:latin typeface="Arial" panose="020B0604020202020204" pitchFamily="34" charset="0"/>
              </a:rPr>
              <a:t>Oscilatorio</a:t>
            </a:r>
          </a:p>
        </p:txBody>
      </p:sp>
      <p:sp>
        <p:nvSpPr>
          <p:cNvPr id="928774" name="Text Box 6">
            <a:extLst>
              <a:ext uri="{FF2B5EF4-FFF2-40B4-BE49-F238E27FC236}">
                <a16:creationId xmlns:a16="http://schemas.microsoft.com/office/drawing/2014/main" id="{39C95AFD-E2A3-BFB3-1333-2C4E197D2457}"/>
              </a:ext>
            </a:extLst>
          </p:cNvPr>
          <p:cNvSpPr txBox="1">
            <a:spLocks noChangeArrowheads="1"/>
          </p:cNvSpPr>
          <p:nvPr/>
        </p:nvSpPr>
        <p:spPr bwMode="auto">
          <a:xfrm>
            <a:off x="4876800" y="2895600"/>
            <a:ext cx="4038600" cy="3449638"/>
          </a:xfrm>
          <a:prstGeom prst="rect">
            <a:avLst/>
          </a:prstGeom>
          <a:noFill/>
          <a:ln>
            <a:noFill/>
          </a:ln>
          <a:effectLst/>
        </p:spPr>
        <p:txBody>
          <a:bodyPr>
            <a:spAutoFit/>
          </a:bodyPr>
          <a:lstStyle/>
          <a:p>
            <a:pPr>
              <a:lnSpc>
                <a:spcPct val="150000"/>
              </a:lnSpc>
              <a:defRPr/>
            </a:pPr>
            <a:r>
              <a:rPr lang="es-PR" altLang="es-PR" sz="4900" b="1">
                <a:effectLst>
                  <a:outerShdw blurRad="38100" dist="38100" dir="2700000" algn="tl">
                    <a:srgbClr val="C0C0C0"/>
                  </a:outerShdw>
                </a:effectLst>
                <a:latin typeface="Times New Roman" panose="02020603050405020304" pitchFamily="18" charset="0"/>
              </a:rPr>
              <a:t>Movimientos Repetidos en un Arco</a:t>
            </a:r>
            <a:endParaRPr lang="es-PR" altLang="es-PR" sz="4900" b="1">
              <a:effectLst>
                <a:outerShdw blurRad="38100" dist="38100" dir="2700000" algn="tl">
                  <a:srgbClr val="C0C0C0"/>
                </a:outerShdw>
              </a:effectLst>
              <a:latin typeface="Arial" panose="020B0604020202020204" pitchFamily="34" charset="0"/>
            </a:endParaRPr>
          </a:p>
        </p:txBody>
      </p:sp>
      <p:pic>
        <p:nvPicPr>
          <p:cNvPr id="43015" name="Picture 7" descr="pcd-Gym1">
            <a:extLst>
              <a:ext uri="{FF2B5EF4-FFF2-40B4-BE49-F238E27FC236}">
                <a16:creationId xmlns:a16="http://schemas.microsoft.com/office/drawing/2014/main" id="{7C91EE2D-26BD-B60A-FDCC-C62F91403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971800"/>
            <a:ext cx="38100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a:extLst>
              <a:ext uri="{FF2B5EF4-FFF2-40B4-BE49-F238E27FC236}">
                <a16:creationId xmlns:a16="http://schemas.microsoft.com/office/drawing/2014/main" id="{586D7E3F-95E9-EEC5-CC4E-A1966D23846E}"/>
              </a:ext>
            </a:extLst>
          </p:cNvPr>
          <p:cNvSpPr>
            <a:spLocks noChangeArrowheads="1"/>
          </p:cNvSpPr>
          <p:nvPr/>
        </p:nvSpPr>
        <p:spPr bwMode="auto">
          <a:xfrm>
            <a:off x="1524000" y="381000"/>
            <a:ext cx="6248400" cy="10668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29795" name="Text Box 3">
            <a:extLst>
              <a:ext uri="{FF2B5EF4-FFF2-40B4-BE49-F238E27FC236}">
                <a16:creationId xmlns:a16="http://schemas.microsoft.com/office/drawing/2014/main" id="{ACA567BA-F662-0755-B4B2-52826D7BB5EA}"/>
              </a:ext>
            </a:extLst>
          </p:cNvPr>
          <p:cNvSpPr txBox="1">
            <a:spLocks noChangeArrowheads="1"/>
          </p:cNvSpPr>
          <p:nvPr/>
        </p:nvSpPr>
        <p:spPr bwMode="auto">
          <a:xfrm>
            <a:off x="1371600" y="533400"/>
            <a:ext cx="6400800" cy="671513"/>
          </a:xfrm>
          <a:prstGeom prst="rect">
            <a:avLst/>
          </a:prstGeom>
          <a:noFill/>
          <a:ln>
            <a:noFill/>
          </a:ln>
          <a:effectLst/>
        </p:spPr>
        <p:txBody>
          <a:bodyPr>
            <a:spAutoFit/>
          </a:bodyPr>
          <a:lstStyle/>
          <a:p>
            <a:pPr algn="ctr">
              <a:defRPr/>
            </a:pPr>
            <a:r>
              <a:rPr lang="en-US" altLang="es-PR" sz="3800" b="1">
                <a:solidFill>
                  <a:srgbClr val="FFFF00"/>
                </a:solidFill>
                <a:effectLst>
                  <a:outerShdw blurRad="38100" dist="38100" dir="2700000" algn="tl">
                    <a:srgbClr val="C0C0C0"/>
                  </a:outerShdw>
                </a:effectLst>
                <a:latin typeface="Arial" panose="020B0604020202020204" pitchFamily="34" charset="0"/>
              </a:rPr>
              <a:t>TIPOS DE MOVIMIENTO</a:t>
            </a:r>
          </a:p>
        </p:txBody>
      </p:sp>
      <p:sp>
        <p:nvSpPr>
          <p:cNvPr id="44036" name="AutoShape 4">
            <a:extLst>
              <a:ext uri="{FF2B5EF4-FFF2-40B4-BE49-F238E27FC236}">
                <a16:creationId xmlns:a16="http://schemas.microsoft.com/office/drawing/2014/main" id="{B6F60FDF-CB37-5317-1CAC-23E27C7478AD}"/>
              </a:ext>
            </a:extLst>
          </p:cNvPr>
          <p:cNvSpPr>
            <a:spLocks noChangeArrowheads="1"/>
          </p:cNvSpPr>
          <p:nvPr/>
        </p:nvSpPr>
        <p:spPr bwMode="auto">
          <a:xfrm>
            <a:off x="1752600" y="1828800"/>
            <a:ext cx="5791200" cy="8890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29797" name="Text Box 5">
            <a:extLst>
              <a:ext uri="{FF2B5EF4-FFF2-40B4-BE49-F238E27FC236}">
                <a16:creationId xmlns:a16="http://schemas.microsoft.com/office/drawing/2014/main" id="{D7DB2E11-1C60-8583-17A8-628D4A0A5824}"/>
              </a:ext>
            </a:extLst>
          </p:cNvPr>
          <p:cNvSpPr txBox="1">
            <a:spLocks noChangeArrowheads="1"/>
          </p:cNvSpPr>
          <p:nvPr/>
        </p:nvSpPr>
        <p:spPr bwMode="auto">
          <a:xfrm>
            <a:off x="1752600" y="1843088"/>
            <a:ext cx="5791200" cy="747712"/>
          </a:xfrm>
          <a:prstGeom prst="rect">
            <a:avLst/>
          </a:prstGeom>
          <a:noFill/>
          <a:ln>
            <a:noFill/>
          </a:ln>
          <a:effectLst/>
        </p:spPr>
        <p:txBody>
          <a:bodyPr>
            <a:spAutoFit/>
          </a:bodyPr>
          <a:lstStyle/>
          <a:p>
            <a:pPr algn="ctr">
              <a:defRPr/>
            </a:pPr>
            <a:r>
              <a:rPr lang="es-PR" altLang="es-PR" sz="4300" b="1">
                <a:solidFill>
                  <a:srgbClr val="FFFF00"/>
                </a:solidFill>
                <a:effectLst>
                  <a:outerShdw blurRad="38100" dist="38100" dir="2700000" algn="tl">
                    <a:srgbClr val="C0C0C0"/>
                  </a:outerShdw>
                </a:effectLst>
                <a:latin typeface="Arial" panose="020B0604020202020204" pitchFamily="34" charset="0"/>
              </a:rPr>
              <a:t>General</a:t>
            </a:r>
          </a:p>
        </p:txBody>
      </p:sp>
      <p:sp>
        <p:nvSpPr>
          <p:cNvPr id="929798" name="Text Box 6">
            <a:extLst>
              <a:ext uri="{FF2B5EF4-FFF2-40B4-BE49-F238E27FC236}">
                <a16:creationId xmlns:a16="http://schemas.microsoft.com/office/drawing/2014/main" id="{FEEF7373-121A-DA07-6835-F42E87E1E22F}"/>
              </a:ext>
            </a:extLst>
          </p:cNvPr>
          <p:cNvSpPr txBox="1">
            <a:spLocks noChangeArrowheads="1"/>
          </p:cNvSpPr>
          <p:nvPr/>
        </p:nvSpPr>
        <p:spPr bwMode="auto">
          <a:xfrm>
            <a:off x="4038600" y="3200400"/>
            <a:ext cx="4495800" cy="3108325"/>
          </a:xfrm>
          <a:prstGeom prst="rect">
            <a:avLst/>
          </a:prstGeom>
          <a:noFill/>
          <a:ln>
            <a:noFill/>
          </a:ln>
          <a:effectLst/>
        </p:spPr>
        <p:txBody>
          <a:bodyPr>
            <a:spAutoFit/>
          </a:bodyPr>
          <a:lstStyle/>
          <a:p>
            <a:pPr>
              <a:defRPr/>
            </a:pPr>
            <a:r>
              <a:rPr lang="es-PR" altLang="es-PR" sz="4900" b="1" dirty="0">
                <a:solidFill>
                  <a:srgbClr val="484876"/>
                </a:solidFill>
                <a:effectLst>
                  <a:outerShdw blurRad="38100" dist="38100" dir="2700000" algn="tl">
                    <a:srgbClr val="C0C0C0"/>
                  </a:outerShdw>
                </a:effectLst>
                <a:latin typeface="Times New Roman" panose="02020603050405020304" pitchFamily="18" charset="0"/>
              </a:rPr>
              <a:t>Combinación de Movimientos Rotatorios y </a:t>
            </a:r>
            <a:r>
              <a:rPr lang="es-PR" altLang="es-PR" sz="4900" b="1" dirty="0" err="1">
                <a:solidFill>
                  <a:srgbClr val="484876"/>
                </a:solidFill>
                <a:effectLst>
                  <a:outerShdw blurRad="38100" dist="38100" dir="2700000" algn="tl">
                    <a:srgbClr val="C0C0C0"/>
                  </a:outerShdw>
                </a:effectLst>
                <a:latin typeface="Times New Roman" panose="02020603050405020304" pitchFamily="18" charset="0"/>
              </a:rPr>
              <a:t>Traslatorios</a:t>
            </a:r>
            <a:endParaRPr lang="es-PR" altLang="es-PR" sz="4900" b="1" dirty="0">
              <a:solidFill>
                <a:srgbClr val="484876"/>
              </a:solidFill>
              <a:effectLst>
                <a:outerShdw blurRad="38100" dist="38100" dir="2700000" algn="tl">
                  <a:srgbClr val="C0C0C0"/>
                </a:outerShdw>
              </a:effectLst>
              <a:latin typeface="Arial" panose="020B0604020202020204" pitchFamily="34" charset="0"/>
            </a:endParaRPr>
          </a:p>
        </p:txBody>
      </p:sp>
      <p:pic>
        <p:nvPicPr>
          <p:cNvPr id="44039" name="Picture 7" descr="pcd-ShtP">
            <a:extLst>
              <a:ext uri="{FF2B5EF4-FFF2-40B4-BE49-F238E27FC236}">
                <a16:creationId xmlns:a16="http://schemas.microsoft.com/office/drawing/2014/main" id="{4AEED207-AE5F-C10D-6B0B-EEC2988C6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971800"/>
            <a:ext cx="2900363"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Text Box 2">
            <a:extLst>
              <a:ext uri="{FF2B5EF4-FFF2-40B4-BE49-F238E27FC236}">
                <a16:creationId xmlns:a16="http://schemas.microsoft.com/office/drawing/2014/main" id="{E7ED8AD6-3D3C-50C7-86ED-2E21AABDBF90}"/>
              </a:ext>
            </a:extLst>
          </p:cNvPr>
          <p:cNvSpPr txBox="1">
            <a:spLocks noChangeArrowheads="1"/>
          </p:cNvSpPr>
          <p:nvPr/>
        </p:nvSpPr>
        <p:spPr bwMode="auto">
          <a:xfrm>
            <a:off x="5795963" y="688975"/>
            <a:ext cx="3352800" cy="5692775"/>
          </a:xfrm>
          <a:prstGeom prst="rect">
            <a:avLst/>
          </a:prstGeom>
          <a:noFill/>
          <a:ln>
            <a:noFill/>
          </a:ln>
          <a:effectLst/>
        </p:spPr>
        <p:txBody>
          <a:bodyPr>
            <a:spAutoFit/>
          </a:bodyPr>
          <a:lstStyle/>
          <a:p>
            <a:pPr>
              <a:lnSpc>
                <a:spcPct val="170000"/>
              </a:lnSpc>
              <a:defRPr/>
            </a:pPr>
            <a:r>
              <a:rPr lang="es-PR" altLang="es-PR" sz="3600" b="1">
                <a:solidFill>
                  <a:schemeClr val="accent1"/>
                </a:solidFill>
                <a:effectLst>
                  <a:outerShdw blurRad="38100" dist="38100" dir="2700000" algn="tl">
                    <a:srgbClr val="C0C0C0"/>
                  </a:outerShdw>
                </a:effectLst>
                <a:latin typeface="Arial" panose="020B0604020202020204" pitchFamily="34" charset="0"/>
              </a:rPr>
              <a:t>EJEMPLOS</a:t>
            </a:r>
          </a:p>
          <a:p>
            <a:pPr>
              <a:lnSpc>
                <a:spcPct val="170000"/>
              </a:lnSpc>
              <a:defRPr/>
            </a:pPr>
            <a:r>
              <a:rPr lang="es-PR" altLang="es-PR" sz="3600" b="1">
                <a:solidFill>
                  <a:schemeClr val="accent1"/>
                </a:solidFill>
                <a:effectLst>
                  <a:outerShdw blurRad="38100" dist="38100" dir="2700000" algn="tl">
                    <a:srgbClr val="C0C0C0"/>
                  </a:outerShdw>
                </a:effectLst>
                <a:latin typeface="Arial" panose="020B0604020202020204" pitchFamily="34" charset="0"/>
              </a:rPr>
              <a:t>DE</a:t>
            </a:r>
          </a:p>
          <a:p>
            <a:pPr>
              <a:lnSpc>
                <a:spcPct val="170000"/>
              </a:lnSpc>
              <a:defRPr/>
            </a:pPr>
            <a:r>
              <a:rPr lang="es-PR" altLang="es-PR" sz="3600" b="1">
                <a:solidFill>
                  <a:schemeClr val="accent1"/>
                </a:solidFill>
                <a:effectLst>
                  <a:outerShdw blurRad="38100" dist="38100" dir="2700000" algn="tl">
                    <a:srgbClr val="C0C0C0"/>
                  </a:outerShdw>
                </a:effectLst>
                <a:latin typeface="Arial" panose="020B0604020202020204" pitchFamily="34" charset="0"/>
              </a:rPr>
              <a:t>PATRONES</a:t>
            </a:r>
          </a:p>
          <a:p>
            <a:pPr>
              <a:lnSpc>
                <a:spcPct val="170000"/>
              </a:lnSpc>
              <a:defRPr/>
            </a:pPr>
            <a:r>
              <a:rPr lang="es-PR" altLang="es-PR" sz="3600" b="1">
                <a:solidFill>
                  <a:schemeClr val="accent1"/>
                </a:solidFill>
                <a:effectLst>
                  <a:outerShdw blurRad="38100" dist="38100" dir="2700000" algn="tl">
                    <a:srgbClr val="C0C0C0"/>
                  </a:outerShdw>
                </a:effectLst>
                <a:latin typeface="Arial" panose="020B0604020202020204" pitchFamily="34" charset="0"/>
              </a:rPr>
              <a:t>DE</a:t>
            </a:r>
          </a:p>
          <a:p>
            <a:pPr>
              <a:lnSpc>
                <a:spcPct val="170000"/>
              </a:lnSpc>
              <a:defRPr/>
            </a:pPr>
            <a:r>
              <a:rPr lang="es-PR" altLang="es-PR" sz="3600" b="1">
                <a:solidFill>
                  <a:schemeClr val="accent1"/>
                </a:solidFill>
                <a:effectLst>
                  <a:outerShdw blurRad="38100" dist="38100" dir="2700000" algn="tl">
                    <a:srgbClr val="C0C0C0"/>
                  </a:outerShdw>
                </a:effectLst>
                <a:latin typeface="Arial" panose="020B0604020202020204" pitchFamily="34" charset="0"/>
              </a:rPr>
              <a:t>MOVIMIENTO</a:t>
            </a:r>
          </a:p>
          <a:p>
            <a:pPr>
              <a:lnSpc>
                <a:spcPct val="170000"/>
              </a:lnSpc>
              <a:defRPr/>
            </a:pPr>
            <a:r>
              <a:rPr lang="es-PR" altLang="es-PR" sz="3600" b="1">
                <a:solidFill>
                  <a:schemeClr val="accent1"/>
                </a:solidFill>
                <a:effectLst>
                  <a:outerShdw blurRad="38100" dist="38100" dir="2700000" algn="tl">
                    <a:srgbClr val="C0C0C0"/>
                  </a:outerShdw>
                </a:effectLst>
                <a:latin typeface="Arial" panose="020B0604020202020204" pitchFamily="34" charset="0"/>
              </a:rPr>
              <a:t>GENERAL</a:t>
            </a:r>
          </a:p>
        </p:txBody>
      </p:sp>
      <p:pic>
        <p:nvPicPr>
          <p:cNvPr id="45059" name="Picture 3" descr="General">
            <a:extLst>
              <a:ext uri="{FF2B5EF4-FFF2-40B4-BE49-F238E27FC236}">
                <a16:creationId xmlns:a16="http://schemas.microsoft.com/office/drawing/2014/main" id="{5AA473E7-D1A6-68CF-009C-464849489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49325"/>
            <a:ext cx="54102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l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a:extLst>
              <a:ext uri="{FF2B5EF4-FFF2-40B4-BE49-F238E27FC236}">
                <a16:creationId xmlns:a16="http://schemas.microsoft.com/office/drawing/2014/main" id="{267BEF74-DFAF-3645-ADB6-20281FF24B16}"/>
              </a:ext>
            </a:extLst>
          </p:cNvPr>
          <p:cNvSpPr>
            <a:spLocks noChangeArrowheads="1"/>
          </p:cNvSpPr>
          <p:nvPr/>
        </p:nvSpPr>
        <p:spPr bwMode="auto">
          <a:xfrm>
            <a:off x="609600" y="381000"/>
            <a:ext cx="3429000" cy="12954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1843" name="Text Box 3">
            <a:extLst>
              <a:ext uri="{FF2B5EF4-FFF2-40B4-BE49-F238E27FC236}">
                <a16:creationId xmlns:a16="http://schemas.microsoft.com/office/drawing/2014/main" id="{F81B918C-D1F7-6B6D-2D46-47CA4194E6A2}"/>
              </a:ext>
            </a:extLst>
          </p:cNvPr>
          <p:cNvSpPr txBox="1">
            <a:spLocks noChangeArrowheads="1"/>
          </p:cNvSpPr>
          <p:nvPr/>
        </p:nvSpPr>
        <p:spPr bwMode="auto">
          <a:xfrm>
            <a:off x="838200" y="533400"/>
            <a:ext cx="3048000" cy="946150"/>
          </a:xfrm>
          <a:prstGeom prst="rect">
            <a:avLst/>
          </a:prstGeom>
          <a:noFill/>
          <a:ln>
            <a:noFill/>
          </a:ln>
          <a:effectLst/>
        </p:spPr>
        <p:txBody>
          <a:bodyPr>
            <a:spAutoFit/>
          </a:bodyPr>
          <a:lstStyle/>
          <a:p>
            <a:pPr algn="ctr">
              <a:defRPr/>
            </a:pPr>
            <a:r>
              <a:rPr lang="en-US" altLang="es-PR" sz="2800" b="1">
                <a:solidFill>
                  <a:srgbClr val="FFFF00"/>
                </a:solidFill>
                <a:effectLst>
                  <a:outerShdw blurRad="38100" dist="38100" dir="2700000" algn="tl">
                    <a:srgbClr val="C0C0C0"/>
                  </a:outerShdw>
                </a:effectLst>
                <a:latin typeface="Arial" panose="020B0604020202020204" pitchFamily="34" charset="0"/>
              </a:rPr>
              <a:t>TIPOS DE MOVIMIENTO</a:t>
            </a:r>
          </a:p>
        </p:txBody>
      </p:sp>
      <p:sp>
        <p:nvSpPr>
          <p:cNvPr id="931844" name="Text Box 4">
            <a:extLst>
              <a:ext uri="{FF2B5EF4-FFF2-40B4-BE49-F238E27FC236}">
                <a16:creationId xmlns:a16="http://schemas.microsoft.com/office/drawing/2014/main" id="{1A48D325-DFAE-3EDC-50A5-599CAD1C5257}"/>
              </a:ext>
            </a:extLst>
          </p:cNvPr>
          <p:cNvSpPr txBox="1">
            <a:spLocks noChangeArrowheads="1"/>
          </p:cNvSpPr>
          <p:nvPr/>
        </p:nvSpPr>
        <p:spPr bwMode="auto">
          <a:xfrm>
            <a:off x="5410200" y="2743200"/>
            <a:ext cx="3581400" cy="3609975"/>
          </a:xfrm>
          <a:prstGeom prst="rect">
            <a:avLst/>
          </a:prstGeom>
          <a:noFill/>
          <a:ln>
            <a:noFill/>
          </a:ln>
          <a:effectLst/>
        </p:spPr>
        <p:txBody>
          <a:bodyPr>
            <a:spAutoFit/>
          </a:bodyPr>
          <a:lstStyle/>
          <a:p>
            <a:pPr>
              <a:lnSpc>
                <a:spcPct val="160000"/>
              </a:lnSpc>
              <a:defRPr/>
            </a:pPr>
            <a:r>
              <a:rPr lang="es-PR" altLang="es-PR" sz="3600" b="1">
                <a:effectLst>
                  <a:outerShdw blurRad="38100" dist="38100" dir="2700000" algn="tl">
                    <a:srgbClr val="C0C0C0"/>
                  </a:outerShdw>
                </a:effectLst>
                <a:latin typeface="Times New Roman" panose="02020603050405020304" pitchFamily="18" charset="0"/>
              </a:rPr>
              <a:t>La Combinación Simultánea de Diferentes tipos de Rotaciones</a:t>
            </a:r>
            <a:endParaRPr lang="es-PR" altLang="es-PR" sz="3600" b="1">
              <a:effectLst>
                <a:outerShdw blurRad="38100" dist="38100" dir="2700000" algn="tl">
                  <a:srgbClr val="C0C0C0"/>
                </a:outerShdw>
              </a:effectLst>
              <a:latin typeface="Arial" panose="020B0604020202020204" pitchFamily="34" charset="0"/>
            </a:endParaRPr>
          </a:p>
        </p:txBody>
      </p:sp>
      <p:sp>
        <p:nvSpPr>
          <p:cNvPr id="46085" name="AutoShape 5">
            <a:extLst>
              <a:ext uri="{FF2B5EF4-FFF2-40B4-BE49-F238E27FC236}">
                <a16:creationId xmlns:a16="http://schemas.microsoft.com/office/drawing/2014/main" id="{730038BD-A5AD-2980-47F6-0AB2F90F561B}"/>
              </a:ext>
            </a:extLst>
          </p:cNvPr>
          <p:cNvSpPr>
            <a:spLocks noChangeArrowheads="1"/>
          </p:cNvSpPr>
          <p:nvPr/>
        </p:nvSpPr>
        <p:spPr bwMode="auto">
          <a:xfrm>
            <a:off x="4419600" y="457200"/>
            <a:ext cx="4114800" cy="11430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1846" name="Text Box 6">
            <a:extLst>
              <a:ext uri="{FF2B5EF4-FFF2-40B4-BE49-F238E27FC236}">
                <a16:creationId xmlns:a16="http://schemas.microsoft.com/office/drawing/2014/main" id="{4C565A6C-A004-D167-9B71-F4C8230D8B19}"/>
              </a:ext>
            </a:extLst>
          </p:cNvPr>
          <p:cNvSpPr txBox="1">
            <a:spLocks noChangeArrowheads="1"/>
          </p:cNvSpPr>
          <p:nvPr/>
        </p:nvSpPr>
        <p:spPr bwMode="auto">
          <a:xfrm>
            <a:off x="4648200" y="685800"/>
            <a:ext cx="3581400" cy="762000"/>
          </a:xfrm>
          <a:prstGeom prst="rect">
            <a:avLst/>
          </a:prstGeom>
          <a:noFill/>
          <a:ln>
            <a:noFill/>
          </a:ln>
          <a:effectLst/>
        </p:spPr>
        <p:txBody>
          <a:bodyPr>
            <a:spAutoFit/>
          </a:bodyPr>
          <a:lstStyle/>
          <a:p>
            <a:pPr algn="ctr">
              <a:defRPr/>
            </a:pPr>
            <a:r>
              <a:rPr lang="es-PR" altLang="es-PR" sz="4400" b="1">
                <a:solidFill>
                  <a:srgbClr val="FFFF00"/>
                </a:solidFill>
                <a:effectLst>
                  <a:outerShdw blurRad="38100" dist="38100" dir="2700000" algn="tl">
                    <a:srgbClr val="C0C0C0"/>
                  </a:outerShdw>
                </a:effectLst>
                <a:latin typeface="Arial" panose="020B0604020202020204" pitchFamily="34" charset="0"/>
              </a:rPr>
              <a:t>General</a:t>
            </a:r>
          </a:p>
        </p:txBody>
      </p:sp>
      <p:sp>
        <p:nvSpPr>
          <p:cNvPr id="46087" name="AutoShape 7">
            <a:extLst>
              <a:ext uri="{FF2B5EF4-FFF2-40B4-BE49-F238E27FC236}">
                <a16:creationId xmlns:a16="http://schemas.microsoft.com/office/drawing/2014/main" id="{235816F5-1E5C-CD1D-4D79-B9A4687B4638}"/>
              </a:ext>
            </a:extLst>
          </p:cNvPr>
          <p:cNvSpPr>
            <a:spLocks noChangeArrowheads="1"/>
          </p:cNvSpPr>
          <p:nvPr/>
        </p:nvSpPr>
        <p:spPr bwMode="auto">
          <a:xfrm>
            <a:off x="838200" y="1905000"/>
            <a:ext cx="7391400" cy="914400"/>
          </a:xfrm>
          <a:prstGeom prst="horizontalScroll">
            <a:avLst>
              <a:gd name="adj" fmla="val 12500"/>
            </a:avLst>
          </a:prstGeom>
          <a:gradFill rotWithShape="0">
            <a:gsLst>
              <a:gs pos="0">
                <a:srgbClr val="003300"/>
              </a:gs>
              <a:gs pos="100000">
                <a:srgbClr val="008000"/>
              </a:gs>
            </a:gsLst>
            <a:lin ang="5400000" scaled="1"/>
          </a:gra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1848" name="Text Box 8">
            <a:extLst>
              <a:ext uri="{FF2B5EF4-FFF2-40B4-BE49-F238E27FC236}">
                <a16:creationId xmlns:a16="http://schemas.microsoft.com/office/drawing/2014/main" id="{56C402CC-34AC-0FAD-0BED-CD80B7382175}"/>
              </a:ext>
            </a:extLst>
          </p:cNvPr>
          <p:cNvSpPr txBox="1">
            <a:spLocks noChangeArrowheads="1"/>
          </p:cNvSpPr>
          <p:nvPr/>
        </p:nvSpPr>
        <p:spPr bwMode="auto">
          <a:xfrm>
            <a:off x="1143000" y="2057400"/>
            <a:ext cx="7696200" cy="579438"/>
          </a:xfrm>
          <a:prstGeom prst="rect">
            <a:avLst/>
          </a:prstGeom>
          <a:noFill/>
          <a:ln>
            <a:noFill/>
          </a:ln>
          <a:effectLst/>
        </p:spPr>
        <p:txBody>
          <a:bodyPr>
            <a:spAutoFit/>
          </a:bodyPr>
          <a:lstStyle/>
          <a:p>
            <a:pPr>
              <a:defRPr/>
            </a:pPr>
            <a:r>
              <a:rPr lang="es-PR" altLang="es-PR" sz="3200" b="1">
                <a:solidFill>
                  <a:schemeClr val="bg1"/>
                </a:solidFill>
                <a:effectLst>
                  <a:outerShdw blurRad="38100" dist="38100" dir="2700000" algn="tl">
                    <a:srgbClr val="C0C0C0"/>
                  </a:outerShdw>
                </a:effectLst>
                <a:latin typeface="Times New Roman" panose="02020603050405020304" pitchFamily="18" charset="0"/>
              </a:rPr>
              <a:t>CLASIFICACIÓN: General Complejo</a:t>
            </a:r>
          </a:p>
        </p:txBody>
      </p:sp>
      <p:pic>
        <p:nvPicPr>
          <p:cNvPr id="46089" name="Picture 9" descr="pcd-cycl">
            <a:extLst>
              <a:ext uri="{FF2B5EF4-FFF2-40B4-BE49-F238E27FC236}">
                <a16:creationId xmlns:a16="http://schemas.microsoft.com/office/drawing/2014/main" id="{9739C9A6-26BC-34FC-B877-49C9D4949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124200"/>
            <a:ext cx="49530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Text Box 2">
            <a:extLst>
              <a:ext uri="{FF2B5EF4-FFF2-40B4-BE49-F238E27FC236}">
                <a16:creationId xmlns:a16="http://schemas.microsoft.com/office/drawing/2014/main" id="{8C9F997F-E0EF-8A14-9230-F8D979A8367E}"/>
              </a:ext>
            </a:extLst>
          </p:cNvPr>
          <p:cNvSpPr txBox="1">
            <a:spLocks noChangeArrowheads="1"/>
          </p:cNvSpPr>
          <p:nvPr/>
        </p:nvSpPr>
        <p:spPr bwMode="auto">
          <a:xfrm>
            <a:off x="5867400" y="636588"/>
            <a:ext cx="3352800" cy="5307012"/>
          </a:xfrm>
          <a:prstGeom prst="rect">
            <a:avLst/>
          </a:prstGeom>
          <a:noFill/>
          <a:ln>
            <a:noFill/>
          </a:ln>
          <a:effectLst/>
        </p:spPr>
        <p:txBody>
          <a:bodyPr>
            <a:spAutoFit/>
          </a:bodyPr>
          <a:lstStyle/>
          <a:p>
            <a:pPr>
              <a:lnSpc>
                <a:spcPct val="190000"/>
              </a:lnSpc>
              <a:defRPr/>
            </a:pPr>
            <a:r>
              <a:rPr lang="es-PR" altLang="es-PR" sz="3600" b="1">
                <a:effectLst>
                  <a:outerShdw blurRad="38100" dist="38100" dir="2700000" algn="tl">
                    <a:srgbClr val="C0C0C0"/>
                  </a:outerShdw>
                </a:effectLst>
                <a:latin typeface="Arial" panose="020B0604020202020204" pitchFamily="34" charset="0"/>
              </a:rPr>
              <a:t>EJEMPLO</a:t>
            </a:r>
          </a:p>
          <a:p>
            <a:pPr>
              <a:lnSpc>
                <a:spcPct val="190000"/>
              </a:lnSpc>
              <a:defRPr/>
            </a:pPr>
            <a:r>
              <a:rPr lang="es-PR" altLang="es-PR" sz="3600" b="1">
                <a:effectLst>
                  <a:outerShdw blurRad="38100" dist="38100" dir="2700000" algn="tl">
                    <a:srgbClr val="C0C0C0"/>
                  </a:outerShdw>
                </a:effectLst>
                <a:latin typeface="Arial" panose="020B0604020202020204" pitchFamily="34" charset="0"/>
              </a:rPr>
              <a:t>DE UN</a:t>
            </a:r>
          </a:p>
          <a:p>
            <a:pPr>
              <a:lnSpc>
                <a:spcPct val="190000"/>
              </a:lnSpc>
              <a:defRPr/>
            </a:pPr>
            <a:r>
              <a:rPr lang="es-PR" altLang="es-PR" sz="3600" b="1">
                <a:effectLst>
                  <a:outerShdw blurRad="38100" dist="38100" dir="2700000" algn="tl">
                    <a:srgbClr val="C0C0C0"/>
                  </a:outerShdw>
                </a:effectLst>
                <a:latin typeface="Arial" panose="020B0604020202020204" pitchFamily="34" charset="0"/>
              </a:rPr>
              <a:t>MOVIMIENTO</a:t>
            </a:r>
          </a:p>
          <a:p>
            <a:pPr>
              <a:lnSpc>
                <a:spcPct val="190000"/>
              </a:lnSpc>
              <a:defRPr/>
            </a:pPr>
            <a:r>
              <a:rPr lang="es-PR" altLang="es-PR" sz="3600" b="1">
                <a:effectLst>
                  <a:outerShdw blurRad="38100" dist="38100" dir="2700000" algn="tl">
                    <a:srgbClr val="C0C0C0"/>
                  </a:outerShdw>
                </a:effectLst>
                <a:latin typeface="Arial" panose="020B0604020202020204" pitchFamily="34" charset="0"/>
              </a:rPr>
              <a:t>COMPLEJO</a:t>
            </a:r>
          </a:p>
          <a:p>
            <a:pPr>
              <a:lnSpc>
                <a:spcPct val="190000"/>
              </a:lnSpc>
              <a:defRPr/>
            </a:pPr>
            <a:r>
              <a:rPr lang="es-PR" altLang="es-PR" sz="3600" b="1">
                <a:effectLst>
                  <a:outerShdw blurRad="38100" dist="38100" dir="2700000" algn="tl">
                    <a:srgbClr val="C0C0C0"/>
                  </a:outerShdw>
                </a:effectLst>
                <a:latin typeface="Arial" panose="020B0604020202020204" pitchFamily="34" charset="0"/>
              </a:rPr>
              <a:t>GENERAL</a:t>
            </a:r>
          </a:p>
        </p:txBody>
      </p:sp>
      <p:pic>
        <p:nvPicPr>
          <p:cNvPr id="47107" name="Picture 3" descr="Gen-Com">
            <a:extLst>
              <a:ext uri="{FF2B5EF4-FFF2-40B4-BE49-F238E27FC236}">
                <a16:creationId xmlns:a16="http://schemas.microsoft.com/office/drawing/2014/main" id="{403D327C-0458-57A5-FE79-384430F4D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11238"/>
            <a:ext cx="5562600"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FD2E-E89E-B632-B5FD-57A8A6A039A7}"/>
              </a:ext>
            </a:extLst>
          </p:cNvPr>
          <p:cNvSpPr>
            <a:spLocks/>
          </p:cNvSpPr>
          <p:nvPr/>
        </p:nvSpPr>
        <p:spPr bwMode="auto">
          <a:xfrm>
            <a:off x="0" y="692150"/>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del: MOVIMIENTO HUMANO</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48131" name="Picture 8" descr="CURVHEAD">
            <a:extLst>
              <a:ext uri="{FF2B5EF4-FFF2-40B4-BE49-F238E27FC236}">
                <a16:creationId xmlns:a16="http://schemas.microsoft.com/office/drawing/2014/main" id="{D3AF9F90-B41C-7E38-969C-998DBE070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796ACACF-C4C0-94F7-17F1-221E3B47F354}"/>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FACTORES QUE MOFIFICAN EL MOVIMIENTO</a:t>
            </a:r>
          </a:p>
        </p:txBody>
      </p:sp>
      <p:pic>
        <p:nvPicPr>
          <p:cNvPr id="48133" name="Picture 10" descr="B44">
            <a:extLst>
              <a:ext uri="{FF2B5EF4-FFF2-40B4-BE49-F238E27FC236}">
                <a16:creationId xmlns:a16="http://schemas.microsoft.com/office/drawing/2014/main" id="{8459E9F6-2DBC-F673-BF6E-FFF5297F8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565400"/>
            <a:ext cx="8497888"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a:extLst>
              <a:ext uri="{FF2B5EF4-FFF2-40B4-BE49-F238E27FC236}">
                <a16:creationId xmlns:a16="http://schemas.microsoft.com/office/drawing/2014/main" id="{3479D258-51FA-F3DF-2ED0-DEEE42915214}"/>
              </a:ext>
            </a:extLst>
          </p:cNvPr>
          <p:cNvSpPr>
            <a:spLocks noChangeArrowheads="1"/>
          </p:cNvSpPr>
          <p:nvPr/>
        </p:nvSpPr>
        <p:spPr bwMode="auto">
          <a:xfrm>
            <a:off x="381000" y="533400"/>
            <a:ext cx="8534400" cy="9906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3891" name="Text Box 3">
            <a:extLst>
              <a:ext uri="{FF2B5EF4-FFF2-40B4-BE49-F238E27FC236}">
                <a16:creationId xmlns:a16="http://schemas.microsoft.com/office/drawing/2014/main" id="{0C6DCAAD-5B3D-F1E3-A72E-4DC56E97CFF3}"/>
              </a:ext>
            </a:extLst>
          </p:cNvPr>
          <p:cNvSpPr txBox="1">
            <a:spLocks noChangeArrowheads="1"/>
          </p:cNvSpPr>
          <p:nvPr/>
        </p:nvSpPr>
        <p:spPr bwMode="auto">
          <a:xfrm>
            <a:off x="381000" y="776288"/>
            <a:ext cx="8458200" cy="519112"/>
          </a:xfrm>
          <a:prstGeom prst="rect">
            <a:avLst/>
          </a:prstGeom>
          <a:noFill/>
          <a:ln>
            <a:noFill/>
          </a:ln>
          <a:effectLst/>
        </p:spPr>
        <p:txBody>
          <a:bodyPr>
            <a:spAutoFit/>
          </a:bodyPr>
          <a:lstStyle/>
          <a:p>
            <a:pPr algn="ctr">
              <a:defRPr/>
            </a:pPr>
            <a:r>
              <a:rPr lang="en-US" altLang="es-PR" sz="2800" b="1">
                <a:solidFill>
                  <a:srgbClr val="FFFF00"/>
                </a:solidFill>
                <a:effectLst>
                  <a:outerShdw blurRad="38100" dist="38100" dir="2700000" algn="tl">
                    <a:srgbClr val="C0C0C0"/>
                  </a:outerShdw>
                </a:effectLst>
                <a:latin typeface="Arial" panose="020B0604020202020204" pitchFamily="34" charset="0"/>
              </a:rPr>
              <a:t>FACTORES QUE MODIFICAN EL MOVIMIENTO</a:t>
            </a:r>
          </a:p>
        </p:txBody>
      </p:sp>
      <p:sp>
        <p:nvSpPr>
          <p:cNvPr id="933892" name="Text Box 4">
            <a:extLst>
              <a:ext uri="{FF2B5EF4-FFF2-40B4-BE49-F238E27FC236}">
                <a16:creationId xmlns:a16="http://schemas.microsoft.com/office/drawing/2014/main" id="{05E88307-ED31-DCAC-C475-24FE195A490F}"/>
              </a:ext>
            </a:extLst>
          </p:cNvPr>
          <p:cNvSpPr txBox="1">
            <a:spLocks noChangeArrowheads="1"/>
          </p:cNvSpPr>
          <p:nvPr/>
        </p:nvSpPr>
        <p:spPr bwMode="auto">
          <a:xfrm>
            <a:off x="609600" y="3200400"/>
            <a:ext cx="7086600" cy="3125788"/>
          </a:xfrm>
          <a:prstGeom prst="rect">
            <a:avLst/>
          </a:prstGeom>
          <a:noFill/>
          <a:ln>
            <a:noFill/>
          </a:ln>
          <a:effectLst/>
        </p:spPr>
        <p:txBody>
          <a:bodyPr>
            <a:spAutoFit/>
          </a:bodyPr>
          <a:lstStyle/>
          <a:p>
            <a:pPr>
              <a:lnSpc>
                <a:spcPct val="130000"/>
              </a:lnSpc>
              <a:buClr>
                <a:srgbClr val="FFFF00"/>
              </a:buClr>
              <a:buFontTx/>
              <a:buChar char="•"/>
              <a:defRPr/>
            </a:pPr>
            <a:r>
              <a:rPr lang="es-PR" altLang="es-PR" sz="5100" b="1">
                <a:effectLst>
                  <a:outerShdw blurRad="38100" dist="38100" dir="2700000" algn="tl">
                    <a:srgbClr val="C0C0C0"/>
                  </a:outerShdw>
                </a:effectLst>
                <a:latin typeface="Times New Roman" panose="02020603050405020304" pitchFamily="18" charset="0"/>
              </a:rPr>
              <a:t> Fricción</a:t>
            </a:r>
          </a:p>
          <a:p>
            <a:pPr>
              <a:lnSpc>
                <a:spcPct val="130000"/>
              </a:lnSpc>
              <a:buClr>
                <a:srgbClr val="FFFF00"/>
              </a:buClr>
              <a:buFontTx/>
              <a:buChar char="•"/>
              <a:defRPr/>
            </a:pPr>
            <a:r>
              <a:rPr lang="es-PR" altLang="es-PR" sz="5100" b="1">
                <a:effectLst>
                  <a:outerShdw blurRad="38100" dist="38100" dir="2700000" algn="tl">
                    <a:srgbClr val="C0C0C0"/>
                  </a:outerShdw>
                </a:effectLst>
                <a:latin typeface="Times New Roman" panose="02020603050405020304" pitchFamily="18" charset="0"/>
              </a:rPr>
              <a:t> Resistencia del Aire</a:t>
            </a:r>
          </a:p>
          <a:p>
            <a:pPr>
              <a:lnSpc>
                <a:spcPct val="130000"/>
              </a:lnSpc>
              <a:buClr>
                <a:srgbClr val="FFFF00"/>
              </a:buClr>
              <a:buFontTx/>
              <a:buChar char="•"/>
              <a:defRPr/>
            </a:pPr>
            <a:r>
              <a:rPr lang="es-PR" altLang="es-PR" sz="5100" b="1">
                <a:effectLst>
                  <a:outerShdw blurRad="38100" dist="38100" dir="2700000" algn="tl">
                    <a:srgbClr val="C0C0C0"/>
                  </a:outerShdw>
                </a:effectLst>
                <a:latin typeface="Times New Roman" panose="02020603050405020304" pitchFamily="18" charset="0"/>
              </a:rPr>
              <a:t> Resistencia del Agua</a:t>
            </a:r>
            <a:endParaRPr lang="es-PR" altLang="es-PR" sz="5100" b="1">
              <a:effectLst>
                <a:outerShdw blurRad="38100" dist="38100" dir="2700000" algn="tl">
                  <a:srgbClr val="C0C0C0"/>
                </a:outerShdw>
              </a:effectLst>
              <a:latin typeface="Arial" panose="020B0604020202020204" pitchFamily="34" charset="0"/>
            </a:endParaRPr>
          </a:p>
        </p:txBody>
      </p:sp>
      <p:sp>
        <p:nvSpPr>
          <p:cNvPr id="49157" name="AutoShape 5">
            <a:extLst>
              <a:ext uri="{FF2B5EF4-FFF2-40B4-BE49-F238E27FC236}">
                <a16:creationId xmlns:a16="http://schemas.microsoft.com/office/drawing/2014/main" id="{1E8C588D-9F86-593F-D9CF-3FEA9F47CB95}"/>
              </a:ext>
            </a:extLst>
          </p:cNvPr>
          <p:cNvSpPr>
            <a:spLocks noChangeArrowheads="1"/>
          </p:cNvSpPr>
          <p:nvPr/>
        </p:nvSpPr>
        <p:spPr bwMode="auto">
          <a:xfrm>
            <a:off x="1768475" y="2159000"/>
            <a:ext cx="5699125" cy="8890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3894" name="Text Box 6">
            <a:extLst>
              <a:ext uri="{FF2B5EF4-FFF2-40B4-BE49-F238E27FC236}">
                <a16:creationId xmlns:a16="http://schemas.microsoft.com/office/drawing/2014/main" id="{CDDA5E0A-17E4-D457-3467-4C71E67AF902}"/>
              </a:ext>
            </a:extLst>
          </p:cNvPr>
          <p:cNvSpPr txBox="1">
            <a:spLocks noChangeArrowheads="1"/>
          </p:cNvSpPr>
          <p:nvPr/>
        </p:nvSpPr>
        <p:spPr bwMode="auto">
          <a:xfrm>
            <a:off x="1676400" y="2173288"/>
            <a:ext cx="5791200" cy="747712"/>
          </a:xfrm>
          <a:prstGeom prst="rect">
            <a:avLst/>
          </a:prstGeom>
          <a:noFill/>
          <a:ln>
            <a:noFill/>
          </a:ln>
          <a:effectLst/>
        </p:spPr>
        <p:txBody>
          <a:bodyPr>
            <a:spAutoFit/>
          </a:bodyPr>
          <a:lstStyle/>
          <a:p>
            <a:pPr algn="ctr">
              <a:defRPr/>
            </a:pPr>
            <a:r>
              <a:rPr lang="es-PR" altLang="es-PR" sz="4300" b="1">
                <a:solidFill>
                  <a:srgbClr val="FFFF00"/>
                </a:solidFill>
                <a:effectLst>
                  <a:outerShdw blurRad="38100" dist="38100" dir="2700000" algn="tl">
                    <a:srgbClr val="C0C0C0"/>
                  </a:outerShdw>
                </a:effectLst>
                <a:latin typeface="Arial" panose="020B0604020202020204" pitchFamily="34" charset="0"/>
              </a:rPr>
              <a:t>Factores Externos</a:t>
            </a:r>
          </a:p>
        </p:txBody>
      </p:sp>
    </p:spTree>
  </p:cSld>
  <p:clrMapOvr>
    <a:masterClrMapping/>
  </p:clrMapOvr>
  <p:transition>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6">
            <a:extLst>
              <a:ext uri="{FF2B5EF4-FFF2-40B4-BE49-F238E27FC236}">
                <a16:creationId xmlns:a16="http://schemas.microsoft.com/office/drawing/2014/main" id="{18078909-0696-3861-9F19-56155F584AAE}"/>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2291" name="Text Box 6">
            <a:extLst>
              <a:ext uri="{FF2B5EF4-FFF2-40B4-BE49-F238E27FC236}">
                <a16:creationId xmlns:a16="http://schemas.microsoft.com/office/drawing/2014/main" id="{E4E09A0F-9774-8900-ABA1-07836D26B318}"/>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304), por J. Hamill, &amp; K. M. Knutzen, 2009, Philadelphia: Lippincott Williams &amp; Wilkins. Copyright 2009 por Lippincott Williams &amp; Wilkins, a Wolters Kluwer business.</a:t>
            </a:r>
          </a:p>
        </p:txBody>
      </p:sp>
      <p:pic>
        <p:nvPicPr>
          <p:cNvPr id="12292" name="Picture 8" descr="B3">
            <a:extLst>
              <a:ext uri="{FF2B5EF4-FFF2-40B4-BE49-F238E27FC236}">
                <a16:creationId xmlns:a16="http://schemas.microsoft.com/office/drawing/2014/main" id="{165A5CD7-9D2A-B208-3AC5-A59C0ADE9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765175"/>
            <a:ext cx="564832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a:extLst>
              <a:ext uri="{FF2B5EF4-FFF2-40B4-BE49-F238E27FC236}">
                <a16:creationId xmlns:a16="http://schemas.microsoft.com/office/drawing/2014/main" id="{96040AFE-5BE3-3FF8-BBAB-2C92F21752BE}"/>
              </a:ext>
            </a:extLst>
          </p:cNvPr>
          <p:cNvSpPr>
            <a:spLocks noChangeArrowheads="1"/>
          </p:cNvSpPr>
          <p:nvPr/>
        </p:nvSpPr>
        <p:spPr bwMode="auto">
          <a:xfrm>
            <a:off x="381000" y="304800"/>
            <a:ext cx="8534400" cy="9906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4915" name="Text Box 3">
            <a:extLst>
              <a:ext uri="{FF2B5EF4-FFF2-40B4-BE49-F238E27FC236}">
                <a16:creationId xmlns:a16="http://schemas.microsoft.com/office/drawing/2014/main" id="{64F2B272-00C4-661D-E478-A0D943FCBE4B}"/>
              </a:ext>
            </a:extLst>
          </p:cNvPr>
          <p:cNvSpPr txBox="1">
            <a:spLocks noChangeArrowheads="1"/>
          </p:cNvSpPr>
          <p:nvPr/>
        </p:nvSpPr>
        <p:spPr bwMode="auto">
          <a:xfrm>
            <a:off x="381000" y="547688"/>
            <a:ext cx="8458200" cy="519112"/>
          </a:xfrm>
          <a:prstGeom prst="rect">
            <a:avLst/>
          </a:prstGeom>
          <a:noFill/>
          <a:ln>
            <a:noFill/>
          </a:ln>
          <a:effectLst/>
        </p:spPr>
        <p:txBody>
          <a:bodyPr>
            <a:spAutoFit/>
          </a:bodyPr>
          <a:lstStyle/>
          <a:p>
            <a:pPr algn="ctr">
              <a:defRPr/>
            </a:pPr>
            <a:r>
              <a:rPr lang="en-US" altLang="es-PR" sz="2800" b="1">
                <a:solidFill>
                  <a:srgbClr val="FFFF00"/>
                </a:solidFill>
                <a:effectLst>
                  <a:outerShdw blurRad="38100" dist="38100" dir="2700000" algn="tl">
                    <a:srgbClr val="C0C0C0"/>
                  </a:outerShdw>
                </a:effectLst>
                <a:latin typeface="Arial" panose="020B0604020202020204" pitchFamily="34" charset="0"/>
              </a:rPr>
              <a:t>FACTORES QUE MODIFICAN EL MOVIMIENTO</a:t>
            </a:r>
          </a:p>
        </p:txBody>
      </p:sp>
      <p:sp>
        <p:nvSpPr>
          <p:cNvPr id="934916" name="Text Box 4">
            <a:extLst>
              <a:ext uri="{FF2B5EF4-FFF2-40B4-BE49-F238E27FC236}">
                <a16:creationId xmlns:a16="http://schemas.microsoft.com/office/drawing/2014/main" id="{F34EB38F-D140-5971-24DF-48ED09BABF76}"/>
              </a:ext>
            </a:extLst>
          </p:cNvPr>
          <p:cNvSpPr txBox="1">
            <a:spLocks noChangeArrowheads="1"/>
          </p:cNvSpPr>
          <p:nvPr/>
        </p:nvSpPr>
        <p:spPr bwMode="auto">
          <a:xfrm>
            <a:off x="381000" y="2344738"/>
            <a:ext cx="8686800" cy="4208462"/>
          </a:xfrm>
          <a:prstGeom prst="rect">
            <a:avLst/>
          </a:prstGeom>
          <a:noFill/>
          <a:ln>
            <a:noFill/>
          </a:ln>
          <a:effectLst/>
        </p:spPr>
        <p:txBody>
          <a:bodyPr>
            <a:spAutoFit/>
          </a:bodyPr>
          <a:lstStyle/>
          <a:p>
            <a:pPr>
              <a:buClr>
                <a:srgbClr val="FFFF00"/>
              </a:buClr>
              <a:buFontTx/>
              <a:buChar char="•"/>
              <a:defRPr/>
            </a:pPr>
            <a:r>
              <a:rPr lang="es-PR" altLang="es-PR" sz="3900" b="1">
                <a:effectLst>
                  <a:outerShdw blurRad="38100" dist="38100" dir="2700000" algn="tl">
                    <a:srgbClr val="C0C0C0"/>
                  </a:outerShdw>
                </a:effectLst>
                <a:latin typeface="Times New Roman" panose="02020603050405020304" pitchFamily="18" charset="0"/>
              </a:rPr>
              <a:t> </a:t>
            </a:r>
            <a:r>
              <a:rPr lang="es-PR" altLang="es-PR" sz="3300" b="1">
                <a:effectLst>
                  <a:outerShdw blurRad="38100" dist="38100" dir="2700000" algn="tl">
                    <a:srgbClr val="C0C0C0"/>
                  </a:outerShdw>
                </a:effectLst>
                <a:latin typeface="Times New Roman" panose="02020603050405020304" pitchFamily="18" charset="0"/>
              </a:rPr>
              <a:t>Fricción en las Articulaciones</a:t>
            </a:r>
          </a:p>
          <a:p>
            <a:pPr>
              <a:buClr>
                <a:srgbClr val="FFFF00"/>
              </a:buClr>
              <a:buFontTx/>
              <a:buChar char="•"/>
              <a:defRPr/>
            </a:pPr>
            <a:r>
              <a:rPr lang="es-PR" altLang="es-PR" sz="3300" b="1">
                <a:effectLst>
                  <a:outerShdw blurRad="38100" dist="38100" dir="2700000" algn="tl">
                    <a:srgbClr val="C0C0C0"/>
                  </a:outerShdw>
                </a:effectLst>
                <a:latin typeface="Times New Roman" panose="02020603050405020304" pitchFamily="18" charset="0"/>
              </a:rPr>
              <a:t> Tensión de los Músculos Antagonistas</a:t>
            </a:r>
          </a:p>
          <a:p>
            <a:pPr>
              <a:buClr>
                <a:srgbClr val="FFFF00"/>
              </a:buClr>
              <a:buFontTx/>
              <a:buChar char="•"/>
              <a:defRPr/>
            </a:pPr>
            <a:r>
              <a:rPr lang="es-PR" altLang="es-PR" sz="3300" b="1">
                <a:effectLst>
                  <a:outerShdw blurRad="38100" dist="38100" dir="2700000" algn="tl">
                    <a:srgbClr val="C0C0C0"/>
                  </a:outerShdw>
                </a:effectLst>
                <a:latin typeface="Times New Roman" panose="02020603050405020304" pitchFamily="18" charset="0"/>
              </a:rPr>
              <a:t> Tensión de los Ligamentos  y Aponeurosis</a:t>
            </a:r>
          </a:p>
          <a:p>
            <a:pPr>
              <a:buClr>
                <a:srgbClr val="FFFF00"/>
              </a:buClr>
              <a:buFontTx/>
              <a:buChar char="•"/>
              <a:defRPr/>
            </a:pPr>
            <a:r>
              <a:rPr lang="es-PR" altLang="es-PR" sz="3300" b="1">
                <a:effectLst>
                  <a:outerShdw blurRad="38100" dist="38100" dir="2700000" algn="tl">
                    <a:srgbClr val="C0C0C0"/>
                  </a:outerShdw>
                </a:effectLst>
                <a:latin typeface="Times New Roman" panose="02020603050405020304" pitchFamily="18" charset="0"/>
              </a:rPr>
              <a:t> Anomalías del Hueso y en la Estructura</a:t>
            </a:r>
          </a:p>
          <a:p>
            <a:pPr>
              <a:buClr>
                <a:srgbClr val="FFFF00"/>
              </a:buClr>
              <a:defRPr/>
            </a:pPr>
            <a:r>
              <a:rPr lang="es-PR" altLang="es-PR" sz="3300" b="1">
                <a:effectLst>
                  <a:outerShdw blurRad="38100" dist="38100" dir="2700000" algn="tl">
                    <a:srgbClr val="C0C0C0"/>
                  </a:outerShdw>
                </a:effectLst>
                <a:latin typeface="Times New Roman" panose="02020603050405020304" pitchFamily="18" charset="0"/>
              </a:rPr>
              <a:t>  Articular</a:t>
            </a:r>
          </a:p>
          <a:p>
            <a:pPr>
              <a:buClr>
                <a:srgbClr val="FFFF00"/>
              </a:buClr>
              <a:buFontTx/>
              <a:buChar char="•"/>
              <a:defRPr/>
            </a:pPr>
            <a:r>
              <a:rPr lang="es-PR" altLang="es-PR" sz="3300" b="1">
                <a:effectLst>
                  <a:outerShdw blurRad="38100" dist="38100" dir="2700000" algn="tl">
                    <a:srgbClr val="C0C0C0"/>
                  </a:outerShdw>
                </a:effectLst>
                <a:latin typeface="Times New Roman" panose="02020603050405020304" pitchFamily="18" charset="0"/>
              </a:rPr>
              <a:t> Presión atmosférica dentro de la Cápsula</a:t>
            </a:r>
          </a:p>
          <a:p>
            <a:pPr>
              <a:buClr>
                <a:srgbClr val="FFFF00"/>
              </a:buClr>
              <a:defRPr/>
            </a:pPr>
            <a:r>
              <a:rPr lang="es-PR" altLang="es-PR" sz="3300" b="1">
                <a:effectLst>
                  <a:outerShdw blurRad="38100" dist="38100" dir="2700000" algn="tl">
                    <a:srgbClr val="C0C0C0"/>
                  </a:outerShdw>
                </a:effectLst>
                <a:latin typeface="Times New Roman" panose="02020603050405020304" pitchFamily="18" charset="0"/>
              </a:rPr>
              <a:t>  Articular</a:t>
            </a:r>
          </a:p>
          <a:p>
            <a:pPr>
              <a:buClr>
                <a:srgbClr val="FFFF00"/>
              </a:buClr>
              <a:buFontTx/>
              <a:buChar char="•"/>
              <a:defRPr/>
            </a:pPr>
            <a:r>
              <a:rPr lang="es-PR" altLang="es-PR" sz="3300" b="1">
                <a:effectLst>
                  <a:outerShdw blurRad="38100" dist="38100" dir="2700000" algn="tl">
                    <a:srgbClr val="C0C0C0"/>
                  </a:outerShdw>
                </a:effectLst>
                <a:latin typeface="Times New Roman" panose="02020603050405020304" pitchFamily="18" charset="0"/>
              </a:rPr>
              <a:t> Interferencia de los Tejidos Blandos</a:t>
            </a:r>
            <a:endParaRPr lang="es-PR" altLang="es-PR" sz="3300" b="1">
              <a:effectLst>
                <a:outerShdw blurRad="38100" dist="38100" dir="2700000" algn="tl">
                  <a:srgbClr val="C0C0C0"/>
                </a:outerShdw>
              </a:effectLst>
              <a:latin typeface="Arial" panose="020B0604020202020204" pitchFamily="34" charset="0"/>
            </a:endParaRPr>
          </a:p>
        </p:txBody>
      </p:sp>
      <p:sp>
        <p:nvSpPr>
          <p:cNvPr id="50181" name="AutoShape 5">
            <a:extLst>
              <a:ext uri="{FF2B5EF4-FFF2-40B4-BE49-F238E27FC236}">
                <a16:creationId xmlns:a16="http://schemas.microsoft.com/office/drawing/2014/main" id="{7AEE9801-9349-A7B9-B325-8A75EF991543}"/>
              </a:ext>
            </a:extLst>
          </p:cNvPr>
          <p:cNvSpPr>
            <a:spLocks noChangeArrowheads="1"/>
          </p:cNvSpPr>
          <p:nvPr/>
        </p:nvSpPr>
        <p:spPr bwMode="auto">
          <a:xfrm>
            <a:off x="2590800" y="1600200"/>
            <a:ext cx="4191000" cy="6858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4918" name="Text Box 6">
            <a:extLst>
              <a:ext uri="{FF2B5EF4-FFF2-40B4-BE49-F238E27FC236}">
                <a16:creationId xmlns:a16="http://schemas.microsoft.com/office/drawing/2014/main" id="{4EE22D2A-E702-E4ED-098B-6FF7FB7030D3}"/>
              </a:ext>
            </a:extLst>
          </p:cNvPr>
          <p:cNvSpPr txBox="1">
            <a:spLocks noChangeArrowheads="1"/>
          </p:cNvSpPr>
          <p:nvPr/>
        </p:nvSpPr>
        <p:spPr bwMode="auto">
          <a:xfrm>
            <a:off x="2590800" y="1614488"/>
            <a:ext cx="4191000" cy="595312"/>
          </a:xfrm>
          <a:prstGeom prst="rect">
            <a:avLst/>
          </a:prstGeom>
          <a:noFill/>
          <a:ln>
            <a:noFill/>
          </a:ln>
          <a:effectLst/>
        </p:spPr>
        <p:txBody>
          <a:bodyPr>
            <a:spAutoFit/>
          </a:bodyPr>
          <a:lstStyle/>
          <a:p>
            <a:pPr algn="ctr">
              <a:defRPr/>
            </a:pPr>
            <a:r>
              <a:rPr lang="es-PR" altLang="es-PR" sz="3300" b="1">
                <a:solidFill>
                  <a:srgbClr val="FFFF00"/>
                </a:solidFill>
                <a:effectLst>
                  <a:outerShdw blurRad="38100" dist="38100" dir="2700000" algn="tl">
                    <a:srgbClr val="C0C0C0"/>
                  </a:outerShdw>
                </a:effectLst>
                <a:latin typeface="Arial" panose="020B0604020202020204" pitchFamily="34" charset="0"/>
              </a:rPr>
              <a:t>Factores Internos</a:t>
            </a:r>
          </a:p>
        </p:txBody>
      </p:sp>
    </p:spTree>
  </p:cSld>
  <p:clrMapOvr>
    <a:masterClrMapping/>
  </p:clrMapOvr>
  <p:transition>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C9DC-517B-6571-0CF2-A2D730C3AAC4}"/>
              </a:ext>
            </a:extLst>
          </p:cNvPr>
          <p:cNvSpPr>
            <a:spLocks/>
          </p:cNvSpPr>
          <p:nvPr/>
        </p:nvSpPr>
        <p:spPr bwMode="auto">
          <a:xfrm>
            <a:off x="0" y="620713"/>
            <a:ext cx="9144000" cy="576262"/>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1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DESPLAZAMIENTO</a:t>
            </a:r>
            <a: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1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51203" name="Picture 3" descr="CURVHEAD">
            <a:extLst>
              <a:ext uri="{FF2B5EF4-FFF2-40B4-BE49-F238E27FC236}">
                <a16:creationId xmlns:a16="http://schemas.microsoft.com/office/drawing/2014/main" id="{1ACFF25B-CF63-25E0-1186-FD5E5C7F7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196975"/>
            <a:ext cx="5040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B6AD00C8-7450-ED70-870D-CB321CA7B20C}"/>
              </a:ext>
            </a:extLst>
          </p:cNvPr>
          <p:cNvSpPr>
            <a:spLocks/>
          </p:cNvSpPr>
          <p:nvPr/>
        </p:nvSpPr>
        <p:spPr bwMode="auto">
          <a:xfrm>
            <a:off x="2411413" y="1268413"/>
            <a:ext cx="4465637"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51205" name="Picture 6" descr="B45">
            <a:extLst>
              <a:ext uri="{FF2B5EF4-FFF2-40B4-BE49-F238E27FC236}">
                <a16:creationId xmlns:a16="http://schemas.microsoft.com/office/drawing/2014/main" id="{9FE0D2EE-C426-0333-B885-7D6801103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679575"/>
            <a:ext cx="6985000"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a:extLst>
              <a:ext uri="{FF2B5EF4-FFF2-40B4-BE49-F238E27FC236}">
                <a16:creationId xmlns:a16="http://schemas.microsoft.com/office/drawing/2014/main" id="{FBCBD8A2-ABD5-1015-2660-C49C000384BF}"/>
              </a:ext>
            </a:extLst>
          </p:cNvPr>
          <p:cNvSpPr>
            <a:spLocks noChangeArrowheads="1"/>
          </p:cNvSpPr>
          <p:nvPr/>
        </p:nvSpPr>
        <p:spPr bwMode="auto">
          <a:xfrm>
            <a:off x="1828800" y="381000"/>
            <a:ext cx="5410200" cy="10668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5939" name="Text Box 3">
            <a:extLst>
              <a:ext uri="{FF2B5EF4-FFF2-40B4-BE49-F238E27FC236}">
                <a16:creationId xmlns:a16="http://schemas.microsoft.com/office/drawing/2014/main" id="{25631C3A-B6CC-FAA7-2D44-29A66C889BCC}"/>
              </a:ext>
            </a:extLst>
          </p:cNvPr>
          <p:cNvSpPr txBox="1">
            <a:spLocks noChangeArrowheads="1"/>
          </p:cNvSpPr>
          <p:nvPr/>
        </p:nvSpPr>
        <p:spPr bwMode="auto">
          <a:xfrm>
            <a:off x="1981200" y="609600"/>
            <a:ext cx="5029200" cy="641350"/>
          </a:xfrm>
          <a:prstGeom prst="rect">
            <a:avLst/>
          </a:prstGeom>
          <a:noFill/>
          <a:ln>
            <a:noFill/>
          </a:ln>
          <a:effectLst/>
        </p:spPr>
        <p:txBody>
          <a:bodyPr>
            <a:spAutoFit/>
          </a:bodyPr>
          <a:lstStyle/>
          <a:p>
            <a:pPr algn="ctr">
              <a:defRPr/>
            </a:pPr>
            <a:r>
              <a:rPr lang="en-US" altLang="es-PR" sz="3600" b="1">
                <a:solidFill>
                  <a:srgbClr val="FFFF00"/>
                </a:solidFill>
                <a:effectLst>
                  <a:outerShdw blurRad="38100" dist="38100" dir="2700000" algn="tl">
                    <a:srgbClr val="C0C0C0"/>
                  </a:outerShdw>
                </a:effectLst>
                <a:latin typeface="Arial" panose="020B0604020202020204" pitchFamily="34" charset="0"/>
              </a:rPr>
              <a:t>CINEMÁTICA LINEAL</a:t>
            </a:r>
          </a:p>
        </p:txBody>
      </p:sp>
      <p:sp>
        <p:nvSpPr>
          <p:cNvPr id="52228" name="AutoShape 4">
            <a:extLst>
              <a:ext uri="{FF2B5EF4-FFF2-40B4-BE49-F238E27FC236}">
                <a16:creationId xmlns:a16="http://schemas.microsoft.com/office/drawing/2014/main" id="{73517046-8555-133F-CE76-D7CC561E5EBC}"/>
              </a:ext>
            </a:extLst>
          </p:cNvPr>
          <p:cNvSpPr>
            <a:spLocks noChangeArrowheads="1"/>
          </p:cNvSpPr>
          <p:nvPr/>
        </p:nvSpPr>
        <p:spPr bwMode="auto">
          <a:xfrm>
            <a:off x="2438400" y="1828800"/>
            <a:ext cx="4191000" cy="6858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5941" name="Text Box 5">
            <a:extLst>
              <a:ext uri="{FF2B5EF4-FFF2-40B4-BE49-F238E27FC236}">
                <a16:creationId xmlns:a16="http://schemas.microsoft.com/office/drawing/2014/main" id="{F2FD68DF-A5B1-23C3-2C5A-24B758565B01}"/>
              </a:ext>
            </a:extLst>
          </p:cNvPr>
          <p:cNvSpPr txBox="1">
            <a:spLocks noChangeArrowheads="1"/>
          </p:cNvSpPr>
          <p:nvPr/>
        </p:nvSpPr>
        <p:spPr bwMode="auto">
          <a:xfrm>
            <a:off x="2438400" y="1843088"/>
            <a:ext cx="4191000" cy="595312"/>
          </a:xfrm>
          <a:prstGeom prst="rect">
            <a:avLst/>
          </a:prstGeom>
          <a:noFill/>
          <a:ln>
            <a:noFill/>
          </a:ln>
          <a:effectLst/>
        </p:spPr>
        <p:txBody>
          <a:bodyPr>
            <a:spAutoFit/>
          </a:bodyPr>
          <a:lstStyle/>
          <a:p>
            <a:pPr algn="ctr">
              <a:defRPr/>
            </a:pPr>
            <a:r>
              <a:rPr lang="es-PR" altLang="es-PR" sz="3300" b="1">
                <a:solidFill>
                  <a:srgbClr val="FFFF00"/>
                </a:solidFill>
                <a:effectLst>
                  <a:outerShdw blurRad="38100" dist="38100" dir="2700000" algn="tl">
                    <a:srgbClr val="C0C0C0"/>
                  </a:outerShdw>
                </a:effectLst>
                <a:latin typeface="Arial" panose="020B0604020202020204" pitchFamily="34" charset="0"/>
              </a:rPr>
              <a:t>Desplazamiento</a:t>
            </a:r>
          </a:p>
        </p:txBody>
      </p:sp>
      <p:sp>
        <p:nvSpPr>
          <p:cNvPr id="935942" name="Text Box 6">
            <a:extLst>
              <a:ext uri="{FF2B5EF4-FFF2-40B4-BE49-F238E27FC236}">
                <a16:creationId xmlns:a16="http://schemas.microsoft.com/office/drawing/2014/main" id="{982AFCE5-B790-35D0-EF22-D65D82511543}"/>
              </a:ext>
            </a:extLst>
          </p:cNvPr>
          <p:cNvSpPr txBox="1">
            <a:spLocks noChangeArrowheads="1"/>
          </p:cNvSpPr>
          <p:nvPr/>
        </p:nvSpPr>
        <p:spPr bwMode="auto">
          <a:xfrm>
            <a:off x="5486400" y="2590800"/>
            <a:ext cx="3581400" cy="3663950"/>
          </a:xfrm>
          <a:prstGeom prst="rect">
            <a:avLst/>
          </a:prstGeom>
          <a:noFill/>
          <a:ln>
            <a:noFill/>
          </a:ln>
          <a:effectLst/>
        </p:spPr>
        <p:txBody>
          <a:bodyPr>
            <a:spAutoFit/>
          </a:bodyPr>
          <a:lstStyle/>
          <a:p>
            <a:pPr>
              <a:lnSpc>
                <a:spcPct val="130000"/>
              </a:lnSpc>
              <a:defRPr/>
            </a:pPr>
            <a:r>
              <a:rPr lang="es-PR" altLang="es-PR" sz="3600" b="1">
                <a:effectLst>
                  <a:outerShdw blurRad="38100" dist="38100" dir="2700000" algn="tl">
                    <a:srgbClr val="C0C0C0"/>
                  </a:outerShdw>
                </a:effectLst>
                <a:latin typeface="Times New Roman" panose="02020603050405020304" pitchFamily="18" charset="0"/>
              </a:rPr>
              <a:t>La Distancia que un Objeto se Traslada desde un Punto de Referencia</a:t>
            </a:r>
            <a:endParaRPr lang="es-PR" altLang="es-PR" sz="3600" b="1">
              <a:effectLst>
                <a:outerShdw blurRad="38100" dist="38100" dir="2700000" algn="tl">
                  <a:srgbClr val="C0C0C0"/>
                </a:outerShdw>
              </a:effectLst>
              <a:latin typeface="Arial" panose="020B0604020202020204" pitchFamily="34" charset="0"/>
            </a:endParaRPr>
          </a:p>
        </p:txBody>
      </p:sp>
      <p:pic>
        <p:nvPicPr>
          <p:cNvPr id="52231" name="Picture 7" descr="pcd-sail">
            <a:extLst>
              <a:ext uri="{FF2B5EF4-FFF2-40B4-BE49-F238E27FC236}">
                <a16:creationId xmlns:a16="http://schemas.microsoft.com/office/drawing/2014/main" id="{E448D23F-5DFE-3D04-9E5B-28B8E925A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16225"/>
            <a:ext cx="51816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
            <a:extLst>
              <a:ext uri="{FF2B5EF4-FFF2-40B4-BE49-F238E27FC236}">
                <a16:creationId xmlns:a16="http://schemas.microsoft.com/office/drawing/2014/main" id="{FC41D1B8-E424-DBB5-9627-BBF1ECBD4F89}"/>
              </a:ext>
            </a:extLst>
          </p:cNvPr>
          <p:cNvSpPr>
            <a:spLocks noChangeArrowheads="1"/>
          </p:cNvSpPr>
          <p:nvPr/>
        </p:nvSpPr>
        <p:spPr bwMode="auto">
          <a:xfrm>
            <a:off x="1828800" y="304800"/>
            <a:ext cx="5410200" cy="10668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6963" name="Text Box 3">
            <a:extLst>
              <a:ext uri="{FF2B5EF4-FFF2-40B4-BE49-F238E27FC236}">
                <a16:creationId xmlns:a16="http://schemas.microsoft.com/office/drawing/2014/main" id="{AC3C4A7A-8445-F949-B32B-E89259AA19DA}"/>
              </a:ext>
            </a:extLst>
          </p:cNvPr>
          <p:cNvSpPr txBox="1">
            <a:spLocks noChangeArrowheads="1"/>
          </p:cNvSpPr>
          <p:nvPr/>
        </p:nvSpPr>
        <p:spPr bwMode="auto">
          <a:xfrm>
            <a:off x="1981200" y="533400"/>
            <a:ext cx="5029200" cy="641350"/>
          </a:xfrm>
          <a:prstGeom prst="rect">
            <a:avLst/>
          </a:prstGeom>
          <a:noFill/>
          <a:ln>
            <a:noFill/>
          </a:ln>
          <a:effectLst/>
        </p:spPr>
        <p:txBody>
          <a:bodyPr>
            <a:spAutoFit/>
          </a:bodyPr>
          <a:lstStyle/>
          <a:p>
            <a:pPr algn="ctr">
              <a:defRPr/>
            </a:pPr>
            <a:r>
              <a:rPr lang="en-US" altLang="es-PR" sz="3600" b="1">
                <a:solidFill>
                  <a:srgbClr val="FFFF00"/>
                </a:solidFill>
                <a:effectLst>
                  <a:outerShdw blurRad="38100" dist="38100" dir="2700000" algn="tl">
                    <a:srgbClr val="C0C0C0"/>
                  </a:outerShdw>
                </a:effectLst>
                <a:latin typeface="Arial" panose="020B0604020202020204" pitchFamily="34" charset="0"/>
              </a:rPr>
              <a:t>CINEMÁTICA LINEAL</a:t>
            </a:r>
          </a:p>
        </p:txBody>
      </p:sp>
      <p:sp>
        <p:nvSpPr>
          <p:cNvPr id="53252" name="AutoShape 4">
            <a:extLst>
              <a:ext uri="{FF2B5EF4-FFF2-40B4-BE49-F238E27FC236}">
                <a16:creationId xmlns:a16="http://schemas.microsoft.com/office/drawing/2014/main" id="{37202846-3575-79FB-00BE-6D547030D815}"/>
              </a:ext>
            </a:extLst>
          </p:cNvPr>
          <p:cNvSpPr>
            <a:spLocks noChangeArrowheads="1"/>
          </p:cNvSpPr>
          <p:nvPr/>
        </p:nvSpPr>
        <p:spPr bwMode="auto">
          <a:xfrm>
            <a:off x="2438400" y="1676400"/>
            <a:ext cx="4191000" cy="6858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6965" name="Text Box 5">
            <a:extLst>
              <a:ext uri="{FF2B5EF4-FFF2-40B4-BE49-F238E27FC236}">
                <a16:creationId xmlns:a16="http://schemas.microsoft.com/office/drawing/2014/main" id="{F10AB718-4902-F9D5-88E1-A2BF44B9E577}"/>
              </a:ext>
            </a:extLst>
          </p:cNvPr>
          <p:cNvSpPr txBox="1">
            <a:spLocks noChangeArrowheads="1"/>
          </p:cNvSpPr>
          <p:nvPr/>
        </p:nvSpPr>
        <p:spPr bwMode="auto">
          <a:xfrm>
            <a:off x="2438400" y="1690688"/>
            <a:ext cx="4191000" cy="595312"/>
          </a:xfrm>
          <a:prstGeom prst="rect">
            <a:avLst/>
          </a:prstGeom>
          <a:noFill/>
          <a:ln>
            <a:noFill/>
          </a:ln>
          <a:effectLst/>
        </p:spPr>
        <p:txBody>
          <a:bodyPr>
            <a:spAutoFit/>
          </a:bodyPr>
          <a:lstStyle/>
          <a:p>
            <a:pPr algn="ctr">
              <a:defRPr/>
            </a:pPr>
            <a:r>
              <a:rPr lang="es-PR" altLang="es-PR" sz="3300" b="1">
                <a:solidFill>
                  <a:srgbClr val="FFFF00"/>
                </a:solidFill>
                <a:effectLst>
                  <a:outerShdw blurRad="38100" dist="38100" dir="2700000" algn="tl">
                    <a:srgbClr val="C0C0C0"/>
                  </a:outerShdw>
                </a:effectLst>
                <a:latin typeface="Arial" panose="020B0604020202020204" pitchFamily="34" charset="0"/>
              </a:rPr>
              <a:t>Desplazamiento</a:t>
            </a:r>
          </a:p>
        </p:txBody>
      </p:sp>
      <p:sp>
        <p:nvSpPr>
          <p:cNvPr id="936966" name="Text Box 6">
            <a:extLst>
              <a:ext uri="{FF2B5EF4-FFF2-40B4-BE49-F238E27FC236}">
                <a16:creationId xmlns:a16="http://schemas.microsoft.com/office/drawing/2014/main" id="{143D5A5F-DCEA-269F-D3F6-3FE6E08B6FA5}"/>
              </a:ext>
            </a:extLst>
          </p:cNvPr>
          <p:cNvSpPr txBox="1">
            <a:spLocks noChangeArrowheads="1"/>
          </p:cNvSpPr>
          <p:nvPr/>
        </p:nvSpPr>
        <p:spPr bwMode="auto">
          <a:xfrm>
            <a:off x="3505200" y="2590800"/>
            <a:ext cx="5181600" cy="3749675"/>
          </a:xfrm>
          <a:prstGeom prst="rect">
            <a:avLst/>
          </a:prstGeom>
          <a:noFill/>
          <a:ln>
            <a:noFill/>
          </a:ln>
          <a:effectLst/>
        </p:spPr>
        <p:txBody>
          <a:bodyPr>
            <a:spAutoFit/>
          </a:bodyPr>
          <a:lstStyle/>
          <a:p>
            <a:pPr>
              <a:lnSpc>
                <a:spcPct val="160000"/>
              </a:lnSpc>
              <a:defRPr/>
            </a:pPr>
            <a:r>
              <a:rPr lang="es-PR" altLang="es-PR" sz="5000" b="1">
                <a:effectLst>
                  <a:outerShdw blurRad="38100" dist="38100" dir="2700000" algn="tl">
                    <a:srgbClr val="C0C0C0"/>
                  </a:outerShdw>
                </a:effectLst>
                <a:latin typeface="Times New Roman" panose="02020603050405020304" pitchFamily="18" charset="0"/>
              </a:rPr>
              <a:t>Indica Solamente el cambio Final de la Posición</a:t>
            </a:r>
            <a:endParaRPr lang="es-PR" altLang="es-PR" sz="5000" b="1">
              <a:effectLst>
                <a:outerShdw blurRad="38100" dist="38100" dir="2700000" algn="tl">
                  <a:srgbClr val="C0C0C0"/>
                </a:outerShdw>
              </a:effectLst>
              <a:latin typeface="Arial" panose="020B0604020202020204" pitchFamily="34" charset="0"/>
            </a:endParaRPr>
          </a:p>
        </p:txBody>
      </p:sp>
      <p:pic>
        <p:nvPicPr>
          <p:cNvPr id="53255" name="Picture 7" descr="pcd-WndS">
            <a:extLst>
              <a:ext uri="{FF2B5EF4-FFF2-40B4-BE49-F238E27FC236}">
                <a16:creationId xmlns:a16="http://schemas.microsoft.com/office/drawing/2014/main" id="{0590F884-DF4F-D4D8-F2F3-33900F318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43175"/>
            <a:ext cx="2808288"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a:extLst>
              <a:ext uri="{FF2B5EF4-FFF2-40B4-BE49-F238E27FC236}">
                <a16:creationId xmlns:a16="http://schemas.microsoft.com/office/drawing/2014/main" id="{823298BE-7E89-88AE-DD76-AFE56BB5F072}"/>
              </a:ext>
            </a:extLst>
          </p:cNvPr>
          <p:cNvSpPr>
            <a:spLocks noChangeArrowheads="1"/>
          </p:cNvSpPr>
          <p:nvPr/>
        </p:nvSpPr>
        <p:spPr bwMode="auto">
          <a:xfrm>
            <a:off x="1828800" y="647700"/>
            <a:ext cx="5410200" cy="10668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7987" name="Text Box 3">
            <a:extLst>
              <a:ext uri="{FF2B5EF4-FFF2-40B4-BE49-F238E27FC236}">
                <a16:creationId xmlns:a16="http://schemas.microsoft.com/office/drawing/2014/main" id="{A7238392-7C08-AB98-D312-0FECE8E16B08}"/>
              </a:ext>
            </a:extLst>
          </p:cNvPr>
          <p:cNvSpPr txBox="1">
            <a:spLocks noChangeArrowheads="1"/>
          </p:cNvSpPr>
          <p:nvPr/>
        </p:nvSpPr>
        <p:spPr bwMode="auto">
          <a:xfrm>
            <a:off x="1981200" y="876300"/>
            <a:ext cx="5029200" cy="641350"/>
          </a:xfrm>
          <a:prstGeom prst="rect">
            <a:avLst/>
          </a:prstGeom>
          <a:noFill/>
          <a:ln>
            <a:noFill/>
          </a:ln>
          <a:effectLst/>
        </p:spPr>
        <p:txBody>
          <a:bodyPr>
            <a:spAutoFit/>
          </a:bodyPr>
          <a:lstStyle/>
          <a:p>
            <a:pPr algn="ctr">
              <a:defRPr/>
            </a:pPr>
            <a:r>
              <a:rPr lang="en-US" altLang="es-PR" sz="3600" b="1">
                <a:solidFill>
                  <a:srgbClr val="FFFF00"/>
                </a:solidFill>
                <a:effectLst>
                  <a:outerShdw blurRad="38100" dist="38100" dir="2700000" algn="tl">
                    <a:srgbClr val="C0C0C0"/>
                  </a:outerShdw>
                </a:effectLst>
                <a:latin typeface="Arial" panose="020B0604020202020204" pitchFamily="34" charset="0"/>
              </a:rPr>
              <a:t>CINEMÁTICA LINEAL</a:t>
            </a:r>
          </a:p>
        </p:txBody>
      </p:sp>
      <p:sp>
        <p:nvSpPr>
          <p:cNvPr id="54276" name="AutoShape 4">
            <a:extLst>
              <a:ext uri="{FF2B5EF4-FFF2-40B4-BE49-F238E27FC236}">
                <a16:creationId xmlns:a16="http://schemas.microsoft.com/office/drawing/2014/main" id="{4166D6F6-EA4C-49D4-DA54-FCA90F181A0A}"/>
              </a:ext>
            </a:extLst>
          </p:cNvPr>
          <p:cNvSpPr>
            <a:spLocks noChangeArrowheads="1"/>
          </p:cNvSpPr>
          <p:nvPr/>
        </p:nvSpPr>
        <p:spPr bwMode="auto">
          <a:xfrm>
            <a:off x="2438400" y="2095500"/>
            <a:ext cx="4191000" cy="6858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7989" name="Text Box 5">
            <a:extLst>
              <a:ext uri="{FF2B5EF4-FFF2-40B4-BE49-F238E27FC236}">
                <a16:creationId xmlns:a16="http://schemas.microsoft.com/office/drawing/2014/main" id="{090221F5-833D-A8D8-00C7-2FFE1C434400}"/>
              </a:ext>
            </a:extLst>
          </p:cNvPr>
          <p:cNvSpPr txBox="1">
            <a:spLocks noChangeArrowheads="1"/>
          </p:cNvSpPr>
          <p:nvPr/>
        </p:nvSpPr>
        <p:spPr bwMode="auto">
          <a:xfrm>
            <a:off x="2438400" y="2109788"/>
            <a:ext cx="4191000" cy="595312"/>
          </a:xfrm>
          <a:prstGeom prst="rect">
            <a:avLst/>
          </a:prstGeom>
          <a:noFill/>
          <a:ln>
            <a:noFill/>
          </a:ln>
          <a:effectLst/>
        </p:spPr>
        <p:txBody>
          <a:bodyPr>
            <a:spAutoFit/>
          </a:bodyPr>
          <a:lstStyle/>
          <a:p>
            <a:pPr algn="ctr">
              <a:defRPr/>
            </a:pPr>
            <a:r>
              <a:rPr lang="es-PR" altLang="es-PR" sz="3300" b="1">
                <a:solidFill>
                  <a:srgbClr val="FFFF00"/>
                </a:solidFill>
                <a:effectLst>
                  <a:outerShdw blurRad="38100" dist="38100" dir="2700000" algn="tl">
                    <a:srgbClr val="C0C0C0"/>
                  </a:outerShdw>
                </a:effectLst>
                <a:latin typeface="Arial" panose="020B0604020202020204" pitchFamily="34" charset="0"/>
              </a:rPr>
              <a:t>Desplazamiento</a:t>
            </a:r>
          </a:p>
        </p:txBody>
      </p:sp>
      <p:sp>
        <p:nvSpPr>
          <p:cNvPr id="937990" name="Text Box 6">
            <a:extLst>
              <a:ext uri="{FF2B5EF4-FFF2-40B4-BE49-F238E27FC236}">
                <a16:creationId xmlns:a16="http://schemas.microsoft.com/office/drawing/2014/main" id="{FAF031B0-5C8F-F71D-8F69-8BFF3CBCC0EF}"/>
              </a:ext>
            </a:extLst>
          </p:cNvPr>
          <p:cNvSpPr txBox="1">
            <a:spLocks noChangeArrowheads="1"/>
          </p:cNvSpPr>
          <p:nvPr/>
        </p:nvSpPr>
        <p:spPr bwMode="auto">
          <a:xfrm>
            <a:off x="5181600" y="2752725"/>
            <a:ext cx="3733800" cy="3571875"/>
          </a:xfrm>
          <a:prstGeom prst="rect">
            <a:avLst/>
          </a:prstGeom>
          <a:noFill/>
          <a:ln>
            <a:noFill/>
          </a:ln>
          <a:effectLst/>
        </p:spPr>
        <p:txBody>
          <a:bodyPr>
            <a:spAutoFit/>
          </a:bodyPr>
          <a:lstStyle/>
          <a:p>
            <a:pPr>
              <a:lnSpc>
                <a:spcPct val="150000"/>
              </a:lnSpc>
              <a:defRPr/>
            </a:pPr>
            <a:r>
              <a:rPr lang="es-PR" altLang="es-PR" sz="3800" b="1">
                <a:effectLst>
                  <a:outerShdw blurRad="38100" dist="38100" dir="2700000" algn="tl">
                    <a:srgbClr val="C0C0C0"/>
                  </a:outerShdw>
                </a:effectLst>
                <a:latin typeface="Times New Roman" panose="02020603050405020304" pitchFamily="18" charset="0"/>
              </a:rPr>
              <a:t>Es una Cantidad Vectorial que Posee Magnitud y Dirección</a:t>
            </a:r>
            <a:endParaRPr lang="es-PR" altLang="es-PR" sz="3800" b="1">
              <a:effectLst>
                <a:outerShdw blurRad="38100" dist="38100" dir="2700000" algn="tl">
                  <a:srgbClr val="C0C0C0"/>
                </a:outerShdw>
              </a:effectLst>
              <a:latin typeface="Arial" panose="020B0604020202020204" pitchFamily="34" charset="0"/>
            </a:endParaRPr>
          </a:p>
        </p:txBody>
      </p:sp>
      <p:pic>
        <p:nvPicPr>
          <p:cNvPr id="54279" name="Picture 7" descr="pcd-Mar1">
            <a:extLst>
              <a:ext uri="{FF2B5EF4-FFF2-40B4-BE49-F238E27FC236}">
                <a16:creationId xmlns:a16="http://schemas.microsoft.com/office/drawing/2014/main" id="{65D7428B-1626-144B-BFB9-3D86CE8F3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3057525"/>
            <a:ext cx="4748212"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DB3BB-D036-4F5A-FA74-B28975EB0778}"/>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DESPLAZAMIENTO</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55299" name="Picture 7" descr="CURVHEAD">
            <a:extLst>
              <a:ext uri="{FF2B5EF4-FFF2-40B4-BE49-F238E27FC236}">
                <a16:creationId xmlns:a16="http://schemas.microsoft.com/office/drawing/2014/main" id="{D079ECF4-605D-57E3-9E1B-0BF22CB1A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180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D685528A-4ECD-1C7B-B19A-9CC135780C6B}"/>
              </a:ext>
            </a:extLst>
          </p:cNvPr>
          <p:cNvSpPr>
            <a:spLocks/>
          </p:cNvSpPr>
          <p:nvPr/>
        </p:nvSpPr>
        <p:spPr bwMode="auto">
          <a:xfrm>
            <a:off x="1258888" y="191770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INFORMACIÓN DERIVADA</a:t>
            </a:r>
          </a:p>
        </p:txBody>
      </p:sp>
      <p:pic>
        <p:nvPicPr>
          <p:cNvPr id="55301" name="Picture 9" descr="POINTERR">
            <a:extLst>
              <a:ext uri="{FF2B5EF4-FFF2-40B4-BE49-F238E27FC236}">
                <a16:creationId xmlns:a16="http://schemas.microsoft.com/office/drawing/2014/main" id="{25ABB89A-CE93-2978-1425-8CA42D803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26558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2" name="Text Box 10">
            <a:extLst>
              <a:ext uri="{FF2B5EF4-FFF2-40B4-BE49-F238E27FC236}">
                <a16:creationId xmlns:a16="http://schemas.microsoft.com/office/drawing/2014/main" id="{13B11E30-FBD0-7DA6-3AC1-6A766889BA0B}"/>
              </a:ext>
            </a:extLst>
          </p:cNvPr>
          <p:cNvSpPr txBox="1">
            <a:spLocks noChangeArrowheads="1"/>
          </p:cNvSpPr>
          <p:nvPr/>
        </p:nvSpPr>
        <p:spPr bwMode="auto">
          <a:xfrm>
            <a:off x="828675" y="2636838"/>
            <a:ext cx="7991475"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500" b="1">
                <a:latin typeface="Arial" panose="020B0604020202020204" pitchFamily="34" charset="0"/>
              </a:rPr>
              <a:t>Información utilizada para determinar el estado del movimiento lineal de un objeto:</a:t>
            </a:r>
          </a:p>
        </p:txBody>
      </p:sp>
      <p:sp>
        <p:nvSpPr>
          <p:cNvPr id="983051" name="Text Box 11">
            <a:extLst>
              <a:ext uri="{FF2B5EF4-FFF2-40B4-BE49-F238E27FC236}">
                <a16:creationId xmlns:a16="http://schemas.microsoft.com/office/drawing/2014/main" id="{A45F6FC5-6E7F-3183-409A-51E6E4CE399D}"/>
              </a:ext>
            </a:extLst>
          </p:cNvPr>
          <p:cNvSpPr txBox="1">
            <a:spLocks noChangeArrowheads="1"/>
          </p:cNvSpPr>
          <p:nvPr/>
        </p:nvSpPr>
        <p:spPr bwMode="auto">
          <a:xfrm>
            <a:off x="900113" y="4437063"/>
            <a:ext cx="7993062" cy="1127125"/>
          </a:xfrm>
          <a:prstGeom prst="rect">
            <a:avLst/>
          </a:prstGeom>
          <a:noFill/>
          <a:ln>
            <a:noFill/>
          </a:ln>
          <a:effectLst/>
        </p:spPr>
        <p:txBody>
          <a:bodyPr>
            <a:spAutoFit/>
          </a:bodyPr>
          <a:lstStyle/>
          <a:p>
            <a:pPr>
              <a:defRPr/>
            </a:pPr>
            <a:r>
              <a:rPr lang="en-US" altLang="es-PR" sz="3400" b="1" i="1">
                <a:solidFill>
                  <a:srgbClr val="000000"/>
                </a:solidFill>
                <a:latin typeface="Calibri" panose="020F0502020204030204" pitchFamily="34" charset="0"/>
              </a:rPr>
              <a:t>La descripción del movimiento lineal que atañe al centro de gravedad de un sistema</a:t>
            </a:r>
            <a:endParaRPr lang="en-US" altLang="es-PR" sz="3400" i="1">
              <a:solidFill>
                <a:srgbClr val="FF0000"/>
              </a:solidFill>
              <a:effectLst>
                <a:outerShdw blurRad="38100" dist="38100" dir="2700000" algn="tl">
                  <a:srgbClr val="C0C0C0"/>
                </a:outerShdw>
              </a:effectLst>
              <a:latin typeface="Calibri" panose="020F0502020204030204" pitchFamily="34" charset="0"/>
            </a:endParaRPr>
          </a:p>
        </p:txBody>
      </p:sp>
    </p:spTree>
  </p:cSld>
  <p:clrMapOvr>
    <a:masterClrMapping/>
  </p:clrMapOvr>
  <p:transition>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70CE0-8822-58D0-07CE-32FD57EA02EF}"/>
              </a:ext>
            </a:extLst>
          </p:cNvPr>
          <p:cNvSpPr>
            <a:spLocks/>
          </p:cNvSpPr>
          <p:nvPr/>
        </p:nvSpPr>
        <p:spPr bwMode="auto">
          <a:xfrm>
            <a:off x="0" y="620713"/>
            <a:ext cx="9144000" cy="576262"/>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t>
            </a:r>
            <a:r>
              <a:rPr lang="es-PR" altLang="es-PR" sz="1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a:t>
            </a:r>
            <a:b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Cuantificación del Desplazamiento Lineal: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Vectores y Escalas</a:t>
            </a:r>
            <a:endParaRPr lang="es-PR" altLang="es-PR" sz="1800" i="1"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56323" name="Picture 3" descr="CURVHEAD">
            <a:extLst>
              <a:ext uri="{FF2B5EF4-FFF2-40B4-BE49-F238E27FC236}">
                <a16:creationId xmlns:a16="http://schemas.microsoft.com/office/drawing/2014/main" id="{0CE358E9-BA4C-CB19-1A4A-A590051D9A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196975"/>
            <a:ext cx="5040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95B28085-F9E7-2E75-CD0E-45661AB25DED}"/>
              </a:ext>
            </a:extLst>
          </p:cNvPr>
          <p:cNvSpPr>
            <a:spLocks/>
          </p:cNvSpPr>
          <p:nvPr/>
        </p:nvSpPr>
        <p:spPr bwMode="auto">
          <a:xfrm>
            <a:off x="2411413" y="1268413"/>
            <a:ext cx="4465637"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VECTORES</a:t>
            </a:r>
          </a:p>
        </p:txBody>
      </p:sp>
      <p:pic>
        <p:nvPicPr>
          <p:cNvPr id="56325" name="Picture 5" descr="B46">
            <a:extLst>
              <a:ext uri="{FF2B5EF4-FFF2-40B4-BE49-F238E27FC236}">
                <a16:creationId xmlns:a16="http://schemas.microsoft.com/office/drawing/2014/main" id="{D43686EE-51CA-57E8-733E-1F58C3FFF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73238"/>
            <a:ext cx="7704137"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a:extLst>
              <a:ext uri="{FF2B5EF4-FFF2-40B4-BE49-F238E27FC236}">
                <a16:creationId xmlns:a16="http://schemas.microsoft.com/office/drawing/2014/main" id="{F7065726-9153-2907-5FDA-789E337F8EA6}"/>
              </a:ext>
            </a:extLst>
          </p:cNvPr>
          <p:cNvSpPr>
            <a:spLocks noChangeArrowheads="1"/>
          </p:cNvSpPr>
          <p:nvPr/>
        </p:nvSpPr>
        <p:spPr bwMode="auto">
          <a:xfrm>
            <a:off x="1828800" y="561975"/>
            <a:ext cx="5410200" cy="1066800"/>
          </a:xfrm>
          <a:prstGeom prst="bevel">
            <a:avLst>
              <a:gd name="adj" fmla="val 12500"/>
            </a:avLst>
          </a:prstGeom>
          <a:gradFill rotWithShape="0">
            <a:gsLst>
              <a:gs pos="0">
                <a:srgbClr val="FF0000"/>
              </a:gs>
              <a:gs pos="100000">
                <a:srgbClr val="FF3300"/>
              </a:gs>
            </a:gsLst>
            <a:lin ang="5400000" scaled="1"/>
          </a:gra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9011" name="Text Box 3">
            <a:extLst>
              <a:ext uri="{FF2B5EF4-FFF2-40B4-BE49-F238E27FC236}">
                <a16:creationId xmlns:a16="http://schemas.microsoft.com/office/drawing/2014/main" id="{5E6BB154-A53A-ADD2-70DA-3A23D65E8ADC}"/>
              </a:ext>
            </a:extLst>
          </p:cNvPr>
          <p:cNvSpPr txBox="1">
            <a:spLocks noChangeArrowheads="1"/>
          </p:cNvSpPr>
          <p:nvPr/>
        </p:nvSpPr>
        <p:spPr bwMode="auto">
          <a:xfrm>
            <a:off x="1981200" y="790575"/>
            <a:ext cx="5029200" cy="641350"/>
          </a:xfrm>
          <a:prstGeom prst="rect">
            <a:avLst/>
          </a:prstGeom>
          <a:noFill/>
          <a:ln>
            <a:noFill/>
          </a:ln>
          <a:effectLst/>
        </p:spPr>
        <p:txBody>
          <a:bodyPr>
            <a:spAutoFit/>
          </a:bodyPr>
          <a:lstStyle/>
          <a:p>
            <a:pPr algn="ctr">
              <a:defRPr/>
            </a:pPr>
            <a:r>
              <a:rPr lang="en-US" altLang="es-PR" sz="3600" b="1">
                <a:solidFill>
                  <a:srgbClr val="FFFF00"/>
                </a:solidFill>
                <a:effectLst>
                  <a:outerShdw blurRad="38100" dist="38100" dir="2700000" algn="tl">
                    <a:srgbClr val="C0C0C0"/>
                  </a:outerShdw>
                </a:effectLst>
                <a:latin typeface="Arial" panose="020B0604020202020204" pitchFamily="34" charset="0"/>
              </a:rPr>
              <a:t>CINEMÁTICA LINEAL</a:t>
            </a:r>
          </a:p>
        </p:txBody>
      </p:sp>
      <p:sp>
        <p:nvSpPr>
          <p:cNvPr id="57348" name="AutoShape 4">
            <a:extLst>
              <a:ext uri="{FF2B5EF4-FFF2-40B4-BE49-F238E27FC236}">
                <a16:creationId xmlns:a16="http://schemas.microsoft.com/office/drawing/2014/main" id="{7CFE43A6-7FD1-8EE9-A7B4-3A314E221153}"/>
              </a:ext>
            </a:extLst>
          </p:cNvPr>
          <p:cNvSpPr>
            <a:spLocks noChangeArrowheads="1"/>
          </p:cNvSpPr>
          <p:nvPr/>
        </p:nvSpPr>
        <p:spPr bwMode="auto">
          <a:xfrm>
            <a:off x="2438400" y="1838325"/>
            <a:ext cx="4191000" cy="685800"/>
          </a:xfrm>
          <a:prstGeom prst="plaque">
            <a:avLst>
              <a:gd name="adj" fmla="val 16667"/>
            </a:avLst>
          </a:prstGeom>
          <a:gradFill rotWithShape="0">
            <a:gsLst>
              <a:gs pos="0">
                <a:schemeClr val="accent2"/>
              </a:gs>
              <a:gs pos="100000">
                <a:srgbClr val="000066"/>
              </a:gs>
            </a:gsLst>
            <a:lin ang="5400000" scaled="1"/>
          </a:gradFill>
          <a:ln w="9525">
            <a:solidFill>
              <a:srgbClr val="FFFF00"/>
            </a:solidFill>
            <a:miter lim="800000"/>
            <a:headEnd/>
            <a:tailEnd/>
          </a:ln>
          <a:effectLst>
            <a:outerShdw dist="107763" dir="18900000" algn="ctr" rotWithShape="0">
              <a:srgbClr val="808080"/>
            </a:outerShdw>
          </a:effectLst>
        </p:spPr>
        <p:txBody>
          <a:bodyPr wrap="none" anchor="ct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r" eaLnBrk="1" hangingPunct="1"/>
            <a:endParaRPr lang="es-PR" altLang="es-PR"/>
          </a:p>
        </p:txBody>
      </p:sp>
      <p:sp>
        <p:nvSpPr>
          <p:cNvPr id="939013" name="Text Box 5">
            <a:extLst>
              <a:ext uri="{FF2B5EF4-FFF2-40B4-BE49-F238E27FC236}">
                <a16:creationId xmlns:a16="http://schemas.microsoft.com/office/drawing/2014/main" id="{5D06A5FC-3B8E-D775-26CC-21AADABFD948}"/>
              </a:ext>
            </a:extLst>
          </p:cNvPr>
          <p:cNvSpPr txBox="1">
            <a:spLocks noChangeArrowheads="1"/>
          </p:cNvSpPr>
          <p:nvPr/>
        </p:nvSpPr>
        <p:spPr bwMode="auto">
          <a:xfrm>
            <a:off x="2438400" y="1852613"/>
            <a:ext cx="4191000" cy="595312"/>
          </a:xfrm>
          <a:prstGeom prst="rect">
            <a:avLst/>
          </a:prstGeom>
          <a:noFill/>
          <a:ln>
            <a:noFill/>
          </a:ln>
          <a:effectLst/>
        </p:spPr>
        <p:txBody>
          <a:bodyPr>
            <a:spAutoFit/>
          </a:bodyPr>
          <a:lstStyle/>
          <a:p>
            <a:pPr algn="ctr">
              <a:defRPr/>
            </a:pPr>
            <a:r>
              <a:rPr lang="es-PR" altLang="es-PR" sz="3300" b="1">
                <a:solidFill>
                  <a:srgbClr val="FFFF00"/>
                </a:solidFill>
                <a:effectLst>
                  <a:outerShdw blurRad="38100" dist="38100" dir="2700000" algn="tl">
                    <a:srgbClr val="C0C0C0"/>
                  </a:outerShdw>
                </a:effectLst>
                <a:latin typeface="Arial" panose="020B0604020202020204" pitchFamily="34" charset="0"/>
              </a:rPr>
              <a:t>Vectores</a:t>
            </a:r>
          </a:p>
        </p:txBody>
      </p:sp>
      <p:sp>
        <p:nvSpPr>
          <p:cNvPr id="939014" name="Text Box 6">
            <a:extLst>
              <a:ext uri="{FF2B5EF4-FFF2-40B4-BE49-F238E27FC236}">
                <a16:creationId xmlns:a16="http://schemas.microsoft.com/office/drawing/2014/main" id="{80C58A78-775B-BE9E-34AE-FB1EA6E39B45}"/>
              </a:ext>
            </a:extLst>
          </p:cNvPr>
          <p:cNvSpPr txBox="1">
            <a:spLocks noChangeArrowheads="1"/>
          </p:cNvSpPr>
          <p:nvPr/>
        </p:nvSpPr>
        <p:spPr bwMode="auto">
          <a:xfrm>
            <a:off x="4495800" y="2514600"/>
            <a:ext cx="4343400" cy="3933825"/>
          </a:xfrm>
          <a:prstGeom prst="rect">
            <a:avLst/>
          </a:prstGeom>
          <a:noFill/>
          <a:ln>
            <a:noFill/>
          </a:ln>
          <a:effectLst/>
        </p:spPr>
        <p:txBody>
          <a:bodyPr>
            <a:spAutoFit/>
          </a:bodyPr>
          <a:lstStyle/>
          <a:p>
            <a:pPr>
              <a:lnSpc>
                <a:spcPct val="150000"/>
              </a:lnSpc>
              <a:defRPr/>
            </a:pPr>
            <a:r>
              <a:rPr lang="es-PR" altLang="es-PR" sz="4200" b="1">
                <a:effectLst>
                  <a:outerShdw blurRad="38100" dist="38100" dir="2700000" algn="tl">
                    <a:srgbClr val="C0C0C0"/>
                  </a:outerShdw>
                </a:effectLst>
                <a:latin typeface="Times New Roman" panose="02020603050405020304" pitchFamily="18" charset="0"/>
              </a:rPr>
              <a:t>Es una Medida de Cantidad que posee Dirección y Magnitud</a:t>
            </a:r>
            <a:endParaRPr lang="es-PR" altLang="es-PR" sz="4200" b="1">
              <a:effectLst>
                <a:outerShdw blurRad="38100" dist="38100" dir="2700000" algn="tl">
                  <a:srgbClr val="C0C0C0"/>
                </a:outerShdw>
              </a:effectLst>
              <a:latin typeface="Arial" panose="020B0604020202020204" pitchFamily="34" charset="0"/>
            </a:endParaRPr>
          </a:p>
        </p:txBody>
      </p:sp>
      <p:pic>
        <p:nvPicPr>
          <p:cNvPr id="57351" name="Picture 7" descr="1vector">
            <a:extLst>
              <a:ext uri="{FF2B5EF4-FFF2-40B4-BE49-F238E27FC236}">
                <a16:creationId xmlns:a16="http://schemas.microsoft.com/office/drawing/2014/main" id="{04452526-4D7F-51C0-4541-259102F20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819400"/>
            <a:ext cx="3548063"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6">
            <a:extLst>
              <a:ext uri="{FF2B5EF4-FFF2-40B4-BE49-F238E27FC236}">
                <a16:creationId xmlns:a16="http://schemas.microsoft.com/office/drawing/2014/main" id="{C04088B3-2F9F-9B39-5580-233ECBAA71CF}"/>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58371" name="Text Box 6">
            <a:extLst>
              <a:ext uri="{FF2B5EF4-FFF2-40B4-BE49-F238E27FC236}">
                <a16:creationId xmlns:a16="http://schemas.microsoft.com/office/drawing/2014/main" id="{F68A242B-750B-D8B2-9BFE-0B835F086A13}"/>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306), por J. Hamill, &amp; K. M. Knutzen, 2009, Philadelphia: Lippincott Williams &amp; Wilkins. Copyright 2009 por Lippincott Williams &amp; Wilkins, a Wolters Kluwer business.</a:t>
            </a:r>
          </a:p>
        </p:txBody>
      </p:sp>
      <p:pic>
        <p:nvPicPr>
          <p:cNvPr id="58372" name="Picture 5" descr="B7">
            <a:extLst>
              <a:ext uri="{FF2B5EF4-FFF2-40B4-BE49-F238E27FC236}">
                <a16:creationId xmlns:a16="http://schemas.microsoft.com/office/drawing/2014/main" id="{B3700D99-E21C-BC5D-3246-CB71BBFAF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400175"/>
            <a:ext cx="706755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58F37A9-8823-EA7E-B0F3-D61D3E252B7B}"/>
              </a:ext>
            </a:extLst>
          </p:cNvPr>
          <p:cNvSpPr>
            <a:spLocks/>
          </p:cNvSpPr>
          <p:nvPr/>
        </p:nvSpPr>
        <p:spPr bwMode="auto">
          <a:xfrm>
            <a:off x="539750" y="620713"/>
            <a:ext cx="799306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b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VECTORES Y ESCALAR *</a:t>
            </a:r>
          </a:p>
        </p:txBody>
      </p:sp>
      <p:pic>
        <p:nvPicPr>
          <p:cNvPr id="58374" name="Picture 7" descr="CURVHEAD">
            <a:extLst>
              <a:ext uri="{FF2B5EF4-FFF2-40B4-BE49-F238E27FC236}">
                <a16:creationId xmlns:a16="http://schemas.microsoft.com/office/drawing/2014/main" id="{17E64323-FA05-DA60-F0D5-A497686F0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196975"/>
            <a:ext cx="5040312"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F09050FD-0AA5-2892-26F8-FDC1613AB64A}"/>
              </a:ext>
            </a:extLst>
          </p:cNvPr>
          <p:cNvSpPr>
            <a:spLocks/>
          </p:cNvSpPr>
          <p:nvPr/>
        </p:nvSpPr>
        <p:spPr bwMode="auto">
          <a:xfrm>
            <a:off x="2268538" y="1268413"/>
            <a:ext cx="4464050" cy="2889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Vectores</a:t>
            </a:r>
          </a:p>
        </p:txBody>
      </p:sp>
    </p:spTree>
  </p:cSld>
  <p:clrMapOvr>
    <a:masterClrMapping/>
  </p:clrMapOvr>
  <p:transition spd="slow">
    <p:split orient="vert"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6">
            <a:extLst>
              <a:ext uri="{FF2B5EF4-FFF2-40B4-BE49-F238E27FC236}">
                <a16:creationId xmlns:a16="http://schemas.microsoft.com/office/drawing/2014/main" id="{786EB406-F5E7-B9B9-3411-C0C5D4BD6A80}"/>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59395" name="Text Box 6">
            <a:extLst>
              <a:ext uri="{FF2B5EF4-FFF2-40B4-BE49-F238E27FC236}">
                <a16:creationId xmlns:a16="http://schemas.microsoft.com/office/drawing/2014/main" id="{9BEF0EA5-F2DF-1F36-A3AE-7CDAC4014862}"/>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306), por J. Hamill, &amp; K. M. Knutzen, 2009, Philadelphia: Lippincott Williams &amp; Wilkins. Copyright 2009 por Lippincott Williams &amp; Wilkins, a Wolters Kluwer business.</a:t>
            </a:r>
          </a:p>
        </p:txBody>
      </p:sp>
      <p:pic>
        <p:nvPicPr>
          <p:cNvPr id="59396" name="Picture 8" descr="B8">
            <a:extLst>
              <a:ext uri="{FF2B5EF4-FFF2-40B4-BE49-F238E27FC236}">
                <a16:creationId xmlns:a16="http://schemas.microsoft.com/office/drawing/2014/main" id="{C8135263-BF33-D8DE-1A77-77D3E4243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620713"/>
            <a:ext cx="607695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a:extLst>
              <a:ext uri="{FF2B5EF4-FFF2-40B4-BE49-F238E27FC236}">
                <a16:creationId xmlns:a16="http://schemas.microsoft.com/office/drawing/2014/main" id="{9139A0CE-6ABD-7C26-AD04-74BF2494428B}"/>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3315" name="Text Box 6">
            <a:extLst>
              <a:ext uri="{FF2B5EF4-FFF2-40B4-BE49-F238E27FC236}">
                <a16:creationId xmlns:a16="http://schemas.microsoft.com/office/drawing/2014/main" id="{A8A615D7-78A7-0900-2BD2-FE71B27AE7B1}"/>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304), por J. Hamill, &amp; K. M. Knutzen, 2009, Philadelphia: Lippincott Williams &amp; Wilkins. Copyright 2009 por Lippincott Williams &amp; Wilkins, a Wolters Kluwer business.</a:t>
            </a:r>
          </a:p>
        </p:txBody>
      </p:sp>
      <p:pic>
        <p:nvPicPr>
          <p:cNvPr id="13316" name="Picture 5" descr="B4">
            <a:extLst>
              <a:ext uri="{FF2B5EF4-FFF2-40B4-BE49-F238E27FC236}">
                <a16:creationId xmlns:a16="http://schemas.microsoft.com/office/drawing/2014/main" id="{2D26583E-5151-63BC-4099-46AAED14E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620713"/>
            <a:ext cx="56769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6">
            <a:extLst>
              <a:ext uri="{FF2B5EF4-FFF2-40B4-BE49-F238E27FC236}">
                <a16:creationId xmlns:a16="http://schemas.microsoft.com/office/drawing/2014/main" id="{793C0D3C-DE24-61D6-A275-A5E32165FCED}"/>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60419" name="Text Box 6">
            <a:extLst>
              <a:ext uri="{FF2B5EF4-FFF2-40B4-BE49-F238E27FC236}">
                <a16:creationId xmlns:a16="http://schemas.microsoft.com/office/drawing/2014/main" id="{02695E1A-60F3-6C93-272C-FAAD1056A8CC}"/>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308), por J. Hamill, &amp; K. M. Knutzen, 2009, Philadelphia: Lippincott Williams &amp; Wilkins. Copyright 2009 por Lippincott Williams &amp; Wilkins, a Wolters Kluwer business.</a:t>
            </a:r>
          </a:p>
        </p:txBody>
      </p:sp>
      <p:pic>
        <p:nvPicPr>
          <p:cNvPr id="60420" name="Picture 9" descr="B12">
            <a:extLst>
              <a:ext uri="{FF2B5EF4-FFF2-40B4-BE49-F238E27FC236}">
                <a16:creationId xmlns:a16="http://schemas.microsoft.com/office/drawing/2014/main" id="{7894C6FF-F4C3-B72E-76F3-363F3FCB7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2547938"/>
            <a:ext cx="71532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6">
            <a:extLst>
              <a:ext uri="{FF2B5EF4-FFF2-40B4-BE49-F238E27FC236}">
                <a16:creationId xmlns:a16="http://schemas.microsoft.com/office/drawing/2014/main" id="{1F563089-FA6A-7F11-A590-FC6E428D5723}"/>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61443" name="Text Box 6">
            <a:extLst>
              <a:ext uri="{FF2B5EF4-FFF2-40B4-BE49-F238E27FC236}">
                <a16:creationId xmlns:a16="http://schemas.microsoft.com/office/drawing/2014/main" id="{B4C47AAB-0854-3DC7-C7C7-21F003DBDA92}"/>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308), por J. Hamill, &amp; K. M. Knutzen, 2009, Philadelphia: Lippincott Williams &amp; Wilkins. Copyright 2009 por Lippincott Williams &amp; Wilkins, a Wolters Kluwer business.</a:t>
            </a:r>
          </a:p>
        </p:txBody>
      </p:sp>
      <p:pic>
        <p:nvPicPr>
          <p:cNvPr id="61444" name="Picture 4" descr="B13">
            <a:extLst>
              <a:ext uri="{FF2B5EF4-FFF2-40B4-BE49-F238E27FC236}">
                <a16:creationId xmlns:a16="http://schemas.microsoft.com/office/drawing/2014/main" id="{E09B2CE9-FB0B-CD2D-A3D8-C423579A3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695325"/>
            <a:ext cx="42672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6">
            <a:extLst>
              <a:ext uri="{FF2B5EF4-FFF2-40B4-BE49-F238E27FC236}">
                <a16:creationId xmlns:a16="http://schemas.microsoft.com/office/drawing/2014/main" id="{7AFEA74D-8021-E2AD-DCE1-AB255D81003C}"/>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62467" name="Text Box 6">
            <a:extLst>
              <a:ext uri="{FF2B5EF4-FFF2-40B4-BE49-F238E27FC236}">
                <a16:creationId xmlns:a16="http://schemas.microsoft.com/office/drawing/2014/main" id="{FC4601C3-6A00-C125-EAE5-DA11DC66A73D}"/>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308), por J. Hamill, &amp; K. M. Knutzen, 2009, Philadelphia: Lippincott Williams &amp; Wilkins. Copyright 2009 por Lippincott Williams &amp; Wilkins, a Wolters Kluwer business.</a:t>
            </a:r>
          </a:p>
        </p:txBody>
      </p:sp>
      <p:pic>
        <p:nvPicPr>
          <p:cNvPr id="62468" name="Picture 5" descr="B14">
            <a:extLst>
              <a:ext uri="{FF2B5EF4-FFF2-40B4-BE49-F238E27FC236}">
                <a16:creationId xmlns:a16="http://schemas.microsoft.com/office/drawing/2014/main" id="{88105CCF-3F98-EF13-7A66-D1118D571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836613"/>
            <a:ext cx="62642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6">
            <a:extLst>
              <a:ext uri="{FF2B5EF4-FFF2-40B4-BE49-F238E27FC236}">
                <a16:creationId xmlns:a16="http://schemas.microsoft.com/office/drawing/2014/main" id="{EE95EAFD-802E-FF66-2AF5-A4573584E748}"/>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63491" name="Text Box 6">
            <a:extLst>
              <a:ext uri="{FF2B5EF4-FFF2-40B4-BE49-F238E27FC236}">
                <a16:creationId xmlns:a16="http://schemas.microsoft.com/office/drawing/2014/main" id="{FFB52C80-7937-5787-492D-7C36D8C659A2}"/>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308), por J. Hamill, &amp; K. M. Knutzen, 2009, Philadelphia: Lippincott Williams &amp; Wilkins. Copyright 2009 por Lippincott Williams &amp; Wilkins, a Wolters Kluwer business.</a:t>
            </a:r>
          </a:p>
        </p:txBody>
      </p:sp>
      <p:pic>
        <p:nvPicPr>
          <p:cNvPr id="63492" name="Picture 4" descr="B15">
            <a:extLst>
              <a:ext uri="{FF2B5EF4-FFF2-40B4-BE49-F238E27FC236}">
                <a16:creationId xmlns:a16="http://schemas.microsoft.com/office/drawing/2014/main" id="{BA43F1CA-F893-D38F-6750-CA0251395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1638300"/>
            <a:ext cx="66008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6">
            <a:extLst>
              <a:ext uri="{FF2B5EF4-FFF2-40B4-BE49-F238E27FC236}">
                <a16:creationId xmlns:a16="http://schemas.microsoft.com/office/drawing/2014/main" id="{699921F1-9EB0-3438-207F-488819EFC3A2}"/>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64515" name="Text Box 6">
            <a:extLst>
              <a:ext uri="{FF2B5EF4-FFF2-40B4-BE49-F238E27FC236}">
                <a16:creationId xmlns:a16="http://schemas.microsoft.com/office/drawing/2014/main" id="{F95CD0CC-8A77-4170-C958-CD52067B26DB}"/>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308), por J. Hamill, &amp; K. M. Knutzen, 2009, Philadelphia: Lippincott Williams &amp; Wilkins. Copyright 2009 por Lippincott Williams &amp; Wilkins, a Wolters Kluwer business.</a:t>
            </a:r>
          </a:p>
        </p:txBody>
      </p:sp>
      <p:pic>
        <p:nvPicPr>
          <p:cNvPr id="64516" name="Picture 4" descr="B16">
            <a:extLst>
              <a:ext uri="{FF2B5EF4-FFF2-40B4-BE49-F238E27FC236}">
                <a16:creationId xmlns:a16="http://schemas.microsoft.com/office/drawing/2014/main" id="{A7910798-41D1-02C5-29AB-69FB159C1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2962275"/>
            <a:ext cx="65817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437D4-2900-E446-01CA-9D19D5C24499}"/>
              </a:ext>
            </a:extLst>
          </p:cNvPr>
          <p:cNvSpPr>
            <a:spLocks/>
          </p:cNvSpPr>
          <p:nvPr/>
        </p:nvSpPr>
        <p:spPr bwMode="auto">
          <a:xfrm>
            <a:off x="0" y="1023938"/>
            <a:ext cx="9144000" cy="576262"/>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t>
            </a:r>
            <a:r>
              <a:rPr lang="es-PR" altLang="es-PR" sz="1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a:t>
            </a:r>
            <a:b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Cuantificación del Desplazamiento Lineal: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Vectores y Escalas</a:t>
            </a:r>
            <a:endParaRPr lang="es-PR" altLang="es-PR" sz="1800" i="1"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65539" name="Picture 3" descr="CURVHEAD">
            <a:extLst>
              <a:ext uri="{FF2B5EF4-FFF2-40B4-BE49-F238E27FC236}">
                <a16:creationId xmlns:a16="http://schemas.microsoft.com/office/drawing/2014/main" id="{E3C0FFDD-9D28-D8B1-FFEE-3DEEAB327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889125"/>
            <a:ext cx="5040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2AF0A294-D1D1-1B90-C92B-39F70E49D458}"/>
              </a:ext>
            </a:extLst>
          </p:cNvPr>
          <p:cNvSpPr>
            <a:spLocks/>
          </p:cNvSpPr>
          <p:nvPr/>
        </p:nvSpPr>
        <p:spPr bwMode="auto">
          <a:xfrm>
            <a:off x="2411413" y="1960563"/>
            <a:ext cx="4465637"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VECTORES</a:t>
            </a:r>
          </a:p>
        </p:txBody>
      </p:sp>
      <p:pic>
        <p:nvPicPr>
          <p:cNvPr id="65541" name="Picture 6" descr="B47">
            <a:extLst>
              <a:ext uri="{FF2B5EF4-FFF2-40B4-BE49-F238E27FC236}">
                <a16:creationId xmlns:a16="http://schemas.microsoft.com/office/drawing/2014/main" id="{44AC2E74-49B0-9337-61E0-BF2A953ED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711450"/>
            <a:ext cx="842645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A2CA-2E50-D78F-356E-0C529ADEE353}"/>
              </a:ext>
            </a:extLst>
          </p:cNvPr>
          <p:cNvSpPr>
            <a:spLocks/>
          </p:cNvSpPr>
          <p:nvPr/>
        </p:nvSpPr>
        <p:spPr bwMode="auto">
          <a:xfrm>
            <a:off x="0" y="765175"/>
            <a:ext cx="9144000" cy="5762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t>
            </a:r>
            <a:r>
              <a:rPr lang="es-PR" altLang="es-PR" sz="1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a:t>
            </a:r>
            <a:b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Cuantificación del Desplazamiento Lineal: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Vectores y Escalas</a:t>
            </a:r>
            <a:endParaRPr lang="es-PR" altLang="es-PR" sz="1800" i="1"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66563" name="Picture 3" descr="CURVHEAD">
            <a:extLst>
              <a:ext uri="{FF2B5EF4-FFF2-40B4-BE49-F238E27FC236}">
                <a16:creationId xmlns:a16="http://schemas.microsoft.com/office/drawing/2014/main" id="{23F6A398-685C-6CFB-F44C-E673BBE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485900"/>
            <a:ext cx="5040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37AE86DB-307A-46DD-FE01-1EAA3FC0BE67}"/>
              </a:ext>
            </a:extLst>
          </p:cNvPr>
          <p:cNvSpPr>
            <a:spLocks/>
          </p:cNvSpPr>
          <p:nvPr/>
        </p:nvSpPr>
        <p:spPr bwMode="auto">
          <a:xfrm>
            <a:off x="2411413" y="1557338"/>
            <a:ext cx="4465637"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VECTORES</a:t>
            </a:r>
          </a:p>
        </p:txBody>
      </p:sp>
      <p:pic>
        <p:nvPicPr>
          <p:cNvPr id="66565" name="Picture 6" descr="B48">
            <a:extLst>
              <a:ext uri="{FF2B5EF4-FFF2-40B4-BE49-F238E27FC236}">
                <a16:creationId xmlns:a16="http://schemas.microsoft.com/office/drawing/2014/main" id="{50C9FF42-9A13-47CF-CF38-3994587EA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89138"/>
            <a:ext cx="8388350"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3CBF-20AD-2374-C936-2A1F592570A5}"/>
              </a:ext>
            </a:extLst>
          </p:cNvPr>
          <p:cNvSpPr>
            <a:spLocks/>
          </p:cNvSpPr>
          <p:nvPr/>
        </p:nvSpPr>
        <p:spPr bwMode="auto">
          <a:xfrm>
            <a:off x="0" y="765175"/>
            <a:ext cx="9144000" cy="5762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t>
            </a:r>
            <a:r>
              <a:rPr lang="es-PR" altLang="es-PR" sz="1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a:t>
            </a:r>
            <a:b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Cuantificación del Desplazamiento Lineal: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Vectores y Escalas</a:t>
            </a:r>
            <a:endParaRPr lang="es-PR" altLang="es-PR" sz="1800" i="1"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67587" name="Picture 3" descr="CURVHEAD">
            <a:extLst>
              <a:ext uri="{FF2B5EF4-FFF2-40B4-BE49-F238E27FC236}">
                <a16:creationId xmlns:a16="http://schemas.microsoft.com/office/drawing/2014/main" id="{B0868E64-3BF7-E757-E233-4BCDC74A4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485900"/>
            <a:ext cx="5040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146739FC-C772-1BC3-B10D-771E2534128E}"/>
              </a:ext>
            </a:extLst>
          </p:cNvPr>
          <p:cNvSpPr>
            <a:spLocks/>
          </p:cNvSpPr>
          <p:nvPr/>
        </p:nvSpPr>
        <p:spPr bwMode="auto">
          <a:xfrm>
            <a:off x="2411413" y="1557338"/>
            <a:ext cx="4465637"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CANTIDAD ESCALAR</a:t>
            </a:r>
          </a:p>
        </p:txBody>
      </p:sp>
      <p:pic>
        <p:nvPicPr>
          <p:cNvPr id="67589" name="Picture 6" descr="POINTERR">
            <a:extLst>
              <a:ext uri="{FF2B5EF4-FFF2-40B4-BE49-F238E27FC236}">
                <a16:creationId xmlns:a16="http://schemas.microsoft.com/office/drawing/2014/main" id="{49F99842-5EAB-734C-C769-8E77C678D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21526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0" name="Text Box 7">
            <a:extLst>
              <a:ext uri="{FF2B5EF4-FFF2-40B4-BE49-F238E27FC236}">
                <a16:creationId xmlns:a16="http://schemas.microsoft.com/office/drawing/2014/main" id="{F1689782-6CED-119F-E4DC-061A7A1B423B}"/>
              </a:ext>
            </a:extLst>
          </p:cNvPr>
          <p:cNvSpPr txBox="1">
            <a:spLocks noChangeArrowheads="1"/>
          </p:cNvSpPr>
          <p:nvPr/>
        </p:nvSpPr>
        <p:spPr bwMode="auto">
          <a:xfrm>
            <a:off x="828675" y="2133600"/>
            <a:ext cx="79914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500" b="1">
                <a:latin typeface="Arial" panose="020B0604020202020204" pitchFamily="34" charset="0"/>
              </a:rPr>
              <a:t>Concepto:</a:t>
            </a:r>
          </a:p>
        </p:txBody>
      </p:sp>
      <p:sp>
        <p:nvSpPr>
          <p:cNvPr id="988168" name="Text Box 8">
            <a:extLst>
              <a:ext uri="{FF2B5EF4-FFF2-40B4-BE49-F238E27FC236}">
                <a16:creationId xmlns:a16="http://schemas.microsoft.com/office/drawing/2014/main" id="{A158FFBB-CCD9-2129-3DB4-C60B924424CD}"/>
              </a:ext>
            </a:extLst>
          </p:cNvPr>
          <p:cNvSpPr txBox="1">
            <a:spLocks noChangeArrowheads="1"/>
          </p:cNvSpPr>
          <p:nvPr/>
        </p:nvSpPr>
        <p:spPr bwMode="auto">
          <a:xfrm>
            <a:off x="900113" y="2852738"/>
            <a:ext cx="7993062" cy="1127125"/>
          </a:xfrm>
          <a:prstGeom prst="rect">
            <a:avLst/>
          </a:prstGeom>
          <a:noFill/>
          <a:ln>
            <a:noFill/>
          </a:ln>
          <a:effectLst/>
        </p:spPr>
        <p:txBody>
          <a:bodyPr>
            <a:spAutoFit/>
          </a:bodyPr>
          <a:lstStyle/>
          <a:p>
            <a:pPr>
              <a:defRPr/>
            </a:pPr>
            <a:r>
              <a:rPr lang="en-US" altLang="es-PR" sz="3400" b="1" i="1">
                <a:solidFill>
                  <a:srgbClr val="000000"/>
                </a:solidFill>
                <a:latin typeface="Calibri" panose="020F0502020204030204" pitchFamily="34" charset="0"/>
              </a:rPr>
              <a:t>Cantidades que expresa únicamente un valor o magnitud (Ej: longitud o distancia)</a:t>
            </a:r>
            <a:endParaRPr lang="en-US" altLang="es-PR" sz="3400" i="1">
              <a:solidFill>
                <a:srgbClr val="FF0000"/>
              </a:solidFill>
              <a:effectLst>
                <a:outerShdw blurRad="38100" dist="38100" dir="2700000" algn="tl">
                  <a:srgbClr val="C0C0C0"/>
                </a:outerShdw>
              </a:effectLst>
              <a:latin typeface="Calibri" panose="020F0502020204030204" pitchFamily="34" charset="0"/>
            </a:endParaRPr>
          </a:p>
        </p:txBody>
      </p:sp>
    </p:spTree>
  </p:cSld>
  <p:clrMapOvr>
    <a:masterClrMapping/>
  </p:clrMapOvr>
  <p:transition>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44C6F-DEB5-F6AC-5C24-C151342E4017}"/>
              </a:ext>
            </a:extLst>
          </p:cNvPr>
          <p:cNvSpPr>
            <a:spLocks/>
          </p:cNvSpPr>
          <p:nvPr/>
        </p:nvSpPr>
        <p:spPr bwMode="auto">
          <a:xfrm>
            <a:off x="0" y="765175"/>
            <a:ext cx="9144000" cy="5762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t>
            </a:r>
            <a:r>
              <a:rPr lang="es-PR" altLang="es-PR" sz="1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a:t>
            </a:r>
            <a:b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Cálculo del Desplazamiento Lineal: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Vectores y Escalas</a:t>
            </a:r>
            <a:endParaRPr lang="es-PR" altLang="es-PR" sz="1800" i="1"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68611" name="Picture 3" descr="CURVHEAD">
            <a:extLst>
              <a:ext uri="{FF2B5EF4-FFF2-40B4-BE49-F238E27FC236}">
                <a16:creationId xmlns:a16="http://schemas.microsoft.com/office/drawing/2014/main" id="{C9D05A88-BDD5-266F-5D49-69D2AAFDB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485900"/>
            <a:ext cx="5040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1857990E-EC67-C735-FC55-87484F6AFCC0}"/>
              </a:ext>
            </a:extLst>
          </p:cNvPr>
          <p:cNvSpPr>
            <a:spLocks/>
          </p:cNvSpPr>
          <p:nvPr/>
        </p:nvSpPr>
        <p:spPr bwMode="auto">
          <a:xfrm>
            <a:off x="2411413" y="1557338"/>
            <a:ext cx="4465637"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CANTIDAD ESCALAR</a:t>
            </a:r>
          </a:p>
        </p:txBody>
      </p:sp>
      <p:pic>
        <p:nvPicPr>
          <p:cNvPr id="68613" name="Picture 5" descr="POINTERR">
            <a:extLst>
              <a:ext uri="{FF2B5EF4-FFF2-40B4-BE49-F238E27FC236}">
                <a16:creationId xmlns:a16="http://schemas.microsoft.com/office/drawing/2014/main" id="{625913B6-E806-3D2E-1A7C-BC89EB08B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21526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4" name="Text Box 6">
            <a:extLst>
              <a:ext uri="{FF2B5EF4-FFF2-40B4-BE49-F238E27FC236}">
                <a16:creationId xmlns:a16="http://schemas.microsoft.com/office/drawing/2014/main" id="{3C5AE8C4-EE4B-AA41-0A4A-6F58EABED556}"/>
              </a:ext>
            </a:extLst>
          </p:cNvPr>
          <p:cNvSpPr txBox="1">
            <a:spLocks noChangeArrowheads="1"/>
          </p:cNvSpPr>
          <p:nvPr/>
        </p:nvSpPr>
        <p:spPr bwMode="auto">
          <a:xfrm>
            <a:off x="828675" y="2133600"/>
            <a:ext cx="79914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500" b="1">
                <a:latin typeface="Arial" panose="020B0604020202020204" pitchFamily="34" charset="0"/>
              </a:rPr>
              <a:t>Concepto:</a:t>
            </a:r>
          </a:p>
        </p:txBody>
      </p:sp>
      <p:sp>
        <p:nvSpPr>
          <p:cNvPr id="989191" name="Text Box 7">
            <a:extLst>
              <a:ext uri="{FF2B5EF4-FFF2-40B4-BE49-F238E27FC236}">
                <a16:creationId xmlns:a16="http://schemas.microsoft.com/office/drawing/2014/main" id="{4132F1B6-7946-2E34-F7A9-33B0EC40C997}"/>
              </a:ext>
            </a:extLst>
          </p:cNvPr>
          <p:cNvSpPr txBox="1">
            <a:spLocks noChangeArrowheads="1"/>
          </p:cNvSpPr>
          <p:nvPr/>
        </p:nvSpPr>
        <p:spPr bwMode="auto">
          <a:xfrm>
            <a:off x="900113" y="2852738"/>
            <a:ext cx="7993062" cy="1127125"/>
          </a:xfrm>
          <a:prstGeom prst="rect">
            <a:avLst/>
          </a:prstGeom>
          <a:noFill/>
          <a:ln>
            <a:noFill/>
          </a:ln>
          <a:effectLst/>
        </p:spPr>
        <p:txBody>
          <a:bodyPr>
            <a:spAutoFit/>
          </a:bodyPr>
          <a:lstStyle/>
          <a:p>
            <a:pPr>
              <a:defRPr/>
            </a:pPr>
            <a:r>
              <a:rPr lang="en-US" altLang="es-PR" sz="3400" b="1" i="1">
                <a:solidFill>
                  <a:srgbClr val="000000"/>
                </a:solidFill>
                <a:latin typeface="Calibri" panose="020F0502020204030204" pitchFamily="34" charset="0"/>
              </a:rPr>
              <a:t>Cantidades que expresa únicamente un valor o magnitud (Ej: longitud o distancia)</a:t>
            </a:r>
            <a:endParaRPr lang="en-US" altLang="es-PR" sz="3400" i="1">
              <a:solidFill>
                <a:srgbClr val="FF0000"/>
              </a:solidFill>
              <a:effectLst>
                <a:outerShdw blurRad="38100" dist="38100" dir="2700000" algn="tl">
                  <a:srgbClr val="C0C0C0"/>
                </a:outerShdw>
              </a:effectLst>
              <a:latin typeface="Calibri" panose="020F0502020204030204" pitchFamily="34" charset="0"/>
            </a:endParaRPr>
          </a:p>
        </p:txBody>
      </p:sp>
    </p:spTree>
  </p:cSld>
  <p:clrMapOvr>
    <a:masterClrMapping/>
  </p:clrMapOvr>
  <p:transition>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9BB3-4975-4AF5-2C28-D0148712C5C2}"/>
              </a:ext>
            </a:extLst>
          </p:cNvPr>
          <p:cNvSpPr>
            <a:spLocks/>
          </p:cNvSpPr>
          <p:nvPr/>
        </p:nvSpPr>
        <p:spPr bwMode="auto">
          <a:xfrm>
            <a:off x="0" y="765175"/>
            <a:ext cx="9144000" cy="5762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t>
            </a:r>
            <a:r>
              <a:rPr lang="es-PR" altLang="es-PR" sz="1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a:t>
            </a:r>
            <a:b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Cuantificación del Desplazamiento Lineal: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endParaRPr lang="es-PR" altLang="es-PR" sz="1800" i="1"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69635" name="Picture 3" descr="CURVHEAD">
            <a:extLst>
              <a:ext uri="{FF2B5EF4-FFF2-40B4-BE49-F238E27FC236}">
                <a16:creationId xmlns:a16="http://schemas.microsoft.com/office/drawing/2014/main" id="{FF29AB2C-16A4-2F2C-A651-49C7CA775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485900"/>
            <a:ext cx="5040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0D442BF8-6E50-C294-09B9-77ECC8558096}"/>
              </a:ext>
            </a:extLst>
          </p:cNvPr>
          <p:cNvSpPr>
            <a:spLocks/>
          </p:cNvSpPr>
          <p:nvPr/>
        </p:nvSpPr>
        <p:spPr bwMode="auto">
          <a:xfrm>
            <a:off x="2411413" y="1557338"/>
            <a:ext cx="4465637"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LONGITUD O DISTANCIA</a:t>
            </a:r>
          </a:p>
        </p:txBody>
      </p:sp>
      <p:pic>
        <p:nvPicPr>
          <p:cNvPr id="69637" name="Picture 5" descr="POINTERR">
            <a:extLst>
              <a:ext uri="{FF2B5EF4-FFF2-40B4-BE49-F238E27FC236}">
                <a16:creationId xmlns:a16="http://schemas.microsoft.com/office/drawing/2014/main" id="{A210FB73-7E9A-04F5-A6CF-BE494A50D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21526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8" name="Text Box 6">
            <a:extLst>
              <a:ext uri="{FF2B5EF4-FFF2-40B4-BE49-F238E27FC236}">
                <a16:creationId xmlns:a16="http://schemas.microsoft.com/office/drawing/2014/main" id="{94EC0B88-D516-EB2B-ECA6-6C04F538A367}"/>
              </a:ext>
            </a:extLst>
          </p:cNvPr>
          <p:cNvSpPr txBox="1">
            <a:spLocks noChangeArrowheads="1"/>
          </p:cNvSpPr>
          <p:nvPr/>
        </p:nvSpPr>
        <p:spPr bwMode="auto">
          <a:xfrm>
            <a:off x="828675" y="2133600"/>
            <a:ext cx="12223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500" b="1">
                <a:latin typeface="Arial" panose="020B0604020202020204" pitchFamily="34" charset="0"/>
              </a:rPr>
              <a:t>Pies</a:t>
            </a:r>
          </a:p>
        </p:txBody>
      </p:sp>
      <p:pic>
        <p:nvPicPr>
          <p:cNvPr id="69639" name="Picture 8" descr="POINTERR">
            <a:extLst>
              <a:ext uri="{FF2B5EF4-FFF2-40B4-BE49-F238E27FC236}">
                <a16:creationId xmlns:a16="http://schemas.microsoft.com/office/drawing/2014/main" id="{033DB2D0-3134-B5B1-7678-186B8D8F2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1099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40" name="Text Box 9">
            <a:extLst>
              <a:ext uri="{FF2B5EF4-FFF2-40B4-BE49-F238E27FC236}">
                <a16:creationId xmlns:a16="http://schemas.microsoft.com/office/drawing/2014/main" id="{965BBCC6-FC7D-213F-613C-0B7AF4395A7D}"/>
              </a:ext>
            </a:extLst>
          </p:cNvPr>
          <p:cNvSpPr txBox="1">
            <a:spLocks noChangeArrowheads="1"/>
          </p:cNvSpPr>
          <p:nvPr/>
        </p:nvSpPr>
        <p:spPr bwMode="auto">
          <a:xfrm>
            <a:off x="825500" y="3090863"/>
            <a:ext cx="1874838"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500" b="1">
                <a:latin typeface="Arial" panose="020B0604020202020204" pitchFamily="34" charset="0"/>
              </a:rPr>
              <a:t>Metros</a:t>
            </a:r>
          </a:p>
        </p:txBody>
      </p:sp>
      <p:pic>
        <p:nvPicPr>
          <p:cNvPr id="69641" name="Picture 10" descr="POINTERR">
            <a:extLst>
              <a:ext uri="{FF2B5EF4-FFF2-40B4-BE49-F238E27FC236}">
                <a16:creationId xmlns:a16="http://schemas.microsoft.com/office/drawing/2014/main" id="{9CD1272A-B73E-0BA3-A599-4F2EF88D2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11797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42" name="Text Box 11">
            <a:extLst>
              <a:ext uri="{FF2B5EF4-FFF2-40B4-BE49-F238E27FC236}">
                <a16:creationId xmlns:a16="http://schemas.microsoft.com/office/drawing/2014/main" id="{2659B1C3-B183-59B3-960A-40759BC6E02A}"/>
              </a:ext>
            </a:extLst>
          </p:cNvPr>
          <p:cNvSpPr txBox="1">
            <a:spLocks noChangeArrowheads="1"/>
          </p:cNvSpPr>
          <p:nvPr/>
        </p:nvSpPr>
        <p:spPr bwMode="auto">
          <a:xfrm>
            <a:off x="827088" y="4076700"/>
            <a:ext cx="158432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500" b="1">
                <a:latin typeface="Arial" panose="020B0604020202020204" pitchFamily="34" charset="0"/>
              </a:rPr>
              <a:t>Millas</a:t>
            </a:r>
          </a:p>
        </p:txBody>
      </p:sp>
      <p:pic>
        <p:nvPicPr>
          <p:cNvPr id="69643" name="Picture 12" descr="POINTERR">
            <a:extLst>
              <a:ext uri="{FF2B5EF4-FFF2-40B4-BE49-F238E27FC236}">
                <a16:creationId xmlns:a16="http://schemas.microsoft.com/office/drawing/2014/main" id="{8719D237-958E-E2BF-7E77-D7D309258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0053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44" name="Text Box 13">
            <a:extLst>
              <a:ext uri="{FF2B5EF4-FFF2-40B4-BE49-F238E27FC236}">
                <a16:creationId xmlns:a16="http://schemas.microsoft.com/office/drawing/2014/main" id="{4C74CE43-7C8D-5F31-F8D8-41F1397EC6F4}"/>
              </a:ext>
            </a:extLst>
          </p:cNvPr>
          <p:cNvSpPr txBox="1">
            <a:spLocks noChangeArrowheads="1"/>
          </p:cNvSpPr>
          <p:nvPr/>
        </p:nvSpPr>
        <p:spPr bwMode="auto">
          <a:xfrm>
            <a:off x="827088" y="4964113"/>
            <a:ext cx="309721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500" b="1">
                <a:latin typeface="Arial" panose="020B0604020202020204" pitchFamily="34" charset="0"/>
              </a:rPr>
              <a:t>Kilómetros</a:t>
            </a:r>
          </a:p>
        </p:txBody>
      </p:sp>
      <p:pic>
        <p:nvPicPr>
          <p:cNvPr id="69645" name="Picture 14" descr="POINTERR">
            <a:extLst>
              <a:ext uri="{FF2B5EF4-FFF2-40B4-BE49-F238E27FC236}">
                <a16:creationId xmlns:a16="http://schemas.microsoft.com/office/drawing/2014/main" id="{812483DA-203B-BCE1-8513-CA687ABA8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8689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46" name="Text Box 15">
            <a:extLst>
              <a:ext uri="{FF2B5EF4-FFF2-40B4-BE49-F238E27FC236}">
                <a16:creationId xmlns:a16="http://schemas.microsoft.com/office/drawing/2014/main" id="{302C6306-87D3-8E0A-E41B-5175C0B4A2BD}"/>
              </a:ext>
            </a:extLst>
          </p:cNvPr>
          <p:cNvSpPr txBox="1">
            <a:spLocks noChangeArrowheads="1"/>
          </p:cNvSpPr>
          <p:nvPr/>
        </p:nvSpPr>
        <p:spPr bwMode="auto">
          <a:xfrm>
            <a:off x="827088" y="5827713"/>
            <a:ext cx="309721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500" b="1">
                <a:latin typeface="Arial" panose="020B0604020202020204" pitchFamily="34" charset="0"/>
              </a:rPr>
              <a:t>Otros</a:t>
            </a:r>
          </a:p>
        </p:txBody>
      </p:sp>
    </p:spTree>
  </p:cSld>
  <p:clrMapOvr>
    <a:masterClrMapping/>
  </p:clrMapOvr>
  <p:transition>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6">
            <a:extLst>
              <a:ext uri="{FF2B5EF4-FFF2-40B4-BE49-F238E27FC236}">
                <a16:creationId xmlns:a16="http://schemas.microsoft.com/office/drawing/2014/main" id="{3AC69E97-08FB-7AD6-3FC1-FAA1A4123612}"/>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4339" name="Text Box 6">
            <a:extLst>
              <a:ext uri="{FF2B5EF4-FFF2-40B4-BE49-F238E27FC236}">
                <a16:creationId xmlns:a16="http://schemas.microsoft.com/office/drawing/2014/main" id="{0DDEF20B-127D-AFB2-E12A-1682F215AB77}"/>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304), por J. Hamill, &amp; K. M. Knutzen, 2009, Philadelphia: Lippincott Williams &amp; Wilkins. Copyright 2009 por Lippincott Williams &amp; Wilkins, a Wolters Kluwer business.</a:t>
            </a:r>
          </a:p>
        </p:txBody>
      </p:sp>
      <p:pic>
        <p:nvPicPr>
          <p:cNvPr id="14340" name="Picture 5" descr="B5">
            <a:extLst>
              <a:ext uri="{FF2B5EF4-FFF2-40B4-BE49-F238E27FC236}">
                <a16:creationId xmlns:a16="http://schemas.microsoft.com/office/drawing/2014/main" id="{5A3021B4-0F76-B9A5-ECE9-22A09CB0C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836613"/>
            <a:ext cx="713422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46C4-18EE-45D0-1722-817E64FCD1BB}"/>
              </a:ext>
            </a:extLst>
          </p:cNvPr>
          <p:cNvSpPr>
            <a:spLocks/>
          </p:cNvSpPr>
          <p:nvPr/>
        </p:nvSpPr>
        <p:spPr bwMode="auto">
          <a:xfrm>
            <a:off x="0" y="1125538"/>
            <a:ext cx="9144000" cy="576262"/>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10000"/>
              </a:lnSpc>
              <a:defRPr/>
            </a:pPr>
            <a:r>
              <a:rPr lang="es-PR" altLang="es-PR"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t>
            </a:r>
            <a:r>
              <a:rPr lang="es-PR" altLang="es-PR"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a:t>
            </a:r>
            <a:br>
              <a:rPr lang="es-PR" altLang="es-PR"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Cálculo del Desplazamiento Lineal: </a:t>
            </a: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Medición y Fórmula</a:t>
            </a:r>
            <a:endParaRPr lang="es-PR" altLang="es-PR" sz="2200" i="1"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70659" name="Picture 3" descr="CURVHEAD">
            <a:extLst>
              <a:ext uri="{FF2B5EF4-FFF2-40B4-BE49-F238E27FC236}">
                <a16:creationId xmlns:a16="http://schemas.microsoft.com/office/drawing/2014/main" id="{5717B45E-4B76-C971-3041-7332DE1E1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133600"/>
            <a:ext cx="5040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2E67DA1C-90BC-3BDF-3255-B4D16D3928E3}"/>
              </a:ext>
            </a:extLst>
          </p:cNvPr>
          <p:cNvSpPr>
            <a:spLocks/>
          </p:cNvSpPr>
          <p:nvPr/>
        </p:nvSpPr>
        <p:spPr bwMode="auto">
          <a:xfrm>
            <a:off x="2411413" y="2205038"/>
            <a:ext cx="4465637"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FORMA GENERAL</a:t>
            </a:r>
          </a:p>
        </p:txBody>
      </p:sp>
      <p:sp>
        <p:nvSpPr>
          <p:cNvPr id="4" name="Title 1">
            <a:extLst>
              <a:ext uri="{FF2B5EF4-FFF2-40B4-BE49-F238E27FC236}">
                <a16:creationId xmlns:a16="http://schemas.microsoft.com/office/drawing/2014/main" id="{8FA17B15-9FCD-EE12-FA4D-860C6DF61880}"/>
              </a:ext>
            </a:extLst>
          </p:cNvPr>
          <p:cNvSpPr>
            <a:spLocks/>
          </p:cNvSpPr>
          <p:nvPr/>
        </p:nvSpPr>
        <p:spPr bwMode="auto">
          <a:xfrm>
            <a:off x="287338" y="3284538"/>
            <a:ext cx="8388350" cy="28082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10000"/>
              </a:lnSpc>
              <a:defRPr/>
            </a:pPr>
            <a:r>
              <a:rPr lang="es-PR" altLang="es-PR" sz="2900" b="1">
                <a:solidFill>
                  <a:srgbClr val="484876"/>
                </a:solidFill>
                <a:effectLst>
                  <a:outerShdw blurRad="38100" dist="38100" dir="2700000" algn="tl">
                    <a:srgbClr val="C0C0C0"/>
                  </a:outerShdw>
                </a:effectLst>
                <a:latin typeface="Arial" panose="020B0604020202020204" pitchFamily="34" charset="0"/>
                <a:cs typeface="Arial" panose="020B0604020202020204" pitchFamily="34" charset="0"/>
              </a:rPr>
              <a:t>Midiendo la longitud de una línea recta, uniendo sus porciones iniciales y finales y notando la dirección que dicha línea toma</a:t>
            </a:r>
          </a:p>
        </p:txBody>
      </p:sp>
    </p:spTree>
  </p:cSld>
  <p:clrMapOvr>
    <a:masterClrMapping/>
  </p:clrMapOvr>
  <p:transition>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9839E-97F6-81EA-A634-7AF8A31E01B1}"/>
              </a:ext>
            </a:extLst>
          </p:cNvPr>
          <p:cNvSpPr>
            <a:spLocks/>
          </p:cNvSpPr>
          <p:nvPr/>
        </p:nvSpPr>
        <p:spPr bwMode="auto">
          <a:xfrm>
            <a:off x="0" y="1023938"/>
            <a:ext cx="9144000" cy="576262"/>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t>
            </a:r>
            <a:r>
              <a:rPr lang="es-PR" altLang="es-PR" sz="1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a:t>
            </a:r>
            <a:b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Cálculo del Desplazamiento Lineal: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Medición y Fórmula</a:t>
            </a:r>
            <a:endParaRPr lang="es-PR" altLang="es-PR" sz="1800" i="1"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71683" name="Picture 3" descr="CURVHEAD">
            <a:extLst>
              <a:ext uri="{FF2B5EF4-FFF2-40B4-BE49-F238E27FC236}">
                <a16:creationId xmlns:a16="http://schemas.microsoft.com/office/drawing/2014/main" id="{3836EFB8-30F9-0F6C-3878-B595BBDDA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701800"/>
            <a:ext cx="65532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477D710F-D29F-4963-D28A-CF79626A7258}"/>
              </a:ext>
            </a:extLst>
          </p:cNvPr>
          <p:cNvSpPr>
            <a:spLocks/>
          </p:cNvSpPr>
          <p:nvPr/>
        </p:nvSpPr>
        <p:spPr bwMode="auto">
          <a:xfrm>
            <a:off x="1187450" y="1773238"/>
            <a:ext cx="6192838" cy="36195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CONREFERENTE A ALGÚN EJE x ARBITRARIO</a:t>
            </a:r>
          </a:p>
        </p:txBody>
      </p:sp>
      <p:pic>
        <p:nvPicPr>
          <p:cNvPr id="71685" name="Picture 6" descr="B51">
            <a:extLst>
              <a:ext uri="{FF2B5EF4-FFF2-40B4-BE49-F238E27FC236}">
                <a16:creationId xmlns:a16="http://schemas.microsoft.com/office/drawing/2014/main" id="{EC500769-A95F-CA73-E759-18CA17DE3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852738"/>
            <a:ext cx="849788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6">
            <a:extLst>
              <a:ext uri="{FF2B5EF4-FFF2-40B4-BE49-F238E27FC236}">
                <a16:creationId xmlns:a16="http://schemas.microsoft.com/office/drawing/2014/main" id="{9B1A49C0-5112-466D-092B-A3B6B3568A06}"/>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72707" name="Text Box 6">
            <a:extLst>
              <a:ext uri="{FF2B5EF4-FFF2-40B4-BE49-F238E27FC236}">
                <a16:creationId xmlns:a16="http://schemas.microsoft.com/office/drawing/2014/main" id="{BAAD9BD3-3260-76CA-53DB-85C2B38C9B74}"/>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308), por J. Hamill, &amp; K. M. Knutzen, 2009, Philadelphia: Lippincott Williams &amp; Wilkins. Copyright 2009 por Lippincott Williams &amp; Wilkins, a Wolters Kluwer business.</a:t>
            </a:r>
          </a:p>
        </p:txBody>
      </p:sp>
      <p:sp>
        <p:nvSpPr>
          <p:cNvPr id="2" name="Title 1">
            <a:extLst>
              <a:ext uri="{FF2B5EF4-FFF2-40B4-BE49-F238E27FC236}">
                <a16:creationId xmlns:a16="http://schemas.microsoft.com/office/drawing/2014/main" id="{2D960DF6-BD79-3CFD-96CA-D3F2D3846BBC}"/>
              </a:ext>
            </a:extLst>
          </p:cNvPr>
          <p:cNvSpPr>
            <a:spLocks/>
          </p:cNvSpPr>
          <p:nvPr/>
        </p:nvSpPr>
        <p:spPr bwMode="auto">
          <a:xfrm>
            <a:off x="539750" y="620713"/>
            <a:ext cx="799306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b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DESPLAZAMINTO Y DISTANCIA *</a:t>
            </a:r>
          </a:p>
        </p:txBody>
      </p:sp>
      <p:pic>
        <p:nvPicPr>
          <p:cNvPr id="72709" name="Picture 5" descr="CURVHEAD">
            <a:extLst>
              <a:ext uri="{FF2B5EF4-FFF2-40B4-BE49-F238E27FC236}">
                <a16:creationId xmlns:a16="http://schemas.microsoft.com/office/drawing/2014/main" id="{C866005D-B3F1-CBF9-8035-48A686113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196975"/>
            <a:ext cx="5040312"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E114D70A-DE58-0A33-2669-A4615CC24333}"/>
              </a:ext>
            </a:extLst>
          </p:cNvPr>
          <p:cNvSpPr>
            <a:spLocks/>
          </p:cNvSpPr>
          <p:nvPr/>
        </p:nvSpPr>
        <p:spPr bwMode="auto">
          <a:xfrm>
            <a:off x="2268538" y="1268413"/>
            <a:ext cx="4464050" cy="2889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Desplazamiento</a:t>
            </a:r>
          </a:p>
        </p:txBody>
      </p:sp>
      <p:pic>
        <p:nvPicPr>
          <p:cNvPr id="72711" name="Picture 7" descr="B11">
            <a:extLst>
              <a:ext uri="{FF2B5EF4-FFF2-40B4-BE49-F238E27FC236}">
                <a16:creationId xmlns:a16="http://schemas.microsoft.com/office/drawing/2014/main" id="{FFEC54A5-4247-7FE4-4783-44B39C937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3141663"/>
            <a:ext cx="492442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7B244-A802-5DAE-9656-EA8740D64260}"/>
              </a:ext>
            </a:extLst>
          </p:cNvPr>
          <p:cNvSpPr>
            <a:spLocks/>
          </p:cNvSpPr>
          <p:nvPr/>
        </p:nvSpPr>
        <p:spPr bwMode="auto">
          <a:xfrm>
            <a:off x="0" y="692150"/>
            <a:ext cx="9144000" cy="5762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t>
            </a:r>
            <a:r>
              <a:rPr lang="es-PR" altLang="es-PR" sz="1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DESPLAZAMIENTO:</a:t>
            </a:r>
            <a:br>
              <a:rPr lang="es-PR" altLang="es-PR" sz="1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Cálculo del Desplazamiento Lineal: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Medición y Fórmula</a:t>
            </a:r>
            <a:endParaRPr lang="es-PR" altLang="es-PR" sz="1800" i="1"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73731" name="Picture 5" descr="CURVHEAD">
            <a:extLst>
              <a:ext uri="{FF2B5EF4-FFF2-40B4-BE49-F238E27FC236}">
                <a16:creationId xmlns:a16="http://schemas.microsoft.com/office/drawing/2014/main" id="{E248FC29-F243-ABC1-EAD8-9AC9B5494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270000"/>
            <a:ext cx="5040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E12F0AE3-015D-29A3-C4A2-6F42E1919661}"/>
              </a:ext>
            </a:extLst>
          </p:cNvPr>
          <p:cNvSpPr>
            <a:spLocks/>
          </p:cNvSpPr>
          <p:nvPr/>
        </p:nvSpPr>
        <p:spPr bwMode="auto">
          <a:xfrm>
            <a:off x="2411413" y="1341438"/>
            <a:ext cx="4465637"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EJEMPLO</a:t>
            </a:r>
          </a:p>
        </p:txBody>
      </p:sp>
      <p:pic>
        <p:nvPicPr>
          <p:cNvPr id="73733" name="Picture 7" descr="B50">
            <a:extLst>
              <a:ext uri="{FF2B5EF4-FFF2-40B4-BE49-F238E27FC236}">
                <a16:creationId xmlns:a16="http://schemas.microsoft.com/office/drawing/2014/main" id="{F37C7CEA-EA6C-F457-C290-00E972349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1797050"/>
            <a:ext cx="7127875"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6">
            <a:extLst>
              <a:ext uri="{FF2B5EF4-FFF2-40B4-BE49-F238E27FC236}">
                <a16:creationId xmlns:a16="http://schemas.microsoft.com/office/drawing/2014/main" id="{C3D439F3-8B49-AD7C-D274-71A0D6BB8120}"/>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74755" name="Text Box 6">
            <a:extLst>
              <a:ext uri="{FF2B5EF4-FFF2-40B4-BE49-F238E27FC236}">
                <a16:creationId xmlns:a16="http://schemas.microsoft.com/office/drawing/2014/main" id="{B1EEBAE7-7FBD-C16D-92B2-B6848C0F49C6}"/>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309), por J. Hamill, &amp; K. M. Knutzen, 2009, Philadelphia: Lippincott Williams &amp; Wilkins. Copyright 2009 por Lippincott Williams &amp; Wilkins, a Wolters Kluwer business.</a:t>
            </a:r>
          </a:p>
        </p:txBody>
      </p:sp>
      <p:pic>
        <p:nvPicPr>
          <p:cNvPr id="74756" name="Picture 8" descr="B17">
            <a:extLst>
              <a:ext uri="{FF2B5EF4-FFF2-40B4-BE49-F238E27FC236}">
                <a16:creationId xmlns:a16="http://schemas.microsoft.com/office/drawing/2014/main" id="{79E1710D-066A-C1D0-594C-9CA4ED15A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765175"/>
            <a:ext cx="5761038"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6">
            <a:extLst>
              <a:ext uri="{FF2B5EF4-FFF2-40B4-BE49-F238E27FC236}">
                <a16:creationId xmlns:a16="http://schemas.microsoft.com/office/drawing/2014/main" id="{50D3C6A2-99F1-5282-5F2F-C3E0345ACD99}"/>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75779" name="Text Box 6">
            <a:extLst>
              <a:ext uri="{FF2B5EF4-FFF2-40B4-BE49-F238E27FC236}">
                <a16:creationId xmlns:a16="http://schemas.microsoft.com/office/drawing/2014/main" id="{CF54D90C-B0FD-5811-DF9E-5A65F247C265}"/>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309), por J. Hamill, &amp; K. M. Knutzen, 2009, Philadelphia: Lippincott Williams &amp; Wilkins. Copyright 2009 por Lippincott Williams &amp; Wilkins, a Wolters Kluwer business.</a:t>
            </a:r>
          </a:p>
        </p:txBody>
      </p:sp>
      <p:pic>
        <p:nvPicPr>
          <p:cNvPr id="75780" name="Picture 5" descr="B18">
            <a:extLst>
              <a:ext uri="{FF2B5EF4-FFF2-40B4-BE49-F238E27FC236}">
                <a16:creationId xmlns:a16="http://schemas.microsoft.com/office/drawing/2014/main" id="{848A1EDE-0B78-CCFA-279E-10E05C11E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133600"/>
            <a:ext cx="6335713"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F5186B-0583-CA36-C939-630105106FFE}"/>
              </a:ext>
            </a:extLst>
          </p:cNvPr>
          <p:cNvSpPr>
            <a:spLocks/>
          </p:cNvSpPr>
          <p:nvPr/>
        </p:nvSpPr>
        <p:spPr bwMode="auto">
          <a:xfrm>
            <a:off x="539750" y="620713"/>
            <a:ext cx="799306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b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DESPLAZAMINTO Y DISTANCIA *</a:t>
            </a:r>
          </a:p>
        </p:txBody>
      </p:sp>
      <p:pic>
        <p:nvPicPr>
          <p:cNvPr id="75782" name="Picture 7" descr="CURVHEAD">
            <a:extLst>
              <a:ext uri="{FF2B5EF4-FFF2-40B4-BE49-F238E27FC236}">
                <a16:creationId xmlns:a16="http://schemas.microsoft.com/office/drawing/2014/main" id="{73206113-38C4-F66E-35DB-96495F62B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196975"/>
            <a:ext cx="5040312"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8A057439-753F-B0BD-ED33-1840B7224E28}"/>
              </a:ext>
            </a:extLst>
          </p:cNvPr>
          <p:cNvSpPr>
            <a:spLocks/>
          </p:cNvSpPr>
          <p:nvPr/>
        </p:nvSpPr>
        <p:spPr bwMode="auto">
          <a:xfrm>
            <a:off x="2268538" y="1268413"/>
            <a:ext cx="4464050" cy="2889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Desplazamiento</a:t>
            </a:r>
          </a:p>
        </p:txBody>
      </p:sp>
    </p:spTree>
  </p:cSld>
  <p:clrMapOvr>
    <a:masterClrMapping/>
  </p:clrMapOvr>
  <p:transition spd="slow">
    <p:split orient="vert" dir="in"/>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6">
            <a:extLst>
              <a:ext uri="{FF2B5EF4-FFF2-40B4-BE49-F238E27FC236}">
                <a16:creationId xmlns:a16="http://schemas.microsoft.com/office/drawing/2014/main" id="{CB754697-73F6-3308-D4E1-4237D5DE8AF9}"/>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76803" name="Text Box 6">
            <a:extLst>
              <a:ext uri="{FF2B5EF4-FFF2-40B4-BE49-F238E27FC236}">
                <a16:creationId xmlns:a16="http://schemas.microsoft.com/office/drawing/2014/main" id="{543A4EC4-9CF8-57F3-F850-9A64AB63BB0A}"/>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310), por J. Hamill, &amp; K. M. Knutzen, 2009, Philadelphia: Lippincott Williams &amp; Wilkins. Copyright 2009 por Lippincott Williams &amp; Wilkins, a Wolters Kluwer business.</a:t>
            </a:r>
          </a:p>
        </p:txBody>
      </p:sp>
      <p:pic>
        <p:nvPicPr>
          <p:cNvPr id="76804" name="Picture 5" descr="B20">
            <a:extLst>
              <a:ext uri="{FF2B5EF4-FFF2-40B4-BE49-F238E27FC236}">
                <a16:creationId xmlns:a16="http://schemas.microsoft.com/office/drawing/2014/main" id="{1829E3AE-F1F3-338C-2366-D6D3368C0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765175"/>
            <a:ext cx="427037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0C26-A0FA-7D18-C3A5-DFE4F7A7426A}"/>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RAPIDEZ</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77827" name="Picture 7" descr="CURVHEAD">
            <a:extLst>
              <a:ext uri="{FF2B5EF4-FFF2-40B4-BE49-F238E27FC236}">
                <a16:creationId xmlns:a16="http://schemas.microsoft.com/office/drawing/2014/main" id="{7923FB28-7856-2424-C1C9-8400C7D82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180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72C278DE-A38E-28D4-FA39-19784693F65D}"/>
              </a:ext>
            </a:extLst>
          </p:cNvPr>
          <p:cNvSpPr>
            <a:spLocks/>
          </p:cNvSpPr>
          <p:nvPr/>
        </p:nvSpPr>
        <p:spPr bwMode="auto">
          <a:xfrm>
            <a:off x="1258888" y="191770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994316" name="Text Box 12">
            <a:extLst>
              <a:ext uri="{FF2B5EF4-FFF2-40B4-BE49-F238E27FC236}">
                <a16:creationId xmlns:a16="http://schemas.microsoft.com/office/drawing/2014/main" id="{A01174E0-9ABE-D46B-9BA6-0081304CFFB6}"/>
              </a:ext>
            </a:extLst>
          </p:cNvPr>
          <p:cNvSpPr txBox="1">
            <a:spLocks noChangeArrowheads="1"/>
          </p:cNvSpPr>
          <p:nvPr/>
        </p:nvSpPr>
        <p:spPr bwMode="auto">
          <a:xfrm>
            <a:off x="501650" y="2636838"/>
            <a:ext cx="8318500" cy="124460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Cantidad escalar (posee solo magnitud) que indica la distancia que un objeto o cuerpo recorre/viaja en un tiempo dado</a:t>
            </a:r>
            <a:endParaRPr lang="en-US" altLang="es-PR" sz="2500" i="1">
              <a:solidFill>
                <a:srgbClr val="FF0000"/>
              </a:solidFill>
              <a:latin typeface="Arial Black" panose="020B0A04020102020204" pitchFamily="34" charset="0"/>
            </a:endParaRPr>
          </a:p>
        </p:txBody>
      </p:sp>
      <p:pic>
        <p:nvPicPr>
          <p:cNvPr id="77830" name="Picture 13" descr="Bullets_Arrow_Blue1_Right_03">
            <a:extLst>
              <a:ext uri="{FF2B5EF4-FFF2-40B4-BE49-F238E27FC236}">
                <a16:creationId xmlns:a16="http://schemas.microsoft.com/office/drawing/2014/main" id="{31EDAB3A-0F00-ED8B-5A71-B02EFE62F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7082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4318" name="Text Box 14">
            <a:extLst>
              <a:ext uri="{FF2B5EF4-FFF2-40B4-BE49-F238E27FC236}">
                <a16:creationId xmlns:a16="http://schemas.microsoft.com/office/drawing/2014/main" id="{FCAAC4FE-6CF6-B48C-9158-D96EE94C2EAF}"/>
              </a:ext>
            </a:extLst>
          </p:cNvPr>
          <p:cNvSpPr txBox="1">
            <a:spLocks noChangeArrowheads="1"/>
          </p:cNvSpPr>
          <p:nvPr/>
        </p:nvSpPr>
        <p:spPr bwMode="auto">
          <a:xfrm>
            <a:off x="501650" y="4105275"/>
            <a:ext cx="8318500" cy="860425"/>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Indica solamente cuan rápido un objeto o cuerpo se mueve</a:t>
            </a:r>
            <a:endParaRPr lang="en-US" altLang="es-PR" sz="2500" i="1">
              <a:solidFill>
                <a:srgbClr val="FF0000"/>
              </a:solidFill>
              <a:latin typeface="Arial Black" panose="020B0A04020102020204" pitchFamily="34" charset="0"/>
            </a:endParaRPr>
          </a:p>
        </p:txBody>
      </p:sp>
      <p:pic>
        <p:nvPicPr>
          <p:cNvPr id="77832" name="Picture 15" descr="Bullets_Arrow_Blue1_Right_03">
            <a:extLst>
              <a:ext uri="{FF2B5EF4-FFF2-40B4-BE49-F238E27FC236}">
                <a16:creationId xmlns:a16="http://schemas.microsoft.com/office/drawing/2014/main" id="{10BFE767-C1B3-AFDF-C426-AB5A7AC72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1767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4320" name="Text Box 16">
            <a:extLst>
              <a:ext uri="{FF2B5EF4-FFF2-40B4-BE49-F238E27FC236}">
                <a16:creationId xmlns:a16="http://schemas.microsoft.com/office/drawing/2014/main" id="{85660E9C-68F5-DA51-8E3A-DEE0D3194414}"/>
              </a:ext>
            </a:extLst>
          </p:cNvPr>
          <p:cNvSpPr txBox="1">
            <a:spLocks noChangeArrowheads="1"/>
          </p:cNvSpPr>
          <p:nvPr/>
        </p:nvSpPr>
        <p:spPr bwMode="auto">
          <a:xfrm>
            <a:off x="501650" y="51133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 magnitud de la velocidad</a:t>
            </a:r>
            <a:endParaRPr lang="en-US" altLang="es-PR" sz="2500" i="1">
              <a:solidFill>
                <a:srgbClr val="FF0000"/>
              </a:solidFill>
              <a:latin typeface="Arial Black" panose="020B0A04020102020204" pitchFamily="34" charset="0"/>
            </a:endParaRPr>
          </a:p>
        </p:txBody>
      </p:sp>
      <p:pic>
        <p:nvPicPr>
          <p:cNvPr id="77834" name="Picture 17" descr="Bullets_Arrow_Blue1_Right_03">
            <a:extLst>
              <a:ext uri="{FF2B5EF4-FFF2-40B4-BE49-F238E27FC236}">
                <a16:creationId xmlns:a16="http://schemas.microsoft.com/office/drawing/2014/main" id="{88B8B6AD-0338-890F-61FF-B7AA87933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1847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B249-8D7E-4FB2-CEC0-B2F7EE74DEA5}"/>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RAPIDEZ</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78851" name="Picture 3" descr="CURVHEAD">
            <a:extLst>
              <a:ext uri="{FF2B5EF4-FFF2-40B4-BE49-F238E27FC236}">
                <a16:creationId xmlns:a16="http://schemas.microsoft.com/office/drawing/2014/main" id="{58C28223-9C2F-3FB2-CFC4-EBB344AD2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180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FA985C86-9BF4-A6FE-73BD-9435BFB34962}"/>
              </a:ext>
            </a:extLst>
          </p:cNvPr>
          <p:cNvSpPr>
            <a:spLocks/>
          </p:cNvSpPr>
          <p:nvPr/>
        </p:nvSpPr>
        <p:spPr bwMode="auto">
          <a:xfrm>
            <a:off x="1258888" y="191770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CÁLCULO DE LA RAPIDEZ</a:t>
            </a:r>
          </a:p>
        </p:txBody>
      </p:sp>
      <p:sp>
        <p:nvSpPr>
          <p:cNvPr id="995333" name="Text Box 5">
            <a:extLst>
              <a:ext uri="{FF2B5EF4-FFF2-40B4-BE49-F238E27FC236}">
                <a16:creationId xmlns:a16="http://schemas.microsoft.com/office/drawing/2014/main" id="{E3BC4FC9-7A73-6F40-7436-439CC53E4396}"/>
              </a:ext>
            </a:extLst>
          </p:cNvPr>
          <p:cNvSpPr txBox="1">
            <a:spLocks noChangeArrowheads="1"/>
          </p:cNvSpPr>
          <p:nvPr/>
        </p:nvSpPr>
        <p:spPr bwMode="auto">
          <a:xfrm>
            <a:off x="466725" y="26368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Descripción verbal:</a:t>
            </a:r>
            <a:endParaRPr lang="en-US" altLang="es-PR" sz="2500" i="1">
              <a:solidFill>
                <a:srgbClr val="FF0000"/>
              </a:solidFill>
              <a:latin typeface="Arial Black" panose="020B0A04020102020204" pitchFamily="34" charset="0"/>
            </a:endParaRPr>
          </a:p>
        </p:txBody>
      </p:sp>
      <p:pic>
        <p:nvPicPr>
          <p:cNvPr id="78854" name="Picture 6" descr="Bullets_Arrow_Blue1_Right_03">
            <a:extLst>
              <a:ext uri="{FF2B5EF4-FFF2-40B4-BE49-F238E27FC236}">
                <a16:creationId xmlns:a16="http://schemas.microsoft.com/office/drawing/2014/main" id="{80E2A2EE-C7C5-CBFB-ABE3-F95661521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082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5339" name="Text Box 11">
            <a:extLst>
              <a:ext uri="{FF2B5EF4-FFF2-40B4-BE49-F238E27FC236}">
                <a16:creationId xmlns:a16="http://schemas.microsoft.com/office/drawing/2014/main" id="{AED8C108-28C5-F33C-2972-76DEB5A3783E}"/>
              </a:ext>
            </a:extLst>
          </p:cNvPr>
          <p:cNvSpPr txBox="1">
            <a:spLocks noChangeArrowheads="1"/>
          </p:cNvSpPr>
          <p:nvPr/>
        </p:nvSpPr>
        <p:spPr bwMode="auto">
          <a:xfrm>
            <a:off x="466725" y="3160713"/>
            <a:ext cx="7993063" cy="1054100"/>
          </a:xfrm>
          <a:prstGeom prst="rect">
            <a:avLst/>
          </a:prstGeom>
          <a:noFill/>
          <a:ln>
            <a:noFill/>
          </a:ln>
          <a:effectLst/>
        </p:spPr>
        <p:txBody>
          <a:bodyPr>
            <a:spAutoFit/>
          </a:bodyPr>
          <a:lstStyle/>
          <a:p>
            <a:pPr>
              <a:defRPr/>
            </a:pPr>
            <a:r>
              <a:rPr lang="en-US" altLang="es-PR" sz="2100" b="1">
                <a:solidFill>
                  <a:srgbClr val="000000"/>
                </a:solidFill>
              </a:rPr>
              <a:t>Determinando la distancia total recorrida por el objeto o cuerpo y dividiéndose entre el tiempo que toma cubrir dicha distancia</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spTree>
  </p:cSld>
  <p:clrMapOvr>
    <a:masterClrMapping/>
  </p:clrMapOvr>
  <p:transition>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6">
            <a:extLst>
              <a:ext uri="{FF2B5EF4-FFF2-40B4-BE49-F238E27FC236}">
                <a16:creationId xmlns:a16="http://schemas.microsoft.com/office/drawing/2014/main" id="{615E914C-9D77-2918-5CA9-4A697202FD12}"/>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79875" name="Text Box 6">
            <a:extLst>
              <a:ext uri="{FF2B5EF4-FFF2-40B4-BE49-F238E27FC236}">
                <a16:creationId xmlns:a16="http://schemas.microsoft.com/office/drawing/2014/main" id="{3D64F943-F44E-918E-B006-C873D1F5A028}"/>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310), por J. Hamill, &amp; K. M. Knutzen, 2009, Philadelphia: Lippincott Williams &amp; Wilkins. Copyright 2009 por Lippincott Williams &amp; Wilkins, a Wolters Kluwer business.</a:t>
            </a:r>
          </a:p>
        </p:txBody>
      </p:sp>
      <p:pic>
        <p:nvPicPr>
          <p:cNvPr id="79876" name="Picture 8" descr="B21">
            <a:extLst>
              <a:ext uri="{FF2B5EF4-FFF2-40B4-BE49-F238E27FC236}">
                <a16:creationId xmlns:a16="http://schemas.microsoft.com/office/drawing/2014/main" id="{60433E85-BF74-7108-9122-C06C9E261F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708275"/>
            <a:ext cx="8316912"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C18B45A-E6CA-0F83-5C7A-F3ECCE7DC501}"/>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RAPIDEZ</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79878" name="Picture 10" descr="CURVHEAD">
            <a:extLst>
              <a:ext uri="{FF2B5EF4-FFF2-40B4-BE49-F238E27FC236}">
                <a16:creationId xmlns:a16="http://schemas.microsoft.com/office/drawing/2014/main" id="{4B0FAC75-D4B4-24B0-8C49-0BD9ADB83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70180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A1272A48-AB60-904D-AF07-96AF8778086E}"/>
              </a:ext>
            </a:extLst>
          </p:cNvPr>
          <p:cNvSpPr>
            <a:spLocks/>
          </p:cNvSpPr>
          <p:nvPr/>
        </p:nvSpPr>
        <p:spPr bwMode="auto">
          <a:xfrm>
            <a:off x="1258888" y="191770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a:t>
            </a:r>
          </a:p>
        </p:txBody>
      </p:sp>
    </p:spTree>
  </p:cSld>
  <p:clrMapOvr>
    <a:masterClrMapping/>
  </p:clrMapOvr>
  <p:transition spd="slow">
    <p:split orient="vert"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
            <a:extLst>
              <a:ext uri="{FF2B5EF4-FFF2-40B4-BE49-F238E27FC236}">
                <a16:creationId xmlns:a16="http://schemas.microsoft.com/office/drawing/2014/main" id="{DAD4197C-C179-6CB3-1F29-ABE94FE0C3A3}"/>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5363" name="Text Box 6">
            <a:extLst>
              <a:ext uri="{FF2B5EF4-FFF2-40B4-BE49-F238E27FC236}">
                <a16:creationId xmlns:a16="http://schemas.microsoft.com/office/drawing/2014/main" id="{C909A366-CBAA-8263-F3DC-86C3A748B7E1}"/>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310), por J. Hamill, &amp; K. M. Knutzen, 2009, Philadelphia: Lippincott Williams &amp; Wilkins. Copyright 2009 por Lippincott Williams &amp; Wilkins, a Wolters Kluwer business.</a:t>
            </a:r>
          </a:p>
        </p:txBody>
      </p:sp>
      <p:pic>
        <p:nvPicPr>
          <p:cNvPr id="15364" name="Picture 8" descr="B19">
            <a:extLst>
              <a:ext uri="{FF2B5EF4-FFF2-40B4-BE49-F238E27FC236}">
                <a16:creationId xmlns:a16="http://schemas.microsoft.com/office/drawing/2014/main" id="{DC345850-E750-EBF4-78FA-FAE8DA3E4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620713"/>
            <a:ext cx="419735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B47EB-B2FD-9336-734E-9FA29EA67362}"/>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RAPIDEZ</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80899" name="Picture 3" descr="CURVHEAD">
            <a:extLst>
              <a:ext uri="{FF2B5EF4-FFF2-40B4-BE49-F238E27FC236}">
                <a16:creationId xmlns:a16="http://schemas.microsoft.com/office/drawing/2014/main" id="{F574A2F0-40BE-F6B6-F080-21573B837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180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95EFAC05-CF70-EB8B-2E41-21BBEDBA2FFD}"/>
              </a:ext>
            </a:extLst>
          </p:cNvPr>
          <p:cNvSpPr>
            <a:spLocks/>
          </p:cNvSpPr>
          <p:nvPr/>
        </p:nvSpPr>
        <p:spPr bwMode="auto">
          <a:xfrm>
            <a:off x="1258888" y="191770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ECUACIÓN/FÓRMULA</a:t>
            </a:r>
          </a:p>
        </p:txBody>
      </p:sp>
      <p:pic>
        <p:nvPicPr>
          <p:cNvPr id="80901" name="Picture 8" descr="B52">
            <a:extLst>
              <a:ext uri="{FF2B5EF4-FFF2-40B4-BE49-F238E27FC236}">
                <a16:creationId xmlns:a16="http://schemas.microsoft.com/office/drawing/2014/main" id="{6E3B38E1-6F12-CE3A-861E-5C89BA134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997200"/>
            <a:ext cx="86407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0AE0-B581-6937-3075-2764810834E9}"/>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RAPIDEZ</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81923" name="Picture 3" descr="CURVHEAD">
            <a:extLst>
              <a:ext uri="{FF2B5EF4-FFF2-40B4-BE49-F238E27FC236}">
                <a16:creationId xmlns:a16="http://schemas.microsoft.com/office/drawing/2014/main" id="{D053A441-CBA4-3512-CB88-700986C7D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180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EE7AE3C4-6424-365C-90FA-E76872E0F05C}"/>
              </a:ext>
            </a:extLst>
          </p:cNvPr>
          <p:cNvSpPr>
            <a:spLocks/>
          </p:cNvSpPr>
          <p:nvPr/>
        </p:nvSpPr>
        <p:spPr bwMode="auto">
          <a:xfrm>
            <a:off x="1258888" y="191770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EJEMPLOS</a:t>
            </a:r>
          </a:p>
        </p:txBody>
      </p:sp>
      <p:sp>
        <p:nvSpPr>
          <p:cNvPr id="997382" name="Text Box 6">
            <a:extLst>
              <a:ext uri="{FF2B5EF4-FFF2-40B4-BE49-F238E27FC236}">
                <a16:creationId xmlns:a16="http://schemas.microsoft.com/office/drawing/2014/main" id="{FB256579-390E-7127-7ED5-A7FF55DB0E9F}"/>
              </a:ext>
            </a:extLst>
          </p:cNvPr>
          <p:cNvSpPr txBox="1">
            <a:spLocks noChangeArrowheads="1"/>
          </p:cNvSpPr>
          <p:nvPr/>
        </p:nvSpPr>
        <p:spPr bwMode="auto">
          <a:xfrm>
            <a:off x="574675" y="26368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Un velocista corriendo a 10 m/seg.</a:t>
            </a:r>
            <a:endParaRPr lang="en-US" altLang="es-PR" sz="2500" i="1">
              <a:solidFill>
                <a:srgbClr val="FF0000"/>
              </a:solidFill>
              <a:latin typeface="Arial Black" panose="020B0A04020102020204" pitchFamily="34" charset="0"/>
            </a:endParaRPr>
          </a:p>
        </p:txBody>
      </p:sp>
      <p:pic>
        <p:nvPicPr>
          <p:cNvPr id="81926" name="Picture 7" descr="Bullets_Arrow_Blue1_Right_03">
            <a:extLst>
              <a:ext uri="{FF2B5EF4-FFF2-40B4-BE49-F238E27FC236}">
                <a16:creationId xmlns:a16="http://schemas.microsoft.com/office/drawing/2014/main" id="{C7E21B1B-3711-2E2E-4199-EDF09A2C1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27082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7384" name="Text Box 8">
            <a:extLst>
              <a:ext uri="{FF2B5EF4-FFF2-40B4-BE49-F238E27FC236}">
                <a16:creationId xmlns:a16="http://schemas.microsoft.com/office/drawing/2014/main" id="{9445AF11-D374-E6FD-56E7-359B3E8C0B0B}"/>
              </a:ext>
            </a:extLst>
          </p:cNvPr>
          <p:cNvSpPr txBox="1">
            <a:spLocks noChangeArrowheads="1"/>
          </p:cNvSpPr>
          <p:nvPr/>
        </p:nvSpPr>
        <p:spPr bwMode="auto">
          <a:xfrm>
            <a:off x="574675" y="32845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Una bola lanzada a una rapidez de 100 pies/seg.</a:t>
            </a:r>
            <a:endParaRPr lang="en-US" altLang="es-PR" sz="2500" i="1">
              <a:solidFill>
                <a:srgbClr val="FF0000"/>
              </a:solidFill>
              <a:latin typeface="Arial Black" panose="020B0A04020102020204" pitchFamily="34" charset="0"/>
            </a:endParaRPr>
          </a:p>
        </p:txBody>
      </p:sp>
      <p:pic>
        <p:nvPicPr>
          <p:cNvPr id="81928" name="Picture 9" descr="Bullets_Arrow_Blue1_Right_03">
            <a:extLst>
              <a:ext uri="{FF2B5EF4-FFF2-40B4-BE49-F238E27FC236}">
                <a16:creationId xmlns:a16="http://schemas.microsoft.com/office/drawing/2014/main" id="{039B8DB8-E69F-AFF9-E181-16409F6E7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33559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7386" name="Text Box 10">
            <a:extLst>
              <a:ext uri="{FF2B5EF4-FFF2-40B4-BE49-F238E27FC236}">
                <a16:creationId xmlns:a16="http://schemas.microsoft.com/office/drawing/2014/main" id="{3CBE5FBB-9807-E699-E970-5C2C264C8EAF}"/>
              </a:ext>
            </a:extLst>
          </p:cNvPr>
          <p:cNvSpPr txBox="1">
            <a:spLocks noChangeArrowheads="1"/>
          </p:cNvSpPr>
          <p:nvPr/>
        </p:nvSpPr>
        <p:spPr bwMode="auto">
          <a:xfrm>
            <a:off x="574675" y="3933825"/>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Un auto viajando a 7 km/hr.</a:t>
            </a:r>
            <a:endParaRPr lang="en-US" altLang="es-PR" sz="2500" i="1">
              <a:solidFill>
                <a:srgbClr val="FF0000"/>
              </a:solidFill>
              <a:latin typeface="Arial Black" panose="020B0A04020102020204" pitchFamily="34" charset="0"/>
            </a:endParaRPr>
          </a:p>
        </p:txBody>
      </p:sp>
      <p:pic>
        <p:nvPicPr>
          <p:cNvPr id="81930" name="Picture 11" descr="Bullets_Arrow_Blue1_Right_03">
            <a:extLst>
              <a:ext uri="{FF2B5EF4-FFF2-40B4-BE49-F238E27FC236}">
                <a16:creationId xmlns:a16="http://schemas.microsoft.com/office/drawing/2014/main" id="{5431442F-0C0A-935D-7172-3A12195E5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40052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7388" name="Text Box 12">
            <a:extLst>
              <a:ext uri="{FF2B5EF4-FFF2-40B4-BE49-F238E27FC236}">
                <a16:creationId xmlns:a16="http://schemas.microsoft.com/office/drawing/2014/main" id="{82B74500-6C72-FF5D-5F1D-9C2AA4B1AF76}"/>
              </a:ext>
            </a:extLst>
          </p:cNvPr>
          <p:cNvSpPr txBox="1">
            <a:spLocks noChangeArrowheads="1"/>
          </p:cNvSpPr>
          <p:nvPr/>
        </p:nvSpPr>
        <p:spPr bwMode="auto">
          <a:xfrm>
            <a:off x="574675" y="4581525"/>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El viento soplando a 60 mph.</a:t>
            </a:r>
            <a:endParaRPr lang="en-US" altLang="es-PR" sz="2500" i="1">
              <a:solidFill>
                <a:srgbClr val="FF0000"/>
              </a:solidFill>
              <a:latin typeface="Arial Black" panose="020B0A04020102020204" pitchFamily="34" charset="0"/>
            </a:endParaRPr>
          </a:p>
        </p:txBody>
      </p:sp>
      <p:pic>
        <p:nvPicPr>
          <p:cNvPr id="81932" name="Picture 13" descr="Bullets_Arrow_Blue1_Right_03">
            <a:extLst>
              <a:ext uri="{FF2B5EF4-FFF2-40B4-BE49-F238E27FC236}">
                <a16:creationId xmlns:a16="http://schemas.microsoft.com/office/drawing/2014/main" id="{B0A36234-80AF-8FC1-AE60-55AD4F1B5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46529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BD22-7DD2-35E8-842F-0922F7A7CC2B}"/>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VELOCIDAD</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82947" name="Picture 3" descr="CURVHEAD">
            <a:extLst>
              <a:ext uri="{FF2B5EF4-FFF2-40B4-BE49-F238E27FC236}">
                <a16:creationId xmlns:a16="http://schemas.microsoft.com/office/drawing/2014/main" id="{93C8A25D-738C-17A0-1EB7-F549B37B6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8446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70A0E076-349E-058F-B7A7-E6BE15D7CAB5}"/>
              </a:ext>
            </a:extLst>
          </p:cNvPr>
          <p:cNvSpPr>
            <a:spLocks/>
          </p:cNvSpPr>
          <p:nvPr/>
        </p:nvSpPr>
        <p:spPr bwMode="auto">
          <a:xfrm>
            <a:off x="1258888" y="20605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998405" name="Text Box 5">
            <a:extLst>
              <a:ext uri="{FF2B5EF4-FFF2-40B4-BE49-F238E27FC236}">
                <a16:creationId xmlns:a16="http://schemas.microsoft.com/office/drawing/2014/main" id="{DCBAF800-4F50-360A-36E7-A802C14450B6}"/>
              </a:ext>
            </a:extLst>
          </p:cNvPr>
          <p:cNvSpPr txBox="1">
            <a:spLocks noChangeArrowheads="1"/>
          </p:cNvSpPr>
          <p:nvPr/>
        </p:nvSpPr>
        <p:spPr bwMode="auto">
          <a:xfrm>
            <a:off x="466725" y="2779713"/>
            <a:ext cx="8318500" cy="124460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 proporción en el cambio de la posición del objeto o cuerpo (desplazamiento) con respecto al tiempo empleado</a:t>
            </a:r>
            <a:endParaRPr lang="en-US" altLang="es-PR" sz="2500" i="1">
              <a:solidFill>
                <a:srgbClr val="FF0000"/>
              </a:solidFill>
              <a:latin typeface="Arial Black" panose="020B0A04020102020204" pitchFamily="34" charset="0"/>
            </a:endParaRPr>
          </a:p>
        </p:txBody>
      </p:sp>
      <p:pic>
        <p:nvPicPr>
          <p:cNvPr id="82950" name="Picture 6" descr="Bullets_Arrow_Blue1_Right_03">
            <a:extLst>
              <a:ext uri="{FF2B5EF4-FFF2-40B4-BE49-F238E27FC236}">
                <a16:creationId xmlns:a16="http://schemas.microsoft.com/office/drawing/2014/main" id="{55ACC9AB-F801-AC28-C3CE-DB395DE34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8511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8407" name="Text Box 7">
            <a:extLst>
              <a:ext uri="{FF2B5EF4-FFF2-40B4-BE49-F238E27FC236}">
                <a16:creationId xmlns:a16="http://schemas.microsoft.com/office/drawing/2014/main" id="{BB291F31-B5BF-BC87-9317-0858703EB957}"/>
              </a:ext>
            </a:extLst>
          </p:cNvPr>
          <p:cNvSpPr txBox="1">
            <a:spLocks noChangeArrowheads="1"/>
          </p:cNvSpPr>
          <p:nvPr/>
        </p:nvSpPr>
        <p:spPr bwMode="auto">
          <a:xfrm>
            <a:off x="466725" y="4248150"/>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 rapidez y dirección de un cuerpo</a:t>
            </a:r>
            <a:endParaRPr lang="en-US" altLang="es-PR" sz="2500" i="1">
              <a:solidFill>
                <a:srgbClr val="FF0000"/>
              </a:solidFill>
              <a:latin typeface="Arial Black" panose="020B0A04020102020204" pitchFamily="34" charset="0"/>
            </a:endParaRPr>
          </a:p>
        </p:txBody>
      </p:sp>
      <p:pic>
        <p:nvPicPr>
          <p:cNvPr id="82952" name="Picture 8" descr="Bullets_Arrow_Blue1_Right_03">
            <a:extLst>
              <a:ext uri="{FF2B5EF4-FFF2-40B4-BE49-F238E27FC236}">
                <a16:creationId xmlns:a16="http://schemas.microsoft.com/office/drawing/2014/main" id="{D988FE03-5329-2363-CEA1-5F2467C75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31958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25BE-CC05-72FF-5E52-457FA2D12EC8}"/>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VELOCIDAD</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83971" name="Picture 3" descr="CURVHEAD">
            <a:extLst>
              <a:ext uri="{FF2B5EF4-FFF2-40B4-BE49-F238E27FC236}">
                <a16:creationId xmlns:a16="http://schemas.microsoft.com/office/drawing/2014/main" id="{FAAAF94D-D2D2-F866-46E8-D9803E673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180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07BEC02C-EC2C-0EDF-FB37-94F1531A9B57}"/>
              </a:ext>
            </a:extLst>
          </p:cNvPr>
          <p:cNvSpPr>
            <a:spLocks/>
          </p:cNvSpPr>
          <p:nvPr/>
        </p:nvSpPr>
        <p:spPr bwMode="auto">
          <a:xfrm>
            <a:off x="1258888" y="191770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CARACTERÍSICAS</a:t>
            </a:r>
          </a:p>
        </p:txBody>
      </p:sp>
      <p:sp>
        <p:nvSpPr>
          <p:cNvPr id="999429" name="Text Box 5">
            <a:extLst>
              <a:ext uri="{FF2B5EF4-FFF2-40B4-BE49-F238E27FC236}">
                <a16:creationId xmlns:a16="http://schemas.microsoft.com/office/drawing/2014/main" id="{A22F0BDB-0185-DD96-7938-2778F1D7E8A3}"/>
              </a:ext>
            </a:extLst>
          </p:cNvPr>
          <p:cNvSpPr txBox="1">
            <a:spLocks noChangeArrowheads="1"/>
          </p:cNvSpPr>
          <p:nvPr/>
        </p:nvSpPr>
        <p:spPr bwMode="auto">
          <a:xfrm>
            <a:off x="501650" y="26368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Es una cantidad vectorial:</a:t>
            </a:r>
            <a:endParaRPr lang="en-US" altLang="es-PR" sz="2500" i="1">
              <a:solidFill>
                <a:srgbClr val="FF0000"/>
              </a:solidFill>
              <a:latin typeface="Arial Black" panose="020B0A04020102020204" pitchFamily="34" charset="0"/>
            </a:endParaRPr>
          </a:p>
        </p:txBody>
      </p:sp>
      <p:pic>
        <p:nvPicPr>
          <p:cNvPr id="83974" name="Picture 6" descr="Bullets_Arrow_Blue1_Right_03">
            <a:extLst>
              <a:ext uri="{FF2B5EF4-FFF2-40B4-BE49-F238E27FC236}">
                <a16:creationId xmlns:a16="http://schemas.microsoft.com/office/drawing/2014/main" id="{9D28AA98-842B-8E09-4511-AE289810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7082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9431" name="Text Box 7">
            <a:extLst>
              <a:ext uri="{FF2B5EF4-FFF2-40B4-BE49-F238E27FC236}">
                <a16:creationId xmlns:a16="http://schemas.microsoft.com/office/drawing/2014/main" id="{0CACD938-D3F7-C566-3379-E5F3D048274A}"/>
              </a:ext>
            </a:extLst>
          </p:cNvPr>
          <p:cNvSpPr txBox="1">
            <a:spLocks noChangeArrowheads="1"/>
          </p:cNvSpPr>
          <p:nvPr/>
        </p:nvSpPr>
        <p:spPr bwMode="auto">
          <a:xfrm>
            <a:off x="501650" y="4221163"/>
            <a:ext cx="8318500" cy="860425"/>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 dirección de la velocidad es la misma que la del vector desplazamiento</a:t>
            </a:r>
            <a:endParaRPr lang="en-US" altLang="es-PR" sz="2500" i="1">
              <a:solidFill>
                <a:srgbClr val="FF0000"/>
              </a:solidFill>
              <a:latin typeface="Arial Black" panose="020B0A04020102020204" pitchFamily="34" charset="0"/>
            </a:endParaRPr>
          </a:p>
        </p:txBody>
      </p:sp>
      <p:pic>
        <p:nvPicPr>
          <p:cNvPr id="83976" name="Picture 8" descr="Bullets_Arrow_Blue1_Right_03">
            <a:extLst>
              <a:ext uri="{FF2B5EF4-FFF2-40B4-BE49-F238E27FC236}">
                <a16:creationId xmlns:a16="http://schemas.microsoft.com/office/drawing/2014/main" id="{48728781-754E-4C47-CC61-F7E7F51D3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29260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9437" name="Text Box 13">
            <a:extLst>
              <a:ext uri="{FF2B5EF4-FFF2-40B4-BE49-F238E27FC236}">
                <a16:creationId xmlns:a16="http://schemas.microsoft.com/office/drawing/2014/main" id="{40C4D93B-1A64-6AAF-6DEB-7E66145EFFC2}"/>
              </a:ext>
            </a:extLst>
          </p:cNvPr>
          <p:cNvSpPr txBox="1">
            <a:spLocks noChangeArrowheads="1"/>
          </p:cNvSpPr>
          <p:nvPr/>
        </p:nvSpPr>
        <p:spPr bwMode="auto">
          <a:xfrm>
            <a:off x="790575" y="3160713"/>
            <a:ext cx="7993063" cy="412750"/>
          </a:xfrm>
          <a:prstGeom prst="rect">
            <a:avLst/>
          </a:prstGeom>
          <a:noFill/>
          <a:ln>
            <a:noFill/>
          </a:ln>
          <a:effectLst/>
        </p:spPr>
        <p:txBody>
          <a:bodyPr>
            <a:spAutoFit/>
          </a:bodyPr>
          <a:lstStyle/>
          <a:p>
            <a:pPr>
              <a:defRPr/>
            </a:pPr>
            <a:r>
              <a:rPr lang="en-US" altLang="es-PR" sz="2100" b="1">
                <a:solidFill>
                  <a:srgbClr val="000000"/>
                </a:solidFill>
              </a:rPr>
              <a:t>Involucra dirección así como rapidez</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83978" name="Picture 14" descr="Bullet_Round_Diamond_Maggenta_02">
            <a:extLst>
              <a:ext uri="{FF2B5EF4-FFF2-40B4-BE49-F238E27FC236}">
                <a16:creationId xmlns:a16="http://schemas.microsoft.com/office/drawing/2014/main" id="{FEBCC38E-0B15-7219-7DA5-6576C254D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3232150"/>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9439" name="Text Box 15">
            <a:extLst>
              <a:ext uri="{FF2B5EF4-FFF2-40B4-BE49-F238E27FC236}">
                <a16:creationId xmlns:a16="http://schemas.microsoft.com/office/drawing/2014/main" id="{680D7E7C-E457-905C-5A46-648D9421A05B}"/>
              </a:ext>
            </a:extLst>
          </p:cNvPr>
          <p:cNvSpPr txBox="1">
            <a:spLocks noChangeArrowheads="1"/>
          </p:cNvSpPr>
          <p:nvPr/>
        </p:nvSpPr>
        <p:spPr bwMode="auto">
          <a:xfrm>
            <a:off x="790575" y="3594100"/>
            <a:ext cx="7993063" cy="412750"/>
          </a:xfrm>
          <a:prstGeom prst="rect">
            <a:avLst/>
          </a:prstGeom>
          <a:noFill/>
          <a:ln>
            <a:noFill/>
          </a:ln>
          <a:effectLst/>
        </p:spPr>
        <p:txBody>
          <a:bodyPr>
            <a:spAutoFit/>
          </a:bodyPr>
          <a:lstStyle/>
          <a:p>
            <a:pPr>
              <a:defRPr/>
            </a:pPr>
            <a:r>
              <a:rPr lang="en-US" altLang="es-PR" sz="2100" b="1">
                <a:solidFill>
                  <a:srgbClr val="000000"/>
                </a:solidFill>
              </a:rPr>
              <a:t>Es rapidez en una dirección dada</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83980" name="Picture 16" descr="Bullet_Round_Diamond_Maggenta_02">
            <a:extLst>
              <a:ext uri="{FF2B5EF4-FFF2-40B4-BE49-F238E27FC236}">
                <a16:creationId xmlns:a16="http://schemas.microsoft.com/office/drawing/2014/main" id="{C35FC69C-13B5-EF82-696F-CB9E8CC1C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3665538"/>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6">
            <a:extLst>
              <a:ext uri="{FF2B5EF4-FFF2-40B4-BE49-F238E27FC236}">
                <a16:creationId xmlns:a16="http://schemas.microsoft.com/office/drawing/2014/main" id="{73626A09-4800-C58A-4C78-F8649D546B84}"/>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84995" name="Text Box 6">
            <a:extLst>
              <a:ext uri="{FF2B5EF4-FFF2-40B4-BE49-F238E27FC236}">
                <a16:creationId xmlns:a16="http://schemas.microsoft.com/office/drawing/2014/main" id="{09FA6E60-F114-1112-615D-A0A61ABF27B4}"/>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310), por J. Hamill, &amp; K. M. Knutzen, 2009, Philadelphia: Lippincott Williams &amp; Wilkins. Copyright 2009 por Lippincott Williams &amp; Wilkins, a Wolters Kluwer business.</a:t>
            </a:r>
          </a:p>
        </p:txBody>
      </p:sp>
      <p:sp>
        <p:nvSpPr>
          <p:cNvPr id="2" name="Title 1">
            <a:extLst>
              <a:ext uri="{FF2B5EF4-FFF2-40B4-BE49-F238E27FC236}">
                <a16:creationId xmlns:a16="http://schemas.microsoft.com/office/drawing/2014/main" id="{F3D6156E-8237-B588-C634-FEBD2D38D2D5}"/>
              </a:ext>
            </a:extLst>
          </p:cNvPr>
          <p:cNvSpPr>
            <a:spLocks/>
          </p:cNvSpPr>
          <p:nvPr/>
        </p:nvSpPr>
        <p:spPr bwMode="auto">
          <a:xfrm>
            <a:off x="539750" y="620713"/>
            <a:ext cx="799306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t>
            </a:r>
          </a:p>
        </p:txBody>
      </p:sp>
      <p:pic>
        <p:nvPicPr>
          <p:cNvPr id="84997" name="Picture 8" descr="B22">
            <a:extLst>
              <a:ext uri="{FF2B5EF4-FFF2-40B4-BE49-F238E27FC236}">
                <a16:creationId xmlns:a16="http://schemas.microsoft.com/office/drawing/2014/main" id="{95B2A0D3-8745-C0E5-1C04-AD295273F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268413"/>
            <a:ext cx="5903912"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6">
            <a:extLst>
              <a:ext uri="{FF2B5EF4-FFF2-40B4-BE49-F238E27FC236}">
                <a16:creationId xmlns:a16="http://schemas.microsoft.com/office/drawing/2014/main" id="{B69E7ADC-81ED-471C-7D69-64F9DAB66CDC}"/>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86019" name="Text Box 6">
            <a:extLst>
              <a:ext uri="{FF2B5EF4-FFF2-40B4-BE49-F238E27FC236}">
                <a16:creationId xmlns:a16="http://schemas.microsoft.com/office/drawing/2014/main" id="{C230698E-83DA-2509-14C9-B0AFE8B92EBF}"/>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310), por J. Hamill, &amp; K. M. Knutzen, 2009, Philadelphia: Lippincott Williams &amp; Wilkins. Copyright 2009 por Lippincott Williams &amp; Wilkins, a Wolters Kluwer business.</a:t>
            </a:r>
          </a:p>
        </p:txBody>
      </p:sp>
      <p:pic>
        <p:nvPicPr>
          <p:cNvPr id="86020" name="Picture 6" descr="B23">
            <a:extLst>
              <a:ext uri="{FF2B5EF4-FFF2-40B4-BE49-F238E27FC236}">
                <a16:creationId xmlns:a16="http://schemas.microsoft.com/office/drawing/2014/main" id="{169EA714-6597-2C88-FBAD-00D76E9E5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05038"/>
            <a:ext cx="8120062"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58C85A5-6047-8704-2679-6887940B8E3A}"/>
              </a:ext>
            </a:extLst>
          </p:cNvPr>
          <p:cNvSpPr>
            <a:spLocks/>
          </p:cNvSpPr>
          <p:nvPr/>
        </p:nvSpPr>
        <p:spPr bwMode="auto">
          <a:xfrm>
            <a:off x="0" y="692150"/>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VELOCIDAD</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86022" name="Picture 8" descr="CURVHEAD">
            <a:extLst>
              <a:ext uri="{FF2B5EF4-FFF2-40B4-BE49-F238E27FC236}">
                <a16:creationId xmlns:a16="http://schemas.microsoft.com/office/drawing/2014/main" id="{571E6719-AC2C-C62A-5431-EFB539F6A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484313"/>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9B34AD42-C623-A4DD-2F6A-69D039265E9D}"/>
              </a:ext>
            </a:extLst>
          </p:cNvPr>
          <p:cNvSpPr>
            <a:spLocks/>
          </p:cNvSpPr>
          <p:nvPr/>
        </p:nvSpPr>
        <p:spPr bwMode="auto">
          <a:xfrm>
            <a:off x="1258888" y="1700213"/>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Tree>
  </p:cSld>
  <p:clrMapOvr>
    <a:masterClrMapping/>
  </p:clrMapOvr>
  <p:transition spd="slow">
    <p:split orient="vert" dir="in"/>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572DE-5689-C156-E10E-7E06F4E38D55}"/>
              </a:ext>
            </a:extLst>
          </p:cNvPr>
          <p:cNvSpPr>
            <a:spLocks/>
          </p:cNvSpPr>
          <p:nvPr/>
        </p:nvSpPr>
        <p:spPr bwMode="auto">
          <a:xfrm>
            <a:off x="0" y="692150"/>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VELOCIDAD</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87043" name="Picture 3" descr="CURVHEAD">
            <a:extLst>
              <a:ext uri="{FF2B5EF4-FFF2-40B4-BE49-F238E27FC236}">
                <a16:creationId xmlns:a16="http://schemas.microsoft.com/office/drawing/2014/main" id="{7521D8CA-F4AC-CA21-7F9E-17C111094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0047ED0B-9B2C-7AA5-83A7-6A8F68BCD251}"/>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UNIDADES DE MEDIDA</a:t>
            </a:r>
          </a:p>
        </p:txBody>
      </p:sp>
      <p:sp>
        <p:nvSpPr>
          <p:cNvPr id="1000453" name="Text Box 5">
            <a:extLst>
              <a:ext uri="{FF2B5EF4-FFF2-40B4-BE49-F238E27FC236}">
                <a16:creationId xmlns:a16="http://schemas.microsoft.com/office/drawing/2014/main" id="{A78CD596-EE52-3E3F-AC38-0E5110CAE228}"/>
              </a:ext>
            </a:extLst>
          </p:cNvPr>
          <p:cNvSpPr txBox="1">
            <a:spLocks noChangeArrowheads="1"/>
          </p:cNvSpPr>
          <p:nvPr/>
        </p:nvSpPr>
        <p:spPr bwMode="auto">
          <a:xfrm>
            <a:off x="466725" y="2492375"/>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En estudios humanos:</a:t>
            </a:r>
            <a:endParaRPr lang="en-US" altLang="es-PR" sz="2500" i="1">
              <a:solidFill>
                <a:srgbClr val="FF0000"/>
              </a:solidFill>
              <a:latin typeface="Arial Black" panose="020B0A04020102020204" pitchFamily="34" charset="0"/>
            </a:endParaRPr>
          </a:p>
        </p:txBody>
      </p:sp>
      <p:pic>
        <p:nvPicPr>
          <p:cNvPr id="87046" name="Picture 6" descr="Bullets_Arrow_Blue1_Right_03">
            <a:extLst>
              <a:ext uri="{FF2B5EF4-FFF2-40B4-BE49-F238E27FC236}">
                <a16:creationId xmlns:a16="http://schemas.microsoft.com/office/drawing/2014/main" id="{5A2B596F-5A84-8A69-5D8E-654E9576B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5638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0455" name="Text Box 7">
            <a:extLst>
              <a:ext uri="{FF2B5EF4-FFF2-40B4-BE49-F238E27FC236}">
                <a16:creationId xmlns:a16="http://schemas.microsoft.com/office/drawing/2014/main" id="{0FF9BEE0-826B-2A48-E1D1-7AEE1607D74E}"/>
              </a:ext>
            </a:extLst>
          </p:cNvPr>
          <p:cNvSpPr txBox="1">
            <a:spLocks noChangeArrowheads="1"/>
          </p:cNvSpPr>
          <p:nvPr/>
        </p:nvSpPr>
        <p:spPr bwMode="auto">
          <a:xfrm>
            <a:off x="466725" y="496728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Describiendo largas distancias:</a:t>
            </a:r>
            <a:endParaRPr lang="en-US" altLang="es-PR" sz="2500" i="1">
              <a:solidFill>
                <a:srgbClr val="FF0000"/>
              </a:solidFill>
              <a:latin typeface="Arial Black" panose="020B0A04020102020204" pitchFamily="34" charset="0"/>
            </a:endParaRPr>
          </a:p>
        </p:txBody>
      </p:sp>
      <p:pic>
        <p:nvPicPr>
          <p:cNvPr id="87048" name="Picture 8" descr="Bullets_Arrow_Blue1_Right_03">
            <a:extLst>
              <a:ext uri="{FF2B5EF4-FFF2-40B4-BE49-F238E27FC236}">
                <a16:creationId xmlns:a16="http://schemas.microsoft.com/office/drawing/2014/main" id="{CE0CB38D-7360-73CB-E636-85FE901BB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03872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13" descr="B53">
            <a:extLst>
              <a:ext uri="{FF2B5EF4-FFF2-40B4-BE49-F238E27FC236}">
                <a16:creationId xmlns:a16="http://schemas.microsoft.com/office/drawing/2014/main" id="{3AF21D7E-E727-168A-5E50-F72F13D49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986088"/>
            <a:ext cx="8064500"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7050" name="Object 14">
            <a:extLst>
              <a:ext uri="{FF2B5EF4-FFF2-40B4-BE49-F238E27FC236}">
                <a16:creationId xmlns:a16="http://schemas.microsoft.com/office/drawing/2014/main" id="{CB57DA9F-B30B-67BF-A01C-5CC3A05B6034}"/>
              </a:ext>
            </a:extLst>
          </p:cNvPr>
          <p:cNvGraphicFramePr>
            <a:graphicFrameLocks noChangeAspect="1"/>
          </p:cNvGraphicFramePr>
          <p:nvPr/>
        </p:nvGraphicFramePr>
        <p:xfrm>
          <a:off x="539750" y="5514975"/>
          <a:ext cx="7651750" cy="793750"/>
        </p:xfrm>
        <a:graphic>
          <a:graphicData uri="http://schemas.openxmlformats.org/presentationml/2006/ole">
            <mc:AlternateContent xmlns:mc="http://schemas.openxmlformats.org/markup-compatibility/2006">
              <mc:Choice xmlns:v="urn:schemas-microsoft-com:vml" Requires="v">
                <p:oleObj name="Image" r:id="rId5" imgW="3059939" imgH="316805" progId="Photoshop.Image.13">
                  <p:embed/>
                </p:oleObj>
              </mc:Choice>
              <mc:Fallback>
                <p:oleObj name="Image" r:id="rId5" imgW="3059939" imgH="316805" progId="Photoshop.Image.13">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5514975"/>
                        <a:ext cx="76517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553A-DB6E-E7B5-E19A-14A58FFD9774}"/>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VELOCIDAD</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88067" name="Picture 3" descr="CURVHEAD">
            <a:extLst>
              <a:ext uri="{FF2B5EF4-FFF2-40B4-BE49-F238E27FC236}">
                <a16:creationId xmlns:a16="http://schemas.microsoft.com/office/drawing/2014/main" id="{8FE849E5-1E12-CF50-0943-60D6301A0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180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6198CFF3-7398-640D-06F0-1E18A8D9D504}"/>
              </a:ext>
            </a:extLst>
          </p:cNvPr>
          <p:cNvSpPr>
            <a:spLocks/>
          </p:cNvSpPr>
          <p:nvPr/>
        </p:nvSpPr>
        <p:spPr bwMode="auto">
          <a:xfrm>
            <a:off x="1258888" y="191770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CÁLCULO DE LA VELOCIDAD</a:t>
            </a:r>
          </a:p>
        </p:txBody>
      </p:sp>
      <p:sp>
        <p:nvSpPr>
          <p:cNvPr id="1001477" name="Text Box 5">
            <a:extLst>
              <a:ext uri="{FF2B5EF4-FFF2-40B4-BE49-F238E27FC236}">
                <a16:creationId xmlns:a16="http://schemas.microsoft.com/office/drawing/2014/main" id="{1BCD35A3-754F-9B65-468D-DEE1BDFF6EE7}"/>
              </a:ext>
            </a:extLst>
          </p:cNvPr>
          <p:cNvSpPr txBox="1">
            <a:spLocks noChangeArrowheads="1"/>
          </p:cNvSpPr>
          <p:nvPr/>
        </p:nvSpPr>
        <p:spPr bwMode="auto">
          <a:xfrm>
            <a:off x="466725" y="2636838"/>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Descripción verbal:</a:t>
            </a:r>
            <a:endParaRPr lang="en-US" altLang="es-PR" sz="2500" i="1">
              <a:solidFill>
                <a:srgbClr val="FF0000"/>
              </a:solidFill>
              <a:latin typeface="Arial Black" panose="020B0A04020102020204" pitchFamily="34" charset="0"/>
            </a:endParaRPr>
          </a:p>
        </p:txBody>
      </p:sp>
      <p:pic>
        <p:nvPicPr>
          <p:cNvPr id="88070" name="Picture 6" descr="Bullets_Arrow_Blue1_Right_03">
            <a:extLst>
              <a:ext uri="{FF2B5EF4-FFF2-40B4-BE49-F238E27FC236}">
                <a16:creationId xmlns:a16="http://schemas.microsoft.com/office/drawing/2014/main" id="{DA9D7591-6420-CE17-7E31-BE0352D5A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082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1479" name="Text Box 7">
            <a:extLst>
              <a:ext uri="{FF2B5EF4-FFF2-40B4-BE49-F238E27FC236}">
                <a16:creationId xmlns:a16="http://schemas.microsoft.com/office/drawing/2014/main" id="{526E4663-8C17-C04B-5D11-3E665D8024BA}"/>
              </a:ext>
            </a:extLst>
          </p:cNvPr>
          <p:cNvSpPr txBox="1">
            <a:spLocks noChangeArrowheads="1"/>
          </p:cNvSpPr>
          <p:nvPr/>
        </p:nvSpPr>
        <p:spPr bwMode="auto">
          <a:xfrm>
            <a:off x="466725" y="3160713"/>
            <a:ext cx="7993063" cy="1054100"/>
          </a:xfrm>
          <a:prstGeom prst="rect">
            <a:avLst/>
          </a:prstGeom>
          <a:noFill/>
          <a:ln>
            <a:noFill/>
          </a:ln>
          <a:effectLst/>
        </p:spPr>
        <p:txBody>
          <a:bodyPr>
            <a:spAutoFit/>
          </a:bodyPr>
          <a:lstStyle/>
          <a:p>
            <a:pPr>
              <a:defRPr/>
            </a:pPr>
            <a:r>
              <a:rPr lang="en-US" altLang="es-PR" sz="2100" b="1">
                <a:solidFill>
                  <a:srgbClr val="000000"/>
                </a:solidFill>
              </a:rPr>
              <a:t>Dividiendo el desplazamiento de un objeto o cuerpo entre la cantidad de tiempo transcurrido durante dicho desplazamiento</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spTree>
  </p:cSld>
  <p:clrMapOvr>
    <a:masterClrMapping/>
  </p:clrMapOvr>
  <p:transition>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A6D0B-E5ED-A6F8-A7E1-8BA77BF80482}"/>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VELOCIDAD</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89091" name="Picture 3" descr="CURVHEAD">
            <a:extLst>
              <a:ext uri="{FF2B5EF4-FFF2-40B4-BE49-F238E27FC236}">
                <a16:creationId xmlns:a16="http://schemas.microsoft.com/office/drawing/2014/main" id="{3EB4197A-405A-DA44-AD58-0A3A12CC4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180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15F92746-0734-5860-C244-7DDFEE55978D}"/>
              </a:ext>
            </a:extLst>
          </p:cNvPr>
          <p:cNvSpPr>
            <a:spLocks/>
          </p:cNvSpPr>
          <p:nvPr/>
        </p:nvSpPr>
        <p:spPr bwMode="auto">
          <a:xfrm>
            <a:off x="1258888" y="191770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ECUACIÓN/FÓRMULA</a:t>
            </a:r>
          </a:p>
        </p:txBody>
      </p:sp>
      <p:pic>
        <p:nvPicPr>
          <p:cNvPr id="89093" name="Picture 8" descr="B54">
            <a:extLst>
              <a:ext uri="{FF2B5EF4-FFF2-40B4-BE49-F238E27FC236}">
                <a16:creationId xmlns:a16="http://schemas.microsoft.com/office/drawing/2014/main" id="{D056FEE0-D2E2-4B08-3504-0AFCC0765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781300"/>
            <a:ext cx="8353425"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BD74-3A3D-17CC-C4F9-88B1352F4A73}"/>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VELOCIDAD</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90115" name="Picture 3" descr="CURVHEAD">
            <a:extLst>
              <a:ext uri="{FF2B5EF4-FFF2-40B4-BE49-F238E27FC236}">
                <a16:creationId xmlns:a16="http://schemas.microsoft.com/office/drawing/2014/main" id="{54DE4E8F-1A21-2F4D-31B6-B04469723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B59C15D3-CCEF-662B-7131-4AAEBF52F405}"/>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EJEMPLO</a:t>
            </a:r>
          </a:p>
        </p:txBody>
      </p:sp>
      <p:pic>
        <p:nvPicPr>
          <p:cNvPr id="90117" name="Picture 6" descr="B55">
            <a:extLst>
              <a:ext uri="{FF2B5EF4-FFF2-40B4-BE49-F238E27FC236}">
                <a16:creationId xmlns:a16="http://schemas.microsoft.com/office/drawing/2014/main" id="{B63D8CAC-EF20-6DD1-3FE2-B076EAAA3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2492375"/>
            <a:ext cx="84851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6">
            <a:extLst>
              <a:ext uri="{FF2B5EF4-FFF2-40B4-BE49-F238E27FC236}">
                <a16:creationId xmlns:a16="http://schemas.microsoft.com/office/drawing/2014/main" id="{39D8576F-B48A-CE27-0DFC-BF9787B88B29}"/>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6387" name="Text Box 6">
            <a:extLst>
              <a:ext uri="{FF2B5EF4-FFF2-40B4-BE49-F238E27FC236}">
                <a16:creationId xmlns:a16="http://schemas.microsoft.com/office/drawing/2014/main" id="{18A689F8-8369-D786-4F77-C94B34489E30}"/>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305), por J. Hamill, &amp; K. M. Knutzen, 2009, Philadelphia: Lippincott Williams &amp; Wilkins. Copyright 2009 por Lippincott Williams &amp; Wilkins, a Wolters Kluwer business.</a:t>
            </a:r>
          </a:p>
        </p:txBody>
      </p:sp>
      <p:pic>
        <p:nvPicPr>
          <p:cNvPr id="16388" name="Picture 5" descr="B6">
            <a:extLst>
              <a:ext uri="{FF2B5EF4-FFF2-40B4-BE49-F238E27FC236}">
                <a16:creationId xmlns:a16="http://schemas.microsoft.com/office/drawing/2014/main" id="{0EAA8A34-2B69-87F4-33DB-6F9992E45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765175"/>
            <a:ext cx="40687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6">
            <a:extLst>
              <a:ext uri="{FF2B5EF4-FFF2-40B4-BE49-F238E27FC236}">
                <a16:creationId xmlns:a16="http://schemas.microsoft.com/office/drawing/2014/main" id="{99902916-4A4D-D4AF-CA1E-B5A6A4F25B0E}"/>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91139" name="Text Box 6">
            <a:extLst>
              <a:ext uri="{FF2B5EF4-FFF2-40B4-BE49-F238E27FC236}">
                <a16:creationId xmlns:a16="http://schemas.microsoft.com/office/drawing/2014/main" id="{FBF84D80-AE3C-7CF3-7A7F-20E59C20405E}"/>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310), por J. Hamill, &amp; K. M. Knutzen, 2009, Philadelphia: Lippincott Williams &amp; Wilkins. Copyright 2009 por Lippincott Williams &amp; Wilkins, a Wolters Kluwer business.</a:t>
            </a:r>
          </a:p>
        </p:txBody>
      </p:sp>
      <p:pic>
        <p:nvPicPr>
          <p:cNvPr id="91140" name="Picture 6" descr="B24">
            <a:extLst>
              <a:ext uri="{FF2B5EF4-FFF2-40B4-BE49-F238E27FC236}">
                <a16:creationId xmlns:a16="http://schemas.microsoft.com/office/drawing/2014/main" id="{935380BE-F25E-1BB6-3F4B-984AAF1B8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92375"/>
            <a:ext cx="81534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A323C9-4CDB-E8E8-CCB5-878D9092F967}"/>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VELOCIDAD</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91142" name="Picture 8" descr="CURVHEAD">
            <a:extLst>
              <a:ext uri="{FF2B5EF4-FFF2-40B4-BE49-F238E27FC236}">
                <a16:creationId xmlns:a16="http://schemas.microsoft.com/office/drawing/2014/main" id="{6F4A8290-224E-ED2B-F6A1-F52634BC6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CD8DB8E8-F66F-77FF-E1D4-94377DE74503}"/>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EJEMPLO</a:t>
            </a:r>
          </a:p>
        </p:txBody>
      </p:sp>
    </p:spTree>
  </p:cSld>
  <p:clrMapOvr>
    <a:masterClrMapping/>
  </p:clrMapOvr>
  <p:transition spd="slow">
    <p:split orient="vert" dir="in"/>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6">
            <a:extLst>
              <a:ext uri="{FF2B5EF4-FFF2-40B4-BE49-F238E27FC236}">
                <a16:creationId xmlns:a16="http://schemas.microsoft.com/office/drawing/2014/main" id="{42686CAB-20F0-1C0E-F983-884D25C07B3E}"/>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92163" name="Text Box 6">
            <a:extLst>
              <a:ext uri="{FF2B5EF4-FFF2-40B4-BE49-F238E27FC236}">
                <a16:creationId xmlns:a16="http://schemas.microsoft.com/office/drawing/2014/main" id="{16E64777-95F9-9114-BC0D-CDDFF70B0E2C}"/>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311), por J. Hamill, &amp; K. M. Knutzen, 2009, Philadelphia: Lippincott Williams &amp; Wilkins. Copyright 2009 por Lippincott Williams &amp; Wilkins, a Wolters Kluwer business.</a:t>
            </a:r>
          </a:p>
        </p:txBody>
      </p:sp>
      <p:pic>
        <p:nvPicPr>
          <p:cNvPr id="92164" name="Picture 6" descr="B25">
            <a:extLst>
              <a:ext uri="{FF2B5EF4-FFF2-40B4-BE49-F238E27FC236}">
                <a16:creationId xmlns:a16="http://schemas.microsoft.com/office/drawing/2014/main" id="{F949F36C-515A-40CA-BD4B-2276E7468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924175"/>
            <a:ext cx="8245475"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1D5768-8F14-FE96-4079-093B2F89C4D1}"/>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VELOCIDAD</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92166" name="Picture 8" descr="CURVHEAD">
            <a:extLst>
              <a:ext uri="{FF2B5EF4-FFF2-40B4-BE49-F238E27FC236}">
                <a16:creationId xmlns:a16="http://schemas.microsoft.com/office/drawing/2014/main" id="{C91A5D43-6697-A866-CBE8-E253E1EF0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FE6234AB-D04A-D27A-4B55-DD2BC3FB512F}"/>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EJEMPLO</a:t>
            </a:r>
          </a:p>
        </p:txBody>
      </p:sp>
    </p:spTree>
  </p:cSld>
  <p:clrMapOvr>
    <a:masterClrMapping/>
  </p:clrMapOvr>
  <p:transition spd="slow">
    <p:split orient="vert" dir="in"/>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6">
            <a:extLst>
              <a:ext uri="{FF2B5EF4-FFF2-40B4-BE49-F238E27FC236}">
                <a16:creationId xmlns:a16="http://schemas.microsoft.com/office/drawing/2014/main" id="{F5C038A5-75FE-1A08-FEFA-243D2E325B89}"/>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93187" name="Text Box 6">
            <a:extLst>
              <a:ext uri="{FF2B5EF4-FFF2-40B4-BE49-F238E27FC236}">
                <a16:creationId xmlns:a16="http://schemas.microsoft.com/office/drawing/2014/main" id="{371398F8-0A90-DC2E-6B28-C049ABE9B86A}"/>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311), por J. Hamill, &amp; K. M. Knutzen, 2009, Philadelphia: Lippincott Williams &amp; Wilkins. Copyright 2009 por Lippincott Williams &amp; Wilkins, a Wolters Kluwer business.</a:t>
            </a:r>
          </a:p>
        </p:txBody>
      </p:sp>
      <p:pic>
        <p:nvPicPr>
          <p:cNvPr id="93188" name="Picture 6" descr="B26">
            <a:extLst>
              <a:ext uri="{FF2B5EF4-FFF2-40B4-BE49-F238E27FC236}">
                <a16:creationId xmlns:a16="http://schemas.microsoft.com/office/drawing/2014/main" id="{E8B6AC28-5FD6-41BB-FE63-1681B6BC3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924175"/>
            <a:ext cx="817245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001B98A-64A0-25D0-85B4-EA28A4C0B009}"/>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VELOCIDAD</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93190" name="Picture 8" descr="CURVHEAD">
            <a:extLst>
              <a:ext uri="{FF2B5EF4-FFF2-40B4-BE49-F238E27FC236}">
                <a16:creationId xmlns:a16="http://schemas.microsoft.com/office/drawing/2014/main" id="{14DA8FE4-1081-E424-06B6-85E0C6D5F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7D802D12-D1AE-6AC9-A3CA-A2E71017A7AA}"/>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EJEMPLO</a:t>
            </a:r>
          </a:p>
        </p:txBody>
      </p:sp>
    </p:spTree>
  </p:cSld>
  <p:clrMapOvr>
    <a:masterClrMapping/>
  </p:clrMapOvr>
  <p:transition spd="slow">
    <p:split orient="vert" dir="in"/>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6">
            <a:extLst>
              <a:ext uri="{FF2B5EF4-FFF2-40B4-BE49-F238E27FC236}">
                <a16:creationId xmlns:a16="http://schemas.microsoft.com/office/drawing/2014/main" id="{F68DAB34-7954-5AC1-0515-E8BE46B9CAE3}"/>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94211" name="Text Box 6">
            <a:extLst>
              <a:ext uri="{FF2B5EF4-FFF2-40B4-BE49-F238E27FC236}">
                <a16:creationId xmlns:a16="http://schemas.microsoft.com/office/drawing/2014/main" id="{97F6EB73-181F-4676-428C-1210B155677F}"/>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311), por J. Hamill, &amp; K. M. Knutzen, 2009, Philadelphia: Lippincott Williams &amp; Wilkins. Copyright 2009 por Lippincott Williams &amp; Wilkins, a Wolters Kluwer business.</a:t>
            </a:r>
          </a:p>
        </p:txBody>
      </p:sp>
      <p:pic>
        <p:nvPicPr>
          <p:cNvPr id="94212" name="Picture 6" descr="B27">
            <a:extLst>
              <a:ext uri="{FF2B5EF4-FFF2-40B4-BE49-F238E27FC236}">
                <a16:creationId xmlns:a16="http://schemas.microsoft.com/office/drawing/2014/main" id="{A52A8829-AE20-6FC8-5960-7D7CE98B6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565400"/>
            <a:ext cx="612140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253419-75E9-05DC-8DCE-AE648961A38C}"/>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VELOCIDAD</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94214" name="Picture 8" descr="CURVHEAD">
            <a:extLst>
              <a:ext uri="{FF2B5EF4-FFF2-40B4-BE49-F238E27FC236}">
                <a16:creationId xmlns:a16="http://schemas.microsoft.com/office/drawing/2014/main" id="{3B2B20C9-6083-32DF-136C-3BD4ECE14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6287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0BF215DE-DDA9-95AD-E0FD-815BDF3EDBFB}"/>
              </a:ext>
            </a:extLst>
          </p:cNvPr>
          <p:cNvSpPr>
            <a:spLocks/>
          </p:cNvSpPr>
          <p:nvPr/>
        </p:nvSpPr>
        <p:spPr bwMode="auto">
          <a:xfrm>
            <a:off x="1258888" y="18446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EJEMPLO</a:t>
            </a:r>
          </a:p>
        </p:txBody>
      </p:sp>
    </p:spTree>
  </p:cSld>
  <p:clrMapOvr>
    <a:masterClrMapping/>
  </p:clrMapOvr>
  <p:transition spd="slow">
    <p:split orient="vert" dir="in"/>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6">
            <a:extLst>
              <a:ext uri="{FF2B5EF4-FFF2-40B4-BE49-F238E27FC236}">
                <a16:creationId xmlns:a16="http://schemas.microsoft.com/office/drawing/2014/main" id="{EEDAA807-4920-E560-E47D-0531BF980A5E}"/>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95235" name="Text Box 6">
            <a:extLst>
              <a:ext uri="{FF2B5EF4-FFF2-40B4-BE49-F238E27FC236}">
                <a16:creationId xmlns:a16="http://schemas.microsoft.com/office/drawing/2014/main" id="{812C5C8E-FD34-F20A-D2E0-F2B1F1DB1EBE}"/>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311), por J. Hamill, &amp; K. M. Knutzen, 2009, Philadelphia: Lippincott Williams &amp; Wilkins. Copyright 2009 por Lippincott Williams &amp; Wilkins, a Wolters Kluwer business.</a:t>
            </a:r>
          </a:p>
        </p:txBody>
      </p:sp>
      <p:sp>
        <p:nvSpPr>
          <p:cNvPr id="2" name="Title 1">
            <a:extLst>
              <a:ext uri="{FF2B5EF4-FFF2-40B4-BE49-F238E27FC236}">
                <a16:creationId xmlns:a16="http://schemas.microsoft.com/office/drawing/2014/main" id="{96E924E6-9066-1876-AAB6-FD8DCB8FECF4}"/>
              </a:ext>
            </a:extLst>
          </p:cNvPr>
          <p:cNvSpPr>
            <a:spLocks/>
          </p:cNvSpPr>
          <p:nvPr/>
        </p:nvSpPr>
        <p:spPr bwMode="auto">
          <a:xfrm>
            <a:off x="539750" y="620713"/>
            <a:ext cx="799306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a:t>
            </a:r>
          </a:p>
        </p:txBody>
      </p:sp>
      <p:pic>
        <p:nvPicPr>
          <p:cNvPr id="95237" name="Picture 6" descr="B28">
            <a:extLst>
              <a:ext uri="{FF2B5EF4-FFF2-40B4-BE49-F238E27FC236}">
                <a16:creationId xmlns:a16="http://schemas.microsoft.com/office/drawing/2014/main" id="{34F567E3-C3BF-D193-0D3F-8919BD63D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9138" y="1198563"/>
            <a:ext cx="495935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6">
            <a:extLst>
              <a:ext uri="{FF2B5EF4-FFF2-40B4-BE49-F238E27FC236}">
                <a16:creationId xmlns:a16="http://schemas.microsoft.com/office/drawing/2014/main" id="{0190B714-541E-8C4E-A5C0-E665A52D13F5}"/>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96259" name="Text Box 6">
            <a:extLst>
              <a:ext uri="{FF2B5EF4-FFF2-40B4-BE49-F238E27FC236}">
                <a16:creationId xmlns:a16="http://schemas.microsoft.com/office/drawing/2014/main" id="{CC5180BF-D9BC-4F5F-9086-FB298E7B6F85}"/>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311), por J. Hamill, &amp; K. M. Knutzen, 2009, Philadelphia: Lippincott Williams &amp; Wilkins. Copyright 2009 por Lippincott Williams &amp; Wilkins, a Wolters Kluwer business.</a:t>
            </a:r>
          </a:p>
        </p:txBody>
      </p:sp>
      <p:pic>
        <p:nvPicPr>
          <p:cNvPr id="96260" name="Picture 6" descr="B29">
            <a:extLst>
              <a:ext uri="{FF2B5EF4-FFF2-40B4-BE49-F238E27FC236}">
                <a16:creationId xmlns:a16="http://schemas.microsoft.com/office/drawing/2014/main" id="{50C62464-D9F6-0B99-6262-CCE8373F5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781300"/>
            <a:ext cx="7993062"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193077C-ABA2-4EDC-3FA4-375BA6F0FE3C}"/>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VELOCIDAD</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96262" name="Picture 9" descr="CURVHEAD">
            <a:extLst>
              <a:ext uri="{FF2B5EF4-FFF2-40B4-BE49-F238E27FC236}">
                <a16:creationId xmlns:a16="http://schemas.microsoft.com/office/drawing/2014/main" id="{3DC0002B-0C23-C1F5-0BA1-CF0157044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701800"/>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867D1934-D9A0-B66B-5E6E-CC5260A42BE7}"/>
              </a:ext>
            </a:extLst>
          </p:cNvPr>
          <p:cNvSpPr>
            <a:spLocks/>
          </p:cNvSpPr>
          <p:nvPr/>
        </p:nvSpPr>
        <p:spPr bwMode="auto">
          <a:xfrm>
            <a:off x="1258888" y="1917700"/>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PENDIENTE</a:t>
            </a:r>
          </a:p>
        </p:txBody>
      </p:sp>
    </p:spTree>
  </p:cSld>
  <p:clrMapOvr>
    <a:masterClrMapping/>
  </p:clrMapOvr>
  <p:transition spd="slow">
    <p:split orient="vert" dir="in"/>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6">
            <a:extLst>
              <a:ext uri="{FF2B5EF4-FFF2-40B4-BE49-F238E27FC236}">
                <a16:creationId xmlns:a16="http://schemas.microsoft.com/office/drawing/2014/main" id="{D598AC60-47C2-5B45-E030-3CFD3C03C9D3}"/>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97283" name="Text Box 6">
            <a:extLst>
              <a:ext uri="{FF2B5EF4-FFF2-40B4-BE49-F238E27FC236}">
                <a16:creationId xmlns:a16="http://schemas.microsoft.com/office/drawing/2014/main" id="{61C02E49-A858-5B31-AD70-CF467A29FF82}"/>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311), por J. Hamill, &amp; K. M. Knutzen, 2009, Philadelphia: Lippincott Williams &amp; Wilkins. Copyright 2009 por Lippincott Williams &amp; Wilkins, a Wolters Kluwer business.</a:t>
            </a:r>
          </a:p>
        </p:txBody>
      </p:sp>
      <p:sp>
        <p:nvSpPr>
          <p:cNvPr id="2" name="Title 1">
            <a:extLst>
              <a:ext uri="{FF2B5EF4-FFF2-40B4-BE49-F238E27FC236}">
                <a16:creationId xmlns:a16="http://schemas.microsoft.com/office/drawing/2014/main" id="{E5FD3F24-3CEE-8937-AB86-A164B7423763}"/>
              </a:ext>
            </a:extLst>
          </p:cNvPr>
          <p:cNvSpPr>
            <a:spLocks/>
          </p:cNvSpPr>
          <p:nvPr/>
        </p:nvSpPr>
        <p:spPr bwMode="auto">
          <a:xfrm>
            <a:off x="539750" y="549275"/>
            <a:ext cx="799306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PENDIENTE </a:t>
            </a:r>
          </a:p>
        </p:txBody>
      </p:sp>
      <p:pic>
        <p:nvPicPr>
          <p:cNvPr id="97285" name="Picture 6" descr="B30">
            <a:extLst>
              <a:ext uri="{FF2B5EF4-FFF2-40B4-BE49-F238E27FC236}">
                <a16:creationId xmlns:a16="http://schemas.microsoft.com/office/drawing/2014/main" id="{4BD96DA6-EB0B-BB61-80EE-558E8A18D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052513"/>
            <a:ext cx="728662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6">
            <a:extLst>
              <a:ext uri="{FF2B5EF4-FFF2-40B4-BE49-F238E27FC236}">
                <a16:creationId xmlns:a16="http://schemas.microsoft.com/office/drawing/2014/main" id="{E48EBD20-E242-1F9F-03F4-F43327A9AE89}"/>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98307" name="Text Box 6">
            <a:extLst>
              <a:ext uri="{FF2B5EF4-FFF2-40B4-BE49-F238E27FC236}">
                <a16:creationId xmlns:a16="http://schemas.microsoft.com/office/drawing/2014/main" id="{638773FE-4CAD-2876-5355-1CEFCCDB3500}"/>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311), por J. Hamill, &amp; K. M. Knutzen, 2009, Philadelphia: Lippincott Williams &amp; Wilkins. Copyright 2009 por Lippincott Williams &amp; Wilkins, a Wolters Kluwer business.</a:t>
            </a:r>
          </a:p>
        </p:txBody>
      </p:sp>
      <p:sp>
        <p:nvSpPr>
          <p:cNvPr id="2" name="Title 1">
            <a:extLst>
              <a:ext uri="{FF2B5EF4-FFF2-40B4-BE49-F238E27FC236}">
                <a16:creationId xmlns:a16="http://schemas.microsoft.com/office/drawing/2014/main" id="{17DEA2E5-50D7-949D-E796-BA38D4480B69}"/>
              </a:ext>
            </a:extLst>
          </p:cNvPr>
          <p:cNvSpPr>
            <a:spLocks/>
          </p:cNvSpPr>
          <p:nvPr/>
        </p:nvSpPr>
        <p:spPr bwMode="auto">
          <a:xfrm>
            <a:off x="539750" y="620713"/>
            <a:ext cx="799306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PENDIENTE </a:t>
            </a:r>
          </a:p>
        </p:txBody>
      </p:sp>
      <p:pic>
        <p:nvPicPr>
          <p:cNvPr id="98309" name="Picture 6" descr="B31">
            <a:extLst>
              <a:ext uri="{FF2B5EF4-FFF2-40B4-BE49-F238E27FC236}">
                <a16:creationId xmlns:a16="http://schemas.microsoft.com/office/drawing/2014/main" id="{C9FBA768-F390-5E9B-846C-5B6608C0D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96975"/>
            <a:ext cx="7953375" cy="48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6">
            <a:extLst>
              <a:ext uri="{FF2B5EF4-FFF2-40B4-BE49-F238E27FC236}">
                <a16:creationId xmlns:a16="http://schemas.microsoft.com/office/drawing/2014/main" id="{8F0D1211-D516-09EB-4546-ED2EDC830ADC}"/>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99331" name="Text Box 6">
            <a:extLst>
              <a:ext uri="{FF2B5EF4-FFF2-40B4-BE49-F238E27FC236}">
                <a16:creationId xmlns:a16="http://schemas.microsoft.com/office/drawing/2014/main" id="{C6B52761-868C-0D2F-7518-11B8D16C081E}"/>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312), por J. Hamill, &amp; K. M. Knutzen, 2009, Philadelphia: Lippincott Williams &amp; Wilkins. Copyright 2009 por Lippincott Williams &amp; Wilkins, a Wolters Kluwer business.</a:t>
            </a:r>
          </a:p>
        </p:txBody>
      </p:sp>
      <p:pic>
        <p:nvPicPr>
          <p:cNvPr id="99332" name="Picture 7" descr="B33">
            <a:extLst>
              <a:ext uri="{FF2B5EF4-FFF2-40B4-BE49-F238E27FC236}">
                <a16:creationId xmlns:a16="http://schemas.microsoft.com/office/drawing/2014/main" id="{7BC49661-C1BD-B27E-7C69-18A6FCF25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25538"/>
            <a:ext cx="7456488"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8" descr="B34">
            <a:extLst>
              <a:ext uri="{FF2B5EF4-FFF2-40B4-BE49-F238E27FC236}">
                <a16:creationId xmlns:a16="http://schemas.microsoft.com/office/drawing/2014/main" id="{6C49E14D-1E37-58FA-FCE1-654C1254D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4652963"/>
            <a:ext cx="3771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0791FA-00F8-03E1-4CE0-78F882D70301}"/>
              </a:ext>
            </a:extLst>
          </p:cNvPr>
          <p:cNvSpPr>
            <a:spLocks/>
          </p:cNvSpPr>
          <p:nvPr/>
        </p:nvSpPr>
        <p:spPr bwMode="auto">
          <a:xfrm>
            <a:off x="539750" y="620713"/>
            <a:ext cx="7993063" cy="7207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MÉTODO DE LA DISTANCIA CENTRAL PRIMERA </a:t>
            </a:r>
          </a:p>
        </p:txBody>
      </p:sp>
    </p:spTree>
  </p:cSld>
  <p:clrMapOvr>
    <a:masterClrMapping/>
  </p:clrMapOvr>
  <p:transition spd="slow">
    <p:split orient="vert" dir="in"/>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6">
            <a:extLst>
              <a:ext uri="{FF2B5EF4-FFF2-40B4-BE49-F238E27FC236}">
                <a16:creationId xmlns:a16="http://schemas.microsoft.com/office/drawing/2014/main" id="{E6CCB775-8084-D25F-49B3-1BC0AA3451EE}"/>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00355" name="Text Box 6">
            <a:extLst>
              <a:ext uri="{FF2B5EF4-FFF2-40B4-BE49-F238E27FC236}">
                <a16:creationId xmlns:a16="http://schemas.microsoft.com/office/drawing/2014/main" id="{E3254C22-45DC-A241-106C-4C3053DEA8D6}"/>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312), por J. Hamill, &amp; K. M. Knutzen, 2009, Philadelphia: Lippincott Williams &amp; Wilkins. Copyright 2009 por Lippincott Williams &amp; Wilkins, a Wolters Kluwer business.</a:t>
            </a:r>
          </a:p>
        </p:txBody>
      </p:sp>
      <p:sp>
        <p:nvSpPr>
          <p:cNvPr id="2" name="Title 1">
            <a:extLst>
              <a:ext uri="{FF2B5EF4-FFF2-40B4-BE49-F238E27FC236}">
                <a16:creationId xmlns:a16="http://schemas.microsoft.com/office/drawing/2014/main" id="{07CADBA4-0415-7C87-0647-8AB50947E266}"/>
              </a:ext>
            </a:extLst>
          </p:cNvPr>
          <p:cNvSpPr>
            <a:spLocks/>
          </p:cNvSpPr>
          <p:nvPr/>
        </p:nvSpPr>
        <p:spPr bwMode="auto">
          <a:xfrm>
            <a:off x="539750" y="620713"/>
            <a:ext cx="8064500" cy="10795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MÉTODO DE LA DISTANCIA CENTRAL PRIMERA</a:t>
            </a:r>
            <a:b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Fórmula * </a:t>
            </a:r>
          </a:p>
        </p:txBody>
      </p:sp>
      <p:pic>
        <p:nvPicPr>
          <p:cNvPr id="100357" name="Picture 8" descr="B36">
            <a:extLst>
              <a:ext uri="{FF2B5EF4-FFF2-40B4-BE49-F238E27FC236}">
                <a16:creationId xmlns:a16="http://schemas.microsoft.com/office/drawing/2014/main" id="{A7A720F6-0EF8-C6E8-1F2A-327B364D5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420938"/>
            <a:ext cx="5891212"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a:extLst>
              <a:ext uri="{FF2B5EF4-FFF2-40B4-BE49-F238E27FC236}">
                <a16:creationId xmlns:a16="http://schemas.microsoft.com/office/drawing/2014/main" id="{CBF08FF6-1C76-5F3E-324E-C8173B4BEA47}"/>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7411" name="Text Box 6">
            <a:extLst>
              <a:ext uri="{FF2B5EF4-FFF2-40B4-BE49-F238E27FC236}">
                <a16:creationId xmlns:a16="http://schemas.microsoft.com/office/drawing/2014/main" id="{26D393D8-CCB9-94C9-4796-B720C0DC3CE9}"/>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306), por J. Hamill, &amp; K. M. Knutzen, 2009, Philadelphia: Lippincott Williams &amp; Wilkins. Copyright 2009 por Lippincott Williams &amp; Wilkins, a Wolters Kluwer business.</a:t>
            </a:r>
          </a:p>
        </p:txBody>
      </p:sp>
      <p:pic>
        <p:nvPicPr>
          <p:cNvPr id="17412" name="Picture 5" descr="B9">
            <a:extLst>
              <a:ext uri="{FF2B5EF4-FFF2-40B4-BE49-F238E27FC236}">
                <a16:creationId xmlns:a16="http://schemas.microsoft.com/office/drawing/2014/main" id="{81D12D8D-63E8-8B31-823B-3F0A6F6B6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620713"/>
            <a:ext cx="36258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6">
            <a:extLst>
              <a:ext uri="{FF2B5EF4-FFF2-40B4-BE49-F238E27FC236}">
                <a16:creationId xmlns:a16="http://schemas.microsoft.com/office/drawing/2014/main" id="{946CEEC0-1DBC-5CEF-F793-79459BDCEF50}"/>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01379" name="Text Box 6">
            <a:extLst>
              <a:ext uri="{FF2B5EF4-FFF2-40B4-BE49-F238E27FC236}">
                <a16:creationId xmlns:a16="http://schemas.microsoft.com/office/drawing/2014/main" id="{8783DF77-5663-B54D-79D1-7B69C94E45F2}"/>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313), por J. Hamill, &amp; K. M. Knutzen, 2009, Philadelphia: Lippincott Williams &amp; Wilkins. Copyright 2009 por Lippincott Williams &amp; Wilkins, a Wolters Kluwer business.</a:t>
            </a:r>
          </a:p>
        </p:txBody>
      </p:sp>
      <p:pic>
        <p:nvPicPr>
          <p:cNvPr id="101380" name="Picture 8" descr="B37">
            <a:extLst>
              <a:ext uri="{FF2B5EF4-FFF2-40B4-BE49-F238E27FC236}">
                <a16:creationId xmlns:a16="http://schemas.microsoft.com/office/drawing/2014/main" id="{7FC6A394-CD14-568F-3A36-0DBEA05D1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1438"/>
            <a:ext cx="842486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767E6E6-57F2-E597-8CBC-1CEB76AD35AC}"/>
              </a:ext>
            </a:extLst>
          </p:cNvPr>
          <p:cNvSpPr>
            <a:spLocks/>
          </p:cNvSpPr>
          <p:nvPr/>
        </p:nvSpPr>
        <p:spPr bwMode="auto">
          <a:xfrm>
            <a:off x="539750" y="692150"/>
            <a:ext cx="799306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VELOCIDAD/PENDIENTE </a:t>
            </a:r>
          </a:p>
        </p:txBody>
      </p:sp>
    </p:spTree>
  </p:cSld>
  <p:clrMapOvr>
    <a:masterClrMapping/>
  </p:clrMapOvr>
  <p:transition spd="slow">
    <p:split orient="vert" dir="in"/>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6">
            <a:extLst>
              <a:ext uri="{FF2B5EF4-FFF2-40B4-BE49-F238E27FC236}">
                <a16:creationId xmlns:a16="http://schemas.microsoft.com/office/drawing/2014/main" id="{79D1D96C-DF7C-05FB-D9FC-3965BC21809C}"/>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02403" name="Text Box 6">
            <a:extLst>
              <a:ext uri="{FF2B5EF4-FFF2-40B4-BE49-F238E27FC236}">
                <a16:creationId xmlns:a16="http://schemas.microsoft.com/office/drawing/2014/main" id="{240F5643-F909-11E8-AB58-644B46822C4E}"/>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313), por J. Hamill, &amp; K. M. Knutzen, 2009, Philadelphia: Lippincott Williams &amp; Wilkins. Copyright 2009 por Lippincott Williams &amp; Wilkins, a Wolters Kluwer business.</a:t>
            </a:r>
          </a:p>
        </p:txBody>
      </p:sp>
      <p:pic>
        <p:nvPicPr>
          <p:cNvPr id="102404" name="Picture 8" descr="B38">
            <a:extLst>
              <a:ext uri="{FF2B5EF4-FFF2-40B4-BE49-F238E27FC236}">
                <a16:creationId xmlns:a16="http://schemas.microsoft.com/office/drawing/2014/main" id="{810DFD95-7B1E-5784-CC77-02F4A7E93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196975"/>
            <a:ext cx="61976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5ABEDA-2E63-848A-1B7D-D9474F7EFF5F}"/>
              </a:ext>
            </a:extLst>
          </p:cNvPr>
          <p:cNvSpPr>
            <a:spLocks/>
          </p:cNvSpPr>
          <p:nvPr/>
        </p:nvSpPr>
        <p:spPr bwMode="auto">
          <a:xfrm>
            <a:off x="539750" y="620713"/>
            <a:ext cx="799306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VELOCIDAD/PENDIENTE </a:t>
            </a:r>
          </a:p>
        </p:txBody>
      </p:sp>
    </p:spTree>
  </p:cSld>
  <p:clrMapOvr>
    <a:masterClrMapping/>
  </p:clrMapOvr>
  <p:transition spd="slow">
    <p:split orient="vert" dir="in"/>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6">
            <a:extLst>
              <a:ext uri="{FF2B5EF4-FFF2-40B4-BE49-F238E27FC236}">
                <a16:creationId xmlns:a16="http://schemas.microsoft.com/office/drawing/2014/main" id="{9C8340E3-A98E-6076-DC88-66EF2F50218E}"/>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03427" name="Text Box 6">
            <a:extLst>
              <a:ext uri="{FF2B5EF4-FFF2-40B4-BE49-F238E27FC236}">
                <a16:creationId xmlns:a16="http://schemas.microsoft.com/office/drawing/2014/main" id="{83F78C49-1E94-D700-6AA0-07D514489FD6}"/>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313), por J. Hamill, &amp; K. M. Knutzen, 2009, Philadelphia: Lippincott Williams &amp; Wilkins. Copyright 2009 por Lippincott Williams &amp; Wilkins, a Wolters Kluwer business.</a:t>
            </a:r>
          </a:p>
        </p:txBody>
      </p:sp>
      <p:sp>
        <p:nvSpPr>
          <p:cNvPr id="2" name="Title 1">
            <a:extLst>
              <a:ext uri="{FF2B5EF4-FFF2-40B4-BE49-F238E27FC236}">
                <a16:creationId xmlns:a16="http://schemas.microsoft.com/office/drawing/2014/main" id="{9C15BE0C-614F-9A9E-215E-BBA987D1E0FE}"/>
              </a:ext>
            </a:extLst>
          </p:cNvPr>
          <p:cNvSpPr>
            <a:spLocks/>
          </p:cNvSpPr>
          <p:nvPr/>
        </p:nvSpPr>
        <p:spPr bwMode="auto">
          <a:xfrm>
            <a:off x="539750" y="620713"/>
            <a:ext cx="799306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VELOCIDAD/PENDIENTE </a:t>
            </a:r>
          </a:p>
        </p:txBody>
      </p:sp>
      <p:pic>
        <p:nvPicPr>
          <p:cNvPr id="103429" name="Picture 6" descr="B39">
            <a:extLst>
              <a:ext uri="{FF2B5EF4-FFF2-40B4-BE49-F238E27FC236}">
                <a16:creationId xmlns:a16="http://schemas.microsoft.com/office/drawing/2014/main" id="{D18C4D96-978E-8B19-9F5F-522F4CA91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196975"/>
            <a:ext cx="3736975"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6">
            <a:extLst>
              <a:ext uri="{FF2B5EF4-FFF2-40B4-BE49-F238E27FC236}">
                <a16:creationId xmlns:a16="http://schemas.microsoft.com/office/drawing/2014/main" id="{EFBA801E-B2C4-8D6A-9A2B-C1A56C91D5CF}"/>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04451" name="Text Box 6">
            <a:extLst>
              <a:ext uri="{FF2B5EF4-FFF2-40B4-BE49-F238E27FC236}">
                <a16:creationId xmlns:a16="http://schemas.microsoft.com/office/drawing/2014/main" id="{D07BD8EE-281A-6860-FB32-BAF458C347F0}"/>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314), por J. Hamill, &amp; K. M. Knutzen, 2009, Philadelphia: Lippincott Williams &amp; Wilkins. Copyright 2009 por Lippincott Williams &amp; Wilkins, a Wolters Kluwer business.</a:t>
            </a:r>
          </a:p>
        </p:txBody>
      </p:sp>
      <p:sp>
        <p:nvSpPr>
          <p:cNvPr id="2" name="Title 1">
            <a:extLst>
              <a:ext uri="{FF2B5EF4-FFF2-40B4-BE49-F238E27FC236}">
                <a16:creationId xmlns:a16="http://schemas.microsoft.com/office/drawing/2014/main" id="{753B9C52-4E13-B3DD-E14E-C76254958924}"/>
              </a:ext>
            </a:extLst>
          </p:cNvPr>
          <p:cNvSpPr>
            <a:spLocks/>
          </p:cNvSpPr>
          <p:nvPr/>
        </p:nvSpPr>
        <p:spPr bwMode="auto">
          <a:xfrm>
            <a:off x="539750" y="620713"/>
            <a:ext cx="799306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r>
              <a:rPr lang="es-PR" altLang="es-PR"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VELOCIDAD/PENDIENTE </a:t>
            </a:r>
          </a:p>
        </p:txBody>
      </p:sp>
      <p:pic>
        <p:nvPicPr>
          <p:cNvPr id="104453" name="Picture 8" descr="B40">
            <a:extLst>
              <a:ext uri="{FF2B5EF4-FFF2-40B4-BE49-F238E27FC236}">
                <a16:creationId xmlns:a16="http://schemas.microsoft.com/office/drawing/2014/main" id="{0065B9FD-BFA8-C76E-A046-45406B3A0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525" y="1125538"/>
            <a:ext cx="47625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6">
            <a:extLst>
              <a:ext uri="{FF2B5EF4-FFF2-40B4-BE49-F238E27FC236}">
                <a16:creationId xmlns:a16="http://schemas.microsoft.com/office/drawing/2014/main" id="{F02CFD9D-DA9D-4154-EE90-4A1FB25E7537}"/>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05475" name="Text Box 6">
            <a:extLst>
              <a:ext uri="{FF2B5EF4-FFF2-40B4-BE49-F238E27FC236}">
                <a16:creationId xmlns:a16="http://schemas.microsoft.com/office/drawing/2014/main" id="{C545E528-2633-6768-47E4-7EB89FE4AAAF}"/>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314), por J. Hamill, &amp; K. M. Knutzen, 2009, Philadelphia: Lippincott Williams &amp; Wilkins. Copyright 2009 por Lippincott Williams &amp; Wilkins, a Wolters Kluwer business.</a:t>
            </a:r>
          </a:p>
        </p:txBody>
      </p:sp>
      <p:sp>
        <p:nvSpPr>
          <p:cNvPr id="2" name="Title 1">
            <a:extLst>
              <a:ext uri="{FF2B5EF4-FFF2-40B4-BE49-F238E27FC236}">
                <a16:creationId xmlns:a16="http://schemas.microsoft.com/office/drawing/2014/main" id="{B824ECDB-63D8-21FE-09F9-C10E3EC398F0}"/>
              </a:ext>
            </a:extLst>
          </p:cNvPr>
          <p:cNvSpPr>
            <a:spLocks/>
          </p:cNvSpPr>
          <p:nvPr/>
        </p:nvSpPr>
        <p:spPr bwMode="auto">
          <a:xfrm>
            <a:off x="71438" y="693738"/>
            <a:ext cx="8893175" cy="8636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r>
              <a:rPr lang="es-PR" altLang="es-PR" sz="1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INTANTÁNEA</a:t>
            </a:r>
            <a:b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Fórmula - Casos Horizontales y Verticales: Expresado como Límites:</a:t>
            </a:r>
            <a:b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EJEMPLO GRÁFICO * </a:t>
            </a:r>
          </a:p>
        </p:txBody>
      </p:sp>
      <p:pic>
        <p:nvPicPr>
          <p:cNvPr id="105477" name="Picture 6" descr="B42">
            <a:extLst>
              <a:ext uri="{FF2B5EF4-FFF2-40B4-BE49-F238E27FC236}">
                <a16:creationId xmlns:a16="http://schemas.microsoft.com/office/drawing/2014/main" id="{CE071AF7-72D4-513E-740D-4637688EF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97038"/>
            <a:ext cx="5545138"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6">
            <a:extLst>
              <a:ext uri="{FF2B5EF4-FFF2-40B4-BE49-F238E27FC236}">
                <a16:creationId xmlns:a16="http://schemas.microsoft.com/office/drawing/2014/main" id="{31C44E62-B46D-E8B5-E442-E544A66C6673}"/>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06499" name="Text Box 6">
            <a:extLst>
              <a:ext uri="{FF2B5EF4-FFF2-40B4-BE49-F238E27FC236}">
                <a16:creationId xmlns:a16="http://schemas.microsoft.com/office/drawing/2014/main" id="{721FDF3F-5EF1-D574-F71F-7800EA5F9079}"/>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314), por J. Hamill, &amp; K. M. Knutzen, 2009, Philadelphia: Lippincott Williams &amp; Wilkins. Copyright 2009 por Lippincott Williams &amp; Wilkins, a Wolters Kluwer business.</a:t>
            </a:r>
          </a:p>
        </p:txBody>
      </p:sp>
      <p:pic>
        <p:nvPicPr>
          <p:cNvPr id="106500" name="Picture 6" descr="B41">
            <a:extLst>
              <a:ext uri="{FF2B5EF4-FFF2-40B4-BE49-F238E27FC236}">
                <a16:creationId xmlns:a16="http://schemas.microsoft.com/office/drawing/2014/main" id="{F15EECF3-3511-5113-E1D7-C7BC31E21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989138"/>
            <a:ext cx="6888162"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4EA1B-C7B6-CCB5-2EB8-7754C926E681}"/>
              </a:ext>
            </a:extLst>
          </p:cNvPr>
          <p:cNvSpPr>
            <a:spLocks/>
          </p:cNvSpPr>
          <p:nvPr/>
        </p:nvSpPr>
        <p:spPr bwMode="auto">
          <a:xfrm>
            <a:off x="-180975" y="765175"/>
            <a:ext cx="9324975" cy="115093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a:t>
            </a: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2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INSTANTANEA:</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b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19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Fórmula - Casos Horizontales y Verticales: Expresado como Límites</a:t>
            </a:r>
            <a: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p>
        </p:txBody>
      </p:sp>
    </p:spTree>
  </p:cSld>
  <p:clrMapOvr>
    <a:masterClrMapping/>
  </p:clrMapOvr>
  <p:transition spd="slow">
    <p:split orient="vert" dir="in"/>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6">
            <a:extLst>
              <a:ext uri="{FF2B5EF4-FFF2-40B4-BE49-F238E27FC236}">
                <a16:creationId xmlns:a16="http://schemas.microsoft.com/office/drawing/2014/main" id="{0E52CCC5-C571-CEE5-EFD4-652B1D0D27C8}"/>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07523" name="Text Box 6">
            <a:extLst>
              <a:ext uri="{FF2B5EF4-FFF2-40B4-BE49-F238E27FC236}">
                <a16:creationId xmlns:a16="http://schemas.microsoft.com/office/drawing/2014/main" id="{21E7F445-225C-E430-C02F-E82714086B29}"/>
              </a:ext>
            </a:extLst>
          </p:cNvPr>
          <p:cNvSpPr txBox="1">
            <a:spLocks noChangeArrowheads="1"/>
          </p:cNvSpPr>
          <p:nvPr/>
        </p:nvSpPr>
        <p:spPr bwMode="auto">
          <a:xfrm>
            <a:off x="179388" y="6237288"/>
            <a:ext cx="8964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Biomechanical Basis of Human Movement</a:t>
            </a:r>
            <a:r>
              <a:rPr lang="en-US" altLang="es-PR" sz="1200">
                <a:latin typeface="Times New Roman" panose="02020603050405020304" pitchFamily="18" charset="0"/>
              </a:rPr>
              <a:t>.</a:t>
            </a:r>
            <a:r>
              <a:rPr lang="en-US" altLang="es-PR" sz="2000"/>
              <a:t> </a:t>
            </a:r>
            <a:r>
              <a:rPr lang="en-US" altLang="es-PR" sz="1200">
                <a:latin typeface="Times New Roman" panose="02020603050405020304" pitchFamily="18" charset="0"/>
              </a:rPr>
              <a:t>3ra. ed.;</a:t>
            </a:r>
            <a:r>
              <a:rPr lang="en-US" altLang="es-PR" sz="2000"/>
              <a:t> </a:t>
            </a:r>
            <a:r>
              <a:rPr lang="en-US" altLang="es-PR" sz="1200">
                <a:latin typeface="Times New Roman" panose="02020603050405020304" pitchFamily="18" charset="0"/>
              </a:rPr>
              <a:t>(p. 315), por J. Hamill, &amp; K. M. Knutzen, 2009, Philadelphia: Lippincott Williams &amp; Wilkins. Copyright 2009 por Lippincott Williams &amp; Wilkins, a Wolters Kluwer business.</a:t>
            </a:r>
          </a:p>
        </p:txBody>
      </p:sp>
      <p:sp>
        <p:nvSpPr>
          <p:cNvPr id="2" name="Title 1">
            <a:extLst>
              <a:ext uri="{FF2B5EF4-FFF2-40B4-BE49-F238E27FC236}">
                <a16:creationId xmlns:a16="http://schemas.microsoft.com/office/drawing/2014/main" id="{4E941F87-7AEA-AEE5-4CAE-1C8017D5626A}"/>
              </a:ext>
            </a:extLst>
          </p:cNvPr>
          <p:cNvSpPr>
            <a:spLocks/>
          </p:cNvSpPr>
          <p:nvPr/>
        </p:nvSpPr>
        <p:spPr bwMode="auto">
          <a:xfrm>
            <a:off x="71438" y="693738"/>
            <a:ext cx="8893175" cy="8636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s-PR" sz="1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BIOMECÁNICA: </a:t>
            </a:r>
            <a:r>
              <a:rPr lang="es-PR" altLang="es-PR" sz="1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a:t>
            </a:r>
            <a:r>
              <a:rPr lang="es-PR" altLang="es-PR" sz="1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VELOCIDAD INTANTÁNEA</a:t>
            </a:r>
            <a:b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Fórmula - Casos Horizontales y Verticales: Expresado como Límites:</a:t>
            </a:r>
            <a:b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EJEMPLO GRÁFICO * </a:t>
            </a:r>
          </a:p>
        </p:txBody>
      </p:sp>
      <p:pic>
        <p:nvPicPr>
          <p:cNvPr id="107525" name="Picture 6" descr="B43">
            <a:extLst>
              <a:ext uri="{FF2B5EF4-FFF2-40B4-BE49-F238E27FC236}">
                <a16:creationId xmlns:a16="http://schemas.microsoft.com/office/drawing/2014/main" id="{F32C7C23-0668-BA7A-2CF3-2FFB5765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557338"/>
            <a:ext cx="40036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dir="in"/>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534B-FB0A-003E-1A5E-C56884EC9700}"/>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ACELERACIÓN</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08547" name="Picture 3" descr="CURVHEAD">
            <a:extLst>
              <a:ext uri="{FF2B5EF4-FFF2-40B4-BE49-F238E27FC236}">
                <a16:creationId xmlns:a16="http://schemas.microsoft.com/office/drawing/2014/main" id="{8D7F6FA6-FA5E-510A-6BF6-FDC1C59C4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8446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5EB05D0E-90DA-371B-CE3C-C845B519823C}"/>
              </a:ext>
            </a:extLst>
          </p:cNvPr>
          <p:cNvSpPr>
            <a:spLocks/>
          </p:cNvSpPr>
          <p:nvPr/>
        </p:nvSpPr>
        <p:spPr bwMode="auto">
          <a:xfrm>
            <a:off x="1258888" y="20605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004549" name="Text Box 5">
            <a:extLst>
              <a:ext uri="{FF2B5EF4-FFF2-40B4-BE49-F238E27FC236}">
                <a16:creationId xmlns:a16="http://schemas.microsoft.com/office/drawing/2014/main" id="{32DE8F1C-E734-6410-6C06-F45D8D64CA6A}"/>
              </a:ext>
            </a:extLst>
          </p:cNvPr>
          <p:cNvSpPr txBox="1">
            <a:spLocks noChangeArrowheads="1"/>
          </p:cNvSpPr>
          <p:nvPr/>
        </p:nvSpPr>
        <p:spPr bwMode="auto">
          <a:xfrm>
            <a:off x="466725" y="2779713"/>
            <a:ext cx="8318500" cy="860425"/>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El cambio proporcional en velocidad con respecto al tiempo transcurrido</a:t>
            </a:r>
            <a:endParaRPr lang="en-US" altLang="es-PR" sz="2500" i="1">
              <a:solidFill>
                <a:srgbClr val="FF0000"/>
              </a:solidFill>
              <a:latin typeface="Arial Black" panose="020B0A04020102020204" pitchFamily="34" charset="0"/>
            </a:endParaRPr>
          </a:p>
        </p:txBody>
      </p:sp>
      <p:pic>
        <p:nvPicPr>
          <p:cNvPr id="108550" name="Picture 6" descr="Bullets_Arrow_Blue1_Right_03">
            <a:extLst>
              <a:ext uri="{FF2B5EF4-FFF2-40B4-BE49-F238E27FC236}">
                <a16:creationId xmlns:a16="http://schemas.microsoft.com/office/drawing/2014/main" id="{20148DD4-4A7B-6B62-08ED-A16E1820E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8511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551" name="Text Box 7">
            <a:extLst>
              <a:ext uri="{FF2B5EF4-FFF2-40B4-BE49-F238E27FC236}">
                <a16:creationId xmlns:a16="http://schemas.microsoft.com/office/drawing/2014/main" id="{C58264A4-A4B8-B9D5-8A4F-4BD9424D5F0F}"/>
              </a:ext>
            </a:extLst>
          </p:cNvPr>
          <p:cNvSpPr txBox="1">
            <a:spLocks noChangeArrowheads="1"/>
          </p:cNvSpPr>
          <p:nvPr/>
        </p:nvSpPr>
        <p:spPr bwMode="auto">
          <a:xfrm>
            <a:off x="466725" y="3860800"/>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 aceleración media/promedio:</a:t>
            </a:r>
            <a:endParaRPr lang="en-US" altLang="es-PR" sz="2500" i="1">
              <a:solidFill>
                <a:srgbClr val="FF0000"/>
              </a:solidFill>
              <a:latin typeface="Arial Black" panose="020B0A04020102020204" pitchFamily="34" charset="0"/>
            </a:endParaRPr>
          </a:p>
        </p:txBody>
      </p:sp>
      <p:pic>
        <p:nvPicPr>
          <p:cNvPr id="108552" name="Picture 8" descr="Bullets_Arrow_Blue1_Right_03">
            <a:extLst>
              <a:ext uri="{FF2B5EF4-FFF2-40B4-BE49-F238E27FC236}">
                <a16:creationId xmlns:a16="http://schemas.microsoft.com/office/drawing/2014/main" id="{59DA561A-9E80-6A43-B06C-240AA71EF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9322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553" name="Text Box 9">
            <a:extLst>
              <a:ext uri="{FF2B5EF4-FFF2-40B4-BE49-F238E27FC236}">
                <a16:creationId xmlns:a16="http://schemas.microsoft.com/office/drawing/2014/main" id="{21C70FCB-1F17-7C7E-ADFE-6831FBA69BB0}"/>
              </a:ext>
            </a:extLst>
          </p:cNvPr>
          <p:cNvSpPr txBox="1">
            <a:spLocks noChangeArrowheads="1"/>
          </p:cNvSpPr>
          <p:nvPr/>
        </p:nvSpPr>
        <p:spPr bwMode="auto">
          <a:xfrm>
            <a:off x="466725" y="4324350"/>
            <a:ext cx="7993063" cy="733425"/>
          </a:xfrm>
          <a:prstGeom prst="rect">
            <a:avLst/>
          </a:prstGeom>
          <a:noFill/>
          <a:ln>
            <a:noFill/>
          </a:ln>
          <a:effectLst/>
        </p:spPr>
        <p:txBody>
          <a:bodyPr>
            <a:spAutoFit/>
          </a:bodyPr>
          <a:lstStyle/>
          <a:p>
            <a:pPr>
              <a:defRPr/>
            </a:pPr>
            <a:r>
              <a:rPr lang="en-US" altLang="es-PR" sz="2100" b="1">
                <a:solidFill>
                  <a:srgbClr val="000000"/>
                </a:solidFill>
              </a:rPr>
              <a:t>La razón entre el cambio de velocidad y el intervalo de tiempo</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spTree>
  </p:cSld>
  <p:clrMapOvr>
    <a:masterClrMapping/>
  </p:clrMapOvr>
  <p:transition>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1859-69E7-67F9-7EAF-CA37396BB4B7}"/>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ACELERACIÓN</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09571" name="Picture 3" descr="CURVHEAD">
            <a:extLst>
              <a:ext uri="{FF2B5EF4-FFF2-40B4-BE49-F238E27FC236}">
                <a16:creationId xmlns:a16="http://schemas.microsoft.com/office/drawing/2014/main" id="{D7B10BB5-0AA9-F8EB-A8C3-EFF9395DF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8446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98D23FE1-EC2E-2508-1B0C-16B10A4E2FCC}"/>
              </a:ext>
            </a:extLst>
          </p:cNvPr>
          <p:cNvSpPr>
            <a:spLocks/>
          </p:cNvSpPr>
          <p:nvPr/>
        </p:nvSpPr>
        <p:spPr bwMode="auto">
          <a:xfrm>
            <a:off x="1258888" y="20605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CARACTERÍSTICAS</a:t>
            </a:r>
          </a:p>
        </p:txBody>
      </p:sp>
      <p:sp>
        <p:nvSpPr>
          <p:cNvPr id="1005573" name="Text Box 5">
            <a:extLst>
              <a:ext uri="{FF2B5EF4-FFF2-40B4-BE49-F238E27FC236}">
                <a16:creationId xmlns:a16="http://schemas.microsoft.com/office/drawing/2014/main" id="{0C3C040F-160B-BC51-E450-BD4E1392BAA2}"/>
              </a:ext>
            </a:extLst>
          </p:cNvPr>
          <p:cNvSpPr txBox="1">
            <a:spLocks noChangeArrowheads="1"/>
          </p:cNvSpPr>
          <p:nvPr/>
        </p:nvSpPr>
        <p:spPr bwMode="auto">
          <a:xfrm>
            <a:off x="646113" y="3789363"/>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Indica:</a:t>
            </a:r>
            <a:endParaRPr lang="en-US" altLang="es-PR" sz="2500" i="1">
              <a:solidFill>
                <a:srgbClr val="FF0000"/>
              </a:solidFill>
              <a:latin typeface="Arial Black" panose="020B0A04020102020204" pitchFamily="34" charset="0"/>
            </a:endParaRPr>
          </a:p>
        </p:txBody>
      </p:sp>
      <p:pic>
        <p:nvPicPr>
          <p:cNvPr id="109574" name="Picture 6" descr="Bullets_Arrow_Blue1_Right_03">
            <a:extLst>
              <a:ext uri="{FF2B5EF4-FFF2-40B4-BE49-F238E27FC236}">
                <a16:creationId xmlns:a16="http://schemas.microsoft.com/office/drawing/2014/main" id="{F5EDE041-8A7A-238F-D130-9DD41F4AB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3860800"/>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5575" name="Text Box 7">
            <a:extLst>
              <a:ext uri="{FF2B5EF4-FFF2-40B4-BE49-F238E27FC236}">
                <a16:creationId xmlns:a16="http://schemas.microsoft.com/office/drawing/2014/main" id="{803D26DC-6F5A-5FF9-DDA7-EE3C96CD43BB}"/>
              </a:ext>
            </a:extLst>
          </p:cNvPr>
          <p:cNvSpPr txBox="1">
            <a:spLocks noChangeArrowheads="1"/>
          </p:cNvSpPr>
          <p:nvPr/>
        </p:nvSpPr>
        <p:spPr bwMode="auto">
          <a:xfrm>
            <a:off x="646113" y="2781300"/>
            <a:ext cx="8318500" cy="476250"/>
          </a:xfrm>
          <a:prstGeom prst="rect">
            <a:avLst/>
          </a:prstGeom>
          <a:noFill/>
          <a:ln>
            <a:noFill/>
          </a:ln>
          <a:effectLst/>
        </p:spPr>
        <p:txBody>
          <a:bodyPr>
            <a:spAutoFit/>
          </a:bodyPr>
          <a:lstStyle/>
          <a:p>
            <a:pPr eaLnBrk="1" hangingPunct="1">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anose="020F0502020204030204" pitchFamily="34" charset="0"/>
              </a:rPr>
              <a:t>La aceleración es un vector:</a:t>
            </a:r>
            <a:endParaRPr lang="en-US" altLang="es-PR" sz="2500" i="1">
              <a:solidFill>
                <a:srgbClr val="FF0000"/>
              </a:solidFill>
              <a:latin typeface="Arial Black" panose="020B0A04020102020204" pitchFamily="34" charset="0"/>
            </a:endParaRPr>
          </a:p>
        </p:txBody>
      </p:sp>
      <p:pic>
        <p:nvPicPr>
          <p:cNvPr id="109576" name="Picture 8" descr="Bullets_Arrow_Blue1_Right_03">
            <a:extLst>
              <a:ext uri="{FF2B5EF4-FFF2-40B4-BE49-F238E27FC236}">
                <a16:creationId xmlns:a16="http://schemas.microsoft.com/office/drawing/2014/main" id="{A2974349-17D2-6049-FDFE-CC73DA708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8527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5577" name="Text Box 9">
            <a:extLst>
              <a:ext uri="{FF2B5EF4-FFF2-40B4-BE49-F238E27FC236}">
                <a16:creationId xmlns:a16="http://schemas.microsoft.com/office/drawing/2014/main" id="{C72431CB-3CBD-5B63-2617-8BD3326FF0F6}"/>
              </a:ext>
            </a:extLst>
          </p:cNvPr>
          <p:cNvSpPr txBox="1">
            <a:spLocks noChangeArrowheads="1"/>
          </p:cNvSpPr>
          <p:nvPr/>
        </p:nvSpPr>
        <p:spPr bwMode="auto">
          <a:xfrm>
            <a:off x="646113" y="3244850"/>
            <a:ext cx="7993062" cy="412750"/>
          </a:xfrm>
          <a:prstGeom prst="rect">
            <a:avLst/>
          </a:prstGeom>
          <a:noFill/>
          <a:ln>
            <a:noFill/>
          </a:ln>
          <a:effectLst/>
        </p:spPr>
        <p:txBody>
          <a:bodyPr>
            <a:spAutoFit/>
          </a:bodyPr>
          <a:lstStyle/>
          <a:p>
            <a:pPr>
              <a:defRPr/>
            </a:pPr>
            <a:r>
              <a:rPr lang="en-US" altLang="es-PR" sz="2100" b="1">
                <a:solidFill>
                  <a:srgbClr val="000000"/>
                </a:solidFill>
              </a:rPr>
              <a:t>Posee magnitud y dirección</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sp>
        <p:nvSpPr>
          <p:cNvPr id="1005578" name="Text Box 10">
            <a:extLst>
              <a:ext uri="{FF2B5EF4-FFF2-40B4-BE49-F238E27FC236}">
                <a16:creationId xmlns:a16="http://schemas.microsoft.com/office/drawing/2014/main" id="{EF701ED1-7BC7-609E-94F9-916629143912}"/>
              </a:ext>
            </a:extLst>
          </p:cNvPr>
          <p:cNvSpPr txBox="1">
            <a:spLocks noChangeArrowheads="1"/>
          </p:cNvSpPr>
          <p:nvPr/>
        </p:nvSpPr>
        <p:spPr bwMode="auto">
          <a:xfrm>
            <a:off x="935038" y="4306888"/>
            <a:ext cx="7993062" cy="412750"/>
          </a:xfrm>
          <a:prstGeom prst="rect">
            <a:avLst/>
          </a:prstGeom>
          <a:noFill/>
          <a:ln>
            <a:noFill/>
          </a:ln>
          <a:effectLst/>
        </p:spPr>
        <p:txBody>
          <a:bodyPr>
            <a:spAutoFit/>
          </a:bodyPr>
          <a:lstStyle/>
          <a:p>
            <a:pPr>
              <a:defRPr/>
            </a:pPr>
            <a:r>
              <a:rPr lang="en-US" altLang="es-PR" sz="2100" b="1">
                <a:solidFill>
                  <a:srgbClr val="000000"/>
                </a:solidFill>
              </a:rPr>
              <a:t>La rapidez con la cual cambia la velocidad</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109579" name="Picture 11" descr="Bullet_Round_Diamond_Maggenta_02">
            <a:extLst>
              <a:ext uri="{FF2B5EF4-FFF2-40B4-BE49-F238E27FC236}">
                <a16:creationId xmlns:a16="http://schemas.microsoft.com/office/drawing/2014/main" id="{CE69B5C7-C582-2012-32E5-D9D230BE34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4378325"/>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5580" name="Text Box 12">
            <a:extLst>
              <a:ext uri="{FF2B5EF4-FFF2-40B4-BE49-F238E27FC236}">
                <a16:creationId xmlns:a16="http://schemas.microsoft.com/office/drawing/2014/main" id="{58520804-EC60-E7AB-2AFA-0CA6245A165C}"/>
              </a:ext>
            </a:extLst>
          </p:cNvPr>
          <p:cNvSpPr txBox="1">
            <a:spLocks noChangeArrowheads="1"/>
          </p:cNvSpPr>
          <p:nvPr/>
        </p:nvSpPr>
        <p:spPr bwMode="auto">
          <a:xfrm>
            <a:off x="935038" y="4740275"/>
            <a:ext cx="7993062" cy="412750"/>
          </a:xfrm>
          <a:prstGeom prst="rect">
            <a:avLst/>
          </a:prstGeom>
          <a:noFill/>
          <a:ln>
            <a:noFill/>
          </a:ln>
          <a:effectLst/>
        </p:spPr>
        <p:txBody>
          <a:bodyPr>
            <a:spAutoFit/>
          </a:bodyPr>
          <a:lstStyle/>
          <a:p>
            <a:pPr>
              <a:defRPr/>
            </a:pPr>
            <a:r>
              <a:rPr lang="en-US" altLang="es-PR" sz="2100" b="1">
                <a:solidFill>
                  <a:srgbClr val="000000"/>
                </a:solidFill>
              </a:rPr>
              <a:t>Cambio de dirección</a:t>
            </a:r>
            <a:endParaRPr lang="en-US" altLang="es-PR" sz="2100">
              <a:solidFill>
                <a:srgbClr val="FF0000"/>
              </a:solidFill>
              <a:effectLst>
                <a:outerShdw blurRad="38100" dist="38100" dir="2700000" algn="tl">
                  <a:srgbClr val="C0C0C0"/>
                </a:outerShdw>
              </a:effectLst>
              <a:latin typeface="Arial Black" panose="020B0A04020102020204" pitchFamily="34" charset="0"/>
            </a:endParaRPr>
          </a:p>
        </p:txBody>
      </p:sp>
      <p:pic>
        <p:nvPicPr>
          <p:cNvPr id="109581" name="Picture 13" descr="Bullet_Round_Diamond_Maggenta_02">
            <a:extLst>
              <a:ext uri="{FF2B5EF4-FFF2-40B4-BE49-F238E27FC236}">
                <a16:creationId xmlns:a16="http://schemas.microsoft.com/office/drawing/2014/main" id="{2E0D0F30-1427-5D55-FBDF-531C14840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48117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9FD5-9A4B-B3CF-8519-999088651525}"/>
              </a:ext>
            </a:extLst>
          </p:cNvPr>
          <p:cNvSpPr>
            <a:spLocks/>
          </p:cNvSpPr>
          <p:nvPr/>
        </p:nvSpPr>
        <p:spPr bwMode="auto">
          <a:xfrm>
            <a:off x="0" y="765175"/>
            <a:ext cx="9144000" cy="8651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DESCRIPCIÓN/CINEMÁTICA DEL – </a:t>
            </a:r>
            <a:r>
              <a:rPr lang="es-PR" altLang="es-PR"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MOVIMIENTO HUMANO:</a:t>
            </a:r>
            <a:br>
              <a:rPr lang="es-PR" altLang="es-PR"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Cinemática Lineal - ACELERACIÓN</a:t>
            </a:r>
            <a:r>
              <a:rPr lang="es-PR" altLang="es-PR" sz="2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endParaRPr lang="es-PR" altLang="es-PR" sz="2800" baseline="-25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10595" name="Picture 3" descr="CURVHEAD">
            <a:extLst>
              <a:ext uri="{FF2B5EF4-FFF2-40B4-BE49-F238E27FC236}">
                <a16:creationId xmlns:a16="http://schemas.microsoft.com/office/drawing/2014/main" id="{ADBC8766-5C3B-BBD6-B089-DCEDCA473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844675"/>
            <a:ext cx="7416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0D9FE75A-4831-F259-CB0E-D15A7D8EE8AC}"/>
              </a:ext>
            </a:extLst>
          </p:cNvPr>
          <p:cNvSpPr>
            <a:spLocks/>
          </p:cNvSpPr>
          <p:nvPr/>
        </p:nvSpPr>
        <p:spPr bwMode="auto">
          <a:xfrm>
            <a:off x="1258888" y="2060575"/>
            <a:ext cx="6842125" cy="2413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3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CARACTERÍSTICAS</a:t>
            </a:r>
          </a:p>
        </p:txBody>
      </p:sp>
      <p:pic>
        <p:nvPicPr>
          <p:cNvPr id="110597" name="Picture 14" descr="B56">
            <a:extLst>
              <a:ext uri="{FF2B5EF4-FFF2-40B4-BE49-F238E27FC236}">
                <a16:creationId xmlns:a16="http://schemas.microsoft.com/office/drawing/2014/main" id="{2A0E7DD8-9327-33E5-8667-D93D48A7A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2901950"/>
            <a:ext cx="8643937"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23538</TotalTime>
  <Words>6788</Words>
  <Application>Microsoft Office PowerPoint</Application>
  <PresentationFormat>On-screen Show (4:3)</PresentationFormat>
  <Paragraphs>592</Paragraphs>
  <Slides>153</Slides>
  <Notes>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153</vt:i4>
      </vt:variant>
    </vt:vector>
  </HeadingPairs>
  <TitlesOfParts>
    <vt:vector size="163" baseType="lpstr">
      <vt:lpstr>Arial</vt:lpstr>
      <vt:lpstr>Arial Black</vt:lpstr>
      <vt:lpstr>Calibri</vt:lpstr>
      <vt:lpstr>Georgia</vt:lpstr>
      <vt:lpstr>Times New Roman</vt:lpstr>
      <vt:lpstr>Trebuchet MS</vt:lpstr>
      <vt:lpstr>Wingdings</vt:lpstr>
      <vt:lpstr>Wingdings 2</vt:lpstr>
      <vt:lpstr>Urban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Cinemática</dc:title>
  <dc:creator>Valued Acer Customer</dc:creator>
  <cp:lastModifiedBy>Edgar Lopategui Corsino</cp:lastModifiedBy>
  <cp:revision>2628</cp:revision>
  <cp:lastPrinted>2012-03-26T19:37:01Z</cp:lastPrinted>
  <dcterms:created xsi:type="dcterms:W3CDTF">2012-03-25T21:01:47Z</dcterms:created>
  <dcterms:modified xsi:type="dcterms:W3CDTF">2024-08-25T20:01:53Z</dcterms:modified>
</cp:coreProperties>
</file>