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ppt/tags/tag36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ppt/notesSlides/notesSlide36.xml" ContentType="application/vnd.openxmlformats-officedocument.presentationml.notesSlide+xml"/>
  <Override PartName="/ppt/tags/tag38.xml" ContentType="application/vnd.openxmlformats-officedocument.presentationml.tags+xml"/>
  <Override PartName="/ppt/notesSlides/notesSlide37.xml" ContentType="application/vnd.openxmlformats-officedocument.presentationml.notesSlide+xml"/>
  <Override PartName="/ppt/tags/tag39.xml" ContentType="application/vnd.openxmlformats-officedocument.presentationml.tags+xml"/>
  <Override PartName="/ppt/notesSlides/notesSlide38.xml" ContentType="application/vnd.openxmlformats-officedocument.presentationml.notesSlide+xml"/>
  <Override PartName="/ppt/tags/tag40.xml" ContentType="application/vnd.openxmlformats-officedocument.presentationml.tags+xml"/>
  <Override PartName="/ppt/notesSlides/notesSlide39.xml" ContentType="application/vnd.openxmlformats-officedocument.presentationml.notesSlide+xml"/>
  <Override PartName="/ppt/tags/tag41.xml" ContentType="application/vnd.openxmlformats-officedocument.presentationml.tags+xml"/>
  <Override PartName="/ppt/notesSlides/notesSlide40.xml" ContentType="application/vnd.openxmlformats-officedocument.presentationml.notesSlide+xml"/>
  <Override PartName="/ppt/tags/tag42.xml" ContentType="application/vnd.openxmlformats-officedocument.presentationml.tags+xml"/>
  <Override PartName="/ppt/notesSlides/notesSlide41.xml" ContentType="application/vnd.openxmlformats-officedocument.presentationml.notesSlide+xml"/>
  <Override PartName="/ppt/tags/tag43.xml" ContentType="application/vnd.openxmlformats-officedocument.presentationml.tags+xml"/>
  <Override PartName="/ppt/notesSlides/notesSlide42.xml" ContentType="application/vnd.openxmlformats-officedocument.presentationml.notesSlide+xml"/>
  <Override PartName="/ppt/tags/tag44.xml" ContentType="application/vnd.openxmlformats-officedocument.presentationml.tags+xml"/>
  <Override PartName="/ppt/notesSlides/notesSlide43.xml" ContentType="application/vnd.openxmlformats-officedocument.presentationml.notesSlide+xml"/>
  <Override PartName="/ppt/tags/tag45.xml" ContentType="application/vnd.openxmlformats-officedocument.presentationml.tags+xml"/>
  <Override PartName="/ppt/notesSlides/notesSlide44.xml" ContentType="application/vnd.openxmlformats-officedocument.presentationml.notesSlide+xml"/>
  <Override PartName="/ppt/tags/tag46.xml" ContentType="application/vnd.openxmlformats-officedocument.presentationml.tags+xml"/>
  <Override PartName="/ppt/notesSlides/notesSlide45.xml" ContentType="application/vnd.openxmlformats-officedocument.presentationml.notesSlide+xml"/>
  <Override PartName="/ppt/tags/tag47.xml" ContentType="application/vnd.openxmlformats-officedocument.presentationml.tags+xml"/>
  <Override PartName="/ppt/notesSlides/notesSlide46.xml" ContentType="application/vnd.openxmlformats-officedocument.presentationml.notesSlide+xml"/>
  <Override PartName="/ppt/tags/tag48.xml" ContentType="application/vnd.openxmlformats-officedocument.presentationml.tags+xml"/>
  <Override PartName="/ppt/notesSlides/notesSlide47.xml" ContentType="application/vnd.openxmlformats-officedocument.presentationml.notesSlide+xml"/>
  <Override PartName="/ppt/tags/tag49.xml" ContentType="application/vnd.openxmlformats-officedocument.presentationml.tags+xml"/>
  <Override PartName="/ppt/notesSlides/notesSlide48.xml" ContentType="application/vnd.openxmlformats-officedocument.presentationml.notesSlide+xml"/>
  <Override PartName="/ppt/tags/tag50.xml" ContentType="application/vnd.openxmlformats-officedocument.presentationml.tags+xml"/>
  <Override PartName="/ppt/notesSlides/notesSlide49.xml" ContentType="application/vnd.openxmlformats-officedocument.presentationml.notesSlide+xml"/>
  <Override PartName="/ppt/tags/tag51.xml" ContentType="application/vnd.openxmlformats-officedocument.presentationml.tags+xml"/>
  <Override PartName="/ppt/notesSlides/notesSlide50.xml" ContentType="application/vnd.openxmlformats-officedocument.presentationml.notesSlide+xml"/>
  <Override PartName="/ppt/tags/tag52.xml" ContentType="application/vnd.openxmlformats-officedocument.presentationml.tags+xml"/>
  <Override PartName="/ppt/notesSlides/notesSlide51.xml" ContentType="application/vnd.openxmlformats-officedocument.presentationml.notesSlide+xml"/>
  <Override PartName="/ppt/tags/tag53.xml" ContentType="application/vnd.openxmlformats-officedocument.presentationml.tags+xml"/>
  <Override PartName="/ppt/notesSlides/notesSlide52.xml" ContentType="application/vnd.openxmlformats-officedocument.presentationml.notesSlide+xml"/>
  <Override PartName="/ppt/tags/tag54.xml" ContentType="application/vnd.openxmlformats-officedocument.presentationml.tags+xml"/>
  <Override PartName="/ppt/notesSlides/notesSlide53.xml" ContentType="application/vnd.openxmlformats-officedocument.presentationml.notesSlide+xml"/>
  <Override PartName="/ppt/tags/tag55.xml" ContentType="application/vnd.openxmlformats-officedocument.presentationml.tags+xml"/>
  <Override PartName="/ppt/notesSlides/notesSlide54.xml" ContentType="application/vnd.openxmlformats-officedocument.presentationml.notesSlide+xml"/>
  <Override PartName="/ppt/tags/tag56.xml" ContentType="application/vnd.openxmlformats-officedocument.presentationml.tags+xml"/>
  <Override PartName="/ppt/notesSlides/notesSlide55.xml" ContentType="application/vnd.openxmlformats-officedocument.presentationml.notesSlide+xml"/>
  <Override PartName="/ppt/tags/tag57.xml" ContentType="application/vnd.openxmlformats-officedocument.presentationml.tags+xml"/>
  <Override PartName="/ppt/notesSlides/notesSlide56.xml" ContentType="application/vnd.openxmlformats-officedocument.presentationml.notesSlide+xml"/>
  <Override PartName="/ppt/tags/tag58.xml" ContentType="application/vnd.openxmlformats-officedocument.presentationml.tags+xml"/>
  <Override PartName="/ppt/notesSlides/notesSlide57.xml" ContentType="application/vnd.openxmlformats-officedocument.presentationml.notesSlide+xml"/>
  <Override PartName="/ppt/tags/tag59.xml" ContentType="application/vnd.openxmlformats-officedocument.presentationml.tags+xml"/>
  <Override PartName="/ppt/notesSlides/notesSlide58.xml" ContentType="application/vnd.openxmlformats-officedocument.presentationml.notesSlide+xml"/>
  <Override PartName="/ppt/tags/tag60.xml" ContentType="application/vnd.openxmlformats-officedocument.presentationml.tags+xml"/>
  <Override PartName="/ppt/notesSlides/notesSlide59.xml" ContentType="application/vnd.openxmlformats-officedocument.presentationml.notesSlide+xml"/>
  <Override PartName="/ppt/tags/tag61.xml" ContentType="application/vnd.openxmlformats-officedocument.presentationml.tags+xml"/>
  <Override PartName="/ppt/notesSlides/notesSlide60.xml" ContentType="application/vnd.openxmlformats-officedocument.presentationml.notesSlide+xml"/>
  <Override PartName="/ppt/tags/tag62.xml" ContentType="application/vnd.openxmlformats-officedocument.presentationml.tags+xml"/>
  <Override PartName="/ppt/notesSlides/notesSlide61.xml" ContentType="application/vnd.openxmlformats-officedocument.presentationml.notesSlide+xml"/>
  <Override PartName="/ppt/tags/tag63.xml" ContentType="application/vnd.openxmlformats-officedocument.presentationml.tags+xml"/>
  <Override PartName="/ppt/notesSlides/notesSlide62.xml" ContentType="application/vnd.openxmlformats-officedocument.presentationml.notesSlide+xml"/>
  <Override PartName="/ppt/tags/tag64.xml" ContentType="application/vnd.openxmlformats-officedocument.presentationml.tags+xml"/>
  <Override PartName="/ppt/notesSlides/notesSlide63.xml" ContentType="application/vnd.openxmlformats-officedocument.presentationml.notesSlide+xml"/>
  <Override PartName="/ppt/tags/tag65.xml" ContentType="application/vnd.openxmlformats-officedocument.presentationml.tags+xml"/>
  <Override PartName="/ppt/notesSlides/notesSlide64.xml" ContentType="application/vnd.openxmlformats-officedocument.presentationml.notesSlide+xml"/>
  <Override PartName="/ppt/tags/tag66.xml" ContentType="application/vnd.openxmlformats-officedocument.presentationml.tags+xml"/>
  <Override PartName="/ppt/notesSlides/notesSlide65.xml" ContentType="application/vnd.openxmlformats-officedocument.presentationml.notesSlide+xml"/>
  <Override PartName="/ppt/tags/tag67.xml" ContentType="application/vnd.openxmlformats-officedocument.presentationml.tags+xml"/>
  <Override PartName="/ppt/notesSlides/notesSlide66.xml" ContentType="application/vnd.openxmlformats-officedocument.presentationml.notesSlide+xml"/>
  <Override PartName="/ppt/tags/tag68.xml" ContentType="application/vnd.openxmlformats-officedocument.presentationml.tags+xml"/>
  <Override PartName="/ppt/notesSlides/notesSlide67.xml" ContentType="application/vnd.openxmlformats-officedocument.presentationml.notesSlide+xml"/>
  <Override PartName="/ppt/tags/tag69.xml" ContentType="application/vnd.openxmlformats-officedocument.presentationml.tags+xml"/>
  <Override PartName="/ppt/notesSlides/notesSlide68.xml" ContentType="application/vnd.openxmlformats-officedocument.presentationml.notesSlide+xml"/>
  <Override PartName="/ppt/tags/tag70.xml" ContentType="application/vnd.openxmlformats-officedocument.presentationml.tags+xml"/>
  <Override PartName="/ppt/notesSlides/notesSlide69.xml" ContentType="application/vnd.openxmlformats-officedocument.presentationml.notesSlide+xml"/>
  <Override PartName="/ppt/tags/tag71.xml" ContentType="application/vnd.openxmlformats-officedocument.presentationml.tags+xml"/>
  <Override PartName="/ppt/notesSlides/notesSlide70.xml" ContentType="application/vnd.openxmlformats-officedocument.presentationml.notesSlide+xml"/>
  <Override PartName="/ppt/tags/tag72.xml" ContentType="application/vnd.openxmlformats-officedocument.presentationml.tags+xml"/>
  <Override PartName="/ppt/notesSlides/notesSlide71.xml" ContentType="application/vnd.openxmlformats-officedocument.presentationml.notesSlide+xml"/>
  <Override PartName="/ppt/tags/tag73.xml" ContentType="application/vnd.openxmlformats-officedocument.presentationml.tags+xml"/>
  <Override PartName="/ppt/notesSlides/notesSlide72.xml" ContentType="application/vnd.openxmlformats-officedocument.presentationml.notesSlide+xml"/>
  <Override PartName="/ppt/tags/tag74.xml" ContentType="application/vnd.openxmlformats-officedocument.presentationml.tags+xml"/>
  <Override PartName="/ppt/notesSlides/notesSlide7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handoutMasterIdLst>
    <p:handoutMasterId r:id="rId76"/>
  </p:handoutMasterIdLst>
  <p:sldIdLst>
    <p:sldId id="256" r:id="rId2"/>
    <p:sldId id="257" r:id="rId3"/>
    <p:sldId id="365" r:id="rId4"/>
    <p:sldId id="364" r:id="rId5"/>
    <p:sldId id="362" r:id="rId6"/>
    <p:sldId id="361" r:id="rId7"/>
    <p:sldId id="291" r:id="rId8"/>
    <p:sldId id="299" r:id="rId9"/>
    <p:sldId id="300" r:id="rId10"/>
    <p:sldId id="301" r:id="rId11"/>
    <p:sldId id="302" r:id="rId12"/>
    <p:sldId id="289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24" r:id="rId24"/>
    <p:sldId id="313" r:id="rId25"/>
    <p:sldId id="325" r:id="rId26"/>
    <p:sldId id="284" r:id="rId27"/>
    <p:sldId id="298" r:id="rId28"/>
    <p:sldId id="314" r:id="rId29"/>
    <p:sldId id="327" r:id="rId30"/>
    <p:sldId id="330" r:id="rId31"/>
    <p:sldId id="331" r:id="rId32"/>
    <p:sldId id="332" r:id="rId33"/>
    <p:sldId id="333" r:id="rId34"/>
    <p:sldId id="334" r:id="rId35"/>
    <p:sldId id="335" r:id="rId36"/>
    <p:sldId id="328" r:id="rId37"/>
    <p:sldId id="336" r:id="rId38"/>
    <p:sldId id="337" r:id="rId39"/>
    <p:sldId id="338" r:id="rId40"/>
    <p:sldId id="340" r:id="rId41"/>
    <p:sldId id="339" r:id="rId42"/>
    <p:sldId id="341" r:id="rId43"/>
    <p:sldId id="343" r:id="rId44"/>
    <p:sldId id="344" r:id="rId45"/>
    <p:sldId id="345" r:id="rId46"/>
    <p:sldId id="346" r:id="rId47"/>
    <p:sldId id="347" r:id="rId48"/>
    <p:sldId id="342" r:id="rId49"/>
    <p:sldId id="348" r:id="rId50"/>
    <p:sldId id="349" r:id="rId51"/>
    <p:sldId id="350" r:id="rId52"/>
    <p:sldId id="351" r:id="rId53"/>
    <p:sldId id="352" r:id="rId54"/>
    <p:sldId id="353" r:id="rId55"/>
    <p:sldId id="354" r:id="rId56"/>
    <p:sldId id="329" r:id="rId57"/>
    <p:sldId id="355" r:id="rId58"/>
    <p:sldId id="356" r:id="rId59"/>
    <p:sldId id="357" r:id="rId60"/>
    <p:sldId id="358" r:id="rId61"/>
    <p:sldId id="359" r:id="rId62"/>
    <p:sldId id="360" r:id="rId63"/>
    <p:sldId id="326" r:id="rId64"/>
    <p:sldId id="317" r:id="rId65"/>
    <p:sldId id="318" r:id="rId66"/>
    <p:sldId id="321" r:id="rId67"/>
    <p:sldId id="320" r:id="rId68"/>
    <p:sldId id="322" r:id="rId69"/>
    <p:sldId id="319" r:id="rId70"/>
    <p:sldId id="323" r:id="rId71"/>
    <p:sldId id="315" r:id="rId72"/>
    <p:sldId id="316" r:id="rId73"/>
    <p:sldId id="363" r:id="rId74"/>
  </p:sldIdLst>
  <p:sldSz cx="9144000" cy="6858000" type="screen4x3"/>
  <p:notesSz cx="7315200" cy="9601200"/>
  <p:custDataLst>
    <p:tags r:id="rId7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6600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5" autoAdjust="0"/>
    <p:restoredTop sz="94652" autoAdjust="0"/>
  </p:normalViewPr>
  <p:slideViewPr>
    <p:cSldViewPr>
      <p:cViewPr varScale="1">
        <p:scale>
          <a:sx n="65" d="100"/>
          <a:sy n="65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4BB0500-ADE9-741C-96D6-DEC09AC75A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s-PR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29C7312-8877-B973-F9BC-457380C6F47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smtClean="0"/>
            </a:lvl1pPr>
          </a:lstStyle>
          <a:p>
            <a:pPr>
              <a:defRPr/>
            </a:pPr>
            <a:fld id="{FBA72D2A-8F11-464A-B22A-7E4B9E83D478}" type="datetimeFigureOut">
              <a:rPr lang="es-PR" altLang="en-US"/>
              <a:pPr>
                <a:defRPr/>
              </a:pPr>
              <a:t>04/30/2025</a:t>
            </a:fld>
            <a:endParaRPr lang="es-PR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61977294-644D-04A0-D506-942A9CB6EF9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s-PR" altLang="en-US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0FDA6517-76EF-F7F7-1489-8F3458ED423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smtClean="0"/>
            </a:lvl1pPr>
          </a:lstStyle>
          <a:p>
            <a:pPr>
              <a:defRPr/>
            </a:pPr>
            <a:fld id="{2220DAF6-767C-4EE8-8C3D-0B0FF7D57592}" type="slidenum">
              <a:rPr lang="es-PR" altLang="en-US"/>
              <a:pPr>
                <a:defRPr/>
              </a:pPr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4A2AEA-E5EE-796A-D711-CD1EEABC9BA6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s-P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0AC2C4-9C69-0FC9-CBDF-6BDBFAB84EC9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A88BFE9-2F09-4D9E-9A48-13E44C6E56FF}" type="datetimeFigureOut">
              <a:rPr lang="en-US" altLang="en-US"/>
              <a:pPr>
                <a:defRPr/>
              </a:pPr>
              <a:t>4/30/2025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BEFD761-900C-A50C-14BE-7DC7DCCD404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31AF540-53C2-693F-CD65-20538E3CA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8FF4F-D7A0-4D43-9D2B-0D9F10CE4E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s-P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63D27-F009-A706-211F-4BE22963F3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282E821-0C9E-459B-9C21-B61796DF3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8D1932B-9E30-FE30-656C-F0C7A2E6F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F96D448-2430-7F42-76FE-4D9A34667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1A098DC-4BD6-6D57-1A21-A60A34F8E9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60374A3-0BFF-696E-2A0E-8CCB6672F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318C5B6-E1C5-C2FE-2BAA-04A7964D95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8749E75-1F62-4CF3-95CC-72071727E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5FD5B89-8807-AF26-2CB0-30CBF313EB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CFF1B5A-B415-1EBF-49E2-5ADE69399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BC163E1-4F39-98C9-3666-4A1F34D3F4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60521D5-9551-9C6F-5E8A-0A6260F81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EBB90DF-AA9B-3427-23C4-2E9DFA6636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D106D0C-ACA0-D76D-2DAF-0F58C2BE47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AFAD919-C529-C451-2B4F-29A39A7B36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AB1956F-119B-BDF5-F20F-587D0CA3FC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4EDE837E-26DA-62B4-3041-19C3BBDEFB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AFB389C-4831-0DAE-D8AE-43A55DCE4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D05B30F-61C9-604B-DCCA-7F09B753F8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F0DFFB5-FD6D-D058-01BD-4E220C1DD9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702998F2-E692-9EE3-5100-56A9FE94C4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2BE48F8B-6660-5946-DB9E-55EFE6178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C412933-3DCA-845A-8DED-3B36F7C6E7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8DFE0B9-0718-5DFD-691F-E9D68A725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6F0090F-AD83-22CC-5732-7C21CFB0AF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4D04CC9-8916-C7AC-38B0-216CF126F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999F57C-5DD4-B7A3-B0A1-18F20EEF7B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6B2FB2C-D90D-8789-8B3B-8605FF7CFF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5C0139F-4AE9-0F4F-E72E-7576851E91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C5EC9C2-2CCE-9B5A-8975-9F94C69713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D8B7A03-F415-05FB-74AC-4F54742A50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DFFF7C6-EB98-ABEC-5BED-D46CBD422E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3A600A2C-7B5D-3BEA-2BC7-5B45155E92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B4D5A80B-213D-6A58-1FDE-F54268F08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71644F9-F9D9-C9D3-F0BA-3BF06952FB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56D3013-5A7C-5150-30C2-6DD37EBE4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66C10A14-B64D-C8BA-28B9-419DFC8D6B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7112BE3-BE3F-CC17-0D42-C1DE6A275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F1DE4CDB-6115-2AB1-F34D-5F5E420481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46259891-1EF6-AAAC-E32A-F79BC768C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79ED6085-D485-DA1B-99CC-EDFD1F5EEC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5997C11-F7BA-D282-EB5F-63E8E4D68F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865AC1E2-182A-D5AC-DA36-4B742A7B0C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75593F36-D48D-62CF-8E0E-F088B07CF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DC9723E6-EF3D-C68C-3C51-4A24426943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25C62B22-2DAA-2F93-37D0-BA1E4A099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C7A89B-0B3C-B09C-4E23-C6842E210A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AA0A46B-9895-047F-52E8-56FD1D913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2C4EF37-FD06-3FF1-6897-F05F1B5C6C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F92B6DC-DF26-B105-2825-8BBE6E098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EB21C12-BC6F-DD77-65BD-436CA99A49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87576C92-7F5C-9C82-5629-186E4E1170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449E483F-4D06-6C72-BF19-56A46ACD26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55D8EA1C-AB86-8CCA-33F2-340566B346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ED8FD790-9B00-F68C-B1DF-199E4846E0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7C84520-CDA8-7E07-85DD-C6CE088822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111003A4-94B8-3AB3-4394-2B75D07DAA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CC424E24-F4CC-66DB-CD2E-D1B11B012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BA10E071-E509-2ABF-5B99-BAA59840A1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F6F194A9-852B-49E2-CB86-C7469665E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28CF55DE-B9DE-294B-AD9B-935B7C20FC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C86258DB-E428-3FDC-8C3F-5AE87A52A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9F5E169-79CA-0351-7CB4-BA783FD622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3DA01DCA-68B4-79BA-D0E2-6A37AD07FF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28F3B627-0510-8568-C12B-BB134E1910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A5D9F7FA-5C9E-1308-7BC9-45E6CCF7D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CC7B3C10-00DE-73EC-9783-388DCD1B07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D898B51C-DB01-C54A-601A-C328F5CD78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79F587E-932F-98E5-BEFA-9F5A3F4CC4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90696DA-B388-AE31-C448-60942B2D7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18882B65-4964-2102-C202-A4B2B15002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2163AD2-742F-D844-6F67-2E9D440F36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64554E1-6E77-8E51-34D5-CE5AD5E729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A15FA5C-992A-47F4-FA91-CB39A3071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998284EF-0826-9BFB-ECC6-E4FD82F099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5BE95B9C-9CB3-DFB4-E394-17B5888327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B1DDFBC-1EBF-512E-0087-53F2D7B03B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3EBE02B8-6014-4D60-5190-A0B7244564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4F59E505-8744-E6DF-6648-55491AB5CF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EE254FA0-5728-E3F7-834E-32BB170E8E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8DD6FE70-9590-C136-D89D-D68B04EFD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70A3D768-D094-0AF6-BFF6-360F0A133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E80FE534-2EB5-156D-1C0D-9DE9BF47DA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3F599FC8-F9BD-DD51-6495-A1EE12B32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3AEA2C05-12CA-DF0B-06EF-D8A1599377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B568021E-9B11-D54D-67EC-EED9B84C2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5F322A15-3FC9-48B5-3F16-3FF9F18A22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3B6FF1D5-85A6-FE36-403D-276BAF4E9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E2795002-2FA5-23B5-80DA-E28185B96C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ABB8AFF9-B08B-2390-4421-713317EB3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D541A6D-29C7-4C32-421C-3BF9930701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3040626-3534-CAAD-DEC1-CCA794924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7AF7D0CD-CBDC-7B0E-2DC7-365D400B8C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20137517-2F37-9227-5B49-185A02172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57FF0064-CCF9-CDB3-6A52-DD4153A014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167F53A9-CB2A-731C-8B12-B6E68DF9A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691165AF-B193-3FFE-DE81-9F2FEBD0A2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ACAE231-2323-4FE3-B730-70F20F348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3B077C98-328D-9815-1D14-7207C2FF19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3222139A-1F79-6691-2E07-62EEB3995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A5651EB8-F0FD-0002-ACF9-7CDD67C6B1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02D5F545-E884-4629-0402-070399782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913CEAB-B1F1-3C33-3C2F-6DEDAF61FE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A89F25DB-7CB2-3B74-74D6-587E25094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56AFDF1E-8908-6577-C895-362991D100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21D49508-0666-00D4-F803-30C19A9A79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DCE4406D-84CA-5857-6F33-E9458E0B22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47893D15-52E9-CAAD-1129-C964D22CF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9A58ED82-6E44-224A-1587-0753D19C06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1845B9EE-BBE5-4C36-7352-31347DA2E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AF1EE889-91A5-9660-37CA-7BC64E7F3C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D13DDD6C-FFD4-CD78-651A-B6C2AE78E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763D045-2F1A-AC65-FDEB-42C073A42D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77C31D5-F302-483B-92F4-51B4FC52C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47419A81-AC8B-4BD1-A7A0-98EDC9983A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796CE283-2B47-A4A3-6151-EE57DF6E10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0E637494-AAA6-01DD-7023-B5B68FC262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562C650C-B26E-2B12-2EA3-8C5A4CEB9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D151C1A9-930A-2971-A6DA-438C4333E4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3E99A365-0D77-5EEF-AFD6-1783F9EEF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16AF2388-81DF-322A-AC9E-24874B839B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417ACC7A-E371-5880-3DB7-66F9180BA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3F2CF5D2-D41B-570D-5B34-ED72E77B56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32C432DB-A0F9-28E4-A67D-3ACDC120F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C3E82453-B233-93C5-0259-EA0CC9659B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9BC83556-82D4-CE5F-C3A1-A6E4F51B8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622F7201-F3AF-6F4F-8996-A98401269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97DA7D7A-077D-B927-0FFA-F79358053A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A6CA2637-7807-449E-B547-052B3BC5F1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9138372D-9779-0CD1-AD72-0112FCA1E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B24F0952-ACAF-5AAD-18A3-543CB4C38C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9C8C8AB9-4A0E-30D4-A10E-1B7EF4A2A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34B999D4-9AF1-0A3C-27E9-29FF3FF4F8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87FA6624-D4AA-7F49-BF6D-C53F9270DC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5B98424-3ACA-8337-1EEE-78087C0288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3D27A46-8BCC-EDFF-F150-31560D067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F4679DD2-39BB-46EC-FE52-163FA85512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5C36DDDF-7FCC-0076-427B-F85FD43C9B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24EA222A-2A5E-0F31-12F7-B9AF3F6879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C86F0CDD-9D6E-95F0-1BFE-D2D81108A3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3104ADDF-54FE-EEB9-161E-32C9AD443A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8B6A80CF-E92B-9C01-D6FF-B05C59AA4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90DB6220-B2B5-A5E8-6970-FAD771AC00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6CF54AAF-C2C6-D8BA-5B46-65EBF24CF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56A1623-BA77-7D19-D9DE-F8A525B62B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CF58AD7-AE30-CE9F-5961-46C4A47EA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568CEF4-D035-E665-AB59-FACA581B7A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339AF04-7A68-918C-B609-6AB6D39AAC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778375"/>
            <a:ext cx="7772400" cy="555625"/>
          </a:xfrm>
        </p:spPr>
        <p:txBody>
          <a:bodyPr>
            <a:noAutofit/>
          </a:bodyPr>
          <a:lstStyle>
            <a:lvl1pPr>
              <a:defRPr sz="3200" b="1">
                <a:solidFill>
                  <a:srgbClr val="FFFFFF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5410200"/>
            <a:ext cx="6400800" cy="4572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3AAE3-9BD2-A26C-1061-49DDAC2A1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451A9-7C69-49F5-95FF-7E310988412C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89966-4640-BE07-C889-AAA58CF44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EFDA-D23E-3E08-05BE-D54EE086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783B5E-DDFE-48BF-9A15-F600CA82F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41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C1AC4-E5CF-52E7-F685-41F00D1A8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A40EE-23F9-46FA-AADD-FE9A205564B5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15C30-CD7D-6624-037D-D753B092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0BA0D-078F-B0BF-AA18-439FABF3D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B329A-E775-42D4-93D6-4621482439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8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F8CFE-835D-5FCD-7ACF-2D1B845A5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72535-D0C2-4B60-856D-C436D361AD0C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C01EE-A125-40C8-D310-980E9BD32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92D95-E583-F789-1016-9B006D465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4C04A-3582-402A-883E-BEC6012621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88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762000"/>
          </a:xfr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0637"/>
            <a:ext cx="8229600" cy="40687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F539D-0B04-361A-A157-88DC19917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FF2BA-FF67-40D8-B9A9-10B6F1B7EC14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146CF-EE04-3033-4736-73284C96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EEA78-2831-3036-F701-9DCBBD1A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A13A7-A330-4CAD-AAEF-C68EA8EFD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10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63E4D-771F-BD97-FA82-1886519D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D75C6-0023-4841-8E14-73CF4ED06501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30463-509F-7690-3D9E-6D064944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D76D5-1E09-33DE-4BCA-9E10828A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8EA2E-C46F-44CF-AE06-6BE05077F4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204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EB61A7-0A18-024F-82FF-9560EF6B9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A1B2B-BD0F-48EF-BDBD-583E427342AB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421BF49-F132-100E-9E15-898FE8E96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B35961-F40D-ABD4-1C55-6D4E9B6F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6F5CE-1156-4BCC-8936-271C6913EF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57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4BC601-A9B2-187E-A783-637E2093A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51591-FB83-4A4B-844F-B098386072BF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6C05DD-8993-CDE3-AFEE-76E374DB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CFFE74-C1F4-A599-AAFD-7A4A070C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B3214-112A-461A-A30F-463C28A402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76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550C1B3-D33E-EFF8-21CF-09E61833D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4384A-5CC5-47A9-B065-3EE8A00BB38F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DC524E-C61D-51DE-D450-6AB510A87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445479-6986-A8D6-020D-98FBA13C9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B04F3-F496-43CB-B8F9-7029F9684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77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3E1BAF3-D0E4-531E-DD8A-48A0E8701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46C6D-F513-43BF-A0E4-01CE4E8B0BB5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582C1A9-2083-1C4E-D874-825B9674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6462E-DAC0-9CEC-DAD7-348D9A5C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C8EAF-9FDF-4CBD-998C-905178B1E8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14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080B03-A117-87F1-C778-4BBE2F6EC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21DB8-CC08-4E1A-A17F-12DF2CC2AC0A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9AD884-68CF-7FE7-0306-8F604BF27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61DD195-3EDA-4A40-F58E-AD6B5312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8945-F49D-434C-BE29-51DAB975DB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49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0DC3D3-5889-C083-E8F9-C7A3E4DD7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A559B-FE4D-49C1-963A-D035540A0B9A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E0CD84-FEE6-6811-C3C0-46E9F28C4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CE61CB-F39A-7E98-05D4-C6CB52C8C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56D75-D29D-4765-8CD6-92329A103F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01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67E29FA-7703-9E59-7B73-5B457D17627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63C7914-2377-15DC-046E-C718456842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4DD4F-13BD-696B-14AB-8F96D7B2D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ED6BD0-F1AA-4D45-B5B5-39A6C54A012D}" type="datetimeFigureOut">
              <a:rPr lang="en-US"/>
              <a:pPr>
                <a:defRPr/>
              </a:pPr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7A8B7-34B2-FD66-E0EE-CFC8AD966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8A2A5-1059-41DC-9504-615A2892E3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F3D1EAD-97C4-4593-B89C-EB5AC39E41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://creativecommons.org/licenses/by-nc-nd/3.0/p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http://www.saludmed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9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8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9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4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5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8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9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3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3D1D91B-9891-6643-E0E1-25A793EF0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915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s-PR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REHABILITACIÓN FÍSICA</a:t>
            </a:r>
            <a:endParaRPr lang="es-PR" altLang="en-US" sz="480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4BAC929-DB8C-C045-D749-4D158283CE95}"/>
              </a:ext>
            </a:extLst>
          </p:cNvPr>
          <p:cNvSpPr txBox="1">
            <a:spLocks/>
          </p:cNvSpPr>
          <p:nvPr/>
        </p:nvSpPr>
        <p:spPr bwMode="auto">
          <a:xfrm>
            <a:off x="152400" y="2895600"/>
            <a:ext cx="876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60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</a:t>
            </a:r>
          </a:p>
          <a:p>
            <a:pPr algn="ctr" eaLnBrk="1" hangingPunct="1">
              <a:defRPr/>
            </a:pPr>
            <a:r>
              <a:rPr lang="es-PR" altLang="en-US" sz="60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TERAPÉUTICOS </a:t>
            </a: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E24D935F-DE1B-C6B9-0BBA-3910578C0495}"/>
              </a:ext>
            </a:extLst>
          </p:cNvPr>
          <p:cNvSpPr>
            <a:spLocks/>
          </p:cNvSpPr>
          <p:nvPr/>
        </p:nvSpPr>
        <p:spPr bwMode="auto">
          <a:xfrm>
            <a:off x="228600" y="1143000"/>
            <a:ext cx="8686800" cy="1447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eaLnBrk="0" hangingPunct="0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s-PR" altLang="en-US" sz="5000" b="1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PRESCRIPCIÓN</a:t>
            </a:r>
            <a:br>
              <a:rPr lang="es-PR" altLang="en-US" sz="5000" b="1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s-PR" altLang="en-US" sz="5000" b="1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DE EJERCICIO </a:t>
            </a:r>
            <a:r>
              <a:rPr lang="es-PR" altLang="en-US" sz="5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577EC6B-E9CD-79F3-7BA5-ED75E27D4FFB}"/>
              </a:ext>
            </a:extLst>
          </p:cNvPr>
          <p:cNvSpPr>
            <a:spLocks/>
          </p:cNvSpPr>
          <p:nvPr/>
        </p:nvSpPr>
        <p:spPr bwMode="auto">
          <a:xfrm>
            <a:off x="1295400" y="4876800"/>
            <a:ext cx="6400800" cy="914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s-PR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Prof. Edgar Lopategui Corsino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s-PR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M.A., Fisiología del Ejercicio</a:t>
            </a:r>
          </a:p>
        </p:txBody>
      </p:sp>
      <p:pic>
        <p:nvPicPr>
          <p:cNvPr id="5126" name="Picture 1">
            <a:extLst>
              <a:ext uri="{FF2B5EF4-FFF2-40B4-BE49-F238E27FC236}">
                <a16:creationId xmlns:a16="http://schemas.microsoft.com/office/drawing/2014/main" id="{E5821903-7C09-B740-20E2-63047ACBC8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3000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2">
            <a:extLst>
              <a:ext uri="{FF2B5EF4-FFF2-40B4-BE49-F238E27FC236}">
                <a16:creationId xmlns:a16="http://schemas.microsoft.com/office/drawing/2014/main" id="{9ECD7446-E293-CC2D-BDF0-043076B19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6096000"/>
            <a:ext cx="7264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PR" altLang="en-US" sz="1200" dirty="0" err="1">
                <a:latin typeface="Arial" panose="020B0604020202020204" pitchFamily="34" charset="0"/>
              </a:rPr>
              <a:t>Saludmed</a:t>
            </a:r>
            <a:r>
              <a:rPr lang="es-PR" altLang="en-US" sz="1200" dirty="0">
                <a:latin typeface="Arial" panose="020B0604020202020204" pitchFamily="34" charset="0"/>
              </a:rPr>
              <a:t> 2025, por </a:t>
            </a:r>
            <a:r>
              <a:rPr lang="es-PR" altLang="en-US" sz="1200" b="1" i="1" dirty="0">
                <a:latin typeface="Arial" panose="020B0604020202020204" pitchFamily="34" charset="0"/>
                <a:hlinkClick r:id="rId6"/>
              </a:rPr>
              <a:t>Edgar Lopategui Corsino</a:t>
            </a:r>
            <a:r>
              <a:rPr lang="es-PR" altLang="en-US" sz="1200" dirty="0">
                <a:latin typeface="Arial" panose="020B0604020202020204" pitchFamily="34" charset="0"/>
              </a:rPr>
              <a:t>, se encuentra bajo una licencia </a:t>
            </a:r>
            <a:r>
              <a:rPr lang="es-PR" altLang="en-US" sz="1200" i="1" dirty="0">
                <a:latin typeface="Arial" panose="020B0604020202020204" pitchFamily="34" charset="0"/>
                <a:hlinkClick r:id="rId7"/>
              </a:rPr>
              <a:t>"Creative </a:t>
            </a:r>
            <a:r>
              <a:rPr lang="es-PR" altLang="en-US" sz="1200" i="1" dirty="0" err="1">
                <a:latin typeface="Arial" panose="020B0604020202020204" pitchFamily="34" charset="0"/>
                <a:hlinkClick r:id="rId7"/>
              </a:rPr>
              <a:t>Commons</a:t>
            </a:r>
            <a:r>
              <a:rPr lang="es-PR" altLang="en-US" sz="1200" i="1" dirty="0">
                <a:latin typeface="Arial" panose="020B0604020202020204" pitchFamily="34" charset="0"/>
                <a:hlinkClick r:id="rId7"/>
              </a:rPr>
              <a:t>"</a:t>
            </a:r>
            <a:r>
              <a:rPr lang="es-PR" altLang="en-US" sz="1200" dirty="0">
                <a:latin typeface="Arial" panose="020B0604020202020204" pitchFamily="34" charset="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PR" altLang="en-US" sz="1200" dirty="0">
                <a:latin typeface="Arial" panose="020B0604020202020204" pitchFamily="34" charset="0"/>
              </a:rPr>
              <a:t>de tipo: </a:t>
            </a:r>
            <a:r>
              <a:rPr lang="es-PR" altLang="en-US" sz="1200" b="1" i="1" dirty="0">
                <a:latin typeface="Arial" panose="020B0604020202020204" pitchFamily="34" charset="0"/>
                <a:hlinkClick r:id="rId7"/>
              </a:rPr>
              <a:t>Reconocimiento-</a:t>
            </a:r>
            <a:r>
              <a:rPr lang="es-PR" altLang="en-US" sz="1200" b="1" i="1" dirty="0" err="1">
                <a:latin typeface="Arial" panose="020B0604020202020204" pitchFamily="34" charset="0"/>
                <a:hlinkClick r:id="rId7"/>
              </a:rPr>
              <a:t>NoComercial</a:t>
            </a:r>
            <a:r>
              <a:rPr lang="es-PR" altLang="en-US" sz="1200" b="1" i="1" dirty="0">
                <a:latin typeface="Arial" panose="020B0604020202020204" pitchFamily="34" charset="0"/>
                <a:hlinkClick r:id="rId7"/>
              </a:rPr>
              <a:t>-Sin Obras Derivadas 3.0.  Licencia de Puerto Rico</a:t>
            </a:r>
            <a:r>
              <a:rPr lang="es-PR" altLang="en-US" sz="1200" dirty="0">
                <a:latin typeface="Arial" panose="020B0604020202020204" pitchFamily="34" charset="0"/>
              </a:rPr>
              <a:t>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PR" altLang="en-US" sz="1200" dirty="0">
                <a:latin typeface="Arial" panose="020B0604020202020204" pitchFamily="34" charset="0"/>
              </a:rPr>
              <a:t>Basado en las páginas publicadas para el sitio Web: </a:t>
            </a:r>
            <a:r>
              <a:rPr lang="es-PR" altLang="en-US" sz="1200" b="1" i="1" dirty="0">
                <a:latin typeface="Arial" panose="020B0604020202020204" pitchFamily="34" charset="0"/>
                <a:hlinkClick r:id="rId6"/>
              </a:rPr>
              <a:t>www.saludmed.com</a:t>
            </a:r>
            <a:r>
              <a:rPr lang="es-PR" altLang="en-US" sz="1200" dirty="0">
                <a:latin typeface="Arial" panose="020B0604020202020204" pitchFamily="34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349041F7-553B-4548-5197-089B8AB8683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438400"/>
            <a:ext cx="86106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700" b="1"/>
              <a:t> </a:t>
            </a:r>
            <a:r>
              <a:rPr lang="es-PR" altLang="en-US" sz="2700" b="1"/>
              <a:t>Con frecuencia, evaluar y re-evaluar la efectividad de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700" b="1"/>
              <a:t>      los procedimientos y técnicas, de manera que, de ser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700" b="1"/>
              <a:t>      necesario, modificarlas o alterar su plan de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700" b="1"/>
              <a:t>      tratamiento original:</a:t>
            </a:r>
            <a:endParaRPr lang="es-PR" altLang="en-US" sz="2600" b="1"/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s-PR" altLang="en-US" sz="2600" b="1"/>
              <a:t> A intervalos frecuentes, comparar los datos originales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600" b="1"/>
              <a:t>     con los datos actuales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PR" altLang="en-US" sz="2600" b="1"/>
              <a:t> Identificar las metas que se han logrado, aquellas que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sz="2600" b="1"/>
              <a:t>     requieren ser modificadas o establecer nuevas metas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600" b="1"/>
              <a:t>     en conformidad con los cambios en el atleta lesionado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AFDC4E05-5C55-0486-BAE2-034CEDA86D92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23556" name="Title 1">
            <a:extLst>
              <a:ext uri="{FF2B5EF4-FFF2-40B4-BE49-F238E27FC236}">
                <a16:creationId xmlns:a16="http://schemas.microsoft.com/office/drawing/2014/main" id="{C1CA71FF-644A-71F5-E087-F98616007589}"/>
              </a:ext>
            </a:extLst>
          </p:cNvPr>
          <p:cNvSpPr>
            <a:spLocks/>
          </p:cNvSpPr>
          <p:nvPr/>
        </p:nvSpPr>
        <p:spPr bwMode="auto">
          <a:xfrm>
            <a:off x="304800" y="12192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PLANIFICACION DEL PROGRAMA: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EVALUAR EL PLAN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DA0A45F2-1935-15BD-C3EC-C847E187390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667000"/>
            <a:ext cx="86106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El</a:t>
            </a:r>
            <a:r>
              <a:rPr lang="es-PR" altLang="en-US" b="1"/>
              <a:t> programa residencial debe ser visualizado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como una extensión del plan terapéutico: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Identificar, con tiempo, el lugar de cuidado fuera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del  centro de rehabilitación física:</a:t>
            </a:r>
          </a:p>
          <a:p>
            <a:pPr lvl="2" eaLnBrk="1" hangingPunct="1">
              <a:lnSpc>
                <a:spcPct val="120000"/>
              </a:lnSpc>
              <a:buFontTx/>
              <a:buChar char="•"/>
            </a:pPr>
            <a:r>
              <a:rPr lang="es-PR" altLang="en-US" sz="2800" b="1" i="1"/>
              <a:t>En el hogar</a:t>
            </a:r>
          </a:p>
          <a:p>
            <a:pPr lvl="2" eaLnBrk="1" hangingPunct="1">
              <a:buFontTx/>
              <a:buChar char="•"/>
            </a:pPr>
            <a:r>
              <a:rPr lang="es-PR" altLang="en-US" sz="2800" b="1" i="1"/>
              <a:t>Un establecimiento alterno (Ej: centro deportivo)</a:t>
            </a:r>
            <a:r>
              <a:rPr lang="es-PR" altLang="en-US" b="1" i="1"/>
              <a:t> 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Identificar quien puede trabajar con el atleta en la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casa o centro deportivo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3232E9B8-A205-7B86-3814-FB2D937EBB7E}"/>
              </a:ext>
            </a:extLst>
          </p:cNvPr>
          <p:cNvSpPr txBox="1">
            <a:spLocks/>
          </p:cNvSpPr>
          <p:nvPr/>
        </p:nvSpPr>
        <p:spPr bwMode="auto">
          <a:xfrm>
            <a:off x="228600" y="533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25604" name="Title 1">
            <a:extLst>
              <a:ext uri="{FF2B5EF4-FFF2-40B4-BE49-F238E27FC236}">
                <a16:creationId xmlns:a16="http://schemas.microsoft.com/office/drawing/2014/main" id="{5D57CBDA-F375-0870-7064-172E3A2E5A79}"/>
              </a:ext>
            </a:extLst>
          </p:cNvPr>
          <p:cNvSpPr>
            <a:spLocks/>
          </p:cNvSpPr>
          <p:nvPr/>
        </p:nvSpPr>
        <p:spPr bwMode="auto">
          <a:xfrm>
            <a:off x="304800" y="1524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PLANIFICACION DEL PROGRAMA: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PROGRAMA PARA EL HOGAR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5D45E7A0-B2F2-65E9-B2C8-912E5D166A9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667000"/>
            <a:ext cx="8610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800" b="1"/>
              <a:t> </a:t>
            </a:r>
            <a:r>
              <a:rPr lang="es-PR" altLang="en-US" sz="2800" b="1"/>
              <a:t>Luego de la evaluación del paciente, y la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identificación de los problemas, se procede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a desarrollar las metas de tratamiento y establecer el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plan de cuidado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A continuación, se requiere determinar si el programa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de los ejercicios terapéuticos pueden ser empleados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para alcanzar las metas y el plan de cuidado que ha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sido establecido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0A64838A-F85F-A29B-4C70-2B4737757189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27652" name="Title 1">
            <a:extLst>
              <a:ext uri="{FF2B5EF4-FFF2-40B4-BE49-F238E27FC236}">
                <a16:creationId xmlns:a16="http://schemas.microsoft.com/office/drawing/2014/main" id="{1033C926-BA9C-5D8D-D11A-0B2BBBA35B27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DISEÑO DE UN PROGRAMA DE EJERCICIO: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METAS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88D2BB20-62E4-4220-264A-E1E059936E5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895600"/>
            <a:ext cx="8610600" cy="289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Tipo de la lesión sufrida por el deportista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Nivel de competencia del atleta lesionado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Edad de los atletas participantes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Sexo de los deportistas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4C1E4E91-F06A-F198-600A-8DBFD0058C1E}"/>
              </a:ext>
            </a:extLst>
          </p:cNvPr>
          <p:cNvSpPr txBox="1">
            <a:spLocks/>
          </p:cNvSpPr>
          <p:nvPr/>
        </p:nvSpPr>
        <p:spPr bwMode="auto">
          <a:xfrm>
            <a:off x="228600" y="533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29700" name="Title 1">
            <a:extLst>
              <a:ext uri="{FF2B5EF4-FFF2-40B4-BE49-F238E27FC236}">
                <a16:creationId xmlns:a16="http://schemas.microsoft.com/office/drawing/2014/main" id="{D37123F9-A733-9ED4-9E43-949DDF698B8D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DETERMINANTES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Content Placeholder 2">
            <a:extLst>
              <a:ext uri="{FF2B5EF4-FFF2-40B4-BE49-F238E27FC236}">
                <a16:creationId xmlns:a16="http://schemas.microsoft.com/office/drawing/2014/main" id="{C7DA9C6D-5E95-53F4-89C3-4362897DB96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667000"/>
            <a:ext cx="8610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Atleta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recreativo</a:t>
            </a:r>
            <a:r>
              <a:rPr lang="es-PR" altLang="en-US" sz="2800" b="1"/>
              <a:t>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/>
              <a:t>El atleta recreativo ocasional: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  <a:defRPr/>
            </a:pPr>
            <a:r>
              <a:rPr lang="es-PR" altLang="en-US" b="1"/>
              <a:t> </a:t>
            </a:r>
            <a:r>
              <a:rPr lang="es-PR" altLang="en-US" sz="23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Ejemplo</a:t>
            </a:r>
            <a:r>
              <a:rPr lang="es-PR" altLang="en-US" sz="2300" b="1"/>
              <a:t>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El individuo que corre o juega tenis dos a tres veces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por semana, pero no compite en eventos formales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  <a:defRPr/>
            </a:pPr>
            <a:r>
              <a:rPr lang="es-PR" altLang="en-US" sz="23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Meta para la rehabilitación</a:t>
            </a:r>
            <a:r>
              <a:rPr lang="es-PR" altLang="en-US" sz="2300" b="1"/>
              <a:t>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Debido a que no participa a un nivel competitivo, la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rapidez con que retorna al deporte no es de vida o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muerte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8F07D98B-6BED-276D-6754-8D2588C7CAA7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31748" name="Title 1">
            <a:extLst>
              <a:ext uri="{FF2B5EF4-FFF2-40B4-BE49-F238E27FC236}">
                <a16:creationId xmlns:a16="http://schemas.microsoft.com/office/drawing/2014/main" id="{5FEA0DBE-EC93-98D9-4449-81781C52062E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NIVELES DE COMPETENCIA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ontent Placeholder 2">
            <a:extLst>
              <a:ext uri="{FF2B5EF4-FFF2-40B4-BE49-F238E27FC236}">
                <a16:creationId xmlns:a16="http://schemas.microsoft.com/office/drawing/2014/main" id="{18678A09-D932-6454-4697-E4D8FC36340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667000"/>
            <a:ext cx="8610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Atleta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recreativo</a:t>
            </a:r>
            <a:r>
              <a:rPr lang="es-PR" altLang="en-US" sz="2800" b="1"/>
              <a:t>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/>
              <a:t>El atleta recreativo competitivo: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  <a:defRPr/>
            </a:pPr>
            <a:r>
              <a:rPr lang="es-PR" altLang="en-US" sz="23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Ejemplo</a:t>
            </a:r>
            <a:r>
              <a:rPr lang="es-PR" altLang="en-US" sz="2300" b="1"/>
              <a:t>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Aquel atleta serio involucrado en un programa de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entrenamiento físico riguroso para poder mejorar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su rendimiento atlético en carreras o eventos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deportivos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  <a:defRPr/>
            </a:pPr>
            <a:r>
              <a:rPr lang="es-PR" altLang="en-US" sz="23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Meta para la rehabilitación</a:t>
            </a:r>
            <a:r>
              <a:rPr lang="es-PR" altLang="en-US" sz="2300" b="1"/>
              <a:t>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Este tipo de atleta recreativo requiere regresar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lo más rápido posible a su nivel competitivo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1E9AA60D-D531-9FD3-92F5-D701CD1D98B8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33796" name="Title 1">
            <a:extLst>
              <a:ext uri="{FF2B5EF4-FFF2-40B4-BE49-F238E27FC236}">
                <a16:creationId xmlns:a16="http://schemas.microsoft.com/office/drawing/2014/main" id="{9AB237DA-352C-80DB-9554-6FE9DF251DA1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NIVELES DE COMPETENCIA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Content Placeholder 2">
            <a:extLst>
              <a:ext uri="{FF2B5EF4-FFF2-40B4-BE49-F238E27FC236}">
                <a16:creationId xmlns:a16="http://schemas.microsoft.com/office/drawing/2014/main" id="{0840A8A3-241B-929D-004E-24ABEAF3DCD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295400"/>
            <a:ext cx="8610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Atleta a nivel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institucional</a:t>
            </a:r>
            <a:r>
              <a:rPr lang="es-PR" altLang="en-US" sz="2800" b="1"/>
              <a:t>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Población que incluye: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  <a:defRPr/>
            </a:pPr>
            <a:r>
              <a:rPr lang="es-PR" altLang="en-US" b="1"/>
              <a:t> </a:t>
            </a:r>
            <a:r>
              <a:rPr lang="es-PR" altLang="en-US" b="1" i="1"/>
              <a:t>Atletas de escuela superior y universitarios</a:t>
            </a:r>
            <a:r>
              <a:rPr lang="es-PR" altLang="en-US" b="1"/>
              <a:t>:</a:t>
            </a: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Prioridades/características: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s-PR" altLang="en-US" sz="2400" b="1"/>
              <a:t>Poseen un calendario académico y competitivo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estricto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Meta para la rehabilitación</a:t>
            </a:r>
            <a:r>
              <a:rPr lang="es-PR" altLang="en-US" sz="2400" b="1">
                <a:latin typeface="Tahoma" panose="020B0604030504040204" pitchFamily="34" charset="0"/>
              </a:rPr>
              <a:t>:</a:t>
            </a:r>
          </a:p>
          <a:p>
            <a:pPr lvl="2" eaLnBrk="1" hangingPunct="1">
              <a:lnSpc>
                <a:spcPct val="70000"/>
              </a:lnSpc>
              <a:buFontTx/>
              <a:buChar char="•"/>
              <a:defRPr/>
            </a:pPr>
            <a:r>
              <a:rPr lang="es-PR" altLang="en-US" sz="2800" b="1"/>
              <a:t> </a:t>
            </a:r>
            <a:r>
              <a:rPr lang="es-PR" altLang="en-US" b="1" i="1"/>
              <a:t>Determinantes</a:t>
            </a:r>
            <a:r>
              <a:rPr lang="es-PR" altLang="en-US" b="1"/>
              <a:t>:</a:t>
            </a: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 i="1"/>
              <a:t> Las necesidades del itinerario de competencias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s-PR" altLang="en-US" sz="2400" b="1" i="1"/>
              <a:t>Estado de “seniority” en la escuela: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-</a:t>
            </a:r>
            <a:r>
              <a:rPr lang="es-PR" altLang="en-US" sz="2400" b="1"/>
              <a:t> El atleta universitario “senior” que participa en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  su último año deportivo, sin intenciones de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  continuar a nivel profesional, posee metas muy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  diferentes para aquellos atletas “junior” de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  escuela superior que compiten para una beca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  universitaria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30BFDA92-7C2C-E333-DD7C-9C9AB0446E31}"/>
              </a:ext>
            </a:extLst>
          </p:cNvPr>
          <p:cNvSpPr txBox="1">
            <a:spLocks/>
          </p:cNvSpPr>
          <p:nvPr/>
        </p:nvSpPr>
        <p:spPr bwMode="auto">
          <a:xfrm>
            <a:off x="228600" y="76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29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35844" name="Title 1">
            <a:extLst>
              <a:ext uri="{FF2B5EF4-FFF2-40B4-BE49-F238E27FC236}">
                <a16:creationId xmlns:a16="http://schemas.microsoft.com/office/drawing/2014/main" id="{7465B33F-6C85-D024-29FC-972FCB4BC959}"/>
              </a:ext>
            </a:extLst>
          </p:cNvPr>
          <p:cNvSpPr>
            <a:spLocks/>
          </p:cNvSpPr>
          <p:nvPr/>
        </p:nvSpPr>
        <p:spPr bwMode="auto">
          <a:xfrm>
            <a:off x="304800" y="609600"/>
            <a:ext cx="853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PR" altLang="en-US" sz="2500" b="1"/>
              <a:t>ESTABLECIMINTO DE LAS METAS:</a:t>
            </a:r>
            <a:br>
              <a:rPr lang="es-PR" altLang="en-US" sz="2500" b="1"/>
            </a:br>
            <a:r>
              <a:rPr lang="es-PR" altLang="en-US" sz="2500" b="1" i="1">
                <a:latin typeface="Tahoma" panose="020B0604030504040204" pitchFamily="34" charset="0"/>
              </a:rPr>
              <a:t>NIVELES DE COMPETENCIA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Content Placeholder 2">
            <a:extLst>
              <a:ext uri="{FF2B5EF4-FFF2-40B4-BE49-F238E27FC236}">
                <a16:creationId xmlns:a16="http://schemas.microsoft.com/office/drawing/2014/main" id="{5FA99C0B-ACAD-B013-2DE4-DA525EF7612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667000"/>
            <a:ext cx="8610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El atleta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profesional</a:t>
            </a:r>
            <a:r>
              <a:rPr lang="es-PR" altLang="en-US" sz="2800" b="1"/>
              <a:t>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Meta para la rehabilitación</a:t>
            </a:r>
            <a:r>
              <a:rPr lang="es-PR" altLang="en-US" sz="2400" b="1">
                <a:latin typeface="Tahoma" panose="020B0604030504040204" pitchFamily="34" charset="0"/>
              </a:rPr>
              <a:t>:</a:t>
            </a:r>
          </a:p>
          <a:p>
            <a:pPr lvl="2" eaLnBrk="1" hangingPunct="1">
              <a:lnSpc>
                <a:spcPct val="70000"/>
              </a:lnSpc>
              <a:buFontTx/>
              <a:buChar char="•"/>
              <a:defRPr/>
            </a:pPr>
            <a:r>
              <a:rPr lang="es-PR" altLang="en-US" sz="2800" b="1"/>
              <a:t> </a:t>
            </a:r>
            <a:r>
              <a:rPr lang="es-PR" altLang="en-US" b="1" i="1"/>
              <a:t>Prioridades o consideraciones especiales</a:t>
            </a:r>
            <a:r>
              <a:rPr lang="es-PR" altLang="en-US" sz="2000" b="1"/>
              <a:t>:</a:t>
            </a:r>
            <a:endParaRPr lang="es-PR" altLang="en-US" sz="2300" b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Se encuentran bajo presión para continuar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    participando a un nivel de alta eficiencia</a:t>
            </a:r>
            <a:r>
              <a:rPr lang="es-PR" altLang="en-US" sz="2100" b="1"/>
              <a:t>:</a:t>
            </a:r>
          </a:p>
          <a:p>
            <a:pPr lvl="4" eaLnBrk="1" hangingPunct="1">
              <a:buFont typeface="Wingdings" panose="05000000000000000000" pitchFamily="2" charset="2"/>
              <a:buChar char="§"/>
              <a:defRPr/>
            </a:pPr>
            <a:r>
              <a:rPr lang="es-PR" altLang="en-US" sz="2400" b="1" i="1"/>
              <a:t>Esto implica que requiere volver a su deporte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profesional de una manera rápida y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efectivamente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B996843C-409C-88C6-8A55-3BE9CC8D7CAD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37892" name="Title 1">
            <a:extLst>
              <a:ext uri="{FF2B5EF4-FFF2-40B4-BE49-F238E27FC236}">
                <a16:creationId xmlns:a16="http://schemas.microsoft.com/office/drawing/2014/main" id="{FB4E9734-5653-F27F-18AA-D6AA56FCA45D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NIVELES DE COMPETENCIA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ontent Placeholder 2">
            <a:extLst>
              <a:ext uri="{FF2B5EF4-FFF2-40B4-BE49-F238E27FC236}">
                <a16:creationId xmlns:a16="http://schemas.microsoft.com/office/drawing/2014/main" id="{B030D4DB-6BAE-2823-DF8F-5C0425BDBD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667000"/>
            <a:ext cx="8610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Atleta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Olímpico</a:t>
            </a:r>
            <a:r>
              <a:rPr lang="es-PR" altLang="en-US" sz="2800" b="1"/>
              <a:t>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Meta para la rehabilitación</a:t>
            </a:r>
            <a:r>
              <a:rPr lang="es-PR" altLang="en-US" sz="2400" b="1">
                <a:latin typeface="Tahoma" panose="020B0604030504040204" pitchFamily="34" charset="0"/>
              </a:rPr>
              <a:t>:</a:t>
            </a:r>
          </a:p>
          <a:p>
            <a:pPr lvl="2" eaLnBrk="1" hangingPunct="1">
              <a:lnSpc>
                <a:spcPct val="70000"/>
              </a:lnSpc>
              <a:buFontTx/>
              <a:buChar char="•"/>
              <a:defRPr/>
            </a:pPr>
            <a:r>
              <a:rPr lang="es-PR" altLang="en-US" sz="2800" b="1"/>
              <a:t> </a:t>
            </a:r>
            <a:r>
              <a:rPr lang="es-PR" altLang="en-US" b="1" i="1"/>
              <a:t>Prioridades o consideraciones especiales</a:t>
            </a:r>
            <a:r>
              <a:rPr lang="es-PR" altLang="en-US" sz="2000" b="1"/>
              <a:t>:</a:t>
            </a:r>
            <a:endParaRPr lang="es-PR" altLang="en-US" sz="2300" b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Solo compiten cada cuatro años, de manera que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    se ven obligados a rendir a los niveles más altos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    posibles</a:t>
            </a:r>
            <a:r>
              <a:rPr lang="es-PR" altLang="en-US" sz="2100" b="1"/>
              <a:t>: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s-PR" altLang="en-US" sz="2400" b="1" i="1"/>
              <a:t>Consecuentemente, en caso de una lesión,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estos tipos de atletas poseen la urgencia de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regresar a la competencia olímpica, pues este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es el “momento de la verdad”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22EAEE5F-C39C-F17C-6313-8E171C2B02AB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39940" name="Title 1">
            <a:extLst>
              <a:ext uri="{FF2B5EF4-FFF2-40B4-BE49-F238E27FC236}">
                <a16:creationId xmlns:a16="http://schemas.microsoft.com/office/drawing/2014/main" id="{83176105-5DA7-D557-548D-B351CC98AB20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NIVELES DE COMPETENCIA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ontent Placeholder 2">
            <a:extLst>
              <a:ext uri="{FF2B5EF4-FFF2-40B4-BE49-F238E27FC236}">
                <a16:creationId xmlns:a16="http://schemas.microsoft.com/office/drawing/2014/main" id="{1681D658-DD41-9274-57D9-B4247642E0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667000"/>
            <a:ext cx="8610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El atleta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pediátrico</a:t>
            </a:r>
            <a:r>
              <a:rPr lang="es-PR" altLang="en-US" sz="2800" b="1"/>
              <a:t>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Meta para la rehabilitación</a:t>
            </a:r>
            <a:r>
              <a:rPr lang="es-PR" altLang="en-US" sz="2400" b="1">
                <a:latin typeface="Tahoma" panose="020B0604030504040204" pitchFamily="34" charset="0"/>
              </a:rPr>
              <a:t>:</a:t>
            </a:r>
          </a:p>
          <a:p>
            <a:pPr lvl="2" eaLnBrk="1" hangingPunct="1">
              <a:lnSpc>
                <a:spcPct val="70000"/>
              </a:lnSpc>
              <a:buFontTx/>
              <a:buChar char="•"/>
              <a:defRPr/>
            </a:pPr>
            <a:r>
              <a:rPr lang="es-PR" altLang="en-US" sz="2800" b="1"/>
              <a:t> </a:t>
            </a:r>
            <a:r>
              <a:rPr lang="es-PR" altLang="en-US" b="1" i="1"/>
              <a:t>Prioridades o consideraciones especiales</a:t>
            </a:r>
            <a:r>
              <a:rPr lang="es-PR" altLang="en-US" sz="2000" b="1"/>
              <a:t>:</a:t>
            </a:r>
            <a:endParaRPr lang="es-PR" altLang="en-US" sz="2300" b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Prevenir complicaciones futuras que afecten el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    desarrollo de niño</a:t>
            </a:r>
            <a:r>
              <a:rPr lang="es-PR" altLang="en-US" sz="2100" b="1"/>
              <a:t>:</a:t>
            </a:r>
          </a:p>
          <a:p>
            <a:pPr lvl="4" eaLnBrk="1" hangingPunct="1">
              <a:buFont typeface="Wingdings" panose="05000000000000000000" pitchFamily="2" charset="2"/>
              <a:buChar char="§"/>
              <a:defRPr/>
            </a:pPr>
            <a:r>
              <a:rPr lang="es-PR" altLang="en-US" sz="2400" b="1" i="1"/>
              <a:t>Las metas y estrategias en la población pediátrica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requiere una planificación cuidadosa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52D7CB18-1F55-BB0B-ED15-ADA433EC908F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41988" name="Title 1">
            <a:extLst>
              <a:ext uri="{FF2B5EF4-FFF2-40B4-BE49-F238E27FC236}">
                <a16:creationId xmlns:a16="http://schemas.microsoft.com/office/drawing/2014/main" id="{71D67ABD-592B-2AAE-B26F-66A531E79E8C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EDAD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35936D22-A594-DBE3-75CF-4F37E3434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31242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s-PR" altLang="en-US" sz="3200" b="1"/>
              <a:t>Tratamiento de una enfermedad o lesión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7DE0BFF4-E155-AA4C-55BD-951F15AB99CA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7172" name="Title 1">
            <a:extLst>
              <a:ext uri="{FF2B5EF4-FFF2-40B4-BE49-F238E27FC236}">
                <a16:creationId xmlns:a16="http://schemas.microsoft.com/office/drawing/2014/main" id="{6A22CBA4-0EF0-E9F0-0537-7499B2F2FE9C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DEFINICIONES: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TERAPIA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ontent Placeholder 2">
            <a:extLst>
              <a:ext uri="{FF2B5EF4-FFF2-40B4-BE49-F238E27FC236}">
                <a16:creationId xmlns:a16="http://schemas.microsoft.com/office/drawing/2014/main" id="{34F4A82F-9820-A29C-28A9-7AC4E79C54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667000"/>
            <a:ext cx="8610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El atleta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geriático</a:t>
            </a:r>
            <a:r>
              <a:rPr lang="es-PR" altLang="en-US" sz="2800" b="1"/>
              <a:t>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Meta para la rehabilitación</a:t>
            </a:r>
            <a:r>
              <a:rPr lang="es-PR" altLang="en-US" sz="2400" b="1">
                <a:latin typeface="Tahoma" panose="020B0604030504040204" pitchFamily="34" charset="0"/>
              </a:rPr>
              <a:t>:</a:t>
            </a:r>
          </a:p>
          <a:p>
            <a:pPr lvl="2" eaLnBrk="1" hangingPunct="1">
              <a:lnSpc>
                <a:spcPct val="70000"/>
              </a:lnSpc>
              <a:buFontTx/>
              <a:buChar char="•"/>
              <a:defRPr/>
            </a:pPr>
            <a:r>
              <a:rPr lang="es-PR" altLang="en-US" sz="2800" b="1"/>
              <a:t> </a:t>
            </a:r>
            <a:r>
              <a:rPr lang="es-PR" altLang="en-US" b="1" i="1"/>
              <a:t>Prioridades o consideraciones especiales</a:t>
            </a:r>
            <a:r>
              <a:rPr lang="es-PR" altLang="en-US" sz="2000" b="1"/>
              <a:t>:</a:t>
            </a:r>
            <a:endParaRPr lang="es-PR" altLang="en-US" sz="2300" b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Mantener la salud y aptitud física</a:t>
            </a:r>
            <a:r>
              <a:rPr lang="es-PR" altLang="en-US" sz="2100" b="1"/>
              <a:t>: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s-PR" altLang="en-US" sz="2400" b="1" i="1"/>
              <a:t>Lo importante es: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-</a:t>
            </a:r>
            <a:r>
              <a:rPr lang="es-PR" altLang="en-US" sz="2400" b="1"/>
              <a:t> Pe</a:t>
            </a:r>
            <a:r>
              <a:rPr lang="es-PR" altLang="en-US" sz="2400" b="1" i="1"/>
              <a:t>rmitir que puedan continuar participando en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   sus deportes preferidos (comúnmente tenis, golf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    y caminar)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-</a:t>
            </a:r>
            <a:r>
              <a:rPr lang="es-PR" altLang="en-US" sz="2400" b="1"/>
              <a:t> Mantener su funcionalidad cotidiana</a:t>
            </a:r>
            <a:endParaRPr lang="es-PR" altLang="en-US" sz="2400" b="1" i="1"/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PR" altLang="en-US" sz="2400" b="1" i="1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E19D215A-0B7A-BC5D-B770-B85BEAE8DF47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44036" name="Title 1">
            <a:extLst>
              <a:ext uri="{FF2B5EF4-FFF2-40B4-BE49-F238E27FC236}">
                <a16:creationId xmlns:a16="http://schemas.microsoft.com/office/drawing/2014/main" id="{42BD45E4-0935-3F49-E464-BE4E28AC7173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EDAD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ontent Placeholder 2">
            <a:extLst>
              <a:ext uri="{FF2B5EF4-FFF2-40B4-BE49-F238E27FC236}">
                <a16:creationId xmlns:a16="http://schemas.microsoft.com/office/drawing/2014/main" id="{166A356A-3280-1844-977C-F254417A16E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590800"/>
            <a:ext cx="86106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La atleta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femenina</a:t>
            </a:r>
            <a:r>
              <a:rPr lang="es-PR" altLang="en-US" sz="2800" b="1"/>
              <a:t>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Meta para la rehabilitación</a:t>
            </a:r>
            <a:r>
              <a:rPr lang="es-PR" altLang="en-US" sz="2400" b="1">
                <a:latin typeface="Tahoma" panose="020B0604030504040204" pitchFamily="34" charset="0"/>
              </a:rPr>
              <a:t>:</a:t>
            </a:r>
          </a:p>
          <a:p>
            <a:pPr lvl="2" eaLnBrk="1" hangingPunct="1">
              <a:lnSpc>
                <a:spcPct val="70000"/>
              </a:lnSpc>
              <a:buFontTx/>
              <a:buChar char="•"/>
              <a:defRPr/>
            </a:pPr>
            <a:r>
              <a:rPr lang="es-PR" altLang="en-US" sz="2800" b="1"/>
              <a:t> </a:t>
            </a:r>
            <a:r>
              <a:rPr lang="es-PR" altLang="en-US" b="1" i="1"/>
              <a:t>Prioridades o consideraciones especiales</a:t>
            </a:r>
            <a:r>
              <a:rPr lang="es-PR" altLang="en-US" sz="2000" b="1"/>
              <a:t>:</a:t>
            </a:r>
            <a:endParaRPr lang="es-PR" altLang="en-US" sz="2300" b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Mantener la mineralización ósea</a:t>
            </a:r>
            <a:r>
              <a:rPr lang="es-PR" altLang="en-US" sz="2100" b="1"/>
              <a:t>: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Char char="§"/>
              <a:defRPr/>
            </a:pPr>
            <a:r>
              <a:rPr lang="es-PR" altLang="en-US" sz="2400" b="1" i="1"/>
              <a:t>La deficiencia de minerales en los huesos, así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como disturbios endocrinos, puede predisponer a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la atleta femenina a: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/>
              <a:t>    </a:t>
            </a: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-</a:t>
            </a:r>
            <a:r>
              <a:rPr lang="es-PR" altLang="en-US" sz="2400" b="1"/>
              <a:t> Fracturas de estrés</a:t>
            </a:r>
            <a:endParaRPr lang="es-PR" altLang="en-US" sz="2400" b="1" i="1"/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-</a:t>
            </a:r>
            <a:r>
              <a:rPr lang="es-PR" altLang="en-US" sz="2400" b="1"/>
              <a:t> Lesiones de sobre uso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Ejercicios durante el embarazo y periodos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    posnatales</a:t>
            </a:r>
            <a:endParaRPr lang="es-PR" altLang="en-US" sz="2400" b="1" i="1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2D9236E7-A93A-CD73-806E-D331B071765D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46084" name="Title 1">
            <a:extLst>
              <a:ext uri="{FF2B5EF4-FFF2-40B4-BE49-F238E27FC236}">
                <a16:creationId xmlns:a16="http://schemas.microsoft.com/office/drawing/2014/main" id="{AB34722F-D5DA-68A0-B6CD-57F4BF435D02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SEXO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Content Placeholder 2">
            <a:extLst>
              <a:ext uri="{FF2B5EF4-FFF2-40B4-BE49-F238E27FC236}">
                <a16:creationId xmlns:a16="http://schemas.microsoft.com/office/drawing/2014/main" id="{D434CFF8-DC21-063B-188D-59AE4FA2E1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895600"/>
            <a:ext cx="86106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b="1"/>
              <a:t>Objetivo a largo plazo</a:t>
            </a:r>
            <a:r>
              <a:rPr lang="es-PR" altLang="en-US" sz="2800" b="1"/>
              <a:t>: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 Que el deportista lesionado vuelva a la práctica o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 a la competición lo antes y más seguro posible</a:t>
            </a:r>
            <a:endParaRPr lang="es-PR" altLang="en-US" b="1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4E5F6ECE-8D47-FB07-0642-65538BDB7E63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48132" name="Title 1">
            <a:extLst>
              <a:ext uri="{FF2B5EF4-FFF2-40B4-BE49-F238E27FC236}">
                <a16:creationId xmlns:a16="http://schemas.microsoft.com/office/drawing/2014/main" id="{DD0F5C65-EF30-862A-ABB0-464D3DCD41C3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META DE LA REHABILITACIÓN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Content Placeholder 2">
            <a:extLst>
              <a:ext uri="{FF2B5EF4-FFF2-40B4-BE49-F238E27FC236}">
                <a16:creationId xmlns:a16="http://schemas.microsoft.com/office/drawing/2014/main" id="{377F7B56-1280-9CFE-2AE2-8F709633FAF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2590800"/>
            <a:ext cx="86106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Restaurar el nivel óptimo de salud y función: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Restauración funcional</a:t>
            </a:r>
            <a:r>
              <a:rPr lang="es-PR" altLang="en-US" sz="2400" b="1">
                <a:latin typeface="Tahoma" panose="020B0604030504040204" pitchFamily="34" charset="0"/>
              </a:rPr>
              <a:t>:</a:t>
            </a:r>
          </a:p>
          <a:p>
            <a:pPr lvl="2" eaLnBrk="1" hangingPunct="1">
              <a:lnSpc>
                <a:spcPct val="70000"/>
              </a:lnSpc>
              <a:buFontTx/>
              <a:buChar char="•"/>
              <a:defRPr/>
            </a:pPr>
            <a:r>
              <a:rPr lang="es-PR" altLang="en-US" sz="2800" b="1"/>
              <a:t> </a:t>
            </a:r>
            <a:r>
              <a:rPr lang="es-PR" altLang="en-US" b="1" i="1"/>
              <a:t>Determinantes</a:t>
            </a:r>
            <a:r>
              <a:rPr lang="es-PR" altLang="en-US" sz="2000" b="1"/>
              <a:t>:</a:t>
            </a:r>
            <a:endParaRPr lang="es-PR" altLang="en-US" sz="2300" b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Tipo de atleta</a:t>
            </a:r>
            <a:endParaRPr lang="es-PR" altLang="en-US" sz="2100" b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Edad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Nivel de ejecutoria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La estructura lesionada</a:t>
            </a:r>
            <a:endParaRPr lang="es-PR" altLang="en-US" sz="2100" b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El nivel de condición física antes de la lesión</a:t>
            </a:r>
            <a:endParaRPr lang="es-PR" altLang="en-US" sz="2100" b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El nivel de condición física que debe regresar el</a:t>
            </a: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100" b="1" i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    atleta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C77E3F97-B290-00BF-F924-B1D1B43F784B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50180" name="Title 1">
            <a:extLst>
              <a:ext uri="{FF2B5EF4-FFF2-40B4-BE49-F238E27FC236}">
                <a16:creationId xmlns:a16="http://schemas.microsoft.com/office/drawing/2014/main" id="{F9572FDD-E166-7935-9B23-C40BB56CB4F8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ESTABLECIMIENTO DE LAS METAS:</a:t>
            </a:r>
            <a:br>
              <a:rPr lang="es-PR" altLang="en-US" sz="3700" b="1"/>
            </a:br>
            <a:r>
              <a:rPr lang="es-PR" altLang="en-US" sz="3700" b="1" i="1">
                <a:latin typeface="Tahoma" panose="020B0604030504040204" pitchFamily="34" charset="0"/>
              </a:rPr>
              <a:t>META DE LA REHABILITACIÓN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Content Placeholder 2">
            <a:extLst>
              <a:ext uri="{FF2B5EF4-FFF2-40B4-BE49-F238E27FC236}">
                <a16:creationId xmlns:a16="http://schemas.microsoft.com/office/drawing/2014/main" id="{616B63CD-87A2-8884-115D-8445400A9A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4582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Primeros auxilios de inmediata y correcta aplicación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así como el tratamiento de la lesión para limitar o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controlar el edema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Aliviar o minimizar el dolor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Restablecer el control neuromuscular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Restablecer el grado de movilidad completa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Restablecer o aumentar la fortaleza, tolerancia y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potencia musculares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Mejorar la estabilidad y el equilibrio ortostático y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 dinámica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Mantener la condición física cardiorrespiratoria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Incorporar avances funcionales apropiados</a:t>
            </a:r>
            <a:endParaRPr lang="es-PR" altLang="en-US" sz="3400" b="1" i="1"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4859A692-5750-0802-52F2-53A5C198EEE2}"/>
              </a:ext>
            </a:extLst>
          </p:cNvPr>
          <p:cNvSpPr txBox="1">
            <a:spLocks/>
          </p:cNvSpPr>
          <p:nvPr/>
        </p:nvSpPr>
        <p:spPr bwMode="auto">
          <a:xfrm>
            <a:off x="228600" y="3048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3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52228" name="Title 1">
            <a:extLst>
              <a:ext uri="{FF2B5EF4-FFF2-40B4-BE49-F238E27FC236}">
                <a16:creationId xmlns:a16="http://schemas.microsoft.com/office/drawing/2014/main" id="{3D70F889-0074-19B4-F826-EBAC620921CC}"/>
              </a:ext>
            </a:extLst>
          </p:cNvPr>
          <p:cNvSpPr>
            <a:spLocks/>
          </p:cNvSpPr>
          <p:nvPr/>
        </p:nvSpPr>
        <p:spPr bwMode="auto">
          <a:xfrm>
            <a:off x="304800" y="9144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b="1"/>
              <a:t>ESTABLECIMINTO DE LAS METAS:</a:t>
            </a:r>
            <a:br>
              <a:rPr lang="es-PR" altLang="en-US" b="1"/>
            </a:br>
            <a:r>
              <a:rPr lang="es-PR" altLang="en-US" b="1" i="1">
                <a:latin typeface="Tahoma" panose="020B0604030504040204" pitchFamily="34" charset="0"/>
              </a:rPr>
              <a:t>EL PROCESO DE REHABILITACIÓN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Content Placeholder 2">
            <a:extLst>
              <a:ext uri="{FF2B5EF4-FFF2-40B4-BE49-F238E27FC236}">
                <a16:creationId xmlns:a16="http://schemas.microsoft.com/office/drawing/2014/main" id="{9124DE79-CBD5-BEE5-FB25-9FBF0B8C22C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305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Control de proceso inflamatorio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Control del dolor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Restauración del arco de movimiento de las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articulaciones afectadas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Restauración de la extensibilidad del tejido blando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Mejorar la fortaleza muscular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Mejorar la tolerancia muscular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Desarrollar patrones de destrezas biomecánicas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relacionadas con la especificidad del deporte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(Ej: re-entrenar la coordinación)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Mejorar la tolerancia cardiovascular/aeróbica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 general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Programas de mantenimiento</a:t>
            </a:r>
            <a:endParaRPr lang="es-PR" altLang="en-US" sz="3400" b="1" i="1"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CDB39583-6EEF-A615-E9E1-D7A1AFF1C6D1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3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54276" name="Title 1">
            <a:extLst>
              <a:ext uri="{FF2B5EF4-FFF2-40B4-BE49-F238E27FC236}">
                <a16:creationId xmlns:a16="http://schemas.microsoft.com/office/drawing/2014/main" id="{9AB60E49-A49B-7746-6AFC-D46F784B75E2}"/>
              </a:ext>
            </a:extLst>
          </p:cNvPr>
          <p:cNvSpPr>
            <a:spLocks/>
          </p:cNvSpPr>
          <p:nvPr/>
        </p:nvSpPr>
        <p:spPr bwMode="auto">
          <a:xfrm>
            <a:off x="304800" y="6096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2800" b="1"/>
              <a:t>ESTABLECIMINTO DE LAS METAS:</a:t>
            </a:r>
            <a:br>
              <a:rPr lang="es-PR" altLang="en-US" sz="2800" b="1"/>
            </a:br>
            <a:r>
              <a:rPr lang="es-PR" altLang="en-US" sz="2800" b="1" i="1">
                <a:latin typeface="Tahoma" panose="020B0604030504040204" pitchFamily="34" charset="0"/>
              </a:rPr>
              <a:t>EL PROCESO DE REHABILITACIÓN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2">
            <a:extLst>
              <a:ext uri="{FF2B5EF4-FFF2-40B4-BE49-F238E27FC236}">
                <a16:creationId xmlns:a16="http://schemas.microsoft.com/office/drawing/2014/main" id="{E434257D-486B-1AE8-2A71-2DC9DE54723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" y="1219200"/>
            <a:ext cx="8991600" cy="5410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s-PR" altLang="en-US" sz="2600" b="1"/>
              <a:t> </a:t>
            </a:r>
            <a:r>
              <a:rPr lang="es-PR" altLang="en-US" sz="2400" b="1"/>
              <a:t>Preservar las articulaciones y músculos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Char char="q"/>
            </a:pPr>
            <a:r>
              <a:rPr lang="es-PR" altLang="en-US" sz="2400" b="1"/>
              <a:t> Poder llevar a cabo movimientos articulares y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 contracciones de los músculos esqueléticos sin la presencia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 de dolor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Char char="q"/>
            </a:pPr>
            <a:r>
              <a:rPr lang="es-PR" altLang="en-US" sz="2400" b="1"/>
              <a:t> Aumentar la movilidad articular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q"/>
            </a:pPr>
            <a:r>
              <a:rPr lang="es-PR" altLang="en-US" sz="2400" b="1"/>
              <a:t> Incrementar la flexibilidad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q"/>
            </a:pPr>
            <a:r>
              <a:rPr lang="es-PR" altLang="en-US" sz="2400" b="1"/>
              <a:t> Promover la fortaleza muscular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q"/>
            </a:pPr>
            <a:r>
              <a:rPr lang="es-PR" altLang="en-US" sz="2400" b="1"/>
              <a:t> Desarrollar la tolerancia muscular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q"/>
            </a:pPr>
            <a:r>
              <a:rPr lang="es-PR" altLang="en-US" sz="2400" b="1"/>
              <a:t> Disponer de un estado de relajamiento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q"/>
            </a:pPr>
            <a:r>
              <a:rPr lang="es-PR" altLang="en-US" sz="2400" b="1"/>
              <a:t> Mantener la tolerancia cardiorrespiratoria o aeróbica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PR" altLang="en-US" sz="2400" b="1"/>
              <a:t> Alcanzar una aptitud motora/neuromuscular funcional, la cual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 represente un nivel igual o mejor antes de ocurrir la lesión: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sz="2300" b="1"/>
              <a:t>Esto se realiza mediante la integración de patrones de</a:t>
            </a:r>
          </a:p>
          <a:p>
            <a:pPr lvl="1"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sz="2300" b="1"/>
              <a:t>    movimientos fundamentales (destrezas o patrones motores),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300" b="1"/>
              <a:t>    particularmente específicos a deporte en que compite el atleta,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300" b="1"/>
              <a:t>    tales como: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300" b="1" i="1"/>
              <a:t>    coordinación, agilidad, balance, “timing” y velocidad </a:t>
            </a:r>
          </a:p>
        </p:txBody>
      </p:sp>
      <p:sp>
        <p:nvSpPr>
          <p:cNvPr id="56323" name="Title 1">
            <a:extLst>
              <a:ext uri="{FF2B5EF4-FFF2-40B4-BE49-F238E27FC236}">
                <a16:creationId xmlns:a16="http://schemas.microsoft.com/office/drawing/2014/main" id="{F53ABE0A-9951-07F6-CB6E-786308D23C96}"/>
              </a:ext>
            </a:extLst>
          </p:cNvPr>
          <p:cNvSpPr>
            <a:spLocks/>
          </p:cNvSpPr>
          <p:nvPr/>
        </p:nvSpPr>
        <p:spPr bwMode="auto">
          <a:xfrm>
            <a:off x="304800" y="6096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2500" b="1"/>
              <a:t>DISEÑO DE UN PROGRAMA DE EJERCICIO:</a:t>
            </a:r>
            <a:br>
              <a:rPr lang="es-PR" altLang="en-US" sz="2500" b="1"/>
            </a:br>
            <a:r>
              <a:rPr lang="es-PR" altLang="en-US" sz="2300" b="1" i="1">
                <a:latin typeface="Tahoma" panose="020B0604030504040204" pitchFamily="34" charset="0"/>
              </a:rPr>
              <a:t>METAS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9412D3B8-9506-077A-8B3F-C27CF5F86A79}"/>
              </a:ext>
            </a:extLst>
          </p:cNvPr>
          <p:cNvSpPr txBox="1">
            <a:spLocks/>
          </p:cNvSpPr>
          <p:nvPr/>
        </p:nvSpPr>
        <p:spPr bwMode="auto">
          <a:xfrm>
            <a:off x="228600" y="762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25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B99642FE-8551-235F-C648-FBB3087C2DB6}"/>
              </a:ext>
            </a:extLst>
          </p:cNvPr>
          <p:cNvSpPr txBox="1">
            <a:spLocks/>
          </p:cNvSpPr>
          <p:nvPr/>
        </p:nvSpPr>
        <p:spPr bwMode="auto">
          <a:xfrm>
            <a:off x="228600" y="304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3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58371" name="Title 1">
            <a:extLst>
              <a:ext uri="{FF2B5EF4-FFF2-40B4-BE49-F238E27FC236}">
                <a16:creationId xmlns:a16="http://schemas.microsoft.com/office/drawing/2014/main" id="{D45C201C-622A-03F6-746B-3DEBB31D8914}"/>
              </a:ext>
            </a:extLst>
          </p:cNvPr>
          <p:cNvSpPr>
            <a:spLocks/>
          </p:cNvSpPr>
          <p:nvPr/>
        </p:nvSpPr>
        <p:spPr bwMode="auto">
          <a:xfrm>
            <a:off x="76200" y="9906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b="1"/>
              <a:t>FACTORES IMPORTANTES AL APLICAR LOS:</a:t>
            </a:r>
            <a:br>
              <a:rPr lang="es-PR" altLang="en-US" b="1"/>
            </a:br>
            <a:r>
              <a:rPr lang="es-PR" altLang="en-US" sz="3000" b="1" i="1">
                <a:latin typeface="Tahoma" panose="020B0604030504040204" pitchFamily="34" charset="0"/>
              </a:rPr>
              <a:t>EJERCICIOS TERAPÉUTICOS</a:t>
            </a:r>
          </a:p>
        </p:txBody>
      </p:sp>
      <p:sp>
        <p:nvSpPr>
          <p:cNvPr id="58372" name="Content Placeholder 2">
            <a:extLst>
              <a:ext uri="{FF2B5EF4-FFF2-40B4-BE49-F238E27FC236}">
                <a16:creationId xmlns:a16="http://schemas.microsoft.com/office/drawing/2014/main" id="{0DEEEF64-DC9A-88F6-65C9-8C8023693D89}"/>
              </a:ext>
            </a:extLst>
          </p:cNvPr>
          <p:cNvSpPr>
            <a:spLocks/>
          </p:cNvSpPr>
          <p:nvPr/>
        </p:nvSpPr>
        <p:spPr bwMode="auto">
          <a:xfrm>
            <a:off x="304800" y="2057400"/>
            <a:ext cx="8534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Char char="q"/>
            </a:pPr>
            <a:r>
              <a:rPr lang="en-US" altLang="en-US" sz="2800" b="1"/>
              <a:t> </a:t>
            </a:r>
            <a:r>
              <a:rPr lang="es-PR" altLang="en-US" sz="2800" b="1"/>
              <a:t>Mantener el nivel actual de la aptitud aeróbica del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atleta lesionado, sin comprometer la región del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trauma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Iniciar la movilidad articular, en la fase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correspondiente de la cicatrización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Comenzar los ejercicios para el fortalecimiento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muscular según la etapa de cicatrización apropiada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Estar consciente de los estresantes biomecánicos que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pueden trastornar la cicatrización del tejido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Educar al pacienta para promover un mejor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entendimiento de su plan de tratamiento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particular</a:t>
            </a:r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4A2B0570-0503-27CD-F78C-09ED4FCAC463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60419" name="Title 1">
            <a:extLst>
              <a:ext uri="{FF2B5EF4-FFF2-40B4-BE49-F238E27FC236}">
                <a16:creationId xmlns:a16="http://schemas.microsoft.com/office/drawing/2014/main" id="{C8140A76-D57F-AF94-3602-392A0B7793A4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PRINCIPIOS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ETAPAS DE LA REHABILITACIÓN</a:t>
            </a:r>
          </a:p>
        </p:txBody>
      </p:sp>
      <p:sp>
        <p:nvSpPr>
          <p:cNvPr id="60420" name="Content Placeholder 2">
            <a:extLst>
              <a:ext uri="{FF2B5EF4-FFF2-40B4-BE49-F238E27FC236}">
                <a16:creationId xmlns:a16="http://schemas.microsoft.com/office/drawing/2014/main" id="{F07321F9-7566-9354-1F50-8FF74FD001F1}"/>
              </a:ext>
            </a:extLst>
          </p:cNvPr>
          <p:cNvSpPr>
            <a:spLocks/>
          </p:cNvSpPr>
          <p:nvPr/>
        </p:nvSpPr>
        <p:spPr bwMode="auto">
          <a:xfrm>
            <a:off x="304800" y="29718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Etapa Aguda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s-PR" altLang="en-US" b="1"/>
              <a:t> Etapa de la Rehabilitación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Etapa de Entrenamiento</a:t>
            </a: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8543199-8E61-38AF-94C2-9576FCA21306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62467" name="Title 1">
            <a:extLst>
              <a:ext uri="{FF2B5EF4-FFF2-40B4-BE49-F238E27FC236}">
                <a16:creationId xmlns:a16="http://schemas.microsoft.com/office/drawing/2014/main" id="{E377DD27-EFA3-42AD-C89D-87F1AF69B5DE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AGUDA</a:t>
            </a:r>
          </a:p>
        </p:txBody>
      </p:sp>
      <p:sp>
        <p:nvSpPr>
          <p:cNvPr id="62468" name="Content Placeholder 2">
            <a:extLst>
              <a:ext uri="{FF2B5EF4-FFF2-40B4-BE49-F238E27FC236}">
                <a16:creationId xmlns:a16="http://schemas.microsoft.com/office/drawing/2014/main" id="{C6D58AC8-A3C6-4004-6678-C791833E4B29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Duración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Meta Principal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Tratamiento Agudo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Lesiones de Sobreuso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Criterio para Retornar a la Competencia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Plan para la Eliminación de los Factores que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pueden Provocar los Síntomas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2DA1D33F-DE96-78E0-F921-3DE3D88CB26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200400"/>
            <a:ext cx="8229600" cy="31242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Algo que posee propiedades de curación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BF8B6853-85FB-7319-017A-B0497C8E99A4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AE0B80BB-B9A5-A911-E1AB-8D1D8000AA01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DEFINICIONES: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TERAPÉUTICO</a:t>
            </a:r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5455E2D-D326-307C-5A1F-34F5F660DFE0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64515" name="Title 1">
            <a:extLst>
              <a:ext uri="{FF2B5EF4-FFF2-40B4-BE49-F238E27FC236}">
                <a16:creationId xmlns:a16="http://schemas.microsoft.com/office/drawing/2014/main" id="{A04D6ED5-59AE-7F40-6D9C-3C54A570E046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AGUDA</a:t>
            </a:r>
          </a:p>
        </p:txBody>
      </p:sp>
      <p:sp>
        <p:nvSpPr>
          <p:cNvPr id="64516" name="Content Placeholder 2">
            <a:extLst>
              <a:ext uri="{FF2B5EF4-FFF2-40B4-BE49-F238E27FC236}">
                <a16:creationId xmlns:a16="http://schemas.microsoft.com/office/drawing/2014/main" id="{48C55072-3DDB-312B-AEC3-D97E2D3AB395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Duración: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General: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De pocos días a semanas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Determinantes: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El tipo de lesión sufrida por el atleta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El deporte en que participa el atleta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CA7588F2-BD02-E910-2272-17F3CF57FE17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66563" name="Title 1">
            <a:extLst>
              <a:ext uri="{FF2B5EF4-FFF2-40B4-BE49-F238E27FC236}">
                <a16:creationId xmlns:a16="http://schemas.microsoft.com/office/drawing/2014/main" id="{0421F9FA-5102-118F-83C4-DBC8CB8FEEEC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AGUDA</a:t>
            </a:r>
          </a:p>
        </p:txBody>
      </p:sp>
      <p:sp>
        <p:nvSpPr>
          <p:cNvPr id="66564" name="Content Placeholder 2">
            <a:extLst>
              <a:ext uri="{FF2B5EF4-FFF2-40B4-BE49-F238E27FC236}">
                <a16:creationId xmlns:a16="http://schemas.microsoft.com/office/drawing/2014/main" id="{9D36F295-C122-8C23-DEA7-BBB1AA70E608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Meta Principal: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Evitar que agrave la lesión: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Implicación: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Requiere que el atleta reduzca, o completamente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se detenga, de participar en rutinas de 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entrenamiento o competencias</a:t>
            </a:r>
            <a:r>
              <a:rPr lang="es-PR" altLang="en-US" b="1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C831C32B-6030-0BEA-67B9-0F742361640A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68611" name="Title 1">
            <a:extLst>
              <a:ext uri="{FF2B5EF4-FFF2-40B4-BE49-F238E27FC236}">
                <a16:creationId xmlns:a16="http://schemas.microsoft.com/office/drawing/2014/main" id="{A2D4C3A4-71DF-5C6D-2757-99D0B0A3D82B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AGUDA</a:t>
            </a:r>
          </a:p>
        </p:txBody>
      </p:sp>
      <p:sp>
        <p:nvSpPr>
          <p:cNvPr id="68612" name="Content Placeholder 2">
            <a:extLst>
              <a:ext uri="{FF2B5EF4-FFF2-40B4-BE49-F238E27FC236}">
                <a16:creationId xmlns:a16="http://schemas.microsoft.com/office/drawing/2014/main" id="{BF605273-98DA-FE47-1B2F-87C89F1C5487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</a:t>
            </a:r>
            <a:r>
              <a:rPr lang="es-PR" altLang="en-US" sz="3600" b="1"/>
              <a:t>T</a:t>
            </a:r>
            <a:r>
              <a:rPr lang="es-PR" altLang="en-US" b="1"/>
              <a:t>ratamiento Agudo: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Principios de la terapia de “</a:t>
            </a:r>
            <a:r>
              <a:rPr lang="es-PR" altLang="en-US" b="1" i="1"/>
              <a:t>PRICE</a:t>
            </a:r>
            <a:r>
              <a:rPr lang="es-PR" altLang="en-US" b="1"/>
              <a:t>”: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Inmovilización: </a:t>
            </a:r>
            <a:r>
              <a:rPr lang="es-PR" altLang="en-US" b="1" i="1"/>
              <a:t>Breve o Total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Descarga:  </a:t>
            </a:r>
            <a:r>
              <a:rPr lang="es-PR" altLang="en-US" b="1" i="1"/>
              <a:t>Inicial</a:t>
            </a:r>
            <a:r>
              <a:rPr lang="es-PR" altLang="en-US" b="1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812984FF-5614-BB18-BD90-EE7F82678213}"/>
              </a:ext>
            </a:extLst>
          </p:cNvPr>
          <p:cNvSpPr txBox="1">
            <a:spLocks/>
          </p:cNvSpPr>
          <p:nvPr/>
        </p:nvSpPr>
        <p:spPr bwMode="auto">
          <a:xfrm>
            <a:off x="228600" y="762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29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70659" name="Title 1">
            <a:extLst>
              <a:ext uri="{FF2B5EF4-FFF2-40B4-BE49-F238E27FC236}">
                <a16:creationId xmlns:a16="http://schemas.microsoft.com/office/drawing/2014/main" id="{37032F91-6B61-1E31-22FB-793F41F04B42}"/>
              </a:ext>
            </a:extLst>
          </p:cNvPr>
          <p:cNvSpPr>
            <a:spLocks/>
          </p:cNvSpPr>
          <p:nvPr/>
        </p:nvSpPr>
        <p:spPr bwMode="auto">
          <a:xfrm>
            <a:off x="76200" y="533400"/>
            <a:ext cx="8991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2800" b="1"/>
              <a:t>ETAPAS DE LA REHABILITACIÓN: </a:t>
            </a:r>
            <a:r>
              <a:rPr lang="es-PR" altLang="en-US" sz="2600" b="1" i="1">
                <a:latin typeface="Tahoma" panose="020B0604030504040204" pitchFamily="34" charset="0"/>
              </a:rPr>
              <a:t>ETAPA AGUDA</a:t>
            </a:r>
          </a:p>
        </p:txBody>
      </p:sp>
      <p:sp>
        <p:nvSpPr>
          <p:cNvPr id="129028" name="Content Placeholder 2">
            <a:extLst>
              <a:ext uri="{FF2B5EF4-FFF2-40B4-BE49-F238E27FC236}">
                <a16:creationId xmlns:a16="http://schemas.microsoft.com/office/drawing/2014/main" id="{3A8D1664-A55C-1E4B-6D62-DE696A0D3582}"/>
              </a:ext>
            </a:extLst>
          </p:cNvPr>
          <p:cNvSpPr>
            <a:spLocks/>
          </p:cNvSpPr>
          <p:nvPr/>
        </p:nvSpPr>
        <p:spPr bwMode="auto">
          <a:xfrm>
            <a:off x="304800" y="990600"/>
            <a:ext cx="8534400" cy="5715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b="1"/>
              <a:t> Lesiones de Sobreuso: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/>
              <a:t> Descarga parcial:</a:t>
            </a:r>
          </a:p>
          <a:p>
            <a:pPr lvl="2" eaLnBrk="1" hangingPunct="1">
              <a:lnSpc>
                <a:spcPct val="70000"/>
              </a:lnSpc>
              <a:buFontTx/>
              <a:buChar char="•"/>
              <a:defRPr/>
            </a:pPr>
            <a:r>
              <a:rPr lang="es-PR" altLang="en-US" b="1"/>
              <a:t>Para corregir malalinemientos:</a:t>
            </a: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Usos de Ortóticos - </a:t>
            </a:r>
            <a:r>
              <a:rPr lang="es-PR" altLang="en-US" sz="2400" b="1" i="1"/>
              <a:t>Ejemplo</a:t>
            </a:r>
            <a:r>
              <a:rPr lang="es-PR" altLang="en-US" sz="2400" b="1"/>
              <a:t>:</a:t>
            </a:r>
            <a:endParaRPr lang="es-PR" altLang="en-US" sz="2400" b="1" i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s-PR" altLang="en-US" sz="2400" b="1"/>
              <a:t>Colocar plantillas en las zapatillas de los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corredores pedestres de larga distancia: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-</a:t>
            </a:r>
            <a:r>
              <a:rPr lang="es-PR" altLang="en-US" sz="2400" b="1"/>
              <a:t> Esto provee sporte medial para corregir la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  sobrepronación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Calzado apropiado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Uso de plantillas que amortiguan el golpe o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protectores del talón (heel cups)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Aliviar la presión mediante el uso de almohadillas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de fieltro o dispositivos similares</a:t>
            </a:r>
          </a:p>
          <a:p>
            <a:pPr lvl="2" eaLnBrk="1" hangingPunct="1">
              <a:lnSpc>
                <a:spcPct val="70000"/>
              </a:lnSpc>
              <a:buFontTx/>
              <a:buChar char="•"/>
              <a:defRPr/>
            </a:pPr>
            <a:r>
              <a:rPr lang="es-PR" altLang="en-US" b="1"/>
              <a:t>Protección contra golpes o impactos: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Solución:</a:t>
            </a:r>
            <a:endParaRPr lang="es-PR" altLang="en-US" sz="2400" b="1" i="1"/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Char char="§"/>
              <a:defRPr/>
            </a:pPr>
            <a:r>
              <a:rPr lang="es-PR" altLang="en-US" sz="2400" b="1"/>
              <a:t>Uso de abrazaderas (braces) ajustadas la medida</a:t>
            </a:r>
            <a:endParaRPr lang="es-PR" altLang="en-US" b="1"/>
          </a:p>
        </p:txBody>
      </p:sp>
    </p:spTree>
    <p:custDataLst>
      <p:tags r:id="rId1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09B6EFB2-6BFB-8529-A5FE-F95391B31037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72707" name="Title 1">
            <a:extLst>
              <a:ext uri="{FF2B5EF4-FFF2-40B4-BE49-F238E27FC236}">
                <a16:creationId xmlns:a16="http://schemas.microsoft.com/office/drawing/2014/main" id="{87D9A713-44DA-2498-4040-92883ED989E9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AGUDA</a:t>
            </a:r>
          </a:p>
        </p:txBody>
      </p:sp>
      <p:sp>
        <p:nvSpPr>
          <p:cNvPr id="72708" name="Content Placeholder 2">
            <a:extLst>
              <a:ext uri="{FF2B5EF4-FFF2-40B4-BE49-F238E27FC236}">
                <a16:creationId xmlns:a16="http://schemas.microsoft.com/office/drawing/2014/main" id="{4CAE9C13-54B0-4F78-423F-B3526D31F883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Criterio para Retornar a la Competencia: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Control de las causas y factores que predisponen a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lesionarse el atleta:</a:t>
            </a:r>
          </a:p>
          <a:p>
            <a:pPr lvl="2" eaLnBrk="1" hangingPunct="1">
              <a:buFontTx/>
              <a:buChar char="•"/>
            </a:pPr>
            <a:r>
              <a:rPr lang="es-PR" altLang="en-US" b="1"/>
              <a:t>Siempre y cuando no contribuya a empeorar la lesión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7787A9B6-81F5-388F-8EFF-8877664D5699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74755" name="Title 1">
            <a:extLst>
              <a:ext uri="{FF2B5EF4-FFF2-40B4-BE49-F238E27FC236}">
                <a16:creationId xmlns:a16="http://schemas.microsoft.com/office/drawing/2014/main" id="{D3699D23-2046-8F3A-F7BB-8FB13C48BD87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AGUDA</a:t>
            </a:r>
          </a:p>
        </p:txBody>
      </p:sp>
      <p:sp>
        <p:nvSpPr>
          <p:cNvPr id="74756" name="Content Placeholder 2">
            <a:extLst>
              <a:ext uri="{FF2B5EF4-FFF2-40B4-BE49-F238E27FC236}">
                <a16:creationId xmlns:a16="http://schemas.microsoft.com/office/drawing/2014/main" id="{E634AEB5-B361-7382-4A29-7119CCA14D5D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Plan para la Eliminación de los Factores que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pueden Provocar los Síntomas: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s-PR" altLang="en-US" b="1"/>
              <a:t> En casos de inflamación o dolor: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s-PR" altLang="en-US" b="1"/>
              <a:t>Medicamentos: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Drogas no esteroidales anti-inflamatorias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(</a:t>
            </a:r>
            <a:r>
              <a:rPr lang="es-PR" altLang="en-US" sz="2400" b="1" i="1"/>
              <a:t>Nonsteroidal Anti-Inflamarory Drugs o NSAIDs</a:t>
            </a:r>
            <a:r>
              <a:rPr lang="es-PR" altLang="en-US" sz="2400" b="1"/>
              <a:t>)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Otras drogas anti-inflamatorias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endParaRPr lang="es-PR" altLang="en-US" b="1"/>
          </a:p>
          <a:p>
            <a:pPr lvl="2" eaLnBrk="1" hangingPunct="1">
              <a:lnSpc>
                <a:spcPct val="70000"/>
              </a:lnSpc>
              <a:buFontTx/>
              <a:buChar char="•"/>
            </a:pPr>
            <a:endParaRPr lang="es-PR" altLang="en-US" b="1"/>
          </a:p>
        </p:txBody>
      </p: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83CF145-F293-C00B-D30E-1DF1A63B5C59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76803" name="Title 1">
            <a:extLst>
              <a:ext uri="{FF2B5EF4-FFF2-40B4-BE49-F238E27FC236}">
                <a16:creationId xmlns:a16="http://schemas.microsoft.com/office/drawing/2014/main" id="{B3BCB390-D743-F919-4E3C-A58A1D3B5D37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76804" name="Content Placeholder 2">
            <a:extLst>
              <a:ext uri="{FF2B5EF4-FFF2-40B4-BE49-F238E27FC236}">
                <a16:creationId xmlns:a16="http://schemas.microsoft.com/office/drawing/2014/main" id="{82166E47-53D2-4396-F74C-51190A466CA6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Duración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Metas</a:t>
            </a:r>
            <a:endParaRPr lang="es-PR" altLang="en-US" sz="24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Tratamiento Crónico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Aptitudes físicas que requieren rehabilitación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Criterio para Retornar a la Competencia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7C62F75-9F15-7F72-29C9-8EA80B56A071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78851" name="Title 1">
            <a:extLst>
              <a:ext uri="{FF2B5EF4-FFF2-40B4-BE49-F238E27FC236}">
                <a16:creationId xmlns:a16="http://schemas.microsoft.com/office/drawing/2014/main" id="{5FE55168-6EC4-39C7-3156-111B5449527D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78852" name="Content Placeholder 2">
            <a:extLst>
              <a:ext uri="{FF2B5EF4-FFF2-40B4-BE49-F238E27FC236}">
                <a16:creationId xmlns:a16="http://schemas.microsoft.com/office/drawing/2014/main" id="{E2401590-AD40-A17E-BCC8-1CFE52E3ACB6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Duración: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General: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De semanas a meses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F00EB67E-550C-09D5-227C-374B6EEBC162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80899" name="Title 1">
            <a:extLst>
              <a:ext uri="{FF2B5EF4-FFF2-40B4-BE49-F238E27FC236}">
                <a16:creationId xmlns:a16="http://schemas.microsoft.com/office/drawing/2014/main" id="{116466E5-6A72-69F7-8459-545C77C5E509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80900" name="Content Placeholder 2">
            <a:extLst>
              <a:ext uri="{FF2B5EF4-FFF2-40B4-BE49-F238E27FC236}">
                <a16:creationId xmlns:a16="http://schemas.microsoft.com/office/drawing/2014/main" id="{3081BC5F-6298-653E-D4ED-CAB19BFBE0E3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Metas: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Preparar el atleta para que sea capaz de entrenar</a:t>
            </a:r>
          </a:p>
          <a:p>
            <a:pPr lvl="1"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normalmente y en su totalidad: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Es decir, es necesario asegurar: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Arco de movimiento normal 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Fortaleza muscular normal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Función neuromuscular normal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Capacidad aeróbica normal</a:t>
            </a:r>
            <a:r>
              <a:rPr lang="es-PR" altLang="en-US" b="1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E854995-E9C3-23EF-5484-0AC781B557C9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82947" name="Title 1">
            <a:extLst>
              <a:ext uri="{FF2B5EF4-FFF2-40B4-BE49-F238E27FC236}">
                <a16:creationId xmlns:a16="http://schemas.microsoft.com/office/drawing/2014/main" id="{30096227-836F-ADF7-38A6-F8EAB1702343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82948" name="Content Placeholder 2">
            <a:extLst>
              <a:ext uri="{FF2B5EF4-FFF2-40B4-BE49-F238E27FC236}">
                <a16:creationId xmlns:a16="http://schemas.microsoft.com/office/drawing/2014/main" id="{220608E2-6C80-8F18-E9A9-1CBDD3FA8548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Tratamiento Crónico: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Duración y tipos de entrenamiento (ejercicios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terapéuticos) utilizados en la rehabilitación: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Determinantes principales: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Grado de inflamación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Nivel de dolor </a:t>
            </a:r>
            <a:endParaRPr lang="es-PR" altLang="en-US" b="1"/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Regla general: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Entrenar a un nivel que no cause dolor</a:t>
            </a:r>
            <a:endParaRPr lang="es-PR" altLang="en-US" b="1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Content Placeholder 2">
            <a:extLst>
              <a:ext uri="{FF2B5EF4-FFF2-40B4-BE49-F238E27FC236}">
                <a16:creationId xmlns:a16="http://schemas.microsoft.com/office/drawing/2014/main" id="{4D26AE31-4123-1675-5D29-243A287CD4D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200400"/>
            <a:ext cx="8229600" cy="31242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s-PR" altLang="en-US" b="1"/>
              <a:t>La prescripción de una diversidad de</a:t>
            </a:r>
          </a:p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s-PR" alt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movimientos corporales</a:t>
            </a:r>
            <a:r>
              <a:rPr lang="es-PR" altLang="en-US" b="1"/>
              <a:t> dirigidos para la</a:t>
            </a:r>
          </a:p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s-PR" altLang="en-US" b="1"/>
              <a:t>corrección de algún defecto, mejorar la función musculoesquelética o mantener</a:t>
            </a:r>
          </a:p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s-PR" altLang="en-US" b="1"/>
              <a:t>el estado del bienestar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E4A00E30-5E70-A4CF-F888-D48D7C5F5917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1268" name="Title 1">
            <a:extLst>
              <a:ext uri="{FF2B5EF4-FFF2-40B4-BE49-F238E27FC236}">
                <a16:creationId xmlns:a16="http://schemas.microsoft.com/office/drawing/2014/main" id="{EB640540-C3AA-3A2E-CDC4-3A2EB90CEDBB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DEFINICIONES: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EJERCICIOS TERAPÉUTICOS</a:t>
            </a:r>
          </a:p>
        </p:txBody>
      </p:sp>
    </p:spTree>
    <p:custDataLst>
      <p:tags r:id="rId1"/>
    </p:custData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FAFCA03F-B636-B065-EDE8-3076C5D97882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84995" name="Title 1">
            <a:extLst>
              <a:ext uri="{FF2B5EF4-FFF2-40B4-BE49-F238E27FC236}">
                <a16:creationId xmlns:a16="http://schemas.microsoft.com/office/drawing/2014/main" id="{32F247BB-B8E7-BB1D-7D89-4F9E5690A857}"/>
              </a:ext>
            </a:extLst>
          </p:cNvPr>
          <p:cNvSpPr>
            <a:spLocks/>
          </p:cNvSpPr>
          <p:nvPr/>
        </p:nvSpPr>
        <p:spPr bwMode="auto">
          <a:xfrm>
            <a:off x="76200" y="12192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84996" name="Content Placeholder 2">
            <a:extLst>
              <a:ext uri="{FF2B5EF4-FFF2-40B4-BE49-F238E27FC236}">
                <a16:creationId xmlns:a16="http://schemas.microsoft.com/office/drawing/2014/main" id="{2E871CD6-77F9-29B9-4355-6EA20B9C7A31}"/>
              </a:ext>
            </a:extLst>
          </p:cNvPr>
          <p:cNvSpPr>
            <a:spLocks/>
          </p:cNvSpPr>
          <p:nvPr/>
        </p:nvSpPr>
        <p:spPr bwMode="auto">
          <a:xfrm>
            <a:off x="304800" y="2209800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Tratamiento Crónico: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Duración y tipos de entrenamiento (ejercicios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terapéuticos) utilizados en la rehabilitación: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Tendencias: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Es necesario tolerar algún tipo de dolor:</a:t>
            </a:r>
            <a:endParaRPr lang="en-US" altLang="en-US" sz="2400" b="1" i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b="1" i="1"/>
              <a:t>Siempre y cuando el dolor y la hinchazón no se</a:t>
            </a:r>
          </a:p>
          <a:p>
            <a:pPr lvl="4"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n-US" altLang="en-US" sz="2400" b="1" i="1"/>
              <a:t>    agrave de una sesión de entrenamiento a otra</a:t>
            </a:r>
            <a:endParaRPr lang="en-US" altLang="en-US" sz="2400" b="1" i="1">
              <a:sym typeface="Wingdings" panose="05000000000000000000" pitchFamily="2" charset="2"/>
            </a:endParaRP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El dolor e hinchazón gradual es un signo que indica: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b="1" i="1"/>
              <a:t>Reducir la carga de entrenamiento, o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b="1" i="1"/>
              <a:t>El paciente debe consideral otros tipos de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400" b="1" i="1"/>
              <a:t>    entrenamiento</a:t>
            </a:r>
            <a:r>
              <a:rPr lang="es-PR" altLang="en-US" b="1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D21D346D-4338-8F73-B758-ABAFDE4B7C89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87043" name="Title 1">
            <a:extLst>
              <a:ext uri="{FF2B5EF4-FFF2-40B4-BE49-F238E27FC236}">
                <a16:creationId xmlns:a16="http://schemas.microsoft.com/office/drawing/2014/main" id="{CC52D76C-CCB2-4739-A3F9-6DED411951F9}"/>
              </a:ext>
            </a:extLst>
          </p:cNvPr>
          <p:cNvSpPr>
            <a:spLocks/>
          </p:cNvSpPr>
          <p:nvPr/>
        </p:nvSpPr>
        <p:spPr bwMode="auto">
          <a:xfrm>
            <a:off x="76200" y="15240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41316" name="Content Placeholder 2">
            <a:extLst>
              <a:ext uri="{FF2B5EF4-FFF2-40B4-BE49-F238E27FC236}">
                <a16:creationId xmlns:a16="http://schemas.microsoft.com/office/drawing/2014/main" id="{4DCEB38E-BA84-D9C9-BF3F-E23B4A340830}"/>
              </a:ext>
            </a:extLst>
          </p:cNvPr>
          <p:cNvSpPr>
            <a:spLocks/>
          </p:cNvSpPr>
          <p:nvPr/>
        </p:nvSpPr>
        <p:spPr bwMode="auto">
          <a:xfrm>
            <a:off x="304800" y="2667000"/>
            <a:ext cx="8534400" cy="3733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/>
              <a:t> Arco de movimiento: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  <a:defRPr/>
            </a:pPr>
            <a:r>
              <a:rPr lang="es-PR" altLang="en-US" b="1"/>
              <a:t>Tipos de ejercicios: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Ejercicios de estiramiento activos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Estiramientos específicos para el tejido lesionado: 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b="1" i="1"/>
              <a:t>Etapa temprana de rehabilitación:</a:t>
            </a:r>
            <a:endParaRPr lang="en-US" altLang="en-US" sz="2400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-</a:t>
            </a:r>
            <a:r>
              <a:rPr lang="en-US" altLang="en-US" sz="2400" b="1"/>
              <a:t> Estiramientos leves frecuentes</a:t>
            </a:r>
            <a:endParaRPr lang="es-PR" altLang="en-US" sz="2400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b="1" i="1"/>
              <a:t>Etapa tardía de rehabilitación:</a:t>
            </a:r>
            <a:endParaRPr lang="en-US" altLang="en-US" sz="2400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-</a:t>
            </a:r>
            <a:r>
              <a:rPr lang="en-US" altLang="en-US" sz="2400" b="1"/>
              <a:t> Estiramientos más intensos y prolongados</a:t>
            </a:r>
            <a:endParaRPr lang="es-PR" altLang="en-US" b="1"/>
          </a:p>
        </p:txBody>
      </p:sp>
    </p:spTree>
    <p:custDataLst>
      <p:tags r:id="rId1"/>
    </p:custData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D558D4C-77B4-C55A-D765-EDBDD6A5B017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89091" name="Title 1">
            <a:extLst>
              <a:ext uri="{FF2B5EF4-FFF2-40B4-BE49-F238E27FC236}">
                <a16:creationId xmlns:a16="http://schemas.microsoft.com/office/drawing/2014/main" id="{B02F9E5C-B3D1-59AF-68EB-033D0AF99EB8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89092" name="Content Placeholder 2">
            <a:extLst>
              <a:ext uri="{FF2B5EF4-FFF2-40B4-BE49-F238E27FC236}">
                <a16:creationId xmlns:a16="http://schemas.microsoft.com/office/drawing/2014/main" id="{52731EA1-6C86-74D5-C4CA-1C602A41B682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Fortaleza y tolerancia 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Formas de entrenamiento alternas: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Objetivo: 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b="1" i="1"/>
              <a:t>No cargar el área lesionada</a:t>
            </a:r>
          </a:p>
        </p:txBody>
      </p:sp>
    </p:spTree>
    <p:custDataLst>
      <p:tags r:id="rId1"/>
    </p:custData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F1631121-3442-6CEF-2C8A-24E3956C35E9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91139" name="Title 1">
            <a:extLst>
              <a:ext uri="{FF2B5EF4-FFF2-40B4-BE49-F238E27FC236}">
                <a16:creationId xmlns:a16="http://schemas.microsoft.com/office/drawing/2014/main" id="{6B904A2B-EF33-82A2-2D75-0EB675D6CEF3}"/>
              </a:ext>
            </a:extLst>
          </p:cNvPr>
          <p:cNvSpPr>
            <a:spLocks/>
          </p:cNvSpPr>
          <p:nvPr/>
        </p:nvSpPr>
        <p:spPr bwMode="auto">
          <a:xfrm>
            <a:off x="76200" y="11430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49508" name="Content Placeholder 2">
            <a:extLst>
              <a:ext uri="{FF2B5EF4-FFF2-40B4-BE49-F238E27FC236}">
                <a16:creationId xmlns:a16="http://schemas.microsoft.com/office/drawing/2014/main" id="{0422F58D-2D95-F610-8F4A-2CC46C27263D}"/>
              </a:ext>
            </a:extLst>
          </p:cNvPr>
          <p:cNvSpPr>
            <a:spLocks/>
          </p:cNvSpPr>
          <p:nvPr/>
        </p:nvSpPr>
        <p:spPr bwMode="auto">
          <a:xfrm>
            <a:off x="304800" y="2209800"/>
            <a:ext cx="8534400" cy="42672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/>
              <a:t> Fortaleza y tolerancia 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  <a:defRPr/>
            </a:pPr>
            <a:r>
              <a:rPr lang="es-PR" altLang="en-US" b="1"/>
              <a:t>Formas de entrenamiento alternas: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Ejemplos: 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b="1" i="1"/>
              <a:t>Ejercicios acuáticos:</a:t>
            </a:r>
            <a:endParaRPr lang="es-PR" altLang="en-US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-</a:t>
            </a:r>
            <a:r>
              <a:rPr lang="en-US" altLang="en-US" sz="2400" b="1"/>
              <a:t> Normales: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latin typeface="Arial Black" panose="020B0A04020102020204" pitchFamily="34" charset="0"/>
                <a:sym typeface="Wingdings" panose="05000000000000000000" pitchFamily="2" charset="2"/>
              </a:rPr>
              <a:t>    </a:t>
            </a:r>
            <a:r>
              <a:rPr lang="en-US" altLang="en-US" sz="2400" b="1">
                <a:sym typeface="Wingdings" panose="05000000000000000000" pitchFamily="2" charset="2"/>
              </a:rPr>
              <a:t> </a:t>
            </a:r>
            <a:r>
              <a:rPr lang="en-US" altLang="en-US" sz="2400" b="1" i="1">
                <a:sym typeface="Wingdings" panose="05000000000000000000" pitchFamily="2" charset="2"/>
              </a:rPr>
              <a:t>Natación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-</a:t>
            </a:r>
            <a:r>
              <a:rPr lang="en-US" altLang="en-US" sz="2400" b="1"/>
              <a:t> Adaptados en el agua: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latin typeface="Arial Black" panose="020B0A04020102020204" pitchFamily="34" charset="0"/>
                <a:sym typeface="Wingdings" panose="05000000000000000000" pitchFamily="2" charset="2"/>
              </a:rPr>
              <a:t>    </a:t>
            </a:r>
            <a:r>
              <a:rPr lang="en-US" altLang="en-US" sz="2400" b="1">
                <a:sym typeface="Wingdings" panose="05000000000000000000" pitchFamily="2" charset="2"/>
              </a:rPr>
              <a:t> </a:t>
            </a:r>
            <a:r>
              <a:rPr lang="en-US" altLang="en-US" sz="2400" b="1" i="1">
                <a:sym typeface="Wingdings" panose="05000000000000000000" pitchFamily="2" charset="2"/>
              </a:rPr>
              <a:t>Ciclismo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sym typeface="Wingdings" panose="05000000000000000000" pitchFamily="2" charset="2"/>
              </a:rPr>
              <a:t>       </a:t>
            </a:r>
            <a:r>
              <a:rPr lang="en-US" altLang="en-US" sz="2400" b="1" i="1">
                <a:sym typeface="Wingdings" panose="05000000000000000000" pitchFamily="2" charset="2"/>
              </a:rPr>
              <a:t>Correr en el agua</a:t>
            </a:r>
            <a:endParaRPr lang="en-US" altLang="en-US" sz="2400" b="1" i="1"/>
          </a:p>
        </p:txBody>
      </p:sp>
    </p:spTree>
    <p:custDataLst>
      <p:tags r:id="rId1"/>
    </p:custData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160B4A3-F54E-3EE8-3F40-F901EC715CA7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93187" name="Title 1">
            <a:extLst>
              <a:ext uri="{FF2B5EF4-FFF2-40B4-BE49-F238E27FC236}">
                <a16:creationId xmlns:a16="http://schemas.microsoft.com/office/drawing/2014/main" id="{B9BE809D-C7E9-65C0-56D0-F6ABE1E37795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93188" name="Content Placeholder 2">
            <a:extLst>
              <a:ext uri="{FF2B5EF4-FFF2-40B4-BE49-F238E27FC236}">
                <a16:creationId xmlns:a16="http://schemas.microsoft.com/office/drawing/2014/main" id="{824E8142-4E1A-7DE8-A406-290026270485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Fortaleza y tolerancia 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Entrenamiento específico (funcional):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Concepto: 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b="1" i="1"/>
              <a:t>Aquel entrenamiento que afecta las estructuras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400" b="1" i="1"/>
              <a:t>   lesionadas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b="1" i="1"/>
              <a:t>Se aplicar el principio de especificidad del entrenamiento</a:t>
            </a:r>
          </a:p>
        </p:txBody>
      </p:sp>
    </p:spTree>
    <p:custDataLst>
      <p:tags r:id="rId1"/>
    </p:custData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B7D36C77-1624-E45D-D0E9-24001B9267F3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95235" name="Title 1">
            <a:extLst>
              <a:ext uri="{FF2B5EF4-FFF2-40B4-BE49-F238E27FC236}">
                <a16:creationId xmlns:a16="http://schemas.microsoft.com/office/drawing/2014/main" id="{3EE1FE4D-D336-1AAA-EB74-0F91D573D093}"/>
              </a:ext>
            </a:extLst>
          </p:cNvPr>
          <p:cNvSpPr>
            <a:spLocks/>
          </p:cNvSpPr>
          <p:nvPr/>
        </p:nvSpPr>
        <p:spPr bwMode="auto">
          <a:xfrm>
            <a:off x="76200" y="1295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53604" name="Content Placeholder 2">
            <a:extLst>
              <a:ext uri="{FF2B5EF4-FFF2-40B4-BE49-F238E27FC236}">
                <a16:creationId xmlns:a16="http://schemas.microsoft.com/office/drawing/2014/main" id="{8853BEC2-76FA-E7FB-3ADB-E6D22AA660BC}"/>
              </a:ext>
            </a:extLst>
          </p:cNvPr>
          <p:cNvSpPr>
            <a:spLocks/>
          </p:cNvSpPr>
          <p:nvPr/>
        </p:nvSpPr>
        <p:spPr bwMode="auto">
          <a:xfrm>
            <a:off x="304800" y="2362200"/>
            <a:ext cx="8534400" cy="411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/>
              <a:t> Fortaleza y tolerancia 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  <a:defRPr/>
            </a:pPr>
            <a:r>
              <a:rPr lang="es-PR" altLang="en-US" b="1"/>
              <a:t>Entrenamiento específico: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Cuantificación del entrenamiento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(intensidad, frecuencia y duración): 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b="1" i="1"/>
              <a:t>Determinantes:</a:t>
            </a:r>
            <a:endParaRPr lang="es-PR" altLang="en-US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-</a:t>
            </a:r>
            <a:r>
              <a:rPr lang="en-US" altLang="en-US" sz="2400" b="1"/>
              <a:t> Lugar de la lesión</a:t>
            </a:r>
            <a:endParaRPr lang="en-US" altLang="en-US" sz="2400" b="1" i="1">
              <a:sym typeface="Wingdings" panose="05000000000000000000" pitchFamily="2" charset="2"/>
            </a:endParaRP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-</a:t>
            </a:r>
            <a:r>
              <a:rPr lang="en-US" altLang="en-US" sz="2400" b="1"/>
              <a:t> Tipo de tejido lesionado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latin typeface="Arial Black" panose="020B0A04020102020204" pitchFamily="34" charset="0"/>
                <a:sym typeface="Wingdings" panose="05000000000000000000" pitchFamily="2" charset="2"/>
              </a:rPr>
              <a:t>  </a:t>
            </a: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-</a:t>
            </a:r>
            <a:r>
              <a:rPr lang="en-US" altLang="en-US" sz="2400" b="1"/>
              <a:t> Tiempo que el paciente posee la lesión</a:t>
            </a:r>
            <a:endParaRPr lang="en-US" altLang="en-US" sz="2400" b="1" i="1">
              <a:sym typeface="Wingdings" panose="05000000000000000000" pitchFamily="2" charset="2"/>
            </a:endParaRP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-</a:t>
            </a:r>
            <a:r>
              <a:rPr lang="en-US" altLang="en-US" sz="2400" b="1"/>
              <a:t> Cualquier intervención quirúrgica</a:t>
            </a:r>
            <a:r>
              <a:rPr lang="es-PR" altLang="en-US" sz="2400" b="1"/>
              <a:t> </a:t>
            </a:r>
            <a:endParaRPr lang="es-PR" altLang="en-US" b="1"/>
          </a:p>
        </p:txBody>
      </p:sp>
    </p:spTree>
    <p:custDataLst>
      <p:tags r:id="rId1"/>
    </p:custData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F2F80155-D2B6-B15A-48EA-7C5C3AA935B6}"/>
              </a:ext>
            </a:extLst>
          </p:cNvPr>
          <p:cNvSpPr txBox="1">
            <a:spLocks/>
          </p:cNvSpPr>
          <p:nvPr/>
        </p:nvSpPr>
        <p:spPr bwMode="auto">
          <a:xfrm>
            <a:off x="228600" y="4572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97283" name="Title 1">
            <a:extLst>
              <a:ext uri="{FF2B5EF4-FFF2-40B4-BE49-F238E27FC236}">
                <a16:creationId xmlns:a16="http://schemas.microsoft.com/office/drawing/2014/main" id="{6DC4B94C-82CD-E94A-D962-035C93643166}"/>
              </a:ext>
            </a:extLst>
          </p:cNvPr>
          <p:cNvSpPr>
            <a:spLocks/>
          </p:cNvSpPr>
          <p:nvPr/>
        </p:nvSpPr>
        <p:spPr bwMode="auto">
          <a:xfrm>
            <a:off x="76200" y="14478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55652" name="Content Placeholder 2">
            <a:extLst>
              <a:ext uri="{FF2B5EF4-FFF2-40B4-BE49-F238E27FC236}">
                <a16:creationId xmlns:a16="http://schemas.microsoft.com/office/drawing/2014/main" id="{56E28279-093D-BB50-B13B-CA22B6CC6181}"/>
              </a:ext>
            </a:extLst>
          </p:cNvPr>
          <p:cNvSpPr>
            <a:spLocks/>
          </p:cNvSpPr>
          <p:nvPr/>
        </p:nvSpPr>
        <p:spPr bwMode="auto">
          <a:xfrm>
            <a:off x="304800" y="2514600"/>
            <a:ext cx="8534400" cy="3962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/>
              <a:t> Fortaleza y tolerancia 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  <a:defRPr/>
            </a:pPr>
            <a:r>
              <a:rPr lang="es-PR" altLang="en-US" b="1"/>
              <a:t>Entrenamiento específico: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Entrenar: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b="1" i="1"/>
              <a:t>Ambos tipos de fortaleza muscular:</a:t>
            </a:r>
            <a:endParaRPr lang="es-PR" altLang="en-US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-</a:t>
            </a:r>
            <a:r>
              <a:rPr lang="en-US" altLang="en-US" sz="2400" b="1"/>
              <a:t> Concéntrica, eccéntrica o isométrica</a:t>
            </a:r>
            <a:endParaRPr lang="es-PR" altLang="en-US" sz="2400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b="1" i="1"/>
              <a:t>Los grupos musculares que el atleta requiere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 i="1"/>
              <a:t>    para su deporte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b="1" i="1"/>
              <a:t>Alto número de repeticiones del mismo 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 i="1"/>
              <a:t>   movimiento en varias series, varias veces al día</a:t>
            </a:r>
            <a:endParaRPr lang="es-PR" altLang="en-US" b="1"/>
          </a:p>
        </p:txBody>
      </p:sp>
    </p:spTree>
    <p:custDataLst>
      <p:tags r:id="rId1"/>
    </p:custData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61A6F02B-3903-DEF2-C5D8-F0829B0690C6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99331" name="Title 1">
            <a:extLst>
              <a:ext uri="{FF2B5EF4-FFF2-40B4-BE49-F238E27FC236}">
                <a16:creationId xmlns:a16="http://schemas.microsoft.com/office/drawing/2014/main" id="{DC177C94-561C-2095-31B1-257D42BCE4F3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99332" name="Content Placeholder 2">
            <a:extLst>
              <a:ext uri="{FF2B5EF4-FFF2-40B4-BE49-F238E27FC236}">
                <a16:creationId xmlns:a16="http://schemas.microsoft.com/office/drawing/2014/main" id="{AE116FE8-31A4-F858-E12F-85D001114A7D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Fortaleza y tolerancia 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Entrenamiento específico: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Técnica y coordinación: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PR" altLang="en-US" sz="2400" b="1" i="1"/>
              <a:t>Monitoreado y entrenado paralelamente a un 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400" b="1" i="1"/>
              <a:t>    entrenamiento específico para un deporte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400" b="1" i="1"/>
              <a:t>    particular</a:t>
            </a:r>
            <a:r>
              <a:rPr lang="es-PR" altLang="en-US" b="1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67671CC9-199C-4EF9-120D-91A7190F3027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01379" name="Title 1">
            <a:extLst>
              <a:ext uri="{FF2B5EF4-FFF2-40B4-BE49-F238E27FC236}">
                <a16:creationId xmlns:a16="http://schemas.microsoft.com/office/drawing/2014/main" id="{BE9B9721-B4D5-177D-967F-ABC609858907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01380" name="Content Placeholder 2">
            <a:extLst>
              <a:ext uri="{FF2B5EF4-FFF2-40B4-BE49-F238E27FC236}">
                <a16:creationId xmlns:a16="http://schemas.microsoft.com/office/drawing/2014/main" id="{85A236A1-E560-79EC-2E36-D985434422A2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Función neuromuscular: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Objetivo: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Restaurar las destrezas motoras fundamentales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mediante la incorporación de ejercicios motores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específicos al deporte practicado por el atleta, de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manera que se eviten nuevas lesiones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DF4CC4BC-3B98-81C9-095F-B7C84DB82028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03427" name="Title 1">
            <a:extLst>
              <a:ext uri="{FF2B5EF4-FFF2-40B4-BE49-F238E27FC236}">
                <a16:creationId xmlns:a16="http://schemas.microsoft.com/office/drawing/2014/main" id="{8608260D-C7A9-3BC8-C982-2A2DEAC06E92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03428" name="Content Placeholder 2">
            <a:extLst>
              <a:ext uri="{FF2B5EF4-FFF2-40B4-BE49-F238E27FC236}">
                <a16:creationId xmlns:a16="http://schemas.microsoft.com/office/drawing/2014/main" id="{E391CCF9-46D0-A9EC-1B27-89B3A3C0939C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Función neuromuscular: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Aptitudes neuromusculares que requieren ser</a:t>
            </a:r>
          </a:p>
          <a:p>
            <a:pPr lvl="2" eaLnBrk="1" hangingPunct="1">
              <a:lnSpc>
                <a:spcPct val="50000"/>
              </a:lnSpc>
              <a:buFontTx/>
              <a:buNone/>
            </a:pPr>
            <a:r>
              <a:rPr lang="es-PR" altLang="en-US" b="1"/>
              <a:t>    re-entrenadas: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Agilidad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Coordinación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Balance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Capacidad para transferir la masa corporal (peso)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Reacción al tiempo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8AFCD623-BF22-6783-444A-7F4CEE5F08B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200400"/>
            <a:ext cx="8229600" cy="31242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Aplicación de una amplia gama de movimientos corporales prescritos para restaurar o favorablemente alterar funciones específicas de un individuo,</a:t>
            </a:r>
          </a:p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luego de una lesión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E1CCD6FC-D67C-A43D-9774-FCCC58A7C9BA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3316" name="Title 1">
            <a:extLst>
              <a:ext uri="{FF2B5EF4-FFF2-40B4-BE49-F238E27FC236}">
                <a16:creationId xmlns:a16="http://schemas.microsoft.com/office/drawing/2014/main" id="{DFD2A1FE-B1A7-54AC-A9A8-61498CB70C8F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DEFINICIONES: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EJERCICIOS TERAPÉUTICOS</a:t>
            </a:r>
          </a:p>
        </p:txBody>
      </p:sp>
    </p:spTree>
    <p:custDataLst>
      <p:tags r:id="rId1"/>
    </p:custData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2A592C4-27D7-18AE-CF16-77F1B994FC23}"/>
              </a:ext>
            </a:extLst>
          </p:cNvPr>
          <p:cNvSpPr txBox="1">
            <a:spLocks/>
          </p:cNvSpPr>
          <p:nvPr/>
        </p:nvSpPr>
        <p:spPr bwMode="auto">
          <a:xfrm>
            <a:off x="228600" y="2286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29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05475" name="Title 1">
            <a:extLst>
              <a:ext uri="{FF2B5EF4-FFF2-40B4-BE49-F238E27FC236}">
                <a16:creationId xmlns:a16="http://schemas.microsoft.com/office/drawing/2014/main" id="{E73CC0F1-5ABA-0542-DF3F-CB57C1406B2B}"/>
              </a:ext>
            </a:extLst>
          </p:cNvPr>
          <p:cNvSpPr>
            <a:spLocks/>
          </p:cNvSpPr>
          <p:nvPr/>
        </p:nvSpPr>
        <p:spPr bwMode="auto">
          <a:xfrm>
            <a:off x="76200" y="7620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2800" b="1"/>
              <a:t>ETAPAS DE LA REHABILITACIÓN:</a:t>
            </a:r>
            <a:br>
              <a:rPr lang="es-PR" altLang="en-US" sz="2800" b="1"/>
            </a:br>
            <a:r>
              <a:rPr lang="es-PR" altLang="en-US" sz="26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61796" name="Content Placeholder 2">
            <a:extLst>
              <a:ext uri="{FF2B5EF4-FFF2-40B4-BE49-F238E27FC236}">
                <a16:creationId xmlns:a16="http://schemas.microsoft.com/office/drawing/2014/main" id="{B63A5F86-3814-4AE7-B166-B8A84CBF420C}"/>
              </a:ext>
            </a:extLst>
          </p:cNvPr>
          <p:cNvSpPr>
            <a:spLocks/>
          </p:cNvSpPr>
          <p:nvPr/>
        </p:nvSpPr>
        <p:spPr bwMode="auto">
          <a:xfrm>
            <a:off x="304800" y="15240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b="1"/>
              <a:t> Aptitudes físicas que requieren rehabilitación: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/>
              <a:t> Función neuromuscular: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  <a:defRPr/>
            </a:pPr>
            <a:r>
              <a:rPr lang="es-PR" altLang="en-US" b="1"/>
              <a:t>Tipos de lesiones que afectan la función neuromuscular: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Traumas dolorosos: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s-PR" altLang="en-US" sz="2400" b="1" i="1"/>
              <a:t>Patofisiología neuromuscular:</a:t>
            </a:r>
            <a:endParaRPr lang="es-PR" altLang="en-US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-</a:t>
            </a:r>
            <a:r>
              <a:rPr lang="es-PR" altLang="en-US" sz="2400" b="1"/>
              <a:t> Inhibición refleja: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sym typeface="Wingdings" panose="05000000000000000000" pitchFamily="2" charset="2"/>
              </a:rPr>
              <a:t>       Esto causa cambios en los patrones de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sym typeface="Wingdings" panose="05000000000000000000" pitchFamily="2" charset="2"/>
              </a:rPr>
              <a:t>          reclutamiento en los músculos ubicados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sym typeface="Wingdings" panose="05000000000000000000" pitchFamily="2" charset="2"/>
              </a:rPr>
              <a:t>          alrededor de la articulación lesiona: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sym typeface="Wingdings" panose="05000000000000000000" pitchFamily="2" charset="2"/>
              </a:rPr>
              <a:t>          o Efecto/resultado: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sym typeface="Wingdings" panose="05000000000000000000" pitchFamily="2" charset="2"/>
              </a:rPr>
              <a:t>              </a:t>
            </a:r>
            <a:r>
              <a:rPr lang="es-PR" altLang="en-US" sz="2400" b="1" i="1">
                <a:sym typeface="Wingdings" panose="05000000000000000000" pitchFamily="2" charset="2"/>
              </a:rPr>
              <a:t>Cambio en la técnica, lo cual puede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>
                <a:sym typeface="Wingdings" panose="05000000000000000000" pitchFamily="2" charset="2"/>
              </a:rPr>
              <a:t>              contribuir a un patron de carga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>
                <a:sym typeface="Wingdings" panose="05000000000000000000" pitchFamily="2" charset="2"/>
              </a:rPr>
              <a:t>              desfavorable</a:t>
            </a:r>
            <a:endParaRPr lang="es-PR" altLang="en-US" b="1"/>
          </a:p>
        </p:txBody>
      </p:sp>
    </p:spTree>
    <p:custDataLst>
      <p:tags r:id="rId1"/>
    </p:custData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70CDB607-D5A4-8952-4999-C41131137ADD}"/>
              </a:ext>
            </a:extLst>
          </p:cNvPr>
          <p:cNvSpPr txBox="1">
            <a:spLocks/>
          </p:cNvSpPr>
          <p:nvPr/>
        </p:nvSpPr>
        <p:spPr bwMode="auto">
          <a:xfrm>
            <a:off x="228600" y="5334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07523" name="Title 1">
            <a:extLst>
              <a:ext uri="{FF2B5EF4-FFF2-40B4-BE49-F238E27FC236}">
                <a16:creationId xmlns:a16="http://schemas.microsoft.com/office/drawing/2014/main" id="{860C26EC-5C7E-AF5D-3A8A-3E541BB34C33}"/>
              </a:ext>
            </a:extLst>
          </p:cNvPr>
          <p:cNvSpPr>
            <a:spLocks/>
          </p:cNvSpPr>
          <p:nvPr/>
        </p:nvSpPr>
        <p:spPr bwMode="auto">
          <a:xfrm>
            <a:off x="76200" y="12192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63844" name="Content Placeholder 2">
            <a:extLst>
              <a:ext uri="{FF2B5EF4-FFF2-40B4-BE49-F238E27FC236}">
                <a16:creationId xmlns:a16="http://schemas.microsoft.com/office/drawing/2014/main" id="{1D048B64-DD26-E3D7-44CA-17DE066A8A3A}"/>
              </a:ext>
            </a:extLst>
          </p:cNvPr>
          <p:cNvSpPr>
            <a:spLocks/>
          </p:cNvSpPr>
          <p:nvPr/>
        </p:nvSpPr>
        <p:spPr bwMode="auto">
          <a:xfrm>
            <a:off x="304800" y="2286000"/>
            <a:ext cx="8534400" cy="3962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/>
              <a:t> Función neuromuscular: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  <a:defRPr/>
            </a:pPr>
            <a:r>
              <a:rPr lang="es-PR" altLang="en-US" b="1"/>
              <a:t>Tipos de lesiones que afectan la función neuromuscular: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Esguinces agudos: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b="1" i="1"/>
              <a:t>Patofisiología neuromuscular:</a:t>
            </a:r>
            <a:endParaRPr lang="es-PR" altLang="en-US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-</a:t>
            </a:r>
            <a:r>
              <a:rPr lang="en-US" altLang="en-US" sz="2400" b="1"/>
              <a:t> Reducción en la percepción para la posición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/>
              <a:t>      articular (receptores articulares) y en la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/>
              <a:t>      coordinación:</a:t>
            </a:r>
            <a:endParaRPr lang="es-PR" altLang="en-US" sz="2400" b="1"/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sym typeface="Wingdings" panose="05000000000000000000" pitchFamily="2" charset="2"/>
              </a:rPr>
              <a:t>       Efecto/resultado: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sym typeface="Wingdings" panose="05000000000000000000" pitchFamily="2" charset="2"/>
              </a:rPr>
              <a:t>           o Alto riesgo para nuevas lesiones en la</a:t>
            </a:r>
          </a:p>
          <a:p>
            <a:pPr lvl="4" eaLnBrk="1" hangingPunct="1">
              <a:lnSpc>
                <a:spcPct val="7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>
                <a:sym typeface="Wingdings" panose="05000000000000000000" pitchFamily="2" charset="2"/>
              </a:rPr>
              <a:t>              coyuntura involucrada</a:t>
            </a:r>
          </a:p>
        </p:txBody>
      </p:sp>
    </p:spTree>
    <p:custDataLst>
      <p:tags r:id="rId1"/>
    </p:custData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6B4D4D3-DCB1-2BCF-76AD-AB032A689E0D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09571" name="Title 1">
            <a:extLst>
              <a:ext uri="{FF2B5EF4-FFF2-40B4-BE49-F238E27FC236}">
                <a16:creationId xmlns:a16="http://schemas.microsoft.com/office/drawing/2014/main" id="{250849BC-B0CB-3C96-273D-AE73421A2BB7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09572" name="Content Placeholder 2">
            <a:extLst>
              <a:ext uri="{FF2B5EF4-FFF2-40B4-BE49-F238E27FC236}">
                <a16:creationId xmlns:a16="http://schemas.microsoft.com/office/drawing/2014/main" id="{760C6369-4277-E960-1C72-857C401570A9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Función neuromuscular: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Solución: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Incorporar ejercicios neuromusculares específicos</a:t>
            </a:r>
            <a:r>
              <a:rPr lang="es-PR" altLang="en-US" b="1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7361D1E7-F56E-EED9-8B66-5F6C4E55D76E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11619" name="Title 1">
            <a:extLst>
              <a:ext uri="{FF2B5EF4-FFF2-40B4-BE49-F238E27FC236}">
                <a16:creationId xmlns:a16="http://schemas.microsoft.com/office/drawing/2014/main" id="{7623C447-47F4-44DE-C833-82D6D7759FC3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11620" name="Content Placeholder 2">
            <a:extLst>
              <a:ext uri="{FF2B5EF4-FFF2-40B4-BE49-F238E27FC236}">
                <a16:creationId xmlns:a16="http://schemas.microsoft.com/office/drawing/2014/main" id="{0A8849F7-EB08-5F28-4E44-B224EE5EAABD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Aptitudes físicas que requieren rehabilitación: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Capacidad aeróbica: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Objetivo: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Restaurar la capacidad aeróbica a niveles previos a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la lesión</a:t>
            </a:r>
          </a:p>
        </p:txBody>
      </p:sp>
    </p:spTree>
    <p:custDataLst>
      <p:tags r:id="rId1"/>
    </p:custData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98B975E1-756C-48F7-3CFB-40EBE530BCFB}"/>
              </a:ext>
            </a:extLst>
          </p:cNvPr>
          <p:cNvSpPr txBox="1">
            <a:spLocks/>
          </p:cNvSpPr>
          <p:nvPr/>
        </p:nvSpPr>
        <p:spPr bwMode="auto">
          <a:xfrm>
            <a:off x="228600" y="304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3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13667" name="Title 1">
            <a:extLst>
              <a:ext uri="{FF2B5EF4-FFF2-40B4-BE49-F238E27FC236}">
                <a16:creationId xmlns:a16="http://schemas.microsoft.com/office/drawing/2014/main" id="{193DD100-2DCC-B163-0977-0B36C287CC36}"/>
              </a:ext>
            </a:extLst>
          </p:cNvPr>
          <p:cNvSpPr>
            <a:spLocks/>
          </p:cNvSpPr>
          <p:nvPr/>
        </p:nvSpPr>
        <p:spPr bwMode="auto">
          <a:xfrm>
            <a:off x="76200" y="1066800"/>
            <a:ext cx="8991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b="1"/>
              <a:t>ETAPAS DE LA REHABILITACIÓN:</a:t>
            </a:r>
            <a:br>
              <a:rPr lang="es-PR" altLang="en-US" b="1"/>
            </a:br>
            <a:r>
              <a:rPr lang="es-PR" altLang="en-US" sz="30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69988" name="Content Placeholder 2">
            <a:extLst>
              <a:ext uri="{FF2B5EF4-FFF2-40B4-BE49-F238E27FC236}">
                <a16:creationId xmlns:a16="http://schemas.microsoft.com/office/drawing/2014/main" id="{0293E680-4056-F8BE-62AE-0AA729CE5764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534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b="1"/>
              <a:t> Aptitudes físicas que requieren rehabilitación: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/>
              <a:t> Capacidad aeróbica: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  <a:defRPr/>
            </a:pPr>
            <a:r>
              <a:rPr lang="es-PR" altLang="en-US" b="1"/>
              <a:t>Adaptación: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Aplicar métodos de entrenamiento aeróbico que se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ajusten a la lesión del atleta</a:t>
            </a:r>
            <a:endParaRPr lang="es-PR" altLang="en-US" sz="2400" b="1" i="1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  <a:defRPr/>
            </a:pPr>
            <a:r>
              <a:rPr lang="es-PR" altLang="en-US" sz="2400" b="1"/>
              <a:t> Ejemplo: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s-PR" altLang="en-US" sz="2400" b="1" i="1"/>
              <a:t>Tendinitis en el tendón de Aquiles:</a:t>
            </a:r>
            <a:endParaRPr lang="es-PR" altLang="en-US" b="1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-</a:t>
            </a:r>
            <a:r>
              <a:rPr lang="es-PR" altLang="en-US" sz="2400" b="1"/>
              <a:t> Tipos de ejercicios adaptados a la lesión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/>
              <a:t>      (con ausencia de dolor):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sym typeface="Wingdings" panose="05000000000000000000" pitchFamily="2" charset="2"/>
              </a:rPr>
              <a:t>       </a:t>
            </a:r>
            <a:r>
              <a:rPr lang="es-PR" altLang="en-US" sz="2400" b="1" i="1">
                <a:sym typeface="Wingdings" panose="05000000000000000000" pitchFamily="2" charset="2"/>
              </a:rPr>
              <a:t>Correr biclicleta estacionaria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>
                <a:sym typeface="Wingdings" panose="05000000000000000000" pitchFamily="2" charset="2"/>
              </a:rPr>
              <a:t>       </a:t>
            </a:r>
            <a:r>
              <a:rPr lang="es-PR" altLang="en-US" sz="2400" b="1" i="1">
                <a:sym typeface="Wingdings" panose="05000000000000000000" pitchFamily="2" charset="2"/>
              </a:rPr>
              <a:t>Correr en la parte profuna de una piscina,</a:t>
            </a:r>
          </a:p>
          <a:p>
            <a:pPr lvl="4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400" b="1" i="1">
                <a:sym typeface="Wingdings" panose="05000000000000000000" pitchFamily="2" charset="2"/>
              </a:rPr>
              <a:t>           utilizando un chaleco flotador</a:t>
            </a:r>
            <a:endParaRPr lang="es-PR" altLang="en-US" b="1"/>
          </a:p>
        </p:txBody>
      </p:sp>
    </p:spTree>
    <p:custDataLst>
      <p:tags r:id="rId1"/>
    </p:custData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A8DF2D20-CD5A-C483-51B8-86A0334F7EBC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15715" name="Title 1">
            <a:extLst>
              <a:ext uri="{FF2B5EF4-FFF2-40B4-BE49-F238E27FC236}">
                <a16:creationId xmlns:a16="http://schemas.microsoft.com/office/drawing/2014/main" id="{669ECCBE-AF7D-74B3-DCC1-DF285C3824E7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REHABILITACIÓN</a:t>
            </a:r>
          </a:p>
        </p:txBody>
      </p:sp>
      <p:sp>
        <p:nvSpPr>
          <p:cNvPr id="115716" name="Content Placeholder 2">
            <a:extLst>
              <a:ext uri="{FF2B5EF4-FFF2-40B4-BE49-F238E27FC236}">
                <a16:creationId xmlns:a16="http://schemas.microsoft.com/office/drawing/2014/main" id="{A5B21CC3-CC77-8F21-473D-88ED6115948C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Criterio para Retornar a la Competencia: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Se ha recobrado el 85% a 90% de la fortaleza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muscular original</a:t>
            </a:r>
          </a:p>
        </p:txBody>
      </p:sp>
    </p:spTree>
    <p:custDataLst>
      <p:tags r:id="rId1"/>
    </p:custData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C9C47E0-50E9-D32A-AA9A-4623BFAACB3A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17763" name="Title 1">
            <a:extLst>
              <a:ext uri="{FF2B5EF4-FFF2-40B4-BE49-F238E27FC236}">
                <a16:creationId xmlns:a16="http://schemas.microsoft.com/office/drawing/2014/main" id="{5E8B316D-9017-9D5F-A4ED-33D3D03AF564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ENTRENAMIENTO</a:t>
            </a:r>
          </a:p>
        </p:txBody>
      </p:sp>
      <p:sp>
        <p:nvSpPr>
          <p:cNvPr id="117764" name="Content Placeholder 2">
            <a:extLst>
              <a:ext uri="{FF2B5EF4-FFF2-40B4-BE49-F238E27FC236}">
                <a16:creationId xmlns:a16="http://schemas.microsoft.com/office/drawing/2014/main" id="{6238E387-2E73-FE33-B1BD-E6973B6FC715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Duración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Meta Principal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Tratamiento Crónico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Pruebas Funcionales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Educación del Atleta Lesionado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Criterio para Retornar a la Competencia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FB70EEC9-C138-BC72-6193-FE980E187FF7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19811" name="Title 1">
            <a:extLst>
              <a:ext uri="{FF2B5EF4-FFF2-40B4-BE49-F238E27FC236}">
                <a16:creationId xmlns:a16="http://schemas.microsoft.com/office/drawing/2014/main" id="{DF9114A9-7AC9-6810-186B-590CFEB8A372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ENTRENAMIENTO</a:t>
            </a:r>
          </a:p>
        </p:txBody>
      </p:sp>
      <p:sp>
        <p:nvSpPr>
          <p:cNvPr id="119812" name="Content Placeholder 2">
            <a:extLst>
              <a:ext uri="{FF2B5EF4-FFF2-40B4-BE49-F238E27FC236}">
                <a16:creationId xmlns:a16="http://schemas.microsoft.com/office/drawing/2014/main" id="{29D56F2B-2AD4-6266-69FA-93718C0D59B5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Duración: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General: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De semanas a meses </a:t>
            </a:r>
          </a:p>
        </p:txBody>
      </p:sp>
    </p:spTree>
    <p:custDataLst>
      <p:tags r:id="rId1"/>
    </p:custData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63DA6FB-734A-3BC2-2979-A584050E35BD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21859" name="Title 1">
            <a:extLst>
              <a:ext uri="{FF2B5EF4-FFF2-40B4-BE49-F238E27FC236}">
                <a16:creationId xmlns:a16="http://schemas.microsoft.com/office/drawing/2014/main" id="{A88E06F0-A627-AEEC-402E-C8BC546E2FD8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ENTRENAMIENTO</a:t>
            </a:r>
          </a:p>
        </p:txBody>
      </p:sp>
      <p:sp>
        <p:nvSpPr>
          <p:cNvPr id="121860" name="Content Placeholder 2">
            <a:extLst>
              <a:ext uri="{FF2B5EF4-FFF2-40B4-BE49-F238E27FC236}">
                <a16:creationId xmlns:a16="http://schemas.microsoft.com/office/drawing/2014/main" id="{B78BA919-4859-F0AC-C0F8-1E5378E4F788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Meta Principal: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Asegurar que el atleta recobre su habilidad normal</a:t>
            </a:r>
          </a:p>
          <a:p>
            <a:pPr lvl="1"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para: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Ejecutar efectivamente en su deporte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Tolerar la carga impuesta en las competencias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Tolerar cantidades normales de entrenamiento antes que sea permitido competir de nuevo</a:t>
            </a:r>
          </a:p>
        </p:txBody>
      </p:sp>
    </p:spTree>
    <p:custDataLst>
      <p:tags r:id="rId1"/>
    </p:custData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270FD6F-B576-ECCD-3060-C99639A42249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23907" name="Title 1">
            <a:extLst>
              <a:ext uri="{FF2B5EF4-FFF2-40B4-BE49-F238E27FC236}">
                <a16:creationId xmlns:a16="http://schemas.microsoft.com/office/drawing/2014/main" id="{667C4BF8-3FF7-8D9E-22DB-67AE1B71F11D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ENTRENAMIENTO</a:t>
            </a:r>
          </a:p>
        </p:txBody>
      </p:sp>
      <p:sp>
        <p:nvSpPr>
          <p:cNvPr id="123908" name="Content Placeholder 2">
            <a:extLst>
              <a:ext uri="{FF2B5EF4-FFF2-40B4-BE49-F238E27FC236}">
                <a16:creationId xmlns:a16="http://schemas.microsoft.com/office/drawing/2014/main" id="{988E0E43-4EBE-367E-811B-EF0FAF536120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Tratamiento Crónico: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Transición de una rehabilitación controlada a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ejercicios que son más parecidos al deporte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mismo practicado 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80B6C288-DCA2-2433-625A-DFADE791D3C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200400"/>
            <a:ext cx="8229600" cy="31242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Están dirigidos a restaurar las funciones corporales normales luego de una lesión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778D5100-BB8F-ED47-4EE0-95D2FFBA5967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5364" name="Title 1">
            <a:extLst>
              <a:ext uri="{FF2B5EF4-FFF2-40B4-BE49-F238E27FC236}">
                <a16:creationId xmlns:a16="http://schemas.microsoft.com/office/drawing/2014/main" id="{F96FBD60-5513-247B-851F-EC20CC840284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DEFINICIONES: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EJERCICIOS TERAPÉUTICOS</a:t>
            </a:r>
          </a:p>
        </p:txBody>
      </p:sp>
    </p:spTree>
    <p:custDataLst>
      <p:tags r:id="rId1"/>
    </p:custData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13A0FAD-94A1-FA09-C83B-21D620E5F256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25955" name="Title 1">
            <a:extLst>
              <a:ext uri="{FF2B5EF4-FFF2-40B4-BE49-F238E27FC236}">
                <a16:creationId xmlns:a16="http://schemas.microsoft.com/office/drawing/2014/main" id="{0AC1B8B4-2361-1588-E42F-ADF2A2EAB55B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ENTRENAMIENTO</a:t>
            </a:r>
          </a:p>
        </p:txBody>
      </p:sp>
      <p:sp>
        <p:nvSpPr>
          <p:cNvPr id="125956" name="Content Placeholder 2">
            <a:extLst>
              <a:ext uri="{FF2B5EF4-FFF2-40B4-BE49-F238E27FC236}">
                <a16:creationId xmlns:a16="http://schemas.microsoft.com/office/drawing/2014/main" id="{BD215F4E-3CE5-D296-6939-9E81FBB4BCCF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Pruebas Funcionales: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Objetivo: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Determinar si el atleta puede tolerar la carga común</a:t>
            </a:r>
          </a:p>
          <a:p>
            <a:pPr lvl="2" eaLnBrk="1" hangingPunct="1">
              <a:lnSpc>
                <a:spcPct val="60000"/>
              </a:lnSpc>
              <a:buFontTx/>
              <a:buNone/>
            </a:pPr>
            <a:r>
              <a:rPr lang="es-PR" altLang="en-US" b="1"/>
              <a:t>    que se requiere para la actividad competitiva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Metodología: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La situación de la prueba: 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Debe ser lo más cerca posible en emular una</a:t>
            </a:r>
          </a:p>
          <a:p>
            <a:pPr lvl="3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situación de competencia</a:t>
            </a:r>
            <a:r>
              <a:rPr lang="es-PR" altLang="en-US" b="1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2B46A47-5EAC-DE2E-78E0-EB5B3199A242}"/>
              </a:ext>
            </a:extLst>
          </p:cNvPr>
          <p:cNvSpPr txBox="1">
            <a:spLocks/>
          </p:cNvSpPr>
          <p:nvPr/>
        </p:nvSpPr>
        <p:spPr bwMode="auto">
          <a:xfrm>
            <a:off x="228600" y="5334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28003" name="Title 1">
            <a:extLst>
              <a:ext uri="{FF2B5EF4-FFF2-40B4-BE49-F238E27FC236}">
                <a16:creationId xmlns:a16="http://schemas.microsoft.com/office/drawing/2014/main" id="{6574EE76-4420-6350-23B7-2F0AF5A3B000}"/>
              </a:ext>
            </a:extLst>
          </p:cNvPr>
          <p:cNvSpPr>
            <a:spLocks/>
          </p:cNvSpPr>
          <p:nvPr/>
        </p:nvSpPr>
        <p:spPr bwMode="auto">
          <a:xfrm>
            <a:off x="76200" y="13716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ENTRENAMIENTO</a:t>
            </a:r>
          </a:p>
        </p:txBody>
      </p:sp>
      <p:sp>
        <p:nvSpPr>
          <p:cNvPr id="128004" name="Content Placeholder 2">
            <a:extLst>
              <a:ext uri="{FF2B5EF4-FFF2-40B4-BE49-F238E27FC236}">
                <a16:creationId xmlns:a16="http://schemas.microsoft.com/office/drawing/2014/main" id="{49BC0248-9CDC-5186-A72C-685958738DAB}"/>
              </a:ext>
            </a:extLst>
          </p:cNvPr>
          <p:cNvSpPr>
            <a:spLocks/>
          </p:cNvSpPr>
          <p:nvPr/>
        </p:nvSpPr>
        <p:spPr bwMode="auto">
          <a:xfrm>
            <a:off x="304800" y="2514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Educación del Atleta Lesionado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Es de vital importancia de: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Continuamente instruir al atleta 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Mantener un diario de entrenamiento y dolor para</a:t>
            </a:r>
          </a:p>
          <a:p>
            <a:pPr lvl="2" eaLnBrk="1" hangingPunct="1">
              <a:lnSpc>
                <a:spcPct val="50000"/>
              </a:lnSpc>
              <a:buFontTx/>
              <a:buNone/>
            </a:pPr>
            <a:r>
              <a:rPr lang="es-PR" altLang="en-US" b="1"/>
              <a:t>   monitorear su respuesta al entrenamiento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Puntos de vistas de algunos profesionales en el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campo de la rehabilitación del atleta lesionado: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s-PR" altLang="en-US" b="1"/>
              <a:t>La rehabilitación de lesiones de sobreuso: 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es-PR" altLang="en-US" sz="2400" b="1"/>
              <a:t> Es más un asunto de educación al atleta que de</a:t>
            </a:r>
          </a:p>
          <a:p>
            <a:pPr lvl="3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proveer tratamiento</a:t>
            </a:r>
            <a:r>
              <a:rPr lang="es-PR" altLang="en-US" b="1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F1F8A096-A8DC-6BE2-6A4C-E564BCF64305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30051" name="Title 1">
            <a:extLst>
              <a:ext uri="{FF2B5EF4-FFF2-40B4-BE49-F238E27FC236}">
                <a16:creationId xmlns:a16="http://schemas.microsoft.com/office/drawing/2014/main" id="{41F3EBFB-203A-7E4A-4EB6-AB0CCEEE245C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ETAPAS DE LA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ETAPA DE ENTRENAMIENTO</a:t>
            </a:r>
          </a:p>
        </p:txBody>
      </p:sp>
      <p:sp>
        <p:nvSpPr>
          <p:cNvPr id="130052" name="Content Placeholder 2">
            <a:extLst>
              <a:ext uri="{FF2B5EF4-FFF2-40B4-BE49-F238E27FC236}">
                <a16:creationId xmlns:a16="http://schemas.microsoft.com/office/drawing/2014/main" id="{1608AF5B-5FDA-8601-BAA0-24D333380BE5}"/>
              </a:ext>
            </a:extLst>
          </p:cNvPr>
          <p:cNvSpPr>
            <a:spLocks/>
          </p:cNvSpPr>
          <p:nvPr/>
        </p:nvSpPr>
        <p:spPr bwMode="auto">
          <a:xfrm>
            <a:off x="3048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Criterio para Retornar a la Competencia: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El atleta aprueba satisfactoriamente las pruebas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funcionales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s-PR" altLang="en-US" b="1"/>
          </a:p>
        </p:txBody>
      </p:sp>
    </p:spTree>
    <p:custDataLst>
      <p:tags r:id="rId1"/>
    </p:custData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9BE5B3A-6855-6B88-C5A3-75A41F96D31E}"/>
              </a:ext>
            </a:extLst>
          </p:cNvPr>
          <p:cNvSpPr txBox="1">
            <a:spLocks/>
          </p:cNvSpPr>
          <p:nvPr/>
        </p:nvSpPr>
        <p:spPr bwMode="auto">
          <a:xfrm>
            <a:off x="228600" y="685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32099" name="Title 1">
            <a:extLst>
              <a:ext uri="{FF2B5EF4-FFF2-40B4-BE49-F238E27FC236}">
                <a16:creationId xmlns:a16="http://schemas.microsoft.com/office/drawing/2014/main" id="{D89CA24A-E1EE-A76F-9EED-FF994717C40C}"/>
              </a:ext>
            </a:extLst>
          </p:cNvPr>
          <p:cNvSpPr>
            <a:spLocks/>
          </p:cNvSpPr>
          <p:nvPr/>
        </p:nvSpPr>
        <p:spPr bwMode="auto">
          <a:xfrm>
            <a:off x="76200" y="1676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PRINCIPIOS DE LA: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REHABILITACIÓN</a:t>
            </a:r>
          </a:p>
        </p:txBody>
      </p:sp>
      <p:sp>
        <p:nvSpPr>
          <p:cNvPr id="114692" name="Content Placeholder 2">
            <a:extLst>
              <a:ext uri="{FF2B5EF4-FFF2-40B4-BE49-F238E27FC236}">
                <a16:creationId xmlns:a16="http://schemas.microsoft.com/office/drawing/2014/main" id="{6D7B5234-C415-5C7B-8312-A72787100C5D}"/>
              </a:ext>
            </a:extLst>
          </p:cNvPr>
          <p:cNvSpPr>
            <a:spLocks/>
          </p:cNvSpPr>
          <p:nvPr/>
        </p:nvSpPr>
        <p:spPr bwMode="auto">
          <a:xfrm>
            <a:off x="304800" y="2971800"/>
            <a:ext cx="8534400" cy="35052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Planificación quirúrgica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El principio “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SAID</a:t>
            </a:r>
            <a:r>
              <a:rPr lang="es-PR" altLang="en-US" sz="2800" b="1"/>
              <a:t>”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“</a:t>
            </a:r>
            <a:r>
              <a:rPr lang="es-PR" altLang="en-US" sz="2800" b="1" i="1"/>
              <a:t>Specific Adaptation to Impose Demands</a:t>
            </a:r>
            <a:r>
              <a:rPr lang="es-PR" altLang="en-US" sz="2800" b="1"/>
              <a:t>”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El enfoque de equipo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Inicio del proceso de rehabilitación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Criterios para retornar a la competencia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4DB8BEBB-445A-B3D6-323F-00D4534FC816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34147" name="Title 1">
            <a:extLst>
              <a:ext uri="{FF2B5EF4-FFF2-40B4-BE49-F238E27FC236}">
                <a16:creationId xmlns:a16="http://schemas.microsoft.com/office/drawing/2014/main" id="{5F0BAE64-64DE-A71A-8095-CB860746F5A3}"/>
              </a:ext>
            </a:extLst>
          </p:cNvPr>
          <p:cNvSpPr>
            <a:spLocks/>
          </p:cNvSpPr>
          <p:nvPr/>
        </p:nvSpPr>
        <p:spPr bwMode="auto">
          <a:xfrm>
            <a:off x="76200" y="16002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PRINCIPIOS DE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PLANIFICACIÓN QUIRÚRGICA</a:t>
            </a:r>
          </a:p>
        </p:txBody>
      </p:sp>
      <p:sp>
        <p:nvSpPr>
          <p:cNvPr id="134148" name="Content Placeholder 2">
            <a:extLst>
              <a:ext uri="{FF2B5EF4-FFF2-40B4-BE49-F238E27FC236}">
                <a16:creationId xmlns:a16="http://schemas.microsoft.com/office/drawing/2014/main" id="{CF6ADF9E-A81B-7544-3D07-FBEB136D5240}"/>
              </a:ext>
            </a:extLst>
          </p:cNvPr>
          <p:cNvSpPr>
            <a:spLocks/>
          </p:cNvSpPr>
          <p:nvPr/>
        </p:nvSpPr>
        <p:spPr bwMode="auto">
          <a:xfrm>
            <a:off x="304800" y="29718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Char char="q"/>
            </a:pPr>
            <a:r>
              <a:rPr lang="en-US" altLang="en-US" sz="2800" b="1"/>
              <a:t> </a:t>
            </a:r>
            <a:r>
              <a:rPr lang="es-PR" altLang="en-US" sz="2800" b="1"/>
              <a:t>De ser indicativo, referir a tiempo al atleta a un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cirujano: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PR" altLang="en-US" sz="2400" b="1"/>
              <a:t>La evaluación continua del atleta lesionado permite al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médico desarrollar metas y delineamiento terapéuticos 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razonables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PR" altLang="en-US" sz="2400" b="1"/>
              <a:t>Las decisiones tocante a una intervención quirúrgica debe comenzar con un diagnóstico preciso </a:t>
            </a:r>
          </a:p>
        </p:txBody>
      </p:sp>
    </p:spTree>
    <p:custDataLst>
      <p:tags r:id="rId1"/>
    </p:custData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Content Placeholder 2">
            <a:extLst>
              <a:ext uri="{FF2B5EF4-FFF2-40B4-BE49-F238E27FC236}">
                <a16:creationId xmlns:a16="http://schemas.microsoft.com/office/drawing/2014/main" id="{E52B144D-A3FE-CBD5-FF41-F4B0FC1C4373}"/>
              </a:ext>
            </a:extLst>
          </p:cNvPr>
          <p:cNvSpPr>
            <a:spLocks/>
          </p:cNvSpPr>
          <p:nvPr/>
        </p:nvSpPr>
        <p:spPr bwMode="auto">
          <a:xfrm>
            <a:off x="304800" y="3352800"/>
            <a:ext cx="8534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800" b="1"/>
              <a:t> </a:t>
            </a:r>
            <a:r>
              <a:rPr lang="es-PR" altLang="en-US" sz="2800" b="1"/>
              <a:t>Concepto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Implicación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Ejemplo concreto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2A860362-0063-BF39-18D1-37E308A449DE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36196" name="Title 1">
            <a:extLst>
              <a:ext uri="{FF2B5EF4-FFF2-40B4-BE49-F238E27FC236}">
                <a16:creationId xmlns:a16="http://schemas.microsoft.com/office/drawing/2014/main" id="{C05B20D7-D22B-C4ED-F916-46AB340D4A44}"/>
              </a:ext>
            </a:extLst>
          </p:cNvPr>
          <p:cNvSpPr>
            <a:spLocks/>
          </p:cNvSpPr>
          <p:nvPr/>
        </p:nvSpPr>
        <p:spPr bwMode="auto">
          <a:xfrm>
            <a:off x="76200" y="1828800"/>
            <a:ext cx="899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PRINCIPIOS DE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PRINCIPIO “SAID” :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800" b="1">
                <a:latin typeface="Verdana" panose="020B0604030504040204" pitchFamily="34" charset="0"/>
              </a:rPr>
              <a:t>“</a:t>
            </a:r>
            <a:r>
              <a:rPr lang="es-PR" altLang="en-US" sz="2800" b="1" i="1">
                <a:latin typeface="Verdana" panose="020B0604030504040204" pitchFamily="34" charset="0"/>
              </a:rPr>
              <a:t>Specific Adaptation to Impose Demands</a:t>
            </a:r>
            <a:r>
              <a:rPr lang="es-PR" altLang="en-US" sz="2800" b="1">
                <a:latin typeface="Verdana" panose="020B0604030504040204" pitchFamily="34" charset="0"/>
              </a:rPr>
              <a:t>”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PR" altLang="en-US" sz="4200" b="1" i="1">
              <a:latin typeface="Verdan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Content Placeholder 2">
            <a:extLst>
              <a:ext uri="{FF2B5EF4-FFF2-40B4-BE49-F238E27FC236}">
                <a16:creationId xmlns:a16="http://schemas.microsoft.com/office/drawing/2014/main" id="{B7CBF70D-75BE-0100-5F24-FE522BC6EC53}"/>
              </a:ext>
            </a:extLst>
          </p:cNvPr>
          <p:cNvSpPr>
            <a:spLocks/>
          </p:cNvSpPr>
          <p:nvPr/>
        </p:nvSpPr>
        <p:spPr bwMode="auto">
          <a:xfrm>
            <a:off x="304800" y="3429000"/>
            <a:ext cx="8534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 Concepto: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El principio “SAID” postula que el cuerpo responde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a una demanda específica con una adaptación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predecible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93F2960C-2FB8-C504-3EF5-CEC8C7D68F76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38244" name="Title 1">
            <a:extLst>
              <a:ext uri="{FF2B5EF4-FFF2-40B4-BE49-F238E27FC236}">
                <a16:creationId xmlns:a16="http://schemas.microsoft.com/office/drawing/2014/main" id="{1E3142B4-32B8-7FC6-C53D-4C76E2F017F4}"/>
              </a:ext>
            </a:extLst>
          </p:cNvPr>
          <p:cNvSpPr>
            <a:spLocks/>
          </p:cNvSpPr>
          <p:nvPr/>
        </p:nvSpPr>
        <p:spPr bwMode="auto">
          <a:xfrm>
            <a:off x="76200" y="1828800"/>
            <a:ext cx="899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PRINCIPIOS DE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PRINCIPIO “SAID” :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800" b="1">
                <a:latin typeface="Verdana" panose="020B0604030504040204" pitchFamily="34" charset="0"/>
              </a:rPr>
              <a:t>“</a:t>
            </a:r>
            <a:r>
              <a:rPr lang="es-PR" altLang="en-US" sz="2800" b="1" i="1">
                <a:latin typeface="Verdana" panose="020B0604030504040204" pitchFamily="34" charset="0"/>
              </a:rPr>
              <a:t>Specific Adaptation to Impose Demands</a:t>
            </a:r>
            <a:r>
              <a:rPr lang="es-PR" altLang="en-US" sz="2800" b="1">
                <a:latin typeface="Verdana" panose="020B0604030504040204" pitchFamily="34" charset="0"/>
              </a:rPr>
              <a:t>”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PR" altLang="en-US" sz="4200" b="1" i="1">
              <a:latin typeface="Verdan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Content Placeholder 2">
            <a:extLst>
              <a:ext uri="{FF2B5EF4-FFF2-40B4-BE49-F238E27FC236}">
                <a16:creationId xmlns:a16="http://schemas.microsoft.com/office/drawing/2014/main" id="{51C3CB5F-C510-1D45-F487-EBE07F605331}"/>
              </a:ext>
            </a:extLst>
          </p:cNvPr>
          <p:cNvSpPr>
            <a:spLocks/>
          </p:cNvSpPr>
          <p:nvPr/>
        </p:nvSpPr>
        <p:spPr bwMode="auto">
          <a:xfrm>
            <a:off x="304800" y="3429000"/>
            <a:ext cx="8534400" cy="304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b="1"/>
              <a:t> </a:t>
            </a:r>
            <a:r>
              <a:rPr lang="es-PR" altLang="en-US" b="1"/>
              <a:t> Implicación:</a:t>
            </a:r>
          </a:p>
          <a:p>
            <a:pPr lvl="1" eaLnBrk="1" hangingPunct="1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 Si uno puede definir las metas específicas del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PR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 proceso de rehabilitación, entonces el diseño del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PR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 programa puede ser hecho a la medida, de modo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PR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 que pueda satisfacer tal necesidad</a:t>
            </a:r>
            <a:endParaRPr lang="es-PR" altLang="en-US" b="1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3DF48E3F-3F3E-E4BF-8F36-B7C766469543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40292" name="Title 1">
            <a:extLst>
              <a:ext uri="{FF2B5EF4-FFF2-40B4-BE49-F238E27FC236}">
                <a16:creationId xmlns:a16="http://schemas.microsoft.com/office/drawing/2014/main" id="{D9371A11-F9A5-A4B9-2A47-F17CD3AFD24A}"/>
              </a:ext>
            </a:extLst>
          </p:cNvPr>
          <p:cNvSpPr>
            <a:spLocks/>
          </p:cNvSpPr>
          <p:nvPr/>
        </p:nvSpPr>
        <p:spPr bwMode="auto">
          <a:xfrm>
            <a:off x="76200" y="1828800"/>
            <a:ext cx="899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PRINCIPIOS DE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PRINCIPIO “SAID” :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800" b="1">
                <a:latin typeface="Verdana" panose="020B0604030504040204" pitchFamily="34" charset="0"/>
              </a:rPr>
              <a:t>“</a:t>
            </a:r>
            <a:r>
              <a:rPr lang="es-PR" altLang="en-US" sz="2800" b="1" i="1">
                <a:latin typeface="Verdana" panose="020B0604030504040204" pitchFamily="34" charset="0"/>
              </a:rPr>
              <a:t>Specific Adaptation to Impose Demands</a:t>
            </a:r>
            <a:r>
              <a:rPr lang="es-PR" altLang="en-US" sz="2800" b="1">
                <a:latin typeface="Verdana" panose="020B0604030504040204" pitchFamily="34" charset="0"/>
              </a:rPr>
              <a:t>”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PR" altLang="en-US" sz="4200" b="1" i="1">
              <a:latin typeface="Verdan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Content Placeholder 2">
            <a:extLst>
              <a:ext uri="{FF2B5EF4-FFF2-40B4-BE49-F238E27FC236}">
                <a16:creationId xmlns:a16="http://schemas.microsoft.com/office/drawing/2014/main" id="{C1B3B571-DCCB-3209-E44A-38D691FEE006}"/>
              </a:ext>
            </a:extLst>
          </p:cNvPr>
          <p:cNvSpPr>
            <a:spLocks/>
          </p:cNvSpPr>
          <p:nvPr/>
        </p:nvSpPr>
        <p:spPr bwMode="auto">
          <a:xfrm>
            <a:off x="304800" y="2819400"/>
            <a:ext cx="8534400" cy="3657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 Ejemplo Concreto: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PR" alt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Como parte del proceso de rehabilitación:</a:t>
            </a:r>
            <a:endParaRPr lang="es-PR" altLang="en-US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  <a:defRPr/>
            </a:pPr>
            <a:r>
              <a:rPr lang="es-PR" altLang="en-US" b="1"/>
              <a:t>Si se es capaz de identificar a un músculo infraespinoso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s-PR" altLang="en-US" b="1"/>
              <a:t>    debil en un atleta que participa en eventos de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s-PR" altLang="en-US" b="1"/>
              <a:t>    lanzamiento, el cual posee una tendinitis en los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s-PR" altLang="en-US" b="1"/>
              <a:t>    músculos del manguito (rotator cuff)  y síndrome de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s-PR" altLang="en-US" b="1"/>
              <a:t>    pinzamiento (impingement), entonces éste necesitará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s-PR" altLang="en-US" b="1"/>
              <a:t>    incurrir en un programa de entrenamiento con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s-PR" altLang="en-US" b="1"/>
              <a:t>    resistencias dirigido a desarrollar la fortaleza muscular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s-PR" altLang="en-US" b="1"/>
              <a:t>    de tal grupo muscular particular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1A3B36AF-0DC3-60C7-1ADF-2BBCE858BB4F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42340" name="Title 1">
            <a:extLst>
              <a:ext uri="{FF2B5EF4-FFF2-40B4-BE49-F238E27FC236}">
                <a16:creationId xmlns:a16="http://schemas.microsoft.com/office/drawing/2014/main" id="{FF24A548-78F0-DC28-D88C-D97C9B26946F}"/>
              </a:ext>
            </a:extLst>
          </p:cNvPr>
          <p:cNvSpPr>
            <a:spLocks/>
          </p:cNvSpPr>
          <p:nvPr/>
        </p:nvSpPr>
        <p:spPr bwMode="auto">
          <a:xfrm>
            <a:off x="76200" y="1371600"/>
            <a:ext cx="899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PRINCIPIOS DE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PRINCIPIO “SAID” :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800" b="1">
                <a:latin typeface="Verdana" panose="020B0604030504040204" pitchFamily="34" charset="0"/>
              </a:rPr>
              <a:t>“</a:t>
            </a:r>
            <a:r>
              <a:rPr lang="es-PR" altLang="en-US" sz="2800" b="1" i="1">
                <a:latin typeface="Verdana" panose="020B0604030504040204" pitchFamily="34" charset="0"/>
              </a:rPr>
              <a:t>Specific Adaptation to Impose Demands</a:t>
            </a:r>
            <a:r>
              <a:rPr lang="es-PR" altLang="en-US" sz="2800" b="1">
                <a:latin typeface="Verdana" panose="020B0604030504040204" pitchFamily="34" charset="0"/>
              </a:rPr>
              <a:t>”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PR" altLang="en-US" sz="4200" b="1" i="1">
              <a:latin typeface="Verdan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4A979F6A-6091-1C9A-C1ED-4AEC1474469B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44387" name="Title 1">
            <a:extLst>
              <a:ext uri="{FF2B5EF4-FFF2-40B4-BE49-F238E27FC236}">
                <a16:creationId xmlns:a16="http://schemas.microsoft.com/office/drawing/2014/main" id="{7BDE1A1A-ED8B-2952-39C4-DEF125084131}"/>
              </a:ext>
            </a:extLst>
          </p:cNvPr>
          <p:cNvSpPr>
            <a:spLocks/>
          </p:cNvSpPr>
          <p:nvPr/>
        </p:nvSpPr>
        <p:spPr bwMode="auto">
          <a:xfrm>
            <a:off x="76200" y="16002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PRINCIPIOS DE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EL ENFOQUE DE EQUIPO</a:t>
            </a:r>
          </a:p>
        </p:txBody>
      </p:sp>
      <p:sp>
        <p:nvSpPr>
          <p:cNvPr id="144388" name="Content Placeholder 2">
            <a:extLst>
              <a:ext uri="{FF2B5EF4-FFF2-40B4-BE49-F238E27FC236}">
                <a16:creationId xmlns:a16="http://schemas.microsoft.com/office/drawing/2014/main" id="{E041CFA4-2EA1-A555-9B92-B8DACABDAFA7}"/>
              </a:ext>
            </a:extLst>
          </p:cNvPr>
          <p:cNvSpPr>
            <a:spLocks/>
          </p:cNvSpPr>
          <p:nvPr/>
        </p:nvSpPr>
        <p:spPr bwMode="auto">
          <a:xfrm>
            <a:off x="304800" y="29718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Concepto: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s-PR" altLang="en-US" b="1"/>
              <a:t> Se refiere a la comunicación efectiva entre el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médico especialista en medicina del deporte,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entrenador, o terapeuta atlético, de manera que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se asegure resultados satisfactorios en la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rehabilitación del atleta accidentado</a:t>
            </a:r>
            <a:endParaRPr lang="es-PR" altLang="en-US" sz="2400" b="1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E18E4936-CDB4-D134-3D0E-0FF6E53320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Desarrollar el Plan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s-PR" altLang="en-US" b="1"/>
              <a:t> Implementar el Plan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s-PR" altLang="en-US" b="1"/>
              <a:t> Evaluar el Plan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s-PR" altLang="en-US" b="1"/>
              <a:t> Programa de ejercicio para el hogar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BA1D267C-35AA-BE1F-C40A-93567FD1B088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7412" name="Title 1">
            <a:extLst>
              <a:ext uri="{FF2B5EF4-FFF2-40B4-BE49-F238E27FC236}">
                <a16:creationId xmlns:a16="http://schemas.microsoft.com/office/drawing/2014/main" id="{D37BBCAE-39A3-7AD4-3F4C-50BF3CE9AA66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DISEÑO/DESARROLLO DEL PROGRAMA DE: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EJERCICIOS TERAPÉUTICOS</a:t>
            </a:r>
          </a:p>
        </p:txBody>
      </p:sp>
    </p:spTree>
    <p:custDataLst>
      <p:tags r:id="rId1"/>
    </p:custData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B2F151BB-AF6D-AAD6-D924-F45950958932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46435" name="Title 1">
            <a:extLst>
              <a:ext uri="{FF2B5EF4-FFF2-40B4-BE49-F238E27FC236}">
                <a16:creationId xmlns:a16="http://schemas.microsoft.com/office/drawing/2014/main" id="{0372E14C-35E1-19DB-90B7-994EAA181EF9}"/>
              </a:ext>
            </a:extLst>
          </p:cNvPr>
          <p:cNvSpPr>
            <a:spLocks/>
          </p:cNvSpPr>
          <p:nvPr/>
        </p:nvSpPr>
        <p:spPr bwMode="auto">
          <a:xfrm>
            <a:off x="76200" y="15240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600" b="1"/>
              <a:t>PRINCIPIOS DE REHABILITACIÓN:</a:t>
            </a:r>
            <a:br>
              <a:rPr lang="es-PR" altLang="en-US" sz="3600" b="1"/>
            </a:br>
            <a:r>
              <a:rPr lang="es-PR" altLang="en-US" sz="3400" b="1" i="1">
                <a:latin typeface="Tahoma" panose="020B0604030504040204" pitchFamily="34" charset="0"/>
              </a:rPr>
              <a:t>INICIO DEL PROCESO DE REHABILITACIÓN</a:t>
            </a:r>
          </a:p>
        </p:txBody>
      </p:sp>
      <p:sp>
        <p:nvSpPr>
          <p:cNvPr id="146436" name="Content Placeholder 2">
            <a:extLst>
              <a:ext uri="{FF2B5EF4-FFF2-40B4-BE49-F238E27FC236}">
                <a16:creationId xmlns:a16="http://schemas.microsoft.com/office/drawing/2014/main" id="{0D493869-5639-AD6E-D225-9E538C70F46D}"/>
              </a:ext>
            </a:extLst>
          </p:cNvPr>
          <p:cNvSpPr>
            <a:spLocks/>
          </p:cNvSpPr>
          <p:nvPr/>
        </p:nvSpPr>
        <p:spPr bwMode="auto">
          <a:xfrm>
            <a:off x="304800" y="29718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Char char="q"/>
            </a:pPr>
            <a:r>
              <a:rPr lang="es-PR" altLang="en-US" b="1"/>
              <a:t> Punto de partida: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El proceso de rehabilitación se inicia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inmediatamente después de la lesión y termina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solamente cuando el atleta puede regresar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exitosamente a su nivel previo de competencia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El establecimiento de un diagnóstico preciso, por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un médico especialista en medicina del deporte,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es la clave para desarrollar un plan de 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rehabilitación exitoso</a:t>
            </a:r>
          </a:p>
        </p:txBody>
      </p:sp>
    </p:spTree>
    <p:custDataLst>
      <p:tags r:id="rId1"/>
    </p:custData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F201086C-88C3-5D7D-D6C2-12A79A94F212}"/>
              </a:ext>
            </a:extLst>
          </p:cNvPr>
          <p:cNvSpPr txBox="1">
            <a:spLocks/>
          </p:cNvSpPr>
          <p:nvPr/>
        </p:nvSpPr>
        <p:spPr bwMode="auto">
          <a:xfrm>
            <a:off x="228600" y="304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29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48483" name="Title 1">
            <a:extLst>
              <a:ext uri="{FF2B5EF4-FFF2-40B4-BE49-F238E27FC236}">
                <a16:creationId xmlns:a16="http://schemas.microsoft.com/office/drawing/2014/main" id="{A2A56724-A36D-3FA6-5D3E-B54D91E3C46D}"/>
              </a:ext>
            </a:extLst>
          </p:cNvPr>
          <p:cNvSpPr>
            <a:spLocks/>
          </p:cNvSpPr>
          <p:nvPr/>
        </p:nvSpPr>
        <p:spPr bwMode="auto">
          <a:xfrm>
            <a:off x="76200" y="914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000" b="1"/>
              <a:t>PRINCIPIOS DE REHABILITACIÓN:</a:t>
            </a:r>
            <a:br>
              <a:rPr lang="es-PR" altLang="en-US" sz="3000" b="1"/>
            </a:br>
            <a:r>
              <a:rPr lang="es-PR" altLang="en-US" sz="2600" b="1" i="1">
                <a:latin typeface="Tahoma" panose="020B0604030504040204" pitchFamily="34" charset="0"/>
              </a:rPr>
              <a:t>CRITERIOS PARA RETORNAR A LA COMPETENCIA</a:t>
            </a:r>
          </a:p>
        </p:txBody>
      </p:sp>
      <p:sp>
        <p:nvSpPr>
          <p:cNvPr id="92164" name="Content Placeholder 2">
            <a:extLst>
              <a:ext uri="{FF2B5EF4-FFF2-40B4-BE49-F238E27FC236}">
                <a16:creationId xmlns:a16="http://schemas.microsoft.com/office/drawing/2014/main" id="{A81D8621-24F1-CFC6-5067-34572D261BFD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534400" cy="4724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800" b="1"/>
              <a:t> </a:t>
            </a:r>
            <a:r>
              <a:rPr lang="es-PR" altLang="en-US" sz="2800" b="1"/>
              <a:t>Arco de movimiento: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Completo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Fortaleza muscular: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Normal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Resultado de la evaluación neurológica: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Normal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Ausencia de una hinchazón persistente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Ausencia de inestabilidad en las coyunturas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Habilidad de correr sin dolor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s-PR" altLang="en-US" sz="2800" b="1"/>
              <a:t> Se le ha instruido al atleta en la manera correcta de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participar en un programa de ejercicio que incluye: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/>
              <a:t>     </a:t>
            </a: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Calentamiento, Ejercicios de Flexibilidad y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s-PR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    Fortalecimiento Muscular</a:t>
            </a:r>
            <a:endParaRPr lang="es-PR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Content Placeholder 2">
            <a:extLst>
              <a:ext uri="{FF2B5EF4-FFF2-40B4-BE49-F238E27FC236}">
                <a16:creationId xmlns:a16="http://schemas.microsoft.com/office/drawing/2014/main" id="{88F1F11E-9F58-8BD8-678B-E63210BD7263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534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800" b="1"/>
              <a:t> </a:t>
            </a:r>
            <a:r>
              <a:rPr lang="es-PR" altLang="en-US" sz="2800" b="1"/>
              <a:t>Se le ha instruido al atleta en la manera correcta de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utilizar el hielo y el calor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Se le ha instruido al atleta en la manera correcta de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aplicar el vendaje deportivo y el “bracing” para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proteger el área lesionada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Se le ha instruido al atleta en reportar al médico,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terapeuta atlético o entrenador (coach) sobre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incrementos en el dolor y en la hinchazón 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pos-ejercicio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No está ingiriendo consticosteroides o analgésicos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q"/>
            </a:pPr>
            <a:r>
              <a:rPr lang="es-PR" altLang="en-US" sz="2800" b="1"/>
              <a:t> Se le ha informado sobre los riesgos de una posibles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lesión e incapacidad en el futura, según se relacione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sz="2800" b="1"/>
              <a:t>     con la lesión y el deporte seleccionado</a:t>
            </a:r>
            <a:endParaRPr lang="es-PR" altLang="en-US" sz="2400" b="1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3662A7D0-5690-CA15-7CF7-3C79D72955FA}"/>
              </a:ext>
            </a:extLst>
          </p:cNvPr>
          <p:cNvSpPr txBox="1">
            <a:spLocks/>
          </p:cNvSpPr>
          <p:nvPr/>
        </p:nvSpPr>
        <p:spPr bwMode="auto">
          <a:xfrm>
            <a:off x="228600" y="3048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29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50532" name="Title 1">
            <a:extLst>
              <a:ext uri="{FF2B5EF4-FFF2-40B4-BE49-F238E27FC236}">
                <a16:creationId xmlns:a16="http://schemas.microsoft.com/office/drawing/2014/main" id="{6B0EFEC5-709C-3BCA-FCD9-CAFACEB085D1}"/>
              </a:ext>
            </a:extLst>
          </p:cNvPr>
          <p:cNvSpPr>
            <a:spLocks/>
          </p:cNvSpPr>
          <p:nvPr/>
        </p:nvSpPr>
        <p:spPr bwMode="auto">
          <a:xfrm>
            <a:off x="76200" y="9144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000" b="1"/>
              <a:t>PRINCIPIOS DE REHABILITACIÓN:</a:t>
            </a:r>
            <a:br>
              <a:rPr lang="es-PR" altLang="en-US" sz="3000" b="1"/>
            </a:br>
            <a:r>
              <a:rPr lang="es-PR" altLang="en-US" sz="2600" b="1" i="1">
                <a:latin typeface="Tahoma" panose="020B0604030504040204" pitchFamily="34" charset="0"/>
              </a:rPr>
              <a:t>CRITERIOS PARA RETORNAR A LA COMPETENCIA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71873978-271C-7842-2091-7FFF800CB3F1}"/>
              </a:ext>
            </a:extLst>
          </p:cNvPr>
          <p:cNvSpPr txBox="1">
            <a:spLocks/>
          </p:cNvSpPr>
          <p:nvPr/>
        </p:nvSpPr>
        <p:spPr bwMode="auto">
          <a:xfrm>
            <a:off x="228600" y="762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29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52579" name="Title 1">
            <a:extLst>
              <a:ext uri="{FF2B5EF4-FFF2-40B4-BE49-F238E27FC236}">
                <a16:creationId xmlns:a16="http://schemas.microsoft.com/office/drawing/2014/main" id="{1CFAC8A7-BC39-ABDA-4572-F60C5288D978}"/>
              </a:ext>
            </a:extLst>
          </p:cNvPr>
          <p:cNvSpPr>
            <a:spLocks/>
          </p:cNvSpPr>
          <p:nvPr/>
        </p:nvSpPr>
        <p:spPr bwMode="auto">
          <a:xfrm>
            <a:off x="76200" y="533400"/>
            <a:ext cx="899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2800" b="1"/>
              <a:t>TIPOS DE: </a:t>
            </a:r>
            <a:r>
              <a:rPr lang="es-PR" altLang="en-US" sz="2600" b="1" i="1">
                <a:latin typeface="Tahoma" panose="020B0604030504040204" pitchFamily="34" charset="0"/>
              </a:rPr>
              <a:t>EJERCICIOS TERAPEUTICOS</a:t>
            </a:r>
          </a:p>
        </p:txBody>
      </p:sp>
      <p:sp>
        <p:nvSpPr>
          <p:cNvPr id="152580" name="Content Placeholder 2">
            <a:extLst>
              <a:ext uri="{FF2B5EF4-FFF2-40B4-BE49-F238E27FC236}">
                <a16:creationId xmlns:a16="http://schemas.microsoft.com/office/drawing/2014/main" id="{4EEF7A13-E7AC-BFBC-C018-6F81D75ED896}"/>
              </a:ext>
            </a:extLst>
          </p:cNvPr>
          <p:cNvSpPr>
            <a:spLocks/>
          </p:cNvSpPr>
          <p:nvPr/>
        </p:nvSpPr>
        <p:spPr bwMode="auto">
          <a:xfrm>
            <a:off x="304800" y="838200"/>
            <a:ext cx="86106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800" b="1"/>
              <a:t> </a:t>
            </a:r>
            <a:r>
              <a:rPr lang="es-PR" altLang="en-US" sz="2600" b="1"/>
              <a:t>Ejercicios para la movilidad articular y flexibilidad: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 </a:t>
            </a:r>
            <a:r>
              <a:rPr lang="es-PR" altLang="en-US" sz="2400" b="1" i="1"/>
              <a:t>Arco de movimiento de las articulaciones y estiramiento lineal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sz="2600" b="1"/>
              <a:t> Ejercicios para el desarrollo de la aptitud muscular:</a:t>
            </a:r>
            <a:endParaRPr lang="es-PR" altLang="en-US" sz="24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 </a:t>
            </a:r>
            <a:r>
              <a:rPr lang="es-PR" altLang="en-US" sz="2400" b="1" i="1"/>
              <a:t>Fortaleza, tolerancia y potencia muscular (Ej: ejercicios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sz="2400" b="1" i="1"/>
              <a:t>      pliométricos)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sz="2600" b="1"/>
              <a:t> Ejercicios para el desarrollo de la aptitud neuromuscular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s-PR" altLang="en-US" sz="2600" b="1"/>
              <a:t>      o motora:</a:t>
            </a:r>
            <a:endParaRPr lang="es-PR" altLang="en-US" sz="24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 </a:t>
            </a:r>
            <a:r>
              <a:rPr lang="es-PR" altLang="en-US" sz="2400" b="1" i="1"/>
              <a:t>Control neuromuscular, propiocepción, coordinación, agilidad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sz="2600" b="1"/>
              <a:t> Ejercicios funcionales (función específica al deporte):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 </a:t>
            </a:r>
            <a:r>
              <a:rPr lang="es-PR" altLang="en-US" sz="2400" b="1" i="1"/>
              <a:t>Entrenamiento de movimientos motores específicos de la</a:t>
            </a:r>
          </a:p>
          <a:p>
            <a:pPr eaLnBrk="1" hangingPunct="1">
              <a:lnSpc>
                <a:spcPct val="40000"/>
              </a:lnSpc>
              <a:buFont typeface="Wingdings" panose="05000000000000000000" pitchFamily="2" charset="2"/>
              <a:buNone/>
            </a:pPr>
            <a:r>
              <a:rPr lang="es-PR" altLang="en-US" sz="2400" b="1" i="1"/>
              <a:t>      modalidad deportiva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s-PR" altLang="en-US" sz="2600" b="1"/>
              <a:t> Ejercicios para la estabilidad y el equilibrio ortostático: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s-PR" altLang="en-US" sz="2600" b="1" i="1"/>
              <a:t>      </a:t>
            </a:r>
            <a:r>
              <a:rPr lang="es-PR" altLang="en-US" sz="2400" b="1" i="1"/>
              <a:t>Desarrollo de balance y control de la postura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PR" altLang="en-US" sz="2600" b="1"/>
              <a:t> Ejercicios para el mantenimiento de la aptitud aeróbica: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PR" altLang="en-US" sz="2400" b="1"/>
              <a:t>      </a:t>
            </a:r>
            <a:r>
              <a:rPr lang="es-PR" altLang="en-US" sz="2400" b="1" i="1"/>
              <a:t>Desarrollo de la capacidad/tolerancia cardiorrespiratoria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C9F66DBC-9D87-13A7-6CF2-35DAE632C52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Establecer las METAS DEL TRATAMIENTO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s-PR" altLang="en-US" b="1"/>
              <a:t> Desarrollar un PLAN DE CUIDADO basado en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las metas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5C1CC79D-78AD-9AD0-D4E2-F568BA98644E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19460" name="Title 1">
            <a:extLst>
              <a:ext uri="{FF2B5EF4-FFF2-40B4-BE49-F238E27FC236}">
                <a16:creationId xmlns:a16="http://schemas.microsoft.com/office/drawing/2014/main" id="{926B48A5-C387-39AA-075A-C8D0F5F4F14A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PLANIFICACION DEL PROGRAMA: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DESARROLLAR EL PLAN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3EBC4338-0A43-5789-E4FD-5FDA04B0DE6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b="1"/>
              <a:t> </a:t>
            </a:r>
            <a:r>
              <a:rPr lang="es-PR" altLang="en-US" b="1"/>
              <a:t>Utilizar los procedimientos y técnicas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s-PR" altLang="en-US" b="1"/>
              <a:t>     apropiadas que permitan: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s-PR" altLang="en-US" b="1"/>
              <a:t> Cumplir el plan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s-PR" altLang="en-US" b="1"/>
              <a:t> Alcanzar las metas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45AABE16-E8F0-1B57-5B7B-32DF9D8CBA5A}"/>
              </a:ext>
            </a:extLst>
          </p:cNvPr>
          <p:cNvSpPr txBox="1">
            <a:spLocks/>
          </p:cNvSpPr>
          <p:nvPr/>
        </p:nvSpPr>
        <p:spPr bwMode="auto">
          <a:xfrm>
            <a:off x="228600" y="609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R" altLang="en-US" sz="37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EJERCICIOS TERAPÉUTICOS</a:t>
            </a:r>
          </a:p>
        </p:txBody>
      </p:sp>
      <p:sp>
        <p:nvSpPr>
          <p:cNvPr id="21508" name="Title 1">
            <a:extLst>
              <a:ext uri="{FF2B5EF4-FFF2-40B4-BE49-F238E27FC236}">
                <a16:creationId xmlns:a16="http://schemas.microsoft.com/office/drawing/2014/main" id="{9E318CD1-0F48-D789-DE46-FE7821DC23D8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PR" altLang="en-US" sz="3700" b="1"/>
              <a:t>PLANIFICACION DEL PROGRAMA:</a:t>
            </a:r>
            <a:br>
              <a:rPr lang="es-PR" altLang="en-US" sz="3700" b="1"/>
            </a:br>
            <a:r>
              <a:rPr lang="es-PR" altLang="en-US" sz="3500" b="1" i="1">
                <a:latin typeface="Tahoma" panose="020B0604030504040204" pitchFamily="34" charset="0"/>
              </a:rPr>
              <a:t>IMPLEMENTAR EL PLAN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0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20"/>
  <p:tag name="CUSTOMGRIDBACKCOLOR" val="-2830136"/>
  <p:tag name="DISPLAYDEVICENUMBER" val="True"/>
  <p:tag name="POLLINGCYCLE" val="2"/>
  <p:tag name="ALLOWUSERFEEDBACK" val="True"/>
  <p:tag name="ADVANCEDSETTINGSVIEW" val="False"/>
  <p:tag name="PRRESPONSE2" val="9"/>
  <p:tag name="PRRESPONSE9" val="2"/>
  <p:tag name="SAVECSVWITHSESSION" val="Fals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20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90"/>
  <p:tag name="REALTIMEBACKUPPATH" val="(None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POWERPOINTVERSION" val="11.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2.4.10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TP101968332_template">
  <a:themeElements>
    <a:clrScheme name="nack">
      <a:dk1>
        <a:sysClr val="windowText" lastClr="000000"/>
      </a:dk1>
      <a:lt1>
        <a:srgbClr val="000000"/>
      </a:lt1>
      <a:dk2>
        <a:srgbClr val="1F497D"/>
      </a:dk2>
      <a:lt2>
        <a:srgbClr val="7A5941"/>
      </a:lt2>
      <a:accent1>
        <a:srgbClr val="AD6E52"/>
      </a:accent1>
      <a:accent2>
        <a:srgbClr val="7D695B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8F4634"/>
      </a:hlink>
      <a:folHlink>
        <a:srgbClr val="47231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9145</TotalTime>
  <Words>4210</Words>
  <Application>Microsoft Office PowerPoint</Application>
  <PresentationFormat>On-screen Show (4:3)</PresentationFormat>
  <Paragraphs>690</Paragraphs>
  <Slides>73</Slides>
  <Notes>73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0" baseType="lpstr">
      <vt:lpstr>Arial</vt:lpstr>
      <vt:lpstr>Arial Black</vt:lpstr>
      <vt:lpstr>Calibri</vt:lpstr>
      <vt:lpstr>Tahoma</vt:lpstr>
      <vt:lpstr>Verdana</vt:lpstr>
      <vt:lpstr>Wingdings</vt:lpstr>
      <vt:lpstr>TP101968332_template</vt:lpstr>
      <vt:lpstr>REHABILITACIÓN FÍSICA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 Terapéuticos</dc:title>
  <cp:lastModifiedBy>Edgar Lopategui Corsino</cp:lastModifiedBy>
  <cp:revision>2108</cp:revision>
  <dcterms:modified xsi:type="dcterms:W3CDTF">2025-04-30T19:13:19Z</dcterms:modified>
</cp:coreProperties>
</file>