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ppt/tags/tag68.xml" ContentType="application/vnd.openxmlformats-officedocument.presentationml.tags+xml"/>
  <Override PartName="/ppt/notesSlides/notesSlide67.xml" ContentType="application/vnd.openxmlformats-officedocument.presentationml.notesSlide+xml"/>
  <Override PartName="/ppt/tags/tag69.xml" ContentType="application/vnd.openxmlformats-officedocument.presentationml.tags+xml"/>
  <Override PartName="/ppt/notesSlides/notesSlide68.xml" ContentType="application/vnd.openxmlformats-officedocument.presentationml.notesSlide+xml"/>
  <Override PartName="/ppt/tags/tag70.xml" ContentType="application/vnd.openxmlformats-officedocument.presentationml.tags+xml"/>
  <Override PartName="/ppt/notesSlides/notesSlide69.xml" ContentType="application/vnd.openxmlformats-officedocument.presentationml.notesSlide+xml"/>
  <Override PartName="/ppt/tags/tag71.xml" ContentType="application/vnd.openxmlformats-officedocument.presentationml.tags+xml"/>
  <Override PartName="/ppt/notesSlides/notesSlide70.xml" ContentType="application/vnd.openxmlformats-officedocument.presentationml.notesSlide+xml"/>
  <Override PartName="/ppt/tags/tag72.xml" ContentType="application/vnd.openxmlformats-officedocument.presentationml.tags+xml"/>
  <Override PartName="/ppt/notesSlides/notesSlide71.xml" ContentType="application/vnd.openxmlformats-officedocument.presentationml.notesSlide+xml"/>
  <Override PartName="/ppt/tags/tag73.xml" ContentType="application/vnd.openxmlformats-officedocument.presentationml.tags+xml"/>
  <Override PartName="/ppt/notesSlides/notesSlide72.xml" ContentType="application/vnd.openxmlformats-officedocument.presentationml.notesSlide+xml"/>
  <Override PartName="/ppt/tags/tag74.xml" ContentType="application/vnd.openxmlformats-officedocument.presentationml.tags+xml"/>
  <Override PartName="/ppt/notesSlides/notesSlide73.xml" ContentType="application/vnd.openxmlformats-officedocument.presentationml.notesSlide+xml"/>
  <Override PartName="/ppt/tags/tag75.xml" ContentType="application/vnd.openxmlformats-officedocument.presentationml.tags+xml"/>
  <Override PartName="/ppt/notesSlides/notesSlide74.xml" ContentType="application/vnd.openxmlformats-officedocument.presentationml.notesSlide+xml"/>
  <Override PartName="/ppt/tags/tag76.xml" ContentType="application/vnd.openxmlformats-officedocument.presentationml.tags+xml"/>
  <Override PartName="/ppt/notesSlides/notesSlide75.xml" ContentType="application/vnd.openxmlformats-officedocument.presentationml.notesSlide+xml"/>
  <Override PartName="/ppt/tags/tag77.xml" ContentType="application/vnd.openxmlformats-officedocument.presentationml.tags+xml"/>
  <Override PartName="/ppt/notesSlides/notesSlide76.xml" ContentType="application/vnd.openxmlformats-officedocument.presentationml.notesSlide+xml"/>
  <Override PartName="/ppt/tags/tag78.xml" ContentType="application/vnd.openxmlformats-officedocument.presentationml.tags+xml"/>
  <Override PartName="/ppt/notesSlides/notesSlide77.xml" ContentType="application/vnd.openxmlformats-officedocument.presentationml.notesSlide+xml"/>
  <Override PartName="/ppt/tags/tag79.xml" ContentType="application/vnd.openxmlformats-officedocument.presentationml.tags+xml"/>
  <Override PartName="/ppt/notesSlides/notesSlide78.xml" ContentType="application/vnd.openxmlformats-officedocument.presentationml.notesSlide+xml"/>
  <Override PartName="/ppt/tags/tag80.xml" ContentType="application/vnd.openxmlformats-officedocument.presentationml.tags+xml"/>
  <Override PartName="/ppt/notesSlides/notesSlide79.xml" ContentType="application/vnd.openxmlformats-officedocument.presentationml.notesSlide+xml"/>
  <Override PartName="/ppt/tags/tag81.xml" ContentType="application/vnd.openxmlformats-officedocument.presentationml.tags+xml"/>
  <Override PartName="/ppt/notesSlides/notesSlide80.xml" ContentType="application/vnd.openxmlformats-officedocument.presentationml.notesSlide+xml"/>
  <Override PartName="/ppt/tags/tag82.xml" ContentType="application/vnd.openxmlformats-officedocument.presentationml.tags+xml"/>
  <Override PartName="/ppt/notesSlides/notesSlide81.xml" ContentType="application/vnd.openxmlformats-officedocument.presentationml.notesSlide+xml"/>
  <Override PartName="/ppt/tags/tag83.xml" ContentType="application/vnd.openxmlformats-officedocument.presentationml.tags+xml"/>
  <Override PartName="/ppt/notesSlides/notesSlide82.xml" ContentType="application/vnd.openxmlformats-officedocument.presentationml.notesSlide+xml"/>
  <Override PartName="/ppt/tags/tag84.xml" ContentType="application/vnd.openxmlformats-officedocument.presentationml.tags+xml"/>
  <Override PartName="/ppt/notesSlides/notesSlide83.xml" ContentType="application/vnd.openxmlformats-officedocument.presentationml.notesSlide+xml"/>
  <Override PartName="/ppt/tags/tag85.xml" ContentType="application/vnd.openxmlformats-officedocument.presentationml.tags+xml"/>
  <Override PartName="/ppt/notesSlides/notesSlide84.xml" ContentType="application/vnd.openxmlformats-officedocument.presentationml.notesSlide+xml"/>
  <Override PartName="/ppt/tags/tag86.xml" ContentType="application/vnd.openxmlformats-officedocument.presentationml.tags+xml"/>
  <Override PartName="/ppt/notesSlides/notesSlide85.xml" ContentType="application/vnd.openxmlformats-officedocument.presentationml.notesSlide+xml"/>
  <Override PartName="/ppt/tags/tag87.xml" ContentType="application/vnd.openxmlformats-officedocument.presentationml.tags+xml"/>
  <Override PartName="/ppt/notesSlides/notesSlide86.xml" ContentType="application/vnd.openxmlformats-officedocument.presentationml.notesSlide+xml"/>
  <Override PartName="/ppt/tags/tag88.xml" ContentType="application/vnd.openxmlformats-officedocument.presentationml.tags+xml"/>
  <Override PartName="/ppt/notesSlides/notesSlide87.xml" ContentType="application/vnd.openxmlformats-officedocument.presentationml.notesSlide+xml"/>
  <Override PartName="/ppt/tags/tag89.xml" ContentType="application/vnd.openxmlformats-officedocument.presentationml.tags+xml"/>
  <Override PartName="/ppt/notesSlides/notesSlide88.xml" ContentType="application/vnd.openxmlformats-officedocument.presentationml.notesSlide+xml"/>
  <Override PartName="/ppt/tags/tag90.xml" ContentType="application/vnd.openxmlformats-officedocument.presentationml.tags+xml"/>
  <Override PartName="/ppt/notesSlides/notesSlide89.xml" ContentType="application/vnd.openxmlformats-officedocument.presentationml.notesSlide+xml"/>
  <Override PartName="/ppt/tags/tag91.xml" ContentType="application/vnd.openxmlformats-officedocument.presentationml.tags+xml"/>
  <Override PartName="/ppt/notesSlides/notesSlide90.xml" ContentType="application/vnd.openxmlformats-officedocument.presentationml.notesSlide+xml"/>
  <Override PartName="/ppt/tags/tag92.xml" ContentType="application/vnd.openxmlformats-officedocument.presentationml.tags+xml"/>
  <Override PartName="/ppt/notesSlides/notesSlide91.xml" ContentType="application/vnd.openxmlformats-officedocument.presentationml.notesSlide+xml"/>
  <Override PartName="/ppt/tags/tag93.xml" ContentType="application/vnd.openxmlformats-officedocument.presentationml.tags+xml"/>
  <Override PartName="/ppt/notesSlides/notesSlide92.xml" ContentType="application/vnd.openxmlformats-officedocument.presentationml.notesSlide+xml"/>
  <Override PartName="/ppt/tags/tag94.xml" ContentType="application/vnd.openxmlformats-officedocument.presentationml.tags+xml"/>
  <Override PartName="/ppt/notesSlides/notesSlide93.xml" ContentType="application/vnd.openxmlformats-officedocument.presentationml.notesSlide+xml"/>
  <Override PartName="/ppt/tags/tag95.xml" ContentType="application/vnd.openxmlformats-officedocument.presentationml.tags+xml"/>
  <Override PartName="/ppt/notesSlides/notesSlide94.xml" ContentType="application/vnd.openxmlformats-officedocument.presentationml.notesSlide+xml"/>
  <Override PartName="/ppt/tags/tag96.xml" ContentType="application/vnd.openxmlformats-officedocument.presentationml.tags+xml"/>
  <Override PartName="/ppt/notesSlides/notesSlide95.xml" ContentType="application/vnd.openxmlformats-officedocument.presentationml.notesSlide+xml"/>
  <Override PartName="/ppt/tags/tag97.xml" ContentType="application/vnd.openxmlformats-officedocument.presentationml.tags+xml"/>
  <Override PartName="/ppt/notesSlides/notesSlide96.xml" ContentType="application/vnd.openxmlformats-officedocument.presentationml.notesSlide+xml"/>
  <Override PartName="/ppt/tags/tag98.xml" ContentType="application/vnd.openxmlformats-officedocument.presentationml.tags+xml"/>
  <Override PartName="/ppt/notesSlides/notesSlide97.xml" ContentType="application/vnd.openxmlformats-officedocument.presentationml.notesSlide+xml"/>
  <Override PartName="/ppt/tags/tag99.xml" ContentType="application/vnd.openxmlformats-officedocument.presentationml.tags+xml"/>
  <Override PartName="/ppt/notesSlides/notesSlide98.xml" ContentType="application/vnd.openxmlformats-officedocument.presentationml.notesSlide+xml"/>
  <Override PartName="/ppt/tags/tag100.xml" ContentType="application/vnd.openxmlformats-officedocument.presentationml.tags+xml"/>
  <Override PartName="/ppt/notesSlides/notesSlide99.xml" ContentType="application/vnd.openxmlformats-officedocument.presentationml.notesSlide+xml"/>
  <Override PartName="/ppt/tags/tag101.xml" ContentType="application/vnd.openxmlformats-officedocument.presentationml.tags+xml"/>
  <Override PartName="/ppt/notesSlides/notesSlide100.xml" ContentType="application/vnd.openxmlformats-officedocument.presentationml.notesSlide+xml"/>
  <Override PartName="/ppt/tags/tag102.xml" ContentType="application/vnd.openxmlformats-officedocument.presentationml.tags+xml"/>
  <Override PartName="/ppt/notesSlides/notesSlide101.xml" ContentType="application/vnd.openxmlformats-officedocument.presentationml.notesSlide+xml"/>
  <Override PartName="/ppt/tags/tag103.xml" ContentType="application/vnd.openxmlformats-officedocument.presentationml.tags+xml"/>
  <Override PartName="/ppt/notesSlides/notesSlide102.xml" ContentType="application/vnd.openxmlformats-officedocument.presentationml.notesSlide+xml"/>
  <Override PartName="/ppt/tags/tag104.xml" ContentType="application/vnd.openxmlformats-officedocument.presentationml.tags+xml"/>
  <Override PartName="/ppt/notesSlides/notesSlide103.xml" ContentType="application/vnd.openxmlformats-officedocument.presentationml.notesSlide+xml"/>
  <Override PartName="/ppt/tags/tag105.xml" ContentType="application/vnd.openxmlformats-officedocument.presentationml.tags+xml"/>
  <Override PartName="/ppt/notesSlides/notesSlide104.xml" ContentType="application/vnd.openxmlformats-officedocument.presentationml.notesSlide+xml"/>
  <Override PartName="/ppt/tags/tag106.xml" ContentType="application/vnd.openxmlformats-officedocument.presentationml.tags+xml"/>
  <Override PartName="/ppt/notesSlides/notesSlide105.xml" ContentType="application/vnd.openxmlformats-officedocument.presentationml.notesSlide+xml"/>
  <Override PartName="/ppt/tags/tag107.xml" ContentType="application/vnd.openxmlformats-officedocument.presentationml.tags+xml"/>
  <Override PartName="/ppt/notesSlides/notesSlide106.xml" ContentType="application/vnd.openxmlformats-officedocument.presentationml.notesSlide+xml"/>
  <Override PartName="/ppt/tags/tag108.xml" ContentType="application/vnd.openxmlformats-officedocument.presentationml.tags+xml"/>
  <Override PartName="/ppt/notesSlides/notesSlide107.xml" ContentType="application/vnd.openxmlformats-officedocument.presentationml.notesSlide+xml"/>
  <Override PartName="/ppt/tags/tag109.xml" ContentType="application/vnd.openxmlformats-officedocument.presentationml.tags+xml"/>
  <Override PartName="/ppt/notesSlides/notesSlide108.xml" ContentType="application/vnd.openxmlformats-officedocument.presentationml.notesSlide+xml"/>
  <Override PartName="/ppt/tags/tag110.xml" ContentType="application/vnd.openxmlformats-officedocument.presentationml.tags+xml"/>
  <Override PartName="/ppt/notesSlides/notesSlide109.xml" ContentType="application/vnd.openxmlformats-officedocument.presentationml.notesSlide+xml"/>
  <Override PartName="/ppt/tags/tag111.xml" ContentType="application/vnd.openxmlformats-officedocument.presentationml.tags+xml"/>
  <Override PartName="/ppt/notesSlides/notesSlide110.xml" ContentType="application/vnd.openxmlformats-officedocument.presentationml.notesSlide+xml"/>
  <Override PartName="/ppt/tags/tag112.xml" ContentType="application/vnd.openxmlformats-officedocument.presentationml.tags+xml"/>
  <Override PartName="/ppt/notesSlides/notesSlide111.xml" ContentType="application/vnd.openxmlformats-officedocument.presentationml.notesSlide+xml"/>
  <Override PartName="/ppt/tags/tag113.xml" ContentType="application/vnd.openxmlformats-officedocument.presentationml.tags+xml"/>
  <Override PartName="/ppt/notesSlides/notesSlide112.xml" ContentType="application/vnd.openxmlformats-officedocument.presentationml.notesSlide+xml"/>
  <Override PartName="/ppt/tags/tag114.xml" ContentType="application/vnd.openxmlformats-officedocument.presentationml.tags+xml"/>
  <Override PartName="/ppt/notesSlides/notesSlide113.xml" ContentType="application/vnd.openxmlformats-officedocument.presentationml.notesSlide+xml"/>
  <Override PartName="/ppt/tags/tag115.xml" ContentType="application/vnd.openxmlformats-officedocument.presentationml.tags+xml"/>
  <Override PartName="/ppt/notesSlides/notesSlide114.xml" ContentType="application/vnd.openxmlformats-officedocument.presentationml.notesSlide+xml"/>
  <Override PartName="/ppt/tags/tag116.xml" ContentType="application/vnd.openxmlformats-officedocument.presentationml.tags+xml"/>
  <Override PartName="/ppt/notesSlides/notesSlide115.xml" ContentType="application/vnd.openxmlformats-officedocument.presentationml.notesSlide+xml"/>
  <Override PartName="/ppt/tags/tag117.xml" ContentType="application/vnd.openxmlformats-officedocument.presentationml.tags+xml"/>
  <Override PartName="/ppt/notesSlides/notesSlide116.xml" ContentType="application/vnd.openxmlformats-officedocument.presentationml.notesSlide+xml"/>
  <Override PartName="/ppt/tags/tag118.xml" ContentType="application/vnd.openxmlformats-officedocument.presentationml.tags+xml"/>
  <Override PartName="/ppt/notesSlides/notesSlide117.xml" ContentType="application/vnd.openxmlformats-officedocument.presentationml.notesSlide+xml"/>
  <Override PartName="/ppt/tags/tag119.xml" ContentType="application/vnd.openxmlformats-officedocument.presentationml.tags+xml"/>
  <Override PartName="/ppt/notesSlides/notesSlide118.xml" ContentType="application/vnd.openxmlformats-officedocument.presentationml.notesSlide+xml"/>
  <Override PartName="/ppt/tags/tag120.xml" ContentType="application/vnd.openxmlformats-officedocument.presentationml.tags+xml"/>
  <Override PartName="/ppt/notesSlides/notesSlide119.xml" ContentType="application/vnd.openxmlformats-officedocument.presentationml.notesSlide+xml"/>
  <Override PartName="/ppt/tags/tag121.xml" ContentType="application/vnd.openxmlformats-officedocument.presentationml.tags+xml"/>
  <Override PartName="/ppt/notesSlides/notesSlide120.xml" ContentType="application/vnd.openxmlformats-officedocument.presentationml.notesSlide+xml"/>
  <Override PartName="/ppt/tags/tag122.xml" ContentType="application/vnd.openxmlformats-officedocument.presentationml.tags+xml"/>
  <Override PartName="/ppt/notesSlides/notesSlide121.xml" ContentType="application/vnd.openxmlformats-officedocument.presentationml.notesSlide+xml"/>
  <Override PartName="/ppt/tags/tag123.xml" ContentType="application/vnd.openxmlformats-officedocument.presentationml.tags+xml"/>
  <Override PartName="/ppt/notesSlides/notesSlide122.xml" ContentType="application/vnd.openxmlformats-officedocument.presentationml.notesSlide+xml"/>
  <Override PartName="/ppt/tags/tag124.xml" ContentType="application/vnd.openxmlformats-officedocument.presentationml.tags+xml"/>
  <Override PartName="/ppt/notesSlides/notesSlide123.xml" ContentType="application/vnd.openxmlformats-officedocument.presentationml.notesSlide+xml"/>
  <Override PartName="/ppt/tags/tag125.xml" ContentType="application/vnd.openxmlformats-officedocument.presentationml.tags+xml"/>
  <Override PartName="/ppt/notesSlides/notesSlide124.xml" ContentType="application/vnd.openxmlformats-officedocument.presentationml.notesSlide+xml"/>
  <Override PartName="/ppt/tags/tag126.xml" ContentType="application/vnd.openxmlformats-officedocument.presentationml.tags+xml"/>
  <Override PartName="/ppt/notesSlides/notesSlide125.xml" ContentType="application/vnd.openxmlformats-officedocument.presentationml.notesSlide+xml"/>
  <Override PartName="/ppt/tags/tag127.xml" ContentType="application/vnd.openxmlformats-officedocument.presentationml.tags+xml"/>
  <Override PartName="/ppt/notesSlides/notesSlide126.xml" ContentType="application/vnd.openxmlformats-officedocument.presentationml.notesSlide+xml"/>
  <Override PartName="/ppt/tags/tag128.xml" ContentType="application/vnd.openxmlformats-officedocument.presentationml.tags+xml"/>
  <Override PartName="/ppt/notesSlides/notesSlide127.xml" ContentType="application/vnd.openxmlformats-officedocument.presentationml.notesSlide+xml"/>
  <Override PartName="/ppt/tags/tag129.xml" ContentType="application/vnd.openxmlformats-officedocument.presentationml.tags+xml"/>
  <Override PartName="/ppt/notesSlides/notesSlide128.xml" ContentType="application/vnd.openxmlformats-officedocument.presentationml.notesSlide+xml"/>
  <Override PartName="/ppt/tags/tag130.xml" ContentType="application/vnd.openxmlformats-officedocument.presentationml.tags+xml"/>
  <Override PartName="/ppt/notesSlides/notesSlide129.xml" ContentType="application/vnd.openxmlformats-officedocument.presentationml.notesSlide+xml"/>
  <Override PartName="/ppt/tags/tag131.xml" ContentType="application/vnd.openxmlformats-officedocument.presentationml.tags+xml"/>
  <Override PartName="/ppt/notesSlides/notesSlide130.xml" ContentType="application/vnd.openxmlformats-officedocument.presentationml.notesSlide+xml"/>
  <Override PartName="/ppt/tags/tag132.xml" ContentType="application/vnd.openxmlformats-officedocument.presentationml.tags+xml"/>
  <Override PartName="/ppt/notesSlides/notesSlide131.xml" ContentType="application/vnd.openxmlformats-officedocument.presentationml.notesSlide+xml"/>
  <Override PartName="/ppt/tags/tag133.xml" ContentType="application/vnd.openxmlformats-officedocument.presentationml.tags+xml"/>
  <Override PartName="/ppt/notesSlides/notesSlide132.xml" ContentType="application/vnd.openxmlformats-officedocument.presentationml.notesSlide+xml"/>
  <Override PartName="/ppt/tags/tag134.xml" ContentType="application/vnd.openxmlformats-officedocument.presentationml.tags+xml"/>
  <Override PartName="/ppt/notesSlides/notesSlide133.xml" ContentType="application/vnd.openxmlformats-officedocument.presentationml.notesSlide+xml"/>
  <Override PartName="/ppt/tags/tag135.xml" ContentType="application/vnd.openxmlformats-officedocument.presentationml.tags+xml"/>
  <Override PartName="/ppt/notesSlides/notesSlide134.xml" ContentType="application/vnd.openxmlformats-officedocument.presentationml.notesSlide+xml"/>
  <Override PartName="/ppt/tags/tag136.xml" ContentType="application/vnd.openxmlformats-officedocument.presentationml.tags+xml"/>
  <Override PartName="/ppt/notesSlides/notesSlide135.xml" ContentType="application/vnd.openxmlformats-officedocument.presentationml.notesSlide+xml"/>
  <Override PartName="/ppt/tags/tag137.xml" ContentType="application/vnd.openxmlformats-officedocument.presentationml.tags+xml"/>
  <Override PartName="/ppt/notesSlides/notesSlide136.xml" ContentType="application/vnd.openxmlformats-officedocument.presentationml.notesSlide+xml"/>
  <Override PartName="/ppt/tags/tag138.xml" ContentType="application/vnd.openxmlformats-officedocument.presentationml.tags+xml"/>
  <Override PartName="/ppt/notesSlides/notesSlide137.xml" ContentType="application/vnd.openxmlformats-officedocument.presentationml.notesSlide+xml"/>
  <Override PartName="/ppt/tags/tag139.xml" ContentType="application/vnd.openxmlformats-officedocument.presentationml.tags+xml"/>
  <Override PartName="/ppt/notesSlides/notesSlide138.xml" ContentType="application/vnd.openxmlformats-officedocument.presentationml.notesSlide+xml"/>
  <Override PartName="/ppt/tags/tag140.xml" ContentType="application/vnd.openxmlformats-officedocument.presentationml.tags+xml"/>
  <Override PartName="/ppt/notesSlides/notesSlide139.xml" ContentType="application/vnd.openxmlformats-officedocument.presentationml.notesSlide+xml"/>
  <Override PartName="/ppt/tags/tag141.xml" ContentType="application/vnd.openxmlformats-officedocument.presentationml.tags+xml"/>
  <Override PartName="/ppt/notesSlides/notesSlide140.xml" ContentType="application/vnd.openxmlformats-officedocument.presentationml.notesSlide+xml"/>
  <Override PartName="/ppt/tags/tag142.xml" ContentType="application/vnd.openxmlformats-officedocument.presentationml.tags+xml"/>
  <Override PartName="/ppt/notesSlides/notesSlide141.xml" ContentType="application/vnd.openxmlformats-officedocument.presentationml.notesSlide+xml"/>
  <Override PartName="/ppt/tags/tag143.xml" ContentType="application/vnd.openxmlformats-officedocument.presentationml.tags+xml"/>
  <Override PartName="/ppt/notesSlides/notesSlide142.xml" ContentType="application/vnd.openxmlformats-officedocument.presentationml.notesSlide+xml"/>
  <Override PartName="/ppt/tags/tag144.xml" ContentType="application/vnd.openxmlformats-officedocument.presentationml.tags+xml"/>
  <Override PartName="/ppt/notesSlides/notesSlide143.xml" ContentType="application/vnd.openxmlformats-officedocument.presentationml.notesSlide+xml"/>
  <Override PartName="/ppt/tags/tag145.xml" ContentType="application/vnd.openxmlformats-officedocument.presentationml.tags+xml"/>
  <Override PartName="/ppt/notesSlides/notesSlide144.xml" ContentType="application/vnd.openxmlformats-officedocument.presentationml.notesSlide+xml"/>
  <Override PartName="/ppt/tags/tag146.xml" ContentType="application/vnd.openxmlformats-officedocument.presentationml.tags+xml"/>
  <Override PartName="/ppt/notesSlides/notesSlide145.xml" ContentType="application/vnd.openxmlformats-officedocument.presentationml.notesSlide+xml"/>
  <Override PartName="/ppt/tags/tag147.xml" ContentType="application/vnd.openxmlformats-officedocument.presentationml.tags+xml"/>
  <Override PartName="/ppt/notesSlides/notesSlide146.xml" ContentType="application/vnd.openxmlformats-officedocument.presentationml.notesSlide+xml"/>
  <Override PartName="/ppt/tags/tag148.xml" ContentType="application/vnd.openxmlformats-officedocument.presentationml.tags+xml"/>
  <Override PartName="/ppt/notesSlides/notesSlide147.xml" ContentType="application/vnd.openxmlformats-officedocument.presentationml.notesSlide+xml"/>
  <Override PartName="/ppt/tags/tag149.xml" ContentType="application/vnd.openxmlformats-officedocument.presentationml.tags+xml"/>
  <Override PartName="/ppt/notesSlides/notesSlide148.xml" ContentType="application/vnd.openxmlformats-officedocument.presentationml.notesSlide+xml"/>
  <Override PartName="/ppt/tags/tag150.xml" ContentType="application/vnd.openxmlformats-officedocument.presentationml.tags+xml"/>
  <Override PartName="/ppt/notesSlides/notesSlide149.xml" ContentType="application/vnd.openxmlformats-officedocument.presentationml.notesSlide+xml"/>
  <Override PartName="/ppt/tags/tag151.xml" ContentType="application/vnd.openxmlformats-officedocument.presentationml.tags+xml"/>
  <Override PartName="/ppt/notesSlides/notesSlide150.xml" ContentType="application/vnd.openxmlformats-officedocument.presentationml.notesSlide+xml"/>
  <Override PartName="/ppt/tags/tag152.xml" ContentType="application/vnd.openxmlformats-officedocument.presentationml.tags+xml"/>
  <Override PartName="/ppt/notesSlides/notesSlide151.xml" ContentType="application/vnd.openxmlformats-officedocument.presentationml.notesSlide+xml"/>
  <Override PartName="/ppt/tags/tag153.xml" ContentType="application/vnd.openxmlformats-officedocument.presentationml.tags+xml"/>
  <Override PartName="/ppt/notesSlides/notesSlide152.xml" ContentType="application/vnd.openxmlformats-officedocument.presentationml.notesSlide+xml"/>
  <Override PartName="/ppt/tags/tag154.xml" ContentType="application/vnd.openxmlformats-officedocument.presentationml.tags+xml"/>
  <Override PartName="/ppt/notesSlides/notesSlide153.xml" ContentType="application/vnd.openxmlformats-officedocument.presentationml.notesSlide+xml"/>
  <Override PartName="/ppt/tags/tag155.xml" ContentType="application/vnd.openxmlformats-officedocument.presentationml.tags+xml"/>
  <Override PartName="/ppt/notesSlides/notesSlide154.xml" ContentType="application/vnd.openxmlformats-officedocument.presentationml.notesSlide+xml"/>
  <Override PartName="/ppt/tags/tag156.xml" ContentType="application/vnd.openxmlformats-officedocument.presentationml.tags+xml"/>
  <Override PartName="/ppt/notesSlides/notesSlide155.xml" ContentType="application/vnd.openxmlformats-officedocument.presentationml.notesSlide+xml"/>
  <Override PartName="/ppt/tags/tag157.xml" ContentType="application/vnd.openxmlformats-officedocument.presentationml.tags+xml"/>
  <Override PartName="/ppt/notesSlides/notesSlide156.xml" ContentType="application/vnd.openxmlformats-officedocument.presentationml.notesSlide+xml"/>
  <Override PartName="/ppt/tags/tag158.xml" ContentType="application/vnd.openxmlformats-officedocument.presentationml.tags+xml"/>
  <Override PartName="/ppt/notesSlides/notesSlide157.xml" ContentType="application/vnd.openxmlformats-officedocument.presentationml.notesSlide+xml"/>
  <Override PartName="/ppt/tags/tag159.xml" ContentType="application/vnd.openxmlformats-officedocument.presentationml.tags+xml"/>
  <Override PartName="/ppt/notesSlides/notesSlide158.xml" ContentType="application/vnd.openxmlformats-officedocument.presentationml.notesSlide+xml"/>
  <Override PartName="/ppt/tags/tag160.xml" ContentType="application/vnd.openxmlformats-officedocument.presentationml.tags+xml"/>
  <Override PartName="/ppt/notesSlides/notesSlide159.xml" ContentType="application/vnd.openxmlformats-officedocument.presentationml.notesSlide+xml"/>
  <Override PartName="/ppt/tags/tag161.xml" ContentType="application/vnd.openxmlformats-officedocument.presentationml.tags+xml"/>
  <Override PartName="/ppt/notesSlides/notesSlide160.xml" ContentType="application/vnd.openxmlformats-officedocument.presentationml.notesSlide+xml"/>
  <Override PartName="/ppt/tags/tag162.xml" ContentType="application/vnd.openxmlformats-officedocument.presentationml.tags+xml"/>
  <Override PartName="/ppt/notesSlides/notesSlide161.xml" ContentType="application/vnd.openxmlformats-officedocument.presentationml.notesSlide+xml"/>
  <Override PartName="/ppt/tags/tag163.xml" ContentType="application/vnd.openxmlformats-officedocument.presentationml.tags+xml"/>
  <Override PartName="/ppt/notesSlides/notesSlide162.xml" ContentType="application/vnd.openxmlformats-officedocument.presentationml.notesSlide+xml"/>
  <Override PartName="/ppt/tags/tag164.xml" ContentType="application/vnd.openxmlformats-officedocument.presentationml.tags+xml"/>
  <Override PartName="/ppt/notesSlides/notesSlide163.xml" ContentType="application/vnd.openxmlformats-officedocument.presentationml.notesSlide+xml"/>
  <Override PartName="/ppt/tags/tag165.xml" ContentType="application/vnd.openxmlformats-officedocument.presentationml.tags+xml"/>
  <Override PartName="/ppt/notesSlides/notesSlide164.xml" ContentType="application/vnd.openxmlformats-officedocument.presentationml.notesSlide+xml"/>
  <Override PartName="/ppt/tags/tag166.xml" ContentType="application/vnd.openxmlformats-officedocument.presentationml.tags+xml"/>
  <Override PartName="/ppt/notesSlides/notesSlide1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7"/>
  </p:notesMasterIdLst>
  <p:handoutMasterIdLst>
    <p:handoutMasterId r:id="rId168"/>
  </p:handoutMasterIdLst>
  <p:sldIdLst>
    <p:sldId id="256" r:id="rId2"/>
    <p:sldId id="257" r:id="rId3"/>
    <p:sldId id="390" r:id="rId4"/>
    <p:sldId id="391" r:id="rId5"/>
    <p:sldId id="518" r:id="rId6"/>
    <p:sldId id="364" r:id="rId7"/>
    <p:sldId id="388" r:id="rId8"/>
    <p:sldId id="481" r:id="rId9"/>
    <p:sldId id="482" r:id="rId10"/>
    <p:sldId id="483" r:id="rId11"/>
    <p:sldId id="368" r:id="rId12"/>
    <p:sldId id="365" r:id="rId13"/>
    <p:sldId id="389" r:id="rId14"/>
    <p:sldId id="291" r:id="rId15"/>
    <p:sldId id="369" r:id="rId16"/>
    <p:sldId id="376" r:id="rId17"/>
    <p:sldId id="380" r:id="rId18"/>
    <p:sldId id="513" r:id="rId19"/>
    <p:sldId id="379" r:id="rId20"/>
    <p:sldId id="514" r:id="rId21"/>
    <p:sldId id="381" r:id="rId22"/>
    <p:sldId id="378" r:id="rId23"/>
    <p:sldId id="382" r:id="rId24"/>
    <p:sldId id="383" r:id="rId25"/>
    <p:sldId id="384" r:id="rId26"/>
    <p:sldId id="385" r:id="rId27"/>
    <p:sldId id="386" r:id="rId28"/>
    <p:sldId id="387" r:id="rId29"/>
    <p:sldId id="370" r:id="rId30"/>
    <p:sldId id="375" r:id="rId31"/>
    <p:sldId id="371" r:id="rId32"/>
    <p:sldId id="372" r:id="rId33"/>
    <p:sldId id="373" r:id="rId34"/>
    <p:sldId id="374" r:id="rId35"/>
    <p:sldId id="424" r:id="rId36"/>
    <p:sldId id="423" r:id="rId37"/>
    <p:sldId id="425" r:id="rId38"/>
    <p:sldId id="472" r:id="rId39"/>
    <p:sldId id="473" r:id="rId40"/>
    <p:sldId id="474" r:id="rId41"/>
    <p:sldId id="478" r:id="rId42"/>
    <p:sldId id="484" r:id="rId43"/>
    <p:sldId id="485" r:id="rId44"/>
    <p:sldId id="475" r:id="rId45"/>
    <p:sldId id="476" r:id="rId46"/>
    <p:sldId id="477" r:id="rId47"/>
    <p:sldId id="367" r:id="rId48"/>
    <p:sldId id="400" r:id="rId49"/>
    <p:sldId id="402" r:id="rId50"/>
    <p:sldId id="405" r:id="rId51"/>
    <p:sldId id="469" r:id="rId52"/>
    <p:sldId id="470" r:id="rId53"/>
    <p:sldId id="471" r:id="rId54"/>
    <p:sldId id="403" r:id="rId55"/>
    <p:sldId id="404" r:id="rId56"/>
    <p:sldId id="409" r:id="rId57"/>
    <p:sldId id="406" r:id="rId58"/>
    <p:sldId id="407" r:id="rId59"/>
    <p:sldId id="410" r:id="rId60"/>
    <p:sldId id="411" r:id="rId61"/>
    <p:sldId id="412" r:id="rId62"/>
    <p:sldId id="413" r:id="rId63"/>
    <p:sldId id="414" r:id="rId64"/>
    <p:sldId id="415" r:id="rId65"/>
    <p:sldId id="416" r:id="rId66"/>
    <p:sldId id="417" r:id="rId67"/>
    <p:sldId id="418" r:id="rId68"/>
    <p:sldId id="419" r:id="rId69"/>
    <p:sldId id="420" r:id="rId70"/>
    <p:sldId id="401" r:id="rId71"/>
    <p:sldId id="392" r:id="rId72"/>
    <p:sldId id="393" r:id="rId73"/>
    <p:sldId id="394" r:id="rId74"/>
    <p:sldId id="395" r:id="rId75"/>
    <p:sldId id="396" r:id="rId76"/>
    <p:sldId id="397" r:id="rId77"/>
    <p:sldId id="398" r:id="rId78"/>
    <p:sldId id="399" r:id="rId79"/>
    <p:sldId id="421" r:id="rId80"/>
    <p:sldId id="366" r:id="rId81"/>
    <p:sldId id="480" r:id="rId82"/>
    <p:sldId id="426" r:id="rId83"/>
    <p:sldId id="427" r:id="rId84"/>
    <p:sldId id="433" r:id="rId85"/>
    <p:sldId id="435" r:id="rId86"/>
    <p:sldId id="428" r:id="rId87"/>
    <p:sldId id="430" r:id="rId88"/>
    <p:sldId id="431" r:id="rId89"/>
    <p:sldId id="432" r:id="rId90"/>
    <p:sldId id="434" r:id="rId91"/>
    <p:sldId id="436" r:id="rId92"/>
    <p:sldId id="437" r:id="rId93"/>
    <p:sldId id="438" r:id="rId94"/>
    <p:sldId id="439" r:id="rId95"/>
    <p:sldId id="486" r:id="rId96"/>
    <p:sldId id="487" r:id="rId97"/>
    <p:sldId id="490" r:id="rId98"/>
    <p:sldId id="491" r:id="rId99"/>
    <p:sldId id="492" r:id="rId100"/>
    <p:sldId id="493" r:id="rId101"/>
    <p:sldId id="488" r:id="rId102"/>
    <p:sldId id="489" r:id="rId103"/>
    <p:sldId id="494" r:id="rId104"/>
    <p:sldId id="495" r:id="rId105"/>
    <p:sldId id="496" r:id="rId106"/>
    <p:sldId id="497" r:id="rId107"/>
    <p:sldId id="499" r:id="rId108"/>
    <p:sldId id="498" r:id="rId109"/>
    <p:sldId id="500" r:id="rId110"/>
    <p:sldId id="449" r:id="rId111"/>
    <p:sldId id="441" r:id="rId112"/>
    <p:sldId id="451" r:id="rId113"/>
    <p:sldId id="452" r:id="rId114"/>
    <p:sldId id="453" r:id="rId115"/>
    <p:sldId id="440" r:id="rId116"/>
    <p:sldId id="450" r:id="rId117"/>
    <p:sldId id="445" r:id="rId118"/>
    <p:sldId id="479" r:id="rId119"/>
    <p:sldId id="442" r:id="rId120"/>
    <p:sldId id="443" r:id="rId121"/>
    <p:sldId id="444" r:id="rId122"/>
    <p:sldId id="446" r:id="rId123"/>
    <p:sldId id="447" r:id="rId124"/>
    <p:sldId id="448" r:id="rId125"/>
    <p:sldId id="454" r:id="rId126"/>
    <p:sldId id="457" r:id="rId127"/>
    <p:sldId id="458" r:id="rId128"/>
    <p:sldId id="459" r:id="rId129"/>
    <p:sldId id="460" r:id="rId130"/>
    <p:sldId id="461" r:id="rId131"/>
    <p:sldId id="462" r:id="rId132"/>
    <p:sldId id="463" r:id="rId133"/>
    <p:sldId id="464" r:id="rId134"/>
    <p:sldId id="465" r:id="rId135"/>
    <p:sldId id="466" r:id="rId136"/>
    <p:sldId id="467" r:id="rId137"/>
    <p:sldId id="468" r:id="rId138"/>
    <p:sldId id="456" r:id="rId139"/>
    <p:sldId id="455" r:id="rId140"/>
    <p:sldId id="501" r:id="rId141"/>
    <p:sldId id="429" r:id="rId142"/>
    <p:sldId id="503" r:id="rId143"/>
    <p:sldId id="505" r:id="rId144"/>
    <p:sldId id="507" r:id="rId145"/>
    <p:sldId id="506" r:id="rId146"/>
    <p:sldId id="508" r:id="rId147"/>
    <p:sldId id="509" r:id="rId148"/>
    <p:sldId id="510" r:id="rId149"/>
    <p:sldId id="511" r:id="rId150"/>
    <p:sldId id="512" r:id="rId151"/>
    <p:sldId id="515" r:id="rId152"/>
    <p:sldId id="517" r:id="rId153"/>
    <p:sldId id="516" r:id="rId154"/>
    <p:sldId id="519" r:id="rId155"/>
    <p:sldId id="520" r:id="rId156"/>
    <p:sldId id="521" r:id="rId157"/>
    <p:sldId id="522" r:id="rId158"/>
    <p:sldId id="523" r:id="rId159"/>
    <p:sldId id="524" r:id="rId160"/>
    <p:sldId id="525" r:id="rId161"/>
    <p:sldId id="526" r:id="rId162"/>
    <p:sldId id="527" r:id="rId163"/>
    <p:sldId id="528" r:id="rId164"/>
    <p:sldId id="422" r:id="rId165"/>
    <p:sldId id="502" r:id="rId166"/>
  </p:sldIdLst>
  <p:sldSz cx="9144000" cy="6858000" type="screen4x3"/>
  <p:notesSz cx="7315200" cy="9601200"/>
  <p:custDataLst>
    <p:tags r:id="rId169"/>
  </p:custDataLst>
  <p:defaultTextStyle>
    <a:defPPr>
      <a:defRPr lang="en-US"/>
    </a:defPPr>
    <a:lvl1pPr algn="l" rtl="0" fontAlgn="base">
      <a:spcBef>
        <a:spcPct val="20000"/>
      </a:spcBef>
      <a:spcAft>
        <a:spcPct val="0"/>
      </a:spcAft>
      <a:buFont typeface="Wingdings" panose="05000000000000000000" pitchFamily="2" charset="2"/>
      <a:buChar char="q"/>
      <a:defRPr sz="3200" b="1"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20000"/>
      </a:spcBef>
      <a:spcAft>
        <a:spcPct val="0"/>
      </a:spcAft>
      <a:buFont typeface="Wingdings" panose="05000000000000000000" pitchFamily="2" charset="2"/>
      <a:buChar char="q"/>
      <a:defRPr sz="3200" b="1"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20000"/>
      </a:spcBef>
      <a:spcAft>
        <a:spcPct val="0"/>
      </a:spcAft>
      <a:buFont typeface="Wingdings" panose="05000000000000000000" pitchFamily="2" charset="2"/>
      <a:buChar char="q"/>
      <a:defRPr sz="3200" b="1"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20000"/>
      </a:spcBef>
      <a:spcAft>
        <a:spcPct val="0"/>
      </a:spcAft>
      <a:buFont typeface="Wingdings" panose="05000000000000000000" pitchFamily="2" charset="2"/>
      <a:buChar char="q"/>
      <a:defRPr sz="3200" b="1"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20000"/>
      </a:spcBef>
      <a:spcAft>
        <a:spcPct val="0"/>
      </a:spcAft>
      <a:buFont typeface="Wingdings" panose="05000000000000000000" pitchFamily="2" charset="2"/>
      <a:buChar char="q"/>
      <a:defRPr sz="3200" b="1"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339933"/>
    <a:srgbClr val="3333CC"/>
    <a:srgbClr val="006600"/>
    <a:srgbClr val="FF66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52" autoAdjust="0"/>
  </p:normalViewPr>
  <p:slideViewPr>
    <p:cSldViewPr>
      <p:cViewPr varScale="1">
        <p:scale>
          <a:sx n="65" d="100"/>
          <a:sy n="65" d="100"/>
        </p:scale>
        <p:origin x="150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530B6A4-0C4C-28CF-8036-06A8FD8E1807}"/>
              </a:ext>
            </a:extLst>
          </p:cNvPr>
          <p:cNvSpPr>
            <a:spLocks noGrp="1" noChangeArrowheads="1"/>
          </p:cNvSpPr>
          <p:nvPr>
            <p:ph type="hdr" sz="quarte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defTabSz="966788" eaLnBrk="0" hangingPunct="0">
              <a:spcBef>
                <a:spcPct val="0"/>
              </a:spcBef>
              <a:buFontTx/>
              <a:buNone/>
              <a:defRPr sz="1300" b="0">
                <a:latin typeface="Arial" panose="020B0604020202020204" pitchFamily="34" charset="0"/>
              </a:defRPr>
            </a:lvl1pPr>
          </a:lstStyle>
          <a:p>
            <a:endParaRPr lang="es-PR" altLang="en-US"/>
          </a:p>
        </p:txBody>
      </p:sp>
      <p:sp>
        <p:nvSpPr>
          <p:cNvPr id="26627" name="Rectangle 3">
            <a:extLst>
              <a:ext uri="{FF2B5EF4-FFF2-40B4-BE49-F238E27FC236}">
                <a16:creationId xmlns:a16="http://schemas.microsoft.com/office/drawing/2014/main" id="{DFF62CB3-324E-7E83-70FB-CBF46CBFDD45}"/>
              </a:ext>
            </a:extLst>
          </p:cNvPr>
          <p:cNvSpPr>
            <a:spLocks noGrp="1" noChangeArrowheads="1"/>
          </p:cNvSpPr>
          <p:nvPr>
            <p:ph type="dt" sz="quarter" idx="1"/>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algn="r" defTabSz="966788" eaLnBrk="0" hangingPunct="0">
              <a:spcBef>
                <a:spcPct val="0"/>
              </a:spcBef>
              <a:buFontTx/>
              <a:buNone/>
              <a:defRPr sz="1300" b="0">
                <a:latin typeface="Arial" panose="020B0604020202020204" pitchFamily="34" charset="0"/>
              </a:defRPr>
            </a:lvl1pPr>
          </a:lstStyle>
          <a:p>
            <a:fld id="{806F1A39-E4D5-4341-B8CB-E3D0455CF782}" type="datetimeFigureOut">
              <a:rPr lang="es-PR" altLang="en-US"/>
              <a:pPr/>
              <a:t>04/30/2025</a:t>
            </a:fld>
            <a:endParaRPr lang="es-PR" altLang="en-US"/>
          </a:p>
        </p:txBody>
      </p:sp>
      <p:sp>
        <p:nvSpPr>
          <p:cNvPr id="26628" name="Rectangle 4">
            <a:extLst>
              <a:ext uri="{FF2B5EF4-FFF2-40B4-BE49-F238E27FC236}">
                <a16:creationId xmlns:a16="http://schemas.microsoft.com/office/drawing/2014/main" id="{96A97ED8-60DC-F67A-6450-C3F6416EC2B3}"/>
              </a:ext>
            </a:extLst>
          </p:cNvPr>
          <p:cNvSpPr>
            <a:spLocks noGrp="1" noChangeArrowheads="1"/>
          </p:cNvSpPr>
          <p:nvPr>
            <p:ph type="ftr" sz="quarter" idx="2"/>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b" anchorCtr="0" compatLnSpc="1">
            <a:prstTxWarp prst="textNoShape">
              <a:avLst/>
            </a:prstTxWarp>
          </a:bodyPr>
          <a:lstStyle>
            <a:lvl1pPr defTabSz="966788" eaLnBrk="0" hangingPunct="0">
              <a:spcBef>
                <a:spcPct val="0"/>
              </a:spcBef>
              <a:buFontTx/>
              <a:buNone/>
              <a:defRPr sz="1300" b="0">
                <a:latin typeface="Arial" panose="020B0604020202020204" pitchFamily="34" charset="0"/>
              </a:defRPr>
            </a:lvl1pPr>
          </a:lstStyle>
          <a:p>
            <a:endParaRPr lang="es-PR" altLang="en-US"/>
          </a:p>
        </p:txBody>
      </p:sp>
      <p:sp>
        <p:nvSpPr>
          <p:cNvPr id="26629" name="Rectangle 5">
            <a:extLst>
              <a:ext uri="{FF2B5EF4-FFF2-40B4-BE49-F238E27FC236}">
                <a16:creationId xmlns:a16="http://schemas.microsoft.com/office/drawing/2014/main" id="{47E7511E-20A1-71C4-1CF2-87FBD52A9271}"/>
              </a:ext>
            </a:extLst>
          </p:cNvPr>
          <p:cNvSpPr>
            <a:spLocks noGrp="1" noChangeArrowheads="1"/>
          </p:cNvSpPr>
          <p:nvPr>
            <p:ph type="sldNum" sz="quarter" idx="3"/>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b" anchorCtr="0" compatLnSpc="1">
            <a:prstTxWarp prst="textNoShape">
              <a:avLst/>
            </a:prstTxWarp>
          </a:bodyPr>
          <a:lstStyle>
            <a:lvl1pPr algn="r" defTabSz="966788" eaLnBrk="0" hangingPunct="0">
              <a:spcBef>
                <a:spcPct val="0"/>
              </a:spcBef>
              <a:buFontTx/>
              <a:buNone/>
              <a:defRPr sz="1300" b="0">
                <a:latin typeface="Arial" panose="020B0604020202020204" pitchFamily="34" charset="0"/>
              </a:defRPr>
            </a:lvl1pPr>
          </a:lstStyle>
          <a:p>
            <a:fld id="{BC62DA8A-2EB5-41C9-9A6A-CACED4BA6651}" type="slidenum">
              <a:rPr lang="es-PR" altLang="en-US"/>
              <a:pPr/>
              <a:t>‹#›</a:t>
            </a:fld>
            <a:endParaRPr lang="es-PR"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DDA963-F2A6-59AF-8920-3A1916882370}"/>
              </a:ext>
            </a:extLst>
          </p:cNvPr>
          <p:cNvSpPr>
            <a:spLocks noGrp="1"/>
          </p:cNvSpPr>
          <p:nvPr>
            <p:ph type="hdr" sz="quarte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defTabSz="966788">
              <a:spcBef>
                <a:spcPct val="0"/>
              </a:spcBef>
              <a:buFontTx/>
              <a:buNone/>
              <a:defRPr sz="1300" b="0"/>
            </a:lvl1pPr>
          </a:lstStyle>
          <a:p>
            <a:endParaRPr lang="es-PR" altLang="en-US"/>
          </a:p>
        </p:txBody>
      </p:sp>
      <p:sp>
        <p:nvSpPr>
          <p:cNvPr id="3" name="Date Placeholder 2">
            <a:extLst>
              <a:ext uri="{FF2B5EF4-FFF2-40B4-BE49-F238E27FC236}">
                <a16:creationId xmlns:a16="http://schemas.microsoft.com/office/drawing/2014/main" id="{ABC547C5-016A-D462-BE1E-12AEFF53222F}"/>
              </a:ext>
            </a:extLst>
          </p:cNvPr>
          <p:cNvSpPr>
            <a:spLocks noGrp="1"/>
          </p:cNvSpPr>
          <p:nvPr>
            <p:ph type="dt" idx="1"/>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algn="r" defTabSz="966788">
              <a:spcBef>
                <a:spcPct val="0"/>
              </a:spcBef>
              <a:buFontTx/>
              <a:buNone/>
              <a:defRPr sz="1300" b="0"/>
            </a:lvl1pPr>
          </a:lstStyle>
          <a:p>
            <a:fld id="{F878DA05-90BE-4D7B-B866-97208AD079AB}" type="datetimeFigureOut">
              <a:rPr lang="en-US" altLang="en-US"/>
              <a:pPr/>
              <a:t>4/30/2025</a:t>
            </a:fld>
            <a:endParaRPr lang="en-US" altLang="en-US"/>
          </a:p>
        </p:txBody>
      </p:sp>
      <p:sp>
        <p:nvSpPr>
          <p:cNvPr id="4" name="Slide Image Placeholder 3">
            <a:extLst>
              <a:ext uri="{FF2B5EF4-FFF2-40B4-BE49-F238E27FC236}">
                <a16:creationId xmlns:a16="http://schemas.microsoft.com/office/drawing/2014/main" id="{C7F197A9-2B50-20D0-F060-8C7882122EAF}"/>
              </a:ext>
            </a:extLst>
          </p:cNvPr>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B9C8E84-4B14-3A24-40CA-8E45CE554919}"/>
              </a:ext>
            </a:extLst>
          </p:cNvPr>
          <p:cNvSpPr>
            <a:spLocks noGrp="1"/>
          </p:cNvSpPr>
          <p:nvPr>
            <p:ph type="body" sz="quarter" idx="3"/>
          </p:nvPr>
        </p:nvSpPr>
        <p:spPr bwMode="auto">
          <a:xfrm>
            <a:off x="731838" y="4560888"/>
            <a:ext cx="58515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9C563FB-5995-491F-F1E0-55AB561E7973}"/>
              </a:ext>
            </a:extLst>
          </p:cNvPr>
          <p:cNvSpPr>
            <a:spLocks noGrp="1"/>
          </p:cNvSpPr>
          <p:nvPr>
            <p:ph type="ftr" sz="quarter" idx="4"/>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b" anchorCtr="0" compatLnSpc="1">
            <a:prstTxWarp prst="textNoShape">
              <a:avLst/>
            </a:prstTxWarp>
          </a:bodyPr>
          <a:lstStyle>
            <a:lvl1pPr defTabSz="966788">
              <a:spcBef>
                <a:spcPct val="0"/>
              </a:spcBef>
              <a:buFontTx/>
              <a:buNone/>
              <a:defRPr sz="1300" b="0"/>
            </a:lvl1pPr>
          </a:lstStyle>
          <a:p>
            <a:endParaRPr lang="es-PR" altLang="en-US"/>
          </a:p>
        </p:txBody>
      </p:sp>
      <p:sp>
        <p:nvSpPr>
          <p:cNvPr id="7" name="Slide Number Placeholder 6">
            <a:extLst>
              <a:ext uri="{FF2B5EF4-FFF2-40B4-BE49-F238E27FC236}">
                <a16:creationId xmlns:a16="http://schemas.microsoft.com/office/drawing/2014/main" id="{2421453B-F2EE-107D-69FB-D205B2A1483A}"/>
              </a:ext>
            </a:extLst>
          </p:cNvPr>
          <p:cNvSpPr>
            <a:spLocks noGrp="1"/>
          </p:cNvSpPr>
          <p:nvPr>
            <p:ph type="sldNum" sz="quarter" idx="5"/>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b" anchorCtr="0" compatLnSpc="1">
            <a:prstTxWarp prst="textNoShape">
              <a:avLst/>
            </a:prstTxWarp>
          </a:bodyPr>
          <a:lstStyle>
            <a:lvl1pPr algn="r" defTabSz="966788">
              <a:spcBef>
                <a:spcPct val="0"/>
              </a:spcBef>
              <a:buFontTx/>
              <a:buNone/>
              <a:defRPr sz="1300" b="0"/>
            </a:lvl1pPr>
          </a:lstStyle>
          <a:p>
            <a:fld id="{4341C057-5828-47D8-9C69-1C71C8C3E2A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42715DA-A91F-1ABC-054F-E2C25B3326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037EA93C-B23C-2546-E02D-39644B24DCE7}"/>
              </a:ext>
            </a:extLst>
          </p:cNvPr>
          <p:cNvSpPr>
            <a:spLocks noGrp="1"/>
          </p:cNvSpPr>
          <p:nvPr>
            <p:ph type="body" idx="1"/>
          </p:nvPr>
        </p:nvSpPr>
        <p:spPr/>
        <p:txBody>
          <a:bodyPr/>
          <a:lstStyle/>
          <a:p>
            <a:endParaRPr lang="es-P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B9C999C9-9065-8051-3FB3-F981D3C0B3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7251" name="Rectangle 3">
            <a:extLst>
              <a:ext uri="{FF2B5EF4-FFF2-40B4-BE49-F238E27FC236}">
                <a16:creationId xmlns:a16="http://schemas.microsoft.com/office/drawing/2014/main" id="{DEC0693D-9EF8-70AD-7697-DA2251CEC72F}"/>
              </a:ext>
            </a:extLst>
          </p:cNvPr>
          <p:cNvSpPr>
            <a:spLocks noGrp="1"/>
          </p:cNvSpPr>
          <p:nvPr>
            <p:ph type="body" idx="1"/>
          </p:nvPr>
        </p:nvSpPr>
        <p:spPr/>
        <p:txBody>
          <a:bodyPr/>
          <a:lstStyle/>
          <a:p>
            <a:endParaRPr lang="es-PR"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CDCA0969-7E1F-C1B8-080F-009568BD3B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9779" name="Rectangle 3">
            <a:extLst>
              <a:ext uri="{FF2B5EF4-FFF2-40B4-BE49-F238E27FC236}">
                <a16:creationId xmlns:a16="http://schemas.microsoft.com/office/drawing/2014/main" id="{34A4C0DD-58E3-D6A0-3332-972418162BB3}"/>
              </a:ext>
            </a:extLst>
          </p:cNvPr>
          <p:cNvSpPr>
            <a:spLocks noGrp="1"/>
          </p:cNvSpPr>
          <p:nvPr>
            <p:ph type="body" idx="1"/>
          </p:nvPr>
        </p:nvSpPr>
        <p:spPr/>
        <p:txBody>
          <a:bodyPr/>
          <a:lstStyle/>
          <a:p>
            <a:endParaRPr lang="es-PR"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7C3ED736-63B3-A826-6EB0-08B04E22F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9539" name="Rectangle 3">
            <a:extLst>
              <a:ext uri="{FF2B5EF4-FFF2-40B4-BE49-F238E27FC236}">
                <a16:creationId xmlns:a16="http://schemas.microsoft.com/office/drawing/2014/main" id="{99902E02-8D32-8B66-822B-E5D89D77A57C}"/>
              </a:ext>
            </a:extLst>
          </p:cNvPr>
          <p:cNvSpPr>
            <a:spLocks noGrp="1"/>
          </p:cNvSpPr>
          <p:nvPr>
            <p:ph type="body" idx="1"/>
          </p:nvPr>
        </p:nvSpPr>
        <p:spPr/>
        <p:txBody>
          <a:bodyPr/>
          <a:lstStyle/>
          <a:p>
            <a:endParaRPr lang="es-PR"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0FE332C4-DC9E-615C-6D19-13ECBA8E0A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1587" name="Rectangle 3">
            <a:extLst>
              <a:ext uri="{FF2B5EF4-FFF2-40B4-BE49-F238E27FC236}">
                <a16:creationId xmlns:a16="http://schemas.microsoft.com/office/drawing/2014/main" id="{C2A1B49E-2816-737E-814F-34C22B7D4C10}"/>
              </a:ext>
            </a:extLst>
          </p:cNvPr>
          <p:cNvSpPr>
            <a:spLocks noGrp="1"/>
          </p:cNvSpPr>
          <p:nvPr>
            <p:ph type="body" idx="1"/>
          </p:nvPr>
        </p:nvSpPr>
        <p:spPr/>
        <p:txBody>
          <a:bodyPr/>
          <a:lstStyle/>
          <a:p>
            <a:endParaRPr lang="es-PR"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2FE03481-F380-B0F0-D742-1155A3D710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1827" name="Rectangle 3">
            <a:extLst>
              <a:ext uri="{FF2B5EF4-FFF2-40B4-BE49-F238E27FC236}">
                <a16:creationId xmlns:a16="http://schemas.microsoft.com/office/drawing/2014/main" id="{3B35830A-38D5-2383-DDCA-25FD56D69214}"/>
              </a:ext>
            </a:extLst>
          </p:cNvPr>
          <p:cNvSpPr>
            <a:spLocks noGrp="1"/>
          </p:cNvSpPr>
          <p:nvPr>
            <p:ph type="body" idx="1"/>
          </p:nvPr>
        </p:nvSpPr>
        <p:spPr/>
        <p:txBody>
          <a:bodyPr/>
          <a:lstStyle/>
          <a:p>
            <a:endParaRPr lang="es-PR"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C47E6E88-23B6-12DE-CAD9-A28D6FF03C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3875" name="Rectangle 3">
            <a:extLst>
              <a:ext uri="{FF2B5EF4-FFF2-40B4-BE49-F238E27FC236}">
                <a16:creationId xmlns:a16="http://schemas.microsoft.com/office/drawing/2014/main" id="{7EC54F73-0A68-15AB-3DD9-498573FE7838}"/>
              </a:ext>
            </a:extLst>
          </p:cNvPr>
          <p:cNvSpPr>
            <a:spLocks noGrp="1"/>
          </p:cNvSpPr>
          <p:nvPr>
            <p:ph type="body" idx="1"/>
          </p:nvPr>
        </p:nvSpPr>
        <p:spPr/>
        <p:txBody>
          <a:bodyPr/>
          <a:lstStyle/>
          <a:p>
            <a:endParaRPr lang="es-PR"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a:extLst>
              <a:ext uri="{FF2B5EF4-FFF2-40B4-BE49-F238E27FC236}">
                <a16:creationId xmlns:a16="http://schemas.microsoft.com/office/drawing/2014/main" id="{04377D82-8157-C7CA-83A5-D29C21BAA3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5923" name="Rectangle 3">
            <a:extLst>
              <a:ext uri="{FF2B5EF4-FFF2-40B4-BE49-F238E27FC236}">
                <a16:creationId xmlns:a16="http://schemas.microsoft.com/office/drawing/2014/main" id="{0A4570C6-5A23-AD28-B588-64EB703C5C6E}"/>
              </a:ext>
            </a:extLst>
          </p:cNvPr>
          <p:cNvSpPr>
            <a:spLocks noGrp="1"/>
          </p:cNvSpPr>
          <p:nvPr>
            <p:ph type="body" idx="1"/>
          </p:nvPr>
        </p:nvSpPr>
        <p:spPr/>
        <p:txBody>
          <a:bodyPr/>
          <a:lstStyle/>
          <a:p>
            <a:endParaRPr lang="es-PR"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a:extLst>
              <a:ext uri="{FF2B5EF4-FFF2-40B4-BE49-F238E27FC236}">
                <a16:creationId xmlns:a16="http://schemas.microsoft.com/office/drawing/2014/main" id="{F167ADD1-A4C6-9B5F-75B3-9AB5A5AE85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7971" name="Rectangle 3">
            <a:extLst>
              <a:ext uri="{FF2B5EF4-FFF2-40B4-BE49-F238E27FC236}">
                <a16:creationId xmlns:a16="http://schemas.microsoft.com/office/drawing/2014/main" id="{BF37D928-FFB6-D036-DC0E-480DB972F76C}"/>
              </a:ext>
            </a:extLst>
          </p:cNvPr>
          <p:cNvSpPr>
            <a:spLocks noGrp="1"/>
          </p:cNvSpPr>
          <p:nvPr>
            <p:ph type="body" idx="1"/>
          </p:nvPr>
        </p:nvSpPr>
        <p:spPr/>
        <p:txBody>
          <a:bodyPr/>
          <a:lstStyle/>
          <a:p>
            <a:endParaRPr lang="es-PR"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a:extLst>
              <a:ext uri="{FF2B5EF4-FFF2-40B4-BE49-F238E27FC236}">
                <a16:creationId xmlns:a16="http://schemas.microsoft.com/office/drawing/2014/main" id="{B7FCC883-7DCE-4CB6-41A3-3F4BF5108C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2067" name="Rectangle 3">
            <a:extLst>
              <a:ext uri="{FF2B5EF4-FFF2-40B4-BE49-F238E27FC236}">
                <a16:creationId xmlns:a16="http://schemas.microsoft.com/office/drawing/2014/main" id="{E106EEF9-FE14-5EEB-F9AC-31F69F0016AB}"/>
              </a:ext>
            </a:extLst>
          </p:cNvPr>
          <p:cNvSpPr>
            <a:spLocks noGrp="1"/>
          </p:cNvSpPr>
          <p:nvPr>
            <p:ph type="body" idx="1"/>
          </p:nvPr>
        </p:nvSpPr>
        <p:spPr/>
        <p:txBody>
          <a:bodyPr/>
          <a:lstStyle/>
          <a:p>
            <a:endParaRPr lang="es-PR"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a:extLst>
              <a:ext uri="{FF2B5EF4-FFF2-40B4-BE49-F238E27FC236}">
                <a16:creationId xmlns:a16="http://schemas.microsoft.com/office/drawing/2014/main" id="{E0D74363-7299-3B34-578F-FC675288B3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0019" name="Rectangle 3">
            <a:extLst>
              <a:ext uri="{FF2B5EF4-FFF2-40B4-BE49-F238E27FC236}">
                <a16:creationId xmlns:a16="http://schemas.microsoft.com/office/drawing/2014/main" id="{AB42C378-6E7A-3926-5B1E-3D3B5FA8755C}"/>
              </a:ext>
            </a:extLst>
          </p:cNvPr>
          <p:cNvSpPr>
            <a:spLocks noGrp="1"/>
          </p:cNvSpPr>
          <p:nvPr>
            <p:ph type="body" idx="1"/>
          </p:nvPr>
        </p:nvSpPr>
        <p:spPr/>
        <p:txBody>
          <a:bodyPr/>
          <a:lstStyle/>
          <a:p>
            <a:endParaRPr lang="es-PR"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a:extLst>
              <a:ext uri="{FF2B5EF4-FFF2-40B4-BE49-F238E27FC236}">
                <a16:creationId xmlns:a16="http://schemas.microsoft.com/office/drawing/2014/main" id="{56B46CBF-5A65-0362-88DC-25650F852B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6163" name="Rectangle 3">
            <a:extLst>
              <a:ext uri="{FF2B5EF4-FFF2-40B4-BE49-F238E27FC236}">
                <a16:creationId xmlns:a16="http://schemas.microsoft.com/office/drawing/2014/main" id="{CDBB2319-B77D-DD45-7BCF-01B8EB736A7A}"/>
              </a:ext>
            </a:extLst>
          </p:cNvPr>
          <p:cNvSpPr>
            <a:spLocks noGrp="1"/>
          </p:cNvSpPr>
          <p:nvPr>
            <p:ph type="body" idx="1"/>
          </p:nvPr>
        </p:nvSpPr>
        <p:spPr/>
        <p:txBody>
          <a:bodyPr/>
          <a:lstStyle/>
          <a:p>
            <a:endParaRPr lang="es-P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55024BF7-229A-2309-36A3-C9C5C6506B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a:extLst>
              <a:ext uri="{FF2B5EF4-FFF2-40B4-BE49-F238E27FC236}">
                <a16:creationId xmlns:a16="http://schemas.microsoft.com/office/drawing/2014/main" id="{AAD2DDFF-DDE2-D265-B9E7-E15833F9415E}"/>
              </a:ext>
            </a:extLst>
          </p:cNvPr>
          <p:cNvSpPr>
            <a:spLocks noGrp="1"/>
          </p:cNvSpPr>
          <p:nvPr>
            <p:ph type="body" idx="1"/>
          </p:nvPr>
        </p:nvSpPr>
        <p:spPr/>
        <p:txBody>
          <a:bodyPr/>
          <a:lstStyle/>
          <a:p>
            <a:endParaRPr lang="es-PR"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a:extLst>
              <a:ext uri="{FF2B5EF4-FFF2-40B4-BE49-F238E27FC236}">
                <a16:creationId xmlns:a16="http://schemas.microsoft.com/office/drawing/2014/main" id="{063126CB-F825-E64C-A85B-C58C91991B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19" name="Rectangle 3">
            <a:extLst>
              <a:ext uri="{FF2B5EF4-FFF2-40B4-BE49-F238E27FC236}">
                <a16:creationId xmlns:a16="http://schemas.microsoft.com/office/drawing/2014/main" id="{5CC1FD0A-B5DD-5443-C1E2-294881BD3BCA}"/>
              </a:ext>
            </a:extLst>
          </p:cNvPr>
          <p:cNvSpPr>
            <a:spLocks noGrp="1"/>
          </p:cNvSpPr>
          <p:nvPr>
            <p:ph type="body" idx="1"/>
          </p:nvPr>
        </p:nvSpPr>
        <p:spPr/>
        <p:txBody>
          <a:bodyPr/>
          <a:lstStyle/>
          <a:p>
            <a:endParaRPr lang="es-PR"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a:extLst>
              <a:ext uri="{FF2B5EF4-FFF2-40B4-BE49-F238E27FC236}">
                <a16:creationId xmlns:a16="http://schemas.microsoft.com/office/drawing/2014/main" id="{DCA65163-3770-67B4-FCDB-3F4C5D11BD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Rectangle 3">
            <a:extLst>
              <a:ext uri="{FF2B5EF4-FFF2-40B4-BE49-F238E27FC236}">
                <a16:creationId xmlns:a16="http://schemas.microsoft.com/office/drawing/2014/main" id="{2038124B-20C7-922D-512A-6E0E5FCB8F14}"/>
              </a:ext>
            </a:extLst>
          </p:cNvPr>
          <p:cNvSpPr>
            <a:spLocks noGrp="1"/>
          </p:cNvSpPr>
          <p:nvPr>
            <p:ph type="body" idx="1"/>
          </p:nvPr>
        </p:nvSpPr>
        <p:spPr/>
        <p:txBody>
          <a:bodyPr/>
          <a:lstStyle/>
          <a:p>
            <a:endParaRPr lang="es-PR"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369FDD27-6B1B-6BD3-72D9-40AC8074A0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1715" name="Rectangle 3">
            <a:extLst>
              <a:ext uri="{FF2B5EF4-FFF2-40B4-BE49-F238E27FC236}">
                <a16:creationId xmlns:a16="http://schemas.microsoft.com/office/drawing/2014/main" id="{6C679D54-307F-3F49-77F7-1754FB42DE5E}"/>
              </a:ext>
            </a:extLst>
          </p:cNvPr>
          <p:cNvSpPr>
            <a:spLocks noGrp="1"/>
          </p:cNvSpPr>
          <p:nvPr>
            <p:ph type="body" idx="1"/>
          </p:nvPr>
        </p:nvSpPr>
        <p:spPr/>
        <p:txBody>
          <a:bodyPr/>
          <a:lstStyle/>
          <a:p>
            <a:endParaRPr lang="es-PR"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E342A190-0567-765C-DB12-889F70E8D8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3763" name="Rectangle 3">
            <a:extLst>
              <a:ext uri="{FF2B5EF4-FFF2-40B4-BE49-F238E27FC236}">
                <a16:creationId xmlns:a16="http://schemas.microsoft.com/office/drawing/2014/main" id="{51C3AEC1-48A1-DE0E-0E4B-80641364871D}"/>
              </a:ext>
            </a:extLst>
          </p:cNvPr>
          <p:cNvSpPr>
            <a:spLocks noGrp="1"/>
          </p:cNvSpPr>
          <p:nvPr>
            <p:ph type="body" idx="1"/>
          </p:nvPr>
        </p:nvSpPr>
        <p:spPr/>
        <p:txBody>
          <a:bodyPr/>
          <a:lstStyle/>
          <a:p>
            <a:endParaRPr lang="es-PR"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A73BE581-8FD7-5604-067C-94F7E9AE20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1" name="Rectangle 3">
            <a:extLst>
              <a:ext uri="{FF2B5EF4-FFF2-40B4-BE49-F238E27FC236}">
                <a16:creationId xmlns:a16="http://schemas.microsoft.com/office/drawing/2014/main" id="{087B2773-E68A-16F7-6FCB-77C54B68D50B}"/>
              </a:ext>
            </a:extLst>
          </p:cNvPr>
          <p:cNvSpPr>
            <a:spLocks noGrp="1"/>
          </p:cNvSpPr>
          <p:nvPr>
            <p:ph type="body" idx="1"/>
          </p:nvPr>
        </p:nvSpPr>
        <p:spPr/>
        <p:txBody>
          <a:bodyPr/>
          <a:lstStyle/>
          <a:p>
            <a:endParaRPr lang="es-PR"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EF86A449-7F81-BD73-92E4-6385069348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Rectangle 3">
            <a:extLst>
              <a:ext uri="{FF2B5EF4-FFF2-40B4-BE49-F238E27FC236}">
                <a16:creationId xmlns:a16="http://schemas.microsoft.com/office/drawing/2014/main" id="{1E39C597-11C1-6340-C734-734D97F68F7A}"/>
              </a:ext>
            </a:extLst>
          </p:cNvPr>
          <p:cNvSpPr>
            <a:spLocks noGrp="1"/>
          </p:cNvSpPr>
          <p:nvPr>
            <p:ph type="body" idx="1"/>
          </p:nvPr>
        </p:nvSpPr>
        <p:spPr/>
        <p:txBody>
          <a:bodyPr/>
          <a:lstStyle/>
          <a:p>
            <a:endParaRPr lang="es-PR"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a:extLst>
              <a:ext uri="{FF2B5EF4-FFF2-40B4-BE49-F238E27FC236}">
                <a16:creationId xmlns:a16="http://schemas.microsoft.com/office/drawing/2014/main" id="{4696DD50-27EF-27D1-EDF5-6D0DF3C6F0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7" name="Rectangle 3">
            <a:extLst>
              <a:ext uri="{FF2B5EF4-FFF2-40B4-BE49-F238E27FC236}">
                <a16:creationId xmlns:a16="http://schemas.microsoft.com/office/drawing/2014/main" id="{0DBE23A3-4E4C-959A-7354-49C08E2C9B79}"/>
              </a:ext>
            </a:extLst>
          </p:cNvPr>
          <p:cNvSpPr>
            <a:spLocks noGrp="1"/>
          </p:cNvSpPr>
          <p:nvPr>
            <p:ph type="body" idx="1"/>
          </p:nvPr>
        </p:nvSpPr>
        <p:spPr/>
        <p:txBody>
          <a:bodyPr/>
          <a:lstStyle/>
          <a:p>
            <a:endParaRPr lang="es-PR"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a:extLst>
              <a:ext uri="{FF2B5EF4-FFF2-40B4-BE49-F238E27FC236}">
                <a16:creationId xmlns:a16="http://schemas.microsoft.com/office/drawing/2014/main" id="{941CB901-E04C-F87E-D80F-EFCF85A4EC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Rectangle 3">
            <a:extLst>
              <a:ext uri="{FF2B5EF4-FFF2-40B4-BE49-F238E27FC236}">
                <a16:creationId xmlns:a16="http://schemas.microsoft.com/office/drawing/2014/main" id="{DAF9B3EC-3C2E-C07D-64D5-15B5B6520EC1}"/>
              </a:ext>
            </a:extLst>
          </p:cNvPr>
          <p:cNvSpPr>
            <a:spLocks noGrp="1"/>
          </p:cNvSpPr>
          <p:nvPr>
            <p:ph type="body" idx="1"/>
          </p:nvPr>
        </p:nvSpPr>
        <p:spPr/>
        <p:txBody>
          <a:bodyPr/>
          <a:lstStyle/>
          <a:p>
            <a:endParaRPr lang="es-PR"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DD83BF99-8FC5-BC20-3150-C56F58B8C0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9059" name="Rectangle 3">
            <a:extLst>
              <a:ext uri="{FF2B5EF4-FFF2-40B4-BE49-F238E27FC236}">
                <a16:creationId xmlns:a16="http://schemas.microsoft.com/office/drawing/2014/main" id="{8E2C2D8F-31E0-2AE7-BD0C-FCAF0F68F14D}"/>
              </a:ext>
            </a:extLst>
          </p:cNvPr>
          <p:cNvSpPr>
            <a:spLocks noGrp="1"/>
          </p:cNvSpPr>
          <p:nvPr>
            <p:ph type="body" idx="1"/>
          </p:nvPr>
        </p:nvSpPr>
        <p:spPr/>
        <p:txBody>
          <a:bodyPr/>
          <a:lstStyle/>
          <a:p>
            <a:endParaRPr lang="es-PR"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7F49E8A2-358D-D68B-349F-9B9846A3DC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Rectangle 3">
            <a:extLst>
              <a:ext uri="{FF2B5EF4-FFF2-40B4-BE49-F238E27FC236}">
                <a16:creationId xmlns:a16="http://schemas.microsoft.com/office/drawing/2014/main" id="{2D853DA5-7497-D6A8-D4E9-3BED48F36A35}"/>
              </a:ext>
            </a:extLst>
          </p:cNvPr>
          <p:cNvSpPr>
            <a:spLocks noGrp="1"/>
          </p:cNvSpPr>
          <p:nvPr>
            <p:ph type="body" idx="1"/>
          </p:nvPr>
        </p:nvSpPr>
        <p:spPr/>
        <p:txBody>
          <a:bodyPr/>
          <a:lstStyle/>
          <a:p>
            <a:endParaRPr lang="es-P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32C28B81-EA9D-E877-E1F3-79EF61631D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a:extLst>
              <a:ext uri="{FF2B5EF4-FFF2-40B4-BE49-F238E27FC236}">
                <a16:creationId xmlns:a16="http://schemas.microsoft.com/office/drawing/2014/main" id="{864AA3E1-4B50-1FAF-95EA-F656051933E9}"/>
              </a:ext>
            </a:extLst>
          </p:cNvPr>
          <p:cNvSpPr>
            <a:spLocks noGrp="1"/>
          </p:cNvSpPr>
          <p:nvPr>
            <p:ph type="body" idx="1"/>
          </p:nvPr>
        </p:nvSpPr>
        <p:spPr/>
        <p:txBody>
          <a:bodyPr/>
          <a:lstStyle/>
          <a:p>
            <a:endParaRPr lang="es-PR"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a:extLst>
              <a:ext uri="{FF2B5EF4-FFF2-40B4-BE49-F238E27FC236}">
                <a16:creationId xmlns:a16="http://schemas.microsoft.com/office/drawing/2014/main" id="{18FABBAA-27B9-F552-A021-490EF72453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Rectangle 3">
            <a:extLst>
              <a:ext uri="{FF2B5EF4-FFF2-40B4-BE49-F238E27FC236}">
                <a16:creationId xmlns:a16="http://schemas.microsoft.com/office/drawing/2014/main" id="{FDE29593-AE64-D8B4-8004-019D71AA3C9B}"/>
              </a:ext>
            </a:extLst>
          </p:cNvPr>
          <p:cNvSpPr>
            <a:spLocks noGrp="1"/>
          </p:cNvSpPr>
          <p:nvPr>
            <p:ph type="body" idx="1"/>
          </p:nvPr>
        </p:nvSpPr>
        <p:spPr/>
        <p:txBody>
          <a:bodyPr/>
          <a:lstStyle/>
          <a:p>
            <a:endParaRPr lang="es-PR"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a:extLst>
              <a:ext uri="{FF2B5EF4-FFF2-40B4-BE49-F238E27FC236}">
                <a16:creationId xmlns:a16="http://schemas.microsoft.com/office/drawing/2014/main" id="{477DAA82-17BB-840B-6520-92810F0E0D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Rectangle 3">
            <a:extLst>
              <a:ext uri="{FF2B5EF4-FFF2-40B4-BE49-F238E27FC236}">
                <a16:creationId xmlns:a16="http://schemas.microsoft.com/office/drawing/2014/main" id="{00451DA4-F3AB-D491-F3C4-A8130DC42A69}"/>
              </a:ext>
            </a:extLst>
          </p:cNvPr>
          <p:cNvSpPr>
            <a:spLocks noGrp="1"/>
          </p:cNvSpPr>
          <p:nvPr>
            <p:ph type="body" idx="1"/>
          </p:nvPr>
        </p:nvSpPr>
        <p:spPr/>
        <p:txBody>
          <a:bodyPr/>
          <a:lstStyle/>
          <a:p>
            <a:endParaRPr lang="es-PR"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id="{FEEB5278-21FA-8A71-6A80-22A30C0EC2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Rectangle 3">
            <a:extLst>
              <a:ext uri="{FF2B5EF4-FFF2-40B4-BE49-F238E27FC236}">
                <a16:creationId xmlns:a16="http://schemas.microsoft.com/office/drawing/2014/main" id="{F6F3639C-16EC-823A-4DCF-03FF32D0EFB0}"/>
              </a:ext>
            </a:extLst>
          </p:cNvPr>
          <p:cNvSpPr>
            <a:spLocks noGrp="1"/>
          </p:cNvSpPr>
          <p:nvPr>
            <p:ph type="body" idx="1"/>
          </p:nvPr>
        </p:nvSpPr>
        <p:spPr/>
        <p:txBody>
          <a:bodyPr/>
          <a:lstStyle/>
          <a:p>
            <a:endParaRPr lang="es-PR"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E144E956-8BB1-C76E-4452-C60B8489A4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Rectangle 3">
            <a:extLst>
              <a:ext uri="{FF2B5EF4-FFF2-40B4-BE49-F238E27FC236}">
                <a16:creationId xmlns:a16="http://schemas.microsoft.com/office/drawing/2014/main" id="{0C0C9E34-2647-29B8-550A-18BC7EE18A21}"/>
              </a:ext>
            </a:extLst>
          </p:cNvPr>
          <p:cNvSpPr>
            <a:spLocks noGrp="1"/>
          </p:cNvSpPr>
          <p:nvPr>
            <p:ph type="body" idx="1"/>
          </p:nvPr>
        </p:nvSpPr>
        <p:spPr/>
        <p:txBody>
          <a:bodyPr/>
          <a:lstStyle/>
          <a:p>
            <a:endParaRPr lang="es-PR"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80CCE1E6-9061-C004-4235-74C3646673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Rectangle 3">
            <a:extLst>
              <a:ext uri="{FF2B5EF4-FFF2-40B4-BE49-F238E27FC236}">
                <a16:creationId xmlns:a16="http://schemas.microsoft.com/office/drawing/2014/main" id="{E8E94B2D-5BA7-A0F9-9208-277F7EE429FA}"/>
              </a:ext>
            </a:extLst>
          </p:cNvPr>
          <p:cNvSpPr>
            <a:spLocks noGrp="1"/>
          </p:cNvSpPr>
          <p:nvPr>
            <p:ph type="body" idx="1"/>
          </p:nvPr>
        </p:nvSpPr>
        <p:spPr/>
        <p:txBody>
          <a:bodyPr/>
          <a:lstStyle/>
          <a:p>
            <a:endParaRPr lang="es-PR"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B3D38774-79B7-5390-C81D-678E7A9CA8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7859" name="Rectangle 3">
            <a:extLst>
              <a:ext uri="{FF2B5EF4-FFF2-40B4-BE49-F238E27FC236}">
                <a16:creationId xmlns:a16="http://schemas.microsoft.com/office/drawing/2014/main" id="{E3130EDE-D18C-DC40-8D0D-00BC362879B9}"/>
              </a:ext>
            </a:extLst>
          </p:cNvPr>
          <p:cNvSpPr>
            <a:spLocks noGrp="1"/>
          </p:cNvSpPr>
          <p:nvPr>
            <p:ph type="body" idx="1"/>
          </p:nvPr>
        </p:nvSpPr>
        <p:spPr/>
        <p:txBody>
          <a:bodyPr/>
          <a:lstStyle/>
          <a:p>
            <a:endParaRPr lang="es-PR"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a:extLst>
              <a:ext uri="{FF2B5EF4-FFF2-40B4-BE49-F238E27FC236}">
                <a16:creationId xmlns:a16="http://schemas.microsoft.com/office/drawing/2014/main" id="{6B8E54DF-0157-A7D8-817A-6C4FDCD983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Rectangle 3">
            <a:extLst>
              <a:ext uri="{FF2B5EF4-FFF2-40B4-BE49-F238E27FC236}">
                <a16:creationId xmlns:a16="http://schemas.microsoft.com/office/drawing/2014/main" id="{3069B271-F0B9-02B9-04E6-F36B8742EEA8}"/>
              </a:ext>
            </a:extLst>
          </p:cNvPr>
          <p:cNvSpPr>
            <a:spLocks noGrp="1"/>
          </p:cNvSpPr>
          <p:nvPr>
            <p:ph type="body" idx="1"/>
          </p:nvPr>
        </p:nvSpPr>
        <p:spPr/>
        <p:txBody>
          <a:bodyPr/>
          <a:lstStyle/>
          <a:p>
            <a:endParaRPr lang="es-PR"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a:extLst>
              <a:ext uri="{FF2B5EF4-FFF2-40B4-BE49-F238E27FC236}">
                <a16:creationId xmlns:a16="http://schemas.microsoft.com/office/drawing/2014/main" id="{D6AE476F-65D6-EF0A-F8B8-5B32B106E2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1" name="Rectangle 3">
            <a:extLst>
              <a:ext uri="{FF2B5EF4-FFF2-40B4-BE49-F238E27FC236}">
                <a16:creationId xmlns:a16="http://schemas.microsoft.com/office/drawing/2014/main" id="{4CED7E93-3A36-BC34-2141-10A232C7DD08}"/>
              </a:ext>
            </a:extLst>
          </p:cNvPr>
          <p:cNvSpPr>
            <a:spLocks noGrp="1"/>
          </p:cNvSpPr>
          <p:nvPr>
            <p:ph type="body" idx="1"/>
          </p:nvPr>
        </p:nvSpPr>
        <p:spPr/>
        <p:txBody>
          <a:bodyPr/>
          <a:lstStyle/>
          <a:p>
            <a:endParaRPr lang="es-PR"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a:extLst>
              <a:ext uri="{FF2B5EF4-FFF2-40B4-BE49-F238E27FC236}">
                <a16:creationId xmlns:a16="http://schemas.microsoft.com/office/drawing/2014/main" id="{D4C35612-370C-F4B1-CDF9-35C87CA443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099" name="Rectangle 3">
            <a:extLst>
              <a:ext uri="{FF2B5EF4-FFF2-40B4-BE49-F238E27FC236}">
                <a16:creationId xmlns:a16="http://schemas.microsoft.com/office/drawing/2014/main" id="{B7C44A4D-E2B8-0875-C26A-0A1EF466856B}"/>
              </a:ext>
            </a:extLst>
          </p:cNvPr>
          <p:cNvSpPr>
            <a:spLocks noGrp="1"/>
          </p:cNvSpPr>
          <p:nvPr>
            <p:ph type="body" idx="1"/>
          </p:nvPr>
        </p:nvSpPr>
        <p:spPr/>
        <p:txBody>
          <a:bodyPr/>
          <a:lstStyle/>
          <a:p>
            <a:endParaRPr lang="es-PR"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E083C9EF-8045-0758-EF37-3373B3A9E4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0147" name="Rectangle 3">
            <a:extLst>
              <a:ext uri="{FF2B5EF4-FFF2-40B4-BE49-F238E27FC236}">
                <a16:creationId xmlns:a16="http://schemas.microsoft.com/office/drawing/2014/main" id="{D83C97C0-7DAC-6AF0-744B-D4F09548B201}"/>
              </a:ext>
            </a:extLst>
          </p:cNvPr>
          <p:cNvSpPr>
            <a:spLocks noGrp="1"/>
          </p:cNvSpPr>
          <p:nvPr>
            <p:ph type="body" idx="1"/>
          </p:nvPr>
        </p:nvSpPr>
        <p:spPr/>
        <p:txBody>
          <a:bodyPr/>
          <a:lstStyle/>
          <a:p>
            <a:endParaRPr lang="es-P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BEEF5027-9DF3-78BE-D024-64D2FEE66E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Rectangle 3">
            <a:extLst>
              <a:ext uri="{FF2B5EF4-FFF2-40B4-BE49-F238E27FC236}">
                <a16:creationId xmlns:a16="http://schemas.microsoft.com/office/drawing/2014/main" id="{FA80945C-8CD6-75EE-57D8-73964A6303D2}"/>
              </a:ext>
            </a:extLst>
          </p:cNvPr>
          <p:cNvSpPr>
            <a:spLocks noGrp="1"/>
          </p:cNvSpPr>
          <p:nvPr>
            <p:ph type="body" idx="1"/>
          </p:nvPr>
        </p:nvSpPr>
        <p:spPr/>
        <p:txBody>
          <a:bodyPr/>
          <a:lstStyle/>
          <a:p>
            <a:endParaRPr lang="es-PR"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27915BB8-87CC-5DD0-3EBF-1BBAFB7445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2195" name="Rectangle 3">
            <a:extLst>
              <a:ext uri="{FF2B5EF4-FFF2-40B4-BE49-F238E27FC236}">
                <a16:creationId xmlns:a16="http://schemas.microsoft.com/office/drawing/2014/main" id="{F85D69D6-0E61-E8B9-6354-E35E25A0AB47}"/>
              </a:ext>
            </a:extLst>
          </p:cNvPr>
          <p:cNvSpPr>
            <a:spLocks noGrp="1"/>
          </p:cNvSpPr>
          <p:nvPr>
            <p:ph type="body" idx="1"/>
          </p:nvPr>
        </p:nvSpPr>
        <p:spPr/>
        <p:txBody>
          <a:bodyPr/>
          <a:lstStyle/>
          <a:p>
            <a:endParaRPr lang="es-PR"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91CE9438-7D48-9935-9383-1EE993A1B1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3" name="Rectangle 3">
            <a:extLst>
              <a:ext uri="{FF2B5EF4-FFF2-40B4-BE49-F238E27FC236}">
                <a16:creationId xmlns:a16="http://schemas.microsoft.com/office/drawing/2014/main" id="{EE040077-A8BF-A12A-AE3B-761465BBBFEB}"/>
              </a:ext>
            </a:extLst>
          </p:cNvPr>
          <p:cNvSpPr>
            <a:spLocks noGrp="1"/>
          </p:cNvSpPr>
          <p:nvPr>
            <p:ph type="body" idx="1"/>
          </p:nvPr>
        </p:nvSpPr>
        <p:spPr/>
        <p:txBody>
          <a:bodyPr/>
          <a:lstStyle/>
          <a:p>
            <a:endParaRPr lang="es-PR"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EB78B692-E97C-C2A4-5FD5-22E0C2FA81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6291" name="Rectangle 3">
            <a:extLst>
              <a:ext uri="{FF2B5EF4-FFF2-40B4-BE49-F238E27FC236}">
                <a16:creationId xmlns:a16="http://schemas.microsoft.com/office/drawing/2014/main" id="{C51071DF-39B1-B0A7-B586-59C9E7525A79}"/>
              </a:ext>
            </a:extLst>
          </p:cNvPr>
          <p:cNvSpPr>
            <a:spLocks noGrp="1"/>
          </p:cNvSpPr>
          <p:nvPr>
            <p:ph type="body" idx="1"/>
          </p:nvPr>
        </p:nvSpPr>
        <p:spPr/>
        <p:txBody>
          <a:bodyPr/>
          <a:lstStyle/>
          <a:p>
            <a:endParaRPr lang="es-PR"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2A8DD39E-547A-9EA8-18B6-648795A6B0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39" name="Rectangle 3">
            <a:extLst>
              <a:ext uri="{FF2B5EF4-FFF2-40B4-BE49-F238E27FC236}">
                <a16:creationId xmlns:a16="http://schemas.microsoft.com/office/drawing/2014/main" id="{2A963F2A-D7BA-3910-BA48-8CEA3D86B42F}"/>
              </a:ext>
            </a:extLst>
          </p:cNvPr>
          <p:cNvSpPr>
            <a:spLocks noGrp="1"/>
          </p:cNvSpPr>
          <p:nvPr>
            <p:ph type="body" idx="1"/>
          </p:nvPr>
        </p:nvSpPr>
        <p:spPr/>
        <p:txBody>
          <a:bodyPr/>
          <a:lstStyle/>
          <a:p>
            <a:endParaRPr lang="es-PR" alt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A72DB87E-E0CF-EEF6-8C0B-DDEC62973B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0387" name="Rectangle 3">
            <a:extLst>
              <a:ext uri="{FF2B5EF4-FFF2-40B4-BE49-F238E27FC236}">
                <a16:creationId xmlns:a16="http://schemas.microsoft.com/office/drawing/2014/main" id="{09D26733-1813-8BEC-D704-5EFD04168E19}"/>
              </a:ext>
            </a:extLst>
          </p:cNvPr>
          <p:cNvSpPr>
            <a:spLocks noGrp="1"/>
          </p:cNvSpPr>
          <p:nvPr>
            <p:ph type="body" idx="1"/>
          </p:nvPr>
        </p:nvSpPr>
        <p:spPr/>
        <p:txBody>
          <a:bodyPr/>
          <a:lstStyle/>
          <a:p>
            <a:endParaRPr lang="es-PR"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BFD23CF7-9C6C-6ACB-F5DE-569EE20BD1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5" name="Rectangle 3">
            <a:extLst>
              <a:ext uri="{FF2B5EF4-FFF2-40B4-BE49-F238E27FC236}">
                <a16:creationId xmlns:a16="http://schemas.microsoft.com/office/drawing/2014/main" id="{3FF1C771-33BC-CF45-A838-EBBAB3A8AF02}"/>
              </a:ext>
            </a:extLst>
          </p:cNvPr>
          <p:cNvSpPr>
            <a:spLocks noGrp="1"/>
          </p:cNvSpPr>
          <p:nvPr>
            <p:ph type="body" idx="1"/>
          </p:nvPr>
        </p:nvSpPr>
        <p:spPr/>
        <p:txBody>
          <a:bodyPr/>
          <a:lstStyle/>
          <a:p>
            <a:endParaRPr lang="es-PR" alt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7A7A6E51-5F2E-555A-4A71-AC90E205FF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3" name="Rectangle 3">
            <a:extLst>
              <a:ext uri="{FF2B5EF4-FFF2-40B4-BE49-F238E27FC236}">
                <a16:creationId xmlns:a16="http://schemas.microsoft.com/office/drawing/2014/main" id="{D0393A4C-8778-B041-F099-93E62E85F41F}"/>
              </a:ext>
            </a:extLst>
          </p:cNvPr>
          <p:cNvSpPr>
            <a:spLocks noGrp="1"/>
          </p:cNvSpPr>
          <p:nvPr>
            <p:ph type="body" idx="1"/>
          </p:nvPr>
        </p:nvSpPr>
        <p:spPr/>
        <p:txBody>
          <a:bodyPr/>
          <a:lstStyle/>
          <a:p>
            <a:endParaRPr lang="es-PR" alt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0B68488A-4B5D-420A-54FD-EBDC461B23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6531" name="Rectangle 3">
            <a:extLst>
              <a:ext uri="{FF2B5EF4-FFF2-40B4-BE49-F238E27FC236}">
                <a16:creationId xmlns:a16="http://schemas.microsoft.com/office/drawing/2014/main" id="{EAA85062-B675-619B-5A84-FAF3D5906BB7}"/>
              </a:ext>
            </a:extLst>
          </p:cNvPr>
          <p:cNvSpPr>
            <a:spLocks noGrp="1"/>
          </p:cNvSpPr>
          <p:nvPr>
            <p:ph type="body" idx="1"/>
          </p:nvPr>
        </p:nvSpPr>
        <p:spPr/>
        <p:txBody>
          <a:bodyPr/>
          <a:lstStyle/>
          <a:p>
            <a:endParaRPr lang="es-PR"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a:extLst>
              <a:ext uri="{FF2B5EF4-FFF2-40B4-BE49-F238E27FC236}">
                <a16:creationId xmlns:a16="http://schemas.microsoft.com/office/drawing/2014/main" id="{0953B1C6-E8A7-3919-C190-D792BB4341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Rectangle 3">
            <a:extLst>
              <a:ext uri="{FF2B5EF4-FFF2-40B4-BE49-F238E27FC236}">
                <a16:creationId xmlns:a16="http://schemas.microsoft.com/office/drawing/2014/main" id="{9D10C50B-3693-3100-BBB3-FFEB91DC8C9D}"/>
              </a:ext>
            </a:extLst>
          </p:cNvPr>
          <p:cNvSpPr>
            <a:spLocks noGrp="1"/>
          </p:cNvSpPr>
          <p:nvPr>
            <p:ph type="body" idx="1"/>
          </p:nvPr>
        </p:nvSpPr>
        <p:spPr/>
        <p:txBody>
          <a:bodyPr/>
          <a:lstStyle/>
          <a:p>
            <a:endParaRPr lang="es-PR" alt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C3399FF8-D2CE-CAA4-C87C-6811B612E4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9907" name="Rectangle 3">
            <a:extLst>
              <a:ext uri="{FF2B5EF4-FFF2-40B4-BE49-F238E27FC236}">
                <a16:creationId xmlns:a16="http://schemas.microsoft.com/office/drawing/2014/main" id="{BD86ECCB-470E-EE25-DDFF-273C4B555866}"/>
              </a:ext>
            </a:extLst>
          </p:cNvPr>
          <p:cNvSpPr>
            <a:spLocks noGrp="1"/>
          </p:cNvSpPr>
          <p:nvPr>
            <p:ph type="body" idx="1"/>
          </p:nvPr>
        </p:nvSpPr>
        <p:spPr/>
        <p:txBody>
          <a:bodyPr/>
          <a:lstStyle/>
          <a:p>
            <a:endParaRPr lang="es-P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7426D73-A741-D0FD-F8AB-7CD9B1C46E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E33FBADB-3165-1F2B-D70D-FCCC84B89884}"/>
              </a:ext>
            </a:extLst>
          </p:cNvPr>
          <p:cNvSpPr>
            <a:spLocks noGrp="1"/>
          </p:cNvSpPr>
          <p:nvPr>
            <p:ph type="body" idx="1"/>
          </p:nvPr>
        </p:nvSpPr>
        <p:spPr/>
        <p:txBody>
          <a:bodyPr/>
          <a:lstStyle/>
          <a:p>
            <a:endParaRPr lang="es-PR"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a:extLst>
              <a:ext uri="{FF2B5EF4-FFF2-40B4-BE49-F238E27FC236}">
                <a16:creationId xmlns:a16="http://schemas.microsoft.com/office/drawing/2014/main" id="{57E999EF-DAE5-2DEF-7FB2-43A03136B5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1" name="Rectangle 3">
            <a:extLst>
              <a:ext uri="{FF2B5EF4-FFF2-40B4-BE49-F238E27FC236}">
                <a16:creationId xmlns:a16="http://schemas.microsoft.com/office/drawing/2014/main" id="{444F2A55-DD04-6391-006F-DBDA8A70BFD7}"/>
              </a:ext>
            </a:extLst>
          </p:cNvPr>
          <p:cNvSpPr>
            <a:spLocks noGrp="1"/>
          </p:cNvSpPr>
          <p:nvPr>
            <p:ph type="body" idx="1"/>
          </p:nvPr>
        </p:nvSpPr>
        <p:spPr/>
        <p:txBody>
          <a:bodyPr/>
          <a:lstStyle/>
          <a:p>
            <a:endParaRPr lang="es-PR"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A66A3B49-4920-2071-2BD9-31695A2D0F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Rectangle 3">
            <a:extLst>
              <a:ext uri="{FF2B5EF4-FFF2-40B4-BE49-F238E27FC236}">
                <a16:creationId xmlns:a16="http://schemas.microsoft.com/office/drawing/2014/main" id="{F87DE50C-6682-00FA-9300-41C3856EA654}"/>
              </a:ext>
            </a:extLst>
          </p:cNvPr>
          <p:cNvSpPr>
            <a:spLocks noGrp="1"/>
          </p:cNvSpPr>
          <p:nvPr>
            <p:ph type="body" idx="1"/>
          </p:nvPr>
        </p:nvSpPr>
        <p:spPr/>
        <p:txBody>
          <a:bodyPr/>
          <a:lstStyle/>
          <a:p>
            <a:endParaRPr lang="es-PR" alt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a:extLst>
              <a:ext uri="{FF2B5EF4-FFF2-40B4-BE49-F238E27FC236}">
                <a16:creationId xmlns:a16="http://schemas.microsoft.com/office/drawing/2014/main" id="{5E9BACBA-1222-2F4F-855C-2B94995523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2307" name="Rectangle 3">
            <a:extLst>
              <a:ext uri="{FF2B5EF4-FFF2-40B4-BE49-F238E27FC236}">
                <a16:creationId xmlns:a16="http://schemas.microsoft.com/office/drawing/2014/main" id="{F4A823DE-0A5D-6390-A11B-752835ED9830}"/>
              </a:ext>
            </a:extLst>
          </p:cNvPr>
          <p:cNvSpPr>
            <a:spLocks noGrp="1"/>
          </p:cNvSpPr>
          <p:nvPr>
            <p:ph type="body" idx="1"/>
          </p:nvPr>
        </p:nvSpPr>
        <p:spPr/>
        <p:txBody>
          <a:bodyPr/>
          <a:lstStyle/>
          <a:p>
            <a:endParaRPr lang="es-PR" alt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a:extLst>
              <a:ext uri="{FF2B5EF4-FFF2-40B4-BE49-F238E27FC236}">
                <a16:creationId xmlns:a16="http://schemas.microsoft.com/office/drawing/2014/main" id="{F2355468-AFAF-F686-BF1F-0C6B338433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6403" name="Rectangle 3">
            <a:extLst>
              <a:ext uri="{FF2B5EF4-FFF2-40B4-BE49-F238E27FC236}">
                <a16:creationId xmlns:a16="http://schemas.microsoft.com/office/drawing/2014/main" id="{103C2E2E-D0E2-B8F9-713C-305023F0A610}"/>
              </a:ext>
            </a:extLst>
          </p:cNvPr>
          <p:cNvSpPr>
            <a:spLocks noGrp="1"/>
          </p:cNvSpPr>
          <p:nvPr>
            <p:ph type="body" idx="1"/>
          </p:nvPr>
        </p:nvSpPr>
        <p:spPr/>
        <p:txBody>
          <a:bodyPr/>
          <a:lstStyle/>
          <a:p>
            <a:endParaRPr lang="es-PR" alt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a:extLst>
              <a:ext uri="{FF2B5EF4-FFF2-40B4-BE49-F238E27FC236}">
                <a16:creationId xmlns:a16="http://schemas.microsoft.com/office/drawing/2014/main" id="{D6F91B32-8825-A95A-E181-4318A82949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0499" name="Rectangle 3">
            <a:extLst>
              <a:ext uri="{FF2B5EF4-FFF2-40B4-BE49-F238E27FC236}">
                <a16:creationId xmlns:a16="http://schemas.microsoft.com/office/drawing/2014/main" id="{822844DE-581C-5B67-CED0-C6803BC541EE}"/>
              </a:ext>
            </a:extLst>
          </p:cNvPr>
          <p:cNvSpPr>
            <a:spLocks noGrp="1"/>
          </p:cNvSpPr>
          <p:nvPr>
            <p:ph type="body" idx="1"/>
          </p:nvPr>
        </p:nvSpPr>
        <p:spPr/>
        <p:txBody>
          <a:bodyPr/>
          <a:lstStyle/>
          <a:p>
            <a:endParaRPr lang="es-PR" alt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a:extLst>
              <a:ext uri="{FF2B5EF4-FFF2-40B4-BE49-F238E27FC236}">
                <a16:creationId xmlns:a16="http://schemas.microsoft.com/office/drawing/2014/main" id="{834160AB-F7D6-5B20-736F-E6F2744D3A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8451" name="Rectangle 3">
            <a:extLst>
              <a:ext uri="{FF2B5EF4-FFF2-40B4-BE49-F238E27FC236}">
                <a16:creationId xmlns:a16="http://schemas.microsoft.com/office/drawing/2014/main" id="{31FA3587-2C75-8228-9884-E8C1EF5F2764}"/>
              </a:ext>
            </a:extLst>
          </p:cNvPr>
          <p:cNvSpPr>
            <a:spLocks noGrp="1"/>
          </p:cNvSpPr>
          <p:nvPr>
            <p:ph type="body" idx="1"/>
          </p:nvPr>
        </p:nvSpPr>
        <p:spPr/>
        <p:txBody>
          <a:bodyPr/>
          <a:lstStyle/>
          <a:p>
            <a:endParaRPr lang="es-PR" alt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a:extLst>
              <a:ext uri="{FF2B5EF4-FFF2-40B4-BE49-F238E27FC236}">
                <a16:creationId xmlns:a16="http://schemas.microsoft.com/office/drawing/2014/main" id="{22D40D64-0756-402A-9906-B6F384167C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2547" name="Rectangle 3">
            <a:extLst>
              <a:ext uri="{FF2B5EF4-FFF2-40B4-BE49-F238E27FC236}">
                <a16:creationId xmlns:a16="http://schemas.microsoft.com/office/drawing/2014/main" id="{2A4E7F6C-3B15-DFFC-6E80-347530403CA0}"/>
              </a:ext>
            </a:extLst>
          </p:cNvPr>
          <p:cNvSpPr>
            <a:spLocks noGrp="1"/>
          </p:cNvSpPr>
          <p:nvPr>
            <p:ph type="body" idx="1"/>
          </p:nvPr>
        </p:nvSpPr>
        <p:spPr/>
        <p:txBody>
          <a:bodyPr/>
          <a:lstStyle/>
          <a:p>
            <a:endParaRPr lang="es-PR" alt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CD8E7E85-9C30-92BA-6BD4-368C17DAC0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4595" name="Rectangle 3">
            <a:extLst>
              <a:ext uri="{FF2B5EF4-FFF2-40B4-BE49-F238E27FC236}">
                <a16:creationId xmlns:a16="http://schemas.microsoft.com/office/drawing/2014/main" id="{1A1C3878-2EE8-3B9B-3256-03997DB51F59}"/>
              </a:ext>
            </a:extLst>
          </p:cNvPr>
          <p:cNvSpPr>
            <a:spLocks noGrp="1"/>
          </p:cNvSpPr>
          <p:nvPr>
            <p:ph type="body" idx="1"/>
          </p:nvPr>
        </p:nvSpPr>
        <p:spPr/>
        <p:txBody>
          <a:bodyPr/>
          <a:lstStyle/>
          <a:p>
            <a:endParaRPr lang="es-PR"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a:extLst>
              <a:ext uri="{FF2B5EF4-FFF2-40B4-BE49-F238E27FC236}">
                <a16:creationId xmlns:a16="http://schemas.microsoft.com/office/drawing/2014/main" id="{210D64FE-BB09-8573-4D19-9905444448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3" name="Rectangle 3">
            <a:extLst>
              <a:ext uri="{FF2B5EF4-FFF2-40B4-BE49-F238E27FC236}">
                <a16:creationId xmlns:a16="http://schemas.microsoft.com/office/drawing/2014/main" id="{753C4D7C-243C-C237-6846-46DDC00B2A2C}"/>
              </a:ext>
            </a:extLst>
          </p:cNvPr>
          <p:cNvSpPr>
            <a:spLocks noGrp="1"/>
          </p:cNvSpPr>
          <p:nvPr>
            <p:ph type="body" idx="1"/>
          </p:nvPr>
        </p:nvSpPr>
        <p:spPr/>
        <p:txBody>
          <a:bodyPr/>
          <a:lstStyle/>
          <a:p>
            <a:endParaRPr lang="es-PR" alt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a:extLst>
              <a:ext uri="{FF2B5EF4-FFF2-40B4-BE49-F238E27FC236}">
                <a16:creationId xmlns:a16="http://schemas.microsoft.com/office/drawing/2014/main" id="{D20B4148-F435-53C9-9B1B-18693A48F6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8691" name="Rectangle 3">
            <a:extLst>
              <a:ext uri="{FF2B5EF4-FFF2-40B4-BE49-F238E27FC236}">
                <a16:creationId xmlns:a16="http://schemas.microsoft.com/office/drawing/2014/main" id="{1BEE54B1-299B-FDC6-6B3A-7742AC4710A1}"/>
              </a:ext>
            </a:extLst>
          </p:cNvPr>
          <p:cNvSpPr>
            <a:spLocks noGrp="1"/>
          </p:cNvSpPr>
          <p:nvPr>
            <p:ph type="body" idx="1"/>
          </p:nvPr>
        </p:nvSpPr>
        <p:spPr/>
        <p:txBody>
          <a:bodyPr/>
          <a:lstStyle/>
          <a:p>
            <a:endParaRPr lang="es-P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721CE997-7FD5-162A-35D6-273D9A70CB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Rectangle 3">
            <a:extLst>
              <a:ext uri="{FF2B5EF4-FFF2-40B4-BE49-F238E27FC236}">
                <a16:creationId xmlns:a16="http://schemas.microsoft.com/office/drawing/2014/main" id="{19DD5BB1-D045-5AFB-152E-3FB2C8D75A34}"/>
              </a:ext>
            </a:extLst>
          </p:cNvPr>
          <p:cNvSpPr>
            <a:spLocks noGrp="1"/>
          </p:cNvSpPr>
          <p:nvPr>
            <p:ph type="body" idx="1"/>
          </p:nvPr>
        </p:nvSpPr>
        <p:spPr/>
        <p:txBody>
          <a:bodyPr/>
          <a:lstStyle/>
          <a:p>
            <a:endParaRPr lang="es-PR"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DC11E2AA-64BE-5A72-F439-17E0881CC6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0739" name="Rectangle 3">
            <a:extLst>
              <a:ext uri="{FF2B5EF4-FFF2-40B4-BE49-F238E27FC236}">
                <a16:creationId xmlns:a16="http://schemas.microsoft.com/office/drawing/2014/main" id="{9C5BC96B-F987-B643-36E0-BDC1ED4108DA}"/>
              </a:ext>
            </a:extLst>
          </p:cNvPr>
          <p:cNvSpPr>
            <a:spLocks noGrp="1"/>
          </p:cNvSpPr>
          <p:nvPr>
            <p:ph type="body" idx="1"/>
          </p:nvPr>
        </p:nvSpPr>
        <p:spPr/>
        <p:txBody>
          <a:bodyPr/>
          <a:lstStyle/>
          <a:p>
            <a:endParaRPr lang="es-PR" alt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a:extLst>
              <a:ext uri="{FF2B5EF4-FFF2-40B4-BE49-F238E27FC236}">
                <a16:creationId xmlns:a16="http://schemas.microsoft.com/office/drawing/2014/main" id="{44087117-5FC2-DD64-4D06-ACE7C4CED7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6883" name="Rectangle 3">
            <a:extLst>
              <a:ext uri="{FF2B5EF4-FFF2-40B4-BE49-F238E27FC236}">
                <a16:creationId xmlns:a16="http://schemas.microsoft.com/office/drawing/2014/main" id="{2A6AC2C6-6744-EDB7-4455-EF32A6AA2019}"/>
              </a:ext>
            </a:extLst>
          </p:cNvPr>
          <p:cNvSpPr>
            <a:spLocks noGrp="1"/>
          </p:cNvSpPr>
          <p:nvPr>
            <p:ph type="body" idx="1"/>
          </p:nvPr>
        </p:nvSpPr>
        <p:spPr/>
        <p:txBody>
          <a:bodyPr/>
          <a:lstStyle/>
          <a:p>
            <a:endParaRPr lang="es-PR" alt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a:extLst>
              <a:ext uri="{FF2B5EF4-FFF2-40B4-BE49-F238E27FC236}">
                <a16:creationId xmlns:a16="http://schemas.microsoft.com/office/drawing/2014/main" id="{DE423BF5-6C8E-C33B-FCCF-E253608D10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0979" name="Rectangle 3">
            <a:extLst>
              <a:ext uri="{FF2B5EF4-FFF2-40B4-BE49-F238E27FC236}">
                <a16:creationId xmlns:a16="http://schemas.microsoft.com/office/drawing/2014/main" id="{06A00FDC-11A6-65E8-CB2E-4F6587B3523F}"/>
              </a:ext>
            </a:extLst>
          </p:cNvPr>
          <p:cNvSpPr>
            <a:spLocks noGrp="1"/>
          </p:cNvSpPr>
          <p:nvPr>
            <p:ph type="body" idx="1"/>
          </p:nvPr>
        </p:nvSpPr>
        <p:spPr/>
        <p:txBody>
          <a:bodyPr/>
          <a:lstStyle/>
          <a:p>
            <a:endParaRPr lang="es-PR" alt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B72263EC-B305-CA9C-C841-FD2BFC3A08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8931" name="Rectangle 3">
            <a:extLst>
              <a:ext uri="{FF2B5EF4-FFF2-40B4-BE49-F238E27FC236}">
                <a16:creationId xmlns:a16="http://schemas.microsoft.com/office/drawing/2014/main" id="{0200E073-CB05-56F7-784E-57E78E5B88AD}"/>
              </a:ext>
            </a:extLst>
          </p:cNvPr>
          <p:cNvSpPr>
            <a:spLocks noGrp="1"/>
          </p:cNvSpPr>
          <p:nvPr>
            <p:ph type="body" idx="1"/>
          </p:nvPr>
        </p:nvSpPr>
        <p:spPr/>
        <p:txBody>
          <a:bodyPr/>
          <a:lstStyle/>
          <a:p>
            <a:endParaRPr lang="es-PR" alt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a:extLst>
              <a:ext uri="{FF2B5EF4-FFF2-40B4-BE49-F238E27FC236}">
                <a16:creationId xmlns:a16="http://schemas.microsoft.com/office/drawing/2014/main" id="{9E2544CF-E544-FC16-0E0E-2BA35C9743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5075" name="Rectangle 3">
            <a:extLst>
              <a:ext uri="{FF2B5EF4-FFF2-40B4-BE49-F238E27FC236}">
                <a16:creationId xmlns:a16="http://schemas.microsoft.com/office/drawing/2014/main" id="{6F9DE34D-78D6-EC3C-C23A-EC50DE0E3B73}"/>
              </a:ext>
            </a:extLst>
          </p:cNvPr>
          <p:cNvSpPr>
            <a:spLocks noGrp="1"/>
          </p:cNvSpPr>
          <p:nvPr>
            <p:ph type="body" idx="1"/>
          </p:nvPr>
        </p:nvSpPr>
        <p:spPr/>
        <p:txBody>
          <a:bodyPr/>
          <a:lstStyle/>
          <a:p>
            <a:endParaRPr lang="es-PR" alt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a:extLst>
              <a:ext uri="{FF2B5EF4-FFF2-40B4-BE49-F238E27FC236}">
                <a16:creationId xmlns:a16="http://schemas.microsoft.com/office/drawing/2014/main" id="{4AF39A33-CB75-53FD-FD1C-658ECB4B26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7123" name="Rectangle 3">
            <a:extLst>
              <a:ext uri="{FF2B5EF4-FFF2-40B4-BE49-F238E27FC236}">
                <a16:creationId xmlns:a16="http://schemas.microsoft.com/office/drawing/2014/main" id="{7DF02BCB-67DB-9B42-CF2C-F292045D399C}"/>
              </a:ext>
            </a:extLst>
          </p:cNvPr>
          <p:cNvSpPr>
            <a:spLocks noGrp="1"/>
          </p:cNvSpPr>
          <p:nvPr>
            <p:ph type="body" idx="1"/>
          </p:nvPr>
        </p:nvSpPr>
        <p:spPr/>
        <p:txBody>
          <a:bodyPr/>
          <a:lstStyle/>
          <a:p>
            <a:endParaRPr lang="es-PR" alt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CF759896-88CA-33AA-55BA-7FEA041151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9171" name="Rectangle 3">
            <a:extLst>
              <a:ext uri="{FF2B5EF4-FFF2-40B4-BE49-F238E27FC236}">
                <a16:creationId xmlns:a16="http://schemas.microsoft.com/office/drawing/2014/main" id="{9E80FB99-AF95-301E-DD3D-8153D6E7D0E0}"/>
              </a:ext>
            </a:extLst>
          </p:cNvPr>
          <p:cNvSpPr>
            <a:spLocks noGrp="1"/>
          </p:cNvSpPr>
          <p:nvPr>
            <p:ph type="body" idx="1"/>
          </p:nvPr>
        </p:nvSpPr>
        <p:spPr/>
        <p:txBody>
          <a:bodyPr/>
          <a:lstStyle/>
          <a:p>
            <a:endParaRPr lang="es-PR" alt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a:extLst>
              <a:ext uri="{FF2B5EF4-FFF2-40B4-BE49-F238E27FC236}">
                <a16:creationId xmlns:a16="http://schemas.microsoft.com/office/drawing/2014/main" id="{3F0544D5-09F3-1017-7F66-317C2C9981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1219" name="Rectangle 3">
            <a:extLst>
              <a:ext uri="{FF2B5EF4-FFF2-40B4-BE49-F238E27FC236}">
                <a16:creationId xmlns:a16="http://schemas.microsoft.com/office/drawing/2014/main" id="{96B8755D-0638-206C-3C11-D99EA6A9AB8B}"/>
              </a:ext>
            </a:extLst>
          </p:cNvPr>
          <p:cNvSpPr>
            <a:spLocks noGrp="1"/>
          </p:cNvSpPr>
          <p:nvPr>
            <p:ph type="body" idx="1"/>
          </p:nvPr>
        </p:nvSpPr>
        <p:spPr/>
        <p:txBody>
          <a:bodyPr/>
          <a:lstStyle/>
          <a:p>
            <a:endParaRPr lang="es-PR" alt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a:extLst>
              <a:ext uri="{FF2B5EF4-FFF2-40B4-BE49-F238E27FC236}">
                <a16:creationId xmlns:a16="http://schemas.microsoft.com/office/drawing/2014/main" id="{03D2ADB3-3C9F-A294-3CEE-C6EA529DDF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3267" name="Rectangle 3">
            <a:extLst>
              <a:ext uri="{FF2B5EF4-FFF2-40B4-BE49-F238E27FC236}">
                <a16:creationId xmlns:a16="http://schemas.microsoft.com/office/drawing/2014/main" id="{F450A119-71CF-8705-2484-DF32E555C6B8}"/>
              </a:ext>
            </a:extLst>
          </p:cNvPr>
          <p:cNvSpPr>
            <a:spLocks noGrp="1"/>
          </p:cNvSpPr>
          <p:nvPr>
            <p:ph type="body" idx="1"/>
          </p:nvPr>
        </p:nvSpPr>
        <p:spPr/>
        <p:txBody>
          <a:bodyPr/>
          <a:lstStyle/>
          <a:p>
            <a:endParaRPr lang="es-PR" alt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a:extLst>
              <a:ext uri="{FF2B5EF4-FFF2-40B4-BE49-F238E27FC236}">
                <a16:creationId xmlns:a16="http://schemas.microsoft.com/office/drawing/2014/main" id="{99E9AFD6-460B-ED0D-CF25-F02D4FAEBA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5315" name="Rectangle 3">
            <a:extLst>
              <a:ext uri="{FF2B5EF4-FFF2-40B4-BE49-F238E27FC236}">
                <a16:creationId xmlns:a16="http://schemas.microsoft.com/office/drawing/2014/main" id="{F12B771D-50C5-2A12-F8BE-2439B1789DFB}"/>
              </a:ext>
            </a:extLst>
          </p:cNvPr>
          <p:cNvSpPr>
            <a:spLocks noGrp="1"/>
          </p:cNvSpPr>
          <p:nvPr>
            <p:ph type="body" idx="1"/>
          </p:nvPr>
        </p:nvSpPr>
        <p:spPr/>
        <p:txBody>
          <a:bodyPr/>
          <a:lstStyle/>
          <a:p>
            <a:endParaRPr lang="es-P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D87A5123-6E46-94C3-0274-2B9A8C01C3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Rectangle 3">
            <a:extLst>
              <a:ext uri="{FF2B5EF4-FFF2-40B4-BE49-F238E27FC236}">
                <a16:creationId xmlns:a16="http://schemas.microsoft.com/office/drawing/2014/main" id="{2E175C96-C152-7553-711A-4E89BDF12520}"/>
              </a:ext>
            </a:extLst>
          </p:cNvPr>
          <p:cNvSpPr>
            <a:spLocks noGrp="1"/>
          </p:cNvSpPr>
          <p:nvPr>
            <p:ph type="body" idx="1"/>
          </p:nvPr>
        </p:nvSpPr>
        <p:spPr/>
        <p:txBody>
          <a:bodyPr/>
          <a:lstStyle/>
          <a:p>
            <a:endParaRPr lang="es-PR" alt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a:extLst>
              <a:ext uri="{FF2B5EF4-FFF2-40B4-BE49-F238E27FC236}">
                <a16:creationId xmlns:a16="http://schemas.microsoft.com/office/drawing/2014/main" id="{0BEF3873-B283-41BA-27F9-55E2C68391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7363" name="Rectangle 3">
            <a:extLst>
              <a:ext uri="{FF2B5EF4-FFF2-40B4-BE49-F238E27FC236}">
                <a16:creationId xmlns:a16="http://schemas.microsoft.com/office/drawing/2014/main" id="{C390D9BF-8FE2-DA76-3A71-183DE6DECA0B}"/>
              </a:ext>
            </a:extLst>
          </p:cNvPr>
          <p:cNvSpPr>
            <a:spLocks noGrp="1"/>
          </p:cNvSpPr>
          <p:nvPr>
            <p:ph type="body" idx="1"/>
          </p:nvPr>
        </p:nvSpPr>
        <p:spPr/>
        <p:txBody>
          <a:bodyPr/>
          <a:lstStyle/>
          <a:p>
            <a:endParaRPr lang="es-PR" alt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a:extLst>
              <a:ext uri="{FF2B5EF4-FFF2-40B4-BE49-F238E27FC236}">
                <a16:creationId xmlns:a16="http://schemas.microsoft.com/office/drawing/2014/main" id="{575E7727-30FB-1612-CFF7-318EC5CD25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9411" name="Rectangle 3">
            <a:extLst>
              <a:ext uri="{FF2B5EF4-FFF2-40B4-BE49-F238E27FC236}">
                <a16:creationId xmlns:a16="http://schemas.microsoft.com/office/drawing/2014/main" id="{B9F88DEF-E5E2-F331-9328-377B5BF90C66}"/>
              </a:ext>
            </a:extLst>
          </p:cNvPr>
          <p:cNvSpPr>
            <a:spLocks noGrp="1"/>
          </p:cNvSpPr>
          <p:nvPr>
            <p:ph type="body" idx="1"/>
          </p:nvPr>
        </p:nvSpPr>
        <p:spPr/>
        <p:txBody>
          <a:bodyPr/>
          <a:lstStyle/>
          <a:p>
            <a:endParaRPr lang="es-PR" alt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a:extLst>
              <a:ext uri="{FF2B5EF4-FFF2-40B4-BE49-F238E27FC236}">
                <a16:creationId xmlns:a16="http://schemas.microsoft.com/office/drawing/2014/main" id="{C53272FE-1F46-16B8-F00F-ABFC8BDB49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1459" name="Rectangle 3">
            <a:extLst>
              <a:ext uri="{FF2B5EF4-FFF2-40B4-BE49-F238E27FC236}">
                <a16:creationId xmlns:a16="http://schemas.microsoft.com/office/drawing/2014/main" id="{D7305C4E-9A06-C125-1C3D-C029455206F4}"/>
              </a:ext>
            </a:extLst>
          </p:cNvPr>
          <p:cNvSpPr>
            <a:spLocks noGrp="1"/>
          </p:cNvSpPr>
          <p:nvPr>
            <p:ph type="body" idx="1"/>
          </p:nvPr>
        </p:nvSpPr>
        <p:spPr/>
        <p:txBody>
          <a:bodyPr/>
          <a:lstStyle/>
          <a:p>
            <a:endParaRPr lang="es-PR" alt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a:extLst>
              <a:ext uri="{FF2B5EF4-FFF2-40B4-BE49-F238E27FC236}">
                <a16:creationId xmlns:a16="http://schemas.microsoft.com/office/drawing/2014/main" id="{5D3AC7F9-65D8-C946-3A97-DD542F9737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3507" name="Rectangle 3">
            <a:extLst>
              <a:ext uri="{FF2B5EF4-FFF2-40B4-BE49-F238E27FC236}">
                <a16:creationId xmlns:a16="http://schemas.microsoft.com/office/drawing/2014/main" id="{4DE9EB9F-F96D-1FB6-CB25-F9396A2A65E5}"/>
              </a:ext>
            </a:extLst>
          </p:cNvPr>
          <p:cNvSpPr>
            <a:spLocks noGrp="1"/>
          </p:cNvSpPr>
          <p:nvPr>
            <p:ph type="body" idx="1"/>
          </p:nvPr>
        </p:nvSpPr>
        <p:spPr/>
        <p:txBody>
          <a:bodyPr/>
          <a:lstStyle/>
          <a:p>
            <a:endParaRPr lang="es-PR" alt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4AE4B58F-CA5C-DA80-B39C-BF130D370C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Rectangle 3">
            <a:extLst>
              <a:ext uri="{FF2B5EF4-FFF2-40B4-BE49-F238E27FC236}">
                <a16:creationId xmlns:a16="http://schemas.microsoft.com/office/drawing/2014/main" id="{9EEB3D34-5497-296B-2D00-0016B1D56006}"/>
              </a:ext>
            </a:extLst>
          </p:cNvPr>
          <p:cNvSpPr>
            <a:spLocks noGrp="1"/>
          </p:cNvSpPr>
          <p:nvPr>
            <p:ph type="body" idx="1"/>
          </p:nvPr>
        </p:nvSpPr>
        <p:spPr/>
        <p:txBody>
          <a:bodyPr/>
          <a:lstStyle/>
          <a:p>
            <a:endParaRPr lang="es-PR" alt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a:extLst>
              <a:ext uri="{FF2B5EF4-FFF2-40B4-BE49-F238E27FC236}">
                <a16:creationId xmlns:a16="http://schemas.microsoft.com/office/drawing/2014/main" id="{B0894789-7B6A-6338-90FA-4F728D6BC7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0259" name="Rectangle 3">
            <a:extLst>
              <a:ext uri="{FF2B5EF4-FFF2-40B4-BE49-F238E27FC236}">
                <a16:creationId xmlns:a16="http://schemas.microsoft.com/office/drawing/2014/main" id="{40579B03-F2DD-2FB9-26E5-F6324D294228}"/>
              </a:ext>
            </a:extLst>
          </p:cNvPr>
          <p:cNvSpPr>
            <a:spLocks noGrp="1"/>
          </p:cNvSpPr>
          <p:nvPr>
            <p:ph type="body" idx="1"/>
          </p:nvPr>
        </p:nvSpPr>
        <p:spPr/>
        <p:txBody>
          <a:bodyPr/>
          <a:lstStyle/>
          <a:p>
            <a:endParaRPr lang="es-P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D2DA1B68-A220-C5D4-DFAA-8948D5EE2A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Rectangle 3">
            <a:extLst>
              <a:ext uri="{FF2B5EF4-FFF2-40B4-BE49-F238E27FC236}">
                <a16:creationId xmlns:a16="http://schemas.microsoft.com/office/drawing/2014/main" id="{BB599FF8-B5D1-DAC7-F33D-4E88CE080381}"/>
              </a:ext>
            </a:extLst>
          </p:cNvPr>
          <p:cNvSpPr>
            <a:spLocks noGrp="1"/>
          </p:cNvSpPr>
          <p:nvPr>
            <p:ph type="body" idx="1"/>
          </p:nvPr>
        </p:nvSpPr>
        <p:spPr/>
        <p:txBody>
          <a:bodyPr/>
          <a:lstStyle/>
          <a:p>
            <a:endParaRPr lang="es-P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5545AA1F-DA77-762A-E574-E210767A4F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2787" name="Rectangle 3">
            <a:extLst>
              <a:ext uri="{FF2B5EF4-FFF2-40B4-BE49-F238E27FC236}">
                <a16:creationId xmlns:a16="http://schemas.microsoft.com/office/drawing/2014/main" id="{C6DBD5EA-0E9C-4CB8-059F-DC8C1CD18167}"/>
              </a:ext>
            </a:extLst>
          </p:cNvPr>
          <p:cNvSpPr>
            <a:spLocks noGrp="1"/>
          </p:cNvSpPr>
          <p:nvPr>
            <p:ph type="body" idx="1"/>
          </p:nvPr>
        </p:nvSpPr>
        <p:spPr/>
        <p:txBody>
          <a:bodyPr/>
          <a:lstStyle/>
          <a:p>
            <a:endParaRPr lang="es-P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15F9DF1D-3899-40A8-9313-B91ADD660C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a:extLst>
              <a:ext uri="{FF2B5EF4-FFF2-40B4-BE49-F238E27FC236}">
                <a16:creationId xmlns:a16="http://schemas.microsoft.com/office/drawing/2014/main" id="{D7FB3C8F-17BE-A526-5403-AFCF4E39A3C9}"/>
              </a:ext>
            </a:extLst>
          </p:cNvPr>
          <p:cNvSpPr>
            <a:spLocks noGrp="1"/>
          </p:cNvSpPr>
          <p:nvPr>
            <p:ph type="body" idx="1"/>
          </p:nvPr>
        </p:nvSpPr>
        <p:spPr/>
        <p:txBody>
          <a:bodyPr/>
          <a:lstStyle/>
          <a:p>
            <a:endParaRPr lang="es-P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74496A8-5698-F04C-3027-80D331072E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a:extLst>
              <a:ext uri="{FF2B5EF4-FFF2-40B4-BE49-F238E27FC236}">
                <a16:creationId xmlns:a16="http://schemas.microsoft.com/office/drawing/2014/main" id="{98B56351-A29A-3C30-EBF1-14E1DFB3D76A}"/>
              </a:ext>
            </a:extLst>
          </p:cNvPr>
          <p:cNvSpPr>
            <a:spLocks noGrp="1"/>
          </p:cNvSpPr>
          <p:nvPr>
            <p:ph type="body" idx="1"/>
          </p:nvPr>
        </p:nvSpPr>
        <p:spPr/>
        <p:txBody>
          <a:bodyPr/>
          <a:lstStyle/>
          <a:p>
            <a:endParaRPr lang="es-P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E375761A-5421-3423-5F09-4215381EFA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4835" name="Rectangle 3">
            <a:extLst>
              <a:ext uri="{FF2B5EF4-FFF2-40B4-BE49-F238E27FC236}">
                <a16:creationId xmlns:a16="http://schemas.microsoft.com/office/drawing/2014/main" id="{82F728BF-DB10-14AB-CB04-CE0541532556}"/>
              </a:ext>
            </a:extLst>
          </p:cNvPr>
          <p:cNvSpPr>
            <a:spLocks noGrp="1"/>
          </p:cNvSpPr>
          <p:nvPr>
            <p:ph type="body" idx="1"/>
          </p:nvPr>
        </p:nvSpPr>
        <p:spPr/>
        <p:txBody>
          <a:bodyPr/>
          <a:lstStyle/>
          <a:p>
            <a:endParaRPr lang="es-P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FECB670F-97D7-403E-1BED-0663BA658A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Rectangle 3">
            <a:extLst>
              <a:ext uri="{FF2B5EF4-FFF2-40B4-BE49-F238E27FC236}">
                <a16:creationId xmlns:a16="http://schemas.microsoft.com/office/drawing/2014/main" id="{24582941-3216-67AF-65A4-5C512C0F6032}"/>
              </a:ext>
            </a:extLst>
          </p:cNvPr>
          <p:cNvSpPr>
            <a:spLocks noGrp="1"/>
          </p:cNvSpPr>
          <p:nvPr>
            <p:ph type="body" idx="1"/>
          </p:nvPr>
        </p:nvSpPr>
        <p:spPr/>
        <p:txBody>
          <a:bodyPr/>
          <a:lstStyle/>
          <a:p>
            <a:endParaRPr lang="es-P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59AE0E34-B337-67F9-FBA2-1B0496A003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Rectangle 3">
            <a:extLst>
              <a:ext uri="{FF2B5EF4-FFF2-40B4-BE49-F238E27FC236}">
                <a16:creationId xmlns:a16="http://schemas.microsoft.com/office/drawing/2014/main" id="{CE583EFF-B9EC-76F6-EB91-CFE6C84740C3}"/>
              </a:ext>
            </a:extLst>
          </p:cNvPr>
          <p:cNvSpPr>
            <a:spLocks noGrp="1"/>
          </p:cNvSpPr>
          <p:nvPr>
            <p:ph type="body" idx="1"/>
          </p:nvPr>
        </p:nvSpPr>
        <p:spPr/>
        <p:txBody>
          <a:bodyPr/>
          <a:lstStyle/>
          <a:p>
            <a:endParaRPr lang="es-P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4031A272-52AC-DCB9-6551-B7479350D2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Rectangle 3">
            <a:extLst>
              <a:ext uri="{FF2B5EF4-FFF2-40B4-BE49-F238E27FC236}">
                <a16:creationId xmlns:a16="http://schemas.microsoft.com/office/drawing/2014/main" id="{3C33010A-AA01-748F-C41A-C6A6185A84B2}"/>
              </a:ext>
            </a:extLst>
          </p:cNvPr>
          <p:cNvSpPr>
            <a:spLocks noGrp="1"/>
          </p:cNvSpPr>
          <p:nvPr>
            <p:ph type="body" idx="1"/>
          </p:nvPr>
        </p:nvSpPr>
        <p:spPr/>
        <p:txBody>
          <a:bodyPr/>
          <a:lstStyle/>
          <a:p>
            <a:endParaRPr lang="es-P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C2EDD0A9-AC99-0667-07F2-CFCA2020CC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a:extLst>
              <a:ext uri="{FF2B5EF4-FFF2-40B4-BE49-F238E27FC236}">
                <a16:creationId xmlns:a16="http://schemas.microsoft.com/office/drawing/2014/main" id="{08A95F2E-C52B-6E01-B050-6EB0EB510993}"/>
              </a:ext>
            </a:extLst>
          </p:cNvPr>
          <p:cNvSpPr>
            <a:spLocks noGrp="1"/>
          </p:cNvSpPr>
          <p:nvPr>
            <p:ph type="body" idx="1"/>
          </p:nvPr>
        </p:nvSpPr>
        <p:spPr/>
        <p:txBody>
          <a:bodyPr/>
          <a:lstStyle/>
          <a:p>
            <a:endParaRPr lang="es-P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292E0ABE-DAA5-9FCA-FC60-A018EA60E7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Rectangle 3">
            <a:extLst>
              <a:ext uri="{FF2B5EF4-FFF2-40B4-BE49-F238E27FC236}">
                <a16:creationId xmlns:a16="http://schemas.microsoft.com/office/drawing/2014/main" id="{4A9E8350-E4B5-878B-5DC0-4A2A42146E64}"/>
              </a:ext>
            </a:extLst>
          </p:cNvPr>
          <p:cNvSpPr>
            <a:spLocks noGrp="1"/>
          </p:cNvSpPr>
          <p:nvPr>
            <p:ph type="body" idx="1"/>
          </p:nvPr>
        </p:nvSpPr>
        <p:spPr/>
        <p:txBody>
          <a:bodyPr/>
          <a:lstStyle/>
          <a:p>
            <a:endParaRPr lang="es-P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A7FD985F-FA68-D541-13A7-60B7CC2503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2AA0A96A-AE6B-3B4D-EB5A-2F363F8F6057}"/>
              </a:ext>
            </a:extLst>
          </p:cNvPr>
          <p:cNvSpPr>
            <a:spLocks noGrp="1"/>
          </p:cNvSpPr>
          <p:nvPr>
            <p:ph type="body" idx="1"/>
          </p:nvPr>
        </p:nvSpPr>
        <p:spPr/>
        <p:txBody>
          <a:bodyPr/>
          <a:lstStyle/>
          <a:p>
            <a:endParaRPr lang="es-P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806E3BB9-64B8-458B-7A5E-3DCB85C92A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Rectangle 3">
            <a:extLst>
              <a:ext uri="{FF2B5EF4-FFF2-40B4-BE49-F238E27FC236}">
                <a16:creationId xmlns:a16="http://schemas.microsoft.com/office/drawing/2014/main" id="{539791C2-9644-ADF9-B979-37DE9862937C}"/>
              </a:ext>
            </a:extLst>
          </p:cNvPr>
          <p:cNvSpPr>
            <a:spLocks noGrp="1"/>
          </p:cNvSpPr>
          <p:nvPr>
            <p:ph type="body" idx="1"/>
          </p:nvPr>
        </p:nvSpPr>
        <p:spPr/>
        <p:txBody>
          <a:bodyPr/>
          <a:lstStyle/>
          <a:p>
            <a:endParaRPr lang="es-P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03801FAA-9209-8915-BEF5-EFA07319F6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Rectangle 3">
            <a:extLst>
              <a:ext uri="{FF2B5EF4-FFF2-40B4-BE49-F238E27FC236}">
                <a16:creationId xmlns:a16="http://schemas.microsoft.com/office/drawing/2014/main" id="{D4266C0C-D781-608F-982F-FDCEEB1AA460}"/>
              </a:ext>
            </a:extLst>
          </p:cNvPr>
          <p:cNvSpPr>
            <a:spLocks noGrp="1"/>
          </p:cNvSpPr>
          <p:nvPr>
            <p:ph type="body" idx="1"/>
          </p:nvPr>
        </p:nvSpPr>
        <p:spPr/>
        <p:txBody>
          <a:bodyPr/>
          <a:lstStyle/>
          <a:p>
            <a:endParaRPr lang="es-PR"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164B275C-F87D-2BEE-0957-5060D8BB9E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a:extLst>
              <a:ext uri="{FF2B5EF4-FFF2-40B4-BE49-F238E27FC236}">
                <a16:creationId xmlns:a16="http://schemas.microsoft.com/office/drawing/2014/main" id="{8E91B3DF-8C73-F0A4-3E58-2E333A6E974F}"/>
              </a:ext>
            </a:extLst>
          </p:cNvPr>
          <p:cNvSpPr>
            <a:spLocks noGrp="1"/>
          </p:cNvSpPr>
          <p:nvPr>
            <p:ph type="body" idx="1"/>
          </p:nvPr>
        </p:nvSpPr>
        <p:spPr/>
        <p:txBody>
          <a:bodyPr/>
          <a:lstStyle/>
          <a:p>
            <a:endParaRPr lang="es-P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6A36E275-BB90-AB08-5BB0-795C9F5DAA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Rectangle 3">
            <a:extLst>
              <a:ext uri="{FF2B5EF4-FFF2-40B4-BE49-F238E27FC236}">
                <a16:creationId xmlns:a16="http://schemas.microsoft.com/office/drawing/2014/main" id="{FC64313E-B1FD-9A49-7484-94CC69833AE0}"/>
              </a:ext>
            </a:extLst>
          </p:cNvPr>
          <p:cNvSpPr>
            <a:spLocks noGrp="1"/>
          </p:cNvSpPr>
          <p:nvPr>
            <p:ph type="body" idx="1"/>
          </p:nvPr>
        </p:nvSpPr>
        <p:spPr/>
        <p:txBody>
          <a:bodyPr/>
          <a:lstStyle/>
          <a:p>
            <a:endParaRPr lang="es-PR"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F21B372F-764E-8AE9-0CD0-1D47F805EA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Rectangle 3">
            <a:extLst>
              <a:ext uri="{FF2B5EF4-FFF2-40B4-BE49-F238E27FC236}">
                <a16:creationId xmlns:a16="http://schemas.microsoft.com/office/drawing/2014/main" id="{98898463-EB86-DE10-CF94-F9D5A444BAB2}"/>
              </a:ext>
            </a:extLst>
          </p:cNvPr>
          <p:cNvSpPr>
            <a:spLocks noGrp="1"/>
          </p:cNvSpPr>
          <p:nvPr>
            <p:ph type="body" idx="1"/>
          </p:nvPr>
        </p:nvSpPr>
        <p:spPr/>
        <p:txBody>
          <a:bodyPr/>
          <a:lstStyle/>
          <a:p>
            <a:endParaRPr lang="es-P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F11A952B-3070-1113-6DFD-5BCA50092B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a:extLst>
              <a:ext uri="{FF2B5EF4-FFF2-40B4-BE49-F238E27FC236}">
                <a16:creationId xmlns:a16="http://schemas.microsoft.com/office/drawing/2014/main" id="{E9031BD7-2303-B807-1038-E9EE2861F6EA}"/>
              </a:ext>
            </a:extLst>
          </p:cNvPr>
          <p:cNvSpPr>
            <a:spLocks noGrp="1"/>
          </p:cNvSpPr>
          <p:nvPr>
            <p:ph type="body" idx="1"/>
          </p:nvPr>
        </p:nvSpPr>
        <p:spPr/>
        <p:txBody>
          <a:bodyPr/>
          <a:lstStyle/>
          <a:p>
            <a:endParaRPr lang="es-PR"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013CCB12-918B-9C81-88FC-5172C372CC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Rectangle 3">
            <a:extLst>
              <a:ext uri="{FF2B5EF4-FFF2-40B4-BE49-F238E27FC236}">
                <a16:creationId xmlns:a16="http://schemas.microsoft.com/office/drawing/2014/main" id="{50606C67-A092-572C-E6E4-E5939C65762D}"/>
              </a:ext>
            </a:extLst>
          </p:cNvPr>
          <p:cNvSpPr>
            <a:spLocks noGrp="1"/>
          </p:cNvSpPr>
          <p:nvPr>
            <p:ph type="body" idx="1"/>
          </p:nvPr>
        </p:nvSpPr>
        <p:spPr/>
        <p:txBody>
          <a:bodyPr/>
          <a:lstStyle/>
          <a:p>
            <a:endParaRPr lang="es-PR"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6747C376-F4A6-E36C-1C76-CD67647BE8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Rectangle 3">
            <a:extLst>
              <a:ext uri="{FF2B5EF4-FFF2-40B4-BE49-F238E27FC236}">
                <a16:creationId xmlns:a16="http://schemas.microsoft.com/office/drawing/2014/main" id="{7E257A0A-28BD-993F-3B5D-3A3F15B575C0}"/>
              </a:ext>
            </a:extLst>
          </p:cNvPr>
          <p:cNvSpPr>
            <a:spLocks noGrp="1"/>
          </p:cNvSpPr>
          <p:nvPr>
            <p:ph type="body" idx="1"/>
          </p:nvPr>
        </p:nvSpPr>
        <p:spPr/>
        <p:txBody>
          <a:bodyPr/>
          <a:lstStyle/>
          <a:p>
            <a:endParaRPr lang="es-PR"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992B52F5-8278-0E68-0EBA-B595CB6BEC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Rectangle 3">
            <a:extLst>
              <a:ext uri="{FF2B5EF4-FFF2-40B4-BE49-F238E27FC236}">
                <a16:creationId xmlns:a16="http://schemas.microsoft.com/office/drawing/2014/main" id="{A573BBE8-C7DD-EBCA-A8AC-20099D5DF039}"/>
              </a:ext>
            </a:extLst>
          </p:cNvPr>
          <p:cNvSpPr>
            <a:spLocks noGrp="1"/>
          </p:cNvSpPr>
          <p:nvPr>
            <p:ph type="body" idx="1"/>
          </p:nvPr>
        </p:nvSpPr>
        <p:spPr/>
        <p:txBody>
          <a:bodyPr/>
          <a:lstStyle/>
          <a:p>
            <a:endParaRPr lang="es-PR"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16B0547F-5030-D43A-1935-D36067953E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Rectangle 3">
            <a:extLst>
              <a:ext uri="{FF2B5EF4-FFF2-40B4-BE49-F238E27FC236}">
                <a16:creationId xmlns:a16="http://schemas.microsoft.com/office/drawing/2014/main" id="{E108DF8E-0E00-FD62-592F-DD90B2A7E73A}"/>
              </a:ext>
            </a:extLst>
          </p:cNvPr>
          <p:cNvSpPr>
            <a:spLocks noGrp="1"/>
          </p:cNvSpPr>
          <p:nvPr>
            <p:ph type="body" idx="1"/>
          </p:nvPr>
        </p:nvSpPr>
        <p:spPr/>
        <p:txBody>
          <a:bodyPr/>
          <a:lstStyle/>
          <a:p>
            <a:endParaRPr lang="es-PR"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66526079-6F90-0D7C-6649-C9C76CE215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Rectangle 3">
            <a:extLst>
              <a:ext uri="{FF2B5EF4-FFF2-40B4-BE49-F238E27FC236}">
                <a16:creationId xmlns:a16="http://schemas.microsoft.com/office/drawing/2014/main" id="{A9E6498B-0BD6-18BB-7B9A-6C25CA168D04}"/>
              </a:ext>
            </a:extLst>
          </p:cNvPr>
          <p:cNvSpPr>
            <a:spLocks noGrp="1"/>
          </p:cNvSpPr>
          <p:nvPr>
            <p:ph type="body" idx="1"/>
          </p:nvPr>
        </p:nvSpPr>
        <p:spPr/>
        <p:txBody>
          <a:bodyPr/>
          <a:lstStyle/>
          <a:p>
            <a:endParaRPr lang="es-PR"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2E51FAA7-960D-F4CF-829A-81D3BE284F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Rectangle 3">
            <a:extLst>
              <a:ext uri="{FF2B5EF4-FFF2-40B4-BE49-F238E27FC236}">
                <a16:creationId xmlns:a16="http://schemas.microsoft.com/office/drawing/2014/main" id="{4FF85406-1647-15CA-2424-02F418B3F3B7}"/>
              </a:ext>
            </a:extLst>
          </p:cNvPr>
          <p:cNvSpPr>
            <a:spLocks noGrp="1"/>
          </p:cNvSpPr>
          <p:nvPr>
            <p:ph type="body" idx="1"/>
          </p:nvPr>
        </p:nvSpPr>
        <p:spPr/>
        <p:txBody>
          <a:bodyPr/>
          <a:lstStyle/>
          <a:p>
            <a:endParaRPr lang="es-PR"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67560464-DA28-9A6D-53E7-5702524604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4723" name="Rectangle 3">
            <a:extLst>
              <a:ext uri="{FF2B5EF4-FFF2-40B4-BE49-F238E27FC236}">
                <a16:creationId xmlns:a16="http://schemas.microsoft.com/office/drawing/2014/main" id="{72E736C6-D9AD-2144-DDFB-8DA532E2E6F4}"/>
              </a:ext>
            </a:extLst>
          </p:cNvPr>
          <p:cNvSpPr>
            <a:spLocks noGrp="1"/>
          </p:cNvSpPr>
          <p:nvPr>
            <p:ph type="body" idx="1"/>
          </p:nvPr>
        </p:nvSpPr>
        <p:spPr/>
        <p:txBody>
          <a:bodyPr/>
          <a:lstStyle/>
          <a:p>
            <a:endParaRPr lang="es-PR"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0C33F1FA-8938-6FCF-0D2C-643CC40A9A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6771" name="Rectangle 3">
            <a:extLst>
              <a:ext uri="{FF2B5EF4-FFF2-40B4-BE49-F238E27FC236}">
                <a16:creationId xmlns:a16="http://schemas.microsoft.com/office/drawing/2014/main" id="{7BEEBA67-C779-1F04-69E2-BA112D343EF2}"/>
              </a:ext>
            </a:extLst>
          </p:cNvPr>
          <p:cNvSpPr>
            <a:spLocks noGrp="1"/>
          </p:cNvSpPr>
          <p:nvPr>
            <p:ph type="body" idx="1"/>
          </p:nvPr>
        </p:nvSpPr>
        <p:spPr/>
        <p:txBody>
          <a:bodyPr/>
          <a:lstStyle/>
          <a:p>
            <a:endParaRPr lang="es-P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FD969B90-3FDB-2528-38F2-C9988356C5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Rectangle 3">
            <a:extLst>
              <a:ext uri="{FF2B5EF4-FFF2-40B4-BE49-F238E27FC236}">
                <a16:creationId xmlns:a16="http://schemas.microsoft.com/office/drawing/2014/main" id="{84101EA6-96CC-A981-5FFB-32D639805085}"/>
              </a:ext>
            </a:extLst>
          </p:cNvPr>
          <p:cNvSpPr>
            <a:spLocks noGrp="1"/>
          </p:cNvSpPr>
          <p:nvPr>
            <p:ph type="body" idx="1"/>
          </p:nvPr>
        </p:nvSpPr>
        <p:spPr/>
        <p:txBody>
          <a:bodyPr/>
          <a:lstStyle/>
          <a:p>
            <a:endParaRPr lang="es-PR"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18DA4291-2E45-FADE-D850-5056738AA0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8819" name="Rectangle 3">
            <a:extLst>
              <a:ext uri="{FF2B5EF4-FFF2-40B4-BE49-F238E27FC236}">
                <a16:creationId xmlns:a16="http://schemas.microsoft.com/office/drawing/2014/main" id="{089EF190-2C00-5878-9CA9-F2AB3B25BD89}"/>
              </a:ext>
            </a:extLst>
          </p:cNvPr>
          <p:cNvSpPr>
            <a:spLocks noGrp="1"/>
          </p:cNvSpPr>
          <p:nvPr>
            <p:ph type="body" idx="1"/>
          </p:nvPr>
        </p:nvSpPr>
        <p:spPr/>
        <p:txBody>
          <a:bodyPr/>
          <a:lstStyle/>
          <a:p>
            <a:endParaRPr lang="es-PR"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a:extLst>
              <a:ext uri="{FF2B5EF4-FFF2-40B4-BE49-F238E27FC236}">
                <a16:creationId xmlns:a16="http://schemas.microsoft.com/office/drawing/2014/main" id="{BC5EB585-D259-7990-BBFA-308F86ECC0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7011" name="Rectangle 3">
            <a:extLst>
              <a:ext uri="{FF2B5EF4-FFF2-40B4-BE49-F238E27FC236}">
                <a16:creationId xmlns:a16="http://schemas.microsoft.com/office/drawing/2014/main" id="{02260899-3E46-6C98-D35D-F1F4E9DE6D17}"/>
              </a:ext>
            </a:extLst>
          </p:cNvPr>
          <p:cNvSpPr>
            <a:spLocks noGrp="1"/>
          </p:cNvSpPr>
          <p:nvPr>
            <p:ph type="body" idx="1"/>
          </p:nvPr>
        </p:nvSpPr>
        <p:spPr/>
        <p:txBody>
          <a:bodyPr/>
          <a:lstStyle/>
          <a:p>
            <a:endParaRPr lang="es-PR"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DD294F82-0286-B9D8-836B-7DA672F0A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9299" name="Rectangle 3">
            <a:extLst>
              <a:ext uri="{FF2B5EF4-FFF2-40B4-BE49-F238E27FC236}">
                <a16:creationId xmlns:a16="http://schemas.microsoft.com/office/drawing/2014/main" id="{3562A9EC-0306-1FE7-C22B-3FC2A4FDF76B}"/>
              </a:ext>
            </a:extLst>
          </p:cNvPr>
          <p:cNvSpPr>
            <a:spLocks noGrp="1"/>
          </p:cNvSpPr>
          <p:nvPr>
            <p:ph type="body" idx="1"/>
          </p:nvPr>
        </p:nvSpPr>
        <p:spPr/>
        <p:txBody>
          <a:bodyPr/>
          <a:lstStyle/>
          <a:p>
            <a:endParaRPr lang="es-PR"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4DFFAE1E-2C43-4946-32C4-6A3BDFA786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7" name="Rectangle 3">
            <a:extLst>
              <a:ext uri="{FF2B5EF4-FFF2-40B4-BE49-F238E27FC236}">
                <a16:creationId xmlns:a16="http://schemas.microsoft.com/office/drawing/2014/main" id="{8FAFDB88-6D25-239C-F57C-A4666367050B}"/>
              </a:ext>
            </a:extLst>
          </p:cNvPr>
          <p:cNvSpPr>
            <a:spLocks noGrp="1"/>
          </p:cNvSpPr>
          <p:nvPr>
            <p:ph type="body" idx="1"/>
          </p:nvPr>
        </p:nvSpPr>
        <p:spPr/>
        <p:txBody>
          <a:bodyPr/>
          <a:lstStyle/>
          <a:p>
            <a:endParaRPr lang="es-PR"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BAB89357-2F41-F122-6816-BD52BA98D2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7" name="Rectangle 3">
            <a:extLst>
              <a:ext uri="{FF2B5EF4-FFF2-40B4-BE49-F238E27FC236}">
                <a16:creationId xmlns:a16="http://schemas.microsoft.com/office/drawing/2014/main" id="{15B9FB1A-50E6-7DF0-1DEE-5BA54E185A0B}"/>
              </a:ext>
            </a:extLst>
          </p:cNvPr>
          <p:cNvSpPr>
            <a:spLocks noGrp="1"/>
          </p:cNvSpPr>
          <p:nvPr>
            <p:ph type="body" idx="1"/>
          </p:nvPr>
        </p:nvSpPr>
        <p:spPr/>
        <p:txBody>
          <a:bodyPr/>
          <a:lstStyle/>
          <a:p>
            <a:endParaRPr lang="es-PR"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CC13332B-ECDE-56D8-0E29-8B6379762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2915" name="Rectangle 3">
            <a:extLst>
              <a:ext uri="{FF2B5EF4-FFF2-40B4-BE49-F238E27FC236}">
                <a16:creationId xmlns:a16="http://schemas.microsoft.com/office/drawing/2014/main" id="{D184EA52-B9D0-7282-8D73-BB2549B57117}"/>
              </a:ext>
            </a:extLst>
          </p:cNvPr>
          <p:cNvSpPr>
            <a:spLocks noGrp="1"/>
          </p:cNvSpPr>
          <p:nvPr>
            <p:ph type="body" idx="1"/>
          </p:nvPr>
        </p:nvSpPr>
        <p:spPr/>
        <p:txBody>
          <a:bodyPr/>
          <a:lstStyle/>
          <a:p>
            <a:endParaRPr lang="es-PR"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9125DE07-92C4-FF47-52A3-028AE99646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4963" name="Rectangle 3">
            <a:extLst>
              <a:ext uri="{FF2B5EF4-FFF2-40B4-BE49-F238E27FC236}">
                <a16:creationId xmlns:a16="http://schemas.microsoft.com/office/drawing/2014/main" id="{65938BD2-10AC-4352-862F-AFA3464BE635}"/>
              </a:ext>
            </a:extLst>
          </p:cNvPr>
          <p:cNvSpPr>
            <a:spLocks noGrp="1"/>
          </p:cNvSpPr>
          <p:nvPr>
            <p:ph type="body" idx="1"/>
          </p:nvPr>
        </p:nvSpPr>
        <p:spPr/>
        <p:txBody>
          <a:bodyPr/>
          <a:lstStyle/>
          <a:p>
            <a:endParaRPr lang="es-PR"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F3A6F0B4-6C8E-F8C0-0C21-BBB04F0128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a:extLst>
              <a:ext uri="{FF2B5EF4-FFF2-40B4-BE49-F238E27FC236}">
                <a16:creationId xmlns:a16="http://schemas.microsoft.com/office/drawing/2014/main" id="{65772EEA-EC2B-88B1-B6C5-46D67F26F25E}"/>
              </a:ext>
            </a:extLst>
          </p:cNvPr>
          <p:cNvSpPr>
            <a:spLocks noGrp="1"/>
          </p:cNvSpPr>
          <p:nvPr>
            <p:ph type="body" idx="1"/>
          </p:nvPr>
        </p:nvSpPr>
        <p:spPr/>
        <p:txBody>
          <a:bodyPr/>
          <a:lstStyle/>
          <a:p>
            <a:endParaRPr lang="es-PR"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19AE3FFA-F545-0D33-7684-2EFF31D75D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Rectangle 3">
            <a:extLst>
              <a:ext uri="{FF2B5EF4-FFF2-40B4-BE49-F238E27FC236}">
                <a16:creationId xmlns:a16="http://schemas.microsoft.com/office/drawing/2014/main" id="{6F2280FF-DE42-ED5E-6A93-D4F3C812924B}"/>
              </a:ext>
            </a:extLst>
          </p:cNvPr>
          <p:cNvSpPr>
            <a:spLocks noGrp="1"/>
          </p:cNvSpPr>
          <p:nvPr>
            <p:ph type="body" idx="1"/>
          </p:nvPr>
        </p:nvSpPr>
        <p:spPr/>
        <p:txBody>
          <a:bodyPr/>
          <a:lstStyle/>
          <a:p>
            <a:endParaRPr lang="es-PR"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D3A9656B-CE3D-0E2A-E34A-03E36108D5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Rectangle 3">
            <a:extLst>
              <a:ext uri="{FF2B5EF4-FFF2-40B4-BE49-F238E27FC236}">
                <a16:creationId xmlns:a16="http://schemas.microsoft.com/office/drawing/2014/main" id="{8546D494-4B47-9F29-E01E-11E729BED8EE}"/>
              </a:ext>
            </a:extLst>
          </p:cNvPr>
          <p:cNvSpPr>
            <a:spLocks noGrp="1"/>
          </p:cNvSpPr>
          <p:nvPr>
            <p:ph type="body" idx="1"/>
          </p:nvPr>
        </p:nvSpPr>
        <p:spPr/>
        <p:txBody>
          <a:bodyPr/>
          <a:lstStyle/>
          <a:p>
            <a:endParaRPr lang="es-P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a:extLst>
              <a:ext uri="{FF2B5EF4-FFF2-40B4-BE49-F238E27FC236}">
                <a16:creationId xmlns:a16="http://schemas.microsoft.com/office/drawing/2014/main" id="{6E699C9A-F043-CDB4-21EA-50D793D959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3027" name="Rectangle 3">
            <a:extLst>
              <a:ext uri="{FF2B5EF4-FFF2-40B4-BE49-F238E27FC236}">
                <a16:creationId xmlns:a16="http://schemas.microsoft.com/office/drawing/2014/main" id="{4BA872A8-6010-B410-369E-F53959CD1975}"/>
              </a:ext>
            </a:extLst>
          </p:cNvPr>
          <p:cNvSpPr>
            <a:spLocks noGrp="1"/>
          </p:cNvSpPr>
          <p:nvPr>
            <p:ph type="body" idx="1"/>
          </p:nvPr>
        </p:nvSpPr>
        <p:spPr/>
        <p:txBody>
          <a:bodyPr/>
          <a:lstStyle/>
          <a:p>
            <a:endParaRPr lang="es-PR"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57A07560-0EEC-B3CB-3994-AD3C414E70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Rectangle 3">
            <a:extLst>
              <a:ext uri="{FF2B5EF4-FFF2-40B4-BE49-F238E27FC236}">
                <a16:creationId xmlns:a16="http://schemas.microsoft.com/office/drawing/2014/main" id="{B6C182D0-3F1C-A295-45E4-91432FCE0198}"/>
              </a:ext>
            </a:extLst>
          </p:cNvPr>
          <p:cNvSpPr>
            <a:spLocks noGrp="1"/>
          </p:cNvSpPr>
          <p:nvPr>
            <p:ph type="body" idx="1"/>
          </p:nvPr>
        </p:nvSpPr>
        <p:spPr/>
        <p:txBody>
          <a:bodyPr/>
          <a:lstStyle/>
          <a:p>
            <a:endParaRPr lang="es-PR"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A0BFEEDC-C685-AEF8-061E-3EB1E8DA6B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8579" name="Rectangle 3">
            <a:extLst>
              <a:ext uri="{FF2B5EF4-FFF2-40B4-BE49-F238E27FC236}">
                <a16:creationId xmlns:a16="http://schemas.microsoft.com/office/drawing/2014/main" id="{7B715CE6-3C5B-5C6D-95FA-700260BAA3A5}"/>
              </a:ext>
            </a:extLst>
          </p:cNvPr>
          <p:cNvSpPr>
            <a:spLocks noGrp="1"/>
          </p:cNvSpPr>
          <p:nvPr>
            <p:ph type="body" idx="1"/>
          </p:nvPr>
        </p:nvSpPr>
        <p:spPr/>
        <p:txBody>
          <a:bodyPr/>
          <a:lstStyle/>
          <a:p>
            <a:endParaRPr lang="es-PR"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C7F20309-8269-3774-8F75-6F9C466330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627" name="Rectangle 3">
            <a:extLst>
              <a:ext uri="{FF2B5EF4-FFF2-40B4-BE49-F238E27FC236}">
                <a16:creationId xmlns:a16="http://schemas.microsoft.com/office/drawing/2014/main" id="{340872CB-4D26-BE78-371E-432850A14744}"/>
              </a:ext>
            </a:extLst>
          </p:cNvPr>
          <p:cNvSpPr>
            <a:spLocks noGrp="1"/>
          </p:cNvSpPr>
          <p:nvPr>
            <p:ph type="body" idx="1"/>
          </p:nvPr>
        </p:nvSpPr>
        <p:spPr/>
        <p:txBody>
          <a:bodyPr/>
          <a:lstStyle/>
          <a:p>
            <a:endParaRPr lang="es-PR"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FF4F763D-6DA9-4E68-20F4-9532AF2D7E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2675" name="Rectangle 3">
            <a:extLst>
              <a:ext uri="{FF2B5EF4-FFF2-40B4-BE49-F238E27FC236}">
                <a16:creationId xmlns:a16="http://schemas.microsoft.com/office/drawing/2014/main" id="{04AE93E0-3D5F-5869-3E74-048BA4E636CA}"/>
              </a:ext>
            </a:extLst>
          </p:cNvPr>
          <p:cNvSpPr>
            <a:spLocks noGrp="1"/>
          </p:cNvSpPr>
          <p:nvPr>
            <p:ph type="body" idx="1"/>
          </p:nvPr>
        </p:nvSpPr>
        <p:spPr/>
        <p:txBody>
          <a:bodyPr/>
          <a:lstStyle/>
          <a:p>
            <a:endParaRPr lang="es-PR"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F70562E7-108A-8567-167E-ADF0584E67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Rectangle 3">
            <a:extLst>
              <a:ext uri="{FF2B5EF4-FFF2-40B4-BE49-F238E27FC236}">
                <a16:creationId xmlns:a16="http://schemas.microsoft.com/office/drawing/2014/main" id="{58B4D699-96B1-8E2B-FD00-0CF0B6DD96B0}"/>
              </a:ext>
            </a:extLst>
          </p:cNvPr>
          <p:cNvSpPr>
            <a:spLocks noGrp="1"/>
          </p:cNvSpPr>
          <p:nvPr>
            <p:ph type="body" idx="1"/>
          </p:nvPr>
        </p:nvSpPr>
        <p:spPr/>
        <p:txBody>
          <a:bodyPr/>
          <a:lstStyle/>
          <a:p>
            <a:endParaRPr lang="es-PR"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D691C8C0-9D44-58A3-B4C8-5AC4DA2343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Rectangle 3">
            <a:extLst>
              <a:ext uri="{FF2B5EF4-FFF2-40B4-BE49-F238E27FC236}">
                <a16:creationId xmlns:a16="http://schemas.microsoft.com/office/drawing/2014/main" id="{6BB7A4AD-5F78-6DE4-B99E-1E444DF0A3F1}"/>
              </a:ext>
            </a:extLst>
          </p:cNvPr>
          <p:cNvSpPr>
            <a:spLocks noGrp="1"/>
          </p:cNvSpPr>
          <p:nvPr>
            <p:ph type="body" idx="1"/>
          </p:nvPr>
        </p:nvSpPr>
        <p:spPr/>
        <p:txBody>
          <a:bodyPr/>
          <a:lstStyle/>
          <a:p>
            <a:endParaRPr lang="es-PR"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79A1CF02-BCED-91BC-0098-4A97448AA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Rectangle 3">
            <a:extLst>
              <a:ext uri="{FF2B5EF4-FFF2-40B4-BE49-F238E27FC236}">
                <a16:creationId xmlns:a16="http://schemas.microsoft.com/office/drawing/2014/main" id="{51343D8D-CAF8-47E9-09C5-66B3AC4DF184}"/>
              </a:ext>
            </a:extLst>
          </p:cNvPr>
          <p:cNvSpPr>
            <a:spLocks noGrp="1"/>
          </p:cNvSpPr>
          <p:nvPr>
            <p:ph type="body" idx="1"/>
          </p:nvPr>
        </p:nvSpPr>
        <p:spPr/>
        <p:txBody>
          <a:bodyPr/>
          <a:lstStyle/>
          <a:p>
            <a:endParaRPr lang="es-PR"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0C80369E-D7F8-2685-0EE3-8699BE4282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Rectangle 3">
            <a:extLst>
              <a:ext uri="{FF2B5EF4-FFF2-40B4-BE49-F238E27FC236}">
                <a16:creationId xmlns:a16="http://schemas.microsoft.com/office/drawing/2014/main" id="{8FB5A8C8-EBD8-138B-E600-E5A1A6F9DAF0}"/>
              </a:ext>
            </a:extLst>
          </p:cNvPr>
          <p:cNvSpPr>
            <a:spLocks noGrp="1"/>
          </p:cNvSpPr>
          <p:nvPr>
            <p:ph type="body" idx="1"/>
          </p:nvPr>
        </p:nvSpPr>
        <p:spPr/>
        <p:txBody>
          <a:bodyPr/>
          <a:lstStyle/>
          <a:p>
            <a:endParaRPr lang="es-PR"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A90318D8-EAD9-5CB9-E4FB-61A678BA21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Rectangle 3">
            <a:extLst>
              <a:ext uri="{FF2B5EF4-FFF2-40B4-BE49-F238E27FC236}">
                <a16:creationId xmlns:a16="http://schemas.microsoft.com/office/drawing/2014/main" id="{D1E00F3D-72BD-6FC1-4726-64057769184E}"/>
              </a:ext>
            </a:extLst>
          </p:cNvPr>
          <p:cNvSpPr>
            <a:spLocks noGrp="1"/>
          </p:cNvSpPr>
          <p:nvPr>
            <p:ph type="body" idx="1"/>
          </p:nvPr>
        </p:nvSpPr>
        <p:spPr/>
        <p:txBody>
          <a:bodyPr/>
          <a:lstStyle/>
          <a:p>
            <a:endParaRPr lang="es-PR"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0B84FF27-0EFC-2020-1B57-91047089D6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Rectangle 3">
            <a:extLst>
              <a:ext uri="{FF2B5EF4-FFF2-40B4-BE49-F238E27FC236}">
                <a16:creationId xmlns:a16="http://schemas.microsoft.com/office/drawing/2014/main" id="{29FF88A2-0D92-EDD8-BBB1-D7CD687CD75F}"/>
              </a:ext>
            </a:extLst>
          </p:cNvPr>
          <p:cNvSpPr>
            <a:spLocks noGrp="1"/>
          </p:cNvSpPr>
          <p:nvPr>
            <p:ph type="body" idx="1"/>
          </p:nvPr>
        </p:nvSpPr>
        <p:spPr/>
        <p:txBody>
          <a:bodyPr/>
          <a:lstStyle/>
          <a:p>
            <a:endParaRPr lang="es-P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276BFD21-6D9A-6184-5189-FE4B125194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a:extLst>
              <a:ext uri="{FF2B5EF4-FFF2-40B4-BE49-F238E27FC236}">
                <a16:creationId xmlns:a16="http://schemas.microsoft.com/office/drawing/2014/main" id="{CF6C4FF0-8011-7A01-6821-C6C869C2620B}"/>
              </a:ext>
            </a:extLst>
          </p:cNvPr>
          <p:cNvSpPr>
            <a:spLocks noGrp="1"/>
          </p:cNvSpPr>
          <p:nvPr>
            <p:ph type="body" idx="1"/>
          </p:nvPr>
        </p:nvSpPr>
        <p:spPr/>
        <p:txBody>
          <a:bodyPr/>
          <a:lstStyle/>
          <a:p>
            <a:endParaRPr lang="es-PR"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4E5E9A15-0D95-D363-2C60-83D3849BFE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Rectangle 3">
            <a:extLst>
              <a:ext uri="{FF2B5EF4-FFF2-40B4-BE49-F238E27FC236}">
                <a16:creationId xmlns:a16="http://schemas.microsoft.com/office/drawing/2014/main" id="{9B686542-19AD-8FB8-687C-D623B75F7892}"/>
              </a:ext>
            </a:extLst>
          </p:cNvPr>
          <p:cNvSpPr>
            <a:spLocks noGrp="1"/>
          </p:cNvSpPr>
          <p:nvPr>
            <p:ph type="body" idx="1"/>
          </p:nvPr>
        </p:nvSpPr>
        <p:spPr/>
        <p:txBody>
          <a:bodyPr/>
          <a:lstStyle/>
          <a:p>
            <a:endParaRPr lang="es-PR"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3505EBAB-F3F7-0BF0-559A-4AD10822B4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Rectangle 3">
            <a:extLst>
              <a:ext uri="{FF2B5EF4-FFF2-40B4-BE49-F238E27FC236}">
                <a16:creationId xmlns:a16="http://schemas.microsoft.com/office/drawing/2014/main" id="{4EAD1426-39E3-5E8A-600A-ADBEEFFB6B3A}"/>
              </a:ext>
            </a:extLst>
          </p:cNvPr>
          <p:cNvSpPr>
            <a:spLocks noGrp="1"/>
          </p:cNvSpPr>
          <p:nvPr>
            <p:ph type="body" idx="1"/>
          </p:nvPr>
        </p:nvSpPr>
        <p:spPr/>
        <p:txBody>
          <a:bodyPr/>
          <a:lstStyle/>
          <a:p>
            <a:endParaRPr lang="es-PR"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20C40AA0-87FA-57DB-D0B1-A9DB5ED0A2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Rectangle 3">
            <a:extLst>
              <a:ext uri="{FF2B5EF4-FFF2-40B4-BE49-F238E27FC236}">
                <a16:creationId xmlns:a16="http://schemas.microsoft.com/office/drawing/2014/main" id="{B56FFAE8-3E08-269C-8380-77337F6F7BDB}"/>
              </a:ext>
            </a:extLst>
          </p:cNvPr>
          <p:cNvSpPr>
            <a:spLocks noGrp="1"/>
          </p:cNvSpPr>
          <p:nvPr>
            <p:ph type="body" idx="1"/>
          </p:nvPr>
        </p:nvSpPr>
        <p:spPr/>
        <p:txBody>
          <a:bodyPr/>
          <a:lstStyle/>
          <a:p>
            <a:endParaRPr lang="es-PR"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EF2FFB2C-5794-F54A-6ED2-9998A42D29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Rectangle 3">
            <a:extLst>
              <a:ext uri="{FF2B5EF4-FFF2-40B4-BE49-F238E27FC236}">
                <a16:creationId xmlns:a16="http://schemas.microsoft.com/office/drawing/2014/main" id="{E61F1BAF-5285-0CEB-18F1-3F844FC9BAE7}"/>
              </a:ext>
            </a:extLst>
          </p:cNvPr>
          <p:cNvSpPr>
            <a:spLocks noGrp="1"/>
          </p:cNvSpPr>
          <p:nvPr>
            <p:ph type="body" idx="1"/>
          </p:nvPr>
        </p:nvSpPr>
        <p:spPr/>
        <p:txBody>
          <a:bodyPr/>
          <a:lstStyle/>
          <a:p>
            <a:endParaRPr lang="es-PR"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A2911C26-46D8-FE9D-5E06-B1EF4AEB96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Rectangle 3">
            <a:extLst>
              <a:ext uri="{FF2B5EF4-FFF2-40B4-BE49-F238E27FC236}">
                <a16:creationId xmlns:a16="http://schemas.microsoft.com/office/drawing/2014/main" id="{D59706AB-2DED-3085-A377-6663A74856B4}"/>
              </a:ext>
            </a:extLst>
          </p:cNvPr>
          <p:cNvSpPr>
            <a:spLocks noGrp="1"/>
          </p:cNvSpPr>
          <p:nvPr>
            <p:ph type="body" idx="1"/>
          </p:nvPr>
        </p:nvSpPr>
        <p:spPr/>
        <p:txBody>
          <a:bodyPr/>
          <a:lstStyle/>
          <a:p>
            <a:endParaRPr lang="es-PR"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5ADDFA2F-B2C2-FA3D-904C-5EC53855EF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Rectangle 3">
            <a:extLst>
              <a:ext uri="{FF2B5EF4-FFF2-40B4-BE49-F238E27FC236}">
                <a16:creationId xmlns:a16="http://schemas.microsoft.com/office/drawing/2014/main" id="{EC57216E-C528-AC04-49F4-940BF2B29178}"/>
              </a:ext>
            </a:extLst>
          </p:cNvPr>
          <p:cNvSpPr>
            <a:spLocks noGrp="1"/>
          </p:cNvSpPr>
          <p:nvPr>
            <p:ph type="body" idx="1"/>
          </p:nvPr>
        </p:nvSpPr>
        <p:spPr/>
        <p:txBody>
          <a:bodyPr/>
          <a:lstStyle/>
          <a:p>
            <a:endParaRPr lang="es-PR"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60C269F1-DF0E-B8C5-E3BA-79868C5A24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Rectangle 3">
            <a:extLst>
              <a:ext uri="{FF2B5EF4-FFF2-40B4-BE49-F238E27FC236}">
                <a16:creationId xmlns:a16="http://schemas.microsoft.com/office/drawing/2014/main" id="{BDF8B090-9F73-2773-6F88-C7CD40938E21}"/>
              </a:ext>
            </a:extLst>
          </p:cNvPr>
          <p:cNvSpPr>
            <a:spLocks noGrp="1"/>
          </p:cNvSpPr>
          <p:nvPr>
            <p:ph type="body" idx="1"/>
          </p:nvPr>
        </p:nvSpPr>
        <p:spPr/>
        <p:txBody>
          <a:bodyPr/>
          <a:lstStyle/>
          <a:p>
            <a:endParaRPr lang="es-PR"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37431C8C-3AFC-3220-6A6A-D8F5D8C364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Rectangle 3">
            <a:extLst>
              <a:ext uri="{FF2B5EF4-FFF2-40B4-BE49-F238E27FC236}">
                <a16:creationId xmlns:a16="http://schemas.microsoft.com/office/drawing/2014/main" id="{0441D6A3-2D85-6AAB-2385-8DFF5726A704}"/>
              </a:ext>
            </a:extLst>
          </p:cNvPr>
          <p:cNvSpPr>
            <a:spLocks noGrp="1"/>
          </p:cNvSpPr>
          <p:nvPr>
            <p:ph type="body" idx="1"/>
          </p:nvPr>
        </p:nvSpPr>
        <p:spPr/>
        <p:txBody>
          <a:bodyPr/>
          <a:lstStyle/>
          <a:p>
            <a:endParaRPr lang="es-PR"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7FC38AB7-62D4-7386-BCAD-87F59571A6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Rectangle 3">
            <a:extLst>
              <a:ext uri="{FF2B5EF4-FFF2-40B4-BE49-F238E27FC236}">
                <a16:creationId xmlns:a16="http://schemas.microsoft.com/office/drawing/2014/main" id="{1AA92210-CCD7-F1A0-FDEF-6539635FEE89}"/>
              </a:ext>
            </a:extLst>
          </p:cNvPr>
          <p:cNvSpPr>
            <a:spLocks noGrp="1"/>
          </p:cNvSpPr>
          <p:nvPr>
            <p:ph type="body" idx="1"/>
          </p:nvPr>
        </p:nvSpPr>
        <p:spPr/>
        <p:txBody>
          <a:bodyPr/>
          <a:lstStyle/>
          <a:p>
            <a:endParaRPr lang="es-PR"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E2FA38DA-8D0C-708D-7A99-935B9D6816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Rectangle 3">
            <a:extLst>
              <a:ext uri="{FF2B5EF4-FFF2-40B4-BE49-F238E27FC236}">
                <a16:creationId xmlns:a16="http://schemas.microsoft.com/office/drawing/2014/main" id="{39407E46-524D-9C66-21F5-9EFFBFFBD3BB}"/>
              </a:ext>
            </a:extLst>
          </p:cNvPr>
          <p:cNvSpPr>
            <a:spLocks noGrp="1"/>
          </p:cNvSpPr>
          <p:nvPr>
            <p:ph type="body" idx="1"/>
          </p:nvPr>
        </p:nvSpPr>
        <p:spPr/>
        <p:txBody>
          <a:bodyPr/>
          <a:lstStyle/>
          <a:p>
            <a:endParaRPr lang="es-P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3F5A2DA2-BF28-B42C-0C52-A519DF5E6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Rectangle 3">
            <a:extLst>
              <a:ext uri="{FF2B5EF4-FFF2-40B4-BE49-F238E27FC236}">
                <a16:creationId xmlns:a16="http://schemas.microsoft.com/office/drawing/2014/main" id="{8F3CDDFA-1D04-4735-44E1-F84F24C47AB7}"/>
              </a:ext>
            </a:extLst>
          </p:cNvPr>
          <p:cNvSpPr>
            <a:spLocks noGrp="1"/>
          </p:cNvSpPr>
          <p:nvPr>
            <p:ph type="body" idx="1"/>
          </p:nvPr>
        </p:nvSpPr>
        <p:spPr/>
        <p:txBody>
          <a:bodyPr/>
          <a:lstStyle/>
          <a:p>
            <a:endParaRPr lang="es-PR"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03EC58CC-234B-1FA9-15C3-8A7B710053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Rectangle 3">
            <a:extLst>
              <a:ext uri="{FF2B5EF4-FFF2-40B4-BE49-F238E27FC236}">
                <a16:creationId xmlns:a16="http://schemas.microsoft.com/office/drawing/2014/main" id="{B119874B-2E7B-63E8-3249-175CB9419788}"/>
              </a:ext>
            </a:extLst>
          </p:cNvPr>
          <p:cNvSpPr>
            <a:spLocks noGrp="1"/>
          </p:cNvSpPr>
          <p:nvPr>
            <p:ph type="body" idx="1"/>
          </p:nvPr>
        </p:nvSpPr>
        <p:spPr/>
        <p:txBody>
          <a:bodyPr/>
          <a:lstStyle/>
          <a:p>
            <a:endParaRPr lang="es-PR"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F37FBD2A-3A4B-8E29-80E3-798DE23D85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Rectangle 3">
            <a:extLst>
              <a:ext uri="{FF2B5EF4-FFF2-40B4-BE49-F238E27FC236}">
                <a16:creationId xmlns:a16="http://schemas.microsoft.com/office/drawing/2014/main" id="{A81DB36A-54A2-FE21-7D1E-A278D86E3B57}"/>
              </a:ext>
            </a:extLst>
          </p:cNvPr>
          <p:cNvSpPr>
            <a:spLocks noGrp="1"/>
          </p:cNvSpPr>
          <p:nvPr>
            <p:ph type="body" idx="1"/>
          </p:nvPr>
        </p:nvSpPr>
        <p:spPr/>
        <p:txBody>
          <a:bodyPr/>
          <a:lstStyle/>
          <a:p>
            <a:endParaRPr lang="es-PR"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61B92594-FEDE-AC79-1ECF-03D495FBB1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Rectangle 3">
            <a:extLst>
              <a:ext uri="{FF2B5EF4-FFF2-40B4-BE49-F238E27FC236}">
                <a16:creationId xmlns:a16="http://schemas.microsoft.com/office/drawing/2014/main" id="{0F2EA467-8EAB-3763-85BA-CE358620F1BA}"/>
              </a:ext>
            </a:extLst>
          </p:cNvPr>
          <p:cNvSpPr>
            <a:spLocks noGrp="1"/>
          </p:cNvSpPr>
          <p:nvPr>
            <p:ph type="body" idx="1"/>
          </p:nvPr>
        </p:nvSpPr>
        <p:spPr/>
        <p:txBody>
          <a:bodyPr/>
          <a:lstStyle/>
          <a:p>
            <a:endParaRPr lang="es-PR"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BEE57DD1-09A5-C5D7-B8B9-EFC270105E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Rectangle 3">
            <a:extLst>
              <a:ext uri="{FF2B5EF4-FFF2-40B4-BE49-F238E27FC236}">
                <a16:creationId xmlns:a16="http://schemas.microsoft.com/office/drawing/2014/main" id="{255FDA8E-9788-9F61-FF41-651ECEC76C73}"/>
              </a:ext>
            </a:extLst>
          </p:cNvPr>
          <p:cNvSpPr>
            <a:spLocks noGrp="1"/>
          </p:cNvSpPr>
          <p:nvPr>
            <p:ph type="body" idx="1"/>
          </p:nvPr>
        </p:nvSpPr>
        <p:spPr/>
        <p:txBody>
          <a:bodyPr/>
          <a:lstStyle/>
          <a:p>
            <a:endParaRPr lang="es-PR"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D195B324-5C9B-2E71-FF1C-D2582F7757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Rectangle 3">
            <a:extLst>
              <a:ext uri="{FF2B5EF4-FFF2-40B4-BE49-F238E27FC236}">
                <a16:creationId xmlns:a16="http://schemas.microsoft.com/office/drawing/2014/main" id="{F0831984-BFE4-1369-47E9-009E443A2EBB}"/>
              </a:ext>
            </a:extLst>
          </p:cNvPr>
          <p:cNvSpPr>
            <a:spLocks noGrp="1"/>
          </p:cNvSpPr>
          <p:nvPr>
            <p:ph type="body" idx="1"/>
          </p:nvPr>
        </p:nvSpPr>
        <p:spPr/>
        <p:txBody>
          <a:bodyPr/>
          <a:lstStyle/>
          <a:p>
            <a:endParaRPr lang="es-PR"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D4F9DE3F-8E27-C102-A4EC-AE83C5A02A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Rectangle 3">
            <a:extLst>
              <a:ext uri="{FF2B5EF4-FFF2-40B4-BE49-F238E27FC236}">
                <a16:creationId xmlns:a16="http://schemas.microsoft.com/office/drawing/2014/main" id="{1D72DB6A-0E9C-D891-39C7-DB242154DD0E}"/>
              </a:ext>
            </a:extLst>
          </p:cNvPr>
          <p:cNvSpPr>
            <a:spLocks noGrp="1"/>
          </p:cNvSpPr>
          <p:nvPr>
            <p:ph type="body" idx="1"/>
          </p:nvPr>
        </p:nvSpPr>
        <p:spPr/>
        <p:txBody>
          <a:bodyPr/>
          <a:lstStyle/>
          <a:p>
            <a:endParaRPr lang="es-PR"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24367B4F-4AAA-3424-D1F5-7A1604E122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Rectangle 3">
            <a:extLst>
              <a:ext uri="{FF2B5EF4-FFF2-40B4-BE49-F238E27FC236}">
                <a16:creationId xmlns:a16="http://schemas.microsoft.com/office/drawing/2014/main" id="{A775C3E7-FE49-A838-C6DF-DE71AF1D5A8E}"/>
              </a:ext>
            </a:extLst>
          </p:cNvPr>
          <p:cNvSpPr>
            <a:spLocks noGrp="1"/>
          </p:cNvSpPr>
          <p:nvPr>
            <p:ph type="body" idx="1"/>
          </p:nvPr>
        </p:nvSpPr>
        <p:spPr/>
        <p:txBody>
          <a:bodyPr/>
          <a:lstStyle/>
          <a:p>
            <a:endParaRPr lang="es-PR"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BEBB93EB-2FA1-3362-811C-4BDD59EA53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Rectangle 3">
            <a:extLst>
              <a:ext uri="{FF2B5EF4-FFF2-40B4-BE49-F238E27FC236}">
                <a16:creationId xmlns:a16="http://schemas.microsoft.com/office/drawing/2014/main" id="{704D569B-2C0A-024F-402E-4388B42E3693}"/>
              </a:ext>
            </a:extLst>
          </p:cNvPr>
          <p:cNvSpPr>
            <a:spLocks noGrp="1"/>
          </p:cNvSpPr>
          <p:nvPr>
            <p:ph type="body" idx="1"/>
          </p:nvPr>
        </p:nvSpPr>
        <p:spPr/>
        <p:txBody>
          <a:bodyPr/>
          <a:lstStyle/>
          <a:p>
            <a:endParaRPr lang="es-PR"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148722C0-8733-384A-C4E1-9FA0FC2841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Rectangle 3">
            <a:extLst>
              <a:ext uri="{FF2B5EF4-FFF2-40B4-BE49-F238E27FC236}">
                <a16:creationId xmlns:a16="http://schemas.microsoft.com/office/drawing/2014/main" id="{7028C97F-D7BD-B6EE-947F-4AB68FD1AB98}"/>
              </a:ext>
            </a:extLst>
          </p:cNvPr>
          <p:cNvSpPr>
            <a:spLocks noGrp="1"/>
          </p:cNvSpPr>
          <p:nvPr>
            <p:ph type="body" idx="1"/>
          </p:nvPr>
        </p:nvSpPr>
        <p:spPr/>
        <p:txBody>
          <a:bodyPr/>
          <a:lstStyle/>
          <a:p>
            <a:endParaRPr lang="es-PR"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DFF2569C-077D-31ED-20B8-0E33D1CF25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Rectangle 3">
            <a:extLst>
              <a:ext uri="{FF2B5EF4-FFF2-40B4-BE49-F238E27FC236}">
                <a16:creationId xmlns:a16="http://schemas.microsoft.com/office/drawing/2014/main" id="{A9CB099C-6B5A-42DF-5ED0-90F0232A4D66}"/>
              </a:ext>
            </a:extLst>
          </p:cNvPr>
          <p:cNvSpPr>
            <a:spLocks noGrp="1"/>
          </p:cNvSpPr>
          <p:nvPr>
            <p:ph type="body" idx="1"/>
          </p:nvPr>
        </p:nvSpPr>
        <p:spPr/>
        <p:txBody>
          <a:bodyPr/>
          <a:lstStyle/>
          <a:p>
            <a:endParaRPr lang="es-P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a:extLst>
              <a:ext uri="{FF2B5EF4-FFF2-40B4-BE49-F238E27FC236}">
                <a16:creationId xmlns:a16="http://schemas.microsoft.com/office/drawing/2014/main" id="{2433AAA7-B934-B103-BA57-C3A0037061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3155" name="Rectangle 3">
            <a:extLst>
              <a:ext uri="{FF2B5EF4-FFF2-40B4-BE49-F238E27FC236}">
                <a16:creationId xmlns:a16="http://schemas.microsoft.com/office/drawing/2014/main" id="{566E0DE8-676A-29FD-4652-ECB7036A6594}"/>
              </a:ext>
            </a:extLst>
          </p:cNvPr>
          <p:cNvSpPr>
            <a:spLocks noGrp="1"/>
          </p:cNvSpPr>
          <p:nvPr>
            <p:ph type="body" idx="1"/>
          </p:nvPr>
        </p:nvSpPr>
        <p:spPr/>
        <p:txBody>
          <a:bodyPr/>
          <a:lstStyle/>
          <a:p>
            <a:endParaRPr lang="es-PR"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8AAEF0F8-967B-4202-389F-5ABE2FF689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a:extLst>
              <a:ext uri="{FF2B5EF4-FFF2-40B4-BE49-F238E27FC236}">
                <a16:creationId xmlns:a16="http://schemas.microsoft.com/office/drawing/2014/main" id="{EBDF0798-650F-FF68-91B3-DD0C5CD2D0CF}"/>
              </a:ext>
            </a:extLst>
          </p:cNvPr>
          <p:cNvSpPr>
            <a:spLocks noGrp="1"/>
          </p:cNvSpPr>
          <p:nvPr>
            <p:ph type="body" idx="1"/>
          </p:nvPr>
        </p:nvSpPr>
        <p:spPr/>
        <p:txBody>
          <a:bodyPr/>
          <a:lstStyle/>
          <a:p>
            <a:endParaRPr lang="es-PR"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a:extLst>
              <a:ext uri="{FF2B5EF4-FFF2-40B4-BE49-F238E27FC236}">
                <a16:creationId xmlns:a16="http://schemas.microsoft.com/office/drawing/2014/main" id="{06A807D6-900E-390F-4079-80A5B5ECED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1107" name="Rectangle 3">
            <a:extLst>
              <a:ext uri="{FF2B5EF4-FFF2-40B4-BE49-F238E27FC236}">
                <a16:creationId xmlns:a16="http://schemas.microsoft.com/office/drawing/2014/main" id="{CF34C9CA-EFEC-FDA3-6B2D-6CAF24782F7E}"/>
              </a:ext>
            </a:extLst>
          </p:cNvPr>
          <p:cNvSpPr>
            <a:spLocks noGrp="1"/>
          </p:cNvSpPr>
          <p:nvPr>
            <p:ph type="body" idx="1"/>
          </p:nvPr>
        </p:nvSpPr>
        <p:spPr/>
        <p:txBody>
          <a:bodyPr/>
          <a:lstStyle/>
          <a:p>
            <a:endParaRPr lang="es-PR"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DCB978E7-9695-2D92-68D8-F98A7AA776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Rectangle 3">
            <a:extLst>
              <a:ext uri="{FF2B5EF4-FFF2-40B4-BE49-F238E27FC236}">
                <a16:creationId xmlns:a16="http://schemas.microsoft.com/office/drawing/2014/main" id="{05C0A7AF-CFFE-73C3-1BDD-DB1D124C0903}"/>
              </a:ext>
            </a:extLst>
          </p:cNvPr>
          <p:cNvSpPr>
            <a:spLocks noGrp="1"/>
          </p:cNvSpPr>
          <p:nvPr>
            <p:ph type="body" idx="1"/>
          </p:nvPr>
        </p:nvSpPr>
        <p:spPr/>
        <p:txBody>
          <a:bodyPr/>
          <a:lstStyle/>
          <a:p>
            <a:endParaRPr lang="es-PR"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0A3C34D5-FD97-A43B-2582-86949190C8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Rectangle 3">
            <a:extLst>
              <a:ext uri="{FF2B5EF4-FFF2-40B4-BE49-F238E27FC236}">
                <a16:creationId xmlns:a16="http://schemas.microsoft.com/office/drawing/2014/main" id="{BA1B6260-6ACC-9C70-97A2-125F42367BED}"/>
              </a:ext>
            </a:extLst>
          </p:cNvPr>
          <p:cNvSpPr>
            <a:spLocks noGrp="1"/>
          </p:cNvSpPr>
          <p:nvPr>
            <p:ph type="body" idx="1"/>
          </p:nvPr>
        </p:nvSpPr>
        <p:spPr/>
        <p:txBody>
          <a:bodyPr/>
          <a:lstStyle/>
          <a:p>
            <a:endParaRPr lang="es-PR"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CDD95AF2-5C40-5D4E-FD43-A3E4A64259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Rectangle 3">
            <a:extLst>
              <a:ext uri="{FF2B5EF4-FFF2-40B4-BE49-F238E27FC236}">
                <a16:creationId xmlns:a16="http://schemas.microsoft.com/office/drawing/2014/main" id="{B492952A-CD97-DFF0-D4E1-CAF673E10005}"/>
              </a:ext>
            </a:extLst>
          </p:cNvPr>
          <p:cNvSpPr>
            <a:spLocks noGrp="1"/>
          </p:cNvSpPr>
          <p:nvPr>
            <p:ph type="body" idx="1"/>
          </p:nvPr>
        </p:nvSpPr>
        <p:spPr/>
        <p:txBody>
          <a:bodyPr/>
          <a:lstStyle/>
          <a:p>
            <a:endParaRPr lang="es-PR"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113FFA56-9D80-DDCA-A325-D0FF9428CC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Rectangle 3">
            <a:extLst>
              <a:ext uri="{FF2B5EF4-FFF2-40B4-BE49-F238E27FC236}">
                <a16:creationId xmlns:a16="http://schemas.microsoft.com/office/drawing/2014/main" id="{BF1EB13E-3E04-B969-BBE8-BA8CB339A873}"/>
              </a:ext>
            </a:extLst>
          </p:cNvPr>
          <p:cNvSpPr>
            <a:spLocks noGrp="1"/>
          </p:cNvSpPr>
          <p:nvPr>
            <p:ph type="body" idx="1"/>
          </p:nvPr>
        </p:nvSpPr>
        <p:spPr/>
        <p:txBody>
          <a:bodyPr/>
          <a:lstStyle/>
          <a:p>
            <a:endParaRPr lang="es-PR"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590D754F-59E0-1ED2-0494-6AB2E012FD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Rectangle 3">
            <a:extLst>
              <a:ext uri="{FF2B5EF4-FFF2-40B4-BE49-F238E27FC236}">
                <a16:creationId xmlns:a16="http://schemas.microsoft.com/office/drawing/2014/main" id="{09D0CD52-66AE-0A7D-CA78-7D285A628015}"/>
              </a:ext>
            </a:extLst>
          </p:cNvPr>
          <p:cNvSpPr>
            <a:spLocks noGrp="1"/>
          </p:cNvSpPr>
          <p:nvPr>
            <p:ph type="body" idx="1"/>
          </p:nvPr>
        </p:nvSpPr>
        <p:spPr/>
        <p:txBody>
          <a:bodyPr/>
          <a:lstStyle/>
          <a:p>
            <a:endParaRPr lang="es-PR"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id="{CF9A44BF-F892-CAEE-A16F-66763A18FA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Rectangle 3">
            <a:extLst>
              <a:ext uri="{FF2B5EF4-FFF2-40B4-BE49-F238E27FC236}">
                <a16:creationId xmlns:a16="http://schemas.microsoft.com/office/drawing/2014/main" id="{13346D97-5160-F49D-BCBF-776802ED22A6}"/>
              </a:ext>
            </a:extLst>
          </p:cNvPr>
          <p:cNvSpPr>
            <a:spLocks noGrp="1"/>
          </p:cNvSpPr>
          <p:nvPr>
            <p:ph type="body" idx="1"/>
          </p:nvPr>
        </p:nvSpPr>
        <p:spPr/>
        <p:txBody>
          <a:bodyPr/>
          <a:lstStyle/>
          <a:p>
            <a:endParaRPr lang="es-PR"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29243B8B-0D35-AC01-5DB8-9D627F4507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Rectangle 3">
            <a:extLst>
              <a:ext uri="{FF2B5EF4-FFF2-40B4-BE49-F238E27FC236}">
                <a16:creationId xmlns:a16="http://schemas.microsoft.com/office/drawing/2014/main" id="{D322C68F-EDE0-F9FA-AF2A-6F456C8DAF83}"/>
              </a:ext>
            </a:extLst>
          </p:cNvPr>
          <p:cNvSpPr>
            <a:spLocks noGrp="1"/>
          </p:cNvSpPr>
          <p:nvPr>
            <p:ph type="body" idx="1"/>
          </p:nvPr>
        </p:nvSpPr>
        <p:spPr/>
        <p:txBody>
          <a:bodyPr/>
          <a:lstStyle/>
          <a:p>
            <a:endParaRPr lang="es-PR"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2C2EF183-641C-A24B-12B8-B7486A8720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Rectangle 3">
            <a:extLst>
              <a:ext uri="{FF2B5EF4-FFF2-40B4-BE49-F238E27FC236}">
                <a16:creationId xmlns:a16="http://schemas.microsoft.com/office/drawing/2014/main" id="{0CE3EE54-8CCD-B040-CFE8-B10BD9506A4C}"/>
              </a:ext>
            </a:extLst>
          </p:cNvPr>
          <p:cNvSpPr>
            <a:spLocks noGrp="1"/>
          </p:cNvSpPr>
          <p:nvPr>
            <p:ph type="body" idx="1"/>
          </p:nvPr>
        </p:nvSpPr>
        <p:spPr/>
        <p:txBody>
          <a:bodyPr/>
          <a:lstStyle/>
          <a:p>
            <a:endParaRPr lang="es-P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F4466A69-FF25-0A85-8A6B-707EF11758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5203" name="Rectangle 3">
            <a:extLst>
              <a:ext uri="{FF2B5EF4-FFF2-40B4-BE49-F238E27FC236}">
                <a16:creationId xmlns:a16="http://schemas.microsoft.com/office/drawing/2014/main" id="{A797E6C2-BF5B-3B77-31C5-34E96CCF13C6}"/>
              </a:ext>
            </a:extLst>
          </p:cNvPr>
          <p:cNvSpPr>
            <a:spLocks noGrp="1"/>
          </p:cNvSpPr>
          <p:nvPr>
            <p:ph type="body" idx="1"/>
          </p:nvPr>
        </p:nvSpPr>
        <p:spPr/>
        <p:txBody>
          <a:bodyPr/>
          <a:lstStyle/>
          <a:p>
            <a:endParaRPr lang="es-PR"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84B0A038-188A-2AC3-083F-5D2B316D05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Rectangle 3">
            <a:extLst>
              <a:ext uri="{FF2B5EF4-FFF2-40B4-BE49-F238E27FC236}">
                <a16:creationId xmlns:a16="http://schemas.microsoft.com/office/drawing/2014/main" id="{75779A50-16C1-7CB0-1A7E-AD01C939F038}"/>
              </a:ext>
            </a:extLst>
          </p:cNvPr>
          <p:cNvSpPr>
            <a:spLocks noGrp="1"/>
          </p:cNvSpPr>
          <p:nvPr>
            <p:ph type="body" idx="1"/>
          </p:nvPr>
        </p:nvSpPr>
        <p:spPr/>
        <p:txBody>
          <a:bodyPr/>
          <a:lstStyle/>
          <a:p>
            <a:endParaRPr lang="es-PR"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80B9178C-2672-639B-F848-C18F82D04C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Rectangle 3">
            <a:extLst>
              <a:ext uri="{FF2B5EF4-FFF2-40B4-BE49-F238E27FC236}">
                <a16:creationId xmlns:a16="http://schemas.microsoft.com/office/drawing/2014/main" id="{12FEDD4D-D32C-4F40-11F5-6C0F2957E720}"/>
              </a:ext>
            </a:extLst>
          </p:cNvPr>
          <p:cNvSpPr>
            <a:spLocks noGrp="1"/>
          </p:cNvSpPr>
          <p:nvPr>
            <p:ph type="body" idx="1"/>
          </p:nvPr>
        </p:nvSpPr>
        <p:spPr/>
        <p:txBody>
          <a:bodyPr/>
          <a:lstStyle/>
          <a:p>
            <a:endParaRPr lang="es-PR"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646E2B52-12C6-EA96-5FD1-96EC62D7EB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Rectangle 3">
            <a:extLst>
              <a:ext uri="{FF2B5EF4-FFF2-40B4-BE49-F238E27FC236}">
                <a16:creationId xmlns:a16="http://schemas.microsoft.com/office/drawing/2014/main" id="{7168505E-8828-9AC4-3F57-D702CC7D10F8}"/>
              </a:ext>
            </a:extLst>
          </p:cNvPr>
          <p:cNvSpPr>
            <a:spLocks noGrp="1"/>
          </p:cNvSpPr>
          <p:nvPr>
            <p:ph type="body" idx="1"/>
          </p:nvPr>
        </p:nvSpPr>
        <p:spPr/>
        <p:txBody>
          <a:bodyPr/>
          <a:lstStyle/>
          <a:p>
            <a:endParaRPr lang="es-PR"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F4DD882B-4351-45EB-3525-181ABAB66B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Rectangle 3">
            <a:extLst>
              <a:ext uri="{FF2B5EF4-FFF2-40B4-BE49-F238E27FC236}">
                <a16:creationId xmlns:a16="http://schemas.microsoft.com/office/drawing/2014/main" id="{21769C51-C484-5F58-4ADD-D128F510420D}"/>
              </a:ext>
            </a:extLst>
          </p:cNvPr>
          <p:cNvSpPr>
            <a:spLocks noGrp="1"/>
          </p:cNvSpPr>
          <p:nvPr>
            <p:ph type="body" idx="1"/>
          </p:nvPr>
        </p:nvSpPr>
        <p:spPr/>
        <p:txBody>
          <a:bodyPr/>
          <a:lstStyle/>
          <a:p>
            <a:endParaRPr lang="es-PR"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14C3A8CC-79D9-B43E-AFF3-538CE029F0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Rectangle 3">
            <a:extLst>
              <a:ext uri="{FF2B5EF4-FFF2-40B4-BE49-F238E27FC236}">
                <a16:creationId xmlns:a16="http://schemas.microsoft.com/office/drawing/2014/main" id="{E4924AB5-D389-40CC-0EBF-6EA2BA3F5D76}"/>
              </a:ext>
            </a:extLst>
          </p:cNvPr>
          <p:cNvSpPr>
            <a:spLocks noGrp="1"/>
          </p:cNvSpPr>
          <p:nvPr>
            <p:ph type="body" idx="1"/>
          </p:nvPr>
        </p:nvSpPr>
        <p:spPr/>
        <p:txBody>
          <a:bodyPr/>
          <a:lstStyle/>
          <a:p>
            <a:endParaRPr lang="es-PR"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191460DF-64F8-11B8-7F5B-3FA0505F99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3395" name="Rectangle 3">
            <a:extLst>
              <a:ext uri="{FF2B5EF4-FFF2-40B4-BE49-F238E27FC236}">
                <a16:creationId xmlns:a16="http://schemas.microsoft.com/office/drawing/2014/main" id="{21EAA631-76C2-208A-D763-13B8CEF2FE6C}"/>
              </a:ext>
            </a:extLst>
          </p:cNvPr>
          <p:cNvSpPr>
            <a:spLocks noGrp="1"/>
          </p:cNvSpPr>
          <p:nvPr>
            <p:ph type="body" idx="1"/>
          </p:nvPr>
        </p:nvSpPr>
        <p:spPr/>
        <p:txBody>
          <a:bodyPr/>
          <a:lstStyle/>
          <a:p>
            <a:endParaRPr lang="es-PR"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996A7F12-AFA2-3003-2847-6D50E474FA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3" name="Rectangle 3">
            <a:extLst>
              <a:ext uri="{FF2B5EF4-FFF2-40B4-BE49-F238E27FC236}">
                <a16:creationId xmlns:a16="http://schemas.microsoft.com/office/drawing/2014/main" id="{6D9A9BFE-75EB-3B70-8608-05C755B0AAFD}"/>
              </a:ext>
            </a:extLst>
          </p:cNvPr>
          <p:cNvSpPr>
            <a:spLocks noGrp="1"/>
          </p:cNvSpPr>
          <p:nvPr>
            <p:ph type="body" idx="1"/>
          </p:nvPr>
        </p:nvSpPr>
        <p:spPr/>
        <p:txBody>
          <a:bodyPr/>
          <a:lstStyle/>
          <a:p>
            <a:endParaRPr lang="es-PR"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0A95AD19-67B8-8055-E040-B4CE68442F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3635" name="Rectangle 3">
            <a:extLst>
              <a:ext uri="{FF2B5EF4-FFF2-40B4-BE49-F238E27FC236}">
                <a16:creationId xmlns:a16="http://schemas.microsoft.com/office/drawing/2014/main" id="{051ABB88-148E-3B1E-62AF-76E4913272AB}"/>
              </a:ext>
            </a:extLst>
          </p:cNvPr>
          <p:cNvSpPr>
            <a:spLocks noGrp="1"/>
          </p:cNvSpPr>
          <p:nvPr>
            <p:ph type="body" idx="1"/>
          </p:nvPr>
        </p:nvSpPr>
        <p:spPr/>
        <p:txBody>
          <a:bodyPr/>
          <a:lstStyle/>
          <a:p>
            <a:endParaRPr lang="es-PR"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C9D62106-E7C9-8D2C-BA08-478864FD14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5683" name="Rectangle 3">
            <a:extLst>
              <a:ext uri="{FF2B5EF4-FFF2-40B4-BE49-F238E27FC236}">
                <a16:creationId xmlns:a16="http://schemas.microsoft.com/office/drawing/2014/main" id="{8EDCC90F-49B3-D5BC-2911-24D66C881671}"/>
              </a:ext>
            </a:extLst>
          </p:cNvPr>
          <p:cNvSpPr>
            <a:spLocks noGrp="1"/>
          </p:cNvSpPr>
          <p:nvPr>
            <p:ph type="body" idx="1"/>
          </p:nvPr>
        </p:nvSpPr>
        <p:spPr/>
        <p:txBody>
          <a:bodyPr/>
          <a:lstStyle/>
          <a:p>
            <a:endParaRPr lang="es-PR"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DD850ECE-AD6E-BFB7-1259-3AC0B97EC2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7731" name="Rectangle 3">
            <a:extLst>
              <a:ext uri="{FF2B5EF4-FFF2-40B4-BE49-F238E27FC236}">
                <a16:creationId xmlns:a16="http://schemas.microsoft.com/office/drawing/2014/main" id="{14A5B424-45DB-AD45-3EA0-9C909C63D61F}"/>
              </a:ext>
            </a:extLst>
          </p:cNvPr>
          <p:cNvSpPr>
            <a:spLocks noGrp="1"/>
          </p:cNvSpPr>
          <p:nvPr>
            <p:ph type="body" idx="1"/>
          </p:nvPr>
        </p:nvSpPr>
        <p:spPr/>
        <p:txBody>
          <a:bodyPr/>
          <a:lstStyle/>
          <a:p>
            <a:endParaRPr lang="es-PR"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778375"/>
            <a:ext cx="7772400" cy="555625"/>
          </a:xfrm>
        </p:spPr>
        <p:txBody>
          <a:bodyPr>
            <a:noAutofit/>
          </a:bodyPr>
          <a:lstStyle>
            <a:lvl1pPr>
              <a:defRPr sz="3200" b="1">
                <a:solidFill>
                  <a:srgbClr val="FFFFFF"/>
                </a:solidFill>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76400" y="5410200"/>
            <a:ext cx="6400800" cy="457200"/>
          </a:xfrm>
        </p:spPr>
        <p:txBody>
          <a:bodyPr>
            <a:noAutofit/>
          </a:bodyPr>
          <a:lstStyle>
            <a:lvl1pPr marL="0" indent="0" algn="ctr">
              <a:buNone/>
              <a:defRPr sz="24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3587C26-7B52-02D4-84D1-D38162E4215C}"/>
              </a:ext>
            </a:extLst>
          </p:cNvPr>
          <p:cNvSpPr>
            <a:spLocks noGrp="1"/>
          </p:cNvSpPr>
          <p:nvPr>
            <p:ph type="dt" sz="half" idx="10"/>
          </p:nvPr>
        </p:nvSpPr>
        <p:spPr/>
        <p:txBody>
          <a:bodyPr/>
          <a:lstStyle>
            <a:lvl1pPr>
              <a:defRPr/>
            </a:lvl1pPr>
          </a:lstStyle>
          <a:p>
            <a:pPr>
              <a:defRPr/>
            </a:pPr>
            <a:fld id="{F7CCCA2C-71A4-418C-9989-388794CE33C6}" type="datetimeFigureOut">
              <a:rPr lang="en-US"/>
              <a:pPr>
                <a:defRPr/>
              </a:pPr>
              <a:t>4/30/2025</a:t>
            </a:fld>
            <a:endParaRPr lang="en-US"/>
          </a:p>
        </p:txBody>
      </p:sp>
      <p:sp>
        <p:nvSpPr>
          <p:cNvPr id="5" name="Footer Placeholder 4">
            <a:extLst>
              <a:ext uri="{FF2B5EF4-FFF2-40B4-BE49-F238E27FC236}">
                <a16:creationId xmlns:a16="http://schemas.microsoft.com/office/drawing/2014/main" id="{79EB9CDF-F2E9-B977-CA8E-CD461DAB13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584847-6B96-39B8-57EC-2912EE293863}"/>
              </a:ext>
            </a:extLst>
          </p:cNvPr>
          <p:cNvSpPr>
            <a:spLocks noGrp="1"/>
          </p:cNvSpPr>
          <p:nvPr>
            <p:ph type="sldNum" sz="quarter" idx="12"/>
          </p:nvPr>
        </p:nvSpPr>
        <p:spPr/>
        <p:txBody>
          <a:bodyPr/>
          <a:lstStyle>
            <a:lvl1pPr>
              <a:defRPr/>
            </a:lvl1pPr>
          </a:lstStyle>
          <a:p>
            <a:fld id="{4B0782DC-4965-43BB-A22B-3939D2E10213}" type="slidenum">
              <a:rPr lang="en-US" altLang="en-US"/>
              <a:pPr/>
              <a:t>‹#›</a:t>
            </a:fld>
            <a:endParaRPr lang="en-US" altLang="en-US"/>
          </a:p>
        </p:txBody>
      </p:sp>
    </p:spTree>
    <p:extLst>
      <p:ext uri="{BB962C8B-B14F-4D97-AF65-F5344CB8AC3E}">
        <p14:creationId xmlns:p14="http://schemas.microsoft.com/office/powerpoint/2010/main" val="243501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B23CA-BDD4-9E82-802C-12201D5D3CD8}"/>
              </a:ext>
            </a:extLst>
          </p:cNvPr>
          <p:cNvSpPr>
            <a:spLocks noGrp="1"/>
          </p:cNvSpPr>
          <p:nvPr>
            <p:ph type="dt" sz="half" idx="10"/>
          </p:nvPr>
        </p:nvSpPr>
        <p:spPr/>
        <p:txBody>
          <a:bodyPr/>
          <a:lstStyle>
            <a:lvl1pPr>
              <a:defRPr/>
            </a:lvl1pPr>
          </a:lstStyle>
          <a:p>
            <a:pPr>
              <a:defRPr/>
            </a:pPr>
            <a:fld id="{4BCD87F9-F0AA-40E9-BF6F-AAA005281425}" type="datetimeFigureOut">
              <a:rPr lang="en-US"/>
              <a:pPr>
                <a:defRPr/>
              </a:pPr>
              <a:t>4/30/2025</a:t>
            </a:fld>
            <a:endParaRPr lang="en-US"/>
          </a:p>
        </p:txBody>
      </p:sp>
      <p:sp>
        <p:nvSpPr>
          <p:cNvPr id="5" name="Footer Placeholder 4">
            <a:extLst>
              <a:ext uri="{FF2B5EF4-FFF2-40B4-BE49-F238E27FC236}">
                <a16:creationId xmlns:a16="http://schemas.microsoft.com/office/drawing/2014/main" id="{DA7D60E9-BA98-B8F3-E0B6-6CFF932CD6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E7E3E2-FF84-3A3D-0B4B-54AB76CDBA64}"/>
              </a:ext>
            </a:extLst>
          </p:cNvPr>
          <p:cNvSpPr>
            <a:spLocks noGrp="1"/>
          </p:cNvSpPr>
          <p:nvPr>
            <p:ph type="sldNum" sz="quarter" idx="12"/>
          </p:nvPr>
        </p:nvSpPr>
        <p:spPr/>
        <p:txBody>
          <a:bodyPr/>
          <a:lstStyle>
            <a:lvl1pPr>
              <a:defRPr/>
            </a:lvl1pPr>
          </a:lstStyle>
          <a:p>
            <a:fld id="{2659C990-1023-4828-9602-F1852CFBE99B}" type="slidenum">
              <a:rPr lang="en-US" altLang="en-US"/>
              <a:pPr/>
              <a:t>‹#›</a:t>
            </a:fld>
            <a:endParaRPr lang="en-US" altLang="en-US"/>
          </a:p>
        </p:txBody>
      </p:sp>
    </p:spTree>
    <p:extLst>
      <p:ext uri="{BB962C8B-B14F-4D97-AF65-F5344CB8AC3E}">
        <p14:creationId xmlns:p14="http://schemas.microsoft.com/office/powerpoint/2010/main" val="52536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0722E-94E1-2D7F-AB81-171D42BA98C0}"/>
              </a:ext>
            </a:extLst>
          </p:cNvPr>
          <p:cNvSpPr>
            <a:spLocks noGrp="1"/>
          </p:cNvSpPr>
          <p:nvPr>
            <p:ph type="dt" sz="half" idx="10"/>
          </p:nvPr>
        </p:nvSpPr>
        <p:spPr/>
        <p:txBody>
          <a:bodyPr/>
          <a:lstStyle>
            <a:lvl1pPr>
              <a:defRPr/>
            </a:lvl1pPr>
          </a:lstStyle>
          <a:p>
            <a:pPr>
              <a:defRPr/>
            </a:pPr>
            <a:fld id="{7066E00A-FE5D-4E8C-8727-BFB58EC07F7F}" type="datetimeFigureOut">
              <a:rPr lang="en-US"/>
              <a:pPr>
                <a:defRPr/>
              </a:pPr>
              <a:t>4/30/2025</a:t>
            </a:fld>
            <a:endParaRPr lang="en-US"/>
          </a:p>
        </p:txBody>
      </p:sp>
      <p:sp>
        <p:nvSpPr>
          <p:cNvPr id="5" name="Footer Placeholder 4">
            <a:extLst>
              <a:ext uri="{FF2B5EF4-FFF2-40B4-BE49-F238E27FC236}">
                <a16:creationId xmlns:a16="http://schemas.microsoft.com/office/drawing/2014/main" id="{E1767983-0C84-3F1F-1531-B53D00E903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E765AF-266E-CADE-AA30-AA9DD33BA00F}"/>
              </a:ext>
            </a:extLst>
          </p:cNvPr>
          <p:cNvSpPr>
            <a:spLocks noGrp="1"/>
          </p:cNvSpPr>
          <p:nvPr>
            <p:ph type="sldNum" sz="quarter" idx="12"/>
          </p:nvPr>
        </p:nvSpPr>
        <p:spPr/>
        <p:txBody>
          <a:bodyPr/>
          <a:lstStyle>
            <a:lvl1pPr>
              <a:defRPr/>
            </a:lvl1pPr>
          </a:lstStyle>
          <a:p>
            <a:fld id="{AED59895-5C72-4B29-9FD2-C92C6D8EAC6E}" type="slidenum">
              <a:rPr lang="en-US" altLang="en-US"/>
              <a:pPr/>
              <a:t>‹#›</a:t>
            </a:fld>
            <a:endParaRPr lang="en-US" altLang="en-US"/>
          </a:p>
        </p:txBody>
      </p:sp>
    </p:spTree>
    <p:extLst>
      <p:ext uri="{BB962C8B-B14F-4D97-AF65-F5344CB8AC3E}">
        <p14:creationId xmlns:p14="http://schemas.microsoft.com/office/powerpoint/2010/main" val="364108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762000"/>
          </a:xfrm>
        </p:spPr>
        <p:txBody>
          <a:bodyPr/>
          <a:lstStyle>
            <a:lvl1pPr>
              <a:defRPr>
                <a:latin typeface="Tahoma" pitchFamily="34" charset="0"/>
                <a:cs typeface="Tahoma"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2560637"/>
            <a:ext cx="8229600" cy="4068763"/>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CBBA300-2739-3239-C75E-D93EA2A6E900}"/>
              </a:ext>
            </a:extLst>
          </p:cNvPr>
          <p:cNvSpPr>
            <a:spLocks noGrp="1"/>
          </p:cNvSpPr>
          <p:nvPr>
            <p:ph type="dt" sz="half" idx="10"/>
          </p:nvPr>
        </p:nvSpPr>
        <p:spPr/>
        <p:txBody>
          <a:bodyPr/>
          <a:lstStyle>
            <a:lvl1pPr>
              <a:defRPr/>
            </a:lvl1pPr>
          </a:lstStyle>
          <a:p>
            <a:pPr>
              <a:defRPr/>
            </a:pPr>
            <a:fld id="{EE42B798-B46B-456D-9E29-84352A33CD04}" type="datetimeFigureOut">
              <a:rPr lang="en-US"/>
              <a:pPr>
                <a:defRPr/>
              </a:pPr>
              <a:t>4/30/2025</a:t>
            </a:fld>
            <a:endParaRPr lang="en-US"/>
          </a:p>
        </p:txBody>
      </p:sp>
      <p:sp>
        <p:nvSpPr>
          <p:cNvPr id="5" name="Footer Placeholder 4">
            <a:extLst>
              <a:ext uri="{FF2B5EF4-FFF2-40B4-BE49-F238E27FC236}">
                <a16:creationId xmlns:a16="http://schemas.microsoft.com/office/drawing/2014/main" id="{726CB9EA-C2F9-7F58-8176-DD99F72C80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59B1FA-5E1D-FFCE-F3B1-0D739E3D125D}"/>
              </a:ext>
            </a:extLst>
          </p:cNvPr>
          <p:cNvSpPr>
            <a:spLocks noGrp="1"/>
          </p:cNvSpPr>
          <p:nvPr>
            <p:ph type="sldNum" sz="quarter" idx="12"/>
          </p:nvPr>
        </p:nvSpPr>
        <p:spPr/>
        <p:txBody>
          <a:bodyPr/>
          <a:lstStyle>
            <a:lvl1pPr>
              <a:defRPr/>
            </a:lvl1pPr>
          </a:lstStyle>
          <a:p>
            <a:fld id="{1CDDC920-221F-4E19-BD65-00605B05602D}" type="slidenum">
              <a:rPr lang="en-US" altLang="en-US"/>
              <a:pPr/>
              <a:t>‹#›</a:t>
            </a:fld>
            <a:endParaRPr lang="en-US" altLang="en-US"/>
          </a:p>
        </p:txBody>
      </p:sp>
    </p:spTree>
    <p:extLst>
      <p:ext uri="{BB962C8B-B14F-4D97-AF65-F5344CB8AC3E}">
        <p14:creationId xmlns:p14="http://schemas.microsoft.com/office/powerpoint/2010/main" val="27337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DB51A0-2168-BCB2-9524-E34E40D2CFA6}"/>
              </a:ext>
            </a:extLst>
          </p:cNvPr>
          <p:cNvSpPr>
            <a:spLocks noGrp="1"/>
          </p:cNvSpPr>
          <p:nvPr>
            <p:ph type="dt" sz="half" idx="10"/>
          </p:nvPr>
        </p:nvSpPr>
        <p:spPr/>
        <p:txBody>
          <a:bodyPr/>
          <a:lstStyle>
            <a:lvl1pPr>
              <a:defRPr/>
            </a:lvl1pPr>
          </a:lstStyle>
          <a:p>
            <a:pPr>
              <a:defRPr/>
            </a:pPr>
            <a:fld id="{A477A4C4-773D-457B-B005-890A1A567FAF}" type="datetimeFigureOut">
              <a:rPr lang="en-US"/>
              <a:pPr>
                <a:defRPr/>
              </a:pPr>
              <a:t>4/30/2025</a:t>
            </a:fld>
            <a:endParaRPr lang="en-US"/>
          </a:p>
        </p:txBody>
      </p:sp>
      <p:sp>
        <p:nvSpPr>
          <p:cNvPr id="5" name="Footer Placeholder 4">
            <a:extLst>
              <a:ext uri="{FF2B5EF4-FFF2-40B4-BE49-F238E27FC236}">
                <a16:creationId xmlns:a16="http://schemas.microsoft.com/office/drawing/2014/main" id="{3119C75D-121E-34BE-D784-7F4D1D1665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D081BB-D6E7-24D1-4D08-0DD57B794A80}"/>
              </a:ext>
            </a:extLst>
          </p:cNvPr>
          <p:cNvSpPr>
            <a:spLocks noGrp="1"/>
          </p:cNvSpPr>
          <p:nvPr>
            <p:ph type="sldNum" sz="quarter" idx="12"/>
          </p:nvPr>
        </p:nvSpPr>
        <p:spPr/>
        <p:txBody>
          <a:bodyPr/>
          <a:lstStyle>
            <a:lvl1pPr>
              <a:defRPr/>
            </a:lvl1pPr>
          </a:lstStyle>
          <a:p>
            <a:fld id="{5560E041-3076-4413-9519-7BBBE77D5D6E}" type="slidenum">
              <a:rPr lang="en-US" altLang="en-US"/>
              <a:pPr/>
              <a:t>‹#›</a:t>
            </a:fld>
            <a:endParaRPr lang="en-US" altLang="en-US"/>
          </a:p>
        </p:txBody>
      </p:sp>
    </p:spTree>
    <p:extLst>
      <p:ext uri="{BB962C8B-B14F-4D97-AF65-F5344CB8AC3E}">
        <p14:creationId xmlns:p14="http://schemas.microsoft.com/office/powerpoint/2010/main" val="197331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6FDD23F-2FEE-E222-A48C-5F2CD0D8F3AB}"/>
              </a:ext>
            </a:extLst>
          </p:cNvPr>
          <p:cNvSpPr>
            <a:spLocks noGrp="1"/>
          </p:cNvSpPr>
          <p:nvPr>
            <p:ph type="dt" sz="half" idx="10"/>
          </p:nvPr>
        </p:nvSpPr>
        <p:spPr/>
        <p:txBody>
          <a:bodyPr/>
          <a:lstStyle>
            <a:lvl1pPr>
              <a:defRPr/>
            </a:lvl1pPr>
          </a:lstStyle>
          <a:p>
            <a:pPr>
              <a:defRPr/>
            </a:pPr>
            <a:fld id="{6801CE70-56D7-4F03-B9B1-54D49ED38D1F}" type="datetimeFigureOut">
              <a:rPr lang="en-US"/>
              <a:pPr>
                <a:defRPr/>
              </a:pPr>
              <a:t>4/30/2025</a:t>
            </a:fld>
            <a:endParaRPr lang="en-US"/>
          </a:p>
        </p:txBody>
      </p:sp>
      <p:sp>
        <p:nvSpPr>
          <p:cNvPr id="6" name="Footer Placeholder 4">
            <a:extLst>
              <a:ext uri="{FF2B5EF4-FFF2-40B4-BE49-F238E27FC236}">
                <a16:creationId xmlns:a16="http://schemas.microsoft.com/office/drawing/2014/main" id="{59D90340-FA23-9EBE-2A6C-7D98C5D4D2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4AD973-2786-9732-A65C-7DFE6C544F77}"/>
              </a:ext>
            </a:extLst>
          </p:cNvPr>
          <p:cNvSpPr>
            <a:spLocks noGrp="1"/>
          </p:cNvSpPr>
          <p:nvPr>
            <p:ph type="sldNum" sz="quarter" idx="12"/>
          </p:nvPr>
        </p:nvSpPr>
        <p:spPr/>
        <p:txBody>
          <a:bodyPr/>
          <a:lstStyle>
            <a:lvl1pPr>
              <a:defRPr/>
            </a:lvl1pPr>
          </a:lstStyle>
          <a:p>
            <a:fld id="{1CC612F8-317E-4257-84CA-E00A6C62F04E}" type="slidenum">
              <a:rPr lang="en-US" altLang="en-US"/>
              <a:pPr/>
              <a:t>‹#›</a:t>
            </a:fld>
            <a:endParaRPr lang="en-US" altLang="en-US"/>
          </a:p>
        </p:txBody>
      </p:sp>
    </p:spTree>
    <p:extLst>
      <p:ext uri="{BB962C8B-B14F-4D97-AF65-F5344CB8AC3E}">
        <p14:creationId xmlns:p14="http://schemas.microsoft.com/office/powerpoint/2010/main" val="285804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DD5BB86-4BCD-F7CB-1042-577BAFACB827}"/>
              </a:ext>
            </a:extLst>
          </p:cNvPr>
          <p:cNvSpPr>
            <a:spLocks noGrp="1"/>
          </p:cNvSpPr>
          <p:nvPr>
            <p:ph type="dt" sz="half" idx="10"/>
          </p:nvPr>
        </p:nvSpPr>
        <p:spPr/>
        <p:txBody>
          <a:bodyPr/>
          <a:lstStyle>
            <a:lvl1pPr>
              <a:defRPr/>
            </a:lvl1pPr>
          </a:lstStyle>
          <a:p>
            <a:pPr>
              <a:defRPr/>
            </a:pPr>
            <a:fld id="{2C39BD73-979B-4660-BCDF-2F9650A827E4}" type="datetimeFigureOut">
              <a:rPr lang="en-US"/>
              <a:pPr>
                <a:defRPr/>
              </a:pPr>
              <a:t>4/30/2025</a:t>
            </a:fld>
            <a:endParaRPr lang="en-US"/>
          </a:p>
        </p:txBody>
      </p:sp>
      <p:sp>
        <p:nvSpPr>
          <p:cNvPr id="8" name="Footer Placeholder 4">
            <a:extLst>
              <a:ext uri="{FF2B5EF4-FFF2-40B4-BE49-F238E27FC236}">
                <a16:creationId xmlns:a16="http://schemas.microsoft.com/office/drawing/2014/main" id="{B00F1DD0-8E2A-E83C-1084-A834EC2BF8C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9B546C8-BEE1-A1ED-F8ED-C87165F563F3}"/>
              </a:ext>
            </a:extLst>
          </p:cNvPr>
          <p:cNvSpPr>
            <a:spLocks noGrp="1"/>
          </p:cNvSpPr>
          <p:nvPr>
            <p:ph type="sldNum" sz="quarter" idx="12"/>
          </p:nvPr>
        </p:nvSpPr>
        <p:spPr/>
        <p:txBody>
          <a:bodyPr/>
          <a:lstStyle>
            <a:lvl1pPr>
              <a:defRPr/>
            </a:lvl1pPr>
          </a:lstStyle>
          <a:p>
            <a:fld id="{AAA5578C-AAB6-4F1D-B482-590407147EC1}" type="slidenum">
              <a:rPr lang="en-US" altLang="en-US"/>
              <a:pPr/>
              <a:t>‹#›</a:t>
            </a:fld>
            <a:endParaRPr lang="en-US" altLang="en-US"/>
          </a:p>
        </p:txBody>
      </p:sp>
    </p:spTree>
    <p:extLst>
      <p:ext uri="{BB962C8B-B14F-4D97-AF65-F5344CB8AC3E}">
        <p14:creationId xmlns:p14="http://schemas.microsoft.com/office/powerpoint/2010/main" val="343336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AC29C56-F171-7B96-EB11-4FC455525A9A}"/>
              </a:ext>
            </a:extLst>
          </p:cNvPr>
          <p:cNvSpPr>
            <a:spLocks noGrp="1"/>
          </p:cNvSpPr>
          <p:nvPr>
            <p:ph type="dt" sz="half" idx="10"/>
          </p:nvPr>
        </p:nvSpPr>
        <p:spPr/>
        <p:txBody>
          <a:bodyPr/>
          <a:lstStyle>
            <a:lvl1pPr>
              <a:defRPr/>
            </a:lvl1pPr>
          </a:lstStyle>
          <a:p>
            <a:pPr>
              <a:defRPr/>
            </a:pPr>
            <a:fld id="{389625FB-ED46-42B9-80C1-0C7AB25B31BD}" type="datetimeFigureOut">
              <a:rPr lang="en-US"/>
              <a:pPr>
                <a:defRPr/>
              </a:pPr>
              <a:t>4/30/2025</a:t>
            </a:fld>
            <a:endParaRPr lang="en-US"/>
          </a:p>
        </p:txBody>
      </p:sp>
      <p:sp>
        <p:nvSpPr>
          <p:cNvPr id="4" name="Footer Placeholder 4">
            <a:extLst>
              <a:ext uri="{FF2B5EF4-FFF2-40B4-BE49-F238E27FC236}">
                <a16:creationId xmlns:a16="http://schemas.microsoft.com/office/drawing/2014/main" id="{46FC9C9D-D4FF-B34F-7ADC-34B6F3EA7B5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CD854A1-A56C-9012-2067-686F20AA3FD7}"/>
              </a:ext>
            </a:extLst>
          </p:cNvPr>
          <p:cNvSpPr>
            <a:spLocks noGrp="1"/>
          </p:cNvSpPr>
          <p:nvPr>
            <p:ph type="sldNum" sz="quarter" idx="12"/>
          </p:nvPr>
        </p:nvSpPr>
        <p:spPr/>
        <p:txBody>
          <a:bodyPr/>
          <a:lstStyle>
            <a:lvl1pPr>
              <a:defRPr/>
            </a:lvl1pPr>
          </a:lstStyle>
          <a:p>
            <a:fld id="{84B64297-5B6D-49DB-8B56-5BDA1CADFD85}" type="slidenum">
              <a:rPr lang="en-US" altLang="en-US"/>
              <a:pPr/>
              <a:t>‹#›</a:t>
            </a:fld>
            <a:endParaRPr lang="en-US" altLang="en-US"/>
          </a:p>
        </p:txBody>
      </p:sp>
    </p:spTree>
    <p:extLst>
      <p:ext uri="{BB962C8B-B14F-4D97-AF65-F5344CB8AC3E}">
        <p14:creationId xmlns:p14="http://schemas.microsoft.com/office/powerpoint/2010/main" val="94545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787CB4-55EF-4F10-63E5-623A8EB4343D}"/>
              </a:ext>
            </a:extLst>
          </p:cNvPr>
          <p:cNvSpPr>
            <a:spLocks noGrp="1"/>
          </p:cNvSpPr>
          <p:nvPr>
            <p:ph type="dt" sz="half" idx="10"/>
          </p:nvPr>
        </p:nvSpPr>
        <p:spPr/>
        <p:txBody>
          <a:bodyPr/>
          <a:lstStyle>
            <a:lvl1pPr>
              <a:defRPr/>
            </a:lvl1pPr>
          </a:lstStyle>
          <a:p>
            <a:pPr>
              <a:defRPr/>
            </a:pPr>
            <a:fld id="{EE6FCCE1-C4FB-4AF1-A0AE-FBAD0E770E31}" type="datetimeFigureOut">
              <a:rPr lang="en-US"/>
              <a:pPr>
                <a:defRPr/>
              </a:pPr>
              <a:t>4/30/2025</a:t>
            </a:fld>
            <a:endParaRPr lang="en-US"/>
          </a:p>
        </p:txBody>
      </p:sp>
      <p:sp>
        <p:nvSpPr>
          <p:cNvPr id="3" name="Footer Placeholder 4">
            <a:extLst>
              <a:ext uri="{FF2B5EF4-FFF2-40B4-BE49-F238E27FC236}">
                <a16:creationId xmlns:a16="http://schemas.microsoft.com/office/drawing/2014/main" id="{115D2AD7-975E-DC45-22C2-C1AEC88B28E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22C55DD-3C2A-9E7A-84A8-DABC5ABC8590}"/>
              </a:ext>
            </a:extLst>
          </p:cNvPr>
          <p:cNvSpPr>
            <a:spLocks noGrp="1"/>
          </p:cNvSpPr>
          <p:nvPr>
            <p:ph type="sldNum" sz="quarter" idx="12"/>
          </p:nvPr>
        </p:nvSpPr>
        <p:spPr/>
        <p:txBody>
          <a:bodyPr/>
          <a:lstStyle>
            <a:lvl1pPr>
              <a:defRPr/>
            </a:lvl1pPr>
          </a:lstStyle>
          <a:p>
            <a:fld id="{327C05D7-E3B7-4F48-B627-93AB9ABF089C}" type="slidenum">
              <a:rPr lang="en-US" altLang="en-US"/>
              <a:pPr/>
              <a:t>‹#›</a:t>
            </a:fld>
            <a:endParaRPr lang="en-US" altLang="en-US"/>
          </a:p>
        </p:txBody>
      </p:sp>
    </p:spTree>
    <p:extLst>
      <p:ext uri="{BB962C8B-B14F-4D97-AF65-F5344CB8AC3E}">
        <p14:creationId xmlns:p14="http://schemas.microsoft.com/office/powerpoint/2010/main" val="564259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4B3FEA5-031A-96A1-051D-B08C8299C3FB}"/>
              </a:ext>
            </a:extLst>
          </p:cNvPr>
          <p:cNvSpPr>
            <a:spLocks noGrp="1"/>
          </p:cNvSpPr>
          <p:nvPr>
            <p:ph type="dt" sz="half" idx="10"/>
          </p:nvPr>
        </p:nvSpPr>
        <p:spPr/>
        <p:txBody>
          <a:bodyPr/>
          <a:lstStyle>
            <a:lvl1pPr>
              <a:defRPr/>
            </a:lvl1pPr>
          </a:lstStyle>
          <a:p>
            <a:pPr>
              <a:defRPr/>
            </a:pPr>
            <a:fld id="{F111862C-6036-4FB6-B2F3-91C30E83A576}" type="datetimeFigureOut">
              <a:rPr lang="en-US"/>
              <a:pPr>
                <a:defRPr/>
              </a:pPr>
              <a:t>4/30/2025</a:t>
            </a:fld>
            <a:endParaRPr lang="en-US"/>
          </a:p>
        </p:txBody>
      </p:sp>
      <p:sp>
        <p:nvSpPr>
          <p:cNvPr id="6" name="Footer Placeholder 4">
            <a:extLst>
              <a:ext uri="{FF2B5EF4-FFF2-40B4-BE49-F238E27FC236}">
                <a16:creationId xmlns:a16="http://schemas.microsoft.com/office/drawing/2014/main" id="{3CEF38D8-42BD-35F6-425D-53FC728D18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0169851-48BA-4835-FB5B-A98107479C01}"/>
              </a:ext>
            </a:extLst>
          </p:cNvPr>
          <p:cNvSpPr>
            <a:spLocks noGrp="1"/>
          </p:cNvSpPr>
          <p:nvPr>
            <p:ph type="sldNum" sz="quarter" idx="12"/>
          </p:nvPr>
        </p:nvSpPr>
        <p:spPr/>
        <p:txBody>
          <a:bodyPr/>
          <a:lstStyle>
            <a:lvl1pPr>
              <a:defRPr/>
            </a:lvl1pPr>
          </a:lstStyle>
          <a:p>
            <a:fld id="{CA481AF2-F060-49E0-B231-9BB8DF0EC7DA}" type="slidenum">
              <a:rPr lang="en-US" altLang="en-US"/>
              <a:pPr/>
              <a:t>‹#›</a:t>
            </a:fld>
            <a:endParaRPr lang="en-US" altLang="en-US"/>
          </a:p>
        </p:txBody>
      </p:sp>
    </p:spTree>
    <p:extLst>
      <p:ext uri="{BB962C8B-B14F-4D97-AF65-F5344CB8AC3E}">
        <p14:creationId xmlns:p14="http://schemas.microsoft.com/office/powerpoint/2010/main" val="363380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B48F9E3-DB24-27DA-3938-49683D79292B}"/>
              </a:ext>
            </a:extLst>
          </p:cNvPr>
          <p:cNvSpPr>
            <a:spLocks noGrp="1"/>
          </p:cNvSpPr>
          <p:nvPr>
            <p:ph type="dt" sz="half" idx="10"/>
          </p:nvPr>
        </p:nvSpPr>
        <p:spPr/>
        <p:txBody>
          <a:bodyPr/>
          <a:lstStyle>
            <a:lvl1pPr>
              <a:defRPr/>
            </a:lvl1pPr>
          </a:lstStyle>
          <a:p>
            <a:pPr>
              <a:defRPr/>
            </a:pPr>
            <a:fld id="{F7DE59BF-6783-4139-9985-0DB0E46D49F9}" type="datetimeFigureOut">
              <a:rPr lang="en-US"/>
              <a:pPr>
                <a:defRPr/>
              </a:pPr>
              <a:t>4/30/2025</a:t>
            </a:fld>
            <a:endParaRPr lang="en-US"/>
          </a:p>
        </p:txBody>
      </p:sp>
      <p:sp>
        <p:nvSpPr>
          <p:cNvPr id="6" name="Footer Placeholder 4">
            <a:extLst>
              <a:ext uri="{FF2B5EF4-FFF2-40B4-BE49-F238E27FC236}">
                <a16:creationId xmlns:a16="http://schemas.microsoft.com/office/drawing/2014/main" id="{D2D593D9-52C3-BAF4-D6D1-600696882A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27D557-11FA-6805-A68A-57BB19F8B42C}"/>
              </a:ext>
            </a:extLst>
          </p:cNvPr>
          <p:cNvSpPr>
            <a:spLocks noGrp="1"/>
          </p:cNvSpPr>
          <p:nvPr>
            <p:ph type="sldNum" sz="quarter" idx="12"/>
          </p:nvPr>
        </p:nvSpPr>
        <p:spPr/>
        <p:txBody>
          <a:bodyPr/>
          <a:lstStyle>
            <a:lvl1pPr>
              <a:defRPr/>
            </a:lvl1pPr>
          </a:lstStyle>
          <a:p>
            <a:fld id="{8EE1199E-78C3-4E03-8209-22137CA8B742}" type="slidenum">
              <a:rPr lang="en-US" altLang="en-US"/>
              <a:pPr/>
              <a:t>‹#›</a:t>
            </a:fld>
            <a:endParaRPr lang="en-US" altLang="en-US"/>
          </a:p>
        </p:txBody>
      </p:sp>
    </p:spTree>
    <p:extLst>
      <p:ext uri="{BB962C8B-B14F-4D97-AF65-F5344CB8AC3E}">
        <p14:creationId xmlns:p14="http://schemas.microsoft.com/office/powerpoint/2010/main" val="149174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33543D-4C72-416E-90A6-6E3E27F8CDB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D81BE3E-3165-44CD-787B-770F66AFDE7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EC6319-FD1E-DC02-4AB0-3C199EBE73B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buFontTx/>
              <a:buNone/>
              <a:defRPr sz="1200" b="0">
                <a:solidFill>
                  <a:schemeClr val="tx1">
                    <a:tint val="75000"/>
                  </a:schemeClr>
                </a:solidFill>
                <a:latin typeface="+mn-lt"/>
                <a:cs typeface="+mn-cs"/>
              </a:defRPr>
            </a:lvl1pPr>
          </a:lstStyle>
          <a:p>
            <a:pPr>
              <a:defRPr/>
            </a:pPr>
            <a:fld id="{C0709FB1-6BD6-4049-8D4E-EA398506D48A}" type="datetimeFigureOut">
              <a:rPr lang="en-US"/>
              <a:pPr>
                <a:defRPr/>
              </a:pPr>
              <a:t>4/30/2025</a:t>
            </a:fld>
            <a:endParaRPr lang="en-US"/>
          </a:p>
        </p:txBody>
      </p:sp>
      <p:sp>
        <p:nvSpPr>
          <p:cNvPr id="5" name="Footer Placeholder 4">
            <a:extLst>
              <a:ext uri="{FF2B5EF4-FFF2-40B4-BE49-F238E27FC236}">
                <a16:creationId xmlns:a16="http://schemas.microsoft.com/office/drawing/2014/main" id="{87EEEDB2-A305-827E-DDE9-FC61493EB5F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buFontTx/>
              <a:buNone/>
              <a:defRPr sz="1200" b="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94E7960A-C767-BF76-06FA-FD159D18BFC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spcBef>
                <a:spcPct val="0"/>
              </a:spcBef>
              <a:buFontTx/>
              <a:buNone/>
              <a:defRPr sz="1200" b="0">
                <a:solidFill>
                  <a:srgbClr val="898989"/>
                </a:solidFill>
              </a:defRPr>
            </a:lvl1pPr>
          </a:lstStyle>
          <a:p>
            <a:fld id="{FA973CCE-FCB5-4E7A-9633-97A016037C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creativecommons.org/licenses/by-nc-nd/3.0/p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saludmed.com/"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tags" Target="../tags/tag101.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tags" Target="../tags/tag103.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tags" Target="../tags/tag104.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tags" Target="../tags/tag106.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tags" Target="../tags/tag107.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tags" Target="../tags/tag108.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tags" Target="../tags/tag111.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tags" Target="../tags/tag114.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tags" Target="../tags/tag115.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tags" Target="../tags/tag116.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tags" Target="../tags/tag117.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tags" Target="../tags/tag12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tags" Target="../tags/tag124.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tags" Target="../tags/tag126.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tags" Target="../tags/tag127.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tags" Target="../tags/tag128.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tags" Target="../tags/tag129.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tags" Target="../tags/tag13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tags" Target="../tags/tag132.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tags" Target="../tags/tag133.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tags" Target="../tags/tag134.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tags" Target="../tags/tag135.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7.xml"/><Relationship Id="rId1" Type="http://schemas.openxmlformats.org/officeDocument/2006/relationships/tags" Target="../tags/tag136.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7.xml"/><Relationship Id="rId1" Type="http://schemas.openxmlformats.org/officeDocument/2006/relationships/tags" Target="../tags/tag13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7.xml"/><Relationship Id="rId1" Type="http://schemas.openxmlformats.org/officeDocument/2006/relationships/tags" Target="../tags/tag138.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7.xml"/><Relationship Id="rId1" Type="http://schemas.openxmlformats.org/officeDocument/2006/relationships/tags" Target="../tags/tag139.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tags" Target="../tags/tag14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tags" Target="../tags/tag141.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tags" Target="../tags/tag142.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tags" Target="../tags/tag144.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7.xml"/><Relationship Id="rId1" Type="http://schemas.openxmlformats.org/officeDocument/2006/relationships/tags" Target="../tags/tag145.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7.xml"/><Relationship Id="rId1" Type="http://schemas.openxmlformats.org/officeDocument/2006/relationships/tags" Target="../tags/tag148.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tags" Target="../tags/tag149.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tags" Target="../tags/tag15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tags" Target="../tags/tag151.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7.xml"/><Relationship Id="rId1" Type="http://schemas.openxmlformats.org/officeDocument/2006/relationships/tags" Target="../tags/tag152.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7.xml"/><Relationship Id="rId1" Type="http://schemas.openxmlformats.org/officeDocument/2006/relationships/tags" Target="../tags/tag153.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7.xml"/><Relationship Id="rId1" Type="http://schemas.openxmlformats.org/officeDocument/2006/relationships/tags" Target="../tags/tag154.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7.xml"/><Relationship Id="rId1" Type="http://schemas.openxmlformats.org/officeDocument/2006/relationships/tags" Target="../tags/tag155.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tags" Target="../tags/tag156.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tags" Target="../tags/tag157.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7.xml"/><Relationship Id="rId1" Type="http://schemas.openxmlformats.org/officeDocument/2006/relationships/tags" Target="../tags/tag158.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tags" Target="../tags/tag159.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7.xml"/><Relationship Id="rId1" Type="http://schemas.openxmlformats.org/officeDocument/2006/relationships/tags" Target="../tags/tag16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tags" Target="../tags/tag161.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tags" Target="../tags/tag162.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7.xml"/><Relationship Id="rId1" Type="http://schemas.openxmlformats.org/officeDocument/2006/relationships/tags" Target="../tags/tag163.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7.xml"/><Relationship Id="rId1" Type="http://schemas.openxmlformats.org/officeDocument/2006/relationships/tags" Target="../tags/tag164.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7.xml"/><Relationship Id="rId1" Type="http://schemas.openxmlformats.org/officeDocument/2006/relationships/tags" Target="../tags/tag165.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tags" Target="../tags/tag16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tags" Target="../tags/tag88.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tags" Target="../tags/tag93.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tags" Target="../tags/tag96.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tags" Target="../tags/tag99.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tags" Target="../tags/tag10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73A823-7F73-94D4-79F5-4232F3A4141A}"/>
              </a:ext>
            </a:extLst>
          </p:cNvPr>
          <p:cNvSpPr>
            <a:spLocks noGrp="1"/>
          </p:cNvSpPr>
          <p:nvPr>
            <p:ph type="ctrTitle"/>
          </p:nvPr>
        </p:nvSpPr>
        <p:spPr>
          <a:xfrm>
            <a:off x="76200" y="304800"/>
            <a:ext cx="8915400" cy="533400"/>
          </a:xfrm>
        </p:spPr>
        <p:txBody>
          <a:bodyPr/>
          <a:lstStyle/>
          <a:p>
            <a:pPr eaLnBrk="1" hangingPunct="1"/>
            <a:r>
              <a:rPr lang="es-PR" altLang="en-US" sz="4200">
                <a:solidFill>
                  <a:srgbClr val="FF0000"/>
                </a:solidFill>
                <a:effectLst>
                  <a:outerShdw blurRad="38100" dist="38100" dir="2700000" algn="tl">
                    <a:srgbClr val="FFFFFF"/>
                  </a:outerShdw>
                </a:effectLst>
                <a:latin typeface="Arial Black" panose="020B0A04020102020204" pitchFamily="34" charset="0"/>
              </a:rPr>
              <a:t>EJERCICIOS TERAPÉUTICOS:</a:t>
            </a:r>
            <a:endParaRPr lang="es-PR" altLang="en-US" sz="4200">
              <a:solidFill>
                <a:srgbClr val="FF0000"/>
              </a:solidFill>
              <a:effectLst>
                <a:outerShdw blurRad="38100" dist="38100" dir="2700000" algn="tl">
                  <a:srgbClr val="FFFFFF"/>
                </a:outerShdw>
              </a:effectLst>
            </a:endParaRPr>
          </a:p>
        </p:txBody>
      </p:sp>
      <p:sp>
        <p:nvSpPr>
          <p:cNvPr id="4" name="Title 5">
            <a:extLst>
              <a:ext uri="{FF2B5EF4-FFF2-40B4-BE49-F238E27FC236}">
                <a16:creationId xmlns:a16="http://schemas.microsoft.com/office/drawing/2014/main" id="{91DE9652-4CAA-572C-D998-13A19EBD17D0}"/>
              </a:ext>
            </a:extLst>
          </p:cNvPr>
          <p:cNvSpPr txBox="1">
            <a:spLocks/>
          </p:cNvSpPr>
          <p:nvPr/>
        </p:nvSpPr>
        <p:spPr bwMode="auto">
          <a:xfrm>
            <a:off x="152400" y="1219200"/>
            <a:ext cx="8534400" cy="2971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72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7" name="Subtitle 6">
            <a:extLst>
              <a:ext uri="{FF2B5EF4-FFF2-40B4-BE49-F238E27FC236}">
                <a16:creationId xmlns:a16="http://schemas.microsoft.com/office/drawing/2014/main" id="{4D5F42E8-9969-EF50-08D5-4E43990B17C4}"/>
              </a:ext>
            </a:extLst>
          </p:cNvPr>
          <p:cNvSpPr>
            <a:spLocks/>
          </p:cNvSpPr>
          <p:nvPr/>
        </p:nvSpPr>
        <p:spPr bwMode="auto">
          <a:xfrm>
            <a:off x="1295400" y="4876800"/>
            <a:ext cx="640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 typeface="Arial" charset="0"/>
              <a:buNone/>
              <a:defRPr/>
            </a:pPr>
            <a:r>
              <a:rPr lang="es-PR" sz="2400" i="1">
                <a:solidFill>
                  <a:srgbClr val="FF0000"/>
                </a:solidFill>
                <a:effectLst>
                  <a:outerShdw blurRad="38100" dist="38100" dir="2700000" algn="tl">
                    <a:srgbClr val="FFFFFF"/>
                  </a:outerShdw>
                </a:effectLst>
                <a:latin typeface="Arial" charset="0"/>
                <a:cs typeface="Arial" charset="0"/>
              </a:rPr>
              <a:t>Prof. Edgar Lopategui Corsino</a:t>
            </a:r>
          </a:p>
          <a:p>
            <a:pPr algn="ctr">
              <a:buFont typeface="Arial" charset="0"/>
              <a:buNone/>
              <a:defRPr/>
            </a:pPr>
            <a:r>
              <a:rPr lang="es-PR" sz="2400" i="1">
                <a:solidFill>
                  <a:srgbClr val="FF0000"/>
                </a:solidFill>
                <a:effectLst>
                  <a:outerShdw blurRad="38100" dist="38100" dir="2700000" algn="tl">
                    <a:srgbClr val="FFFFFF"/>
                  </a:outerShdw>
                </a:effectLst>
                <a:latin typeface="Arial" charset="0"/>
                <a:cs typeface="Arial" charset="0"/>
              </a:rPr>
              <a:t>M.A., Fisiología del Ejercicio</a:t>
            </a:r>
          </a:p>
        </p:txBody>
      </p:sp>
      <p:pic>
        <p:nvPicPr>
          <p:cNvPr id="3080" name="Picture 1">
            <a:extLst>
              <a:ext uri="{FF2B5EF4-FFF2-40B4-BE49-F238E27FC236}">
                <a16:creationId xmlns:a16="http://schemas.microsoft.com/office/drawing/2014/main" id="{06E45953-8996-9B47-7E56-229638B678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2230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2">
            <a:extLst>
              <a:ext uri="{FF2B5EF4-FFF2-40B4-BE49-F238E27FC236}">
                <a16:creationId xmlns:a16="http://schemas.microsoft.com/office/drawing/2014/main" id="{E73883BB-B7D8-55E4-83CC-B7F00BB077EA}"/>
              </a:ext>
            </a:extLst>
          </p:cNvPr>
          <p:cNvSpPr txBox="1">
            <a:spLocks noChangeArrowheads="1"/>
          </p:cNvSpPr>
          <p:nvPr/>
        </p:nvSpPr>
        <p:spPr bwMode="auto">
          <a:xfrm>
            <a:off x="1574800" y="6096000"/>
            <a:ext cx="726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s-PR" altLang="en-US" sz="1200" b="0" dirty="0" err="1"/>
              <a:t>Saludmed</a:t>
            </a:r>
            <a:r>
              <a:rPr lang="es-PR" altLang="en-US" sz="1200" b="0" dirty="0"/>
              <a:t> 2025, por </a:t>
            </a:r>
            <a:r>
              <a:rPr lang="es-PR" altLang="en-US" sz="1200" i="1" dirty="0">
                <a:hlinkClick r:id="rId6"/>
              </a:rPr>
              <a:t>Edgar Lopategui Corsino</a:t>
            </a:r>
            <a:r>
              <a:rPr lang="es-PR" altLang="en-US" sz="1200" b="0" dirty="0"/>
              <a:t>, se encuentra bajo una licencia </a:t>
            </a:r>
            <a:r>
              <a:rPr lang="es-PR" altLang="en-US" sz="1200" b="0" i="1" dirty="0">
                <a:hlinkClick r:id="rId7"/>
              </a:rPr>
              <a:t>"Creative </a:t>
            </a:r>
            <a:r>
              <a:rPr lang="es-PR" altLang="en-US" sz="1200" b="0" i="1" dirty="0" err="1">
                <a:hlinkClick r:id="rId7"/>
              </a:rPr>
              <a:t>Commons</a:t>
            </a:r>
            <a:r>
              <a:rPr lang="es-PR" altLang="en-US" sz="1200" b="0" i="1" dirty="0">
                <a:hlinkClick r:id="rId7"/>
              </a:rPr>
              <a:t>"</a:t>
            </a:r>
            <a:r>
              <a:rPr lang="es-PR" altLang="en-US" sz="1200" b="0" dirty="0"/>
              <a:t>, </a:t>
            </a:r>
          </a:p>
          <a:p>
            <a:pPr eaLnBrk="1" hangingPunct="1">
              <a:buFontTx/>
              <a:buNone/>
            </a:pPr>
            <a:r>
              <a:rPr lang="es-PR" altLang="en-US" sz="1200" b="0" dirty="0"/>
              <a:t>de tipo: </a:t>
            </a:r>
            <a:r>
              <a:rPr lang="es-PR" altLang="en-US" sz="1200" i="1" dirty="0">
                <a:hlinkClick r:id="rId7"/>
              </a:rPr>
              <a:t>Reconocimiento-</a:t>
            </a:r>
            <a:r>
              <a:rPr lang="es-PR" altLang="en-US" sz="1200" i="1" dirty="0" err="1">
                <a:hlinkClick r:id="rId7"/>
              </a:rPr>
              <a:t>NoComercial</a:t>
            </a:r>
            <a:r>
              <a:rPr lang="es-PR" altLang="en-US" sz="1200" i="1" dirty="0">
                <a:hlinkClick r:id="rId7"/>
              </a:rPr>
              <a:t>-Sin Obras Derivadas 3.0.  Licencia de Puerto Rico</a:t>
            </a:r>
            <a:r>
              <a:rPr lang="es-PR" altLang="en-US" sz="1200" b="0" dirty="0"/>
              <a:t>.  </a:t>
            </a:r>
          </a:p>
          <a:p>
            <a:pPr eaLnBrk="1" hangingPunct="1">
              <a:buFontTx/>
              <a:buNone/>
            </a:pPr>
            <a:r>
              <a:rPr lang="es-PR" altLang="en-US" sz="1200" b="0" dirty="0"/>
              <a:t>Basado en las páginas publicadas para el sitio Web: </a:t>
            </a:r>
            <a:r>
              <a:rPr lang="es-PR" altLang="en-US" sz="1200" i="1" dirty="0">
                <a:hlinkClick r:id="rId6"/>
              </a:rPr>
              <a:t>www.saludmed.com</a:t>
            </a:r>
            <a:r>
              <a:rPr lang="es-PR" altLang="en-US" sz="1200" b="0" dirty="0"/>
              <a:t>.</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Content Placeholder 2">
            <a:extLst>
              <a:ext uri="{FF2B5EF4-FFF2-40B4-BE49-F238E27FC236}">
                <a16:creationId xmlns:a16="http://schemas.microsoft.com/office/drawing/2014/main" id="{5B5E9434-841D-B375-83C9-FF05250CB4C4}"/>
              </a:ext>
            </a:extLst>
          </p:cNvPr>
          <p:cNvSpPr>
            <a:spLocks noGrp="1"/>
          </p:cNvSpPr>
          <p:nvPr>
            <p:ph idx="4294967295"/>
          </p:nvPr>
        </p:nvSpPr>
        <p:spPr>
          <a:xfrm>
            <a:off x="381000" y="3200400"/>
            <a:ext cx="8229600" cy="3124200"/>
          </a:xfrm>
        </p:spPr>
        <p:txBody>
          <a:bodyPr/>
          <a:lstStyle/>
          <a:p>
            <a:pPr algn="ctr" eaLnBrk="1" hangingPunct="1">
              <a:lnSpc>
                <a:spcPct val="90000"/>
              </a:lnSpc>
              <a:buFont typeface="Wingdings" panose="05000000000000000000" pitchFamily="2" charset="2"/>
              <a:buNone/>
            </a:pPr>
            <a:r>
              <a:rPr lang="es-PR" altLang="en-US" b="1"/>
              <a:t>El sobreestiramiento es un estiramiento que se realiza más allá del arco de movimiento normal de una articulación y los tejidos blandos circundantes</a:t>
            </a:r>
          </a:p>
        </p:txBody>
      </p:sp>
      <p:sp>
        <p:nvSpPr>
          <p:cNvPr id="436227" name="Title 1">
            <a:extLst>
              <a:ext uri="{FF2B5EF4-FFF2-40B4-BE49-F238E27FC236}">
                <a16:creationId xmlns:a16="http://schemas.microsoft.com/office/drawing/2014/main" id="{E05D12A6-3002-7DA5-75ED-5E07FCB5C64D}"/>
              </a:ext>
            </a:extLst>
          </p:cNvPr>
          <p:cNvSpPr>
            <a:spLocks/>
          </p:cNvSpPr>
          <p:nvPr/>
        </p:nvSpPr>
        <p:spPr bwMode="auto">
          <a:xfrm>
            <a:off x="304800" y="19050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DEFINICIONES:</a:t>
            </a:r>
            <a:br>
              <a:rPr lang="es-PR" altLang="en-US" sz="3700">
                <a:latin typeface="Calibri" panose="020F0502020204030204" pitchFamily="34" charset="0"/>
              </a:rPr>
            </a:br>
            <a:r>
              <a:rPr lang="es-PR" altLang="en-US" sz="3500" i="1">
                <a:latin typeface="Tahoma" panose="020B0604030504040204" pitchFamily="34" charset="0"/>
              </a:rPr>
              <a:t>SOBREESTIRAMIENTO</a:t>
            </a:r>
          </a:p>
        </p:txBody>
      </p:sp>
      <p:sp>
        <p:nvSpPr>
          <p:cNvPr id="4" name="Title 5">
            <a:extLst>
              <a:ext uri="{FF2B5EF4-FFF2-40B4-BE49-F238E27FC236}">
                <a16:creationId xmlns:a16="http://schemas.microsoft.com/office/drawing/2014/main" id="{4745B882-7FE1-6686-92FF-CCC1B8B3A9BD}"/>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a:t>
            </a:r>
          </a:p>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Y FLEXIBILIDAD</a:t>
            </a:r>
          </a:p>
        </p:txBody>
      </p:sp>
    </p:spTree>
    <p:custDataLst>
      <p:tags r:id="rId1"/>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Content Placeholder 2">
            <a:extLst>
              <a:ext uri="{FF2B5EF4-FFF2-40B4-BE49-F238E27FC236}">
                <a16:creationId xmlns:a16="http://schemas.microsoft.com/office/drawing/2014/main" id="{EF1476C6-01C3-0BD6-4F59-8667FB0685F8}"/>
              </a:ext>
            </a:extLst>
          </p:cNvPr>
          <p:cNvSpPr>
            <a:spLocks noGrp="1"/>
          </p:cNvSpPr>
          <p:nvPr>
            <p:ph idx="4294967295"/>
          </p:nvPr>
        </p:nvSpPr>
        <p:spPr>
          <a:xfrm>
            <a:off x="381000" y="3200400"/>
            <a:ext cx="8229600" cy="3200400"/>
          </a:xfrm>
        </p:spPr>
        <p:txBody>
          <a:bodyPr/>
          <a:lstStyle/>
          <a:p>
            <a:pPr eaLnBrk="1" hangingPunct="1">
              <a:buFont typeface="Wingdings" panose="05000000000000000000" pitchFamily="2" charset="2"/>
              <a:buChar char="q"/>
            </a:pPr>
            <a:r>
              <a:rPr lang="en-US" altLang="en-US" b="1"/>
              <a:t> </a:t>
            </a:r>
            <a:r>
              <a:rPr lang="es-PR" altLang="en-US" b="1"/>
              <a:t>Desventaja/riesgo:</a:t>
            </a:r>
          </a:p>
          <a:p>
            <a:pPr lvl="1" eaLnBrk="1" hangingPunct="1">
              <a:lnSpc>
                <a:spcPct val="80000"/>
              </a:lnSpc>
              <a:buFont typeface="Wingdings" panose="05000000000000000000" pitchFamily="2" charset="2"/>
              <a:buChar char="Ø"/>
            </a:pPr>
            <a:r>
              <a:rPr lang="es-PR" altLang="en-US" b="1"/>
              <a:t> Peligro:</a:t>
            </a:r>
          </a:p>
          <a:p>
            <a:pPr lvl="2" eaLnBrk="1" hangingPunct="1">
              <a:lnSpc>
                <a:spcPct val="80000"/>
              </a:lnSpc>
              <a:buFontTx/>
              <a:buChar char="•"/>
            </a:pPr>
            <a:r>
              <a:rPr lang="es-PR" altLang="en-US" b="1"/>
              <a:t>Posible lesión:</a:t>
            </a:r>
          </a:p>
          <a:p>
            <a:pPr lvl="2" eaLnBrk="1" hangingPunct="1">
              <a:lnSpc>
                <a:spcPct val="120000"/>
              </a:lnSpc>
              <a:buFontTx/>
              <a:buNone/>
            </a:pPr>
            <a:r>
              <a:rPr lang="es-PR" altLang="en-US" b="1" i="1"/>
              <a:t>   Como resultado, se ha postulado que, durante el </a:t>
            </a:r>
          </a:p>
          <a:p>
            <a:pPr lvl="2" eaLnBrk="1" hangingPunct="1">
              <a:lnSpc>
                <a:spcPct val="80000"/>
              </a:lnSpc>
              <a:buFontTx/>
              <a:buNone/>
            </a:pPr>
            <a:r>
              <a:rPr lang="es-PR" altLang="en-US" b="1" i="1"/>
              <a:t>   periodo de alargamiento, este método podría conducir</a:t>
            </a:r>
          </a:p>
          <a:p>
            <a:pPr lvl="2" eaLnBrk="1" hangingPunct="1">
              <a:lnSpc>
                <a:spcPct val="60000"/>
              </a:lnSpc>
              <a:buFontTx/>
              <a:buNone/>
            </a:pPr>
            <a:r>
              <a:rPr lang="es-PR" altLang="en-US" b="1" i="1"/>
              <a:t>   a una lesión del músculo tenso</a:t>
            </a:r>
            <a:r>
              <a:rPr lang="es-PR" altLang="en-US" sz="2800" b="1"/>
              <a:t> </a:t>
            </a:r>
          </a:p>
          <a:p>
            <a:pPr lvl="1" eaLnBrk="1" hangingPunct="1">
              <a:lnSpc>
                <a:spcPct val="80000"/>
              </a:lnSpc>
              <a:buFont typeface="Wingdings" panose="05000000000000000000" pitchFamily="2" charset="2"/>
              <a:buChar char="Ø"/>
            </a:pPr>
            <a:endParaRPr lang="es-PR" altLang="en-US" sz="3200" b="1"/>
          </a:p>
        </p:txBody>
      </p:sp>
      <p:sp>
        <p:nvSpPr>
          <p:cNvPr id="4" name="Title 5">
            <a:extLst>
              <a:ext uri="{FF2B5EF4-FFF2-40B4-BE49-F238E27FC236}">
                <a16:creationId xmlns:a16="http://schemas.microsoft.com/office/drawing/2014/main" id="{B1AFF384-81E4-1ED1-24CA-825598C0F673}"/>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58756" name="Title 1">
            <a:extLst>
              <a:ext uri="{FF2B5EF4-FFF2-40B4-BE49-F238E27FC236}">
                <a16:creationId xmlns:a16="http://schemas.microsoft.com/office/drawing/2014/main" id="{6602BC02-438D-9DCE-F3E8-962B0F8AE54A}"/>
              </a:ext>
            </a:extLst>
          </p:cNvPr>
          <p:cNvSpPr>
            <a:spLocks/>
          </p:cNvSpPr>
          <p:nvPr/>
        </p:nvSpPr>
        <p:spPr bwMode="auto">
          <a:xfrm>
            <a:off x="304800" y="838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Técnicas</a:t>
            </a:r>
          </a:p>
        </p:txBody>
      </p:sp>
      <p:sp>
        <p:nvSpPr>
          <p:cNvPr id="2" name="Title 5">
            <a:extLst>
              <a:ext uri="{FF2B5EF4-FFF2-40B4-BE49-F238E27FC236}">
                <a16:creationId xmlns:a16="http://schemas.microsoft.com/office/drawing/2014/main" id="{AA407035-2347-93B0-73E2-F6A1ABDF8DC2}"/>
              </a:ext>
            </a:extLst>
          </p:cNvPr>
          <p:cNvSpPr txBox="1">
            <a:spLocks/>
          </p:cNvSpPr>
          <p:nvPr/>
        </p:nvSpPr>
        <p:spPr bwMode="auto">
          <a:xfrm>
            <a:off x="228600" y="2362200"/>
            <a:ext cx="87630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CONTRAER-RELAJAR *</a:t>
            </a:r>
          </a:p>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(SOSTENER-RELAJAR)</a:t>
            </a:r>
          </a:p>
        </p:txBody>
      </p:sp>
    </p:spTree>
    <p:custDataLst>
      <p:tags r:id="rId1"/>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Content Placeholder 2">
            <a:extLst>
              <a:ext uri="{FF2B5EF4-FFF2-40B4-BE49-F238E27FC236}">
                <a16:creationId xmlns:a16="http://schemas.microsoft.com/office/drawing/2014/main" id="{4CBF0DC4-2108-0324-C396-99D9CADDD889}"/>
              </a:ext>
            </a:extLst>
          </p:cNvPr>
          <p:cNvSpPr>
            <a:spLocks noGrp="1"/>
          </p:cNvSpPr>
          <p:nvPr>
            <p:ph idx="4294967295"/>
          </p:nvPr>
        </p:nvSpPr>
        <p:spPr>
          <a:xfrm>
            <a:off x="381000" y="3200400"/>
            <a:ext cx="8382000" cy="3200400"/>
          </a:xfrm>
        </p:spPr>
        <p:txBody>
          <a:bodyPr/>
          <a:lstStyle/>
          <a:p>
            <a:pPr eaLnBrk="1" hangingPunct="1">
              <a:buFont typeface="Wingdings" panose="05000000000000000000" pitchFamily="2" charset="2"/>
              <a:buChar char="q"/>
            </a:pPr>
            <a:r>
              <a:rPr lang="en-US" altLang="en-US" b="1"/>
              <a:t> </a:t>
            </a:r>
            <a:r>
              <a:rPr lang="es-PR" altLang="en-US" b="1"/>
              <a:t>Procedimiento:</a:t>
            </a:r>
          </a:p>
          <a:p>
            <a:pPr lvl="1" eaLnBrk="1" hangingPunct="1">
              <a:buFont typeface="Wingdings" panose="05000000000000000000" pitchFamily="2" charset="2"/>
              <a:buChar char="Ø"/>
            </a:pPr>
            <a:r>
              <a:rPr lang="es-PR" altLang="en-US" b="1"/>
              <a:t> Comience el músculo tenso en una posición</a:t>
            </a:r>
          </a:p>
          <a:p>
            <a:pPr lvl="1" eaLnBrk="1" hangingPunct="1">
              <a:lnSpc>
                <a:spcPct val="50000"/>
              </a:lnSpc>
              <a:buFont typeface="Wingdings" panose="05000000000000000000" pitchFamily="2" charset="2"/>
              <a:buNone/>
            </a:pPr>
            <a:r>
              <a:rPr lang="es-PR" altLang="en-US" b="1"/>
              <a:t>     alargada cómoda</a:t>
            </a:r>
          </a:p>
          <a:p>
            <a:pPr lvl="1" eaLnBrk="1" hangingPunct="1">
              <a:buFont typeface="Wingdings" panose="05000000000000000000" pitchFamily="2" charset="2"/>
              <a:buChar char="Ø"/>
            </a:pPr>
            <a:r>
              <a:rPr lang="es-PR" altLang="en-US" b="1"/>
              <a:t> Instruya al paciente de contraer isométricamente</a:t>
            </a:r>
          </a:p>
          <a:p>
            <a:pPr lvl="1" eaLnBrk="1" hangingPunct="1">
              <a:lnSpc>
                <a:spcPct val="60000"/>
              </a:lnSpc>
              <a:buFont typeface="Wingdings" panose="05000000000000000000" pitchFamily="2" charset="2"/>
              <a:buNone/>
            </a:pPr>
            <a:r>
              <a:rPr lang="es-PR" altLang="en-US" b="1"/>
              <a:t>     el músculo tenso contra una resistencia   </a:t>
            </a:r>
          </a:p>
          <a:p>
            <a:pPr lvl="1" eaLnBrk="1" hangingPunct="1">
              <a:lnSpc>
                <a:spcPct val="60000"/>
              </a:lnSpc>
              <a:buFont typeface="Wingdings" panose="05000000000000000000" pitchFamily="2" charset="2"/>
              <a:buNone/>
            </a:pPr>
            <a:r>
              <a:rPr lang="es-PR" altLang="en-US" b="1"/>
              <a:t>     substancial durante 5 a 10 segundos, hasta que el</a:t>
            </a:r>
          </a:p>
          <a:p>
            <a:pPr lvl="1" eaLnBrk="1" hangingPunct="1">
              <a:lnSpc>
                <a:spcPct val="60000"/>
              </a:lnSpc>
              <a:buFont typeface="Wingdings" panose="05000000000000000000" pitchFamily="2" charset="2"/>
              <a:buNone/>
            </a:pPr>
            <a:r>
              <a:rPr lang="es-PR" altLang="en-US" b="1"/>
              <a:t>     músculo comience a fatigarse</a:t>
            </a:r>
          </a:p>
        </p:txBody>
      </p:sp>
      <p:sp>
        <p:nvSpPr>
          <p:cNvPr id="4" name="Title 5">
            <a:extLst>
              <a:ext uri="{FF2B5EF4-FFF2-40B4-BE49-F238E27FC236}">
                <a16:creationId xmlns:a16="http://schemas.microsoft.com/office/drawing/2014/main" id="{E552D2C1-2A3B-CBDF-2AFB-5647EF832D3C}"/>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48516" name="Title 1">
            <a:extLst>
              <a:ext uri="{FF2B5EF4-FFF2-40B4-BE49-F238E27FC236}">
                <a16:creationId xmlns:a16="http://schemas.microsoft.com/office/drawing/2014/main" id="{A3DD45C0-4E86-7D54-FE97-716BC281C58D}"/>
              </a:ext>
            </a:extLst>
          </p:cNvPr>
          <p:cNvSpPr>
            <a:spLocks/>
          </p:cNvSpPr>
          <p:nvPr/>
        </p:nvSpPr>
        <p:spPr bwMode="auto">
          <a:xfrm>
            <a:off x="304800" y="838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Técnicas</a:t>
            </a:r>
          </a:p>
        </p:txBody>
      </p:sp>
      <p:sp>
        <p:nvSpPr>
          <p:cNvPr id="2" name="Title 5">
            <a:extLst>
              <a:ext uri="{FF2B5EF4-FFF2-40B4-BE49-F238E27FC236}">
                <a16:creationId xmlns:a16="http://schemas.microsoft.com/office/drawing/2014/main" id="{E320C3CE-4C40-D78F-2060-786AA13AC8B3}"/>
              </a:ext>
            </a:extLst>
          </p:cNvPr>
          <p:cNvSpPr txBox="1">
            <a:spLocks/>
          </p:cNvSpPr>
          <p:nvPr/>
        </p:nvSpPr>
        <p:spPr bwMode="auto">
          <a:xfrm>
            <a:off x="228600" y="2362200"/>
            <a:ext cx="87630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CONTRAER-RELAJAR *</a:t>
            </a:r>
          </a:p>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(SOSTENER-RELAJAR)</a:t>
            </a:r>
          </a:p>
        </p:txBody>
      </p:sp>
    </p:spTree>
    <p:custDataLst>
      <p:tags r:id="rId1"/>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Content Placeholder 2">
            <a:extLst>
              <a:ext uri="{FF2B5EF4-FFF2-40B4-BE49-F238E27FC236}">
                <a16:creationId xmlns:a16="http://schemas.microsoft.com/office/drawing/2014/main" id="{85CDD9B1-EAD7-79F3-DB83-D827CAF0D63B}"/>
              </a:ext>
            </a:extLst>
          </p:cNvPr>
          <p:cNvSpPr>
            <a:spLocks noGrp="1"/>
          </p:cNvSpPr>
          <p:nvPr>
            <p:ph idx="4294967295"/>
          </p:nvPr>
        </p:nvSpPr>
        <p:spPr>
          <a:xfrm>
            <a:off x="381000" y="3124200"/>
            <a:ext cx="8458200" cy="3352800"/>
          </a:xfrm>
        </p:spPr>
        <p:txBody>
          <a:bodyPr/>
          <a:lstStyle/>
          <a:p>
            <a:pPr eaLnBrk="1" hangingPunct="1">
              <a:buFont typeface="Wingdings" panose="05000000000000000000" pitchFamily="2" charset="2"/>
              <a:buChar char="q"/>
            </a:pPr>
            <a:r>
              <a:rPr lang="en-US" altLang="en-US" b="1"/>
              <a:t> </a:t>
            </a:r>
            <a:r>
              <a:rPr lang="es-PR" altLang="en-US" b="1"/>
              <a:t>Procedimiento:</a:t>
            </a:r>
          </a:p>
          <a:p>
            <a:pPr lvl="1" eaLnBrk="1" hangingPunct="1">
              <a:buFont typeface="Wingdings" panose="05000000000000000000" pitchFamily="2" charset="2"/>
              <a:buChar char="Ø"/>
            </a:pPr>
            <a:r>
              <a:rPr lang="es-PR" altLang="en-US" b="1"/>
              <a:t> Luego, instruya al paciente que voluntariamente</a:t>
            </a:r>
          </a:p>
          <a:p>
            <a:pPr lvl="1" eaLnBrk="1" hangingPunct="1">
              <a:lnSpc>
                <a:spcPct val="60000"/>
              </a:lnSpc>
              <a:buFont typeface="Wingdings" panose="05000000000000000000" pitchFamily="2" charset="2"/>
              <a:buNone/>
            </a:pPr>
            <a:r>
              <a:rPr lang="es-PR" altLang="en-US" b="1"/>
              <a:t>     relaje</a:t>
            </a:r>
          </a:p>
          <a:p>
            <a:pPr lvl="1" eaLnBrk="1" hangingPunct="1">
              <a:buFont typeface="Wingdings" panose="05000000000000000000" pitchFamily="2" charset="2"/>
              <a:buChar char="Ø"/>
            </a:pPr>
            <a:r>
              <a:rPr lang="es-PR" altLang="en-US" b="1"/>
              <a:t> Entonces, el terapeuta atlético alarga el músculo</a:t>
            </a:r>
          </a:p>
          <a:p>
            <a:pPr lvl="1" eaLnBrk="1" hangingPunct="1">
              <a:lnSpc>
                <a:spcPct val="70000"/>
              </a:lnSpc>
              <a:buFont typeface="Wingdings" panose="05000000000000000000" pitchFamily="2" charset="2"/>
              <a:buNone/>
            </a:pPr>
            <a:r>
              <a:rPr lang="es-PR" altLang="en-US" b="1"/>
              <a:t>     al pasivamente mover la extremidad a través del</a:t>
            </a:r>
          </a:p>
          <a:p>
            <a:pPr lvl="1" eaLnBrk="1" hangingPunct="1">
              <a:lnSpc>
                <a:spcPct val="70000"/>
              </a:lnSpc>
              <a:buFont typeface="Wingdings" panose="05000000000000000000" pitchFamily="2" charset="2"/>
              <a:buNone/>
            </a:pPr>
            <a:r>
              <a:rPr lang="es-PR" altLang="en-US" b="1"/>
              <a:t>     rango (o arco) ganado</a:t>
            </a:r>
          </a:p>
          <a:p>
            <a:pPr lvl="1" eaLnBrk="1" hangingPunct="1">
              <a:lnSpc>
                <a:spcPct val="70000"/>
              </a:lnSpc>
              <a:buFont typeface="Wingdings" panose="05000000000000000000" pitchFamily="2" charset="2"/>
              <a:buChar char="Ø"/>
            </a:pPr>
            <a:r>
              <a:rPr lang="es-PR" altLang="en-US" b="1"/>
              <a:t> Repita el procedimiento entero luego de varios </a:t>
            </a:r>
          </a:p>
          <a:p>
            <a:pPr lvl="1" eaLnBrk="1" hangingPunct="1">
              <a:lnSpc>
                <a:spcPct val="60000"/>
              </a:lnSpc>
              <a:buFont typeface="Wingdings" panose="05000000000000000000" pitchFamily="2" charset="2"/>
              <a:buNone/>
            </a:pPr>
            <a:r>
              <a:rPr lang="es-PR" altLang="en-US" b="1"/>
              <a:t>     segundos de reposo</a:t>
            </a:r>
          </a:p>
        </p:txBody>
      </p:sp>
      <p:sp>
        <p:nvSpPr>
          <p:cNvPr id="4" name="Title 5">
            <a:extLst>
              <a:ext uri="{FF2B5EF4-FFF2-40B4-BE49-F238E27FC236}">
                <a16:creationId xmlns:a16="http://schemas.microsoft.com/office/drawing/2014/main" id="{D1B8886A-3BDB-9BE1-D98E-2DCBEA28A239}"/>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50564" name="Title 1">
            <a:extLst>
              <a:ext uri="{FF2B5EF4-FFF2-40B4-BE49-F238E27FC236}">
                <a16:creationId xmlns:a16="http://schemas.microsoft.com/office/drawing/2014/main" id="{FB8CAC0D-E66C-D2A9-9975-E8D094D8598D}"/>
              </a:ext>
            </a:extLst>
          </p:cNvPr>
          <p:cNvSpPr>
            <a:spLocks/>
          </p:cNvSpPr>
          <p:nvPr/>
        </p:nvSpPr>
        <p:spPr bwMode="auto">
          <a:xfrm>
            <a:off x="304800" y="838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Técnicas</a:t>
            </a:r>
          </a:p>
        </p:txBody>
      </p:sp>
      <p:sp>
        <p:nvSpPr>
          <p:cNvPr id="2" name="Title 5">
            <a:extLst>
              <a:ext uri="{FF2B5EF4-FFF2-40B4-BE49-F238E27FC236}">
                <a16:creationId xmlns:a16="http://schemas.microsoft.com/office/drawing/2014/main" id="{02DCB044-1F51-AB9C-AFF3-9178BAA750F3}"/>
              </a:ext>
            </a:extLst>
          </p:cNvPr>
          <p:cNvSpPr txBox="1">
            <a:spLocks/>
          </p:cNvSpPr>
          <p:nvPr/>
        </p:nvSpPr>
        <p:spPr bwMode="auto">
          <a:xfrm>
            <a:off x="228600" y="2362200"/>
            <a:ext cx="87630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CONTRAER-RELAJAR *</a:t>
            </a:r>
          </a:p>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(SOSTENER-RELAJAR)</a:t>
            </a:r>
          </a:p>
        </p:txBody>
      </p:sp>
    </p:spTree>
    <p:custDataLst>
      <p:tags r:id="rId1"/>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Content Placeholder 2">
            <a:extLst>
              <a:ext uri="{FF2B5EF4-FFF2-40B4-BE49-F238E27FC236}">
                <a16:creationId xmlns:a16="http://schemas.microsoft.com/office/drawing/2014/main" id="{7AEDB26B-872B-9291-8E16-3C97999B3DCD}"/>
              </a:ext>
            </a:extLst>
          </p:cNvPr>
          <p:cNvSpPr>
            <a:spLocks noGrp="1"/>
          </p:cNvSpPr>
          <p:nvPr>
            <p:ph idx="4294967295"/>
          </p:nvPr>
        </p:nvSpPr>
        <p:spPr>
          <a:xfrm>
            <a:off x="381000" y="3200400"/>
            <a:ext cx="8229600" cy="3200400"/>
          </a:xfrm>
        </p:spPr>
        <p:txBody>
          <a:bodyPr/>
          <a:lstStyle/>
          <a:p>
            <a:pPr eaLnBrk="1" hangingPunct="1">
              <a:buFont typeface="Wingdings" panose="05000000000000000000" pitchFamily="2" charset="2"/>
              <a:buChar char="q"/>
            </a:pPr>
            <a:r>
              <a:rPr lang="en-US" altLang="en-US" b="1"/>
              <a:t> </a:t>
            </a:r>
            <a:r>
              <a:rPr lang="es-PR" altLang="en-US" b="1"/>
              <a:t>Descripción:</a:t>
            </a:r>
          </a:p>
          <a:p>
            <a:pPr lvl="1" eaLnBrk="1" hangingPunct="1">
              <a:lnSpc>
                <a:spcPct val="70000"/>
              </a:lnSpc>
              <a:buFont typeface="Wingdings" panose="05000000000000000000" pitchFamily="2" charset="2"/>
              <a:buChar char="Ø"/>
            </a:pPr>
            <a:r>
              <a:rPr lang="es-PR" altLang="en-US" b="1"/>
              <a:t> Esta técnica es similar a la de contraer-relajar, </a:t>
            </a:r>
          </a:p>
          <a:p>
            <a:pPr lvl="1" eaLnBrk="1" hangingPunct="1">
              <a:lnSpc>
                <a:spcPct val="70000"/>
              </a:lnSpc>
              <a:buFont typeface="Wingdings" panose="05000000000000000000" pitchFamily="2" charset="2"/>
              <a:buNone/>
            </a:pPr>
            <a:r>
              <a:rPr lang="es-PR" altLang="en-US" b="1"/>
              <a:t>     con la excepción de que, luego de la contracción</a:t>
            </a:r>
          </a:p>
          <a:p>
            <a:pPr lvl="1" eaLnBrk="1" hangingPunct="1">
              <a:lnSpc>
                <a:spcPct val="70000"/>
              </a:lnSpc>
              <a:buFont typeface="Wingdings" panose="05000000000000000000" pitchFamily="2" charset="2"/>
              <a:buNone/>
            </a:pPr>
            <a:r>
              <a:rPr lang="es-PR" altLang="en-US" b="1"/>
              <a:t>     de pre-estiramiento del músculo tenso y las</a:t>
            </a:r>
          </a:p>
          <a:p>
            <a:pPr lvl="1" eaLnBrk="1" hangingPunct="1">
              <a:lnSpc>
                <a:spcPct val="70000"/>
              </a:lnSpc>
              <a:buFont typeface="Wingdings" panose="05000000000000000000" pitchFamily="2" charset="2"/>
              <a:buNone/>
            </a:pPr>
            <a:r>
              <a:rPr lang="es-PR" altLang="en-US" b="1"/>
              <a:t>     fases de relajamiento, el paciente contrae</a:t>
            </a:r>
          </a:p>
          <a:p>
            <a:pPr lvl="1" eaLnBrk="1" hangingPunct="1">
              <a:lnSpc>
                <a:spcPct val="70000"/>
              </a:lnSpc>
              <a:buFont typeface="Wingdings" panose="05000000000000000000" pitchFamily="2" charset="2"/>
              <a:buNone/>
            </a:pPr>
            <a:r>
              <a:rPr lang="es-PR" altLang="en-US" b="1"/>
              <a:t>     activamente el antagonista del músculo tenso y</a:t>
            </a:r>
          </a:p>
          <a:p>
            <a:pPr lvl="1" eaLnBrk="1" hangingPunct="1">
              <a:lnSpc>
                <a:spcPct val="70000"/>
              </a:lnSpc>
              <a:buFont typeface="Wingdings" panose="05000000000000000000" pitchFamily="2" charset="2"/>
              <a:buNone/>
            </a:pPr>
            <a:r>
              <a:rPr lang="es-PR" altLang="en-US" b="1"/>
              <a:t>     activamente mueve la articulación a través del</a:t>
            </a:r>
          </a:p>
          <a:p>
            <a:pPr lvl="1" eaLnBrk="1" hangingPunct="1">
              <a:lnSpc>
                <a:spcPct val="70000"/>
              </a:lnSpc>
              <a:buFont typeface="Wingdings" panose="05000000000000000000" pitchFamily="2" charset="2"/>
              <a:buNone/>
            </a:pPr>
            <a:r>
              <a:rPr lang="es-PR" altLang="en-US" b="1"/>
              <a:t>     rango (o arco) ganado por la articulación</a:t>
            </a:r>
            <a:endParaRPr lang="es-PR" altLang="en-US" sz="3200" b="1"/>
          </a:p>
        </p:txBody>
      </p:sp>
      <p:sp>
        <p:nvSpPr>
          <p:cNvPr id="4" name="Title 5">
            <a:extLst>
              <a:ext uri="{FF2B5EF4-FFF2-40B4-BE49-F238E27FC236}">
                <a16:creationId xmlns:a16="http://schemas.microsoft.com/office/drawing/2014/main" id="{7B4F6F16-0328-DEF1-3C80-D1D6DDDA3EC0}"/>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60804" name="Title 1">
            <a:extLst>
              <a:ext uri="{FF2B5EF4-FFF2-40B4-BE49-F238E27FC236}">
                <a16:creationId xmlns:a16="http://schemas.microsoft.com/office/drawing/2014/main" id="{B35EB519-89C8-A86F-36CB-34A4F87C6179}"/>
              </a:ext>
            </a:extLst>
          </p:cNvPr>
          <p:cNvSpPr>
            <a:spLocks/>
          </p:cNvSpPr>
          <p:nvPr/>
        </p:nvSpPr>
        <p:spPr bwMode="auto">
          <a:xfrm>
            <a:off x="304800" y="838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Técnicas</a:t>
            </a:r>
          </a:p>
        </p:txBody>
      </p:sp>
      <p:sp>
        <p:nvSpPr>
          <p:cNvPr id="2" name="Title 5">
            <a:extLst>
              <a:ext uri="{FF2B5EF4-FFF2-40B4-BE49-F238E27FC236}">
                <a16:creationId xmlns:a16="http://schemas.microsoft.com/office/drawing/2014/main" id="{CD7308DF-5A8F-5B66-14B0-AC03F1008FA5}"/>
              </a:ext>
            </a:extLst>
          </p:cNvPr>
          <p:cNvSpPr txBox="1">
            <a:spLocks/>
          </p:cNvSpPr>
          <p:nvPr/>
        </p:nvSpPr>
        <p:spPr bwMode="auto">
          <a:xfrm>
            <a:off x="228600" y="2362200"/>
            <a:ext cx="87630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CONTRAER-RELAJAR -CONTRAER*</a:t>
            </a:r>
          </a:p>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(SOSTENER-RELAJAR-CONTRAER)</a:t>
            </a:r>
          </a:p>
        </p:txBody>
      </p:sp>
    </p:spTree>
    <p:custDataLst>
      <p:tags r:id="rId1"/>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Content Placeholder 2">
            <a:extLst>
              <a:ext uri="{FF2B5EF4-FFF2-40B4-BE49-F238E27FC236}">
                <a16:creationId xmlns:a16="http://schemas.microsoft.com/office/drawing/2014/main" id="{8C730013-B4CC-FEB3-3169-418445F345D9}"/>
              </a:ext>
            </a:extLst>
          </p:cNvPr>
          <p:cNvSpPr>
            <a:spLocks noGrp="1"/>
          </p:cNvSpPr>
          <p:nvPr>
            <p:ph idx="4294967295"/>
          </p:nvPr>
        </p:nvSpPr>
        <p:spPr>
          <a:xfrm>
            <a:off x="381000" y="3200400"/>
            <a:ext cx="8229600" cy="3200400"/>
          </a:xfrm>
        </p:spPr>
        <p:txBody>
          <a:bodyPr/>
          <a:lstStyle/>
          <a:p>
            <a:pPr eaLnBrk="1" hangingPunct="1">
              <a:buFont typeface="Wingdings" panose="05000000000000000000" pitchFamily="2" charset="2"/>
              <a:buChar char="q"/>
            </a:pPr>
            <a:r>
              <a:rPr lang="en-US" altLang="en-US" b="1"/>
              <a:t> </a:t>
            </a:r>
            <a:r>
              <a:rPr lang="es-PR" altLang="en-US" b="1"/>
              <a:t>Ventaja/beneficio:</a:t>
            </a:r>
          </a:p>
          <a:p>
            <a:pPr lvl="1" eaLnBrk="1" hangingPunct="1">
              <a:lnSpc>
                <a:spcPct val="80000"/>
              </a:lnSpc>
              <a:buFont typeface="Wingdings" panose="05000000000000000000" pitchFamily="2" charset="2"/>
              <a:buChar char="Ø"/>
            </a:pPr>
            <a:r>
              <a:rPr lang="es-PR" altLang="en-US" b="1"/>
              <a:t> Se ha sugerido que esta combinación de</a:t>
            </a:r>
          </a:p>
          <a:p>
            <a:pPr lvl="1" eaLnBrk="1" hangingPunct="1">
              <a:lnSpc>
                <a:spcPct val="70000"/>
              </a:lnSpc>
              <a:buFont typeface="Wingdings" panose="05000000000000000000" pitchFamily="2" charset="2"/>
              <a:buNone/>
            </a:pPr>
            <a:r>
              <a:rPr lang="es-PR" altLang="en-US" b="1"/>
              <a:t>     inhibición y facilitación representa el método</a:t>
            </a:r>
          </a:p>
          <a:p>
            <a:pPr lvl="1" eaLnBrk="1" hangingPunct="1">
              <a:lnSpc>
                <a:spcPct val="70000"/>
              </a:lnSpc>
              <a:buFont typeface="Wingdings" panose="05000000000000000000" pitchFamily="2" charset="2"/>
              <a:buNone/>
            </a:pPr>
            <a:r>
              <a:rPr lang="es-PR" altLang="en-US" b="1"/>
              <a:t>     más exitoso para alargar los músculos</a:t>
            </a:r>
            <a:endParaRPr lang="es-PR" altLang="en-US" sz="3200" b="1"/>
          </a:p>
        </p:txBody>
      </p:sp>
      <p:sp>
        <p:nvSpPr>
          <p:cNvPr id="4" name="Title 5">
            <a:extLst>
              <a:ext uri="{FF2B5EF4-FFF2-40B4-BE49-F238E27FC236}">
                <a16:creationId xmlns:a16="http://schemas.microsoft.com/office/drawing/2014/main" id="{1AD197F5-F7DF-800B-C530-471D0573E569}"/>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62852" name="Title 1">
            <a:extLst>
              <a:ext uri="{FF2B5EF4-FFF2-40B4-BE49-F238E27FC236}">
                <a16:creationId xmlns:a16="http://schemas.microsoft.com/office/drawing/2014/main" id="{BC8976BF-D1A8-C6D8-BA41-3CF8FA2EF1A4}"/>
              </a:ext>
            </a:extLst>
          </p:cNvPr>
          <p:cNvSpPr>
            <a:spLocks/>
          </p:cNvSpPr>
          <p:nvPr/>
        </p:nvSpPr>
        <p:spPr bwMode="auto">
          <a:xfrm>
            <a:off x="304800" y="838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Técnicas</a:t>
            </a:r>
          </a:p>
        </p:txBody>
      </p:sp>
      <p:sp>
        <p:nvSpPr>
          <p:cNvPr id="2" name="Title 5">
            <a:extLst>
              <a:ext uri="{FF2B5EF4-FFF2-40B4-BE49-F238E27FC236}">
                <a16:creationId xmlns:a16="http://schemas.microsoft.com/office/drawing/2014/main" id="{53414327-5758-744D-8354-151EF82183FA}"/>
              </a:ext>
            </a:extLst>
          </p:cNvPr>
          <p:cNvSpPr txBox="1">
            <a:spLocks/>
          </p:cNvSpPr>
          <p:nvPr/>
        </p:nvSpPr>
        <p:spPr bwMode="auto">
          <a:xfrm>
            <a:off x="228600" y="2362200"/>
            <a:ext cx="87630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CONTRAER-RELAJAR -CONTRAER*</a:t>
            </a:r>
          </a:p>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(SOSTENER-RELAJAR-CONTRAER)</a:t>
            </a:r>
          </a:p>
        </p:txBody>
      </p:sp>
    </p:spTree>
    <p:custDataLst>
      <p:tags r:id="rId1"/>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Content Placeholder 2">
            <a:extLst>
              <a:ext uri="{FF2B5EF4-FFF2-40B4-BE49-F238E27FC236}">
                <a16:creationId xmlns:a16="http://schemas.microsoft.com/office/drawing/2014/main" id="{7274A8F0-F7B1-63DC-7174-445E91FD65AB}"/>
              </a:ext>
            </a:extLst>
          </p:cNvPr>
          <p:cNvSpPr>
            <a:spLocks noGrp="1"/>
          </p:cNvSpPr>
          <p:nvPr>
            <p:ph idx="4294967295"/>
          </p:nvPr>
        </p:nvSpPr>
        <p:spPr>
          <a:xfrm>
            <a:off x="381000" y="3048000"/>
            <a:ext cx="8229600" cy="3200400"/>
          </a:xfrm>
        </p:spPr>
        <p:txBody>
          <a:bodyPr/>
          <a:lstStyle/>
          <a:p>
            <a:pPr eaLnBrk="1" hangingPunct="1">
              <a:buFont typeface="Wingdings" panose="05000000000000000000" pitchFamily="2" charset="2"/>
              <a:buChar char="q"/>
            </a:pPr>
            <a:r>
              <a:rPr lang="en-US" altLang="en-US" b="1"/>
              <a:t> </a:t>
            </a:r>
            <a:r>
              <a:rPr lang="es-PR" altLang="en-US" b="1"/>
              <a:t>Descripción/teoría:</a:t>
            </a:r>
          </a:p>
          <a:p>
            <a:pPr lvl="1" eaLnBrk="1" hangingPunct="1">
              <a:lnSpc>
                <a:spcPct val="80000"/>
              </a:lnSpc>
              <a:buFont typeface="Wingdings" panose="05000000000000000000" pitchFamily="2" charset="2"/>
              <a:buChar char="Ø"/>
            </a:pPr>
            <a:r>
              <a:rPr lang="es-PR" altLang="en-US" b="1"/>
              <a:t> Conforme el músculo se contrae activamente y</a:t>
            </a:r>
          </a:p>
          <a:p>
            <a:pPr lvl="1" eaLnBrk="1" hangingPunct="1">
              <a:lnSpc>
                <a:spcPct val="80000"/>
              </a:lnSpc>
              <a:buFont typeface="Wingdings" panose="05000000000000000000" pitchFamily="2" charset="2"/>
              <a:buNone/>
            </a:pPr>
            <a:r>
              <a:rPr lang="es-PR" altLang="en-US" b="1"/>
              <a:t>     dinámicamente (incluye contracciones </a:t>
            </a:r>
          </a:p>
          <a:p>
            <a:pPr lvl="1" eaLnBrk="1" hangingPunct="1">
              <a:lnSpc>
                <a:spcPct val="80000"/>
              </a:lnSpc>
              <a:buFont typeface="Wingdings" panose="05000000000000000000" pitchFamily="2" charset="2"/>
              <a:buNone/>
            </a:pPr>
            <a:r>
              <a:rPr lang="es-PR" altLang="en-US" b="1"/>
              <a:t>     concéntricas y eccéntricas), su antagonista</a:t>
            </a:r>
          </a:p>
          <a:p>
            <a:pPr lvl="1" eaLnBrk="1" hangingPunct="1">
              <a:lnSpc>
                <a:spcPct val="80000"/>
              </a:lnSpc>
              <a:buFont typeface="Wingdings" panose="05000000000000000000" pitchFamily="2" charset="2"/>
              <a:buNone/>
            </a:pPr>
            <a:r>
              <a:rPr lang="es-PR" altLang="en-US" b="1"/>
              <a:t>     puede se inhibido recíprocamente, de modo que</a:t>
            </a:r>
          </a:p>
          <a:p>
            <a:pPr lvl="1" eaLnBrk="1" hangingPunct="1">
              <a:lnSpc>
                <a:spcPct val="80000"/>
              </a:lnSpc>
              <a:buFont typeface="Wingdings" panose="05000000000000000000" pitchFamily="2" charset="2"/>
              <a:buNone/>
            </a:pPr>
            <a:r>
              <a:rPr lang="es-PR" altLang="en-US" b="1"/>
              <a:t>     pueda ocurrir el movimiento en la articulación</a:t>
            </a:r>
            <a:endParaRPr lang="es-PR" altLang="en-US" sz="3200" b="1"/>
          </a:p>
        </p:txBody>
      </p:sp>
      <p:sp>
        <p:nvSpPr>
          <p:cNvPr id="4" name="Title 5">
            <a:extLst>
              <a:ext uri="{FF2B5EF4-FFF2-40B4-BE49-F238E27FC236}">
                <a16:creationId xmlns:a16="http://schemas.microsoft.com/office/drawing/2014/main" id="{0DDA5462-E460-684A-94CE-75F67D1A2E5E}"/>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64900" name="Title 1">
            <a:extLst>
              <a:ext uri="{FF2B5EF4-FFF2-40B4-BE49-F238E27FC236}">
                <a16:creationId xmlns:a16="http://schemas.microsoft.com/office/drawing/2014/main" id="{0543FBBA-4FD5-4DDF-C2CE-A5B110CFEECB}"/>
              </a:ext>
            </a:extLst>
          </p:cNvPr>
          <p:cNvSpPr>
            <a:spLocks/>
          </p:cNvSpPr>
          <p:nvPr/>
        </p:nvSpPr>
        <p:spPr bwMode="auto">
          <a:xfrm>
            <a:off x="304800" y="838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Técnicas</a:t>
            </a:r>
          </a:p>
        </p:txBody>
      </p:sp>
      <p:sp>
        <p:nvSpPr>
          <p:cNvPr id="2" name="Title 5">
            <a:extLst>
              <a:ext uri="{FF2B5EF4-FFF2-40B4-BE49-F238E27FC236}">
                <a16:creationId xmlns:a16="http://schemas.microsoft.com/office/drawing/2014/main" id="{A1ECFB35-015C-97D8-BF0F-2D42E45DA916}"/>
              </a:ext>
            </a:extLst>
          </p:cNvPr>
          <p:cNvSpPr txBox="1">
            <a:spLocks/>
          </p:cNvSpPr>
          <p:nvPr/>
        </p:nvSpPr>
        <p:spPr bwMode="auto">
          <a:xfrm>
            <a:off x="228600" y="2362200"/>
            <a:ext cx="8763000" cy="4572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INHIBICIÓN RECÍPROCA*</a:t>
            </a:r>
          </a:p>
        </p:txBody>
      </p:sp>
    </p:spTree>
    <p:custDataLst>
      <p:tags r:id="rId1"/>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Content Placeholder 2">
            <a:extLst>
              <a:ext uri="{FF2B5EF4-FFF2-40B4-BE49-F238E27FC236}">
                <a16:creationId xmlns:a16="http://schemas.microsoft.com/office/drawing/2014/main" id="{D6C04D57-97E5-CA19-BC22-4FFF21D7169F}"/>
              </a:ext>
            </a:extLst>
          </p:cNvPr>
          <p:cNvSpPr>
            <a:spLocks noGrp="1"/>
          </p:cNvSpPr>
          <p:nvPr>
            <p:ph idx="4294967295"/>
          </p:nvPr>
        </p:nvSpPr>
        <p:spPr>
          <a:xfrm>
            <a:off x="381000" y="3048000"/>
            <a:ext cx="8229600" cy="3200400"/>
          </a:xfrm>
        </p:spPr>
        <p:txBody>
          <a:bodyPr/>
          <a:lstStyle/>
          <a:p>
            <a:pPr eaLnBrk="1" hangingPunct="1">
              <a:buFont typeface="Wingdings" panose="05000000000000000000" pitchFamily="2" charset="2"/>
              <a:buChar char="q"/>
            </a:pPr>
            <a:r>
              <a:rPr lang="en-US" altLang="en-US" b="1"/>
              <a:t> </a:t>
            </a:r>
            <a:r>
              <a:rPr lang="es-PR" altLang="en-US" b="1"/>
              <a:t>Descripción/teoría:</a:t>
            </a:r>
          </a:p>
          <a:p>
            <a:pPr lvl="1" eaLnBrk="1" hangingPunct="1">
              <a:lnSpc>
                <a:spcPct val="80000"/>
              </a:lnSpc>
              <a:buFont typeface="Wingdings" panose="05000000000000000000" pitchFamily="2" charset="2"/>
              <a:buChar char="Ø"/>
            </a:pPr>
            <a:r>
              <a:rPr lang="es-PR" altLang="en-US" b="1"/>
              <a:t> Si el antagonista del músculo tenso se</a:t>
            </a:r>
          </a:p>
          <a:p>
            <a:pPr lvl="1" eaLnBrk="1" hangingPunct="1">
              <a:lnSpc>
                <a:spcPct val="80000"/>
              </a:lnSpc>
              <a:buFont typeface="Wingdings" panose="05000000000000000000" pitchFamily="2" charset="2"/>
              <a:buNone/>
            </a:pPr>
            <a:r>
              <a:rPr lang="es-PR" altLang="en-US" b="1"/>
              <a:t>     dinámicamente (incluye contracciones </a:t>
            </a:r>
          </a:p>
          <a:p>
            <a:pPr lvl="1" eaLnBrk="1" hangingPunct="1">
              <a:lnSpc>
                <a:spcPct val="80000"/>
              </a:lnSpc>
              <a:buFont typeface="Wingdings" panose="05000000000000000000" pitchFamily="2" charset="2"/>
              <a:buNone/>
            </a:pPr>
            <a:r>
              <a:rPr lang="es-PR" altLang="en-US" b="1"/>
              <a:t>     concéntricas y eccéntricas) contra una </a:t>
            </a:r>
          </a:p>
          <a:p>
            <a:pPr lvl="1" eaLnBrk="1" hangingPunct="1">
              <a:lnSpc>
                <a:spcPct val="80000"/>
              </a:lnSpc>
              <a:buFont typeface="Wingdings" panose="05000000000000000000" pitchFamily="2" charset="2"/>
              <a:buNone/>
            </a:pPr>
            <a:r>
              <a:rPr lang="es-PR" altLang="en-US" b="1"/>
              <a:t>     resistencia, puede occurir una inhibición, aún </a:t>
            </a:r>
          </a:p>
          <a:p>
            <a:pPr lvl="1" eaLnBrk="1" hangingPunct="1">
              <a:lnSpc>
                <a:spcPct val="80000"/>
              </a:lnSpc>
              <a:buFont typeface="Wingdings" panose="05000000000000000000" pitchFamily="2" charset="2"/>
              <a:buNone/>
            </a:pPr>
            <a:r>
              <a:rPr lang="es-PR" altLang="en-US" b="1"/>
              <a:t>     mayor, en el músculo tenso</a:t>
            </a:r>
            <a:endParaRPr lang="es-PR" altLang="en-US" sz="3200" b="1"/>
          </a:p>
        </p:txBody>
      </p:sp>
      <p:sp>
        <p:nvSpPr>
          <p:cNvPr id="4" name="Title 5">
            <a:extLst>
              <a:ext uri="{FF2B5EF4-FFF2-40B4-BE49-F238E27FC236}">
                <a16:creationId xmlns:a16="http://schemas.microsoft.com/office/drawing/2014/main" id="{E3CF5F99-4CC7-A398-CF99-EB7D783A1514}"/>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66948" name="Title 1">
            <a:extLst>
              <a:ext uri="{FF2B5EF4-FFF2-40B4-BE49-F238E27FC236}">
                <a16:creationId xmlns:a16="http://schemas.microsoft.com/office/drawing/2014/main" id="{A49D90D1-EE43-2FBC-3B77-2A95841172B9}"/>
              </a:ext>
            </a:extLst>
          </p:cNvPr>
          <p:cNvSpPr>
            <a:spLocks/>
          </p:cNvSpPr>
          <p:nvPr/>
        </p:nvSpPr>
        <p:spPr bwMode="auto">
          <a:xfrm>
            <a:off x="304800" y="838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Técnicas</a:t>
            </a:r>
          </a:p>
        </p:txBody>
      </p:sp>
      <p:sp>
        <p:nvSpPr>
          <p:cNvPr id="2" name="Title 5">
            <a:extLst>
              <a:ext uri="{FF2B5EF4-FFF2-40B4-BE49-F238E27FC236}">
                <a16:creationId xmlns:a16="http://schemas.microsoft.com/office/drawing/2014/main" id="{3A6536F9-F674-BFD3-B02B-BB39C52481CA}"/>
              </a:ext>
            </a:extLst>
          </p:cNvPr>
          <p:cNvSpPr txBox="1">
            <a:spLocks/>
          </p:cNvSpPr>
          <p:nvPr/>
        </p:nvSpPr>
        <p:spPr bwMode="auto">
          <a:xfrm>
            <a:off x="228600" y="2362200"/>
            <a:ext cx="8763000" cy="4572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INHIBICIÓN RECÍPROCA*</a:t>
            </a:r>
          </a:p>
        </p:txBody>
      </p:sp>
    </p:spTree>
    <p:custDataLst>
      <p:tags r:id="rId1"/>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Content Placeholder 2">
            <a:extLst>
              <a:ext uri="{FF2B5EF4-FFF2-40B4-BE49-F238E27FC236}">
                <a16:creationId xmlns:a16="http://schemas.microsoft.com/office/drawing/2014/main" id="{12A9B4E2-A2B7-C381-A176-3C09A016DE9E}"/>
              </a:ext>
            </a:extLst>
          </p:cNvPr>
          <p:cNvSpPr>
            <a:spLocks noGrp="1"/>
          </p:cNvSpPr>
          <p:nvPr>
            <p:ph idx="4294967295"/>
          </p:nvPr>
        </p:nvSpPr>
        <p:spPr>
          <a:xfrm>
            <a:off x="381000" y="3048000"/>
            <a:ext cx="8229600" cy="3200400"/>
          </a:xfrm>
        </p:spPr>
        <p:txBody>
          <a:bodyPr/>
          <a:lstStyle/>
          <a:p>
            <a:pPr eaLnBrk="1" hangingPunct="1">
              <a:buFont typeface="Wingdings" panose="05000000000000000000" pitchFamily="2" charset="2"/>
              <a:buChar char="q"/>
            </a:pPr>
            <a:r>
              <a:rPr lang="en-US" altLang="en-US" b="1"/>
              <a:t> </a:t>
            </a:r>
            <a:r>
              <a:rPr lang="es-PR" altLang="en-US" b="1"/>
              <a:t>Indicaciones:</a:t>
            </a:r>
          </a:p>
          <a:p>
            <a:pPr lvl="1" eaLnBrk="1" hangingPunct="1">
              <a:lnSpc>
                <a:spcPct val="80000"/>
              </a:lnSpc>
              <a:buFont typeface="Wingdings" panose="05000000000000000000" pitchFamily="2" charset="2"/>
              <a:buChar char="Ø"/>
            </a:pPr>
            <a:r>
              <a:rPr lang="es-PR" altLang="en-US" b="1"/>
              <a:t> Espasmos musculares que provocan tirantez en </a:t>
            </a:r>
          </a:p>
          <a:p>
            <a:pPr lvl="1" eaLnBrk="1" hangingPunct="1">
              <a:lnSpc>
                <a:spcPct val="80000"/>
              </a:lnSpc>
              <a:buFont typeface="Wingdings" panose="05000000000000000000" pitchFamily="2" charset="2"/>
              <a:buNone/>
            </a:pPr>
            <a:r>
              <a:rPr lang="es-PR" altLang="en-US" b="1"/>
              <a:t>    el músculo y una reducción segundaria en el arco</a:t>
            </a:r>
          </a:p>
          <a:p>
            <a:pPr lvl="1" eaLnBrk="1" hangingPunct="1">
              <a:lnSpc>
                <a:spcPct val="80000"/>
              </a:lnSpc>
              <a:buFont typeface="Wingdings" panose="05000000000000000000" pitchFamily="2" charset="2"/>
              <a:buNone/>
            </a:pPr>
            <a:r>
              <a:rPr lang="es-PR" altLang="en-US" b="1"/>
              <a:t>    de movimiento</a:t>
            </a:r>
            <a:endParaRPr lang="es-PR" altLang="en-US" sz="3200" b="1"/>
          </a:p>
        </p:txBody>
      </p:sp>
      <p:sp>
        <p:nvSpPr>
          <p:cNvPr id="4" name="Title 5">
            <a:extLst>
              <a:ext uri="{FF2B5EF4-FFF2-40B4-BE49-F238E27FC236}">
                <a16:creationId xmlns:a16="http://schemas.microsoft.com/office/drawing/2014/main" id="{75D18845-7676-93F5-0EE2-0E7815DE617F}"/>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71044" name="Title 1">
            <a:extLst>
              <a:ext uri="{FF2B5EF4-FFF2-40B4-BE49-F238E27FC236}">
                <a16:creationId xmlns:a16="http://schemas.microsoft.com/office/drawing/2014/main" id="{179A4D6A-66F5-F58E-9E00-5232CB9BAD8A}"/>
              </a:ext>
            </a:extLst>
          </p:cNvPr>
          <p:cNvSpPr>
            <a:spLocks/>
          </p:cNvSpPr>
          <p:nvPr/>
        </p:nvSpPr>
        <p:spPr bwMode="auto">
          <a:xfrm>
            <a:off x="304800" y="838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Técnicas</a:t>
            </a:r>
          </a:p>
        </p:txBody>
      </p:sp>
      <p:sp>
        <p:nvSpPr>
          <p:cNvPr id="2" name="Title 5">
            <a:extLst>
              <a:ext uri="{FF2B5EF4-FFF2-40B4-BE49-F238E27FC236}">
                <a16:creationId xmlns:a16="http://schemas.microsoft.com/office/drawing/2014/main" id="{B285FF96-BBD9-16CC-7BC0-CCAB713A854B}"/>
              </a:ext>
            </a:extLst>
          </p:cNvPr>
          <p:cNvSpPr txBox="1">
            <a:spLocks/>
          </p:cNvSpPr>
          <p:nvPr/>
        </p:nvSpPr>
        <p:spPr bwMode="auto">
          <a:xfrm>
            <a:off x="228600" y="2362200"/>
            <a:ext cx="8763000" cy="4572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INHIBICIÓN RECÍPROCA*</a:t>
            </a:r>
          </a:p>
        </p:txBody>
      </p:sp>
    </p:spTree>
    <p:custDataLst>
      <p:tags r:id="rId1"/>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Content Placeholder 2">
            <a:extLst>
              <a:ext uri="{FF2B5EF4-FFF2-40B4-BE49-F238E27FC236}">
                <a16:creationId xmlns:a16="http://schemas.microsoft.com/office/drawing/2014/main" id="{0A26041C-3EF7-76EA-ABF4-E8D110C411DF}"/>
              </a:ext>
            </a:extLst>
          </p:cNvPr>
          <p:cNvSpPr>
            <a:spLocks noGrp="1"/>
          </p:cNvSpPr>
          <p:nvPr>
            <p:ph idx="4294967295"/>
          </p:nvPr>
        </p:nvSpPr>
        <p:spPr>
          <a:xfrm>
            <a:off x="381000" y="3048000"/>
            <a:ext cx="8229600" cy="3200400"/>
          </a:xfrm>
        </p:spPr>
        <p:txBody>
          <a:bodyPr/>
          <a:lstStyle/>
          <a:p>
            <a:pPr eaLnBrk="1" hangingPunct="1">
              <a:buFont typeface="Wingdings" panose="05000000000000000000" pitchFamily="2" charset="2"/>
              <a:buChar char="q"/>
            </a:pPr>
            <a:r>
              <a:rPr lang="en-US" altLang="en-US" b="1"/>
              <a:t> </a:t>
            </a:r>
            <a:r>
              <a:rPr lang="es-PR" altLang="en-US" b="1"/>
              <a:t>Procedimiento:</a:t>
            </a:r>
          </a:p>
          <a:p>
            <a:pPr lvl="1" eaLnBrk="1" hangingPunct="1">
              <a:lnSpc>
                <a:spcPct val="70000"/>
              </a:lnSpc>
              <a:buFont typeface="Wingdings" panose="05000000000000000000" pitchFamily="2" charset="2"/>
              <a:buChar char="Ø"/>
            </a:pPr>
            <a:r>
              <a:rPr lang="es-PR" altLang="en-US" b="1"/>
              <a:t> Comience con un músculo tenso en una posición</a:t>
            </a:r>
          </a:p>
          <a:p>
            <a:pPr lvl="1" eaLnBrk="1" hangingPunct="1">
              <a:lnSpc>
                <a:spcPct val="70000"/>
              </a:lnSpc>
              <a:buFont typeface="Wingdings" panose="05000000000000000000" pitchFamily="2" charset="2"/>
              <a:buNone/>
            </a:pPr>
            <a:r>
              <a:rPr lang="es-PR" altLang="en-US" b="1"/>
              <a:t>     cómoda, pero alargada</a:t>
            </a:r>
          </a:p>
          <a:p>
            <a:pPr lvl="1" eaLnBrk="1" hangingPunct="1">
              <a:lnSpc>
                <a:spcPct val="80000"/>
              </a:lnSpc>
              <a:buFont typeface="Wingdings" panose="05000000000000000000" pitchFamily="2" charset="2"/>
              <a:buChar char="Ø"/>
            </a:pPr>
            <a:r>
              <a:rPr lang="es-PR" altLang="en-US" b="1"/>
              <a:t> Haga que el paciente contraiga dinámicamente </a:t>
            </a:r>
          </a:p>
          <a:p>
            <a:pPr lvl="1" eaLnBrk="1" hangingPunct="1">
              <a:lnSpc>
                <a:spcPct val="70000"/>
              </a:lnSpc>
              <a:buFont typeface="Wingdings" panose="05000000000000000000" pitchFamily="2" charset="2"/>
              <a:buNone/>
            </a:pPr>
            <a:r>
              <a:rPr lang="es-PR" altLang="en-US" b="1"/>
              <a:t>     el antagonista del músculo trinco contra una</a:t>
            </a:r>
          </a:p>
          <a:p>
            <a:pPr lvl="1" eaLnBrk="1" hangingPunct="1">
              <a:lnSpc>
                <a:spcPct val="70000"/>
              </a:lnSpc>
              <a:buFont typeface="Wingdings" panose="05000000000000000000" pitchFamily="2" charset="2"/>
              <a:buNone/>
            </a:pPr>
            <a:r>
              <a:rPr lang="es-PR" altLang="en-US" b="1"/>
              <a:t>     resistencia moderada</a:t>
            </a:r>
          </a:p>
        </p:txBody>
      </p:sp>
      <p:sp>
        <p:nvSpPr>
          <p:cNvPr id="4" name="Title 5">
            <a:extLst>
              <a:ext uri="{FF2B5EF4-FFF2-40B4-BE49-F238E27FC236}">
                <a16:creationId xmlns:a16="http://schemas.microsoft.com/office/drawing/2014/main" id="{A15FBE3F-2BD6-096A-3809-80E2AAD7E3A3}"/>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68996" name="Title 1">
            <a:extLst>
              <a:ext uri="{FF2B5EF4-FFF2-40B4-BE49-F238E27FC236}">
                <a16:creationId xmlns:a16="http://schemas.microsoft.com/office/drawing/2014/main" id="{CD6A3886-C0F8-D352-95CC-E6C9F74C41A5}"/>
              </a:ext>
            </a:extLst>
          </p:cNvPr>
          <p:cNvSpPr>
            <a:spLocks/>
          </p:cNvSpPr>
          <p:nvPr/>
        </p:nvSpPr>
        <p:spPr bwMode="auto">
          <a:xfrm>
            <a:off x="304800" y="838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Técnicas</a:t>
            </a:r>
          </a:p>
        </p:txBody>
      </p:sp>
      <p:sp>
        <p:nvSpPr>
          <p:cNvPr id="2" name="Title 5">
            <a:extLst>
              <a:ext uri="{FF2B5EF4-FFF2-40B4-BE49-F238E27FC236}">
                <a16:creationId xmlns:a16="http://schemas.microsoft.com/office/drawing/2014/main" id="{0C7D1420-99C8-27A7-AC10-5F0E8F32CE43}"/>
              </a:ext>
            </a:extLst>
          </p:cNvPr>
          <p:cNvSpPr txBox="1">
            <a:spLocks/>
          </p:cNvSpPr>
          <p:nvPr/>
        </p:nvSpPr>
        <p:spPr bwMode="auto">
          <a:xfrm>
            <a:off x="228600" y="2362200"/>
            <a:ext cx="8763000" cy="4572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INHIBICIÓN RECÍPROCA*</a:t>
            </a:r>
          </a:p>
        </p:txBody>
      </p:sp>
    </p:spTree>
    <p:custDataLst>
      <p:tags r:id="rId1"/>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Content Placeholder 2">
            <a:extLst>
              <a:ext uri="{FF2B5EF4-FFF2-40B4-BE49-F238E27FC236}">
                <a16:creationId xmlns:a16="http://schemas.microsoft.com/office/drawing/2014/main" id="{1FB2E1D3-706E-B948-5263-3163ED51718C}"/>
              </a:ext>
            </a:extLst>
          </p:cNvPr>
          <p:cNvSpPr>
            <a:spLocks noGrp="1"/>
          </p:cNvSpPr>
          <p:nvPr>
            <p:ph idx="4294967295"/>
          </p:nvPr>
        </p:nvSpPr>
        <p:spPr>
          <a:xfrm>
            <a:off x="381000" y="3048000"/>
            <a:ext cx="8229600" cy="3200400"/>
          </a:xfrm>
        </p:spPr>
        <p:txBody>
          <a:bodyPr/>
          <a:lstStyle/>
          <a:p>
            <a:pPr eaLnBrk="1" hangingPunct="1">
              <a:buFont typeface="Wingdings" panose="05000000000000000000" pitchFamily="2" charset="2"/>
              <a:buChar char="q"/>
            </a:pPr>
            <a:r>
              <a:rPr lang="en-US" altLang="en-US" b="1"/>
              <a:t> </a:t>
            </a:r>
            <a:r>
              <a:rPr lang="es-PR" altLang="en-US" b="1"/>
              <a:t>Procedimiento:</a:t>
            </a:r>
          </a:p>
          <a:p>
            <a:pPr lvl="1" eaLnBrk="1" hangingPunct="1">
              <a:lnSpc>
                <a:spcPct val="70000"/>
              </a:lnSpc>
              <a:buFont typeface="Wingdings" panose="05000000000000000000" pitchFamily="2" charset="2"/>
              <a:buChar char="Ø"/>
            </a:pPr>
            <a:r>
              <a:rPr lang="es-PR" altLang="en-US" b="1"/>
              <a:t> Conforme el músculo se contrae, </a:t>
            </a:r>
          </a:p>
          <a:p>
            <a:pPr lvl="1" eaLnBrk="1" hangingPunct="1">
              <a:lnSpc>
                <a:spcPct val="70000"/>
              </a:lnSpc>
              <a:buFont typeface="Wingdings" panose="05000000000000000000" pitchFamily="2" charset="2"/>
              <a:buNone/>
            </a:pPr>
            <a:r>
              <a:rPr lang="es-PR" altLang="en-US" b="1"/>
              <a:t>    simultáneamente se inhibe recíprocamente el</a:t>
            </a:r>
          </a:p>
          <a:p>
            <a:pPr lvl="1" eaLnBrk="1" hangingPunct="1">
              <a:lnSpc>
                <a:spcPct val="70000"/>
              </a:lnSpc>
              <a:buFont typeface="Wingdings" panose="05000000000000000000" pitchFamily="2" charset="2"/>
              <a:buNone/>
            </a:pPr>
            <a:r>
              <a:rPr lang="es-PR" altLang="en-US" b="1"/>
              <a:t>    músculo trinco y se elonga/extiende mientras se</a:t>
            </a:r>
          </a:p>
          <a:p>
            <a:pPr lvl="1" eaLnBrk="1" hangingPunct="1">
              <a:lnSpc>
                <a:spcPct val="70000"/>
              </a:lnSpc>
              <a:buFont typeface="Wingdings" panose="05000000000000000000" pitchFamily="2" charset="2"/>
              <a:buNone/>
            </a:pPr>
            <a:r>
              <a:rPr lang="es-PR" altLang="en-US" b="1"/>
              <a:t>    mueve la articulación</a:t>
            </a:r>
          </a:p>
        </p:txBody>
      </p:sp>
      <p:sp>
        <p:nvSpPr>
          <p:cNvPr id="4" name="Title 5">
            <a:extLst>
              <a:ext uri="{FF2B5EF4-FFF2-40B4-BE49-F238E27FC236}">
                <a16:creationId xmlns:a16="http://schemas.microsoft.com/office/drawing/2014/main" id="{C2096AAB-2457-44B0-9A9F-8FC0101E19E9}"/>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75140" name="Title 1">
            <a:extLst>
              <a:ext uri="{FF2B5EF4-FFF2-40B4-BE49-F238E27FC236}">
                <a16:creationId xmlns:a16="http://schemas.microsoft.com/office/drawing/2014/main" id="{F7F7E8C4-D685-C78E-DBE7-4E27072B4C2B}"/>
              </a:ext>
            </a:extLst>
          </p:cNvPr>
          <p:cNvSpPr>
            <a:spLocks/>
          </p:cNvSpPr>
          <p:nvPr/>
        </p:nvSpPr>
        <p:spPr bwMode="auto">
          <a:xfrm>
            <a:off x="304800" y="838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Técnicas</a:t>
            </a:r>
          </a:p>
        </p:txBody>
      </p:sp>
      <p:sp>
        <p:nvSpPr>
          <p:cNvPr id="2" name="Title 5">
            <a:extLst>
              <a:ext uri="{FF2B5EF4-FFF2-40B4-BE49-F238E27FC236}">
                <a16:creationId xmlns:a16="http://schemas.microsoft.com/office/drawing/2014/main" id="{4579780C-F1FC-EAAF-1602-DCFA56065F2B}"/>
              </a:ext>
            </a:extLst>
          </p:cNvPr>
          <p:cNvSpPr txBox="1">
            <a:spLocks/>
          </p:cNvSpPr>
          <p:nvPr/>
        </p:nvSpPr>
        <p:spPr bwMode="auto">
          <a:xfrm>
            <a:off x="228600" y="2362200"/>
            <a:ext cx="8763000" cy="4572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INHIBICIÓN RECÍPROCA*</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Content Placeholder 2">
            <a:extLst>
              <a:ext uri="{FF2B5EF4-FFF2-40B4-BE49-F238E27FC236}">
                <a16:creationId xmlns:a16="http://schemas.microsoft.com/office/drawing/2014/main" id="{6498592C-9BD2-C3F1-12BC-FBE6AE94E6F4}"/>
              </a:ext>
            </a:extLst>
          </p:cNvPr>
          <p:cNvSpPr>
            <a:spLocks noGrp="1"/>
          </p:cNvSpPr>
          <p:nvPr>
            <p:ph idx="4294967295"/>
          </p:nvPr>
        </p:nvSpPr>
        <p:spPr>
          <a:xfrm>
            <a:off x="381000" y="3048000"/>
            <a:ext cx="8229600" cy="3124200"/>
          </a:xfrm>
        </p:spPr>
        <p:txBody>
          <a:bodyPr/>
          <a:lstStyle/>
          <a:p>
            <a:pPr eaLnBrk="1" hangingPunct="1">
              <a:buFont typeface="Wingdings" panose="05000000000000000000" pitchFamily="2" charset="2"/>
              <a:buChar char="q"/>
            </a:pPr>
            <a:r>
              <a:rPr lang="en-US" altLang="en-US" b="1"/>
              <a:t> </a:t>
            </a:r>
            <a:r>
              <a:rPr lang="es-PR" altLang="en-US" b="1"/>
              <a:t>Equipo:</a:t>
            </a:r>
          </a:p>
          <a:p>
            <a:pPr lvl="1" eaLnBrk="1" hangingPunct="1">
              <a:lnSpc>
                <a:spcPct val="120000"/>
              </a:lnSpc>
              <a:buFont typeface="Wingdings" panose="05000000000000000000" pitchFamily="2" charset="2"/>
              <a:buChar char="Ø"/>
            </a:pPr>
            <a:r>
              <a:rPr lang="es-PR" altLang="en-US" b="1"/>
              <a:t> Goniometro</a:t>
            </a:r>
          </a:p>
          <a:p>
            <a:pPr lvl="1" eaLnBrk="1" hangingPunct="1">
              <a:buFont typeface="Wingdings" panose="05000000000000000000" pitchFamily="2" charset="2"/>
              <a:buChar char="Ø"/>
            </a:pPr>
            <a:r>
              <a:rPr lang="es-PR" altLang="en-US" b="1"/>
              <a:t> Flexómetro de Leighton</a:t>
            </a:r>
          </a:p>
          <a:p>
            <a:pPr lvl="1" eaLnBrk="1" hangingPunct="1">
              <a:lnSpc>
                <a:spcPct val="120000"/>
              </a:lnSpc>
              <a:buFont typeface="Wingdings" panose="05000000000000000000" pitchFamily="2" charset="2"/>
              <a:buChar char="Ø"/>
            </a:pPr>
            <a:r>
              <a:rPr lang="es-PR" altLang="en-US" b="1"/>
              <a:t> Inclinómetro</a:t>
            </a:r>
          </a:p>
          <a:p>
            <a:pPr lvl="1" eaLnBrk="1" hangingPunct="1">
              <a:buFont typeface="Wingdings" panose="05000000000000000000" pitchFamily="2" charset="2"/>
              <a:buChar char="Ø"/>
            </a:pPr>
            <a:r>
              <a:rPr lang="es-PR" altLang="en-US" b="1"/>
              <a:t> Potenciómetro</a:t>
            </a:r>
          </a:p>
        </p:txBody>
      </p:sp>
      <p:sp>
        <p:nvSpPr>
          <p:cNvPr id="200707" name="Title 1">
            <a:extLst>
              <a:ext uri="{FF2B5EF4-FFF2-40B4-BE49-F238E27FC236}">
                <a16:creationId xmlns:a16="http://schemas.microsoft.com/office/drawing/2014/main" id="{9736B0BF-1CF9-9650-BFDD-7BB7422CEA39}"/>
              </a:ext>
            </a:extLst>
          </p:cNvPr>
          <p:cNvSpPr>
            <a:spLocks/>
          </p:cNvSpPr>
          <p:nvPr/>
        </p:nvSpPr>
        <p:spPr bwMode="auto">
          <a:xfrm>
            <a:off x="304800" y="19050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ARCO DE MOVIMIENTO:</a:t>
            </a:r>
            <a:br>
              <a:rPr lang="es-PR" altLang="en-US" sz="3700">
                <a:latin typeface="Calibri" panose="020F0502020204030204" pitchFamily="34" charset="0"/>
              </a:rPr>
            </a:br>
            <a:r>
              <a:rPr lang="es-PR" altLang="en-US" sz="3500" i="1">
                <a:latin typeface="Tahoma" panose="020B0604030504040204" pitchFamily="34" charset="0"/>
              </a:rPr>
              <a:t>MEDICIÓN</a:t>
            </a:r>
          </a:p>
        </p:txBody>
      </p:sp>
      <p:sp>
        <p:nvSpPr>
          <p:cNvPr id="4" name="Title 5">
            <a:extLst>
              <a:ext uri="{FF2B5EF4-FFF2-40B4-BE49-F238E27FC236}">
                <a16:creationId xmlns:a16="http://schemas.microsoft.com/office/drawing/2014/main" id="{F966780C-10D2-2E91-159D-BD3F34357635}"/>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a:t>
            </a:r>
          </a:p>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Y FLEXIBILIDAD</a:t>
            </a:r>
          </a:p>
        </p:txBody>
      </p:sp>
    </p:spTree>
    <p:custDataLst>
      <p:tags r:id="rId1"/>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Content Placeholder 2">
            <a:extLst>
              <a:ext uri="{FF2B5EF4-FFF2-40B4-BE49-F238E27FC236}">
                <a16:creationId xmlns:a16="http://schemas.microsoft.com/office/drawing/2014/main" id="{9708743E-1DDA-9BBB-D92C-C904D9AF9882}"/>
              </a:ext>
            </a:extLst>
          </p:cNvPr>
          <p:cNvSpPr>
            <a:spLocks noGrp="1"/>
          </p:cNvSpPr>
          <p:nvPr>
            <p:ph idx="4294967295"/>
          </p:nvPr>
        </p:nvSpPr>
        <p:spPr>
          <a:xfrm>
            <a:off x="228600" y="3048000"/>
            <a:ext cx="8686800" cy="2362200"/>
          </a:xfrm>
        </p:spPr>
        <p:txBody>
          <a:bodyPr/>
          <a:lstStyle/>
          <a:p>
            <a:pPr eaLnBrk="1" hangingPunct="1">
              <a:buFont typeface="Wingdings" panose="05000000000000000000" pitchFamily="2" charset="2"/>
              <a:buChar char="q"/>
            </a:pPr>
            <a:r>
              <a:rPr lang="es-PR" altLang="en-US" b="1"/>
              <a:t> Concepto/descripción</a:t>
            </a:r>
          </a:p>
          <a:p>
            <a:pPr eaLnBrk="1" hangingPunct="1">
              <a:buFont typeface="Wingdings" panose="05000000000000000000" pitchFamily="2" charset="2"/>
              <a:buChar char="q"/>
            </a:pPr>
            <a:r>
              <a:rPr lang="es-PR" altLang="en-US" b="1"/>
              <a:t> Indicaciones </a:t>
            </a:r>
          </a:p>
          <a:p>
            <a:pPr eaLnBrk="1" hangingPunct="1">
              <a:buFont typeface="Wingdings" panose="05000000000000000000" pitchFamily="2" charset="2"/>
              <a:buChar char="q"/>
            </a:pPr>
            <a:r>
              <a:rPr lang="es-PR" altLang="en-US" b="1"/>
              <a:t> Requisitos</a:t>
            </a:r>
          </a:p>
          <a:p>
            <a:pPr eaLnBrk="1" hangingPunct="1">
              <a:buFont typeface="Wingdings" panose="05000000000000000000" pitchFamily="2" charset="2"/>
              <a:buChar char="q"/>
            </a:pPr>
            <a:r>
              <a:rPr lang="es-PR" altLang="en-US" b="1"/>
              <a:t> Protocolo </a:t>
            </a:r>
          </a:p>
        </p:txBody>
      </p:sp>
      <p:sp>
        <p:nvSpPr>
          <p:cNvPr id="4" name="Title 5">
            <a:extLst>
              <a:ext uri="{FF2B5EF4-FFF2-40B4-BE49-F238E27FC236}">
                <a16:creationId xmlns:a16="http://schemas.microsoft.com/office/drawing/2014/main" id="{6A6D52AD-9D80-0371-58F7-065AC12827E1}"/>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66596" name="Title 1">
            <a:extLst>
              <a:ext uri="{FF2B5EF4-FFF2-40B4-BE49-F238E27FC236}">
                <a16:creationId xmlns:a16="http://schemas.microsoft.com/office/drawing/2014/main" id="{BE38E053-97C7-48FF-005D-A6CEBD2A1F91}"/>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ACTIVO-ASISTIVO</a:t>
            </a:r>
          </a:p>
        </p:txBody>
      </p:sp>
    </p:spTree>
    <p:custDataLst>
      <p:tags r:id="rId1"/>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Content Placeholder 2">
            <a:extLst>
              <a:ext uri="{FF2B5EF4-FFF2-40B4-BE49-F238E27FC236}">
                <a16:creationId xmlns:a16="http://schemas.microsoft.com/office/drawing/2014/main" id="{E6EB55FF-319E-9B97-5BDF-4DD354C50473}"/>
              </a:ext>
            </a:extLst>
          </p:cNvPr>
          <p:cNvSpPr>
            <a:spLocks noGrp="1"/>
          </p:cNvSpPr>
          <p:nvPr>
            <p:ph idx="4294967295"/>
          </p:nvPr>
        </p:nvSpPr>
        <p:spPr>
          <a:xfrm>
            <a:off x="381000" y="3124200"/>
            <a:ext cx="8305800" cy="2667000"/>
          </a:xfrm>
        </p:spPr>
        <p:txBody>
          <a:bodyPr/>
          <a:lstStyle/>
          <a:p>
            <a:pPr eaLnBrk="1" hangingPunct="1">
              <a:buFont typeface="Wingdings" panose="05000000000000000000" pitchFamily="2" charset="2"/>
              <a:buChar char="q"/>
            </a:pPr>
            <a:r>
              <a:rPr lang="en-US" altLang="en-US" b="1"/>
              <a:t> </a:t>
            </a:r>
            <a:r>
              <a:rPr lang="es-PR" altLang="en-US" b="1"/>
              <a:t>Concepto/descripción:</a:t>
            </a:r>
          </a:p>
          <a:p>
            <a:pPr lvl="1" eaLnBrk="1" hangingPunct="1">
              <a:lnSpc>
                <a:spcPct val="90000"/>
              </a:lnSpc>
              <a:buFont typeface="Wingdings" panose="05000000000000000000" pitchFamily="2" charset="2"/>
              <a:buChar char="Ø"/>
            </a:pPr>
            <a:r>
              <a:rPr lang="es-PR" altLang="en-US" b="1"/>
              <a:t> Se refiere cuando el movimiento de un</a:t>
            </a:r>
          </a:p>
          <a:p>
            <a:pPr lvl="1" eaLnBrk="1" hangingPunct="1">
              <a:lnSpc>
                <a:spcPct val="70000"/>
              </a:lnSpc>
              <a:buFont typeface="Wingdings" panose="05000000000000000000" pitchFamily="2" charset="2"/>
              <a:buNone/>
            </a:pPr>
            <a:r>
              <a:rPr lang="es-PR" altLang="en-US" b="1"/>
              <a:t>    segmento del cuerpo a través del arco de</a:t>
            </a:r>
          </a:p>
          <a:p>
            <a:pPr lvl="1" eaLnBrk="1" hangingPunct="1">
              <a:lnSpc>
                <a:spcPct val="70000"/>
              </a:lnSpc>
              <a:buFont typeface="Wingdings" panose="05000000000000000000" pitchFamily="2" charset="2"/>
              <a:buNone/>
            </a:pPr>
            <a:r>
              <a:rPr lang="es-PR" altLang="en-US" b="1"/>
              <a:t>    movimiento se ejecuta con la ayuda simultánea </a:t>
            </a:r>
          </a:p>
          <a:p>
            <a:pPr lvl="1" eaLnBrk="1" hangingPunct="1">
              <a:lnSpc>
                <a:spcPct val="70000"/>
              </a:lnSpc>
              <a:buFont typeface="Wingdings" panose="05000000000000000000" pitchFamily="2" charset="2"/>
              <a:buNone/>
            </a:pPr>
            <a:r>
              <a:rPr lang="es-PR" altLang="en-US" b="1"/>
              <a:t>    del terapeuta atlético y el atleta</a:t>
            </a:r>
          </a:p>
        </p:txBody>
      </p:sp>
      <p:sp>
        <p:nvSpPr>
          <p:cNvPr id="4" name="Title 5">
            <a:extLst>
              <a:ext uri="{FF2B5EF4-FFF2-40B4-BE49-F238E27FC236}">
                <a16:creationId xmlns:a16="http://schemas.microsoft.com/office/drawing/2014/main" id="{B5CADCC1-9CB2-DFD1-1D75-9B33681F1BC6}"/>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50212" name="Title 1">
            <a:extLst>
              <a:ext uri="{FF2B5EF4-FFF2-40B4-BE49-F238E27FC236}">
                <a16:creationId xmlns:a16="http://schemas.microsoft.com/office/drawing/2014/main" id="{FB7DFEFF-A5C9-264A-93DB-9E9CD6770A55}"/>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ACTIVO-ASISTIVO</a:t>
            </a:r>
          </a:p>
        </p:txBody>
      </p:sp>
    </p:spTree>
    <p:custDataLst>
      <p:tags r:id="rId1"/>
    </p:custData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Content Placeholder 2">
            <a:extLst>
              <a:ext uri="{FF2B5EF4-FFF2-40B4-BE49-F238E27FC236}">
                <a16:creationId xmlns:a16="http://schemas.microsoft.com/office/drawing/2014/main" id="{73A03CD3-9F08-5E0B-D4CE-335FE3F7101D}"/>
              </a:ext>
            </a:extLst>
          </p:cNvPr>
          <p:cNvSpPr>
            <a:spLocks noGrp="1"/>
          </p:cNvSpPr>
          <p:nvPr>
            <p:ph idx="4294967295"/>
          </p:nvPr>
        </p:nvSpPr>
        <p:spPr>
          <a:xfrm>
            <a:off x="381000" y="3124200"/>
            <a:ext cx="8382000" cy="3276600"/>
          </a:xfrm>
        </p:spPr>
        <p:txBody>
          <a:bodyPr/>
          <a:lstStyle/>
          <a:p>
            <a:pPr eaLnBrk="1" hangingPunct="1">
              <a:buFont typeface="Wingdings" panose="05000000000000000000" pitchFamily="2" charset="2"/>
              <a:buChar char="q"/>
            </a:pPr>
            <a:r>
              <a:rPr lang="en-US" altLang="en-US" b="1"/>
              <a:t> </a:t>
            </a:r>
            <a:r>
              <a:rPr lang="es-PR" altLang="en-US" b="1"/>
              <a:t>Indicaciones:</a:t>
            </a:r>
          </a:p>
          <a:p>
            <a:pPr lvl="1" eaLnBrk="1" hangingPunct="1">
              <a:lnSpc>
                <a:spcPct val="80000"/>
              </a:lnSpc>
              <a:buFont typeface="Wingdings" panose="05000000000000000000" pitchFamily="2" charset="2"/>
              <a:buChar char="Ø"/>
            </a:pPr>
            <a:r>
              <a:rPr lang="es-PR" altLang="en-US" b="1"/>
              <a:t> Cuando el atleta lesionado se encuentra lo</a:t>
            </a:r>
          </a:p>
          <a:p>
            <a:pPr lvl="1" eaLnBrk="1" hangingPunct="1">
              <a:lnSpc>
                <a:spcPct val="80000"/>
              </a:lnSpc>
              <a:buFont typeface="Wingdings" panose="05000000000000000000" pitchFamily="2" charset="2"/>
              <a:buNone/>
            </a:pPr>
            <a:r>
              <a:rPr lang="es-PR" altLang="en-US" b="1"/>
              <a:t>     suficientemente fuerte (y el dolor ya no es un</a:t>
            </a:r>
          </a:p>
          <a:p>
            <a:pPr lvl="1" eaLnBrk="1" hangingPunct="1">
              <a:lnSpc>
                <a:spcPct val="80000"/>
              </a:lnSpc>
              <a:buFont typeface="Wingdings" panose="05000000000000000000" pitchFamily="2" charset="2"/>
              <a:buNone/>
            </a:pPr>
            <a:r>
              <a:rPr lang="es-PR" altLang="en-US" b="1"/>
              <a:t>     problema) para producir una contracción</a:t>
            </a:r>
          </a:p>
          <a:p>
            <a:pPr lvl="1" eaLnBrk="1" hangingPunct="1">
              <a:lnSpc>
                <a:spcPct val="80000"/>
              </a:lnSpc>
              <a:buFont typeface="Wingdings" panose="05000000000000000000" pitchFamily="2" charset="2"/>
              <a:buNone/>
            </a:pPr>
            <a:r>
              <a:rPr lang="es-PR" altLang="en-US" b="1"/>
              <a:t>     muscular, pero no lo suficientemente fuerte</a:t>
            </a:r>
          </a:p>
          <a:p>
            <a:pPr lvl="1" eaLnBrk="1" hangingPunct="1">
              <a:lnSpc>
                <a:spcPct val="80000"/>
              </a:lnSpc>
              <a:buFont typeface="Wingdings" panose="05000000000000000000" pitchFamily="2" charset="2"/>
              <a:buNone/>
            </a:pPr>
            <a:r>
              <a:rPr lang="es-PR" altLang="en-US" b="1"/>
              <a:t>     para mover por sí mismo la articulación a lo</a:t>
            </a:r>
          </a:p>
          <a:p>
            <a:pPr lvl="1" eaLnBrk="1" hangingPunct="1">
              <a:lnSpc>
                <a:spcPct val="80000"/>
              </a:lnSpc>
              <a:buFont typeface="Wingdings" panose="05000000000000000000" pitchFamily="2" charset="2"/>
              <a:buNone/>
            </a:pPr>
            <a:r>
              <a:rPr lang="es-PR" altLang="en-US" b="1"/>
              <a:t>     largo de un arco de movimiento completo.</a:t>
            </a:r>
          </a:p>
        </p:txBody>
      </p:sp>
      <p:sp>
        <p:nvSpPr>
          <p:cNvPr id="4" name="Title 5">
            <a:extLst>
              <a:ext uri="{FF2B5EF4-FFF2-40B4-BE49-F238E27FC236}">
                <a16:creationId xmlns:a16="http://schemas.microsoft.com/office/drawing/2014/main" id="{B50EAA68-1E6D-C58B-9D1D-37AEE7854E15}"/>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70692" name="Title 1">
            <a:extLst>
              <a:ext uri="{FF2B5EF4-FFF2-40B4-BE49-F238E27FC236}">
                <a16:creationId xmlns:a16="http://schemas.microsoft.com/office/drawing/2014/main" id="{8BB55C15-6EAA-F40D-158D-AB966C746FFE}"/>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ACTIVO-ASISTIVO</a:t>
            </a:r>
          </a:p>
        </p:txBody>
      </p:sp>
    </p:spTree>
    <p:custDataLst>
      <p:tags r:id="rId1"/>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Content Placeholder 2">
            <a:extLst>
              <a:ext uri="{FF2B5EF4-FFF2-40B4-BE49-F238E27FC236}">
                <a16:creationId xmlns:a16="http://schemas.microsoft.com/office/drawing/2014/main" id="{3134F768-7564-F052-87D4-296B5B413C68}"/>
              </a:ext>
            </a:extLst>
          </p:cNvPr>
          <p:cNvSpPr>
            <a:spLocks noGrp="1"/>
          </p:cNvSpPr>
          <p:nvPr>
            <p:ph idx="4294967295"/>
          </p:nvPr>
        </p:nvSpPr>
        <p:spPr>
          <a:xfrm>
            <a:off x="381000" y="3124200"/>
            <a:ext cx="8382000" cy="3276600"/>
          </a:xfrm>
        </p:spPr>
        <p:txBody>
          <a:bodyPr/>
          <a:lstStyle/>
          <a:p>
            <a:pPr eaLnBrk="1" hangingPunct="1">
              <a:buFont typeface="Wingdings" panose="05000000000000000000" pitchFamily="2" charset="2"/>
              <a:buChar char="q"/>
            </a:pPr>
            <a:r>
              <a:rPr lang="en-US" altLang="en-US" b="1"/>
              <a:t> </a:t>
            </a:r>
            <a:r>
              <a:rPr lang="es-PR" altLang="en-US" b="1"/>
              <a:t>Requisitos:</a:t>
            </a:r>
          </a:p>
          <a:p>
            <a:pPr lvl="1" eaLnBrk="1" hangingPunct="1">
              <a:lnSpc>
                <a:spcPct val="80000"/>
              </a:lnSpc>
              <a:buFont typeface="Wingdings" panose="05000000000000000000" pitchFamily="2" charset="2"/>
              <a:buChar char="Ø"/>
            </a:pPr>
            <a:r>
              <a:rPr lang="es-PR" altLang="en-US" b="1"/>
              <a:t> Emplear el dolor como una guía</a:t>
            </a:r>
          </a:p>
        </p:txBody>
      </p:sp>
      <p:sp>
        <p:nvSpPr>
          <p:cNvPr id="4" name="Title 5">
            <a:extLst>
              <a:ext uri="{FF2B5EF4-FFF2-40B4-BE49-F238E27FC236}">
                <a16:creationId xmlns:a16="http://schemas.microsoft.com/office/drawing/2014/main" id="{7D4D49FD-0D78-0323-4FDF-04A9C8704C62}"/>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72740" name="Title 1">
            <a:extLst>
              <a:ext uri="{FF2B5EF4-FFF2-40B4-BE49-F238E27FC236}">
                <a16:creationId xmlns:a16="http://schemas.microsoft.com/office/drawing/2014/main" id="{2080D915-02A1-3ADC-89F7-A433CB424A2D}"/>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ACTIVO-ASISTIVO</a:t>
            </a:r>
          </a:p>
        </p:txBody>
      </p:sp>
    </p:spTree>
    <p:custDataLst>
      <p:tags r:id="rId1"/>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Content Placeholder 2">
            <a:extLst>
              <a:ext uri="{FF2B5EF4-FFF2-40B4-BE49-F238E27FC236}">
                <a16:creationId xmlns:a16="http://schemas.microsoft.com/office/drawing/2014/main" id="{0B6C178E-9E74-FF47-8DFB-F3379B2FF7D7}"/>
              </a:ext>
            </a:extLst>
          </p:cNvPr>
          <p:cNvSpPr>
            <a:spLocks noGrp="1"/>
          </p:cNvSpPr>
          <p:nvPr>
            <p:ph idx="4294967295"/>
          </p:nvPr>
        </p:nvSpPr>
        <p:spPr>
          <a:xfrm>
            <a:off x="381000" y="3124200"/>
            <a:ext cx="8229600" cy="2209800"/>
          </a:xfrm>
        </p:spPr>
        <p:txBody>
          <a:bodyPr/>
          <a:lstStyle/>
          <a:p>
            <a:pPr eaLnBrk="1" hangingPunct="1">
              <a:buFont typeface="Wingdings" panose="05000000000000000000" pitchFamily="2" charset="2"/>
              <a:buChar char="q"/>
            </a:pPr>
            <a:r>
              <a:rPr lang="en-US" altLang="en-US" b="1"/>
              <a:t> </a:t>
            </a:r>
            <a:r>
              <a:rPr lang="es-PR" altLang="en-US" b="1"/>
              <a:t>Protocolo:</a:t>
            </a:r>
          </a:p>
          <a:p>
            <a:pPr lvl="1" eaLnBrk="1" hangingPunct="1">
              <a:lnSpc>
                <a:spcPct val="90000"/>
              </a:lnSpc>
              <a:buFont typeface="Wingdings" panose="05000000000000000000" pitchFamily="2" charset="2"/>
              <a:buChar char="Ø"/>
            </a:pPr>
            <a:r>
              <a:rPr lang="es-PR" altLang="en-US" b="1"/>
              <a:t> Se moviliza la articulación con la ayuda mutua del clínico y el deportista lesionado </a:t>
            </a:r>
          </a:p>
        </p:txBody>
      </p:sp>
      <p:sp>
        <p:nvSpPr>
          <p:cNvPr id="4" name="Title 5">
            <a:extLst>
              <a:ext uri="{FF2B5EF4-FFF2-40B4-BE49-F238E27FC236}">
                <a16:creationId xmlns:a16="http://schemas.microsoft.com/office/drawing/2014/main" id="{DC515D82-CB22-7418-DC21-01E2AD18BD97}"/>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74788" name="Title 1">
            <a:extLst>
              <a:ext uri="{FF2B5EF4-FFF2-40B4-BE49-F238E27FC236}">
                <a16:creationId xmlns:a16="http://schemas.microsoft.com/office/drawing/2014/main" id="{8CF719E0-5B10-3F44-EDD2-20DB52BA76C4}"/>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ACTIVO-ASISTIVO</a:t>
            </a:r>
          </a:p>
        </p:txBody>
      </p:sp>
    </p:spTree>
    <p:custDataLst>
      <p:tags r:id="rId1"/>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Content Placeholder 2">
            <a:extLst>
              <a:ext uri="{FF2B5EF4-FFF2-40B4-BE49-F238E27FC236}">
                <a16:creationId xmlns:a16="http://schemas.microsoft.com/office/drawing/2014/main" id="{1AA7F062-33AA-E2F5-D424-2E53A6956E2C}"/>
              </a:ext>
            </a:extLst>
          </p:cNvPr>
          <p:cNvSpPr>
            <a:spLocks noGrp="1"/>
          </p:cNvSpPr>
          <p:nvPr>
            <p:ph idx="4294967295"/>
          </p:nvPr>
        </p:nvSpPr>
        <p:spPr>
          <a:xfrm>
            <a:off x="228600" y="3048000"/>
            <a:ext cx="8534400" cy="3429000"/>
          </a:xfrm>
        </p:spPr>
        <p:txBody>
          <a:bodyPr/>
          <a:lstStyle/>
          <a:p>
            <a:pPr eaLnBrk="1" hangingPunct="1">
              <a:lnSpc>
                <a:spcPct val="90000"/>
              </a:lnSpc>
              <a:buFont typeface="Wingdings" panose="05000000000000000000" pitchFamily="2" charset="2"/>
              <a:buChar char="q"/>
            </a:pPr>
            <a:r>
              <a:rPr lang="es-PR" altLang="en-US" b="1"/>
              <a:t> Concepto/descripción</a:t>
            </a:r>
          </a:p>
          <a:p>
            <a:pPr eaLnBrk="1" hangingPunct="1">
              <a:lnSpc>
                <a:spcPct val="90000"/>
              </a:lnSpc>
              <a:buFont typeface="Wingdings" panose="05000000000000000000" pitchFamily="2" charset="2"/>
              <a:buChar char="q"/>
            </a:pPr>
            <a:r>
              <a:rPr lang="es-PR" altLang="en-US" b="1"/>
              <a:t> Ventajas/beneficios</a:t>
            </a:r>
          </a:p>
          <a:p>
            <a:pPr eaLnBrk="1" hangingPunct="1">
              <a:lnSpc>
                <a:spcPct val="90000"/>
              </a:lnSpc>
              <a:buFont typeface="Wingdings" panose="05000000000000000000" pitchFamily="2" charset="2"/>
              <a:buChar char="q"/>
            </a:pPr>
            <a:r>
              <a:rPr lang="es-PR" altLang="en-US" b="1"/>
              <a:t> Meta </a:t>
            </a:r>
          </a:p>
          <a:p>
            <a:pPr eaLnBrk="1" hangingPunct="1">
              <a:lnSpc>
                <a:spcPct val="90000"/>
              </a:lnSpc>
              <a:buFont typeface="Wingdings" panose="05000000000000000000" pitchFamily="2" charset="2"/>
              <a:buChar char="q"/>
            </a:pPr>
            <a:r>
              <a:rPr lang="es-PR" altLang="en-US" b="1"/>
              <a:t> Tipos</a:t>
            </a:r>
          </a:p>
          <a:p>
            <a:pPr eaLnBrk="1" hangingPunct="1">
              <a:lnSpc>
                <a:spcPct val="90000"/>
              </a:lnSpc>
              <a:buFont typeface="Wingdings" panose="05000000000000000000" pitchFamily="2" charset="2"/>
              <a:buChar char="q"/>
            </a:pPr>
            <a:r>
              <a:rPr lang="es-PR" altLang="en-US" b="1"/>
              <a:t> Requisitos</a:t>
            </a:r>
          </a:p>
          <a:p>
            <a:pPr eaLnBrk="1" hangingPunct="1">
              <a:lnSpc>
                <a:spcPct val="90000"/>
              </a:lnSpc>
              <a:buFont typeface="Wingdings" panose="05000000000000000000" pitchFamily="2" charset="2"/>
              <a:buChar char="q"/>
            </a:pPr>
            <a:r>
              <a:rPr lang="es-PR" altLang="en-US" b="1"/>
              <a:t> Protocolo </a:t>
            </a:r>
          </a:p>
        </p:txBody>
      </p:sp>
      <p:sp>
        <p:nvSpPr>
          <p:cNvPr id="4" name="Title 5">
            <a:extLst>
              <a:ext uri="{FF2B5EF4-FFF2-40B4-BE49-F238E27FC236}">
                <a16:creationId xmlns:a16="http://schemas.microsoft.com/office/drawing/2014/main" id="{F4357699-AE9F-CD4F-43C1-17117D736C8A}"/>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48164" name="Title 1">
            <a:extLst>
              <a:ext uri="{FF2B5EF4-FFF2-40B4-BE49-F238E27FC236}">
                <a16:creationId xmlns:a16="http://schemas.microsoft.com/office/drawing/2014/main" id="{5287FECE-4360-FE65-2784-4C89F4A75A5B}"/>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PASIVO</a:t>
            </a:r>
          </a:p>
        </p:txBody>
      </p:sp>
    </p:spTree>
    <p:custDataLst>
      <p:tags r:id="rId1"/>
    </p:custData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Content Placeholder 2">
            <a:extLst>
              <a:ext uri="{FF2B5EF4-FFF2-40B4-BE49-F238E27FC236}">
                <a16:creationId xmlns:a16="http://schemas.microsoft.com/office/drawing/2014/main" id="{1F8D98AC-1272-3CA7-F00C-8AEEF01278B6}"/>
              </a:ext>
            </a:extLst>
          </p:cNvPr>
          <p:cNvSpPr>
            <a:spLocks noGrp="1"/>
          </p:cNvSpPr>
          <p:nvPr>
            <p:ph idx="4294967295"/>
          </p:nvPr>
        </p:nvSpPr>
        <p:spPr>
          <a:xfrm>
            <a:off x="381000" y="3124200"/>
            <a:ext cx="8229600" cy="2209800"/>
          </a:xfrm>
        </p:spPr>
        <p:txBody>
          <a:bodyPr/>
          <a:lstStyle/>
          <a:p>
            <a:pPr eaLnBrk="1" hangingPunct="1">
              <a:buFont typeface="Wingdings" panose="05000000000000000000" pitchFamily="2" charset="2"/>
              <a:buChar char="q"/>
            </a:pPr>
            <a:r>
              <a:rPr lang="en-US" altLang="en-US" b="1"/>
              <a:t> </a:t>
            </a:r>
            <a:r>
              <a:rPr lang="es-PR" altLang="en-US" b="1"/>
              <a:t>Concepto/descripción:</a:t>
            </a:r>
          </a:p>
          <a:p>
            <a:pPr lvl="1" eaLnBrk="1" hangingPunct="1">
              <a:lnSpc>
                <a:spcPct val="90000"/>
              </a:lnSpc>
              <a:buFont typeface="Wingdings" panose="05000000000000000000" pitchFamily="2" charset="2"/>
              <a:buChar char="Ø"/>
            </a:pPr>
            <a:r>
              <a:rPr lang="es-PR" altLang="en-US" b="1"/>
              <a:t> El estiramiento pasivo involucra el uso de un</a:t>
            </a:r>
          </a:p>
          <a:p>
            <a:pPr lvl="1" eaLnBrk="1" hangingPunct="1">
              <a:lnSpc>
                <a:spcPct val="50000"/>
              </a:lnSpc>
              <a:buFont typeface="Wingdings" panose="05000000000000000000" pitchFamily="2" charset="2"/>
              <a:buNone/>
            </a:pPr>
            <a:r>
              <a:rPr lang="es-PR" altLang="en-US" b="1"/>
              <a:t>     equipo u otra persona, donde el paciente no</a:t>
            </a:r>
          </a:p>
          <a:p>
            <a:pPr lvl="1" eaLnBrk="1" hangingPunct="1">
              <a:lnSpc>
                <a:spcPct val="70000"/>
              </a:lnSpc>
              <a:buFont typeface="Wingdings" panose="05000000000000000000" pitchFamily="2" charset="2"/>
              <a:buNone/>
            </a:pPr>
            <a:r>
              <a:rPr lang="es-PR" altLang="en-US" b="1"/>
              <a:t>     asiste en la actividad de estiramiento </a:t>
            </a:r>
          </a:p>
        </p:txBody>
      </p:sp>
      <p:sp>
        <p:nvSpPr>
          <p:cNvPr id="4" name="Title 5">
            <a:extLst>
              <a:ext uri="{FF2B5EF4-FFF2-40B4-BE49-F238E27FC236}">
                <a16:creationId xmlns:a16="http://schemas.microsoft.com/office/drawing/2014/main" id="{6776BD04-CAF3-5986-50DD-DC9EE3C12A30}"/>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68644" name="Title 1">
            <a:extLst>
              <a:ext uri="{FF2B5EF4-FFF2-40B4-BE49-F238E27FC236}">
                <a16:creationId xmlns:a16="http://schemas.microsoft.com/office/drawing/2014/main" id="{773E32E0-2516-523B-4FC8-7B080B3AA41B}"/>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PASIVO</a:t>
            </a:r>
          </a:p>
        </p:txBody>
      </p:sp>
    </p:spTree>
    <p:custDataLst>
      <p:tags r:id="rId1"/>
    </p:custData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Content Placeholder 2">
            <a:extLst>
              <a:ext uri="{FF2B5EF4-FFF2-40B4-BE49-F238E27FC236}">
                <a16:creationId xmlns:a16="http://schemas.microsoft.com/office/drawing/2014/main" id="{16F226A4-5EC3-AAFD-E8C2-9D019AF2C89A}"/>
              </a:ext>
            </a:extLst>
          </p:cNvPr>
          <p:cNvSpPr>
            <a:spLocks noGrp="1"/>
          </p:cNvSpPr>
          <p:nvPr>
            <p:ph idx="4294967295"/>
          </p:nvPr>
        </p:nvSpPr>
        <p:spPr>
          <a:xfrm>
            <a:off x="381000" y="3124200"/>
            <a:ext cx="8229600" cy="2209800"/>
          </a:xfrm>
        </p:spPr>
        <p:txBody>
          <a:bodyPr/>
          <a:lstStyle/>
          <a:p>
            <a:pPr eaLnBrk="1" hangingPunct="1">
              <a:buFont typeface="Wingdings" panose="05000000000000000000" pitchFamily="2" charset="2"/>
              <a:buChar char="q"/>
            </a:pPr>
            <a:r>
              <a:rPr lang="en-US" altLang="en-US" b="1"/>
              <a:t> </a:t>
            </a:r>
            <a:r>
              <a:rPr lang="es-PR" altLang="en-US" b="1"/>
              <a:t>Concepto/descripción:</a:t>
            </a:r>
          </a:p>
          <a:p>
            <a:pPr lvl="1" eaLnBrk="1" hangingPunct="1">
              <a:lnSpc>
                <a:spcPct val="90000"/>
              </a:lnSpc>
              <a:buFont typeface="Wingdings" panose="05000000000000000000" pitchFamily="2" charset="2"/>
              <a:buChar char="Ø"/>
            </a:pPr>
            <a:r>
              <a:rPr lang="es-PR" altLang="en-US" b="1"/>
              <a:t> El estiramiento pasivo se realiza por medio de la </a:t>
            </a:r>
          </a:p>
          <a:p>
            <a:pPr lvl="1" eaLnBrk="1" hangingPunct="1">
              <a:lnSpc>
                <a:spcPct val="70000"/>
              </a:lnSpc>
              <a:buFont typeface="Wingdings" panose="05000000000000000000" pitchFamily="2" charset="2"/>
              <a:buNone/>
            </a:pPr>
            <a:r>
              <a:rPr lang="es-PR" altLang="en-US" b="1"/>
              <a:t>     aplicación de una fuerza externa, con la</a:t>
            </a:r>
          </a:p>
          <a:p>
            <a:pPr lvl="1" eaLnBrk="1" hangingPunct="1">
              <a:lnSpc>
                <a:spcPct val="70000"/>
              </a:lnSpc>
              <a:buFont typeface="Wingdings" panose="05000000000000000000" pitchFamily="2" charset="2"/>
              <a:buNone/>
            </a:pPr>
            <a:r>
              <a:rPr lang="es-PR" altLang="en-US" b="1"/>
              <a:t>     participación mínima de la acción muscular por </a:t>
            </a:r>
          </a:p>
          <a:p>
            <a:pPr lvl="1" eaLnBrk="1" hangingPunct="1">
              <a:lnSpc>
                <a:spcPct val="70000"/>
              </a:lnSpc>
              <a:buFont typeface="Wingdings" panose="05000000000000000000" pitchFamily="2" charset="2"/>
              <a:buNone/>
            </a:pPr>
            <a:r>
              <a:rPr lang="es-PR" altLang="en-US" b="1"/>
              <a:t>     parte del atleta lesionado</a:t>
            </a:r>
          </a:p>
        </p:txBody>
      </p:sp>
      <p:sp>
        <p:nvSpPr>
          <p:cNvPr id="4" name="Title 5">
            <a:extLst>
              <a:ext uri="{FF2B5EF4-FFF2-40B4-BE49-F238E27FC236}">
                <a16:creationId xmlns:a16="http://schemas.microsoft.com/office/drawing/2014/main" id="{4B38B722-A21A-6EB3-7753-8508F3DDD9C7}"/>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58404" name="Title 1">
            <a:extLst>
              <a:ext uri="{FF2B5EF4-FFF2-40B4-BE49-F238E27FC236}">
                <a16:creationId xmlns:a16="http://schemas.microsoft.com/office/drawing/2014/main" id="{0A631AC1-755F-9F60-D2F9-9C9315354425}"/>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PASIVO</a:t>
            </a:r>
          </a:p>
        </p:txBody>
      </p:sp>
    </p:spTree>
    <p:custDataLst>
      <p:tags r:id="rId1"/>
    </p:custData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Content Placeholder 2">
            <a:extLst>
              <a:ext uri="{FF2B5EF4-FFF2-40B4-BE49-F238E27FC236}">
                <a16:creationId xmlns:a16="http://schemas.microsoft.com/office/drawing/2014/main" id="{76528B6F-B20A-07D2-170A-B2766F433412}"/>
              </a:ext>
            </a:extLst>
          </p:cNvPr>
          <p:cNvSpPr>
            <a:spLocks noGrp="1"/>
          </p:cNvSpPr>
          <p:nvPr>
            <p:ph idx="4294967295"/>
          </p:nvPr>
        </p:nvSpPr>
        <p:spPr>
          <a:xfrm>
            <a:off x="381000" y="3124200"/>
            <a:ext cx="8229600" cy="2209800"/>
          </a:xfrm>
        </p:spPr>
        <p:txBody>
          <a:bodyPr/>
          <a:lstStyle/>
          <a:p>
            <a:pPr eaLnBrk="1" hangingPunct="1">
              <a:buFont typeface="Wingdings" panose="05000000000000000000" pitchFamily="2" charset="2"/>
              <a:buChar char="q"/>
            </a:pPr>
            <a:r>
              <a:rPr lang="en-US" altLang="en-US" b="1"/>
              <a:t> </a:t>
            </a:r>
            <a:r>
              <a:rPr lang="es-PR" altLang="en-US" b="1"/>
              <a:t>Concepto/descripción:</a:t>
            </a:r>
          </a:p>
          <a:p>
            <a:pPr lvl="1" eaLnBrk="1" hangingPunct="1">
              <a:lnSpc>
                <a:spcPct val="90000"/>
              </a:lnSpc>
              <a:buFont typeface="Wingdings" panose="05000000000000000000" pitchFamily="2" charset="2"/>
              <a:buChar char="Ø"/>
            </a:pPr>
            <a:r>
              <a:rPr lang="es-PR" altLang="en-US" b="1"/>
              <a:t> Mientras el paciente se relaja, una fuerza</a:t>
            </a:r>
          </a:p>
          <a:p>
            <a:pPr lvl="1" eaLnBrk="1" hangingPunct="1">
              <a:lnSpc>
                <a:spcPct val="80000"/>
              </a:lnSpc>
              <a:buFont typeface="Wingdings" panose="05000000000000000000" pitchFamily="2" charset="2"/>
              <a:buNone/>
            </a:pPr>
            <a:r>
              <a:rPr lang="es-PR" altLang="en-US" b="1"/>
              <a:t>    externa, ya sea manualmente o mecánicamente,</a:t>
            </a:r>
          </a:p>
          <a:p>
            <a:pPr lvl="1" eaLnBrk="1" hangingPunct="1">
              <a:lnSpc>
                <a:spcPct val="80000"/>
              </a:lnSpc>
              <a:buFont typeface="Wingdings" panose="05000000000000000000" pitchFamily="2" charset="2"/>
              <a:buNone/>
            </a:pPr>
            <a:r>
              <a:rPr lang="es-PR" altLang="en-US" b="1"/>
              <a:t>    alarga los tejidos acortados</a:t>
            </a:r>
          </a:p>
        </p:txBody>
      </p:sp>
      <p:sp>
        <p:nvSpPr>
          <p:cNvPr id="4" name="Title 5">
            <a:extLst>
              <a:ext uri="{FF2B5EF4-FFF2-40B4-BE49-F238E27FC236}">
                <a16:creationId xmlns:a16="http://schemas.microsoft.com/office/drawing/2014/main" id="{A0E4057C-1F20-AAB4-F815-686DCC2A03F7}"/>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28036" name="Title 1">
            <a:extLst>
              <a:ext uri="{FF2B5EF4-FFF2-40B4-BE49-F238E27FC236}">
                <a16:creationId xmlns:a16="http://schemas.microsoft.com/office/drawing/2014/main" id="{11FF006F-360B-84DC-0A87-EF6BB9FAED1B}"/>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PASIVO</a:t>
            </a:r>
          </a:p>
        </p:txBody>
      </p:sp>
    </p:spTree>
    <p:custDataLst>
      <p:tags r:id="rId1"/>
    </p:custData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Content Placeholder 2">
            <a:extLst>
              <a:ext uri="{FF2B5EF4-FFF2-40B4-BE49-F238E27FC236}">
                <a16:creationId xmlns:a16="http://schemas.microsoft.com/office/drawing/2014/main" id="{66689B2F-BB6E-B36C-298F-C3A6DF91774C}"/>
              </a:ext>
            </a:extLst>
          </p:cNvPr>
          <p:cNvSpPr>
            <a:spLocks noGrp="1"/>
          </p:cNvSpPr>
          <p:nvPr>
            <p:ph idx="4294967295"/>
          </p:nvPr>
        </p:nvSpPr>
        <p:spPr>
          <a:xfrm>
            <a:off x="381000" y="3124200"/>
            <a:ext cx="8229600" cy="3276600"/>
          </a:xfrm>
        </p:spPr>
        <p:txBody>
          <a:bodyPr/>
          <a:lstStyle/>
          <a:p>
            <a:pPr eaLnBrk="1" hangingPunct="1">
              <a:buFont typeface="Wingdings" panose="05000000000000000000" pitchFamily="2" charset="2"/>
              <a:buChar char="q"/>
            </a:pPr>
            <a:r>
              <a:rPr lang="en-US" altLang="en-US" b="1"/>
              <a:t> </a:t>
            </a:r>
            <a:r>
              <a:rPr lang="es-PR" altLang="en-US" b="1"/>
              <a:t>Concepto/descripción:</a:t>
            </a:r>
          </a:p>
          <a:p>
            <a:pPr lvl="1" eaLnBrk="1" hangingPunct="1">
              <a:lnSpc>
                <a:spcPct val="90000"/>
              </a:lnSpc>
              <a:buFont typeface="Wingdings" panose="05000000000000000000" pitchFamily="2" charset="2"/>
              <a:buChar char="Ø"/>
            </a:pPr>
            <a:r>
              <a:rPr lang="es-PR" altLang="en-US" b="1"/>
              <a:t> El estiramiento pasivo no involucra trabajo por</a:t>
            </a:r>
          </a:p>
          <a:p>
            <a:pPr lvl="1" eaLnBrk="1" hangingPunct="1">
              <a:lnSpc>
                <a:spcPct val="50000"/>
              </a:lnSpc>
              <a:buFont typeface="Wingdings" panose="05000000000000000000" pitchFamily="2" charset="2"/>
              <a:buNone/>
            </a:pPr>
            <a:r>
              <a:rPr lang="es-PR" altLang="en-US" b="1"/>
              <a:t>     el individuo:</a:t>
            </a:r>
          </a:p>
          <a:p>
            <a:pPr lvl="2" eaLnBrk="1" hangingPunct="1">
              <a:buFontTx/>
              <a:buChar char="•"/>
            </a:pPr>
            <a:r>
              <a:rPr lang="es-PR" altLang="en-US" b="1"/>
              <a:t>El atleta se relaja mientras algo externo mueve la su</a:t>
            </a:r>
          </a:p>
          <a:p>
            <a:pPr lvl="2" eaLnBrk="1" hangingPunct="1">
              <a:lnSpc>
                <a:spcPct val="50000"/>
              </a:lnSpc>
              <a:buFontTx/>
              <a:buNone/>
            </a:pPr>
            <a:r>
              <a:rPr lang="es-PR" altLang="en-US" b="1"/>
              <a:t>    extremidad a través de un arco de movimiento</a:t>
            </a:r>
          </a:p>
          <a:p>
            <a:pPr lvl="2" eaLnBrk="1" hangingPunct="1">
              <a:lnSpc>
                <a:spcPct val="60000"/>
              </a:lnSpc>
              <a:buFontTx/>
              <a:buNone/>
            </a:pPr>
            <a:r>
              <a:rPr lang="es-PR" altLang="en-US" b="1"/>
              <a:t>    específico</a:t>
            </a:r>
          </a:p>
        </p:txBody>
      </p:sp>
      <p:sp>
        <p:nvSpPr>
          <p:cNvPr id="4" name="Title 5">
            <a:extLst>
              <a:ext uri="{FF2B5EF4-FFF2-40B4-BE49-F238E27FC236}">
                <a16:creationId xmlns:a16="http://schemas.microsoft.com/office/drawing/2014/main" id="{88629353-1FE6-1E46-8EC7-421C9E9E6D7F}"/>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52260" name="Title 1">
            <a:extLst>
              <a:ext uri="{FF2B5EF4-FFF2-40B4-BE49-F238E27FC236}">
                <a16:creationId xmlns:a16="http://schemas.microsoft.com/office/drawing/2014/main" id="{C52F3B4A-24D3-D3BA-CE20-6255834C265B}"/>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PASIVO</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Content Placeholder 2">
            <a:extLst>
              <a:ext uri="{FF2B5EF4-FFF2-40B4-BE49-F238E27FC236}">
                <a16:creationId xmlns:a16="http://schemas.microsoft.com/office/drawing/2014/main" id="{F50CA9AA-0E4F-62FD-95AA-8DDA91A4B321}"/>
              </a:ext>
            </a:extLst>
          </p:cNvPr>
          <p:cNvSpPr>
            <a:spLocks noGrp="1"/>
          </p:cNvSpPr>
          <p:nvPr>
            <p:ph idx="4294967295"/>
          </p:nvPr>
        </p:nvSpPr>
        <p:spPr>
          <a:xfrm>
            <a:off x="381000" y="2514600"/>
            <a:ext cx="8229600" cy="3886200"/>
          </a:xfrm>
        </p:spPr>
        <p:txBody>
          <a:bodyPr/>
          <a:lstStyle/>
          <a:p>
            <a:pPr eaLnBrk="1" hangingPunct="1">
              <a:buFont typeface="Wingdings" panose="05000000000000000000" pitchFamily="2" charset="2"/>
              <a:buChar char="q"/>
            </a:pPr>
            <a:r>
              <a:rPr lang="en-US" altLang="en-US" b="1"/>
              <a:t> </a:t>
            </a:r>
            <a:r>
              <a:rPr lang="es-PR" altLang="en-US" b="1"/>
              <a:t>Registro:</a:t>
            </a:r>
          </a:p>
          <a:p>
            <a:pPr lvl="1" eaLnBrk="1" hangingPunct="1">
              <a:buFont typeface="Wingdings" panose="05000000000000000000" pitchFamily="2" charset="2"/>
              <a:buChar char="Ø"/>
            </a:pPr>
            <a:r>
              <a:rPr lang="es-PR" altLang="en-US" b="1"/>
              <a:t> Medición de la articulación y movimiento</a:t>
            </a:r>
          </a:p>
          <a:p>
            <a:pPr lvl="1" eaLnBrk="1" hangingPunct="1">
              <a:buFont typeface="Wingdings" panose="05000000000000000000" pitchFamily="2" charset="2"/>
              <a:buChar char="Ø"/>
            </a:pPr>
            <a:r>
              <a:rPr lang="es-PR" altLang="en-US" b="1"/>
              <a:t> Tipo de movimiento medido:</a:t>
            </a:r>
          </a:p>
          <a:p>
            <a:pPr lvl="2" eaLnBrk="1" hangingPunct="1">
              <a:buFontTx/>
              <a:buChar char="•"/>
            </a:pPr>
            <a:r>
              <a:rPr lang="es-PR" altLang="en-US" b="1"/>
              <a:t>Arco de movimiento activo (AMA, o AROM)</a:t>
            </a:r>
          </a:p>
          <a:p>
            <a:pPr lvl="2" eaLnBrk="1" hangingPunct="1">
              <a:buFontTx/>
              <a:buChar char="•"/>
            </a:pPr>
            <a:r>
              <a:rPr lang="es-PR" altLang="en-US" b="1"/>
              <a:t>Arco de movimiento pasivo (AMP, o PROM)</a:t>
            </a:r>
          </a:p>
          <a:p>
            <a:pPr lvl="1" eaLnBrk="1" hangingPunct="1">
              <a:buFont typeface="Wingdings" panose="05000000000000000000" pitchFamily="2" charset="2"/>
              <a:buChar char="Ø"/>
            </a:pPr>
            <a:r>
              <a:rPr lang="es-PR" altLang="en-US" b="1"/>
              <a:t> Unidades de medida:</a:t>
            </a:r>
          </a:p>
          <a:p>
            <a:pPr lvl="2" eaLnBrk="1" hangingPunct="1">
              <a:buFontTx/>
              <a:buChar char="•"/>
            </a:pPr>
            <a:r>
              <a:rPr lang="es-PR" altLang="en-US" sz="2300" b="1" i="1">
                <a:effectLst>
                  <a:outerShdw blurRad="38100" dist="38100" dir="2700000" algn="tl">
                    <a:srgbClr val="FFFFFF"/>
                  </a:outerShdw>
                </a:effectLst>
                <a:latin typeface="Tahoma" panose="020B0604030504040204" pitchFamily="34" charset="0"/>
              </a:rPr>
              <a:t>Grados:</a:t>
            </a:r>
          </a:p>
          <a:p>
            <a:pPr lvl="3" eaLnBrk="1" hangingPunct="1">
              <a:buFont typeface="Wingdings" panose="05000000000000000000" pitchFamily="2" charset="2"/>
              <a:buChar char="ð"/>
            </a:pPr>
            <a:r>
              <a:rPr lang="es-PR" altLang="en-US" sz="2400" b="1"/>
              <a:t> Escala de 180°</a:t>
            </a:r>
            <a:endParaRPr lang="es-PR" altLang="en-US" b="1"/>
          </a:p>
        </p:txBody>
      </p:sp>
      <p:sp>
        <p:nvSpPr>
          <p:cNvPr id="194563" name="Title 1">
            <a:extLst>
              <a:ext uri="{FF2B5EF4-FFF2-40B4-BE49-F238E27FC236}">
                <a16:creationId xmlns:a16="http://schemas.microsoft.com/office/drawing/2014/main" id="{E4C42995-3175-5B94-5EC3-41E451744AA5}"/>
              </a:ext>
            </a:extLst>
          </p:cNvPr>
          <p:cNvSpPr>
            <a:spLocks/>
          </p:cNvSpPr>
          <p:nvPr/>
        </p:nvSpPr>
        <p:spPr bwMode="auto">
          <a:xfrm>
            <a:off x="304800" y="13716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ARCO DE MOVIMIENTO:</a:t>
            </a:r>
            <a:br>
              <a:rPr lang="es-PR" altLang="en-US" sz="3700">
                <a:latin typeface="Calibri" panose="020F0502020204030204" pitchFamily="34" charset="0"/>
              </a:rPr>
            </a:br>
            <a:r>
              <a:rPr lang="es-PR" altLang="en-US" sz="3500" i="1">
                <a:latin typeface="Tahoma" panose="020B0604030504040204" pitchFamily="34" charset="0"/>
              </a:rPr>
              <a:t>MEDICIÓN</a:t>
            </a:r>
          </a:p>
        </p:txBody>
      </p:sp>
      <p:sp>
        <p:nvSpPr>
          <p:cNvPr id="4" name="Title 5">
            <a:extLst>
              <a:ext uri="{FF2B5EF4-FFF2-40B4-BE49-F238E27FC236}">
                <a16:creationId xmlns:a16="http://schemas.microsoft.com/office/drawing/2014/main" id="{0C27BD3F-6324-F63E-8C90-9B222B2C3007}"/>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Content Placeholder 2">
            <a:extLst>
              <a:ext uri="{FF2B5EF4-FFF2-40B4-BE49-F238E27FC236}">
                <a16:creationId xmlns:a16="http://schemas.microsoft.com/office/drawing/2014/main" id="{EA455AAE-C794-A2A9-2FDA-D3C998C000D5}"/>
              </a:ext>
            </a:extLst>
          </p:cNvPr>
          <p:cNvSpPr>
            <a:spLocks noGrp="1"/>
          </p:cNvSpPr>
          <p:nvPr>
            <p:ph idx="4294967295"/>
          </p:nvPr>
        </p:nvSpPr>
        <p:spPr>
          <a:xfrm>
            <a:off x="381000" y="3124200"/>
            <a:ext cx="8229600" cy="3276600"/>
          </a:xfrm>
        </p:spPr>
        <p:txBody>
          <a:bodyPr/>
          <a:lstStyle/>
          <a:p>
            <a:pPr eaLnBrk="1" hangingPunct="1">
              <a:buFont typeface="Wingdings" panose="05000000000000000000" pitchFamily="2" charset="2"/>
              <a:buChar char="q"/>
            </a:pPr>
            <a:r>
              <a:rPr lang="en-US" altLang="en-US" b="1"/>
              <a:t> </a:t>
            </a:r>
            <a:r>
              <a:rPr lang="es-PR" altLang="en-US" b="1"/>
              <a:t>Ventajas/beneficios:</a:t>
            </a:r>
          </a:p>
          <a:p>
            <a:pPr lvl="1" eaLnBrk="1" hangingPunct="1">
              <a:lnSpc>
                <a:spcPct val="90000"/>
              </a:lnSpc>
              <a:buFont typeface="Wingdings" panose="05000000000000000000" pitchFamily="2" charset="2"/>
              <a:buChar char="Ø"/>
            </a:pPr>
            <a:r>
              <a:rPr lang="es-PR" altLang="en-US" b="1"/>
              <a:t> Para el atleta lesionado:</a:t>
            </a:r>
          </a:p>
          <a:p>
            <a:pPr lvl="2" eaLnBrk="1" hangingPunct="1">
              <a:buFontTx/>
              <a:buChar char="•"/>
            </a:pPr>
            <a:r>
              <a:rPr lang="es-PR" altLang="en-US" b="1"/>
              <a:t>El terapeuta atlético utiliza el estiramiento pasivo</a:t>
            </a:r>
          </a:p>
          <a:p>
            <a:pPr lvl="2" eaLnBrk="1" hangingPunct="1">
              <a:lnSpc>
                <a:spcPct val="70000"/>
              </a:lnSpc>
              <a:buFontTx/>
              <a:buNone/>
            </a:pPr>
            <a:r>
              <a:rPr lang="es-PR" altLang="en-US" b="1"/>
              <a:t>    para asistir en la recuperación del atleta luego de una</a:t>
            </a:r>
          </a:p>
          <a:p>
            <a:pPr lvl="2" eaLnBrk="1" hangingPunct="1">
              <a:lnSpc>
                <a:spcPct val="70000"/>
              </a:lnSpc>
              <a:buFontTx/>
              <a:buNone/>
            </a:pPr>
            <a:r>
              <a:rPr lang="es-PR" altLang="en-US" b="1"/>
              <a:t>    lesión</a:t>
            </a:r>
          </a:p>
        </p:txBody>
      </p:sp>
      <p:sp>
        <p:nvSpPr>
          <p:cNvPr id="4" name="Title 5">
            <a:extLst>
              <a:ext uri="{FF2B5EF4-FFF2-40B4-BE49-F238E27FC236}">
                <a16:creationId xmlns:a16="http://schemas.microsoft.com/office/drawing/2014/main" id="{ED034CA1-6DC5-7F99-D1F5-0C62292328DB}"/>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54308" name="Title 1">
            <a:extLst>
              <a:ext uri="{FF2B5EF4-FFF2-40B4-BE49-F238E27FC236}">
                <a16:creationId xmlns:a16="http://schemas.microsoft.com/office/drawing/2014/main" id="{40735EB3-FF34-D930-8A09-E9D223CD4732}"/>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t>
            </a:r>
          </a:p>
        </p:txBody>
      </p:sp>
    </p:spTree>
    <p:custDataLst>
      <p:tags r:id="rId1"/>
    </p:custData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Content Placeholder 2">
            <a:extLst>
              <a:ext uri="{FF2B5EF4-FFF2-40B4-BE49-F238E27FC236}">
                <a16:creationId xmlns:a16="http://schemas.microsoft.com/office/drawing/2014/main" id="{683B4CE7-4178-A0D9-5E84-0B25ED5AABB8}"/>
              </a:ext>
            </a:extLst>
          </p:cNvPr>
          <p:cNvSpPr>
            <a:spLocks noGrp="1"/>
          </p:cNvSpPr>
          <p:nvPr>
            <p:ph idx="4294967295"/>
          </p:nvPr>
        </p:nvSpPr>
        <p:spPr>
          <a:xfrm>
            <a:off x="381000" y="2362200"/>
            <a:ext cx="8229600" cy="4191000"/>
          </a:xfrm>
        </p:spPr>
        <p:txBody>
          <a:bodyPr/>
          <a:lstStyle/>
          <a:p>
            <a:pPr eaLnBrk="1" hangingPunct="1">
              <a:buFont typeface="Wingdings" panose="05000000000000000000" pitchFamily="2" charset="2"/>
              <a:buChar char="q"/>
            </a:pPr>
            <a:r>
              <a:rPr lang="es-PR" altLang="en-US" b="1"/>
              <a:t> Requisitos:</a:t>
            </a:r>
          </a:p>
          <a:p>
            <a:pPr lvl="1" eaLnBrk="1" hangingPunct="1">
              <a:lnSpc>
                <a:spcPct val="80000"/>
              </a:lnSpc>
              <a:buFont typeface="Wingdings" panose="05000000000000000000" pitchFamily="2" charset="2"/>
              <a:buChar char="Ø"/>
            </a:pPr>
            <a:r>
              <a:rPr lang="es-PR" altLang="en-US" b="1"/>
              <a:t> Terapeuta cualificado/certificado:</a:t>
            </a:r>
          </a:p>
          <a:p>
            <a:pPr lvl="2" eaLnBrk="1" hangingPunct="1">
              <a:buFontTx/>
              <a:buChar char="•"/>
            </a:pPr>
            <a:r>
              <a:rPr lang="es-PR" altLang="en-US" b="1"/>
              <a:t>El entrenamiento pasivo requiere que se realice por</a:t>
            </a:r>
          </a:p>
          <a:p>
            <a:pPr lvl="2" eaLnBrk="1" hangingPunct="1">
              <a:lnSpc>
                <a:spcPct val="60000"/>
              </a:lnSpc>
              <a:buFontTx/>
              <a:buNone/>
            </a:pPr>
            <a:r>
              <a:rPr lang="es-PR" altLang="en-US" b="1"/>
              <a:t>   personas que poseen el entrenamiento y experiencia</a:t>
            </a:r>
          </a:p>
          <a:p>
            <a:pPr lvl="2" eaLnBrk="1" hangingPunct="1">
              <a:lnSpc>
                <a:spcPct val="60000"/>
              </a:lnSpc>
              <a:buFontTx/>
              <a:buNone/>
            </a:pPr>
            <a:r>
              <a:rPr lang="es-PR" altLang="en-US" b="1"/>
              <a:t>   en colocar el atleta en una posición de estiramiento:</a:t>
            </a:r>
          </a:p>
          <a:p>
            <a:pPr lvl="3" eaLnBrk="1" hangingPunct="1">
              <a:lnSpc>
                <a:spcPct val="80000"/>
              </a:lnSpc>
              <a:buFont typeface="Wingdings" panose="05000000000000000000" pitchFamily="2" charset="2"/>
              <a:buChar char="ð"/>
            </a:pPr>
            <a:r>
              <a:rPr lang="es-PR" altLang="en-US" sz="2400" b="1"/>
              <a:t> De lo contrario:</a:t>
            </a:r>
          </a:p>
          <a:p>
            <a:pPr lvl="4" eaLnBrk="1" hangingPunct="1">
              <a:lnSpc>
                <a:spcPct val="90000"/>
              </a:lnSpc>
              <a:buFont typeface="Wingdings" panose="05000000000000000000" pitchFamily="2" charset="2"/>
              <a:buChar char="§"/>
            </a:pPr>
            <a:r>
              <a:rPr lang="es-PR" altLang="en-US" sz="2400" b="1"/>
              <a:t>Una persona no cualificada puede pensar que</a:t>
            </a:r>
          </a:p>
          <a:p>
            <a:pPr lvl="4" eaLnBrk="1" hangingPunct="1">
              <a:lnSpc>
                <a:spcPct val="60000"/>
              </a:lnSpc>
              <a:buFont typeface="Wingdings" panose="05000000000000000000" pitchFamily="2" charset="2"/>
              <a:buNone/>
            </a:pPr>
            <a:r>
              <a:rPr lang="es-PR" altLang="en-US" sz="2400" b="1"/>
              <a:t>    el estiramiento se debe llevar a cabo más allá</a:t>
            </a:r>
          </a:p>
          <a:p>
            <a:pPr lvl="4" eaLnBrk="1" hangingPunct="1">
              <a:lnSpc>
                <a:spcPct val="60000"/>
              </a:lnSpc>
              <a:buFont typeface="Wingdings" panose="05000000000000000000" pitchFamily="2" charset="2"/>
              <a:buNone/>
            </a:pPr>
            <a:r>
              <a:rPr lang="es-PR" altLang="en-US" sz="2400" b="1"/>
              <a:t>    del arco de movimiento y que es seguro:</a:t>
            </a:r>
          </a:p>
          <a:p>
            <a:pPr lvl="4" eaLnBrk="1" hangingPunct="1">
              <a:lnSpc>
                <a:spcPct val="90000"/>
              </a:lnSpc>
              <a:buFont typeface="Wingdings" panose="05000000000000000000" pitchFamily="2" charset="2"/>
              <a:buNone/>
            </a:pPr>
            <a:r>
              <a:rPr lang="es-PR" altLang="en-US" sz="2400" b="1">
                <a:effectLst>
                  <a:outerShdw blurRad="38100" dist="38100" dir="2700000" algn="tl">
                    <a:srgbClr val="FFFFFF"/>
                  </a:outerShdw>
                </a:effectLst>
                <a:latin typeface="Arial Black" panose="020B0A04020102020204" pitchFamily="34" charset="0"/>
              </a:rPr>
              <a:t>   -</a:t>
            </a:r>
            <a:r>
              <a:rPr lang="es-PR" altLang="en-US" sz="2400" b="1"/>
              <a:t>  Consecuencia adversa:</a:t>
            </a:r>
            <a:endParaRPr lang="es-PR" altLang="en-US" sz="1800" b="1"/>
          </a:p>
          <a:p>
            <a:pPr lvl="2" eaLnBrk="1" hangingPunct="1">
              <a:lnSpc>
                <a:spcPct val="90000"/>
              </a:lnSpc>
              <a:buFontTx/>
              <a:buNone/>
            </a:pPr>
            <a:r>
              <a:rPr lang="es-PR" altLang="en-US" b="1"/>
              <a:t>                      </a:t>
            </a:r>
            <a:r>
              <a:rPr lang="es-PR" altLang="en-US" b="1" i="1"/>
              <a:t>Puede ocasionar daño al tejido muscular</a:t>
            </a:r>
            <a:endParaRPr lang="es-PR" altLang="en-US" b="1"/>
          </a:p>
        </p:txBody>
      </p:sp>
      <p:sp>
        <p:nvSpPr>
          <p:cNvPr id="4" name="Title 5">
            <a:extLst>
              <a:ext uri="{FF2B5EF4-FFF2-40B4-BE49-F238E27FC236}">
                <a16:creationId xmlns:a16="http://schemas.microsoft.com/office/drawing/2014/main" id="{0FE43E97-6D26-C2F4-959B-7033F8DA86B9}"/>
              </a:ext>
            </a:extLst>
          </p:cNvPr>
          <p:cNvSpPr txBox="1">
            <a:spLocks/>
          </p:cNvSpPr>
          <p:nvPr/>
        </p:nvSpPr>
        <p:spPr bwMode="auto">
          <a:xfrm>
            <a:off x="0" y="304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28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56356" name="Title 1">
            <a:extLst>
              <a:ext uri="{FF2B5EF4-FFF2-40B4-BE49-F238E27FC236}">
                <a16:creationId xmlns:a16="http://schemas.microsoft.com/office/drawing/2014/main" id="{764251A0-0E08-1920-C786-90D5CC6D6630}"/>
              </a:ext>
            </a:extLst>
          </p:cNvPr>
          <p:cNvSpPr>
            <a:spLocks/>
          </p:cNvSpPr>
          <p:nvPr/>
        </p:nvSpPr>
        <p:spPr bwMode="auto">
          <a:xfrm>
            <a:off x="304800" y="990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300">
                <a:latin typeface="Calibri" panose="020F0502020204030204" pitchFamily="34" charset="0"/>
              </a:rPr>
              <a:t>EJERCICIOS DE ESTIRAMIENTO:</a:t>
            </a:r>
            <a:br>
              <a:rPr lang="es-PR" altLang="en-US" sz="3300">
                <a:latin typeface="Calibri" panose="020F0502020204030204" pitchFamily="34" charset="0"/>
              </a:rPr>
            </a:br>
            <a:r>
              <a:rPr lang="es-PR" altLang="en-US" sz="3100" i="1">
                <a:latin typeface="Tahoma" panose="020B0604030504040204" pitchFamily="34" charset="0"/>
              </a:rPr>
              <a:t>MÉTODOS/TÉCNICAS/TIPOS:</a:t>
            </a:r>
          </a:p>
          <a:p>
            <a:pPr algn="ctr" eaLnBrk="1" hangingPunct="1">
              <a:lnSpc>
                <a:spcPct val="90000"/>
              </a:lnSpc>
              <a:buFontTx/>
              <a:buNone/>
            </a:pPr>
            <a:r>
              <a:rPr lang="es-PR" altLang="en-US" sz="3100" i="1">
                <a:solidFill>
                  <a:srgbClr val="3333CC"/>
                </a:solidFill>
                <a:effectLst>
                  <a:outerShdw blurRad="38100" dist="38100" dir="2700000" algn="tl">
                    <a:srgbClr val="FFFFFF"/>
                  </a:outerShdw>
                </a:effectLst>
                <a:latin typeface="Tahoma" panose="020B0604030504040204" pitchFamily="34" charset="0"/>
              </a:rPr>
              <a:t>ESTIRAMIENTO PASIVO</a:t>
            </a:r>
          </a:p>
        </p:txBody>
      </p:sp>
    </p:spTree>
    <p:custDataLst>
      <p:tags r:id="rId1"/>
    </p:custData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Content Placeholder 2">
            <a:extLst>
              <a:ext uri="{FF2B5EF4-FFF2-40B4-BE49-F238E27FC236}">
                <a16:creationId xmlns:a16="http://schemas.microsoft.com/office/drawing/2014/main" id="{1577B318-D657-8909-532F-1662104EE130}"/>
              </a:ext>
            </a:extLst>
          </p:cNvPr>
          <p:cNvSpPr>
            <a:spLocks noGrp="1"/>
          </p:cNvSpPr>
          <p:nvPr>
            <p:ph idx="4294967295"/>
          </p:nvPr>
        </p:nvSpPr>
        <p:spPr>
          <a:xfrm>
            <a:off x="381000" y="1600200"/>
            <a:ext cx="8534400" cy="4953000"/>
          </a:xfrm>
        </p:spPr>
        <p:txBody>
          <a:bodyPr/>
          <a:lstStyle/>
          <a:p>
            <a:pPr eaLnBrk="1" hangingPunct="1">
              <a:buFont typeface="Wingdings" panose="05000000000000000000" pitchFamily="2" charset="2"/>
              <a:buChar char="q"/>
            </a:pPr>
            <a:r>
              <a:rPr lang="en-US" altLang="en-US" sz="2800" b="1"/>
              <a:t> Meta</a:t>
            </a:r>
            <a:r>
              <a:rPr lang="es-PR" altLang="en-US" sz="2800" b="1"/>
              <a:t>:</a:t>
            </a:r>
          </a:p>
          <a:p>
            <a:pPr lvl="1" eaLnBrk="1" hangingPunct="1">
              <a:lnSpc>
                <a:spcPct val="60000"/>
              </a:lnSpc>
              <a:buFont typeface="Wingdings" panose="05000000000000000000" pitchFamily="2" charset="2"/>
              <a:buChar char="Ø"/>
            </a:pPr>
            <a:r>
              <a:rPr lang="es-PR" altLang="en-US" sz="2400" b="1"/>
              <a:t> Restaurar los movimientos articulares accesorios</a:t>
            </a:r>
          </a:p>
          <a:p>
            <a:pPr lvl="1" eaLnBrk="1" hangingPunct="1">
              <a:lnSpc>
                <a:spcPct val="60000"/>
              </a:lnSpc>
              <a:buFont typeface="Wingdings" panose="05000000000000000000" pitchFamily="2" charset="2"/>
              <a:buNone/>
            </a:pPr>
            <a:r>
              <a:rPr lang="es-PR" altLang="en-US" sz="2400" b="1"/>
              <a:t>     y fisiológicos:</a:t>
            </a:r>
          </a:p>
          <a:p>
            <a:pPr lvl="2" eaLnBrk="1" hangingPunct="1">
              <a:lnSpc>
                <a:spcPct val="70000"/>
              </a:lnSpc>
              <a:buFontTx/>
              <a:buChar char="•"/>
            </a:pPr>
            <a:r>
              <a:rPr lang="es-PR" altLang="en-US" b="1"/>
              <a:t>Los movimientos accesorios son necesarios para que</a:t>
            </a:r>
          </a:p>
          <a:p>
            <a:pPr lvl="2" eaLnBrk="1" hangingPunct="1">
              <a:lnSpc>
                <a:spcPct val="60000"/>
              </a:lnSpc>
              <a:buFontTx/>
              <a:buNone/>
            </a:pPr>
            <a:r>
              <a:rPr lang="es-PR" altLang="en-US" b="1"/>
              <a:t>   pueda ocurrir los movimientos fisiológicos; empero,</a:t>
            </a:r>
          </a:p>
          <a:p>
            <a:pPr lvl="2" eaLnBrk="1" hangingPunct="1">
              <a:lnSpc>
                <a:spcPct val="60000"/>
              </a:lnSpc>
              <a:buFontTx/>
              <a:buNone/>
            </a:pPr>
            <a:r>
              <a:rPr lang="es-PR" altLang="en-US" b="1"/>
              <a:t>   los movimientos accesorios no ocurren bajo el control</a:t>
            </a:r>
          </a:p>
          <a:p>
            <a:pPr lvl="2" eaLnBrk="1" hangingPunct="1">
              <a:lnSpc>
                <a:spcPct val="60000"/>
              </a:lnSpc>
              <a:buFontTx/>
              <a:buNone/>
            </a:pPr>
            <a:r>
              <a:rPr lang="es-PR" altLang="en-US" b="1"/>
              <a:t>   voluntario del atleta:</a:t>
            </a:r>
          </a:p>
          <a:p>
            <a:pPr lvl="3" eaLnBrk="1" hangingPunct="1">
              <a:lnSpc>
                <a:spcPct val="80000"/>
              </a:lnSpc>
              <a:buFont typeface="Wingdings" panose="05000000000000000000" pitchFamily="2" charset="2"/>
              <a:buChar char="ð"/>
            </a:pPr>
            <a:r>
              <a:rPr lang="es-PR" altLang="en-US" sz="2400" b="1"/>
              <a:t> </a:t>
            </a:r>
            <a:r>
              <a:rPr lang="es-PR" altLang="en-US" sz="2400" b="1" i="1"/>
              <a:t>La restauración de los movimiento accesorios</a:t>
            </a:r>
          </a:p>
          <a:p>
            <a:pPr lvl="3" eaLnBrk="1" hangingPunct="1">
              <a:lnSpc>
                <a:spcPct val="60000"/>
              </a:lnSpc>
              <a:buFont typeface="Wingdings" panose="05000000000000000000" pitchFamily="2" charset="2"/>
              <a:buNone/>
            </a:pPr>
            <a:r>
              <a:rPr lang="es-PR" altLang="en-US" sz="2400" b="1" i="1"/>
              <a:t>     (giros, rodadas y deslizamientos) solamente ocurren</a:t>
            </a:r>
          </a:p>
          <a:p>
            <a:pPr lvl="3" eaLnBrk="1" hangingPunct="1">
              <a:lnSpc>
                <a:spcPct val="60000"/>
              </a:lnSpc>
              <a:buFont typeface="Wingdings" panose="05000000000000000000" pitchFamily="2" charset="2"/>
              <a:buNone/>
            </a:pPr>
            <a:r>
              <a:rPr lang="es-PR" altLang="en-US" sz="2400" b="1" i="1"/>
              <a:t>     con las técnicas movilización y manipulación</a:t>
            </a:r>
          </a:p>
          <a:p>
            <a:pPr lvl="3" eaLnBrk="1" hangingPunct="1">
              <a:lnSpc>
                <a:spcPct val="60000"/>
              </a:lnSpc>
              <a:buFont typeface="Wingdings" panose="05000000000000000000" pitchFamily="2" charset="2"/>
              <a:buNone/>
            </a:pPr>
            <a:r>
              <a:rPr lang="es-PR" altLang="en-US" sz="2400" b="1" i="1"/>
              <a:t>     implementadas por el terapeuta atletico</a:t>
            </a:r>
            <a:endParaRPr lang="es-PR" altLang="en-US" b="1" i="1"/>
          </a:p>
          <a:p>
            <a:pPr lvl="3" eaLnBrk="1" hangingPunct="1">
              <a:lnSpc>
                <a:spcPct val="80000"/>
              </a:lnSpc>
              <a:buFont typeface="Wingdings" panose="05000000000000000000" pitchFamily="2" charset="2"/>
              <a:buChar char="ð"/>
            </a:pPr>
            <a:r>
              <a:rPr lang="es-PR" altLang="en-US" sz="2400" b="1"/>
              <a:t> </a:t>
            </a:r>
            <a:r>
              <a:rPr lang="es-PR" altLang="en-US" sz="2400" b="1" i="1"/>
              <a:t>Por lo regular, la restauración de los movimiento</a:t>
            </a:r>
          </a:p>
          <a:p>
            <a:pPr lvl="3" eaLnBrk="1" hangingPunct="1">
              <a:lnSpc>
                <a:spcPct val="60000"/>
              </a:lnSpc>
              <a:buFont typeface="Wingdings" panose="05000000000000000000" pitchFamily="2" charset="2"/>
              <a:buNone/>
            </a:pPr>
            <a:r>
              <a:rPr lang="es-PR" altLang="en-US" sz="2400" b="1" i="1"/>
              <a:t>     fisiológicos del atleta lesionado son ejecutados</a:t>
            </a:r>
          </a:p>
          <a:p>
            <a:pPr lvl="3" eaLnBrk="1" hangingPunct="1">
              <a:lnSpc>
                <a:spcPct val="60000"/>
              </a:lnSpc>
              <a:buFont typeface="Wingdings" panose="05000000000000000000" pitchFamily="2" charset="2"/>
              <a:buNone/>
            </a:pPr>
            <a:r>
              <a:rPr lang="es-PR" altLang="en-US" sz="2400" b="1" i="1"/>
              <a:t>     por el terapeuta atlético o un dinamómetro</a:t>
            </a:r>
          </a:p>
          <a:p>
            <a:pPr lvl="3" eaLnBrk="1" hangingPunct="1">
              <a:lnSpc>
                <a:spcPct val="60000"/>
              </a:lnSpc>
              <a:buFont typeface="Wingdings" panose="05000000000000000000" pitchFamily="2" charset="2"/>
              <a:buNone/>
            </a:pPr>
            <a:r>
              <a:rPr lang="es-PR" altLang="en-US" sz="2400" b="1" i="1"/>
              <a:t>     isocinético configurado en el modo pasivo</a:t>
            </a:r>
            <a:endParaRPr lang="es-PR" altLang="en-US" b="1" i="1"/>
          </a:p>
        </p:txBody>
      </p:sp>
      <p:sp>
        <p:nvSpPr>
          <p:cNvPr id="4" name="Title 5">
            <a:extLst>
              <a:ext uri="{FF2B5EF4-FFF2-40B4-BE49-F238E27FC236}">
                <a16:creationId xmlns:a16="http://schemas.microsoft.com/office/drawing/2014/main" id="{10EE0C00-C218-E1BE-1883-B7FD74CC641B}"/>
              </a:ext>
            </a:extLst>
          </p:cNvPr>
          <p:cNvSpPr txBox="1">
            <a:spLocks/>
          </p:cNvSpPr>
          <p:nvPr/>
        </p:nvSpPr>
        <p:spPr bwMode="auto">
          <a:xfrm>
            <a:off x="0" y="152400"/>
            <a:ext cx="9067800" cy="4572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26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60452" name="Title 1">
            <a:extLst>
              <a:ext uri="{FF2B5EF4-FFF2-40B4-BE49-F238E27FC236}">
                <a16:creationId xmlns:a16="http://schemas.microsoft.com/office/drawing/2014/main" id="{CE3E72BA-8169-DE28-54B3-96AC51272722}"/>
              </a:ext>
            </a:extLst>
          </p:cNvPr>
          <p:cNvSpPr>
            <a:spLocks/>
          </p:cNvSpPr>
          <p:nvPr/>
        </p:nvSpPr>
        <p:spPr bwMode="auto">
          <a:xfrm>
            <a:off x="304800" y="609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900">
                <a:latin typeface="Calibri" panose="020F0502020204030204" pitchFamily="34" charset="0"/>
              </a:rPr>
              <a:t>EJERCICIOS DE ESTIRAMIENTO:</a:t>
            </a:r>
            <a:br>
              <a:rPr lang="es-PR" altLang="en-US" sz="2900">
                <a:latin typeface="Calibri" panose="020F0502020204030204" pitchFamily="34" charset="0"/>
              </a:rPr>
            </a:br>
            <a:r>
              <a:rPr lang="es-PR" altLang="en-US" sz="2700" i="1">
                <a:latin typeface="Tahoma" panose="020B0604030504040204" pitchFamily="34" charset="0"/>
              </a:rPr>
              <a:t>MÉTODOS/TÉCNICAS/TIPOS:</a:t>
            </a:r>
          </a:p>
          <a:p>
            <a:pPr algn="ctr" eaLnBrk="1" hangingPunct="1">
              <a:lnSpc>
                <a:spcPct val="90000"/>
              </a:lnSpc>
              <a:buFontTx/>
              <a:buNone/>
            </a:pPr>
            <a:r>
              <a:rPr lang="es-PR" altLang="en-US" sz="2700" i="1">
                <a:solidFill>
                  <a:srgbClr val="3333CC"/>
                </a:solidFill>
                <a:effectLst>
                  <a:outerShdw blurRad="38100" dist="38100" dir="2700000" algn="tl">
                    <a:srgbClr val="FFFFFF"/>
                  </a:outerShdw>
                </a:effectLst>
                <a:latin typeface="Tahoma" panose="020B0604030504040204" pitchFamily="34" charset="0"/>
              </a:rPr>
              <a:t>ESTIRAMIENTO PASIVO</a:t>
            </a:r>
          </a:p>
        </p:txBody>
      </p:sp>
    </p:spTree>
    <p:custDataLst>
      <p:tags r:id="rId1"/>
    </p:custData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Content Placeholder 2">
            <a:extLst>
              <a:ext uri="{FF2B5EF4-FFF2-40B4-BE49-F238E27FC236}">
                <a16:creationId xmlns:a16="http://schemas.microsoft.com/office/drawing/2014/main" id="{55970AFE-0245-2113-EA67-F5D516AFF8BD}"/>
              </a:ext>
            </a:extLst>
          </p:cNvPr>
          <p:cNvSpPr>
            <a:spLocks noGrp="1"/>
          </p:cNvSpPr>
          <p:nvPr>
            <p:ph idx="4294967295"/>
          </p:nvPr>
        </p:nvSpPr>
        <p:spPr>
          <a:xfrm>
            <a:off x="381000" y="2819400"/>
            <a:ext cx="8229600" cy="3733800"/>
          </a:xfrm>
        </p:spPr>
        <p:txBody>
          <a:bodyPr/>
          <a:lstStyle/>
          <a:p>
            <a:pPr eaLnBrk="1" hangingPunct="1">
              <a:buFont typeface="Wingdings" panose="05000000000000000000" pitchFamily="2" charset="2"/>
              <a:buChar char="q"/>
            </a:pPr>
            <a:r>
              <a:rPr lang="en-US" altLang="en-US" b="1"/>
              <a:t> Tipos</a:t>
            </a:r>
            <a:r>
              <a:rPr lang="es-PR" altLang="en-US" b="1"/>
              <a:t>:</a:t>
            </a:r>
          </a:p>
          <a:p>
            <a:pPr lvl="1" eaLnBrk="1" hangingPunct="1">
              <a:lnSpc>
                <a:spcPct val="90000"/>
              </a:lnSpc>
              <a:buFont typeface="Wingdings" panose="05000000000000000000" pitchFamily="2" charset="2"/>
              <a:buChar char="Ø"/>
            </a:pPr>
            <a:r>
              <a:rPr lang="es-PR" altLang="en-US" b="1"/>
              <a:t> Forzados:</a:t>
            </a:r>
          </a:p>
          <a:p>
            <a:pPr lvl="2" eaLnBrk="1" hangingPunct="1">
              <a:buFontTx/>
              <a:buChar char="•"/>
            </a:pPr>
            <a:r>
              <a:rPr lang="es-PR" altLang="en-US" b="1"/>
              <a:t>Comúnmente, los ejercicios pasivos forzados producen movimientos más allá de los límites disponibles en el arco de movimiento disponible y se encuentran asociados con algún tipo de molestia por el individuo (el atleta lesionado)</a:t>
            </a:r>
          </a:p>
          <a:p>
            <a:pPr lvl="2" eaLnBrk="1" hangingPunct="1">
              <a:buFontTx/>
              <a:buChar char="•"/>
            </a:pPr>
            <a:r>
              <a:rPr lang="es-PR" altLang="en-US" b="1"/>
              <a:t>Estos tipos de estiramiento son rara vez indicados y deben realizarse por clínicos experimentados</a:t>
            </a:r>
          </a:p>
        </p:txBody>
      </p:sp>
      <p:sp>
        <p:nvSpPr>
          <p:cNvPr id="4" name="Title 5">
            <a:extLst>
              <a:ext uri="{FF2B5EF4-FFF2-40B4-BE49-F238E27FC236}">
                <a16:creationId xmlns:a16="http://schemas.microsoft.com/office/drawing/2014/main" id="{FF2ADAEA-2EEC-0516-9B58-9A9FA7CC6E4A}"/>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62500" name="Title 1">
            <a:extLst>
              <a:ext uri="{FF2B5EF4-FFF2-40B4-BE49-F238E27FC236}">
                <a16:creationId xmlns:a16="http://schemas.microsoft.com/office/drawing/2014/main" id="{84BAE5A2-B52C-7DCF-1719-422B6FDBFF3A}"/>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PASIVO</a:t>
            </a:r>
          </a:p>
        </p:txBody>
      </p:sp>
    </p:spTree>
    <p:custDataLst>
      <p:tags r:id="rId1"/>
    </p:custData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Content Placeholder 2">
            <a:extLst>
              <a:ext uri="{FF2B5EF4-FFF2-40B4-BE49-F238E27FC236}">
                <a16:creationId xmlns:a16="http://schemas.microsoft.com/office/drawing/2014/main" id="{E79939E1-5131-ADD4-0080-E7147F4CF0D9}"/>
              </a:ext>
            </a:extLst>
          </p:cNvPr>
          <p:cNvSpPr>
            <a:spLocks noGrp="1"/>
          </p:cNvSpPr>
          <p:nvPr>
            <p:ph idx="4294967295"/>
          </p:nvPr>
        </p:nvSpPr>
        <p:spPr>
          <a:xfrm>
            <a:off x="381000" y="2819400"/>
            <a:ext cx="8229600" cy="3733800"/>
          </a:xfrm>
        </p:spPr>
        <p:txBody>
          <a:bodyPr/>
          <a:lstStyle/>
          <a:p>
            <a:pPr eaLnBrk="1" hangingPunct="1">
              <a:buFont typeface="Wingdings" panose="05000000000000000000" pitchFamily="2" charset="2"/>
              <a:buChar char="q"/>
            </a:pPr>
            <a:r>
              <a:rPr lang="en-US" altLang="en-US" b="1"/>
              <a:t> Tipos</a:t>
            </a:r>
            <a:r>
              <a:rPr lang="es-PR" altLang="en-US" b="1"/>
              <a:t>:</a:t>
            </a:r>
          </a:p>
          <a:p>
            <a:pPr lvl="1" eaLnBrk="1" hangingPunct="1">
              <a:lnSpc>
                <a:spcPct val="90000"/>
              </a:lnSpc>
              <a:buFont typeface="Wingdings" panose="05000000000000000000" pitchFamily="2" charset="2"/>
              <a:buChar char="Ø"/>
            </a:pPr>
            <a:r>
              <a:rPr lang="es-PR" altLang="en-US" b="1"/>
              <a:t> No forzados:</a:t>
            </a:r>
          </a:p>
          <a:p>
            <a:pPr lvl="2" eaLnBrk="1" hangingPunct="1">
              <a:buFontTx/>
              <a:buChar char="•"/>
            </a:pPr>
            <a:r>
              <a:rPr lang="es-PR" altLang="en-US" b="1"/>
              <a:t>Los ejercicios pasivos no forzados son aquellos utilizados para mantener el movimiento articular normal</a:t>
            </a:r>
          </a:p>
          <a:p>
            <a:pPr lvl="2" eaLnBrk="1" hangingPunct="1">
              <a:buFontTx/>
              <a:buChar char="•"/>
            </a:pPr>
            <a:r>
              <a:rPr lang="es-PR" altLang="en-US" b="1"/>
              <a:t>Éstos son, comúnmente, mantenidos dentro de los límites de un arco de movimiento en ausencia de dolor, tal como movilizaciones articulares de grado I</a:t>
            </a:r>
          </a:p>
        </p:txBody>
      </p:sp>
      <p:sp>
        <p:nvSpPr>
          <p:cNvPr id="4" name="Title 5">
            <a:extLst>
              <a:ext uri="{FF2B5EF4-FFF2-40B4-BE49-F238E27FC236}">
                <a16:creationId xmlns:a16="http://schemas.microsoft.com/office/drawing/2014/main" id="{C14BB639-EF65-8F40-7BD6-93676E7D577F}"/>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64548" name="Title 1">
            <a:extLst>
              <a:ext uri="{FF2B5EF4-FFF2-40B4-BE49-F238E27FC236}">
                <a16:creationId xmlns:a16="http://schemas.microsoft.com/office/drawing/2014/main" id="{39089E73-DD5F-786B-66D3-7D189EC55529}"/>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PASIVO</a:t>
            </a:r>
          </a:p>
        </p:txBody>
      </p:sp>
    </p:spTree>
    <p:custDataLst>
      <p:tags r:id="rId1"/>
    </p:custData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Content Placeholder 2">
            <a:extLst>
              <a:ext uri="{FF2B5EF4-FFF2-40B4-BE49-F238E27FC236}">
                <a16:creationId xmlns:a16="http://schemas.microsoft.com/office/drawing/2014/main" id="{FA9EF854-4C59-0F19-FD77-B9A9D7831FBB}"/>
              </a:ext>
            </a:extLst>
          </p:cNvPr>
          <p:cNvSpPr>
            <a:spLocks noGrp="1"/>
          </p:cNvSpPr>
          <p:nvPr>
            <p:ph idx="4294967295"/>
          </p:nvPr>
        </p:nvSpPr>
        <p:spPr>
          <a:xfrm>
            <a:off x="381000" y="3124200"/>
            <a:ext cx="8153400" cy="2667000"/>
          </a:xfrm>
        </p:spPr>
        <p:txBody>
          <a:bodyPr/>
          <a:lstStyle/>
          <a:p>
            <a:pPr eaLnBrk="1" hangingPunct="1">
              <a:buFont typeface="Wingdings" panose="05000000000000000000" pitchFamily="2" charset="2"/>
              <a:buChar char="q"/>
            </a:pPr>
            <a:r>
              <a:rPr lang="en-US" altLang="en-US" b="1"/>
              <a:t> </a:t>
            </a:r>
            <a:r>
              <a:rPr lang="es-PR" altLang="en-US" b="1"/>
              <a:t>Métodos:</a:t>
            </a:r>
          </a:p>
          <a:p>
            <a:pPr lvl="1" eaLnBrk="1" hangingPunct="1">
              <a:lnSpc>
                <a:spcPct val="90000"/>
              </a:lnSpc>
              <a:buFont typeface="Wingdings" panose="05000000000000000000" pitchFamily="2" charset="2"/>
              <a:buChar char="Ø"/>
            </a:pPr>
            <a:r>
              <a:rPr lang="es-PR" altLang="en-US" b="1"/>
              <a:t> Estiramientos a corto plazo:</a:t>
            </a:r>
          </a:p>
          <a:p>
            <a:pPr lvl="2" eaLnBrk="1" hangingPunct="1">
              <a:buFontTx/>
              <a:buChar char="•"/>
            </a:pPr>
            <a:r>
              <a:rPr lang="es-PR" altLang="en-US" b="1"/>
              <a:t>Afecta principalmente el rango elástico del tejido </a:t>
            </a:r>
          </a:p>
          <a:p>
            <a:pPr lvl="2" eaLnBrk="1" hangingPunct="1">
              <a:lnSpc>
                <a:spcPct val="60000"/>
              </a:lnSpc>
              <a:buFontTx/>
              <a:buNone/>
            </a:pPr>
            <a:r>
              <a:rPr lang="es-PR" altLang="en-US" b="1"/>
              <a:t>   conectivo</a:t>
            </a:r>
          </a:p>
          <a:p>
            <a:pPr lvl="1" eaLnBrk="1" hangingPunct="1">
              <a:lnSpc>
                <a:spcPct val="90000"/>
              </a:lnSpc>
              <a:buFont typeface="Wingdings" panose="05000000000000000000" pitchFamily="2" charset="2"/>
              <a:buChar char="Ø"/>
            </a:pPr>
            <a:r>
              <a:rPr lang="es-PR" altLang="en-US" b="1"/>
              <a:t> Estiramientos a largo plazo:</a:t>
            </a:r>
          </a:p>
        </p:txBody>
      </p:sp>
      <p:sp>
        <p:nvSpPr>
          <p:cNvPr id="4" name="Title 5">
            <a:extLst>
              <a:ext uri="{FF2B5EF4-FFF2-40B4-BE49-F238E27FC236}">
                <a16:creationId xmlns:a16="http://schemas.microsoft.com/office/drawing/2014/main" id="{ACC63E89-C07D-EC4F-59EE-575B176F9985}"/>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76836" name="Title 1">
            <a:extLst>
              <a:ext uri="{FF2B5EF4-FFF2-40B4-BE49-F238E27FC236}">
                <a16:creationId xmlns:a16="http://schemas.microsoft.com/office/drawing/2014/main" id="{A045275A-EA00-6ECA-B374-26076DDF2FCC}"/>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PASIVO: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Content Placeholder 2">
            <a:extLst>
              <a:ext uri="{FF2B5EF4-FFF2-40B4-BE49-F238E27FC236}">
                <a16:creationId xmlns:a16="http://schemas.microsoft.com/office/drawing/2014/main" id="{EA26FF25-F02C-B989-AB8E-65C8F3F3D179}"/>
              </a:ext>
            </a:extLst>
          </p:cNvPr>
          <p:cNvSpPr>
            <a:spLocks noGrp="1"/>
          </p:cNvSpPr>
          <p:nvPr>
            <p:ph idx="4294967295"/>
          </p:nvPr>
        </p:nvSpPr>
        <p:spPr>
          <a:xfrm>
            <a:off x="381000" y="3124200"/>
            <a:ext cx="8229600" cy="3352800"/>
          </a:xfrm>
        </p:spPr>
        <p:txBody>
          <a:bodyPr/>
          <a:lstStyle/>
          <a:p>
            <a:pPr eaLnBrk="1" hangingPunct="1">
              <a:buFont typeface="Wingdings" panose="05000000000000000000" pitchFamily="2" charset="2"/>
              <a:buChar char="q"/>
            </a:pPr>
            <a:r>
              <a:rPr lang="en-US" altLang="en-US" b="1"/>
              <a:t> </a:t>
            </a:r>
            <a:r>
              <a:rPr lang="es-PR" altLang="en-US" b="1"/>
              <a:t>El clínico mueve la parte lesionada del </a:t>
            </a:r>
          </a:p>
          <a:p>
            <a:pPr eaLnBrk="1" hangingPunct="1">
              <a:lnSpc>
                <a:spcPct val="50000"/>
              </a:lnSpc>
              <a:buFont typeface="Wingdings" panose="05000000000000000000" pitchFamily="2" charset="2"/>
              <a:buNone/>
            </a:pPr>
            <a:r>
              <a:rPr lang="es-PR" altLang="en-US" b="1"/>
              <a:t>     paciente a través de su arco de movimiento,</a:t>
            </a:r>
          </a:p>
          <a:p>
            <a:pPr eaLnBrk="1" hangingPunct="1">
              <a:lnSpc>
                <a:spcPct val="80000"/>
              </a:lnSpc>
              <a:buFont typeface="Wingdings" panose="05000000000000000000" pitchFamily="2" charset="2"/>
              <a:buNone/>
            </a:pPr>
            <a:r>
              <a:rPr lang="es-PR" altLang="en-US" b="1"/>
              <a:t>     libre de dolor</a:t>
            </a:r>
          </a:p>
          <a:p>
            <a:pPr eaLnBrk="1" hangingPunct="1">
              <a:lnSpc>
                <a:spcPct val="80000"/>
              </a:lnSpc>
              <a:buFont typeface="Wingdings" panose="05000000000000000000" pitchFamily="2" charset="2"/>
              <a:buChar char="q"/>
            </a:pPr>
            <a:r>
              <a:rPr lang="es-PR" altLang="en-US" b="1"/>
              <a:t> El terapeuta aplica un estiramiento al final</a:t>
            </a:r>
          </a:p>
          <a:p>
            <a:pPr eaLnBrk="1" hangingPunct="1">
              <a:lnSpc>
                <a:spcPct val="80000"/>
              </a:lnSpc>
              <a:buFont typeface="Wingdings" panose="05000000000000000000" pitchFamily="2" charset="2"/>
              <a:buNone/>
            </a:pPr>
            <a:r>
              <a:rPr lang="es-PR" altLang="en-US" b="1"/>
              <a:t>     de tal movimiento</a:t>
            </a:r>
          </a:p>
          <a:p>
            <a:pPr eaLnBrk="1" hangingPunct="1">
              <a:lnSpc>
                <a:spcPct val="80000"/>
              </a:lnSpc>
              <a:buFont typeface="Wingdings" panose="05000000000000000000" pitchFamily="2" charset="2"/>
              <a:buChar char="q"/>
            </a:pPr>
            <a:r>
              <a:rPr lang="es-PR" altLang="en-US" b="1"/>
              <a:t> El estiramento se mantiene durante 15</a:t>
            </a:r>
          </a:p>
          <a:p>
            <a:pPr eaLnBrk="1" hangingPunct="1">
              <a:lnSpc>
                <a:spcPct val="60000"/>
              </a:lnSpc>
              <a:buFont typeface="Wingdings" panose="05000000000000000000" pitchFamily="2" charset="2"/>
              <a:buNone/>
            </a:pPr>
            <a:r>
              <a:rPr lang="es-PR" altLang="en-US" b="1"/>
              <a:t>     segundos</a:t>
            </a:r>
          </a:p>
          <a:p>
            <a:pPr lvl="1" eaLnBrk="1" hangingPunct="1">
              <a:lnSpc>
                <a:spcPct val="60000"/>
              </a:lnSpc>
              <a:buFont typeface="Wingdings" panose="05000000000000000000" pitchFamily="2" charset="2"/>
              <a:buNone/>
            </a:pPr>
            <a:endParaRPr lang="es-PR" altLang="en-US" b="1"/>
          </a:p>
        </p:txBody>
      </p:sp>
      <p:sp>
        <p:nvSpPr>
          <p:cNvPr id="4" name="Title 5">
            <a:extLst>
              <a:ext uri="{FF2B5EF4-FFF2-40B4-BE49-F238E27FC236}">
                <a16:creationId xmlns:a16="http://schemas.microsoft.com/office/drawing/2014/main" id="{023130E8-FE5D-AD94-86FF-B1B7015E50FC}"/>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82980" name="Title 1">
            <a:extLst>
              <a:ext uri="{FF2B5EF4-FFF2-40B4-BE49-F238E27FC236}">
                <a16:creationId xmlns:a16="http://schemas.microsoft.com/office/drawing/2014/main" id="{0034B372-76FE-E233-E138-6238680993F6}"/>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PASIVO: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Content Placeholder 2">
            <a:extLst>
              <a:ext uri="{FF2B5EF4-FFF2-40B4-BE49-F238E27FC236}">
                <a16:creationId xmlns:a16="http://schemas.microsoft.com/office/drawing/2014/main" id="{BC702D74-B5B0-F3D2-702F-FE0A3DC4BFB7}"/>
              </a:ext>
            </a:extLst>
          </p:cNvPr>
          <p:cNvSpPr>
            <a:spLocks noGrp="1"/>
          </p:cNvSpPr>
          <p:nvPr>
            <p:ph idx="4294967295"/>
          </p:nvPr>
        </p:nvSpPr>
        <p:spPr>
          <a:xfrm>
            <a:off x="381000" y="3124200"/>
            <a:ext cx="8229600" cy="3352800"/>
          </a:xfrm>
        </p:spPr>
        <p:txBody>
          <a:bodyPr/>
          <a:lstStyle/>
          <a:p>
            <a:pPr eaLnBrk="1" hangingPunct="1">
              <a:lnSpc>
                <a:spcPct val="70000"/>
              </a:lnSpc>
              <a:buFont typeface="Wingdings" panose="05000000000000000000" pitchFamily="2" charset="2"/>
              <a:buChar char="q"/>
            </a:pPr>
            <a:r>
              <a:rPr lang="en-US" altLang="en-US" b="1"/>
              <a:t> </a:t>
            </a:r>
            <a:r>
              <a:rPr lang="es-PR" altLang="en-US" b="1"/>
              <a:t>Se requiere estabilizar el segmento proximal</a:t>
            </a:r>
          </a:p>
          <a:p>
            <a:pPr eaLnBrk="1" hangingPunct="1">
              <a:lnSpc>
                <a:spcPct val="70000"/>
              </a:lnSpc>
              <a:buFont typeface="Wingdings" panose="05000000000000000000" pitchFamily="2" charset="2"/>
              <a:buNone/>
            </a:pPr>
            <a:r>
              <a:rPr lang="es-PR" altLang="en-US" b="1"/>
              <a:t>     de la articulación siendo estirada para poder</a:t>
            </a:r>
          </a:p>
          <a:p>
            <a:pPr eaLnBrk="1" hangingPunct="1">
              <a:lnSpc>
                <a:spcPct val="70000"/>
              </a:lnSpc>
              <a:buFont typeface="Wingdings" panose="05000000000000000000" pitchFamily="2" charset="2"/>
              <a:buNone/>
            </a:pPr>
            <a:r>
              <a:rPr lang="es-PR" altLang="en-US" b="1"/>
              <a:t>     estabilizarla y prevenir su movimiento, </a:t>
            </a:r>
          </a:p>
          <a:p>
            <a:pPr eaLnBrk="1" hangingPunct="1">
              <a:lnSpc>
                <a:spcPct val="70000"/>
              </a:lnSpc>
              <a:buFont typeface="Wingdings" panose="05000000000000000000" pitchFamily="2" charset="2"/>
              <a:buNone/>
            </a:pPr>
            <a:r>
              <a:rPr lang="es-PR" altLang="en-US" b="1"/>
              <a:t>     mientras se aplica una presión firme al </a:t>
            </a:r>
          </a:p>
          <a:p>
            <a:pPr eaLnBrk="1" hangingPunct="1">
              <a:lnSpc>
                <a:spcPct val="70000"/>
              </a:lnSpc>
              <a:buFont typeface="Wingdings" panose="05000000000000000000" pitchFamily="2" charset="2"/>
              <a:buNone/>
            </a:pPr>
            <a:r>
              <a:rPr lang="es-PR" altLang="en-US" b="1"/>
              <a:t>     segmento distal </a:t>
            </a:r>
          </a:p>
        </p:txBody>
      </p:sp>
      <p:sp>
        <p:nvSpPr>
          <p:cNvPr id="4" name="Title 5">
            <a:extLst>
              <a:ext uri="{FF2B5EF4-FFF2-40B4-BE49-F238E27FC236}">
                <a16:creationId xmlns:a16="http://schemas.microsoft.com/office/drawing/2014/main" id="{59C868BE-7AAE-49D9-8D7B-0E97B97371D7}"/>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85028" name="Title 1">
            <a:extLst>
              <a:ext uri="{FF2B5EF4-FFF2-40B4-BE49-F238E27FC236}">
                <a16:creationId xmlns:a16="http://schemas.microsoft.com/office/drawing/2014/main" id="{0DCDC00F-A806-0291-2CE5-E061FCB93FAC}"/>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PASIVO: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Content Placeholder 2">
            <a:extLst>
              <a:ext uri="{FF2B5EF4-FFF2-40B4-BE49-F238E27FC236}">
                <a16:creationId xmlns:a16="http://schemas.microsoft.com/office/drawing/2014/main" id="{A04D1937-CBF4-86E4-E411-420C664A7AB7}"/>
              </a:ext>
            </a:extLst>
          </p:cNvPr>
          <p:cNvSpPr>
            <a:spLocks noGrp="1"/>
          </p:cNvSpPr>
          <p:nvPr>
            <p:ph idx="4294967295"/>
          </p:nvPr>
        </p:nvSpPr>
        <p:spPr>
          <a:xfrm>
            <a:off x="381000" y="3124200"/>
            <a:ext cx="8229600" cy="3352800"/>
          </a:xfrm>
        </p:spPr>
        <p:txBody>
          <a:bodyPr/>
          <a:lstStyle/>
          <a:p>
            <a:pPr eaLnBrk="1" hangingPunct="1">
              <a:lnSpc>
                <a:spcPct val="70000"/>
              </a:lnSpc>
              <a:buFont typeface="Wingdings" panose="05000000000000000000" pitchFamily="2" charset="2"/>
              <a:buChar char="q"/>
            </a:pPr>
            <a:r>
              <a:rPr lang="es-PR" altLang="en-US" b="1"/>
              <a:t> Se aplica una presión constante hasta que la</a:t>
            </a:r>
          </a:p>
          <a:p>
            <a:pPr eaLnBrk="1" hangingPunct="1">
              <a:lnSpc>
                <a:spcPct val="70000"/>
              </a:lnSpc>
              <a:buFont typeface="Wingdings" panose="05000000000000000000" pitchFamily="2" charset="2"/>
              <a:buNone/>
            </a:pPr>
            <a:r>
              <a:rPr lang="es-PR" altLang="en-US" b="1"/>
              <a:t>     parte floja del tejido conectivo se toma y la</a:t>
            </a:r>
          </a:p>
          <a:p>
            <a:pPr eaLnBrk="1" hangingPunct="1">
              <a:lnSpc>
                <a:spcPct val="70000"/>
              </a:lnSpc>
              <a:buFont typeface="Wingdings" panose="05000000000000000000" pitchFamily="2" charset="2"/>
              <a:buNone/>
            </a:pPr>
            <a:r>
              <a:rPr lang="es-PR" altLang="en-US" b="1"/>
              <a:t>     articulación se encuentre tensa </a:t>
            </a:r>
          </a:p>
          <a:p>
            <a:pPr eaLnBrk="1" hangingPunct="1">
              <a:lnSpc>
                <a:spcPct val="80000"/>
              </a:lnSpc>
              <a:buFont typeface="Wingdings" panose="05000000000000000000" pitchFamily="2" charset="2"/>
              <a:buChar char="q"/>
            </a:pPr>
            <a:r>
              <a:rPr lang="es-PR" altLang="en-US" b="1"/>
              <a:t> Luego, la articulación se mueve levemente </a:t>
            </a:r>
          </a:p>
          <a:p>
            <a:pPr eaLnBrk="1" hangingPunct="1">
              <a:lnSpc>
                <a:spcPct val="70000"/>
              </a:lnSpc>
              <a:buFont typeface="Wingdings" panose="05000000000000000000" pitchFamily="2" charset="2"/>
              <a:buNone/>
            </a:pPr>
            <a:r>
              <a:rPr lang="es-PR" altLang="en-US" b="1"/>
              <a:t>     más allá de este punto</a:t>
            </a:r>
          </a:p>
          <a:p>
            <a:pPr eaLnBrk="1" hangingPunct="1">
              <a:lnSpc>
                <a:spcPct val="80000"/>
              </a:lnSpc>
              <a:buFont typeface="Wingdings" panose="05000000000000000000" pitchFamily="2" charset="2"/>
              <a:buChar char="q"/>
            </a:pPr>
            <a:r>
              <a:rPr lang="es-PR" altLang="en-US" b="1"/>
              <a:t> El paciente debe sentir un estiramiento o </a:t>
            </a:r>
          </a:p>
          <a:p>
            <a:pPr eaLnBrk="1" hangingPunct="1">
              <a:lnSpc>
                <a:spcPct val="70000"/>
              </a:lnSpc>
              <a:buFont typeface="Wingdings" panose="05000000000000000000" pitchFamily="2" charset="2"/>
              <a:buNone/>
            </a:pPr>
            <a:r>
              <a:rPr lang="es-PR" altLang="en-US" b="1"/>
              <a:t>     tensión, pero no dolor</a:t>
            </a:r>
          </a:p>
        </p:txBody>
      </p:sp>
      <p:sp>
        <p:nvSpPr>
          <p:cNvPr id="4" name="Title 5">
            <a:extLst>
              <a:ext uri="{FF2B5EF4-FFF2-40B4-BE49-F238E27FC236}">
                <a16:creationId xmlns:a16="http://schemas.microsoft.com/office/drawing/2014/main" id="{7BA322EF-D375-9712-6309-FDB14EC5486F}"/>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87076" name="Title 1">
            <a:extLst>
              <a:ext uri="{FF2B5EF4-FFF2-40B4-BE49-F238E27FC236}">
                <a16:creationId xmlns:a16="http://schemas.microsoft.com/office/drawing/2014/main" id="{1EB0CB57-D867-309D-35E7-C27D2FF74EEF}"/>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PASIVO: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Content Placeholder 2">
            <a:extLst>
              <a:ext uri="{FF2B5EF4-FFF2-40B4-BE49-F238E27FC236}">
                <a16:creationId xmlns:a16="http://schemas.microsoft.com/office/drawing/2014/main" id="{6FB81507-C805-6F74-B739-2B55A05C4387}"/>
              </a:ext>
            </a:extLst>
          </p:cNvPr>
          <p:cNvSpPr>
            <a:spLocks noGrp="1"/>
          </p:cNvSpPr>
          <p:nvPr>
            <p:ph idx="4294967295"/>
          </p:nvPr>
        </p:nvSpPr>
        <p:spPr>
          <a:xfrm>
            <a:off x="381000" y="3124200"/>
            <a:ext cx="8229600" cy="3352800"/>
          </a:xfrm>
        </p:spPr>
        <p:txBody>
          <a:bodyPr/>
          <a:lstStyle/>
          <a:p>
            <a:pPr eaLnBrk="1" hangingPunct="1">
              <a:lnSpc>
                <a:spcPct val="70000"/>
              </a:lnSpc>
              <a:buFont typeface="Wingdings" panose="05000000000000000000" pitchFamily="2" charset="2"/>
              <a:buChar char="q"/>
            </a:pPr>
            <a:r>
              <a:rPr lang="es-PR" altLang="en-US" b="1"/>
              <a:t> Si se estira un músculo que cuenta con dos</a:t>
            </a:r>
          </a:p>
          <a:p>
            <a:pPr eaLnBrk="1" hangingPunct="1">
              <a:lnSpc>
                <a:spcPct val="70000"/>
              </a:lnSpc>
              <a:buFont typeface="Wingdings" panose="05000000000000000000" pitchFamily="2" charset="2"/>
              <a:buNone/>
            </a:pPr>
            <a:r>
              <a:rPr lang="es-PR" altLang="en-US" b="1"/>
              <a:t>    articulaciones, entonces, primero coloque</a:t>
            </a:r>
          </a:p>
          <a:p>
            <a:pPr eaLnBrk="1" hangingPunct="1">
              <a:lnSpc>
                <a:spcPct val="70000"/>
              </a:lnSpc>
              <a:buFont typeface="Wingdings" panose="05000000000000000000" pitchFamily="2" charset="2"/>
              <a:buNone/>
            </a:pPr>
            <a:r>
              <a:rPr lang="es-PR" altLang="en-US" b="1"/>
              <a:t>    una articulación en la posición del largo de el</a:t>
            </a:r>
          </a:p>
          <a:p>
            <a:pPr eaLnBrk="1" hangingPunct="1">
              <a:lnSpc>
                <a:spcPct val="70000"/>
              </a:lnSpc>
              <a:buFont typeface="Wingdings" panose="05000000000000000000" pitchFamily="2" charset="2"/>
              <a:buNone/>
            </a:pPr>
            <a:r>
              <a:rPr lang="es-PR" altLang="en-US" b="1"/>
              <a:t>    músculo, luego haga lo mismo con la</a:t>
            </a:r>
          </a:p>
          <a:p>
            <a:pPr eaLnBrk="1" hangingPunct="1">
              <a:lnSpc>
                <a:spcPct val="70000"/>
              </a:lnSpc>
              <a:buFont typeface="Wingdings" panose="05000000000000000000" pitchFamily="2" charset="2"/>
              <a:buNone/>
            </a:pPr>
            <a:r>
              <a:rPr lang="es-PR" altLang="en-US" b="1"/>
              <a:t>    segunda articulación, hasta que se alcance</a:t>
            </a:r>
          </a:p>
          <a:p>
            <a:pPr eaLnBrk="1" hangingPunct="1">
              <a:lnSpc>
                <a:spcPct val="70000"/>
              </a:lnSpc>
              <a:buFont typeface="Wingdings" panose="05000000000000000000" pitchFamily="2" charset="2"/>
              <a:buNone/>
            </a:pPr>
            <a:r>
              <a:rPr lang="es-PR" altLang="en-US" b="1"/>
              <a:t>    una tensión máxima</a:t>
            </a:r>
          </a:p>
          <a:p>
            <a:pPr eaLnBrk="1" hangingPunct="1">
              <a:lnSpc>
                <a:spcPct val="70000"/>
              </a:lnSpc>
              <a:buFont typeface="Wingdings" panose="05000000000000000000" pitchFamily="2" charset="2"/>
              <a:buChar char="q"/>
            </a:pPr>
            <a:r>
              <a:rPr lang="es-PR" altLang="en-US" b="1"/>
              <a:t> El estiramiento se repite de 4 - 6 veces</a:t>
            </a:r>
          </a:p>
          <a:p>
            <a:pPr lvl="1" eaLnBrk="1" hangingPunct="1">
              <a:lnSpc>
                <a:spcPct val="60000"/>
              </a:lnSpc>
              <a:buFont typeface="Wingdings" panose="05000000000000000000" pitchFamily="2" charset="2"/>
              <a:buNone/>
            </a:pPr>
            <a:endParaRPr lang="es-PR" altLang="en-US" b="1"/>
          </a:p>
        </p:txBody>
      </p:sp>
      <p:sp>
        <p:nvSpPr>
          <p:cNvPr id="4" name="Title 5">
            <a:extLst>
              <a:ext uri="{FF2B5EF4-FFF2-40B4-BE49-F238E27FC236}">
                <a16:creationId xmlns:a16="http://schemas.microsoft.com/office/drawing/2014/main" id="{1D1FF7C8-3784-A8BC-AF92-C9A56B770DAD}"/>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89124" name="Title 1">
            <a:extLst>
              <a:ext uri="{FF2B5EF4-FFF2-40B4-BE49-F238E27FC236}">
                <a16:creationId xmlns:a16="http://schemas.microsoft.com/office/drawing/2014/main" id="{83750D24-579B-D7EB-7555-133C88AAB868}"/>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PASIVO: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Content Placeholder 2">
            <a:extLst>
              <a:ext uri="{FF2B5EF4-FFF2-40B4-BE49-F238E27FC236}">
                <a16:creationId xmlns:a16="http://schemas.microsoft.com/office/drawing/2014/main" id="{7506BB23-D124-18BB-7F10-76DCFD0D5F9D}"/>
              </a:ext>
            </a:extLst>
          </p:cNvPr>
          <p:cNvSpPr>
            <a:spLocks noGrp="1"/>
          </p:cNvSpPr>
          <p:nvPr>
            <p:ph idx="4294967295"/>
          </p:nvPr>
        </p:nvSpPr>
        <p:spPr>
          <a:xfrm>
            <a:off x="381000" y="3200400"/>
            <a:ext cx="8229600" cy="3276600"/>
          </a:xfrm>
        </p:spPr>
        <p:txBody>
          <a:bodyPr/>
          <a:lstStyle/>
          <a:p>
            <a:pPr eaLnBrk="1" hangingPunct="1">
              <a:buFont typeface="Wingdings" panose="05000000000000000000" pitchFamily="2" charset="2"/>
              <a:buChar char="q"/>
            </a:pPr>
            <a:r>
              <a:rPr lang="es-PR" altLang="en-US" b="1"/>
              <a:t> Inmovilización prolongada</a:t>
            </a:r>
          </a:p>
          <a:p>
            <a:pPr eaLnBrk="1" hangingPunct="1">
              <a:buFont typeface="Wingdings" panose="05000000000000000000" pitchFamily="2" charset="2"/>
              <a:buChar char="q"/>
            </a:pPr>
            <a:r>
              <a:rPr lang="es-PR" altLang="en-US" b="1"/>
              <a:t> Movilidad restrictiva</a:t>
            </a:r>
          </a:p>
          <a:p>
            <a:pPr eaLnBrk="1" hangingPunct="1">
              <a:buFont typeface="Wingdings" panose="05000000000000000000" pitchFamily="2" charset="2"/>
              <a:buChar char="q"/>
            </a:pPr>
            <a:r>
              <a:rPr lang="es-PR" altLang="en-US" b="1"/>
              <a:t> Enfermedades del tejido conectivo o</a:t>
            </a:r>
          </a:p>
          <a:p>
            <a:pPr eaLnBrk="1" hangingPunct="1">
              <a:lnSpc>
                <a:spcPct val="60000"/>
              </a:lnSpc>
              <a:buFont typeface="Wingdings" panose="05000000000000000000" pitchFamily="2" charset="2"/>
              <a:buNone/>
            </a:pPr>
            <a:r>
              <a:rPr lang="es-PR" altLang="en-US" b="1"/>
              <a:t>     neuromusculares</a:t>
            </a:r>
          </a:p>
          <a:p>
            <a:pPr eaLnBrk="1" hangingPunct="1">
              <a:buFont typeface="Wingdings" panose="05000000000000000000" pitchFamily="2" charset="2"/>
              <a:buChar char="q"/>
            </a:pPr>
            <a:r>
              <a:rPr lang="es-PR" altLang="en-US" b="1"/>
              <a:t> Patología del tejido debido a un trauma</a:t>
            </a:r>
          </a:p>
          <a:p>
            <a:pPr eaLnBrk="1" hangingPunct="1">
              <a:buFont typeface="Wingdings" panose="05000000000000000000" pitchFamily="2" charset="2"/>
              <a:buChar char="q"/>
            </a:pPr>
            <a:r>
              <a:rPr lang="es-PR" altLang="en-US" b="1"/>
              <a:t> Deformidades ósea congénitas y adquiridas</a:t>
            </a:r>
          </a:p>
        </p:txBody>
      </p:sp>
      <p:sp>
        <p:nvSpPr>
          <p:cNvPr id="243715" name="Title 1">
            <a:extLst>
              <a:ext uri="{FF2B5EF4-FFF2-40B4-BE49-F238E27FC236}">
                <a16:creationId xmlns:a16="http://schemas.microsoft.com/office/drawing/2014/main" id="{1F661319-9EA4-BAF7-2AB4-C63269B74938}"/>
              </a:ext>
            </a:extLst>
          </p:cNvPr>
          <p:cNvSpPr>
            <a:spLocks/>
          </p:cNvSpPr>
          <p:nvPr/>
        </p:nvSpPr>
        <p:spPr bwMode="auto">
          <a:xfrm>
            <a:off x="76200" y="838200"/>
            <a:ext cx="8839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300">
                <a:latin typeface="Calibri" panose="020F0502020204030204" pitchFamily="34" charset="0"/>
              </a:rPr>
              <a:t>ESTIRAMIENTO:</a:t>
            </a:r>
            <a:br>
              <a:rPr lang="es-PR" altLang="en-US" sz="3300">
                <a:latin typeface="Calibri" panose="020F0502020204030204" pitchFamily="34" charset="0"/>
              </a:rPr>
            </a:br>
            <a:r>
              <a:rPr lang="es-PR" altLang="en-US" sz="3100" i="1">
                <a:latin typeface="Tahoma" panose="020B0604030504040204" pitchFamily="34" charset="0"/>
              </a:rPr>
              <a:t>ACORTAMIENTO DEL TEJIDO BLANDO</a:t>
            </a:r>
          </a:p>
          <a:p>
            <a:pPr algn="ctr" eaLnBrk="1" hangingPunct="1">
              <a:lnSpc>
                <a:spcPct val="90000"/>
              </a:lnSpc>
              <a:buFontTx/>
              <a:buNone/>
            </a:pPr>
            <a:r>
              <a:rPr lang="es-PR" altLang="en-US" sz="3100" i="1">
                <a:latin typeface="Tahoma" panose="020B0604030504040204" pitchFamily="34" charset="0"/>
              </a:rPr>
              <a:t>ALREDEDOR DE UNA ARTICULACIÓN</a:t>
            </a:r>
          </a:p>
          <a:p>
            <a:pPr algn="ctr" eaLnBrk="1" hangingPunct="1">
              <a:lnSpc>
                <a:spcPct val="90000"/>
              </a:lnSpc>
              <a:buFontTx/>
              <a:buNone/>
            </a:pPr>
            <a:r>
              <a:rPr lang="es-PR" altLang="en-US" sz="3100" i="1">
                <a:latin typeface="Tahoma" panose="020B0604030504040204" pitchFamily="34" charset="0"/>
              </a:rPr>
              <a:t>(Con Pérdida del Arco de Movimiento)</a:t>
            </a:r>
          </a:p>
        </p:txBody>
      </p:sp>
      <p:sp>
        <p:nvSpPr>
          <p:cNvPr id="4" name="Title 5">
            <a:extLst>
              <a:ext uri="{FF2B5EF4-FFF2-40B4-BE49-F238E27FC236}">
                <a16:creationId xmlns:a16="http://schemas.microsoft.com/office/drawing/2014/main" id="{2F34F63A-1C31-B320-D7DC-E30FA6B40C44}"/>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43718" name="Title 1">
            <a:extLst>
              <a:ext uri="{FF2B5EF4-FFF2-40B4-BE49-F238E27FC236}">
                <a16:creationId xmlns:a16="http://schemas.microsoft.com/office/drawing/2014/main" id="{07899FB2-83ED-03DB-4D44-46CF01C136BC}"/>
              </a:ext>
            </a:extLst>
          </p:cNvPr>
          <p:cNvSpPr>
            <a:spLocks/>
          </p:cNvSpPr>
          <p:nvPr/>
        </p:nvSpPr>
        <p:spPr bwMode="auto">
          <a:xfrm>
            <a:off x="1219200" y="2590800"/>
            <a:ext cx="6019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300">
                <a:latin typeface="Verdana" panose="020B0604030504040204" pitchFamily="34" charset="0"/>
              </a:rPr>
              <a:t>* </a:t>
            </a:r>
            <a:r>
              <a:rPr lang="es-PR" altLang="en-US" sz="3300" i="1">
                <a:effectLst>
                  <a:outerShdw blurRad="38100" dist="38100" dir="2700000" algn="tl">
                    <a:srgbClr val="FFFFFF"/>
                  </a:outerShdw>
                </a:effectLst>
                <a:latin typeface="Verdana" panose="020B0604030504040204" pitchFamily="34" charset="0"/>
              </a:rPr>
              <a:t>Causas</a:t>
            </a:r>
            <a:r>
              <a:rPr lang="es-PR" altLang="en-US" sz="3300">
                <a:latin typeface="Verdana" panose="020B0604030504040204" pitchFamily="34" charset="0"/>
              </a:rPr>
              <a:t> *</a:t>
            </a:r>
            <a:endParaRPr lang="es-PR" altLang="en-US" sz="3100" i="1">
              <a:latin typeface="Verdana" panose="020B0604030504040204" pitchFamily="34" charset="0"/>
            </a:endParaRPr>
          </a:p>
        </p:txBody>
      </p:sp>
    </p:spTree>
    <p:custDataLst>
      <p:tags r:id="rId1"/>
    </p:custData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Content Placeholder 2">
            <a:extLst>
              <a:ext uri="{FF2B5EF4-FFF2-40B4-BE49-F238E27FC236}">
                <a16:creationId xmlns:a16="http://schemas.microsoft.com/office/drawing/2014/main" id="{FB54BA1C-482D-4CFD-4EA0-6BFEF39BDCAD}"/>
              </a:ext>
            </a:extLst>
          </p:cNvPr>
          <p:cNvSpPr>
            <a:spLocks noGrp="1"/>
          </p:cNvSpPr>
          <p:nvPr>
            <p:ph idx="4294967295"/>
          </p:nvPr>
        </p:nvSpPr>
        <p:spPr>
          <a:xfrm>
            <a:off x="381000" y="3124200"/>
            <a:ext cx="8229600" cy="3352800"/>
          </a:xfrm>
        </p:spPr>
        <p:txBody>
          <a:bodyPr/>
          <a:lstStyle/>
          <a:p>
            <a:pPr eaLnBrk="1" hangingPunct="1">
              <a:lnSpc>
                <a:spcPct val="70000"/>
              </a:lnSpc>
              <a:buFont typeface="Wingdings" panose="05000000000000000000" pitchFamily="2" charset="2"/>
              <a:buChar char="q"/>
            </a:pPr>
            <a:r>
              <a:rPr lang="es-PR" altLang="en-US" b="1"/>
              <a:t> Los estiramientos más efectivos involucran</a:t>
            </a:r>
          </a:p>
          <a:p>
            <a:pPr eaLnBrk="1" hangingPunct="1">
              <a:lnSpc>
                <a:spcPct val="70000"/>
              </a:lnSpc>
              <a:buFont typeface="Wingdings" panose="05000000000000000000" pitchFamily="2" charset="2"/>
              <a:buNone/>
            </a:pPr>
            <a:r>
              <a:rPr lang="es-PR" altLang="en-US" b="1"/>
              <a:t>     una aplicación de una fuerza </a:t>
            </a:r>
          </a:p>
          <a:p>
            <a:pPr eaLnBrk="1" hangingPunct="1">
              <a:lnSpc>
                <a:spcPct val="70000"/>
              </a:lnSpc>
              <a:buFont typeface="Wingdings" panose="05000000000000000000" pitchFamily="2" charset="2"/>
              <a:buNone/>
            </a:pPr>
            <a:r>
              <a:rPr lang="es-PR" altLang="en-US" b="1"/>
              <a:t>     constante/estable a lo largo de un periodo</a:t>
            </a:r>
          </a:p>
          <a:p>
            <a:pPr eaLnBrk="1" hangingPunct="1">
              <a:lnSpc>
                <a:spcPct val="70000"/>
              </a:lnSpc>
              <a:buFont typeface="Wingdings" panose="05000000000000000000" pitchFamily="2" charset="2"/>
              <a:buNone/>
            </a:pPr>
            <a:r>
              <a:rPr lang="es-PR" altLang="en-US" b="1"/>
              <a:t>     de tiempo dado:</a:t>
            </a:r>
          </a:p>
          <a:p>
            <a:pPr lvl="1" eaLnBrk="1" hangingPunct="1">
              <a:lnSpc>
                <a:spcPct val="90000"/>
              </a:lnSpc>
              <a:buFont typeface="Wingdings" panose="05000000000000000000" pitchFamily="2" charset="2"/>
              <a:buChar char="Ø"/>
            </a:pPr>
            <a:r>
              <a:rPr lang="es-PR" altLang="en-US" b="1"/>
              <a:t> Este estiramiento prolongado pasivo produce una deformación plástica del tejido conectivo más efectiva:</a:t>
            </a:r>
          </a:p>
          <a:p>
            <a:pPr lvl="1" eaLnBrk="1" hangingPunct="1">
              <a:lnSpc>
                <a:spcPct val="90000"/>
              </a:lnSpc>
              <a:buFont typeface="Wingdings" panose="05000000000000000000" pitchFamily="2" charset="2"/>
              <a:buNone/>
            </a:pPr>
            <a:r>
              <a:rPr lang="es-PR" altLang="en-US" b="1"/>
              <a:t>    </a:t>
            </a:r>
            <a:r>
              <a:rPr lang="es-PR" altLang="en-US" b="1" i="1"/>
              <a:t>Esto es debido al largo del tiempo aplicado</a:t>
            </a:r>
            <a:endParaRPr lang="es-PR" altLang="en-US" sz="2400" b="1" i="1"/>
          </a:p>
          <a:p>
            <a:pPr eaLnBrk="1" hangingPunct="1">
              <a:lnSpc>
                <a:spcPct val="70000"/>
              </a:lnSpc>
              <a:buFont typeface="Wingdings" panose="05000000000000000000" pitchFamily="2" charset="2"/>
              <a:buNone/>
            </a:pPr>
            <a:endParaRPr lang="es-PR" altLang="en-US" b="1"/>
          </a:p>
          <a:p>
            <a:pPr lvl="1" eaLnBrk="1" hangingPunct="1">
              <a:lnSpc>
                <a:spcPct val="60000"/>
              </a:lnSpc>
              <a:buFont typeface="Wingdings" panose="05000000000000000000" pitchFamily="2" charset="2"/>
              <a:buNone/>
            </a:pPr>
            <a:endParaRPr lang="es-PR" altLang="en-US" b="1"/>
          </a:p>
        </p:txBody>
      </p:sp>
      <p:sp>
        <p:nvSpPr>
          <p:cNvPr id="4" name="Title 5">
            <a:extLst>
              <a:ext uri="{FF2B5EF4-FFF2-40B4-BE49-F238E27FC236}">
                <a16:creationId xmlns:a16="http://schemas.microsoft.com/office/drawing/2014/main" id="{AF03C50D-B8AB-7E21-13FA-586968E49A2E}"/>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91172" name="Title 1">
            <a:extLst>
              <a:ext uri="{FF2B5EF4-FFF2-40B4-BE49-F238E27FC236}">
                <a16:creationId xmlns:a16="http://schemas.microsoft.com/office/drawing/2014/main" id="{09FD6C61-70DC-F692-954B-9B553CB3C3BE}"/>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PASIVO: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Content Placeholder 2">
            <a:extLst>
              <a:ext uri="{FF2B5EF4-FFF2-40B4-BE49-F238E27FC236}">
                <a16:creationId xmlns:a16="http://schemas.microsoft.com/office/drawing/2014/main" id="{230FE1A7-4D9D-7BD6-DBC1-5B81296E8C41}"/>
              </a:ext>
            </a:extLst>
          </p:cNvPr>
          <p:cNvSpPr>
            <a:spLocks noGrp="1"/>
          </p:cNvSpPr>
          <p:nvPr>
            <p:ph idx="4294967295"/>
          </p:nvPr>
        </p:nvSpPr>
        <p:spPr>
          <a:xfrm>
            <a:off x="381000" y="3124200"/>
            <a:ext cx="8229600" cy="3352800"/>
          </a:xfrm>
        </p:spPr>
        <p:txBody>
          <a:bodyPr/>
          <a:lstStyle/>
          <a:p>
            <a:pPr eaLnBrk="1" hangingPunct="1">
              <a:lnSpc>
                <a:spcPct val="70000"/>
              </a:lnSpc>
              <a:buFont typeface="Wingdings" panose="05000000000000000000" pitchFamily="2" charset="2"/>
              <a:buChar char="q"/>
            </a:pPr>
            <a:r>
              <a:rPr lang="es-PR" altLang="en-US" b="1"/>
              <a:t> Duración recomendada para el estiramiento </a:t>
            </a:r>
          </a:p>
          <a:p>
            <a:pPr eaLnBrk="1" hangingPunct="1">
              <a:lnSpc>
                <a:spcPct val="70000"/>
              </a:lnSpc>
              <a:buFont typeface="Wingdings" panose="05000000000000000000" pitchFamily="2" charset="2"/>
              <a:buNone/>
            </a:pPr>
            <a:r>
              <a:rPr lang="es-PR" altLang="en-US" b="1"/>
              <a:t>     prolongado:</a:t>
            </a:r>
          </a:p>
          <a:p>
            <a:pPr lvl="1" eaLnBrk="1" hangingPunct="1">
              <a:lnSpc>
                <a:spcPct val="90000"/>
              </a:lnSpc>
              <a:buFont typeface="Wingdings" panose="05000000000000000000" pitchFamily="2" charset="2"/>
              <a:buChar char="Ø"/>
            </a:pPr>
            <a:r>
              <a:rPr lang="es-PR" altLang="en-US" b="1"/>
              <a:t> En la aplicación clinica:</a:t>
            </a:r>
          </a:p>
          <a:p>
            <a:pPr lvl="1" eaLnBrk="1" hangingPunct="1">
              <a:lnSpc>
                <a:spcPct val="90000"/>
              </a:lnSpc>
              <a:buFont typeface="Wingdings" panose="05000000000000000000" pitchFamily="2" charset="2"/>
              <a:buNone/>
            </a:pPr>
            <a:r>
              <a:rPr lang="es-PR" altLang="en-US" b="1"/>
              <a:t>    </a:t>
            </a:r>
            <a:r>
              <a:rPr lang="es-PR" altLang="en-US" b="1" i="1"/>
              <a:t>20 minutos</a:t>
            </a:r>
            <a:endParaRPr lang="es-PR" altLang="en-US" sz="2400" b="1" i="1"/>
          </a:p>
          <a:p>
            <a:pPr eaLnBrk="1" hangingPunct="1">
              <a:lnSpc>
                <a:spcPct val="70000"/>
              </a:lnSpc>
              <a:buFont typeface="Wingdings" panose="05000000000000000000" pitchFamily="2" charset="2"/>
              <a:buNone/>
            </a:pPr>
            <a:endParaRPr lang="es-PR" altLang="en-US" b="1"/>
          </a:p>
          <a:p>
            <a:pPr lvl="1" eaLnBrk="1" hangingPunct="1">
              <a:lnSpc>
                <a:spcPct val="60000"/>
              </a:lnSpc>
              <a:buFont typeface="Wingdings" panose="05000000000000000000" pitchFamily="2" charset="2"/>
              <a:buNone/>
            </a:pPr>
            <a:endParaRPr lang="es-PR" altLang="en-US" b="1"/>
          </a:p>
        </p:txBody>
      </p:sp>
      <p:sp>
        <p:nvSpPr>
          <p:cNvPr id="4" name="Title 5">
            <a:extLst>
              <a:ext uri="{FF2B5EF4-FFF2-40B4-BE49-F238E27FC236}">
                <a16:creationId xmlns:a16="http://schemas.microsoft.com/office/drawing/2014/main" id="{366332F0-B245-3390-8151-DB0232F94E80}"/>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93220" name="Title 1">
            <a:extLst>
              <a:ext uri="{FF2B5EF4-FFF2-40B4-BE49-F238E27FC236}">
                <a16:creationId xmlns:a16="http://schemas.microsoft.com/office/drawing/2014/main" id="{26788806-AD66-D44B-0697-082DD19F5C72}"/>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PASIVO: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Content Placeholder 2">
            <a:extLst>
              <a:ext uri="{FF2B5EF4-FFF2-40B4-BE49-F238E27FC236}">
                <a16:creationId xmlns:a16="http://schemas.microsoft.com/office/drawing/2014/main" id="{F3D8F490-161F-21A6-0A3E-20E04378C41B}"/>
              </a:ext>
            </a:extLst>
          </p:cNvPr>
          <p:cNvSpPr>
            <a:spLocks noGrp="1"/>
          </p:cNvSpPr>
          <p:nvPr>
            <p:ph idx="4294967295"/>
          </p:nvPr>
        </p:nvSpPr>
        <p:spPr>
          <a:xfrm>
            <a:off x="381000" y="3124200"/>
            <a:ext cx="8229600" cy="3352800"/>
          </a:xfrm>
        </p:spPr>
        <p:txBody>
          <a:bodyPr/>
          <a:lstStyle/>
          <a:p>
            <a:pPr eaLnBrk="1" hangingPunct="1">
              <a:lnSpc>
                <a:spcPct val="70000"/>
              </a:lnSpc>
              <a:buFont typeface="Wingdings" panose="05000000000000000000" pitchFamily="2" charset="2"/>
              <a:buChar char="q"/>
            </a:pPr>
            <a:r>
              <a:rPr lang="es-PR" altLang="en-US" b="1"/>
              <a:t> Estiramiento pasivo prolongado:</a:t>
            </a:r>
          </a:p>
          <a:p>
            <a:pPr lvl="1" eaLnBrk="1" hangingPunct="1">
              <a:lnSpc>
                <a:spcPct val="90000"/>
              </a:lnSpc>
              <a:buFont typeface="Wingdings" panose="05000000000000000000" pitchFamily="2" charset="2"/>
              <a:buChar char="Ø"/>
            </a:pPr>
            <a:r>
              <a:rPr lang="es-PR" altLang="en-US" b="1"/>
              <a:t> Se aplica con una carga reducida</a:t>
            </a:r>
          </a:p>
          <a:p>
            <a:pPr lvl="1" eaLnBrk="1" hangingPunct="1">
              <a:lnSpc>
                <a:spcPct val="90000"/>
              </a:lnSpc>
              <a:buFont typeface="Wingdings" panose="05000000000000000000" pitchFamily="2" charset="2"/>
              <a:buChar char="Ø"/>
            </a:pPr>
            <a:r>
              <a:rPr lang="es-PR" altLang="en-US" b="1"/>
              <a:t> Ventaja:</a:t>
            </a:r>
            <a:endParaRPr lang="es-PR" altLang="en-US" sz="2400" b="1"/>
          </a:p>
          <a:p>
            <a:pPr lvl="2" eaLnBrk="1" hangingPunct="1">
              <a:lnSpc>
                <a:spcPct val="70000"/>
              </a:lnSpc>
              <a:buFontTx/>
              <a:buChar char="•"/>
            </a:pPr>
            <a:r>
              <a:rPr lang="es-PR" altLang="en-US" b="1"/>
              <a:t>Aumenta el movimiento debido a su impacto en las</a:t>
            </a:r>
          </a:p>
          <a:p>
            <a:pPr lvl="2" eaLnBrk="1" hangingPunct="1">
              <a:lnSpc>
                <a:spcPct val="70000"/>
              </a:lnSpc>
              <a:buFontTx/>
              <a:buNone/>
            </a:pPr>
            <a:r>
              <a:rPr lang="es-PR" altLang="en-US" b="1"/>
              <a:t>   curvas de estrés-tensión (stress-strain curves) del tejido y el fenómeno de “creep”</a:t>
            </a:r>
          </a:p>
        </p:txBody>
      </p:sp>
      <p:sp>
        <p:nvSpPr>
          <p:cNvPr id="4" name="Title 5">
            <a:extLst>
              <a:ext uri="{FF2B5EF4-FFF2-40B4-BE49-F238E27FC236}">
                <a16:creationId xmlns:a16="http://schemas.microsoft.com/office/drawing/2014/main" id="{1AEB4C5E-4C4D-2A89-EEBD-C0B345C3911D}"/>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95268" name="Title 1">
            <a:extLst>
              <a:ext uri="{FF2B5EF4-FFF2-40B4-BE49-F238E27FC236}">
                <a16:creationId xmlns:a16="http://schemas.microsoft.com/office/drawing/2014/main" id="{AC6F9EB5-248B-92EC-1970-75659904D086}"/>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PASIVO: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Content Placeholder 2">
            <a:extLst>
              <a:ext uri="{FF2B5EF4-FFF2-40B4-BE49-F238E27FC236}">
                <a16:creationId xmlns:a16="http://schemas.microsoft.com/office/drawing/2014/main" id="{8B69DDB4-F221-CBE9-BF26-59DCD3EDAAB2}"/>
              </a:ext>
            </a:extLst>
          </p:cNvPr>
          <p:cNvSpPr>
            <a:spLocks noGrp="1"/>
          </p:cNvSpPr>
          <p:nvPr>
            <p:ph idx="4294967295"/>
          </p:nvPr>
        </p:nvSpPr>
        <p:spPr>
          <a:xfrm>
            <a:off x="381000" y="3124200"/>
            <a:ext cx="8229600" cy="3352800"/>
          </a:xfrm>
        </p:spPr>
        <p:txBody>
          <a:bodyPr/>
          <a:lstStyle/>
          <a:p>
            <a:pPr eaLnBrk="1" hangingPunct="1">
              <a:lnSpc>
                <a:spcPct val="70000"/>
              </a:lnSpc>
              <a:buFont typeface="Wingdings" panose="05000000000000000000" pitchFamily="2" charset="2"/>
              <a:buChar char="q"/>
            </a:pPr>
            <a:r>
              <a:rPr lang="es-PR" altLang="en-US" b="1"/>
              <a:t> Estiramiento pasivo prolongado:</a:t>
            </a:r>
          </a:p>
          <a:p>
            <a:pPr lvl="1" eaLnBrk="1" hangingPunct="1">
              <a:lnSpc>
                <a:spcPct val="90000"/>
              </a:lnSpc>
              <a:buFont typeface="Wingdings" panose="05000000000000000000" pitchFamily="2" charset="2"/>
              <a:buChar char="Ø"/>
            </a:pPr>
            <a:r>
              <a:rPr lang="es-PR" altLang="en-US" b="1"/>
              <a:t> Procedimiento:</a:t>
            </a:r>
            <a:endParaRPr lang="es-PR" altLang="en-US" sz="2400" b="1"/>
          </a:p>
          <a:p>
            <a:pPr lvl="2" eaLnBrk="1" hangingPunct="1">
              <a:lnSpc>
                <a:spcPct val="70000"/>
              </a:lnSpc>
              <a:buFontTx/>
              <a:buChar char="•"/>
            </a:pPr>
            <a:r>
              <a:rPr lang="es-PR" altLang="en-US" b="1"/>
              <a:t>Se debe estabilizar la parte estirada para permitir que</a:t>
            </a:r>
          </a:p>
          <a:p>
            <a:pPr lvl="2" eaLnBrk="1" hangingPunct="1">
              <a:lnSpc>
                <a:spcPct val="70000"/>
              </a:lnSpc>
              <a:buFontTx/>
              <a:buNone/>
            </a:pPr>
            <a:r>
              <a:rPr lang="es-PR" altLang="en-US" b="1"/>
              <a:t>   la carga estire el tejido correcto</a:t>
            </a:r>
          </a:p>
          <a:p>
            <a:pPr lvl="2" eaLnBrk="1" hangingPunct="1">
              <a:lnSpc>
                <a:spcPct val="70000"/>
              </a:lnSpc>
              <a:buFontTx/>
              <a:buChar char="•"/>
            </a:pPr>
            <a:r>
              <a:rPr lang="es-PR" altLang="en-US" b="1"/>
              <a:t>La estabilización puede ser provista por:</a:t>
            </a:r>
          </a:p>
          <a:p>
            <a:pPr lvl="3" eaLnBrk="1" hangingPunct="1">
              <a:lnSpc>
                <a:spcPct val="80000"/>
              </a:lnSpc>
              <a:buFont typeface="Wingdings" panose="05000000000000000000" pitchFamily="2" charset="2"/>
              <a:buChar char="ð"/>
            </a:pPr>
            <a:r>
              <a:rPr lang="es-PR" altLang="en-US" sz="2400" b="1"/>
              <a:t> Peso del cuerpo o segmento de este, o</a:t>
            </a:r>
          </a:p>
          <a:p>
            <a:pPr lvl="3" eaLnBrk="1" hangingPunct="1">
              <a:lnSpc>
                <a:spcPct val="80000"/>
              </a:lnSpc>
              <a:buFont typeface="Wingdings" panose="05000000000000000000" pitchFamily="2" charset="2"/>
              <a:buChar char="ð"/>
            </a:pPr>
            <a:r>
              <a:rPr lang="es-PR" altLang="en-US" sz="2400" b="1"/>
              <a:t> Dispositivo mecánico, tal como una peso o</a:t>
            </a:r>
          </a:p>
          <a:p>
            <a:pPr lvl="3" eaLnBrk="1" hangingPunct="1">
              <a:lnSpc>
                <a:spcPct val="80000"/>
              </a:lnSpc>
              <a:buFont typeface="Wingdings" panose="05000000000000000000" pitchFamily="2" charset="2"/>
              <a:buNone/>
            </a:pPr>
            <a:r>
              <a:rPr lang="es-PR" altLang="en-US" sz="2400" b="1"/>
              <a:t>     “strap” </a:t>
            </a:r>
          </a:p>
          <a:p>
            <a:pPr lvl="2" eaLnBrk="1" hangingPunct="1">
              <a:lnSpc>
                <a:spcPct val="70000"/>
              </a:lnSpc>
              <a:buFontTx/>
              <a:buChar char="•"/>
            </a:pPr>
            <a:endParaRPr lang="es-PR" altLang="en-US" b="1"/>
          </a:p>
        </p:txBody>
      </p:sp>
      <p:sp>
        <p:nvSpPr>
          <p:cNvPr id="4" name="Title 5">
            <a:extLst>
              <a:ext uri="{FF2B5EF4-FFF2-40B4-BE49-F238E27FC236}">
                <a16:creationId xmlns:a16="http://schemas.microsoft.com/office/drawing/2014/main" id="{8C1BEEB2-5C60-C1F5-2E63-532173882DBE}"/>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97316" name="Title 1">
            <a:extLst>
              <a:ext uri="{FF2B5EF4-FFF2-40B4-BE49-F238E27FC236}">
                <a16:creationId xmlns:a16="http://schemas.microsoft.com/office/drawing/2014/main" id="{4EA558F2-E2A1-7B4B-43F6-778B5543687C}"/>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PASIVO: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Content Placeholder 2">
            <a:extLst>
              <a:ext uri="{FF2B5EF4-FFF2-40B4-BE49-F238E27FC236}">
                <a16:creationId xmlns:a16="http://schemas.microsoft.com/office/drawing/2014/main" id="{21D40366-9C89-6AB4-BF59-FF0EEEB0810B}"/>
              </a:ext>
            </a:extLst>
          </p:cNvPr>
          <p:cNvSpPr>
            <a:spLocks noGrp="1"/>
          </p:cNvSpPr>
          <p:nvPr>
            <p:ph idx="4294967295"/>
          </p:nvPr>
        </p:nvSpPr>
        <p:spPr>
          <a:xfrm>
            <a:off x="381000" y="3124200"/>
            <a:ext cx="8229600" cy="3352800"/>
          </a:xfrm>
        </p:spPr>
        <p:txBody>
          <a:bodyPr/>
          <a:lstStyle/>
          <a:p>
            <a:pPr eaLnBrk="1" hangingPunct="1">
              <a:lnSpc>
                <a:spcPct val="70000"/>
              </a:lnSpc>
              <a:buFont typeface="Wingdings" panose="05000000000000000000" pitchFamily="2" charset="2"/>
              <a:buChar char="q"/>
            </a:pPr>
            <a:r>
              <a:rPr lang="es-PR" altLang="en-US" b="1"/>
              <a:t> Estiramiento pasivo prolongado:</a:t>
            </a:r>
          </a:p>
          <a:p>
            <a:pPr lvl="1" eaLnBrk="1" hangingPunct="1">
              <a:lnSpc>
                <a:spcPct val="90000"/>
              </a:lnSpc>
              <a:buFont typeface="Wingdings" panose="05000000000000000000" pitchFamily="2" charset="2"/>
              <a:buChar char="Ø"/>
            </a:pPr>
            <a:r>
              <a:rPr lang="es-PR" altLang="en-US" b="1"/>
              <a:t> Procedimiento:</a:t>
            </a:r>
            <a:endParaRPr lang="es-PR" altLang="en-US" sz="2400" b="1"/>
          </a:p>
          <a:p>
            <a:pPr lvl="2" eaLnBrk="1" hangingPunct="1">
              <a:lnSpc>
                <a:spcPct val="70000"/>
              </a:lnSpc>
              <a:buFontTx/>
              <a:buChar char="•"/>
            </a:pPr>
            <a:r>
              <a:rPr lang="es-PR" altLang="en-US" b="1"/>
              <a:t>El estiramiento se aplica lentamente y de manera </a:t>
            </a:r>
          </a:p>
          <a:p>
            <a:pPr lvl="2" eaLnBrk="1" hangingPunct="1">
              <a:lnSpc>
                <a:spcPct val="70000"/>
              </a:lnSpc>
              <a:buFontTx/>
              <a:buNone/>
            </a:pPr>
            <a:r>
              <a:rPr lang="es-PR" altLang="en-US" b="1"/>
              <a:t>    constante/estable hasta alcanzar el punto de tensión</a:t>
            </a:r>
          </a:p>
          <a:p>
            <a:pPr lvl="2" eaLnBrk="1" hangingPunct="1">
              <a:lnSpc>
                <a:spcPct val="70000"/>
              </a:lnSpc>
              <a:buFontTx/>
              <a:buNone/>
            </a:pPr>
            <a:r>
              <a:rPr lang="es-PR" altLang="en-US" b="1"/>
              <a:t>    (tightness)</a:t>
            </a:r>
          </a:p>
          <a:p>
            <a:pPr lvl="2" eaLnBrk="1" hangingPunct="1">
              <a:lnSpc>
                <a:spcPct val="70000"/>
              </a:lnSpc>
              <a:buFontTx/>
              <a:buChar char="•"/>
            </a:pPr>
            <a:r>
              <a:rPr lang="es-PR" altLang="en-US" b="1"/>
              <a:t>Luego, el segmento se asegura en esta posición y se</a:t>
            </a:r>
          </a:p>
          <a:p>
            <a:pPr lvl="2" eaLnBrk="1" hangingPunct="1">
              <a:lnSpc>
                <a:spcPct val="70000"/>
              </a:lnSpc>
              <a:buFontTx/>
              <a:buNone/>
            </a:pPr>
            <a:r>
              <a:rPr lang="es-PR" altLang="en-US" b="1"/>
              <a:t>    sostiene durante la cantidad de tiempo desado</a:t>
            </a:r>
          </a:p>
        </p:txBody>
      </p:sp>
      <p:sp>
        <p:nvSpPr>
          <p:cNvPr id="4" name="Title 5">
            <a:extLst>
              <a:ext uri="{FF2B5EF4-FFF2-40B4-BE49-F238E27FC236}">
                <a16:creationId xmlns:a16="http://schemas.microsoft.com/office/drawing/2014/main" id="{4B6C6ACF-4D17-06C8-3D3A-643B697B20E4}"/>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99364" name="Title 1">
            <a:extLst>
              <a:ext uri="{FF2B5EF4-FFF2-40B4-BE49-F238E27FC236}">
                <a16:creationId xmlns:a16="http://schemas.microsoft.com/office/drawing/2014/main" id="{0573B7EA-ABB6-0C2B-E62E-6D803E22DEC7}"/>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PASIVO: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Content Placeholder 2">
            <a:extLst>
              <a:ext uri="{FF2B5EF4-FFF2-40B4-BE49-F238E27FC236}">
                <a16:creationId xmlns:a16="http://schemas.microsoft.com/office/drawing/2014/main" id="{A7140AF5-F845-31E9-5A78-C6DF5DA6429E}"/>
              </a:ext>
            </a:extLst>
          </p:cNvPr>
          <p:cNvSpPr>
            <a:spLocks noGrp="1"/>
          </p:cNvSpPr>
          <p:nvPr>
            <p:ph idx="4294967295"/>
          </p:nvPr>
        </p:nvSpPr>
        <p:spPr>
          <a:xfrm>
            <a:off x="381000" y="3124200"/>
            <a:ext cx="8229600" cy="3352800"/>
          </a:xfrm>
        </p:spPr>
        <p:txBody>
          <a:bodyPr/>
          <a:lstStyle/>
          <a:p>
            <a:pPr eaLnBrk="1" hangingPunct="1">
              <a:lnSpc>
                <a:spcPct val="70000"/>
              </a:lnSpc>
              <a:buFont typeface="Wingdings" panose="05000000000000000000" pitchFamily="2" charset="2"/>
              <a:buChar char="q"/>
            </a:pPr>
            <a:r>
              <a:rPr lang="es-PR" altLang="en-US" b="1"/>
              <a:t> Estiramiento pasivo prolongado:</a:t>
            </a:r>
          </a:p>
          <a:p>
            <a:pPr lvl="1" eaLnBrk="1" hangingPunct="1">
              <a:lnSpc>
                <a:spcPct val="90000"/>
              </a:lnSpc>
              <a:buFont typeface="Wingdings" panose="05000000000000000000" pitchFamily="2" charset="2"/>
              <a:buChar char="Ø"/>
            </a:pPr>
            <a:r>
              <a:rPr lang="es-PR" altLang="en-US" b="1"/>
              <a:t> Procedimiento:</a:t>
            </a:r>
            <a:endParaRPr lang="es-PR" altLang="en-US" sz="2400" b="1"/>
          </a:p>
          <a:p>
            <a:pPr lvl="2" eaLnBrk="1" hangingPunct="1">
              <a:lnSpc>
                <a:spcPct val="70000"/>
              </a:lnSpc>
              <a:buFontTx/>
              <a:buChar char="•"/>
            </a:pPr>
            <a:r>
              <a:rPr lang="es-PR" altLang="en-US" b="1"/>
              <a:t>Si se estira un músculo que cruza dos articulaciones, la</a:t>
            </a:r>
          </a:p>
          <a:p>
            <a:pPr lvl="2" eaLnBrk="1" hangingPunct="1">
              <a:lnSpc>
                <a:spcPct val="70000"/>
              </a:lnSpc>
              <a:buFontTx/>
              <a:buNone/>
            </a:pPr>
            <a:r>
              <a:rPr lang="es-PR" altLang="en-US" b="1"/>
              <a:t>    articulación secundaria debe ser colocada in una</a:t>
            </a:r>
          </a:p>
          <a:p>
            <a:pPr lvl="2" eaLnBrk="1" hangingPunct="1">
              <a:lnSpc>
                <a:spcPct val="70000"/>
              </a:lnSpc>
              <a:buFontTx/>
              <a:buNone/>
            </a:pPr>
            <a:r>
              <a:rPr lang="es-PR" altLang="en-US" b="1"/>
              <a:t>    posición que permita alargar el músculo</a:t>
            </a:r>
          </a:p>
          <a:p>
            <a:pPr lvl="2" eaLnBrk="1" hangingPunct="1">
              <a:lnSpc>
                <a:spcPct val="70000"/>
              </a:lnSpc>
              <a:buFontTx/>
              <a:buChar char="•"/>
            </a:pPr>
            <a:r>
              <a:rPr lang="es-PR" altLang="en-US" b="1"/>
              <a:t>Comúnmente, el paciente no siente mucho, si</a:t>
            </a:r>
          </a:p>
          <a:p>
            <a:pPr lvl="2" eaLnBrk="1" hangingPunct="1">
              <a:lnSpc>
                <a:spcPct val="70000"/>
              </a:lnSpc>
              <a:buFontTx/>
              <a:buNone/>
            </a:pPr>
            <a:r>
              <a:rPr lang="es-PR" altLang="en-US" b="1"/>
              <a:t>    cualquier cosa, cuando se aplica el estiramiento por</a:t>
            </a:r>
          </a:p>
          <a:p>
            <a:pPr lvl="2" eaLnBrk="1" hangingPunct="1">
              <a:lnSpc>
                <a:spcPct val="70000"/>
              </a:lnSpc>
              <a:buFontTx/>
              <a:buNone/>
            </a:pPr>
            <a:r>
              <a:rPr lang="es-PR" altLang="en-US" b="1"/>
              <a:t>    primera vez</a:t>
            </a:r>
          </a:p>
          <a:p>
            <a:pPr lvl="2" eaLnBrk="1" hangingPunct="1">
              <a:lnSpc>
                <a:spcPct val="70000"/>
              </a:lnSpc>
              <a:buFontTx/>
              <a:buChar char="•"/>
            </a:pPr>
            <a:r>
              <a:rPr lang="es-PR" altLang="en-US" b="1"/>
              <a:t>Sin embargo, dentro de 5 a 10 minutos, el paciente</a:t>
            </a:r>
          </a:p>
          <a:p>
            <a:pPr lvl="2" eaLnBrk="1" hangingPunct="1">
              <a:lnSpc>
                <a:spcPct val="70000"/>
              </a:lnSpc>
              <a:buFontTx/>
              <a:buNone/>
            </a:pPr>
            <a:r>
              <a:rPr lang="es-PR" altLang="en-US" b="1"/>
              <a:t>    habrá de sentir el efecto del estiramiento</a:t>
            </a:r>
          </a:p>
        </p:txBody>
      </p:sp>
      <p:sp>
        <p:nvSpPr>
          <p:cNvPr id="4" name="Title 5">
            <a:extLst>
              <a:ext uri="{FF2B5EF4-FFF2-40B4-BE49-F238E27FC236}">
                <a16:creationId xmlns:a16="http://schemas.microsoft.com/office/drawing/2014/main" id="{0259F107-8072-0A9E-BCCD-CD5FA82C79F5}"/>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01412" name="Title 1">
            <a:extLst>
              <a:ext uri="{FF2B5EF4-FFF2-40B4-BE49-F238E27FC236}">
                <a16:creationId xmlns:a16="http://schemas.microsoft.com/office/drawing/2014/main" id="{EE452550-275E-9E9A-245B-2B38B9B53BC1}"/>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PASIVO: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Content Placeholder 2">
            <a:extLst>
              <a:ext uri="{FF2B5EF4-FFF2-40B4-BE49-F238E27FC236}">
                <a16:creationId xmlns:a16="http://schemas.microsoft.com/office/drawing/2014/main" id="{3A3DDDA0-41F9-1258-46CC-C5A92DDF6866}"/>
              </a:ext>
            </a:extLst>
          </p:cNvPr>
          <p:cNvSpPr>
            <a:spLocks noGrp="1"/>
          </p:cNvSpPr>
          <p:nvPr>
            <p:ph idx="4294967295"/>
          </p:nvPr>
        </p:nvSpPr>
        <p:spPr>
          <a:xfrm>
            <a:off x="381000" y="3124200"/>
            <a:ext cx="8229600" cy="3352800"/>
          </a:xfrm>
        </p:spPr>
        <p:txBody>
          <a:bodyPr/>
          <a:lstStyle/>
          <a:p>
            <a:pPr eaLnBrk="1" hangingPunct="1">
              <a:lnSpc>
                <a:spcPct val="70000"/>
              </a:lnSpc>
              <a:buFont typeface="Wingdings" panose="05000000000000000000" pitchFamily="2" charset="2"/>
              <a:buChar char="q"/>
            </a:pPr>
            <a:r>
              <a:rPr lang="es-PR" altLang="en-US" b="1"/>
              <a:t> Estiramiento pasivo prolongado:</a:t>
            </a:r>
          </a:p>
          <a:p>
            <a:pPr lvl="1" eaLnBrk="1" hangingPunct="1">
              <a:lnSpc>
                <a:spcPct val="90000"/>
              </a:lnSpc>
              <a:buFont typeface="Wingdings" panose="05000000000000000000" pitchFamily="2" charset="2"/>
              <a:buChar char="Ø"/>
            </a:pPr>
            <a:r>
              <a:rPr lang="es-PR" altLang="en-US" b="1"/>
              <a:t> Procedimiento:</a:t>
            </a:r>
            <a:endParaRPr lang="es-PR" altLang="en-US" sz="2400" b="1"/>
          </a:p>
          <a:p>
            <a:pPr lvl="2" eaLnBrk="1" hangingPunct="1">
              <a:lnSpc>
                <a:spcPct val="70000"/>
              </a:lnSpc>
              <a:buFontTx/>
              <a:buChar char="•"/>
            </a:pPr>
            <a:r>
              <a:rPr lang="es-PR" altLang="en-US" b="1"/>
              <a:t>Duración mínima del estiramiento prolongado:</a:t>
            </a:r>
          </a:p>
          <a:p>
            <a:pPr lvl="3" eaLnBrk="1" hangingPunct="1">
              <a:lnSpc>
                <a:spcPct val="80000"/>
              </a:lnSpc>
              <a:buFont typeface="Wingdings" panose="05000000000000000000" pitchFamily="2" charset="2"/>
              <a:buChar char="ð"/>
            </a:pPr>
            <a:r>
              <a:rPr lang="es-PR" altLang="en-US" sz="2400" b="1"/>
              <a:t> 15 – 20 minutos</a:t>
            </a:r>
            <a:endParaRPr lang="es-PR" altLang="en-US" sz="1800" b="1"/>
          </a:p>
          <a:p>
            <a:pPr lvl="2" eaLnBrk="1" hangingPunct="1">
              <a:lnSpc>
                <a:spcPct val="70000"/>
              </a:lnSpc>
              <a:buFontTx/>
              <a:buChar char="•"/>
            </a:pPr>
            <a:r>
              <a:rPr lang="es-PR" altLang="en-US" b="1"/>
              <a:t>Si el paciente no puede tolerar el estrés, se debe reducir la fuerza para permitir que el paciente se estire por el tiempo deseado</a:t>
            </a:r>
          </a:p>
          <a:p>
            <a:pPr lvl="2" eaLnBrk="1" hangingPunct="1">
              <a:lnSpc>
                <a:spcPct val="70000"/>
              </a:lnSpc>
              <a:buFontTx/>
              <a:buNone/>
            </a:pPr>
            <a:endParaRPr lang="es-PR" altLang="en-US" b="1"/>
          </a:p>
        </p:txBody>
      </p:sp>
      <p:sp>
        <p:nvSpPr>
          <p:cNvPr id="4" name="Title 5">
            <a:extLst>
              <a:ext uri="{FF2B5EF4-FFF2-40B4-BE49-F238E27FC236}">
                <a16:creationId xmlns:a16="http://schemas.microsoft.com/office/drawing/2014/main" id="{1339B7E1-D159-25F2-7C14-80D0DA1DD9D0}"/>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03460" name="Title 1">
            <a:extLst>
              <a:ext uri="{FF2B5EF4-FFF2-40B4-BE49-F238E27FC236}">
                <a16:creationId xmlns:a16="http://schemas.microsoft.com/office/drawing/2014/main" id="{3C012EE4-79A9-EF23-B5A3-26D769FFF498}"/>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PASIVO: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Content Placeholder 2">
            <a:extLst>
              <a:ext uri="{FF2B5EF4-FFF2-40B4-BE49-F238E27FC236}">
                <a16:creationId xmlns:a16="http://schemas.microsoft.com/office/drawing/2014/main" id="{01B8C0AB-F4D5-D448-9549-30EBAD56EF5B}"/>
              </a:ext>
            </a:extLst>
          </p:cNvPr>
          <p:cNvSpPr>
            <a:spLocks noGrp="1"/>
          </p:cNvSpPr>
          <p:nvPr>
            <p:ph idx="4294967295"/>
          </p:nvPr>
        </p:nvSpPr>
        <p:spPr>
          <a:xfrm>
            <a:off x="381000" y="1752600"/>
            <a:ext cx="8229600" cy="4876800"/>
          </a:xfrm>
        </p:spPr>
        <p:txBody>
          <a:bodyPr/>
          <a:lstStyle/>
          <a:p>
            <a:pPr eaLnBrk="1" hangingPunct="1">
              <a:lnSpc>
                <a:spcPct val="70000"/>
              </a:lnSpc>
              <a:buFont typeface="Wingdings" panose="05000000000000000000" pitchFamily="2" charset="2"/>
              <a:buChar char="q"/>
            </a:pPr>
            <a:r>
              <a:rPr lang="es-PR" altLang="en-US" b="1"/>
              <a:t> Estiramiento pasivo prolongado:</a:t>
            </a:r>
          </a:p>
          <a:p>
            <a:pPr lvl="1" eaLnBrk="1" hangingPunct="1">
              <a:lnSpc>
                <a:spcPct val="70000"/>
              </a:lnSpc>
              <a:buFont typeface="Wingdings" panose="05000000000000000000" pitchFamily="2" charset="2"/>
              <a:buChar char="Ø"/>
            </a:pPr>
            <a:r>
              <a:rPr lang="es-PR" altLang="en-US" b="1"/>
              <a:t> Una vez se remueva la carga de estiramiento, la</a:t>
            </a:r>
          </a:p>
          <a:p>
            <a:pPr lvl="1" eaLnBrk="1" hangingPunct="1">
              <a:lnSpc>
                <a:spcPct val="70000"/>
              </a:lnSpc>
              <a:buFont typeface="Wingdings" panose="05000000000000000000" pitchFamily="2" charset="2"/>
              <a:buNone/>
            </a:pPr>
            <a:r>
              <a:rPr lang="es-PR" altLang="en-US" b="1"/>
              <a:t>    parte colocada en el estiramiento prolongado</a:t>
            </a:r>
          </a:p>
          <a:p>
            <a:pPr lvl="1" eaLnBrk="1" hangingPunct="1">
              <a:lnSpc>
                <a:spcPct val="70000"/>
              </a:lnSpc>
              <a:buFont typeface="Wingdings" panose="05000000000000000000" pitchFamily="2" charset="2"/>
              <a:buNone/>
            </a:pPr>
            <a:r>
              <a:rPr lang="es-PR" altLang="en-US" b="1"/>
              <a:t>    puede sentirse muy tiesa:</a:t>
            </a:r>
          </a:p>
          <a:p>
            <a:pPr lvl="2" eaLnBrk="1" hangingPunct="1">
              <a:lnSpc>
                <a:spcPct val="90000"/>
              </a:lnSpc>
              <a:buFontTx/>
              <a:buChar char="•"/>
            </a:pPr>
            <a:r>
              <a:rPr lang="es-PR" altLang="en-US" b="1"/>
              <a:t>Se le debe instruir esto al paciente antes de liberar el</a:t>
            </a:r>
          </a:p>
          <a:p>
            <a:pPr lvl="2" eaLnBrk="1" hangingPunct="1">
              <a:lnSpc>
                <a:spcPct val="60000"/>
              </a:lnSpc>
              <a:buFontTx/>
              <a:buNone/>
            </a:pPr>
            <a:r>
              <a:rPr lang="es-PR" altLang="en-US" b="1"/>
              <a:t>   estiramiento:</a:t>
            </a:r>
          </a:p>
          <a:p>
            <a:pPr lvl="2" eaLnBrk="1" hangingPunct="1">
              <a:lnSpc>
                <a:spcPct val="70000"/>
              </a:lnSpc>
              <a:buFontTx/>
              <a:buChar char="•"/>
            </a:pPr>
            <a:r>
              <a:rPr lang="es-PR" altLang="en-US" b="1"/>
              <a:t>Se recomienda que el atleta realice actividades activas</a:t>
            </a:r>
          </a:p>
          <a:p>
            <a:pPr lvl="2" eaLnBrk="1" hangingPunct="1">
              <a:lnSpc>
                <a:spcPct val="70000"/>
              </a:lnSpc>
              <a:buFontTx/>
              <a:buNone/>
            </a:pPr>
            <a:r>
              <a:rPr lang="es-PR" altLang="en-US" b="1"/>
              <a:t>    de movilidad articular (arco de movimiento) para</a:t>
            </a:r>
          </a:p>
          <a:p>
            <a:pPr lvl="2" eaLnBrk="1" hangingPunct="1">
              <a:lnSpc>
                <a:spcPct val="70000"/>
              </a:lnSpc>
              <a:buFontTx/>
              <a:buNone/>
            </a:pPr>
            <a:r>
              <a:rPr lang="es-PR" altLang="en-US" b="1"/>
              <a:t>    aliviar tal entumecimiento (stiffness)</a:t>
            </a:r>
          </a:p>
          <a:p>
            <a:pPr lvl="2" eaLnBrk="1" hangingPunct="1">
              <a:lnSpc>
                <a:spcPct val="70000"/>
              </a:lnSpc>
              <a:buFontTx/>
              <a:buChar char="•"/>
            </a:pPr>
            <a:r>
              <a:rPr lang="es-PR" altLang="en-US" b="1"/>
              <a:t>Se debe liberar el estiramiento lentamente</a:t>
            </a:r>
          </a:p>
          <a:p>
            <a:pPr lvl="2" eaLnBrk="1" hangingPunct="1">
              <a:lnSpc>
                <a:spcPct val="70000"/>
              </a:lnSpc>
              <a:buFontTx/>
              <a:buChar char="•"/>
            </a:pPr>
            <a:r>
              <a:rPr lang="es-PR" altLang="en-US" b="1"/>
              <a:t>Según se libere el estiramiento, se le debe aconsejar </a:t>
            </a:r>
          </a:p>
          <a:p>
            <a:pPr lvl="2" eaLnBrk="1" hangingPunct="1">
              <a:lnSpc>
                <a:spcPct val="70000"/>
              </a:lnSpc>
              <a:buFontTx/>
              <a:buNone/>
            </a:pPr>
            <a:r>
              <a:rPr lang="es-PR" altLang="en-US" b="1"/>
              <a:t>    al paciente de contraer simultáneamente el músculo</a:t>
            </a:r>
          </a:p>
          <a:p>
            <a:pPr lvl="2" eaLnBrk="1" hangingPunct="1">
              <a:lnSpc>
                <a:spcPct val="70000"/>
              </a:lnSpc>
              <a:buFontTx/>
              <a:buNone/>
            </a:pPr>
            <a:r>
              <a:rPr lang="es-PR" altLang="en-US" b="1"/>
              <a:t>    estirado para poder reducer la molestia y el </a:t>
            </a:r>
          </a:p>
          <a:p>
            <a:pPr lvl="2" eaLnBrk="1" hangingPunct="1">
              <a:lnSpc>
                <a:spcPct val="70000"/>
              </a:lnSpc>
              <a:buFontTx/>
              <a:buNone/>
            </a:pPr>
            <a:r>
              <a:rPr lang="es-PR" altLang="en-US" b="1"/>
              <a:t>    entumecimiento</a:t>
            </a:r>
          </a:p>
        </p:txBody>
      </p:sp>
      <p:sp>
        <p:nvSpPr>
          <p:cNvPr id="4" name="Title 5">
            <a:extLst>
              <a:ext uri="{FF2B5EF4-FFF2-40B4-BE49-F238E27FC236}">
                <a16:creationId xmlns:a16="http://schemas.microsoft.com/office/drawing/2014/main" id="{2F1A0B09-F7F6-3995-A6FF-06520B70440C}"/>
              </a:ext>
            </a:extLst>
          </p:cNvPr>
          <p:cNvSpPr txBox="1">
            <a:spLocks/>
          </p:cNvSpPr>
          <p:nvPr/>
        </p:nvSpPr>
        <p:spPr bwMode="auto">
          <a:xfrm>
            <a:off x="0" y="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26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05508" name="Title 1">
            <a:extLst>
              <a:ext uri="{FF2B5EF4-FFF2-40B4-BE49-F238E27FC236}">
                <a16:creationId xmlns:a16="http://schemas.microsoft.com/office/drawing/2014/main" id="{DF2F3009-C565-F4B9-24F5-413663957E7E}"/>
              </a:ext>
            </a:extLst>
          </p:cNvPr>
          <p:cNvSpPr>
            <a:spLocks/>
          </p:cNvSpPr>
          <p:nvPr/>
        </p:nvSpPr>
        <p:spPr bwMode="auto">
          <a:xfrm>
            <a:off x="304800" y="609600"/>
            <a:ext cx="853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900">
                <a:latin typeface="Calibri" panose="020F0502020204030204" pitchFamily="34" charset="0"/>
              </a:rPr>
              <a:t>EJERCICIOS DE ESTIRAMIENTO:</a:t>
            </a:r>
            <a:br>
              <a:rPr lang="es-PR" altLang="en-US" sz="2900">
                <a:latin typeface="Calibri" panose="020F0502020204030204" pitchFamily="34" charset="0"/>
              </a:rPr>
            </a:br>
            <a:r>
              <a:rPr lang="es-PR" altLang="en-US" sz="2700" i="1">
                <a:latin typeface="Tahoma" panose="020B0604030504040204" pitchFamily="34" charset="0"/>
              </a:rPr>
              <a:t>MÉTODOS/TÉCNICAS/TIPOS:</a:t>
            </a:r>
          </a:p>
          <a:p>
            <a:pPr algn="ctr" eaLnBrk="1" hangingPunct="1">
              <a:lnSpc>
                <a:spcPct val="90000"/>
              </a:lnSpc>
              <a:buFontTx/>
              <a:buNone/>
            </a:pPr>
            <a:r>
              <a:rPr lang="es-PR" altLang="en-US" sz="2700">
                <a:solidFill>
                  <a:srgbClr val="3333CC"/>
                </a:solidFill>
                <a:effectLst>
                  <a:outerShdw blurRad="38100" dist="38100" dir="2700000" algn="tl">
                    <a:srgbClr val="FFFFFF"/>
                  </a:outerShdw>
                </a:effectLst>
                <a:latin typeface="Tahoma" panose="020B0604030504040204" pitchFamily="34" charset="0"/>
              </a:rPr>
              <a:t>ESTIRAMIENTO PASIVO:</a:t>
            </a:r>
            <a:r>
              <a:rPr lang="es-PR" altLang="en-US" sz="27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Content Placeholder 2">
            <a:extLst>
              <a:ext uri="{FF2B5EF4-FFF2-40B4-BE49-F238E27FC236}">
                <a16:creationId xmlns:a16="http://schemas.microsoft.com/office/drawing/2014/main" id="{D089FA16-38C7-BA49-2119-9C40385D12E7}"/>
              </a:ext>
            </a:extLst>
          </p:cNvPr>
          <p:cNvSpPr>
            <a:spLocks noGrp="1"/>
          </p:cNvSpPr>
          <p:nvPr>
            <p:ph idx="4294967295"/>
          </p:nvPr>
        </p:nvSpPr>
        <p:spPr>
          <a:xfrm>
            <a:off x="381000" y="3124200"/>
            <a:ext cx="8153400" cy="2667000"/>
          </a:xfrm>
        </p:spPr>
        <p:txBody>
          <a:bodyPr/>
          <a:lstStyle/>
          <a:p>
            <a:pPr eaLnBrk="1" hangingPunct="1">
              <a:buFont typeface="Wingdings" panose="05000000000000000000" pitchFamily="2" charset="2"/>
              <a:buChar char="q"/>
            </a:pPr>
            <a:r>
              <a:rPr lang="en-US" altLang="en-US" b="1"/>
              <a:t> </a:t>
            </a:r>
            <a:r>
              <a:rPr lang="es-PR" altLang="en-US" b="1"/>
              <a:t>Posición restrictiva</a:t>
            </a:r>
          </a:p>
          <a:p>
            <a:pPr eaLnBrk="1" hangingPunct="1">
              <a:buFont typeface="Wingdings" panose="05000000000000000000" pitchFamily="2" charset="2"/>
              <a:buChar char="q"/>
            </a:pPr>
            <a:r>
              <a:rPr lang="es-PR" altLang="en-US" b="1"/>
              <a:t> Apoyo de otra persona</a:t>
            </a:r>
          </a:p>
          <a:p>
            <a:pPr eaLnBrk="1" hangingPunct="1">
              <a:buFont typeface="Wingdings" panose="05000000000000000000" pitchFamily="2" charset="2"/>
              <a:buChar char="q"/>
            </a:pPr>
            <a:r>
              <a:rPr lang="es-PR" altLang="en-US" b="1"/>
              <a:t> Tracción</a:t>
            </a:r>
          </a:p>
          <a:p>
            <a:pPr eaLnBrk="1" hangingPunct="1">
              <a:buFont typeface="Wingdings" panose="05000000000000000000" pitchFamily="2" charset="2"/>
              <a:buChar char="q"/>
            </a:pPr>
            <a:r>
              <a:rPr lang="es-PR" altLang="en-US" b="1"/>
              <a:t> Presión </a:t>
            </a:r>
          </a:p>
        </p:txBody>
      </p:sp>
      <p:sp>
        <p:nvSpPr>
          <p:cNvPr id="4" name="Title 5">
            <a:extLst>
              <a:ext uri="{FF2B5EF4-FFF2-40B4-BE49-F238E27FC236}">
                <a16:creationId xmlns:a16="http://schemas.microsoft.com/office/drawing/2014/main" id="{6D080F4E-33A8-EFD8-636C-D675A30EE6B9}"/>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80932" name="Title 1">
            <a:extLst>
              <a:ext uri="{FF2B5EF4-FFF2-40B4-BE49-F238E27FC236}">
                <a16:creationId xmlns:a16="http://schemas.microsoft.com/office/drawing/2014/main" id="{A782BE73-500D-1FEB-743A-1CDE31971D2C}"/>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PASIVO: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Content Placeholder 2">
            <a:extLst>
              <a:ext uri="{FF2B5EF4-FFF2-40B4-BE49-F238E27FC236}">
                <a16:creationId xmlns:a16="http://schemas.microsoft.com/office/drawing/2014/main" id="{0C7AB709-8160-3B2D-B84A-007F70D14C45}"/>
              </a:ext>
            </a:extLst>
          </p:cNvPr>
          <p:cNvSpPr>
            <a:spLocks noGrp="1"/>
          </p:cNvSpPr>
          <p:nvPr>
            <p:ph idx="4294967295"/>
          </p:nvPr>
        </p:nvSpPr>
        <p:spPr>
          <a:xfrm>
            <a:off x="381000" y="3124200"/>
            <a:ext cx="8153400" cy="2667000"/>
          </a:xfrm>
        </p:spPr>
        <p:txBody>
          <a:bodyPr/>
          <a:lstStyle/>
          <a:p>
            <a:pPr eaLnBrk="1" hangingPunct="1">
              <a:buFont typeface="Wingdings" panose="05000000000000000000" pitchFamily="2" charset="2"/>
              <a:buChar char="q"/>
            </a:pPr>
            <a:r>
              <a:rPr lang="en-US" altLang="en-US" b="1"/>
              <a:t> </a:t>
            </a:r>
            <a:r>
              <a:rPr lang="es-PR" altLang="en-US" b="1"/>
              <a:t>Posición restrictiva:</a:t>
            </a:r>
          </a:p>
          <a:p>
            <a:pPr lvl="1" eaLnBrk="1" hangingPunct="1">
              <a:lnSpc>
                <a:spcPct val="90000"/>
              </a:lnSpc>
              <a:buFont typeface="Wingdings" panose="05000000000000000000" pitchFamily="2" charset="2"/>
              <a:buChar char="Ø"/>
            </a:pPr>
            <a:r>
              <a:rPr lang="es-PR" altLang="en-US" b="1"/>
              <a:t> Se mantiene la posición del estiramiento por un </a:t>
            </a:r>
          </a:p>
          <a:p>
            <a:pPr lvl="1" eaLnBrk="1" hangingPunct="1">
              <a:lnSpc>
                <a:spcPct val="60000"/>
              </a:lnSpc>
              <a:buFont typeface="Wingdings" panose="05000000000000000000" pitchFamily="2" charset="2"/>
              <a:buNone/>
            </a:pPr>
            <a:r>
              <a:rPr lang="es-PR" altLang="en-US" b="1"/>
              <a:t>     periodo de tiempo</a:t>
            </a:r>
          </a:p>
        </p:txBody>
      </p:sp>
      <p:sp>
        <p:nvSpPr>
          <p:cNvPr id="4" name="Title 5">
            <a:extLst>
              <a:ext uri="{FF2B5EF4-FFF2-40B4-BE49-F238E27FC236}">
                <a16:creationId xmlns:a16="http://schemas.microsoft.com/office/drawing/2014/main" id="{D322FE0A-6469-E3EA-FC86-FE4ADA305372}"/>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78884" name="Title 1">
            <a:extLst>
              <a:ext uri="{FF2B5EF4-FFF2-40B4-BE49-F238E27FC236}">
                <a16:creationId xmlns:a16="http://schemas.microsoft.com/office/drawing/2014/main" id="{C6E4FA86-1FCE-BE06-44F4-70E949DB0315}"/>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PASIVO: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id="{4884107A-CFE8-E523-7068-3942059314DB}"/>
              </a:ext>
            </a:extLst>
          </p:cNvPr>
          <p:cNvSpPr>
            <a:spLocks noGrp="1"/>
          </p:cNvSpPr>
          <p:nvPr>
            <p:ph idx="4294967295"/>
          </p:nvPr>
        </p:nvSpPr>
        <p:spPr>
          <a:xfrm>
            <a:off x="381000" y="3048000"/>
            <a:ext cx="8229600" cy="3124200"/>
          </a:xfrm>
        </p:spPr>
        <p:txBody>
          <a:bodyPr/>
          <a:lstStyle/>
          <a:p>
            <a:pPr eaLnBrk="1" hangingPunct="1">
              <a:buFont typeface="Wingdings" panose="05000000000000000000" pitchFamily="2" charset="2"/>
              <a:buChar char="q"/>
            </a:pPr>
            <a:r>
              <a:rPr lang="en-US" altLang="en-US" b="1"/>
              <a:t> </a:t>
            </a:r>
            <a:r>
              <a:rPr lang="es-PR" altLang="en-US" b="1"/>
              <a:t>Movilidad del tejido blando</a:t>
            </a:r>
          </a:p>
          <a:p>
            <a:pPr eaLnBrk="1" hangingPunct="1">
              <a:buFont typeface="Wingdings" panose="05000000000000000000" pitchFamily="2" charset="2"/>
              <a:buChar char="q"/>
            </a:pPr>
            <a:r>
              <a:rPr lang="es-PR" altLang="en-US" b="1"/>
              <a:t> Movilidad articular</a:t>
            </a:r>
          </a:p>
          <a:p>
            <a:pPr eaLnBrk="1" hangingPunct="1">
              <a:buFont typeface="Wingdings" panose="05000000000000000000" pitchFamily="2" charset="2"/>
              <a:buChar char="q"/>
            </a:pPr>
            <a:r>
              <a:rPr lang="es-PR" altLang="en-US" b="1"/>
              <a:t> Tipos de ejercicios de movilidad</a:t>
            </a:r>
          </a:p>
        </p:txBody>
      </p:sp>
      <p:sp>
        <p:nvSpPr>
          <p:cNvPr id="43014" name="Title 1">
            <a:extLst>
              <a:ext uri="{FF2B5EF4-FFF2-40B4-BE49-F238E27FC236}">
                <a16:creationId xmlns:a16="http://schemas.microsoft.com/office/drawing/2014/main" id="{A5912374-E4B1-2385-8DA3-DBC55B8E3E87}"/>
              </a:ext>
            </a:extLst>
          </p:cNvPr>
          <p:cNvSpPr>
            <a:spLocks/>
          </p:cNvSpPr>
          <p:nvPr/>
        </p:nvSpPr>
        <p:spPr bwMode="auto">
          <a:xfrm>
            <a:off x="304800" y="19050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MOVILIDAD Y FLEXIBILIDAD:</a:t>
            </a:r>
            <a:br>
              <a:rPr lang="es-PR" altLang="en-US" sz="3700">
                <a:latin typeface="Calibri" panose="020F0502020204030204" pitchFamily="34" charset="0"/>
              </a:rPr>
            </a:br>
            <a:r>
              <a:rPr lang="es-PR" altLang="en-US" sz="3500" i="1">
                <a:latin typeface="Tahoma" panose="020B0604030504040204" pitchFamily="34" charset="0"/>
              </a:rPr>
              <a:t>COMPONENTES</a:t>
            </a:r>
          </a:p>
        </p:txBody>
      </p:sp>
      <p:sp>
        <p:nvSpPr>
          <p:cNvPr id="4" name="Title 5">
            <a:extLst>
              <a:ext uri="{FF2B5EF4-FFF2-40B4-BE49-F238E27FC236}">
                <a16:creationId xmlns:a16="http://schemas.microsoft.com/office/drawing/2014/main" id="{F4E7537E-A2E9-CBEC-9A3E-6C1BC43A5B79}"/>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Content Placeholder 2">
            <a:extLst>
              <a:ext uri="{FF2B5EF4-FFF2-40B4-BE49-F238E27FC236}">
                <a16:creationId xmlns:a16="http://schemas.microsoft.com/office/drawing/2014/main" id="{A8CBDE58-CB68-C8B8-97D2-8108FA2E391B}"/>
              </a:ext>
            </a:extLst>
          </p:cNvPr>
          <p:cNvSpPr>
            <a:spLocks noGrp="1"/>
          </p:cNvSpPr>
          <p:nvPr>
            <p:ph idx="4294967295"/>
          </p:nvPr>
        </p:nvSpPr>
        <p:spPr>
          <a:xfrm>
            <a:off x="381000" y="3124200"/>
            <a:ext cx="8153400" cy="2667000"/>
          </a:xfrm>
        </p:spPr>
        <p:txBody>
          <a:bodyPr/>
          <a:lstStyle/>
          <a:p>
            <a:pPr eaLnBrk="1" hangingPunct="1">
              <a:buFont typeface="Wingdings" panose="05000000000000000000" pitchFamily="2" charset="2"/>
              <a:buChar char="q"/>
            </a:pPr>
            <a:r>
              <a:rPr lang="en-US" altLang="en-US" b="1"/>
              <a:t> </a:t>
            </a:r>
            <a:r>
              <a:rPr lang="es-PR" altLang="en-US" b="1"/>
              <a:t>Apoyo de otra persona:</a:t>
            </a:r>
          </a:p>
          <a:p>
            <a:pPr lvl="1" eaLnBrk="1" hangingPunct="1">
              <a:lnSpc>
                <a:spcPct val="90000"/>
              </a:lnSpc>
              <a:buFont typeface="Wingdings" panose="05000000000000000000" pitchFamily="2" charset="2"/>
              <a:buChar char="Ø"/>
            </a:pPr>
            <a:r>
              <a:rPr lang="es-PR" altLang="en-US" b="1"/>
              <a:t> Se aplica un leve estiramiento, aumentando gradualmente su intensidad </a:t>
            </a:r>
          </a:p>
          <a:p>
            <a:pPr eaLnBrk="1" hangingPunct="1">
              <a:buFont typeface="Wingdings" panose="05000000000000000000" pitchFamily="2" charset="2"/>
              <a:buChar char="q"/>
            </a:pPr>
            <a:r>
              <a:rPr lang="es-PR" altLang="en-US" b="1"/>
              <a:t> Tracción:</a:t>
            </a:r>
          </a:p>
          <a:p>
            <a:pPr lvl="1" eaLnBrk="1" hangingPunct="1">
              <a:lnSpc>
                <a:spcPct val="90000"/>
              </a:lnSpc>
              <a:buFont typeface="Wingdings" panose="05000000000000000000" pitchFamily="2" charset="2"/>
              <a:buChar char="Ø"/>
            </a:pPr>
            <a:r>
              <a:rPr lang="es-PR" altLang="en-US" b="1"/>
              <a:t> Los músculos lo suficientemente calentados, se traen a un posición muy estirada por el método de tracción</a:t>
            </a:r>
          </a:p>
          <a:p>
            <a:pPr lvl="1" eaLnBrk="1" hangingPunct="1">
              <a:lnSpc>
                <a:spcPct val="90000"/>
              </a:lnSpc>
              <a:buFont typeface="Wingdings" panose="05000000000000000000" pitchFamily="2" charset="2"/>
              <a:buChar char="Ø"/>
            </a:pPr>
            <a:r>
              <a:rPr lang="es-PR" altLang="en-US" b="1"/>
              <a:t> La tracción nunca debe de realizarse de una manera rebotante y continuar hasta un punto de dolor</a:t>
            </a:r>
          </a:p>
          <a:p>
            <a:pPr lvl="1" eaLnBrk="1" hangingPunct="1">
              <a:lnSpc>
                <a:spcPct val="90000"/>
              </a:lnSpc>
              <a:buFont typeface="Wingdings" panose="05000000000000000000" pitchFamily="2" charset="2"/>
              <a:buChar char="Ø"/>
            </a:pPr>
            <a:r>
              <a:rPr lang="es-PR" altLang="en-US" b="1"/>
              <a:t> Un estiramento leve repetitivo puede gradualmente traer al músculo a su longitud máxima </a:t>
            </a:r>
          </a:p>
          <a:p>
            <a:pPr eaLnBrk="1" hangingPunct="1">
              <a:buFont typeface="Wingdings" panose="05000000000000000000" pitchFamily="2" charset="2"/>
              <a:buChar char="q"/>
            </a:pPr>
            <a:r>
              <a:rPr lang="es-PR" altLang="en-US" b="1"/>
              <a:t> Presión: </a:t>
            </a:r>
          </a:p>
          <a:p>
            <a:pPr lvl="1" eaLnBrk="1" hangingPunct="1">
              <a:lnSpc>
                <a:spcPct val="90000"/>
              </a:lnSpc>
              <a:buFont typeface="Wingdings" panose="05000000000000000000" pitchFamily="2" charset="2"/>
              <a:buChar char="Ø"/>
            </a:pPr>
            <a:r>
              <a:rPr lang="es-PR" altLang="en-US" b="1"/>
              <a:t> Una tensión isométrica máxima precede este estiramiento</a:t>
            </a:r>
          </a:p>
          <a:p>
            <a:pPr lvl="1" eaLnBrk="1" hangingPunct="1">
              <a:lnSpc>
                <a:spcPct val="90000"/>
              </a:lnSpc>
              <a:buFont typeface="Wingdings" panose="05000000000000000000" pitchFamily="2" charset="2"/>
              <a:buChar char="Ø"/>
            </a:pPr>
            <a:r>
              <a:rPr lang="es-PR" altLang="en-US" b="1"/>
              <a:t> Luego de varias repeticiones, el leve, pero progresivamente aumento en la fuerza de la presión, trae al músculo a su tensión ma’xima, relajamiento y el estiramiento, con un aumento en el arco de movimiento</a:t>
            </a:r>
          </a:p>
        </p:txBody>
      </p:sp>
      <p:sp>
        <p:nvSpPr>
          <p:cNvPr id="4" name="Title 5">
            <a:extLst>
              <a:ext uri="{FF2B5EF4-FFF2-40B4-BE49-F238E27FC236}">
                <a16:creationId xmlns:a16="http://schemas.microsoft.com/office/drawing/2014/main" id="{59D13ECF-89C8-80A4-847C-03CC5D8D392B}"/>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77188" name="Title 1">
            <a:extLst>
              <a:ext uri="{FF2B5EF4-FFF2-40B4-BE49-F238E27FC236}">
                <a16:creationId xmlns:a16="http://schemas.microsoft.com/office/drawing/2014/main" id="{1900874E-4410-366F-9C48-665E7D8E003B}"/>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PASIVO: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Content Placeholder 2">
            <a:extLst>
              <a:ext uri="{FF2B5EF4-FFF2-40B4-BE49-F238E27FC236}">
                <a16:creationId xmlns:a16="http://schemas.microsoft.com/office/drawing/2014/main" id="{F384DADD-E9F9-1958-A154-C7723401DF14}"/>
              </a:ext>
            </a:extLst>
          </p:cNvPr>
          <p:cNvSpPr>
            <a:spLocks noGrp="1"/>
          </p:cNvSpPr>
          <p:nvPr>
            <p:ph idx="4294967295"/>
          </p:nvPr>
        </p:nvSpPr>
        <p:spPr>
          <a:xfrm>
            <a:off x="228600" y="2819400"/>
            <a:ext cx="8915400" cy="3124200"/>
          </a:xfrm>
        </p:spPr>
        <p:txBody>
          <a:bodyPr/>
          <a:lstStyle/>
          <a:p>
            <a:pPr eaLnBrk="1" hangingPunct="1">
              <a:buFont typeface="Wingdings" panose="05000000000000000000" pitchFamily="2" charset="2"/>
              <a:buChar char="q"/>
            </a:pPr>
            <a:r>
              <a:rPr lang="es-PR" altLang="en-US" b="1"/>
              <a:t> Concepto</a:t>
            </a:r>
          </a:p>
          <a:p>
            <a:pPr eaLnBrk="1" hangingPunct="1">
              <a:buFont typeface="Wingdings" panose="05000000000000000000" pitchFamily="2" charset="2"/>
              <a:buChar char="q"/>
            </a:pPr>
            <a:r>
              <a:rPr lang="es-PR" altLang="en-US" b="1"/>
              <a:t> Fundamentos Teóricos</a:t>
            </a:r>
          </a:p>
          <a:p>
            <a:pPr eaLnBrk="1" hangingPunct="1">
              <a:buFont typeface="Wingdings" panose="05000000000000000000" pitchFamily="2" charset="2"/>
              <a:buChar char="q"/>
            </a:pPr>
            <a:r>
              <a:rPr lang="es-PR" altLang="en-US" b="1"/>
              <a:t> Indicaciones</a:t>
            </a:r>
          </a:p>
          <a:p>
            <a:pPr eaLnBrk="1" hangingPunct="1">
              <a:buFont typeface="Wingdings" panose="05000000000000000000" pitchFamily="2" charset="2"/>
              <a:buChar char="q"/>
            </a:pPr>
            <a:r>
              <a:rPr lang="es-PR" altLang="en-US" b="1"/>
              <a:t> Usos</a:t>
            </a:r>
          </a:p>
          <a:p>
            <a:pPr eaLnBrk="1" hangingPunct="1">
              <a:buFont typeface="Wingdings" panose="05000000000000000000" pitchFamily="2" charset="2"/>
              <a:buChar char="q"/>
            </a:pPr>
            <a:r>
              <a:rPr lang="es-PR" altLang="en-US" b="1"/>
              <a:t> Ventajas</a:t>
            </a:r>
          </a:p>
          <a:p>
            <a:pPr eaLnBrk="1" hangingPunct="1">
              <a:buFont typeface="Wingdings" panose="05000000000000000000" pitchFamily="2" charset="2"/>
              <a:buChar char="q"/>
            </a:pPr>
            <a:r>
              <a:rPr lang="es-PR" altLang="en-US" b="1"/>
              <a:t> Técnicas de patrones </a:t>
            </a:r>
          </a:p>
          <a:p>
            <a:pPr eaLnBrk="1" hangingPunct="1">
              <a:buFont typeface="Wingdings" panose="05000000000000000000" pitchFamily="2" charset="2"/>
              <a:buChar char="q"/>
            </a:pPr>
            <a:r>
              <a:rPr lang="es-PR" altLang="en-US" b="1"/>
              <a:t> Métodos/Técnicas</a:t>
            </a:r>
          </a:p>
          <a:p>
            <a:pPr eaLnBrk="1" hangingPunct="1">
              <a:buFont typeface="Wingdings" panose="05000000000000000000" pitchFamily="2" charset="2"/>
              <a:buChar char="q"/>
            </a:pPr>
            <a:r>
              <a:rPr lang="es-PR" altLang="en-US" b="1"/>
              <a:t> Protocolo </a:t>
            </a:r>
          </a:p>
          <a:p>
            <a:pPr eaLnBrk="1" hangingPunct="1">
              <a:buFont typeface="Wingdings" panose="05000000000000000000" pitchFamily="2" charset="2"/>
              <a:buChar char="q"/>
            </a:pPr>
            <a:r>
              <a:rPr lang="es-PR" altLang="en-US" b="1"/>
              <a:t> Recomendaciones</a:t>
            </a:r>
          </a:p>
          <a:p>
            <a:pPr eaLnBrk="1" hangingPunct="1">
              <a:buFont typeface="Wingdings" panose="05000000000000000000" pitchFamily="2" charset="2"/>
              <a:buChar char="q"/>
            </a:pPr>
            <a:endParaRPr lang="es-PR" altLang="en-US" b="1"/>
          </a:p>
        </p:txBody>
      </p:sp>
      <p:sp>
        <p:nvSpPr>
          <p:cNvPr id="325635" name="Title 1">
            <a:extLst>
              <a:ext uri="{FF2B5EF4-FFF2-40B4-BE49-F238E27FC236}">
                <a16:creationId xmlns:a16="http://schemas.microsoft.com/office/drawing/2014/main" id="{DC2F0323-250C-6CF0-75E5-594BEBDF0CBE}"/>
              </a:ext>
            </a:extLst>
          </p:cNvPr>
          <p:cNvSpPr>
            <a:spLocks/>
          </p:cNvSpPr>
          <p:nvPr/>
        </p:nvSpPr>
        <p:spPr bwMode="auto">
          <a:xfrm>
            <a:off x="0" y="1600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600" i="1">
                <a:latin typeface="Tahoma" panose="020B0604030504040204" pitchFamily="34" charset="0"/>
              </a:rPr>
              <a:t>FACILITACIÓN NEUROMUSCULAR PROPIOCEPTIVA</a:t>
            </a:r>
          </a:p>
          <a:p>
            <a:pPr algn="ctr" eaLnBrk="1" hangingPunct="1">
              <a:lnSpc>
                <a:spcPct val="90000"/>
              </a:lnSpc>
              <a:buFontTx/>
              <a:buNone/>
            </a:pPr>
            <a:r>
              <a:rPr lang="es-PR" altLang="en-US" sz="2600" i="1">
                <a:latin typeface="Tahoma" panose="020B0604030504040204" pitchFamily="34" charset="0"/>
              </a:rPr>
              <a:t>(PNF, siglas en inglés)</a:t>
            </a:r>
          </a:p>
        </p:txBody>
      </p:sp>
      <p:sp>
        <p:nvSpPr>
          <p:cNvPr id="4" name="Title 5">
            <a:extLst>
              <a:ext uri="{FF2B5EF4-FFF2-40B4-BE49-F238E27FC236}">
                <a16:creationId xmlns:a16="http://schemas.microsoft.com/office/drawing/2014/main" id="{ED833530-A1C5-6788-0DD0-5D40AD06707E}"/>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Content Placeholder 2">
            <a:extLst>
              <a:ext uri="{FF2B5EF4-FFF2-40B4-BE49-F238E27FC236}">
                <a16:creationId xmlns:a16="http://schemas.microsoft.com/office/drawing/2014/main" id="{F5093513-502D-A93D-2675-A740B2054666}"/>
              </a:ext>
            </a:extLst>
          </p:cNvPr>
          <p:cNvSpPr>
            <a:spLocks noGrp="1"/>
          </p:cNvSpPr>
          <p:nvPr>
            <p:ph idx="4294967295"/>
          </p:nvPr>
        </p:nvSpPr>
        <p:spPr>
          <a:xfrm>
            <a:off x="304800" y="3733800"/>
            <a:ext cx="8229600" cy="2438400"/>
          </a:xfrm>
        </p:spPr>
        <p:txBody>
          <a:bodyPr/>
          <a:lstStyle/>
          <a:p>
            <a:pPr lvl="1" algn="ctr" eaLnBrk="1" hangingPunct="1">
              <a:lnSpc>
                <a:spcPct val="90000"/>
              </a:lnSpc>
              <a:buFont typeface="Wingdings" panose="05000000000000000000" pitchFamily="2" charset="2"/>
              <a:buNone/>
            </a:pPr>
            <a:r>
              <a:rPr lang="es-PR" altLang="en-US" sz="3600" b="1"/>
              <a:t>Técnica para promover o acelerar la</a:t>
            </a:r>
          </a:p>
          <a:p>
            <a:pPr lvl="1" algn="ctr" eaLnBrk="1" hangingPunct="1">
              <a:lnSpc>
                <a:spcPct val="90000"/>
              </a:lnSpc>
              <a:buFont typeface="Wingdings" panose="05000000000000000000" pitchFamily="2" charset="2"/>
              <a:buNone/>
            </a:pPr>
            <a:r>
              <a:rPr lang="es-PR" altLang="en-US" sz="3600" b="1"/>
              <a:t>respuesta de los mecanismos </a:t>
            </a:r>
          </a:p>
          <a:p>
            <a:pPr lvl="1" algn="ctr" eaLnBrk="1" hangingPunct="1">
              <a:lnSpc>
                <a:spcPct val="90000"/>
              </a:lnSpc>
              <a:buFont typeface="Wingdings" panose="05000000000000000000" pitchFamily="2" charset="2"/>
              <a:buNone/>
            </a:pPr>
            <a:r>
              <a:rPr lang="es-PR" altLang="en-US" sz="3600" b="1"/>
              <a:t>neuromusculares a través de la </a:t>
            </a:r>
          </a:p>
          <a:p>
            <a:pPr lvl="1" algn="ctr" eaLnBrk="1" hangingPunct="1">
              <a:lnSpc>
                <a:spcPct val="90000"/>
              </a:lnSpc>
              <a:buFont typeface="Wingdings" panose="05000000000000000000" pitchFamily="2" charset="2"/>
              <a:buNone/>
            </a:pPr>
            <a:r>
              <a:rPr lang="es-PR" altLang="en-US" sz="3600" b="1"/>
              <a:t>estimulación de los mecanoreceptores</a:t>
            </a:r>
          </a:p>
        </p:txBody>
      </p:sp>
      <p:sp>
        <p:nvSpPr>
          <p:cNvPr id="4" name="Title 5">
            <a:extLst>
              <a:ext uri="{FF2B5EF4-FFF2-40B4-BE49-F238E27FC236}">
                <a16:creationId xmlns:a16="http://schemas.microsoft.com/office/drawing/2014/main" id="{656C80F1-56B2-7FA5-630D-CD6B82A89C44}"/>
              </a:ext>
            </a:extLst>
          </p:cNvPr>
          <p:cNvSpPr txBox="1">
            <a:spLocks/>
          </p:cNvSpPr>
          <p:nvPr/>
        </p:nvSpPr>
        <p:spPr bwMode="auto">
          <a:xfrm>
            <a:off x="0" y="3810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235B608B-10EA-B6CD-4C84-B1C23DE6C9F9}"/>
              </a:ext>
            </a:extLst>
          </p:cNvPr>
          <p:cNvSpPr txBox="1">
            <a:spLocks/>
          </p:cNvSpPr>
          <p:nvPr/>
        </p:nvSpPr>
        <p:spPr bwMode="auto">
          <a:xfrm>
            <a:off x="1828800" y="2895600"/>
            <a:ext cx="45720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CONCEPTO*</a:t>
            </a:r>
          </a:p>
        </p:txBody>
      </p:sp>
      <p:sp>
        <p:nvSpPr>
          <p:cNvPr id="481286" name="Title 1">
            <a:extLst>
              <a:ext uri="{FF2B5EF4-FFF2-40B4-BE49-F238E27FC236}">
                <a16:creationId xmlns:a16="http://schemas.microsoft.com/office/drawing/2014/main" id="{C051A731-3EF2-E49F-9821-51C9811C9A2E}"/>
              </a:ext>
            </a:extLst>
          </p:cNvPr>
          <p:cNvSpPr>
            <a:spLocks/>
          </p:cNvSpPr>
          <p:nvPr/>
        </p:nvSpPr>
        <p:spPr bwMode="auto">
          <a:xfrm>
            <a:off x="0" y="1219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481288" name="Title 1">
            <a:extLst>
              <a:ext uri="{FF2B5EF4-FFF2-40B4-BE49-F238E27FC236}">
                <a16:creationId xmlns:a16="http://schemas.microsoft.com/office/drawing/2014/main" id="{0FCE6DB7-264A-6AF7-1762-05D028328E41}"/>
              </a:ext>
            </a:extLst>
          </p:cNvPr>
          <p:cNvSpPr>
            <a:spLocks/>
          </p:cNvSpPr>
          <p:nvPr/>
        </p:nvSpPr>
        <p:spPr bwMode="auto">
          <a:xfrm>
            <a:off x="2286000" y="21336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Content Placeholder 2">
            <a:extLst>
              <a:ext uri="{FF2B5EF4-FFF2-40B4-BE49-F238E27FC236}">
                <a16:creationId xmlns:a16="http://schemas.microsoft.com/office/drawing/2014/main" id="{B0D34362-4132-14CC-5616-E3433F388A04}"/>
              </a:ext>
            </a:extLst>
          </p:cNvPr>
          <p:cNvSpPr>
            <a:spLocks noGrp="1"/>
          </p:cNvSpPr>
          <p:nvPr>
            <p:ph idx="4294967295"/>
          </p:nvPr>
        </p:nvSpPr>
        <p:spPr>
          <a:xfrm>
            <a:off x="457200" y="3429000"/>
            <a:ext cx="8077200" cy="2971800"/>
          </a:xfrm>
        </p:spPr>
        <p:txBody>
          <a:bodyPr/>
          <a:lstStyle/>
          <a:p>
            <a:pPr lvl="1" algn="ctr" eaLnBrk="1" hangingPunct="1">
              <a:lnSpc>
                <a:spcPct val="90000"/>
              </a:lnSpc>
              <a:buFont typeface="Wingdings" panose="05000000000000000000" pitchFamily="2" charset="2"/>
              <a:buNone/>
            </a:pPr>
            <a:r>
              <a:rPr lang="es-PR" altLang="en-US" sz="3600" b="1"/>
              <a:t>La aplicación de tres técnicas que</a:t>
            </a:r>
          </a:p>
          <a:p>
            <a:pPr lvl="1" algn="ctr" eaLnBrk="1" hangingPunct="1">
              <a:lnSpc>
                <a:spcPct val="90000"/>
              </a:lnSpc>
              <a:buFont typeface="Wingdings" panose="05000000000000000000" pitchFamily="2" charset="2"/>
              <a:buNone/>
            </a:pPr>
            <a:r>
              <a:rPr lang="es-PR" altLang="en-US" sz="3600" b="1"/>
              <a:t>implican cierta combinación de </a:t>
            </a:r>
          </a:p>
          <a:p>
            <a:pPr lvl="1" algn="ctr" eaLnBrk="1" hangingPunct="1">
              <a:lnSpc>
                <a:spcPct val="90000"/>
              </a:lnSpc>
              <a:buFont typeface="Wingdings" panose="05000000000000000000" pitchFamily="2" charset="2"/>
              <a:buNone/>
            </a:pPr>
            <a:r>
              <a:rPr lang="es-PR" altLang="en-US" sz="3600" b="1"/>
              <a:t>contracciones isométricas o isotónicas</a:t>
            </a:r>
          </a:p>
          <a:p>
            <a:pPr lvl="1" algn="ctr" eaLnBrk="1" hangingPunct="1">
              <a:lnSpc>
                <a:spcPct val="90000"/>
              </a:lnSpc>
              <a:buFont typeface="Wingdings" panose="05000000000000000000" pitchFamily="2" charset="2"/>
              <a:buNone/>
            </a:pPr>
            <a:r>
              <a:rPr lang="es-PR" altLang="en-US" sz="3600" b="1"/>
              <a:t>alternas y relajación de los músculos </a:t>
            </a:r>
          </a:p>
          <a:p>
            <a:pPr lvl="1" algn="ctr" eaLnBrk="1" hangingPunct="1">
              <a:lnSpc>
                <a:spcPct val="90000"/>
              </a:lnSpc>
              <a:buFont typeface="Wingdings" panose="05000000000000000000" pitchFamily="2" charset="2"/>
              <a:buNone/>
            </a:pPr>
            <a:r>
              <a:rPr lang="es-PR" altLang="en-US" sz="3600" b="1"/>
              <a:t>agonistas y antagonistas</a:t>
            </a:r>
          </a:p>
        </p:txBody>
      </p:sp>
      <p:sp>
        <p:nvSpPr>
          <p:cNvPr id="4" name="Title 5">
            <a:extLst>
              <a:ext uri="{FF2B5EF4-FFF2-40B4-BE49-F238E27FC236}">
                <a16:creationId xmlns:a16="http://schemas.microsoft.com/office/drawing/2014/main" id="{909E5F27-DB81-18A5-A5A5-1F802A679374}"/>
              </a:ext>
            </a:extLst>
          </p:cNvPr>
          <p:cNvSpPr txBox="1">
            <a:spLocks/>
          </p:cNvSpPr>
          <p:nvPr/>
        </p:nvSpPr>
        <p:spPr bwMode="auto">
          <a:xfrm>
            <a:off x="0" y="3810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1E626EF9-0C2D-D6F6-4E7C-33BE49FF1866}"/>
              </a:ext>
            </a:extLst>
          </p:cNvPr>
          <p:cNvSpPr txBox="1">
            <a:spLocks/>
          </p:cNvSpPr>
          <p:nvPr/>
        </p:nvSpPr>
        <p:spPr bwMode="auto">
          <a:xfrm>
            <a:off x="2057400" y="2743200"/>
            <a:ext cx="45720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CONCEPTO*</a:t>
            </a:r>
          </a:p>
        </p:txBody>
      </p:sp>
      <p:sp>
        <p:nvSpPr>
          <p:cNvPr id="485381" name="Title 1">
            <a:extLst>
              <a:ext uri="{FF2B5EF4-FFF2-40B4-BE49-F238E27FC236}">
                <a16:creationId xmlns:a16="http://schemas.microsoft.com/office/drawing/2014/main" id="{76C08A4F-FCB7-C571-7AE5-9A4C6B685E68}"/>
              </a:ext>
            </a:extLst>
          </p:cNvPr>
          <p:cNvSpPr>
            <a:spLocks/>
          </p:cNvSpPr>
          <p:nvPr/>
        </p:nvSpPr>
        <p:spPr bwMode="auto">
          <a:xfrm>
            <a:off x="0" y="1219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485382" name="Title 1">
            <a:extLst>
              <a:ext uri="{FF2B5EF4-FFF2-40B4-BE49-F238E27FC236}">
                <a16:creationId xmlns:a16="http://schemas.microsoft.com/office/drawing/2014/main" id="{261DEC9F-7795-32F4-0B3E-5773FE5DA347}"/>
              </a:ext>
            </a:extLst>
          </p:cNvPr>
          <p:cNvSpPr>
            <a:spLocks/>
          </p:cNvSpPr>
          <p:nvPr/>
        </p:nvSpPr>
        <p:spPr bwMode="auto">
          <a:xfrm>
            <a:off x="2286000" y="21336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046DA87-D654-F16D-5D5E-5DA9D3E47BA4}"/>
              </a:ext>
            </a:extLst>
          </p:cNvPr>
          <p:cNvSpPr txBox="1">
            <a:spLocks/>
          </p:cNvSpPr>
          <p:nvPr/>
        </p:nvSpPr>
        <p:spPr bwMode="auto">
          <a:xfrm>
            <a:off x="0" y="3810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83BE27A1-C55D-4594-2913-32A6B52691FA}"/>
              </a:ext>
            </a:extLst>
          </p:cNvPr>
          <p:cNvSpPr txBox="1">
            <a:spLocks/>
          </p:cNvSpPr>
          <p:nvPr/>
        </p:nvSpPr>
        <p:spPr bwMode="auto">
          <a:xfrm>
            <a:off x="2133600" y="2743200"/>
            <a:ext cx="45720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CONCEPTO*</a:t>
            </a:r>
          </a:p>
        </p:txBody>
      </p:sp>
      <p:sp>
        <p:nvSpPr>
          <p:cNvPr id="489477" name="Title 1">
            <a:extLst>
              <a:ext uri="{FF2B5EF4-FFF2-40B4-BE49-F238E27FC236}">
                <a16:creationId xmlns:a16="http://schemas.microsoft.com/office/drawing/2014/main" id="{6AD0F77E-32E4-5538-D71A-D35ECE7FB493}"/>
              </a:ext>
            </a:extLst>
          </p:cNvPr>
          <p:cNvSpPr>
            <a:spLocks/>
          </p:cNvSpPr>
          <p:nvPr/>
        </p:nvSpPr>
        <p:spPr bwMode="auto">
          <a:xfrm>
            <a:off x="0" y="1219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489478" name="Content Placeholder 2">
            <a:extLst>
              <a:ext uri="{FF2B5EF4-FFF2-40B4-BE49-F238E27FC236}">
                <a16:creationId xmlns:a16="http://schemas.microsoft.com/office/drawing/2014/main" id="{EF545169-06F2-4DA2-48A2-13432B08A7CC}"/>
              </a:ext>
            </a:extLst>
          </p:cNvPr>
          <p:cNvSpPr>
            <a:spLocks/>
          </p:cNvSpPr>
          <p:nvPr/>
        </p:nvSpPr>
        <p:spPr bwMode="auto">
          <a:xfrm>
            <a:off x="533400" y="3276600"/>
            <a:ext cx="807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ct val="90000"/>
              </a:lnSpc>
              <a:buFont typeface="Wingdings" panose="05000000000000000000" pitchFamily="2" charset="2"/>
              <a:buNone/>
            </a:pPr>
            <a:r>
              <a:rPr lang="es-PR" altLang="en-US" sz="3200"/>
              <a:t>Enfoque para los ejercicios terapéuticos </a:t>
            </a:r>
          </a:p>
          <a:p>
            <a:pPr lvl="1" algn="ctr" eaLnBrk="1" hangingPunct="1">
              <a:lnSpc>
                <a:spcPct val="90000"/>
              </a:lnSpc>
              <a:buFont typeface="Wingdings" panose="05000000000000000000" pitchFamily="2" charset="2"/>
              <a:buNone/>
            </a:pPr>
            <a:r>
              <a:rPr lang="es-PR" altLang="en-US" sz="3200"/>
              <a:t>que utiliza entradas</a:t>
            </a:r>
          </a:p>
          <a:p>
            <a:pPr lvl="1" algn="ctr" eaLnBrk="1" hangingPunct="1">
              <a:lnSpc>
                <a:spcPct val="90000"/>
              </a:lnSpc>
              <a:buFont typeface="Wingdings" panose="05000000000000000000" pitchFamily="2" charset="2"/>
              <a:buNone/>
            </a:pPr>
            <a:r>
              <a:rPr lang="es-PR" altLang="en-US" sz="3200"/>
              <a:t>propioceptivas, cutáneas y auditivas</a:t>
            </a:r>
          </a:p>
          <a:p>
            <a:pPr lvl="1" algn="ctr" eaLnBrk="1" hangingPunct="1">
              <a:lnSpc>
                <a:spcPct val="90000"/>
              </a:lnSpc>
              <a:buFont typeface="Wingdings" panose="05000000000000000000" pitchFamily="2" charset="2"/>
              <a:buNone/>
            </a:pPr>
            <a:r>
              <a:rPr lang="es-PR" altLang="en-US" sz="3200"/>
              <a:t>para producir un</a:t>
            </a:r>
          </a:p>
          <a:p>
            <a:pPr lvl="1" algn="ctr" eaLnBrk="1" hangingPunct="1">
              <a:lnSpc>
                <a:spcPct val="90000"/>
              </a:lnSpc>
              <a:buFont typeface="Wingdings" panose="05000000000000000000" pitchFamily="2" charset="2"/>
              <a:buNone/>
            </a:pPr>
            <a:r>
              <a:rPr lang="es-PR" altLang="en-US" sz="3200"/>
              <a:t>mejoramiento funcional</a:t>
            </a:r>
          </a:p>
          <a:p>
            <a:pPr lvl="1" algn="ctr" eaLnBrk="1" hangingPunct="1">
              <a:lnSpc>
                <a:spcPct val="90000"/>
              </a:lnSpc>
              <a:buFont typeface="Wingdings" panose="05000000000000000000" pitchFamily="2" charset="2"/>
              <a:buNone/>
            </a:pPr>
            <a:r>
              <a:rPr lang="es-PR" altLang="en-US" sz="3200"/>
              <a:t>en la movilidad articular</a:t>
            </a:r>
          </a:p>
        </p:txBody>
      </p:sp>
      <p:sp>
        <p:nvSpPr>
          <p:cNvPr id="489479" name="Title 1">
            <a:extLst>
              <a:ext uri="{FF2B5EF4-FFF2-40B4-BE49-F238E27FC236}">
                <a16:creationId xmlns:a16="http://schemas.microsoft.com/office/drawing/2014/main" id="{62DD814D-9229-2854-AA32-1A91CC0D2544}"/>
              </a:ext>
            </a:extLst>
          </p:cNvPr>
          <p:cNvSpPr>
            <a:spLocks/>
          </p:cNvSpPr>
          <p:nvPr/>
        </p:nvSpPr>
        <p:spPr bwMode="auto">
          <a:xfrm>
            <a:off x="2286000" y="21336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Content Placeholder 2">
            <a:extLst>
              <a:ext uri="{FF2B5EF4-FFF2-40B4-BE49-F238E27FC236}">
                <a16:creationId xmlns:a16="http://schemas.microsoft.com/office/drawing/2014/main" id="{D2A029FF-3A8F-4A72-A7E7-E1AEE92724FB}"/>
              </a:ext>
            </a:extLst>
          </p:cNvPr>
          <p:cNvSpPr>
            <a:spLocks noGrp="1"/>
          </p:cNvSpPr>
          <p:nvPr>
            <p:ph idx="4294967295"/>
          </p:nvPr>
        </p:nvSpPr>
        <p:spPr>
          <a:xfrm>
            <a:off x="533400" y="3733800"/>
            <a:ext cx="8077200" cy="2743200"/>
          </a:xfrm>
        </p:spPr>
        <p:txBody>
          <a:bodyPr/>
          <a:lstStyle/>
          <a:p>
            <a:pPr lvl="1" eaLnBrk="1" hangingPunct="1">
              <a:buFont typeface="Wingdings" panose="05000000000000000000" pitchFamily="2" charset="2"/>
              <a:buNone/>
            </a:pPr>
            <a:r>
              <a:rPr lang="es-PR" altLang="en-US" sz="3600" b="1"/>
              <a:t>La combinación de estiramientos</a:t>
            </a:r>
          </a:p>
          <a:p>
            <a:pPr lvl="1" eaLnBrk="1" hangingPunct="1">
              <a:buFont typeface="Wingdings" panose="05000000000000000000" pitchFamily="2" charset="2"/>
              <a:buNone/>
            </a:pPr>
            <a:r>
              <a:rPr lang="es-PR" altLang="en-US" sz="3600" b="1"/>
              <a:t>activos y pasivos dirigidos a estirar cualquier músculo del cuerpo</a:t>
            </a:r>
            <a:endParaRPr lang="es-PR" altLang="en-US" b="1"/>
          </a:p>
        </p:txBody>
      </p:sp>
      <p:sp>
        <p:nvSpPr>
          <p:cNvPr id="4" name="Title 5">
            <a:extLst>
              <a:ext uri="{FF2B5EF4-FFF2-40B4-BE49-F238E27FC236}">
                <a16:creationId xmlns:a16="http://schemas.microsoft.com/office/drawing/2014/main" id="{F743353F-765E-D60B-7436-9FB00D02FE4B}"/>
              </a:ext>
            </a:extLst>
          </p:cNvPr>
          <p:cNvSpPr txBox="1">
            <a:spLocks/>
          </p:cNvSpPr>
          <p:nvPr/>
        </p:nvSpPr>
        <p:spPr bwMode="auto">
          <a:xfrm>
            <a:off x="0" y="3810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5D691E5C-B82A-97E2-D1FE-13D83AA0F994}"/>
              </a:ext>
            </a:extLst>
          </p:cNvPr>
          <p:cNvSpPr txBox="1">
            <a:spLocks/>
          </p:cNvSpPr>
          <p:nvPr/>
        </p:nvSpPr>
        <p:spPr bwMode="auto">
          <a:xfrm>
            <a:off x="1981200" y="3048000"/>
            <a:ext cx="45720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CONCEPTO*</a:t>
            </a:r>
          </a:p>
        </p:txBody>
      </p:sp>
      <p:sp>
        <p:nvSpPr>
          <p:cNvPr id="487429" name="Title 1">
            <a:extLst>
              <a:ext uri="{FF2B5EF4-FFF2-40B4-BE49-F238E27FC236}">
                <a16:creationId xmlns:a16="http://schemas.microsoft.com/office/drawing/2014/main" id="{B297E756-F901-20F7-732C-8E27CDC6D59E}"/>
              </a:ext>
            </a:extLst>
          </p:cNvPr>
          <p:cNvSpPr>
            <a:spLocks/>
          </p:cNvSpPr>
          <p:nvPr/>
        </p:nvSpPr>
        <p:spPr bwMode="auto">
          <a:xfrm>
            <a:off x="0" y="1219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487430" name="Title 1">
            <a:extLst>
              <a:ext uri="{FF2B5EF4-FFF2-40B4-BE49-F238E27FC236}">
                <a16:creationId xmlns:a16="http://schemas.microsoft.com/office/drawing/2014/main" id="{6DA933E4-5083-75EF-AC86-C4B054D03ABE}"/>
              </a:ext>
            </a:extLst>
          </p:cNvPr>
          <p:cNvSpPr>
            <a:spLocks/>
          </p:cNvSpPr>
          <p:nvPr/>
        </p:nvSpPr>
        <p:spPr bwMode="auto">
          <a:xfrm>
            <a:off x="2286000" y="21336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Content Placeholder 2">
            <a:extLst>
              <a:ext uri="{FF2B5EF4-FFF2-40B4-BE49-F238E27FC236}">
                <a16:creationId xmlns:a16="http://schemas.microsoft.com/office/drawing/2014/main" id="{8C435768-A087-A362-AC47-E44FA05A2FF7}"/>
              </a:ext>
            </a:extLst>
          </p:cNvPr>
          <p:cNvSpPr>
            <a:spLocks noGrp="1"/>
          </p:cNvSpPr>
          <p:nvPr>
            <p:ph idx="4294967295"/>
          </p:nvPr>
        </p:nvSpPr>
        <p:spPr>
          <a:xfrm>
            <a:off x="533400" y="3352800"/>
            <a:ext cx="8077200" cy="3124200"/>
          </a:xfrm>
        </p:spPr>
        <p:txBody>
          <a:bodyPr/>
          <a:lstStyle/>
          <a:p>
            <a:pPr eaLnBrk="1" hangingPunct="1">
              <a:lnSpc>
                <a:spcPct val="90000"/>
              </a:lnSpc>
              <a:buFont typeface="Wingdings" panose="05000000000000000000" pitchFamily="2" charset="2"/>
              <a:buChar char="q"/>
            </a:pPr>
            <a:r>
              <a:rPr lang="es-PR" altLang="en-US" b="1"/>
              <a:t> Las técnicas de estiramiento PNF se basan</a:t>
            </a:r>
          </a:p>
          <a:p>
            <a:pPr eaLnBrk="1" hangingPunct="1">
              <a:lnSpc>
                <a:spcPct val="90000"/>
              </a:lnSpc>
              <a:buFont typeface="Wingdings" panose="05000000000000000000" pitchFamily="2" charset="2"/>
              <a:buNone/>
            </a:pPr>
            <a:r>
              <a:rPr lang="es-PR" altLang="en-US" b="1"/>
              <a:t>     en la reducción de la actividad sensorial a</a:t>
            </a:r>
          </a:p>
          <a:p>
            <a:pPr eaLnBrk="1" hangingPunct="1">
              <a:lnSpc>
                <a:spcPct val="90000"/>
              </a:lnSpc>
              <a:buFont typeface="Wingdings" panose="05000000000000000000" pitchFamily="2" charset="2"/>
              <a:buNone/>
            </a:pPr>
            <a:r>
              <a:rPr lang="es-PR" altLang="en-US" b="1"/>
              <a:t>     través de los reflejos espinales, lo cual se</a:t>
            </a:r>
          </a:p>
          <a:p>
            <a:pPr eaLnBrk="1" hangingPunct="1">
              <a:lnSpc>
                <a:spcPct val="90000"/>
              </a:lnSpc>
              <a:buFont typeface="Wingdings" panose="05000000000000000000" pitchFamily="2" charset="2"/>
              <a:buNone/>
            </a:pPr>
            <a:r>
              <a:rPr lang="es-PR" altLang="en-US" b="1"/>
              <a:t>     encuentra encaminado a producir un efecto</a:t>
            </a:r>
          </a:p>
          <a:p>
            <a:pPr eaLnBrk="1" hangingPunct="1">
              <a:lnSpc>
                <a:spcPct val="90000"/>
              </a:lnSpc>
              <a:buFont typeface="Wingdings" panose="05000000000000000000" pitchFamily="2" charset="2"/>
              <a:buNone/>
            </a:pPr>
            <a:r>
              <a:rPr lang="es-PR" altLang="en-US" b="1"/>
              <a:t>     de relajación en el músculo ha ser estirado</a:t>
            </a:r>
            <a:endParaRPr lang="es-PR" altLang="en-US" sz="4000" b="1"/>
          </a:p>
        </p:txBody>
      </p:sp>
      <p:sp>
        <p:nvSpPr>
          <p:cNvPr id="4" name="Title 5">
            <a:extLst>
              <a:ext uri="{FF2B5EF4-FFF2-40B4-BE49-F238E27FC236}">
                <a16:creationId xmlns:a16="http://schemas.microsoft.com/office/drawing/2014/main" id="{7063C297-831B-01CE-32F3-883C2F11326D}"/>
              </a:ext>
            </a:extLst>
          </p:cNvPr>
          <p:cNvSpPr txBox="1">
            <a:spLocks/>
          </p:cNvSpPr>
          <p:nvPr/>
        </p:nvSpPr>
        <p:spPr bwMode="auto">
          <a:xfrm>
            <a:off x="0" y="3810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47CFA85B-C08A-BCEB-AD2D-7329247E0CDA}"/>
              </a:ext>
            </a:extLst>
          </p:cNvPr>
          <p:cNvSpPr txBox="1">
            <a:spLocks/>
          </p:cNvSpPr>
          <p:nvPr/>
        </p:nvSpPr>
        <p:spPr bwMode="auto">
          <a:xfrm>
            <a:off x="914400" y="2743200"/>
            <a:ext cx="70104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Fundamentos Teóricos*</a:t>
            </a:r>
          </a:p>
        </p:txBody>
      </p:sp>
      <p:sp>
        <p:nvSpPr>
          <p:cNvPr id="491525" name="Title 1">
            <a:extLst>
              <a:ext uri="{FF2B5EF4-FFF2-40B4-BE49-F238E27FC236}">
                <a16:creationId xmlns:a16="http://schemas.microsoft.com/office/drawing/2014/main" id="{4D4C6217-E5C7-F898-778C-AE6AA8CE7104}"/>
              </a:ext>
            </a:extLst>
          </p:cNvPr>
          <p:cNvSpPr>
            <a:spLocks/>
          </p:cNvSpPr>
          <p:nvPr/>
        </p:nvSpPr>
        <p:spPr bwMode="auto">
          <a:xfrm>
            <a:off x="0" y="1219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491526" name="Title 1">
            <a:extLst>
              <a:ext uri="{FF2B5EF4-FFF2-40B4-BE49-F238E27FC236}">
                <a16:creationId xmlns:a16="http://schemas.microsoft.com/office/drawing/2014/main" id="{BE193A6A-5E04-4701-18D2-794952F26F7D}"/>
              </a:ext>
            </a:extLst>
          </p:cNvPr>
          <p:cNvSpPr>
            <a:spLocks/>
          </p:cNvSpPr>
          <p:nvPr/>
        </p:nvSpPr>
        <p:spPr bwMode="auto">
          <a:xfrm>
            <a:off x="2286000" y="21336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Content Placeholder 2">
            <a:extLst>
              <a:ext uri="{FF2B5EF4-FFF2-40B4-BE49-F238E27FC236}">
                <a16:creationId xmlns:a16="http://schemas.microsoft.com/office/drawing/2014/main" id="{9ED2D21C-6275-D678-7A17-B2924C9B8CD4}"/>
              </a:ext>
            </a:extLst>
          </p:cNvPr>
          <p:cNvSpPr>
            <a:spLocks noGrp="1"/>
          </p:cNvSpPr>
          <p:nvPr>
            <p:ph idx="4294967295"/>
          </p:nvPr>
        </p:nvSpPr>
        <p:spPr>
          <a:xfrm>
            <a:off x="533400" y="3352800"/>
            <a:ext cx="8077200" cy="3048000"/>
          </a:xfrm>
        </p:spPr>
        <p:txBody>
          <a:bodyPr/>
          <a:lstStyle/>
          <a:p>
            <a:pPr eaLnBrk="1" hangingPunct="1">
              <a:lnSpc>
                <a:spcPct val="90000"/>
              </a:lnSpc>
              <a:buFont typeface="Wingdings" panose="05000000000000000000" pitchFamily="2" charset="2"/>
              <a:buChar char="q"/>
            </a:pPr>
            <a:r>
              <a:rPr lang="es-PR" altLang="en-US" b="1"/>
              <a:t> El principio de Sherrington de la </a:t>
            </a:r>
            <a:r>
              <a:rPr lang="es-PR" altLang="en-US" b="1" i="1">
                <a:solidFill>
                  <a:srgbClr val="FF0000"/>
                </a:solidFill>
              </a:rPr>
              <a:t>inhibición</a:t>
            </a:r>
          </a:p>
          <a:p>
            <a:pPr eaLnBrk="1" hangingPunct="1">
              <a:lnSpc>
                <a:spcPct val="90000"/>
              </a:lnSpc>
              <a:buFont typeface="Wingdings" panose="05000000000000000000" pitchFamily="2" charset="2"/>
              <a:buNone/>
            </a:pPr>
            <a:r>
              <a:rPr lang="es-PR" altLang="en-US" b="1" i="1">
                <a:solidFill>
                  <a:srgbClr val="FF0000"/>
                </a:solidFill>
              </a:rPr>
              <a:t>     recíproca</a:t>
            </a:r>
            <a:r>
              <a:rPr lang="es-PR" altLang="en-US" b="1"/>
              <a:t> demuestra la relajación del </a:t>
            </a:r>
          </a:p>
          <a:p>
            <a:pPr eaLnBrk="1" hangingPunct="1">
              <a:lnSpc>
                <a:spcPct val="90000"/>
              </a:lnSpc>
              <a:buFont typeface="Wingdings" panose="05000000000000000000" pitchFamily="2" charset="2"/>
              <a:buNone/>
            </a:pPr>
            <a:r>
              <a:rPr lang="es-PR" altLang="en-US" b="1"/>
              <a:t>     músculo que se va a estirar (agonista) a </a:t>
            </a:r>
          </a:p>
          <a:p>
            <a:pPr eaLnBrk="1" hangingPunct="1">
              <a:lnSpc>
                <a:spcPct val="90000"/>
              </a:lnSpc>
              <a:buFont typeface="Wingdings" panose="05000000000000000000" pitchFamily="2" charset="2"/>
              <a:buNone/>
            </a:pPr>
            <a:r>
              <a:rPr lang="es-PR" altLang="en-US" b="1"/>
              <a:t>     través de unas contracciones concéntricas</a:t>
            </a:r>
          </a:p>
          <a:p>
            <a:pPr eaLnBrk="1" hangingPunct="1">
              <a:lnSpc>
                <a:spcPct val="90000"/>
              </a:lnSpc>
              <a:buFont typeface="Wingdings" panose="05000000000000000000" pitchFamily="2" charset="2"/>
              <a:buNone/>
            </a:pPr>
            <a:r>
              <a:rPr lang="es-PR" altLang="en-US" b="1"/>
              <a:t>     de su músculo opuesto (antagonista)</a:t>
            </a:r>
            <a:endParaRPr lang="es-PR" altLang="en-US" sz="4000" b="1"/>
          </a:p>
        </p:txBody>
      </p:sp>
      <p:sp>
        <p:nvSpPr>
          <p:cNvPr id="4" name="Title 5">
            <a:extLst>
              <a:ext uri="{FF2B5EF4-FFF2-40B4-BE49-F238E27FC236}">
                <a16:creationId xmlns:a16="http://schemas.microsoft.com/office/drawing/2014/main" id="{3C9906F4-BD58-F341-D09E-982614D52EE3}"/>
              </a:ext>
            </a:extLst>
          </p:cNvPr>
          <p:cNvSpPr txBox="1">
            <a:spLocks/>
          </p:cNvSpPr>
          <p:nvPr/>
        </p:nvSpPr>
        <p:spPr bwMode="auto">
          <a:xfrm>
            <a:off x="0" y="3810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91460618-D7DE-07F7-88A7-C6E243B740FA}"/>
              </a:ext>
            </a:extLst>
          </p:cNvPr>
          <p:cNvSpPr txBox="1">
            <a:spLocks/>
          </p:cNvSpPr>
          <p:nvPr/>
        </p:nvSpPr>
        <p:spPr bwMode="auto">
          <a:xfrm>
            <a:off x="914400" y="2743200"/>
            <a:ext cx="70104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Fundamentos Teóricos*</a:t>
            </a:r>
          </a:p>
        </p:txBody>
      </p:sp>
      <p:sp>
        <p:nvSpPr>
          <p:cNvPr id="493573" name="Title 1">
            <a:extLst>
              <a:ext uri="{FF2B5EF4-FFF2-40B4-BE49-F238E27FC236}">
                <a16:creationId xmlns:a16="http://schemas.microsoft.com/office/drawing/2014/main" id="{38083CB4-8CAF-FAC9-59A7-C464AE0BAF3C}"/>
              </a:ext>
            </a:extLst>
          </p:cNvPr>
          <p:cNvSpPr>
            <a:spLocks/>
          </p:cNvSpPr>
          <p:nvPr/>
        </p:nvSpPr>
        <p:spPr bwMode="auto">
          <a:xfrm>
            <a:off x="0" y="1219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493574" name="Title 1">
            <a:extLst>
              <a:ext uri="{FF2B5EF4-FFF2-40B4-BE49-F238E27FC236}">
                <a16:creationId xmlns:a16="http://schemas.microsoft.com/office/drawing/2014/main" id="{DD132130-8620-33E2-2351-F12F7BC4F917}"/>
              </a:ext>
            </a:extLst>
          </p:cNvPr>
          <p:cNvSpPr>
            <a:spLocks/>
          </p:cNvSpPr>
          <p:nvPr/>
        </p:nvSpPr>
        <p:spPr bwMode="auto">
          <a:xfrm>
            <a:off x="2286000" y="21336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Content Placeholder 2">
            <a:extLst>
              <a:ext uri="{FF2B5EF4-FFF2-40B4-BE49-F238E27FC236}">
                <a16:creationId xmlns:a16="http://schemas.microsoft.com/office/drawing/2014/main" id="{9170F2D0-A3F0-DC7F-BAEF-5BB18F6F58CD}"/>
              </a:ext>
            </a:extLst>
          </p:cNvPr>
          <p:cNvSpPr>
            <a:spLocks noGrp="1"/>
          </p:cNvSpPr>
          <p:nvPr>
            <p:ph idx="4294967295"/>
          </p:nvPr>
        </p:nvSpPr>
        <p:spPr>
          <a:xfrm>
            <a:off x="533400" y="3352800"/>
            <a:ext cx="8077200" cy="3048000"/>
          </a:xfrm>
        </p:spPr>
        <p:txBody>
          <a:bodyPr/>
          <a:lstStyle/>
          <a:p>
            <a:pPr eaLnBrk="1" hangingPunct="1">
              <a:lnSpc>
                <a:spcPct val="90000"/>
              </a:lnSpc>
              <a:buFont typeface="Wingdings" panose="05000000000000000000" pitchFamily="2" charset="2"/>
              <a:buChar char="q"/>
            </a:pPr>
            <a:r>
              <a:rPr lang="es-PR" altLang="en-US" b="1"/>
              <a:t> Acortamiento del músculo antagonista</a:t>
            </a:r>
          </a:p>
          <a:p>
            <a:pPr eaLnBrk="1" hangingPunct="1">
              <a:lnSpc>
                <a:spcPct val="90000"/>
              </a:lnSpc>
              <a:buFont typeface="Wingdings" panose="05000000000000000000" pitchFamily="2" charset="2"/>
              <a:buNone/>
            </a:pPr>
            <a:r>
              <a:rPr lang="es-PR" altLang="en-US" b="1"/>
              <a:t>     causado por un espasmo muscular o</a:t>
            </a:r>
          </a:p>
          <a:p>
            <a:pPr eaLnBrk="1" hangingPunct="1">
              <a:lnSpc>
                <a:spcPct val="90000"/>
              </a:lnSpc>
              <a:buFont typeface="Wingdings" panose="05000000000000000000" pitchFamily="2" charset="2"/>
              <a:buNone/>
            </a:pPr>
            <a:r>
              <a:rPr lang="es-PR" altLang="en-US" b="1"/>
              <a:t>     pérdida de movimiento</a:t>
            </a:r>
          </a:p>
        </p:txBody>
      </p:sp>
      <p:sp>
        <p:nvSpPr>
          <p:cNvPr id="4" name="Title 5">
            <a:extLst>
              <a:ext uri="{FF2B5EF4-FFF2-40B4-BE49-F238E27FC236}">
                <a16:creationId xmlns:a16="http://schemas.microsoft.com/office/drawing/2014/main" id="{65319EA4-FF4D-FD8D-AFD6-22553FBADECA}"/>
              </a:ext>
            </a:extLst>
          </p:cNvPr>
          <p:cNvSpPr txBox="1">
            <a:spLocks/>
          </p:cNvSpPr>
          <p:nvPr/>
        </p:nvSpPr>
        <p:spPr bwMode="auto">
          <a:xfrm>
            <a:off x="0" y="3810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F5A12C67-F897-35F6-6194-54C9E0D6CC89}"/>
              </a:ext>
            </a:extLst>
          </p:cNvPr>
          <p:cNvSpPr txBox="1">
            <a:spLocks/>
          </p:cNvSpPr>
          <p:nvPr/>
        </p:nvSpPr>
        <p:spPr bwMode="auto">
          <a:xfrm>
            <a:off x="914400" y="2743200"/>
            <a:ext cx="70104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Indicaciones*</a:t>
            </a:r>
          </a:p>
        </p:txBody>
      </p:sp>
      <p:sp>
        <p:nvSpPr>
          <p:cNvPr id="495621" name="Title 1">
            <a:extLst>
              <a:ext uri="{FF2B5EF4-FFF2-40B4-BE49-F238E27FC236}">
                <a16:creationId xmlns:a16="http://schemas.microsoft.com/office/drawing/2014/main" id="{158BCC5E-EFB9-2C42-155A-8433722AD0F3}"/>
              </a:ext>
            </a:extLst>
          </p:cNvPr>
          <p:cNvSpPr>
            <a:spLocks/>
          </p:cNvSpPr>
          <p:nvPr/>
        </p:nvSpPr>
        <p:spPr bwMode="auto">
          <a:xfrm>
            <a:off x="0" y="1219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495622" name="Title 1">
            <a:extLst>
              <a:ext uri="{FF2B5EF4-FFF2-40B4-BE49-F238E27FC236}">
                <a16:creationId xmlns:a16="http://schemas.microsoft.com/office/drawing/2014/main" id="{4FC92789-86B0-B48E-E4F2-A5DE600E724C}"/>
              </a:ext>
            </a:extLst>
          </p:cNvPr>
          <p:cNvSpPr>
            <a:spLocks/>
          </p:cNvSpPr>
          <p:nvPr/>
        </p:nvSpPr>
        <p:spPr bwMode="auto">
          <a:xfrm>
            <a:off x="2286000" y="21336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Content Placeholder 2">
            <a:extLst>
              <a:ext uri="{FF2B5EF4-FFF2-40B4-BE49-F238E27FC236}">
                <a16:creationId xmlns:a16="http://schemas.microsoft.com/office/drawing/2014/main" id="{297BBA10-ADFF-A17F-7F06-03657B97DD68}"/>
              </a:ext>
            </a:extLst>
          </p:cNvPr>
          <p:cNvSpPr>
            <a:spLocks noGrp="1"/>
          </p:cNvSpPr>
          <p:nvPr>
            <p:ph idx="4294967295"/>
          </p:nvPr>
        </p:nvSpPr>
        <p:spPr>
          <a:xfrm>
            <a:off x="533400" y="3352800"/>
            <a:ext cx="8229600" cy="3048000"/>
          </a:xfrm>
        </p:spPr>
        <p:txBody>
          <a:bodyPr/>
          <a:lstStyle/>
          <a:p>
            <a:pPr eaLnBrk="1" hangingPunct="1">
              <a:lnSpc>
                <a:spcPct val="90000"/>
              </a:lnSpc>
              <a:buFont typeface="Wingdings" panose="05000000000000000000" pitchFamily="2" charset="2"/>
              <a:buChar char="q"/>
            </a:pPr>
            <a:r>
              <a:rPr lang="es-PR" altLang="en-US" b="1"/>
              <a:t> Originalmente, los métodos de PNF fueron  </a:t>
            </a:r>
          </a:p>
          <a:p>
            <a:pPr eaLnBrk="1" hangingPunct="1">
              <a:lnSpc>
                <a:spcPct val="90000"/>
              </a:lnSpc>
              <a:buFont typeface="Wingdings" panose="05000000000000000000" pitchFamily="2" charset="2"/>
              <a:buNone/>
            </a:pPr>
            <a:r>
              <a:rPr lang="es-PR" altLang="en-US" b="1"/>
              <a:t>     descritos como una técnica de rehabilitación</a:t>
            </a:r>
          </a:p>
          <a:p>
            <a:pPr eaLnBrk="1" hangingPunct="1">
              <a:lnSpc>
                <a:spcPct val="90000"/>
              </a:lnSpc>
              <a:buFont typeface="Wingdings" panose="05000000000000000000" pitchFamily="2" charset="2"/>
              <a:buNone/>
            </a:pPr>
            <a:r>
              <a:rPr lang="es-PR" altLang="en-US" b="1"/>
              <a:t>     para aquellos recuperándose de disturbios</a:t>
            </a:r>
          </a:p>
          <a:p>
            <a:pPr eaLnBrk="1" hangingPunct="1">
              <a:lnSpc>
                <a:spcPct val="90000"/>
              </a:lnSpc>
              <a:buFont typeface="Wingdings" panose="05000000000000000000" pitchFamily="2" charset="2"/>
              <a:buNone/>
            </a:pPr>
            <a:r>
              <a:rPr lang="es-PR" altLang="en-US" b="1"/>
              <a:t>     neurológicos </a:t>
            </a:r>
          </a:p>
        </p:txBody>
      </p:sp>
      <p:sp>
        <p:nvSpPr>
          <p:cNvPr id="4" name="Title 5">
            <a:extLst>
              <a:ext uri="{FF2B5EF4-FFF2-40B4-BE49-F238E27FC236}">
                <a16:creationId xmlns:a16="http://schemas.microsoft.com/office/drawing/2014/main" id="{C991C12C-9F1F-0733-AC90-08047BF7A317}"/>
              </a:ext>
            </a:extLst>
          </p:cNvPr>
          <p:cNvSpPr txBox="1">
            <a:spLocks/>
          </p:cNvSpPr>
          <p:nvPr/>
        </p:nvSpPr>
        <p:spPr bwMode="auto">
          <a:xfrm>
            <a:off x="0" y="3810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4FDB2851-CA10-0F22-3622-89F594E6F8E1}"/>
              </a:ext>
            </a:extLst>
          </p:cNvPr>
          <p:cNvSpPr txBox="1">
            <a:spLocks/>
          </p:cNvSpPr>
          <p:nvPr/>
        </p:nvSpPr>
        <p:spPr bwMode="auto">
          <a:xfrm>
            <a:off x="914400" y="2743200"/>
            <a:ext cx="70104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Usos*</a:t>
            </a:r>
          </a:p>
        </p:txBody>
      </p:sp>
      <p:sp>
        <p:nvSpPr>
          <p:cNvPr id="497669" name="Title 1">
            <a:extLst>
              <a:ext uri="{FF2B5EF4-FFF2-40B4-BE49-F238E27FC236}">
                <a16:creationId xmlns:a16="http://schemas.microsoft.com/office/drawing/2014/main" id="{D9080FBE-3998-C9E2-09DC-9E0774D00B6D}"/>
              </a:ext>
            </a:extLst>
          </p:cNvPr>
          <p:cNvSpPr>
            <a:spLocks/>
          </p:cNvSpPr>
          <p:nvPr/>
        </p:nvSpPr>
        <p:spPr bwMode="auto">
          <a:xfrm>
            <a:off x="0" y="1219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497670" name="Title 1">
            <a:extLst>
              <a:ext uri="{FF2B5EF4-FFF2-40B4-BE49-F238E27FC236}">
                <a16:creationId xmlns:a16="http://schemas.microsoft.com/office/drawing/2014/main" id="{25252059-28D0-697E-CCA5-7A8AE350378A}"/>
              </a:ext>
            </a:extLst>
          </p:cNvPr>
          <p:cNvSpPr>
            <a:spLocks/>
          </p:cNvSpPr>
          <p:nvPr/>
        </p:nvSpPr>
        <p:spPr bwMode="auto">
          <a:xfrm>
            <a:off x="2286000" y="21336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Content Placeholder 2">
            <a:extLst>
              <a:ext uri="{FF2B5EF4-FFF2-40B4-BE49-F238E27FC236}">
                <a16:creationId xmlns:a16="http://schemas.microsoft.com/office/drawing/2014/main" id="{9C1CE622-5C8B-056A-5CF3-55EAD502B699}"/>
              </a:ext>
            </a:extLst>
          </p:cNvPr>
          <p:cNvSpPr>
            <a:spLocks noGrp="1"/>
          </p:cNvSpPr>
          <p:nvPr>
            <p:ph idx="4294967295"/>
          </p:nvPr>
        </p:nvSpPr>
        <p:spPr>
          <a:xfrm>
            <a:off x="381000" y="3124200"/>
            <a:ext cx="8229600" cy="3124200"/>
          </a:xfrm>
        </p:spPr>
        <p:txBody>
          <a:bodyPr/>
          <a:lstStyle/>
          <a:p>
            <a:pPr eaLnBrk="1" hangingPunct="1">
              <a:buFont typeface="Wingdings" panose="05000000000000000000" pitchFamily="2" charset="2"/>
              <a:buChar char="q"/>
            </a:pPr>
            <a:r>
              <a:rPr lang="en-US" altLang="en-US" b="1"/>
              <a:t> </a:t>
            </a:r>
            <a:r>
              <a:rPr lang="es-PR" altLang="en-US" b="1"/>
              <a:t>Tejidos blandos:</a:t>
            </a:r>
          </a:p>
          <a:p>
            <a:pPr lvl="1" eaLnBrk="1" hangingPunct="1">
              <a:lnSpc>
                <a:spcPct val="120000"/>
              </a:lnSpc>
              <a:buFont typeface="Wingdings" panose="05000000000000000000" pitchFamily="2" charset="2"/>
              <a:buChar char="Ø"/>
            </a:pPr>
            <a:r>
              <a:rPr lang="es-PR" altLang="en-US" b="1"/>
              <a:t> Músculos</a:t>
            </a:r>
          </a:p>
          <a:p>
            <a:pPr lvl="1" eaLnBrk="1" hangingPunct="1">
              <a:lnSpc>
                <a:spcPct val="120000"/>
              </a:lnSpc>
              <a:buFont typeface="Wingdings" panose="05000000000000000000" pitchFamily="2" charset="2"/>
              <a:buChar char="Ø"/>
            </a:pPr>
            <a:r>
              <a:rPr lang="es-PR" altLang="en-US" b="1"/>
              <a:t> Tejidos conectivos</a:t>
            </a:r>
          </a:p>
          <a:p>
            <a:pPr lvl="1" eaLnBrk="1" hangingPunct="1">
              <a:lnSpc>
                <a:spcPct val="120000"/>
              </a:lnSpc>
              <a:buFont typeface="Wingdings" panose="05000000000000000000" pitchFamily="2" charset="2"/>
              <a:buChar char="Ø"/>
            </a:pPr>
            <a:r>
              <a:rPr lang="es-PR" altLang="en-US" b="1"/>
              <a:t> Ligamentos</a:t>
            </a:r>
          </a:p>
          <a:p>
            <a:pPr lvl="1" eaLnBrk="1" hangingPunct="1">
              <a:lnSpc>
                <a:spcPct val="120000"/>
              </a:lnSpc>
              <a:buFont typeface="Wingdings" panose="05000000000000000000" pitchFamily="2" charset="2"/>
              <a:buChar char="Ø"/>
            </a:pPr>
            <a:r>
              <a:rPr lang="es-PR" altLang="en-US" b="1"/>
              <a:t> Piel</a:t>
            </a:r>
            <a:endParaRPr lang="en-US" altLang="en-US" sz="3200" b="1" i="1">
              <a:sym typeface="Wingdings" panose="05000000000000000000" pitchFamily="2" charset="2"/>
            </a:endParaRPr>
          </a:p>
        </p:txBody>
      </p:sp>
      <p:sp>
        <p:nvSpPr>
          <p:cNvPr id="202757" name="Title 1">
            <a:extLst>
              <a:ext uri="{FF2B5EF4-FFF2-40B4-BE49-F238E27FC236}">
                <a16:creationId xmlns:a16="http://schemas.microsoft.com/office/drawing/2014/main" id="{BE5BACD6-EAA3-95B6-83D5-4BC174176474}"/>
              </a:ext>
            </a:extLst>
          </p:cNvPr>
          <p:cNvSpPr>
            <a:spLocks/>
          </p:cNvSpPr>
          <p:nvPr/>
        </p:nvSpPr>
        <p:spPr bwMode="auto">
          <a:xfrm>
            <a:off x="304800" y="17526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MOVILIDAD Y FLEXIBILIDAD:</a:t>
            </a:r>
            <a:br>
              <a:rPr lang="es-PR" altLang="en-US" sz="3700">
                <a:latin typeface="Calibri" panose="020F0502020204030204" pitchFamily="34" charset="0"/>
              </a:rPr>
            </a:br>
            <a:r>
              <a:rPr lang="es-PR" altLang="en-US" sz="3500" i="1">
                <a:latin typeface="Tahoma" panose="020B0604030504040204" pitchFamily="34" charset="0"/>
              </a:rPr>
              <a:t>MOVILIDAD DEL TEJIDO BLANDO</a:t>
            </a:r>
          </a:p>
        </p:txBody>
      </p:sp>
      <p:sp>
        <p:nvSpPr>
          <p:cNvPr id="4" name="Title 5">
            <a:extLst>
              <a:ext uri="{FF2B5EF4-FFF2-40B4-BE49-F238E27FC236}">
                <a16:creationId xmlns:a16="http://schemas.microsoft.com/office/drawing/2014/main" id="{E944C31D-1431-0CF5-086B-098D67025A8E}"/>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Content Placeholder 2">
            <a:extLst>
              <a:ext uri="{FF2B5EF4-FFF2-40B4-BE49-F238E27FC236}">
                <a16:creationId xmlns:a16="http://schemas.microsoft.com/office/drawing/2014/main" id="{79355FC4-5741-F8BE-4E8B-8A65C53AF3C4}"/>
              </a:ext>
            </a:extLst>
          </p:cNvPr>
          <p:cNvSpPr>
            <a:spLocks noGrp="1"/>
          </p:cNvSpPr>
          <p:nvPr>
            <p:ph idx="4294967295"/>
          </p:nvPr>
        </p:nvSpPr>
        <p:spPr>
          <a:xfrm>
            <a:off x="533400" y="3352800"/>
            <a:ext cx="8077200" cy="3048000"/>
          </a:xfrm>
        </p:spPr>
        <p:txBody>
          <a:bodyPr/>
          <a:lstStyle/>
          <a:p>
            <a:pPr eaLnBrk="1" hangingPunct="1">
              <a:lnSpc>
                <a:spcPct val="90000"/>
              </a:lnSpc>
              <a:buFont typeface="Wingdings" panose="05000000000000000000" pitchFamily="2" charset="2"/>
              <a:buChar char="q"/>
            </a:pPr>
            <a:r>
              <a:rPr lang="es-PR" altLang="en-US" b="1"/>
              <a:t> Tratar a deportistas con diversos trastornos</a:t>
            </a:r>
          </a:p>
          <a:p>
            <a:pPr eaLnBrk="1" hangingPunct="1">
              <a:lnSpc>
                <a:spcPct val="40000"/>
              </a:lnSpc>
              <a:buFont typeface="Wingdings" panose="05000000000000000000" pitchFamily="2" charset="2"/>
              <a:buNone/>
            </a:pPr>
            <a:r>
              <a:rPr lang="es-PR" altLang="en-US" b="1"/>
              <a:t>     neuromusculares</a:t>
            </a:r>
          </a:p>
          <a:p>
            <a:pPr eaLnBrk="1" hangingPunct="1">
              <a:lnSpc>
                <a:spcPct val="90000"/>
              </a:lnSpc>
              <a:buFont typeface="Wingdings" panose="05000000000000000000" pitchFamily="2" charset="2"/>
              <a:buChar char="q"/>
            </a:pPr>
            <a:r>
              <a:rPr lang="es-PR" altLang="en-US" b="1"/>
              <a:t> Técnica de estiramiento para mejorar la</a:t>
            </a:r>
          </a:p>
          <a:p>
            <a:pPr eaLnBrk="1" hangingPunct="1">
              <a:lnSpc>
                <a:spcPct val="60000"/>
              </a:lnSpc>
              <a:buFont typeface="Wingdings" panose="05000000000000000000" pitchFamily="2" charset="2"/>
              <a:buNone/>
            </a:pPr>
            <a:r>
              <a:rPr lang="es-PR" altLang="en-US" b="1"/>
              <a:t>     flexibilidad y el arco de movimiento</a:t>
            </a:r>
          </a:p>
          <a:p>
            <a:pPr eaLnBrk="1" hangingPunct="1">
              <a:lnSpc>
                <a:spcPct val="80000"/>
              </a:lnSpc>
              <a:buFont typeface="Wingdings" panose="05000000000000000000" pitchFamily="2" charset="2"/>
              <a:buChar char="q"/>
            </a:pPr>
            <a:r>
              <a:rPr lang="es-PR" altLang="en-US" b="1"/>
              <a:t> Tratamiento para diversas patologías</a:t>
            </a:r>
          </a:p>
          <a:p>
            <a:pPr eaLnBrk="1" hangingPunct="1">
              <a:lnSpc>
                <a:spcPct val="50000"/>
              </a:lnSpc>
              <a:buFont typeface="Wingdings" panose="05000000000000000000" pitchFamily="2" charset="2"/>
              <a:buNone/>
            </a:pPr>
            <a:r>
              <a:rPr lang="es-PR" altLang="en-US" b="1"/>
              <a:t>     ortopédicas</a:t>
            </a:r>
          </a:p>
          <a:p>
            <a:pPr eaLnBrk="1" hangingPunct="1">
              <a:lnSpc>
                <a:spcPct val="80000"/>
              </a:lnSpc>
              <a:buFont typeface="Wingdings" panose="05000000000000000000" pitchFamily="2" charset="2"/>
              <a:buChar char="q"/>
            </a:pPr>
            <a:r>
              <a:rPr lang="es-PR" altLang="en-US" b="1"/>
              <a:t> Método para el fortalecimiento muscular</a:t>
            </a:r>
          </a:p>
        </p:txBody>
      </p:sp>
      <p:sp>
        <p:nvSpPr>
          <p:cNvPr id="4" name="Title 5">
            <a:extLst>
              <a:ext uri="{FF2B5EF4-FFF2-40B4-BE49-F238E27FC236}">
                <a16:creationId xmlns:a16="http://schemas.microsoft.com/office/drawing/2014/main" id="{9DA419D6-5BB8-2224-40C0-0B1E658204C4}"/>
              </a:ext>
            </a:extLst>
          </p:cNvPr>
          <p:cNvSpPr txBox="1">
            <a:spLocks/>
          </p:cNvSpPr>
          <p:nvPr/>
        </p:nvSpPr>
        <p:spPr bwMode="auto">
          <a:xfrm>
            <a:off x="0" y="3810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0DE74C47-751C-8A5D-EAD6-6DDF335A5320}"/>
              </a:ext>
            </a:extLst>
          </p:cNvPr>
          <p:cNvSpPr txBox="1">
            <a:spLocks/>
          </p:cNvSpPr>
          <p:nvPr/>
        </p:nvSpPr>
        <p:spPr bwMode="auto">
          <a:xfrm>
            <a:off x="914400" y="2743200"/>
            <a:ext cx="70104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Usos*</a:t>
            </a:r>
          </a:p>
        </p:txBody>
      </p:sp>
      <p:sp>
        <p:nvSpPr>
          <p:cNvPr id="499717" name="Title 1">
            <a:extLst>
              <a:ext uri="{FF2B5EF4-FFF2-40B4-BE49-F238E27FC236}">
                <a16:creationId xmlns:a16="http://schemas.microsoft.com/office/drawing/2014/main" id="{91F9620E-9759-28DE-D78B-D22850A53E57}"/>
              </a:ext>
            </a:extLst>
          </p:cNvPr>
          <p:cNvSpPr>
            <a:spLocks/>
          </p:cNvSpPr>
          <p:nvPr/>
        </p:nvSpPr>
        <p:spPr bwMode="auto">
          <a:xfrm>
            <a:off x="0" y="1219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499718" name="Title 1">
            <a:extLst>
              <a:ext uri="{FF2B5EF4-FFF2-40B4-BE49-F238E27FC236}">
                <a16:creationId xmlns:a16="http://schemas.microsoft.com/office/drawing/2014/main" id="{234F1754-FE53-E887-CAF1-293739A3225B}"/>
              </a:ext>
            </a:extLst>
          </p:cNvPr>
          <p:cNvSpPr>
            <a:spLocks/>
          </p:cNvSpPr>
          <p:nvPr/>
        </p:nvSpPr>
        <p:spPr bwMode="auto">
          <a:xfrm>
            <a:off x="2286000" y="21336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Content Placeholder 2">
            <a:extLst>
              <a:ext uri="{FF2B5EF4-FFF2-40B4-BE49-F238E27FC236}">
                <a16:creationId xmlns:a16="http://schemas.microsoft.com/office/drawing/2014/main" id="{849C530F-E118-48E6-B008-7CC4E22349DC}"/>
              </a:ext>
            </a:extLst>
          </p:cNvPr>
          <p:cNvSpPr>
            <a:spLocks noGrp="1"/>
          </p:cNvSpPr>
          <p:nvPr>
            <p:ph idx="4294967295"/>
          </p:nvPr>
        </p:nvSpPr>
        <p:spPr>
          <a:xfrm>
            <a:off x="533400" y="3352800"/>
            <a:ext cx="8077200" cy="3048000"/>
          </a:xfrm>
        </p:spPr>
        <p:txBody>
          <a:bodyPr/>
          <a:lstStyle/>
          <a:p>
            <a:pPr eaLnBrk="1" hangingPunct="1">
              <a:lnSpc>
                <a:spcPct val="90000"/>
              </a:lnSpc>
              <a:buFont typeface="Wingdings" panose="05000000000000000000" pitchFamily="2" charset="2"/>
              <a:buChar char="q"/>
            </a:pPr>
            <a:r>
              <a:rPr lang="es-PR" altLang="en-US" b="1"/>
              <a:t> Producir el relajamiento muscular a través</a:t>
            </a:r>
          </a:p>
          <a:p>
            <a:pPr eaLnBrk="1" hangingPunct="1">
              <a:lnSpc>
                <a:spcPct val="90000"/>
              </a:lnSpc>
              <a:buFont typeface="Wingdings" panose="05000000000000000000" pitchFamily="2" charset="2"/>
              <a:buNone/>
            </a:pPr>
            <a:r>
              <a:rPr lang="es-PR" altLang="en-US" b="1"/>
              <a:t>     de una respuesta inhibitoria con el fin de</a:t>
            </a:r>
          </a:p>
          <a:p>
            <a:pPr eaLnBrk="1" hangingPunct="1">
              <a:lnSpc>
                <a:spcPct val="90000"/>
              </a:lnSpc>
              <a:buFont typeface="Wingdings" panose="05000000000000000000" pitchFamily="2" charset="2"/>
              <a:buNone/>
            </a:pPr>
            <a:r>
              <a:rPr lang="es-PR" altLang="en-US" b="1"/>
              <a:t>     aumentar el arco de movimiento</a:t>
            </a:r>
          </a:p>
          <a:p>
            <a:pPr eaLnBrk="1" hangingPunct="1">
              <a:lnSpc>
                <a:spcPct val="90000"/>
              </a:lnSpc>
              <a:buFont typeface="Wingdings" panose="05000000000000000000" pitchFamily="2" charset="2"/>
              <a:buChar char="q"/>
            </a:pPr>
            <a:endParaRPr lang="es-PR" altLang="en-US" b="1"/>
          </a:p>
        </p:txBody>
      </p:sp>
      <p:sp>
        <p:nvSpPr>
          <p:cNvPr id="4" name="Title 5">
            <a:extLst>
              <a:ext uri="{FF2B5EF4-FFF2-40B4-BE49-F238E27FC236}">
                <a16:creationId xmlns:a16="http://schemas.microsoft.com/office/drawing/2014/main" id="{BD34757B-5C70-5399-1BD2-9087860A0BE8}"/>
              </a:ext>
            </a:extLst>
          </p:cNvPr>
          <p:cNvSpPr txBox="1">
            <a:spLocks/>
          </p:cNvSpPr>
          <p:nvPr/>
        </p:nvSpPr>
        <p:spPr bwMode="auto">
          <a:xfrm>
            <a:off x="0" y="3810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25C6EDFC-E3F4-0BAB-989B-FBC656D6A246}"/>
              </a:ext>
            </a:extLst>
          </p:cNvPr>
          <p:cNvSpPr txBox="1">
            <a:spLocks/>
          </p:cNvSpPr>
          <p:nvPr/>
        </p:nvSpPr>
        <p:spPr bwMode="auto">
          <a:xfrm>
            <a:off x="914400" y="2743200"/>
            <a:ext cx="70104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Propósito*</a:t>
            </a:r>
          </a:p>
        </p:txBody>
      </p:sp>
      <p:sp>
        <p:nvSpPr>
          <p:cNvPr id="505861" name="Title 1">
            <a:extLst>
              <a:ext uri="{FF2B5EF4-FFF2-40B4-BE49-F238E27FC236}">
                <a16:creationId xmlns:a16="http://schemas.microsoft.com/office/drawing/2014/main" id="{3D7B5F49-B4DE-F399-8015-061AC693167C}"/>
              </a:ext>
            </a:extLst>
          </p:cNvPr>
          <p:cNvSpPr>
            <a:spLocks/>
          </p:cNvSpPr>
          <p:nvPr/>
        </p:nvSpPr>
        <p:spPr bwMode="auto">
          <a:xfrm>
            <a:off x="0" y="1219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505862" name="Title 1">
            <a:extLst>
              <a:ext uri="{FF2B5EF4-FFF2-40B4-BE49-F238E27FC236}">
                <a16:creationId xmlns:a16="http://schemas.microsoft.com/office/drawing/2014/main" id="{54EDC010-1EB6-D409-73DA-173C2B99912B}"/>
              </a:ext>
            </a:extLst>
          </p:cNvPr>
          <p:cNvSpPr>
            <a:spLocks/>
          </p:cNvSpPr>
          <p:nvPr/>
        </p:nvSpPr>
        <p:spPr bwMode="auto">
          <a:xfrm>
            <a:off x="2286000" y="21336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Content Placeholder 2">
            <a:extLst>
              <a:ext uri="{FF2B5EF4-FFF2-40B4-BE49-F238E27FC236}">
                <a16:creationId xmlns:a16="http://schemas.microsoft.com/office/drawing/2014/main" id="{4027121B-6467-7DD4-D75A-BC1D0887EDBF}"/>
              </a:ext>
            </a:extLst>
          </p:cNvPr>
          <p:cNvSpPr>
            <a:spLocks noGrp="1"/>
          </p:cNvSpPr>
          <p:nvPr>
            <p:ph idx="4294967295"/>
          </p:nvPr>
        </p:nvSpPr>
        <p:spPr>
          <a:xfrm>
            <a:off x="533400" y="3352800"/>
            <a:ext cx="8077200" cy="3048000"/>
          </a:xfrm>
        </p:spPr>
        <p:txBody>
          <a:bodyPr/>
          <a:lstStyle/>
          <a:p>
            <a:pPr eaLnBrk="1" hangingPunct="1">
              <a:lnSpc>
                <a:spcPct val="80000"/>
              </a:lnSpc>
              <a:buFont typeface="Wingdings" panose="05000000000000000000" pitchFamily="2" charset="2"/>
              <a:buChar char="q"/>
            </a:pPr>
            <a:r>
              <a:rPr lang="es-PR" altLang="en-US" b="1"/>
              <a:t> Muchos estudios apoyan la eficacia de los</a:t>
            </a:r>
          </a:p>
          <a:p>
            <a:pPr eaLnBrk="1" hangingPunct="1">
              <a:lnSpc>
                <a:spcPct val="80000"/>
              </a:lnSpc>
              <a:buFont typeface="Wingdings" panose="05000000000000000000" pitchFamily="2" charset="2"/>
              <a:buNone/>
            </a:pPr>
            <a:r>
              <a:rPr lang="es-PR" altLang="en-US" b="1"/>
              <a:t>     métodos PNF y muestran mayores </a:t>
            </a:r>
          </a:p>
          <a:p>
            <a:pPr eaLnBrk="1" hangingPunct="1">
              <a:lnSpc>
                <a:spcPct val="80000"/>
              </a:lnSpc>
              <a:buFont typeface="Wingdings" panose="05000000000000000000" pitchFamily="2" charset="2"/>
              <a:buNone/>
            </a:pPr>
            <a:r>
              <a:rPr lang="es-PR" altLang="en-US" b="1"/>
              <a:t>     incrementos en flexibilidad cuando se </a:t>
            </a:r>
          </a:p>
          <a:p>
            <a:pPr eaLnBrk="1" hangingPunct="1">
              <a:lnSpc>
                <a:spcPct val="80000"/>
              </a:lnSpc>
              <a:buFont typeface="Wingdings" panose="05000000000000000000" pitchFamily="2" charset="2"/>
              <a:buNone/>
            </a:pPr>
            <a:r>
              <a:rPr lang="es-PR" altLang="en-US" b="1"/>
              <a:t>     emplea el PNF en comparación con las </a:t>
            </a:r>
          </a:p>
          <a:p>
            <a:pPr eaLnBrk="1" hangingPunct="1">
              <a:lnSpc>
                <a:spcPct val="80000"/>
              </a:lnSpc>
              <a:buFont typeface="Wingdings" panose="05000000000000000000" pitchFamily="2" charset="2"/>
              <a:buNone/>
            </a:pPr>
            <a:r>
              <a:rPr lang="es-PR" altLang="en-US" b="1"/>
              <a:t>     técnicas de estiramiento estáticas o</a:t>
            </a:r>
          </a:p>
          <a:p>
            <a:pPr eaLnBrk="1" hangingPunct="1">
              <a:lnSpc>
                <a:spcPct val="80000"/>
              </a:lnSpc>
              <a:buFont typeface="Wingdings" panose="05000000000000000000" pitchFamily="2" charset="2"/>
              <a:buNone/>
            </a:pPr>
            <a:r>
              <a:rPr lang="es-PR" altLang="en-US" b="1"/>
              <a:t>     dinámicas </a:t>
            </a:r>
          </a:p>
        </p:txBody>
      </p:sp>
      <p:sp>
        <p:nvSpPr>
          <p:cNvPr id="4" name="Title 5">
            <a:extLst>
              <a:ext uri="{FF2B5EF4-FFF2-40B4-BE49-F238E27FC236}">
                <a16:creationId xmlns:a16="http://schemas.microsoft.com/office/drawing/2014/main" id="{598DE5D5-6579-1A3F-37C3-666BD1904712}"/>
              </a:ext>
            </a:extLst>
          </p:cNvPr>
          <p:cNvSpPr txBox="1">
            <a:spLocks/>
          </p:cNvSpPr>
          <p:nvPr/>
        </p:nvSpPr>
        <p:spPr bwMode="auto">
          <a:xfrm>
            <a:off x="0" y="3810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79763C02-4E42-90CB-272C-1F9788CC3F96}"/>
              </a:ext>
            </a:extLst>
          </p:cNvPr>
          <p:cNvSpPr txBox="1">
            <a:spLocks/>
          </p:cNvSpPr>
          <p:nvPr/>
        </p:nvSpPr>
        <p:spPr bwMode="auto">
          <a:xfrm>
            <a:off x="914400" y="2743200"/>
            <a:ext cx="70104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Ventajas/Beneficios*</a:t>
            </a:r>
          </a:p>
        </p:txBody>
      </p:sp>
      <p:sp>
        <p:nvSpPr>
          <p:cNvPr id="509957" name="Title 1">
            <a:extLst>
              <a:ext uri="{FF2B5EF4-FFF2-40B4-BE49-F238E27FC236}">
                <a16:creationId xmlns:a16="http://schemas.microsoft.com/office/drawing/2014/main" id="{C056F829-EBFF-5FEA-3B77-4B42E419DC89}"/>
              </a:ext>
            </a:extLst>
          </p:cNvPr>
          <p:cNvSpPr>
            <a:spLocks/>
          </p:cNvSpPr>
          <p:nvPr/>
        </p:nvSpPr>
        <p:spPr bwMode="auto">
          <a:xfrm>
            <a:off x="0" y="1219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509958" name="Title 1">
            <a:extLst>
              <a:ext uri="{FF2B5EF4-FFF2-40B4-BE49-F238E27FC236}">
                <a16:creationId xmlns:a16="http://schemas.microsoft.com/office/drawing/2014/main" id="{951D490E-2005-D95B-3110-E15E45150A99}"/>
              </a:ext>
            </a:extLst>
          </p:cNvPr>
          <p:cNvSpPr>
            <a:spLocks/>
          </p:cNvSpPr>
          <p:nvPr/>
        </p:nvSpPr>
        <p:spPr bwMode="auto">
          <a:xfrm>
            <a:off x="2286000" y="21336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Content Placeholder 2">
            <a:extLst>
              <a:ext uri="{FF2B5EF4-FFF2-40B4-BE49-F238E27FC236}">
                <a16:creationId xmlns:a16="http://schemas.microsoft.com/office/drawing/2014/main" id="{7DFE80B1-ED56-6A78-2072-481587CECA6B}"/>
              </a:ext>
            </a:extLst>
          </p:cNvPr>
          <p:cNvSpPr>
            <a:spLocks noGrp="1"/>
          </p:cNvSpPr>
          <p:nvPr>
            <p:ph idx="4294967295"/>
          </p:nvPr>
        </p:nvSpPr>
        <p:spPr>
          <a:xfrm>
            <a:off x="533400" y="3352800"/>
            <a:ext cx="8077200" cy="3048000"/>
          </a:xfrm>
        </p:spPr>
        <p:txBody>
          <a:bodyPr/>
          <a:lstStyle/>
          <a:p>
            <a:pPr eaLnBrk="1" hangingPunct="1">
              <a:lnSpc>
                <a:spcPct val="90000"/>
              </a:lnSpc>
              <a:buFont typeface="Wingdings" panose="05000000000000000000" pitchFamily="2" charset="2"/>
              <a:buChar char="q"/>
            </a:pPr>
            <a:r>
              <a:rPr lang="es-PR" altLang="en-US" b="1"/>
              <a:t> Atleta lesionado:</a:t>
            </a:r>
          </a:p>
          <a:p>
            <a:pPr lvl="1" eaLnBrk="1" hangingPunct="1">
              <a:buFont typeface="Wingdings" panose="05000000000000000000" pitchFamily="2" charset="2"/>
              <a:buChar char="Ø"/>
            </a:pPr>
            <a:r>
              <a:rPr lang="es-PR" altLang="en-US" b="1"/>
              <a:t>Pierna contra-lateral inmovilizada:</a:t>
            </a:r>
          </a:p>
          <a:p>
            <a:pPr lvl="2" eaLnBrk="1" hangingPunct="1">
              <a:buFontTx/>
              <a:buChar char="•"/>
            </a:pPr>
            <a:r>
              <a:rPr lang="es-PR" altLang="en-US" b="1"/>
              <a:t> Efecto de entrenamiento cruzado en la flexibilidad de la cadera</a:t>
            </a:r>
          </a:p>
          <a:p>
            <a:pPr lvl="1" eaLnBrk="1" hangingPunct="1">
              <a:lnSpc>
                <a:spcPct val="90000"/>
              </a:lnSpc>
              <a:buFont typeface="Wingdings" panose="05000000000000000000" pitchFamily="2" charset="2"/>
              <a:buChar char="Ø"/>
            </a:pPr>
            <a:endParaRPr lang="es-PR" altLang="en-US" sz="2400" b="1"/>
          </a:p>
          <a:p>
            <a:pPr eaLnBrk="1" hangingPunct="1">
              <a:lnSpc>
                <a:spcPct val="90000"/>
              </a:lnSpc>
              <a:buFont typeface="Wingdings" panose="05000000000000000000" pitchFamily="2" charset="2"/>
              <a:buChar char="q"/>
            </a:pPr>
            <a:endParaRPr lang="es-PR" altLang="en-US" b="1"/>
          </a:p>
        </p:txBody>
      </p:sp>
      <p:sp>
        <p:nvSpPr>
          <p:cNvPr id="4" name="Title 5">
            <a:extLst>
              <a:ext uri="{FF2B5EF4-FFF2-40B4-BE49-F238E27FC236}">
                <a16:creationId xmlns:a16="http://schemas.microsoft.com/office/drawing/2014/main" id="{933237F4-9FA4-41D3-76D9-D8E93ADA0D79}"/>
              </a:ext>
            </a:extLst>
          </p:cNvPr>
          <p:cNvSpPr txBox="1">
            <a:spLocks/>
          </p:cNvSpPr>
          <p:nvPr/>
        </p:nvSpPr>
        <p:spPr bwMode="auto">
          <a:xfrm>
            <a:off x="0" y="3810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F72D450F-01D2-06AD-ABD7-5E0CA6560CB3}"/>
              </a:ext>
            </a:extLst>
          </p:cNvPr>
          <p:cNvSpPr txBox="1">
            <a:spLocks/>
          </p:cNvSpPr>
          <p:nvPr/>
        </p:nvSpPr>
        <p:spPr bwMode="auto">
          <a:xfrm>
            <a:off x="914400" y="2743200"/>
            <a:ext cx="70104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Ventajas/Beneficios*</a:t>
            </a:r>
          </a:p>
        </p:txBody>
      </p:sp>
      <p:sp>
        <p:nvSpPr>
          <p:cNvPr id="507909" name="Title 1">
            <a:extLst>
              <a:ext uri="{FF2B5EF4-FFF2-40B4-BE49-F238E27FC236}">
                <a16:creationId xmlns:a16="http://schemas.microsoft.com/office/drawing/2014/main" id="{DACE8454-7DD8-8772-35A4-E0451A6D7F12}"/>
              </a:ext>
            </a:extLst>
          </p:cNvPr>
          <p:cNvSpPr>
            <a:spLocks/>
          </p:cNvSpPr>
          <p:nvPr/>
        </p:nvSpPr>
        <p:spPr bwMode="auto">
          <a:xfrm>
            <a:off x="0" y="1219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507910" name="Title 1">
            <a:extLst>
              <a:ext uri="{FF2B5EF4-FFF2-40B4-BE49-F238E27FC236}">
                <a16:creationId xmlns:a16="http://schemas.microsoft.com/office/drawing/2014/main" id="{CD179935-B352-D593-07A1-3CD49FF4A6B5}"/>
              </a:ext>
            </a:extLst>
          </p:cNvPr>
          <p:cNvSpPr>
            <a:spLocks/>
          </p:cNvSpPr>
          <p:nvPr/>
        </p:nvSpPr>
        <p:spPr bwMode="auto">
          <a:xfrm>
            <a:off x="2286000" y="21336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Content Placeholder 2">
            <a:extLst>
              <a:ext uri="{FF2B5EF4-FFF2-40B4-BE49-F238E27FC236}">
                <a16:creationId xmlns:a16="http://schemas.microsoft.com/office/drawing/2014/main" id="{F04F7773-1668-0496-F8DF-93E3869B6457}"/>
              </a:ext>
            </a:extLst>
          </p:cNvPr>
          <p:cNvSpPr>
            <a:spLocks noGrp="1"/>
          </p:cNvSpPr>
          <p:nvPr>
            <p:ph idx="4294967295"/>
          </p:nvPr>
        </p:nvSpPr>
        <p:spPr>
          <a:xfrm>
            <a:off x="533400" y="3352800"/>
            <a:ext cx="8077200" cy="3048000"/>
          </a:xfrm>
        </p:spPr>
        <p:txBody>
          <a:bodyPr/>
          <a:lstStyle/>
          <a:p>
            <a:pPr eaLnBrk="1" hangingPunct="1">
              <a:lnSpc>
                <a:spcPct val="80000"/>
              </a:lnSpc>
              <a:buFont typeface="Wingdings" panose="05000000000000000000" pitchFamily="2" charset="2"/>
              <a:buChar char="q"/>
            </a:pPr>
            <a:r>
              <a:rPr lang="es-PR" altLang="en-US" b="1"/>
              <a:t> El principio de la inhibición recíproca se</a:t>
            </a:r>
          </a:p>
          <a:p>
            <a:pPr eaLnBrk="1" hangingPunct="1">
              <a:lnSpc>
                <a:spcPct val="80000"/>
              </a:lnSpc>
              <a:buFont typeface="Wingdings" panose="05000000000000000000" pitchFamily="2" charset="2"/>
              <a:buNone/>
            </a:pPr>
            <a:r>
              <a:rPr lang="es-PR" altLang="en-US" b="1"/>
              <a:t>     utiliza como mecanismo facilitador en los</a:t>
            </a:r>
          </a:p>
          <a:p>
            <a:pPr eaLnBrk="1" hangingPunct="1">
              <a:lnSpc>
                <a:spcPct val="80000"/>
              </a:lnSpc>
              <a:buFont typeface="Wingdings" panose="05000000000000000000" pitchFamily="2" charset="2"/>
              <a:buNone/>
            </a:pPr>
            <a:r>
              <a:rPr lang="es-PR" altLang="en-US" b="1"/>
              <a:t>     ejercicio s de estiramiento PNF</a:t>
            </a:r>
            <a:endParaRPr lang="es-PR" altLang="en-US" sz="2800" b="1"/>
          </a:p>
          <a:p>
            <a:pPr eaLnBrk="1" hangingPunct="1">
              <a:lnSpc>
                <a:spcPct val="90000"/>
              </a:lnSpc>
              <a:buFont typeface="Wingdings" panose="05000000000000000000" pitchFamily="2" charset="2"/>
              <a:buChar char="q"/>
            </a:pPr>
            <a:endParaRPr lang="es-PR" altLang="en-US" b="1"/>
          </a:p>
        </p:txBody>
      </p:sp>
      <p:sp>
        <p:nvSpPr>
          <p:cNvPr id="4" name="Title 5">
            <a:extLst>
              <a:ext uri="{FF2B5EF4-FFF2-40B4-BE49-F238E27FC236}">
                <a16:creationId xmlns:a16="http://schemas.microsoft.com/office/drawing/2014/main" id="{A5769969-0C2D-3260-A879-5B6FDE65A100}"/>
              </a:ext>
            </a:extLst>
          </p:cNvPr>
          <p:cNvSpPr txBox="1">
            <a:spLocks/>
          </p:cNvSpPr>
          <p:nvPr/>
        </p:nvSpPr>
        <p:spPr bwMode="auto">
          <a:xfrm>
            <a:off x="0" y="3810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BCB9B3F5-1530-5578-9ACC-4DF3E1528900}"/>
              </a:ext>
            </a:extLst>
          </p:cNvPr>
          <p:cNvSpPr txBox="1">
            <a:spLocks/>
          </p:cNvSpPr>
          <p:nvPr/>
        </p:nvSpPr>
        <p:spPr bwMode="auto">
          <a:xfrm>
            <a:off x="914400" y="2743200"/>
            <a:ext cx="70104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Teoría*</a:t>
            </a:r>
          </a:p>
        </p:txBody>
      </p:sp>
      <p:sp>
        <p:nvSpPr>
          <p:cNvPr id="514053" name="Title 1">
            <a:extLst>
              <a:ext uri="{FF2B5EF4-FFF2-40B4-BE49-F238E27FC236}">
                <a16:creationId xmlns:a16="http://schemas.microsoft.com/office/drawing/2014/main" id="{8327C506-6959-F180-1C6D-039637DF1CC1}"/>
              </a:ext>
            </a:extLst>
          </p:cNvPr>
          <p:cNvSpPr>
            <a:spLocks/>
          </p:cNvSpPr>
          <p:nvPr/>
        </p:nvSpPr>
        <p:spPr bwMode="auto">
          <a:xfrm>
            <a:off x="0" y="1219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514054" name="Title 1">
            <a:extLst>
              <a:ext uri="{FF2B5EF4-FFF2-40B4-BE49-F238E27FC236}">
                <a16:creationId xmlns:a16="http://schemas.microsoft.com/office/drawing/2014/main" id="{BA295E37-B50C-EC51-A43C-89AC09132145}"/>
              </a:ext>
            </a:extLst>
          </p:cNvPr>
          <p:cNvSpPr>
            <a:spLocks/>
          </p:cNvSpPr>
          <p:nvPr/>
        </p:nvSpPr>
        <p:spPr bwMode="auto">
          <a:xfrm>
            <a:off x="2286000" y="21336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Content Placeholder 2">
            <a:extLst>
              <a:ext uri="{FF2B5EF4-FFF2-40B4-BE49-F238E27FC236}">
                <a16:creationId xmlns:a16="http://schemas.microsoft.com/office/drawing/2014/main" id="{56B7D5C9-ADCD-26AF-C9BE-4BF2DDBD63B1}"/>
              </a:ext>
            </a:extLst>
          </p:cNvPr>
          <p:cNvSpPr>
            <a:spLocks noGrp="1"/>
          </p:cNvSpPr>
          <p:nvPr>
            <p:ph idx="4294967295"/>
          </p:nvPr>
        </p:nvSpPr>
        <p:spPr>
          <a:xfrm>
            <a:off x="533400" y="3352800"/>
            <a:ext cx="8077200" cy="3048000"/>
          </a:xfrm>
        </p:spPr>
        <p:txBody>
          <a:bodyPr/>
          <a:lstStyle/>
          <a:p>
            <a:pPr eaLnBrk="1" hangingPunct="1">
              <a:lnSpc>
                <a:spcPct val="80000"/>
              </a:lnSpc>
              <a:buFont typeface="Wingdings" panose="05000000000000000000" pitchFamily="2" charset="2"/>
              <a:buChar char="q"/>
            </a:pPr>
            <a:r>
              <a:rPr lang="es-PR" altLang="en-US" b="1"/>
              <a:t> Técnicas de patrones:</a:t>
            </a:r>
          </a:p>
          <a:p>
            <a:pPr lvl="1" eaLnBrk="1" hangingPunct="1">
              <a:lnSpc>
                <a:spcPct val="90000"/>
              </a:lnSpc>
              <a:buFont typeface="Wingdings" panose="05000000000000000000" pitchFamily="2" charset="2"/>
              <a:buChar char="Ø"/>
            </a:pPr>
            <a:r>
              <a:rPr lang="es-PR" altLang="en-US" b="1"/>
              <a:t> Patrón  muscular agonista:</a:t>
            </a:r>
          </a:p>
          <a:p>
            <a:pPr lvl="1" eaLnBrk="1" hangingPunct="1">
              <a:lnSpc>
                <a:spcPct val="90000"/>
              </a:lnSpc>
              <a:buFont typeface="Wingdings" panose="05000000000000000000" pitchFamily="2" charset="2"/>
              <a:buNone/>
            </a:pPr>
            <a:r>
              <a:rPr lang="es-PR" altLang="en-US" b="1"/>
              <a:t>    </a:t>
            </a:r>
            <a:r>
              <a:rPr lang="es-PR" altLang="en-US" sz="2400" b="1" i="1"/>
              <a:t>Ocurre cuando se está contrayendo hacia su estado acortado</a:t>
            </a:r>
          </a:p>
          <a:p>
            <a:pPr lvl="1" eaLnBrk="1" hangingPunct="1">
              <a:lnSpc>
                <a:spcPct val="90000"/>
              </a:lnSpc>
              <a:buFont typeface="Wingdings" panose="05000000000000000000" pitchFamily="2" charset="2"/>
              <a:buChar char="Ø"/>
            </a:pPr>
            <a:r>
              <a:rPr lang="es-PR" altLang="en-US" b="1"/>
              <a:t> Patrón  muscular antagonista:</a:t>
            </a:r>
          </a:p>
          <a:p>
            <a:pPr lvl="1" eaLnBrk="1" hangingPunct="1">
              <a:lnSpc>
                <a:spcPct val="90000"/>
              </a:lnSpc>
              <a:buFont typeface="Wingdings" panose="05000000000000000000" pitchFamily="2" charset="2"/>
              <a:buNone/>
            </a:pPr>
            <a:r>
              <a:rPr lang="es-PR" altLang="en-US" b="1"/>
              <a:t>    </a:t>
            </a:r>
            <a:r>
              <a:rPr lang="es-PR" altLang="en-US" sz="2400" b="1" i="1"/>
              <a:t>Es diagonalmente opuesto al patrón agonista y ocurre cuando el músculo se acerca a su estado alargado</a:t>
            </a:r>
            <a:endParaRPr lang="es-PR" altLang="en-US" b="1"/>
          </a:p>
        </p:txBody>
      </p:sp>
      <p:sp>
        <p:nvSpPr>
          <p:cNvPr id="4" name="Title 5">
            <a:extLst>
              <a:ext uri="{FF2B5EF4-FFF2-40B4-BE49-F238E27FC236}">
                <a16:creationId xmlns:a16="http://schemas.microsoft.com/office/drawing/2014/main" id="{7673B624-9E56-E6A9-E5EC-535A75800EC8}"/>
              </a:ext>
            </a:extLst>
          </p:cNvPr>
          <p:cNvSpPr txBox="1">
            <a:spLocks/>
          </p:cNvSpPr>
          <p:nvPr/>
        </p:nvSpPr>
        <p:spPr bwMode="auto">
          <a:xfrm>
            <a:off x="0" y="3810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589D6513-8E0F-9F01-FE66-50B997B3E3EF}"/>
              </a:ext>
            </a:extLst>
          </p:cNvPr>
          <p:cNvSpPr txBox="1">
            <a:spLocks/>
          </p:cNvSpPr>
          <p:nvPr/>
        </p:nvSpPr>
        <p:spPr bwMode="auto">
          <a:xfrm>
            <a:off x="914400" y="2743200"/>
            <a:ext cx="70104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Teoría*</a:t>
            </a:r>
          </a:p>
        </p:txBody>
      </p:sp>
      <p:sp>
        <p:nvSpPr>
          <p:cNvPr id="516101" name="Title 1">
            <a:extLst>
              <a:ext uri="{FF2B5EF4-FFF2-40B4-BE49-F238E27FC236}">
                <a16:creationId xmlns:a16="http://schemas.microsoft.com/office/drawing/2014/main" id="{B7F6DB15-BAC0-75CB-7C0E-BB00DD91922E}"/>
              </a:ext>
            </a:extLst>
          </p:cNvPr>
          <p:cNvSpPr>
            <a:spLocks/>
          </p:cNvSpPr>
          <p:nvPr/>
        </p:nvSpPr>
        <p:spPr bwMode="auto">
          <a:xfrm>
            <a:off x="0" y="1219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516102" name="Title 1">
            <a:extLst>
              <a:ext uri="{FF2B5EF4-FFF2-40B4-BE49-F238E27FC236}">
                <a16:creationId xmlns:a16="http://schemas.microsoft.com/office/drawing/2014/main" id="{13445CF8-5205-99FD-511F-C8A3055EE50A}"/>
              </a:ext>
            </a:extLst>
          </p:cNvPr>
          <p:cNvSpPr>
            <a:spLocks/>
          </p:cNvSpPr>
          <p:nvPr/>
        </p:nvSpPr>
        <p:spPr bwMode="auto">
          <a:xfrm>
            <a:off x="2286000" y="21336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Content Placeholder 2">
            <a:extLst>
              <a:ext uri="{FF2B5EF4-FFF2-40B4-BE49-F238E27FC236}">
                <a16:creationId xmlns:a16="http://schemas.microsoft.com/office/drawing/2014/main" id="{03B46528-DFE4-A5FC-FE5E-6FB1C2FD3EF2}"/>
              </a:ext>
            </a:extLst>
          </p:cNvPr>
          <p:cNvSpPr>
            <a:spLocks noGrp="1"/>
          </p:cNvSpPr>
          <p:nvPr>
            <p:ph idx="4294967295"/>
          </p:nvPr>
        </p:nvSpPr>
        <p:spPr>
          <a:xfrm>
            <a:off x="533400" y="2895600"/>
            <a:ext cx="8305800" cy="3505200"/>
          </a:xfrm>
        </p:spPr>
        <p:txBody>
          <a:bodyPr/>
          <a:lstStyle/>
          <a:p>
            <a:pPr eaLnBrk="1" hangingPunct="1">
              <a:lnSpc>
                <a:spcPct val="70000"/>
              </a:lnSpc>
              <a:buFont typeface="Wingdings" panose="05000000000000000000" pitchFamily="2" charset="2"/>
              <a:buChar char="q"/>
            </a:pPr>
            <a:r>
              <a:rPr lang="es-PR" altLang="en-US" b="1"/>
              <a:t> En cada una de las descripciones que</a:t>
            </a:r>
          </a:p>
          <a:p>
            <a:pPr eaLnBrk="1" hangingPunct="1">
              <a:lnSpc>
                <a:spcPct val="70000"/>
              </a:lnSpc>
              <a:buFont typeface="Wingdings" panose="05000000000000000000" pitchFamily="2" charset="2"/>
              <a:buNone/>
            </a:pPr>
            <a:r>
              <a:rPr lang="es-PR" altLang="en-US" b="1"/>
              <a:t>     siguen, sería más fácil visualizar un ejemplo</a:t>
            </a:r>
          </a:p>
          <a:p>
            <a:pPr eaLnBrk="1" hangingPunct="1">
              <a:lnSpc>
                <a:spcPct val="70000"/>
              </a:lnSpc>
              <a:buFont typeface="Wingdings" panose="05000000000000000000" pitchFamily="2" charset="2"/>
              <a:buChar char="q"/>
            </a:pPr>
            <a:r>
              <a:rPr lang="es-PR" altLang="en-US" b="1"/>
              <a:t> Piense en un músculo de la corva (músculo</a:t>
            </a:r>
          </a:p>
          <a:p>
            <a:pPr eaLnBrk="1" hangingPunct="1">
              <a:lnSpc>
                <a:spcPct val="60000"/>
              </a:lnSpc>
              <a:buFont typeface="Wingdings" panose="05000000000000000000" pitchFamily="2" charset="2"/>
              <a:buNone/>
            </a:pPr>
            <a:r>
              <a:rPr lang="es-PR" altLang="en-US" b="1"/>
              <a:t>     posterior al muslo o hamstring) que se </a:t>
            </a:r>
          </a:p>
          <a:p>
            <a:pPr eaLnBrk="1" hangingPunct="1">
              <a:lnSpc>
                <a:spcPct val="60000"/>
              </a:lnSpc>
              <a:buFont typeface="Wingdings" panose="05000000000000000000" pitchFamily="2" charset="2"/>
              <a:buNone/>
            </a:pPr>
            <a:r>
              <a:rPr lang="es-PR" altLang="en-US" b="1"/>
              <a:t>     encuentra tenso y que tu estas tratando de</a:t>
            </a:r>
          </a:p>
          <a:p>
            <a:pPr eaLnBrk="1" hangingPunct="1">
              <a:lnSpc>
                <a:spcPct val="60000"/>
              </a:lnSpc>
              <a:buFont typeface="Wingdings" panose="05000000000000000000" pitchFamily="2" charset="2"/>
              <a:buNone/>
            </a:pPr>
            <a:r>
              <a:rPr lang="es-PR" altLang="en-US" b="1"/>
              <a:t>     mejorar su flexibilidad.  En este ejemplo, el</a:t>
            </a:r>
          </a:p>
          <a:p>
            <a:pPr eaLnBrk="1" hangingPunct="1">
              <a:lnSpc>
                <a:spcPct val="60000"/>
              </a:lnSpc>
              <a:buFont typeface="Wingdings" panose="05000000000000000000" pitchFamily="2" charset="2"/>
              <a:buNone/>
            </a:pPr>
            <a:r>
              <a:rPr lang="es-PR" altLang="en-US" b="1"/>
              <a:t>     grupo muscular de los “hamstrings” es el </a:t>
            </a:r>
          </a:p>
          <a:p>
            <a:pPr eaLnBrk="1" hangingPunct="1">
              <a:lnSpc>
                <a:spcPct val="60000"/>
              </a:lnSpc>
              <a:buFont typeface="Wingdings" panose="05000000000000000000" pitchFamily="2" charset="2"/>
              <a:buNone/>
            </a:pPr>
            <a:r>
              <a:rPr lang="es-PR" altLang="en-US" b="1"/>
              <a:t>     antagonista y el grupo de los cuadriceps es el</a:t>
            </a:r>
          </a:p>
          <a:p>
            <a:pPr eaLnBrk="1" hangingPunct="1">
              <a:lnSpc>
                <a:spcPct val="60000"/>
              </a:lnSpc>
              <a:buFont typeface="Wingdings" panose="05000000000000000000" pitchFamily="2" charset="2"/>
              <a:buNone/>
            </a:pPr>
            <a:r>
              <a:rPr lang="es-PR" altLang="en-US" b="1"/>
              <a:t>     agonista </a:t>
            </a:r>
            <a:endParaRPr lang="es-PR" altLang="en-US" sz="2800" b="1" i="1"/>
          </a:p>
        </p:txBody>
      </p:sp>
      <p:sp>
        <p:nvSpPr>
          <p:cNvPr id="4" name="Title 5">
            <a:extLst>
              <a:ext uri="{FF2B5EF4-FFF2-40B4-BE49-F238E27FC236}">
                <a16:creationId xmlns:a16="http://schemas.microsoft.com/office/drawing/2014/main" id="{1FA6053C-221A-9508-2404-F5C65A498711}"/>
              </a:ext>
            </a:extLst>
          </p:cNvPr>
          <p:cNvSpPr txBox="1">
            <a:spLocks/>
          </p:cNvSpPr>
          <p:nvPr/>
        </p:nvSpPr>
        <p:spPr bwMode="auto">
          <a:xfrm>
            <a:off x="0" y="228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7B44A7C9-F555-520B-3BE7-8AD21F68883E}"/>
              </a:ext>
            </a:extLst>
          </p:cNvPr>
          <p:cNvSpPr txBox="1">
            <a:spLocks/>
          </p:cNvSpPr>
          <p:nvPr/>
        </p:nvSpPr>
        <p:spPr bwMode="auto">
          <a:xfrm>
            <a:off x="914400" y="2286000"/>
            <a:ext cx="70104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MODELO: Ejemplo*</a:t>
            </a:r>
          </a:p>
        </p:txBody>
      </p:sp>
      <p:sp>
        <p:nvSpPr>
          <p:cNvPr id="518149" name="Title 1">
            <a:extLst>
              <a:ext uri="{FF2B5EF4-FFF2-40B4-BE49-F238E27FC236}">
                <a16:creationId xmlns:a16="http://schemas.microsoft.com/office/drawing/2014/main" id="{6D00F516-8EA3-83A3-C558-9DC8C99BDFBE}"/>
              </a:ext>
            </a:extLst>
          </p:cNvPr>
          <p:cNvSpPr>
            <a:spLocks/>
          </p:cNvSpPr>
          <p:nvPr/>
        </p:nvSpPr>
        <p:spPr bwMode="auto">
          <a:xfrm>
            <a:off x="0" y="990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518150" name="Title 1">
            <a:extLst>
              <a:ext uri="{FF2B5EF4-FFF2-40B4-BE49-F238E27FC236}">
                <a16:creationId xmlns:a16="http://schemas.microsoft.com/office/drawing/2014/main" id="{6D910DCF-0803-770A-A079-E0BFCB4E2403}"/>
              </a:ext>
            </a:extLst>
          </p:cNvPr>
          <p:cNvSpPr>
            <a:spLocks/>
          </p:cNvSpPr>
          <p:nvPr/>
        </p:nvSpPr>
        <p:spPr bwMode="auto">
          <a:xfrm>
            <a:off x="2286000" y="19050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Content Placeholder 2">
            <a:extLst>
              <a:ext uri="{FF2B5EF4-FFF2-40B4-BE49-F238E27FC236}">
                <a16:creationId xmlns:a16="http://schemas.microsoft.com/office/drawing/2014/main" id="{DC99B2EB-D4F3-4C37-561F-999131E34169}"/>
              </a:ext>
            </a:extLst>
          </p:cNvPr>
          <p:cNvSpPr>
            <a:spLocks noGrp="1"/>
          </p:cNvSpPr>
          <p:nvPr>
            <p:ph idx="4294967295"/>
          </p:nvPr>
        </p:nvSpPr>
        <p:spPr>
          <a:xfrm>
            <a:off x="533400" y="3352800"/>
            <a:ext cx="8077200" cy="3048000"/>
          </a:xfrm>
        </p:spPr>
        <p:txBody>
          <a:bodyPr/>
          <a:lstStyle/>
          <a:p>
            <a:pPr eaLnBrk="1" hangingPunct="1">
              <a:lnSpc>
                <a:spcPct val="80000"/>
              </a:lnSpc>
              <a:buFont typeface="Wingdings" panose="05000000000000000000" pitchFamily="2" charset="2"/>
              <a:buChar char="q"/>
            </a:pPr>
            <a:r>
              <a:rPr lang="es-PR" altLang="en-US" b="1"/>
              <a:t> Concepto:</a:t>
            </a:r>
          </a:p>
          <a:p>
            <a:pPr lvl="1">
              <a:lnSpc>
                <a:spcPct val="80000"/>
              </a:lnSpc>
              <a:buFont typeface="Wingdings" panose="05000000000000000000" pitchFamily="2" charset="2"/>
              <a:buChar char="Ø"/>
            </a:pPr>
            <a:r>
              <a:rPr lang="es-PR" altLang="en-US" b="1"/>
              <a:t> El músculo se trae a su movimiento final,</a:t>
            </a:r>
          </a:p>
          <a:p>
            <a:pPr lvl="1">
              <a:lnSpc>
                <a:spcPct val="80000"/>
              </a:lnSpc>
              <a:buFont typeface="Wingdings" panose="05000000000000000000" pitchFamily="2" charset="2"/>
              <a:buNone/>
            </a:pPr>
            <a:r>
              <a:rPr lang="es-PR" altLang="en-US" b="1"/>
              <a:t>     contracción isométrico del músculo trinco, se </a:t>
            </a:r>
          </a:p>
          <a:p>
            <a:pPr lvl="1">
              <a:lnSpc>
                <a:spcPct val="80000"/>
              </a:lnSpc>
              <a:buFont typeface="Wingdings" panose="05000000000000000000" pitchFamily="2" charset="2"/>
              <a:buNone/>
            </a:pPr>
            <a:r>
              <a:rPr lang="es-PR" altLang="en-US" b="1"/>
              <a:t>     relaja, se estira vía la contracción de músculo</a:t>
            </a:r>
          </a:p>
          <a:p>
            <a:pPr lvl="1">
              <a:lnSpc>
                <a:spcPct val="80000"/>
              </a:lnSpc>
              <a:buFont typeface="Wingdings" panose="05000000000000000000" pitchFamily="2" charset="2"/>
              <a:buNone/>
            </a:pPr>
            <a:r>
              <a:rPr lang="es-PR" altLang="en-US" b="1"/>
              <a:t>     opuesto </a:t>
            </a:r>
          </a:p>
        </p:txBody>
      </p:sp>
      <p:sp>
        <p:nvSpPr>
          <p:cNvPr id="4" name="Title 5">
            <a:extLst>
              <a:ext uri="{FF2B5EF4-FFF2-40B4-BE49-F238E27FC236}">
                <a16:creationId xmlns:a16="http://schemas.microsoft.com/office/drawing/2014/main" id="{F3156305-BD04-B2B0-FE7D-FE6795C7BB3C}"/>
              </a:ext>
            </a:extLst>
          </p:cNvPr>
          <p:cNvSpPr txBox="1">
            <a:spLocks/>
          </p:cNvSpPr>
          <p:nvPr/>
        </p:nvSpPr>
        <p:spPr bwMode="auto">
          <a:xfrm>
            <a:off x="0" y="381000"/>
            <a:ext cx="9067800" cy="4572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7C0C22A1-1A3A-C8DA-CEC3-22B3D3F052BB}"/>
              </a:ext>
            </a:extLst>
          </p:cNvPr>
          <p:cNvSpPr txBox="1">
            <a:spLocks/>
          </p:cNvSpPr>
          <p:nvPr/>
        </p:nvSpPr>
        <p:spPr bwMode="auto">
          <a:xfrm>
            <a:off x="228600" y="2438400"/>
            <a:ext cx="8305800" cy="6096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MÉTODOS/TÉCNICAS:</a:t>
            </a:r>
          </a:p>
          <a:p>
            <a:pPr algn="ctr" eaLnBrk="1" hangingPunct="1">
              <a:lnSpc>
                <a:spcPct val="80000"/>
              </a:lnSpc>
              <a:buFontTx/>
              <a:buNone/>
            </a:pPr>
            <a:r>
              <a:rPr lang="es-PR" altLang="en-US" sz="3200" i="1" u="sng">
                <a:solidFill>
                  <a:srgbClr val="339933"/>
                </a:solidFill>
                <a:effectLst>
                  <a:outerShdw blurRad="38100" dist="38100" dir="2700000" algn="tl">
                    <a:srgbClr val="FFFFFF"/>
                  </a:outerShdw>
                </a:effectLst>
                <a:latin typeface="Verdana" panose="020B0604030504040204" pitchFamily="34" charset="0"/>
                <a:cs typeface="Tahoma" panose="020B0604030504040204" pitchFamily="34" charset="0"/>
              </a:rPr>
              <a:t>Sustentación-Relajación</a:t>
            </a:r>
          </a:p>
        </p:txBody>
      </p:sp>
      <p:sp>
        <p:nvSpPr>
          <p:cNvPr id="520197" name="Title 1">
            <a:extLst>
              <a:ext uri="{FF2B5EF4-FFF2-40B4-BE49-F238E27FC236}">
                <a16:creationId xmlns:a16="http://schemas.microsoft.com/office/drawing/2014/main" id="{AC73EA44-FD91-509E-8065-1537A854D861}"/>
              </a:ext>
            </a:extLst>
          </p:cNvPr>
          <p:cNvSpPr>
            <a:spLocks/>
          </p:cNvSpPr>
          <p:nvPr/>
        </p:nvSpPr>
        <p:spPr bwMode="auto">
          <a:xfrm>
            <a:off x="0" y="990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520198" name="Title 1">
            <a:extLst>
              <a:ext uri="{FF2B5EF4-FFF2-40B4-BE49-F238E27FC236}">
                <a16:creationId xmlns:a16="http://schemas.microsoft.com/office/drawing/2014/main" id="{0A704C11-0CC5-AFE8-F73E-6E9DEE5965D6}"/>
              </a:ext>
            </a:extLst>
          </p:cNvPr>
          <p:cNvSpPr>
            <a:spLocks/>
          </p:cNvSpPr>
          <p:nvPr/>
        </p:nvSpPr>
        <p:spPr bwMode="auto">
          <a:xfrm>
            <a:off x="2286000" y="19050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Content Placeholder 2">
            <a:extLst>
              <a:ext uri="{FF2B5EF4-FFF2-40B4-BE49-F238E27FC236}">
                <a16:creationId xmlns:a16="http://schemas.microsoft.com/office/drawing/2014/main" id="{AA414FE2-1E1D-0CF4-AF5C-1A7FDE945064}"/>
              </a:ext>
            </a:extLst>
          </p:cNvPr>
          <p:cNvSpPr>
            <a:spLocks noGrp="1"/>
          </p:cNvSpPr>
          <p:nvPr>
            <p:ph idx="4294967295"/>
          </p:nvPr>
        </p:nvSpPr>
        <p:spPr>
          <a:xfrm>
            <a:off x="533400" y="3352800"/>
            <a:ext cx="8077200" cy="3048000"/>
          </a:xfrm>
        </p:spPr>
        <p:txBody>
          <a:bodyPr/>
          <a:lstStyle/>
          <a:p>
            <a:pPr eaLnBrk="1" hangingPunct="1">
              <a:lnSpc>
                <a:spcPct val="80000"/>
              </a:lnSpc>
              <a:buFont typeface="Wingdings" panose="05000000000000000000" pitchFamily="2" charset="2"/>
              <a:buChar char="q"/>
            </a:pPr>
            <a:r>
              <a:rPr lang="es-PR" altLang="en-US" b="1"/>
              <a:t> Concepto:</a:t>
            </a:r>
          </a:p>
          <a:p>
            <a:pPr lvl="1">
              <a:lnSpc>
                <a:spcPct val="80000"/>
              </a:lnSpc>
              <a:buFont typeface="Wingdings" panose="05000000000000000000" pitchFamily="2" charset="2"/>
              <a:buChar char="Ø"/>
            </a:pPr>
            <a:r>
              <a:rPr lang="es-PR" altLang="en-US" b="1"/>
              <a:t> Esta técnica se ejecuta en la misma secuencia </a:t>
            </a:r>
          </a:p>
          <a:p>
            <a:pPr lvl="1">
              <a:lnSpc>
                <a:spcPct val="90000"/>
              </a:lnSpc>
              <a:buFont typeface="Wingdings" panose="05000000000000000000" pitchFamily="2" charset="2"/>
              <a:buNone/>
            </a:pPr>
            <a:r>
              <a:rPr lang="es-PR" altLang="en-US" b="1"/>
              <a:t>     que la técnica de contracción-relajación, con </a:t>
            </a:r>
          </a:p>
          <a:p>
            <a:pPr lvl="1">
              <a:lnSpc>
                <a:spcPct val="90000"/>
              </a:lnSpc>
              <a:buFont typeface="Wingdings" panose="05000000000000000000" pitchFamily="2" charset="2"/>
              <a:buNone/>
            </a:pPr>
            <a:r>
              <a:rPr lang="es-PR" altLang="en-US" b="1"/>
              <a:t>     excepción que no se permite movimiento</a:t>
            </a:r>
          </a:p>
          <a:p>
            <a:pPr lvl="1">
              <a:lnSpc>
                <a:spcPct val="90000"/>
              </a:lnSpc>
              <a:buFont typeface="Wingdings" panose="05000000000000000000" pitchFamily="2" charset="2"/>
              <a:buNone/>
            </a:pPr>
            <a:r>
              <a:rPr lang="es-PR" altLang="en-US" b="1"/>
              <a:t>     durante la contracción isométrica</a:t>
            </a:r>
          </a:p>
        </p:txBody>
      </p:sp>
      <p:sp>
        <p:nvSpPr>
          <p:cNvPr id="4" name="Title 5">
            <a:extLst>
              <a:ext uri="{FF2B5EF4-FFF2-40B4-BE49-F238E27FC236}">
                <a16:creationId xmlns:a16="http://schemas.microsoft.com/office/drawing/2014/main" id="{C8D602AF-E192-C507-38AF-93F3098168EE}"/>
              </a:ext>
            </a:extLst>
          </p:cNvPr>
          <p:cNvSpPr txBox="1">
            <a:spLocks/>
          </p:cNvSpPr>
          <p:nvPr/>
        </p:nvSpPr>
        <p:spPr bwMode="auto">
          <a:xfrm>
            <a:off x="0" y="381000"/>
            <a:ext cx="9067800" cy="4572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43994946-8152-659A-F22B-03F91FD01511}"/>
              </a:ext>
            </a:extLst>
          </p:cNvPr>
          <p:cNvSpPr txBox="1">
            <a:spLocks/>
          </p:cNvSpPr>
          <p:nvPr/>
        </p:nvSpPr>
        <p:spPr bwMode="auto">
          <a:xfrm>
            <a:off x="228600" y="2438400"/>
            <a:ext cx="8305800" cy="6096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MÉTODOS/TÉCNICAS:</a:t>
            </a:r>
          </a:p>
          <a:p>
            <a:pPr algn="ctr" eaLnBrk="1" hangingPunct="1">
              <a:lnSpc>
                <a:spcPct val="80000"/>
              </a:lnSpc>
              <a:buFontTx/>
              <a:buNone/>
            </a:pPr>
            <a:r>
              <a:rPr lang="es-PR" altLang="en-US" sz="3200" i="1" u="sng">
                <a:solidFill>
                  <a:srgbClr val="339933"/>
                </a:solidFill>
                <a:effectLst>
                  <a:outerShdw blurRad="38100" dist="38100" dir="2700000" algn="tl">
                    <a:srgbClr val="FFFFFF"/>
                  </a:outerShdw>
                </a:effectLst>
                <a:latin typeface="Verdana" panose="020B0604030504040204" pitchFamily="34" charset="0"/>
                <a:cs typeface="Tahoma" panose="020B0604030504040204" pitchFamily="34" charset="0"/>
              </a:rPr>
              <a:t>Sustentación-Relajación</a:t>
            </a:r>
          </a:p>
        </p:txBody>
      </p:sp>
      <p:sp>
        <p:nvSpPr>
          <p:cNvPr id="522245" name="Title 1">
            <a:extLst>
              <a:ext uri="{FF2B5EF4-FFF2-40B4-BE49-F238E27FC236}">
                <a16:creationId xmlns:a16="http://schemas.microsoft.com/office/drawing/2014/main" id="{9B0A353B-65C3-7FC6-90BF-FEED494958F0}"/>
              </a:ext>
            </a:extLst>
          </p:cNvPr>
          <p:cNvSpPr>
            <a:spLocks/>
          </p:cNvSpPr>
          <p:nvPr/>
        </p:nvSpPr>
        <p:spPr bwMode="auto">
          <a:xfrm>
            <a:off x="0" y="990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522246" name="Title 1">
            <a:extLst>
              <a:ext uri="{FF2B5EF4-FFF2-40B4-BE49-F238E27FC236}">
                <a16:creationId xmlns:a16="http://schemas.microsoft.com/office/drawing/2014/main" id="{B81FA8B4-A1EE-E64C-C257-E71614CE08F6}"/>
              </a:ext>
            </a:extLst>
          </p:cNvPr>
          <p:cNvSpPr>
            <a:spLocks/>
          </p:cNvSpPr>
          <p:nvPr/>
        </p:nvSpPr>
        <p:spPr bwMode="auto">
          <a:xfrm>
            <a:off x="2286000" y="19050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Content Placeholder 2">
            <a:extLst>
              <a:ext uri="{FF2B5EF4-FFF2-40B4-BE49-F238E27FC236}">
                <a16:creationId xmlns:a16="http://schemas.microsoft.com/office/drawing/2014/main" id="{3D4856A1-9EC6-4A9B-5C32-55754966EBAE}"/>
              </a:ext>
            </a:extLst>
          </p:cNvPr>
          <p:cNvSpPr>
            <a:spLocks noGrp="1"/>
          </p:cNvSpPr>
          <p:nvPr>
            <p:ph idx="4294967295"/>
          </p:nvPr>
        </p:nvSpPr>
        <p:spPr>
          <a:xfrm>
            <a:off x="533400" y="3352800"/>
            <a:ext cx="8077200" cy="3048000"/>
          </a:xfrm>
        </p:spPr>
        <p:txBody>
          <a:bodyPr/>
          <a:lstStyle/>
          <a:p>
            <a:pPr eaLnBrk="1" hangingPunct="1">
              <a:lnSpc>
                <a:spcPct val="80000"/>
              </a:lnSpc>
              <a:buFont typeface="Wingdings" panose="05000000000000000000" pitchFamily="2" charset="2"/>
              <a:buChar char="q"/>
            </a:pPr>
            <a:r>
              <a:rPr lang="es-PR" altLang="en-US" b="1"/>
              <a:t> Concepto:</a:t>
            </a:r>
          </a:p>
          <a:p>
            <a:pPr lvl="1">
              <a:lnSpc>
                <a:spcPct val="80000"/>
              </a:lnSpc>
              <a:buFont typeface="Wingdings" panose="05000000000000000000" pitchFamily="2" charset="2"/>
              <a:buChar char="Ø"/>
            </a:pPr>
            <a:r>
              <a:rPr lang="es-PR" altLang="en-US" b="1"/>
              <a:t> La intensidad de cada contracción se aumenta</a:t>
            </a:r>
          </a:p>
          <a:p>
            <a:pPr lvl="1">
              <a:lnSpc>
                <a:spcPct val="80000"/>
              </a:lnSpc>
              <a:buFont typeface="Wingdings" panose="05000000000000000000" pitchFamily="2" charset="2"/>
              <a:buNone/>
            </a:pPr>
            <a:r>
              <a:rPr lang="es-PR" altLang="en-US" b="1"/>
              <a:t>     gradualmente con cada repetición sucesiva</a:t>
            </a:r>
          </a:p>
        </p:txBody>
      </p:sp>
      <p:sp>
        <p:nvSpPr>
          <p:cNvPr id="4" name="Title 5">
            <a:extLst>
              <a:ext uri="{FF2B5EF4-FFF2-40B4-BE49-F238E27FC236}">
                <a16:creationId xmlns:a16="http://schemas.microsoft.com/office/drawing/2014/main" id="{967C0995-E6FC-5F81-CAB1-1C9A2FB1EA1B}"/>
              </a:ext>
            </a:extLst>
          </p:cNvPr>
          <p:cNvSpPr txBox="1">
            <a:spLocks/>
          </p:cNvSpPr>
          <p:nvPr/>
        </p:nvSpPr>
        <p:spPr bwMode="auto">
          <a:xfrm>
            <a:off x="0" y="381000"/>
            <a:ext cx="9067800" cy="4572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DDDA07B4-83FF-2C8E-2C2E-0A95B1933C97}"/>
              </a:ext>
            </a:extLst>
          </p:cNvPr>
          <p:cNvSpPr txBox="1">
            <a:spLocks/>
          </p:cNvSpPr>
          <p:nvPr/>
        </p:nvSpPr>
        <p:spPr bwMode="auto">
          <a:xfrm>
            <a:off x="228600" y="2438400"/>
            <a:ext cx="8305800" cy="6096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MÉTODOS/TÉCNICAS:</a:t>
            </a:r>
          </a:p>
          <a:p>
            <a:pPr algn="ctr" eaLnBrk="1" hangingPunct="1">
              <a:lnSpc>
                <a:spcPct val="80000"/>
              </a:lnSpc>
              <a:buFontTx/>
              <a:buNone/>
            </a:pPr>
            <a:r>
              <a:rPr lang="es-PR" altLang="en-US" sz="3200" i="1" u="sng">
                <a:solidFill>
                  <a:srgbClr val="339933"/>
                </a:solidFill>
                <a:effectLst>
                  <a:outerShdw blurRad="38100" dist="38100" dir="2700000" algn="tl">
                    <a:srgbClr val="FFFFFF"/>
                  </a:outerShdw>
                </a:effectLst>
                <a:latin typeface="Verdana" panose="020B0604030504040204" pitchFamily="34" charset="0"/>
                <a:cs typeface="Tahoma" panose="020B0604030504040204" pitchFamily="34" charset="0"/>
              </a:rPr>
              <a:t>Sustentación-Relajación</a:t>
            </a:r>
          </a:p>
        </p:txBody>
      </p:sp>
      <p:sp>
        <p:nvSpPr>
          <p:cNvPr id="524293" name="Title 1">
            <a:extLst>
              <a:ext uri="{FF2B5EF4-FFF2-40B4-BE49-F238E27FC236}">
                <a16:creationId xmlns:a16="http://schemas.microsoft.com/office/drawing/2014/main" id="{99A2F1A3-4780-8202-4309-2912FE80B8D5}"/>
              </a:ext>
            </a:extLst>
          </p:cNvPr>
          <p:cNvSpPr>
            <a:spLocks/>
          </p:cNvSpPr>
          <p:nvPr/>
        </p:nvSpPr>
        <p:spPr bwMode="auto">
          <a:xfrm>
            <a:off x="0" y="990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524294" name="Title 1">
            <a:extLst>
              <a:ext uri="{FF2B5EF4-FFF2-40B4-BE49-F238E27FC236}">
                <a16:creationId xmlns:a16="http://schemas.microsoft.com/office/drawing/2014/main" id="{24644609-1186-0176-BF8D-38A0C5A17513}"/>
              </a:ext>
            </a:extLst>
          </p:cNvPr>
          <p:cNvSpPr>
            <a:spLocks/>
          </p:cNvSpPr>
          <p:nvPr/>
        </p:nvSpPr>
        <p:spPr bwMode="auto">
          <a:xfrm>
            <a:off x="2286000" y="19050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Content Placeholder 2">
            <a:extLst>
              <a:ext uri="{FF2B5EF4-FFF2-40B4-BE49-F238E27FC236}">
                <a16:creationId xmlns:a16="http://schemas.microsoft.com/office/drawing/2014/main" id="{43A8C444-2BB1-D4E5-6F55-B9E9D8EE5CB4}"/>
              </a:ext>
            </a:extLst>
          </p:cNvPr>
          <p:cNvSpPr>
            <a:spLocks noGrp="1"/>
          </p:cNvSpPr>
          <p:nvPr>
            <p:ph idx="4294967295"/>
          </p:nvPr>
        </p:nvSpPr>
        <p:spPr>
          <a:xfrm>
            <a:off x="381000" y="3048000"/>
            <a:ext cx="8229600" cy="2590800"/>
          </a:xfrm>
        </p:spPr>
        <p:txBody>
          <a:bodyPr/>
          <a:lstStyle/>
          <a:p>
            <a:pPr eaLnBrk="1" hangingPunct="1">
              <a:buFont typeface="Wingdings" panose="05000000000000000000" pitchFamily="2" charset="2"/>
              <a:buChar char="q"/>
            </a:pPr>
            <a:r>
              <a:rPr lang="en-US" altLang="en-US" b="1"/>
              <a:t> </a:t>
            </a:r>
            <a:r>
              <a:rPr lang="es-PR" altLang="en-US" b="1"/>
              <a:t>Propiedades:</a:t>
            </a:r>
          </a:p>
          <a:p>
            <a:pPr lvl="1" eaLnBrk="1" hangingPunct="1">
              <a:buFont typeface="Wingdings" panose="05000000000000000000" pitchFamily="2" charset="2"/>
              <a:buChar char="Ø"/>
            </a:pPr>
            <a:r>
              <a:rPr lang="es-PR" altLang="en-US" b="1"/>
              <a:t> Propiedades contráctiles y elásticas:</a:t>
            </a:r>
          </a:p>
          <a:p>
            <a:pPr lvl="2" eaLnBrk="1" hangingPunct="1">
              <a:buFontTx/>
              <a:buChar char="•"/>
            </a:pPr>
            <a:r>
              <a:rPr lang="es-PR" altLang="en-US" b="1"/>
              <a:t>Se acorta cuando se estimula</a:t>
            </a:r>
          </a:p>
          <a:p>
            <a:pPr lvl="2" eaLnBrk="1" hangingPunct="1">
              <a:lnSpc>
                <a:spcPct val="80000"/>
              </a:lnSpc>
              <a:buFontTx/>
              <a:buChar char="•"/>
            </a:pPr>
            <a:r>
              <a:rPr lang="es-PR" altLang="en-US" b="1"/>
              <a:t>Se relaja luego de la contracción</a:t>
            </a:r>
          </a:p>
          <a:p>
            <a:pPr lvl="2" eaLnBrk="1" hangingPunct="1">
              <a:lnSpc>
                <a:spcPct val="80000"/>
              </a:lnSpc>
              <a:buFontTx/>
              <a:buChar char="•"/>
            </a:pPr>
            <a:r>
              <a:rPr lang="es-PR" altLang="en-US" b="1"/>
              <a:t>Puede ser estirado pasivamente </a:t>
            </a:r>
            <a:endParaRPr lang="en-US" altLang="en-US" b="1"/>
          </a:p>
        </p:txBody>
      </p:sp>
      <p:sp>
        <p:nvSpPr>
          <p:cNvPr id="4" name="Title 5">
            <a:extLst>
              <a:ext uri="{FF2B5EF4-FFF2-40B4-BE49-F238E27FC236}">
                <a16:creationId xmlns:a16="http://schemas.microsoft.com/office/drawing/2014/main" id="{A50732B2-B4CD-C84C-83AD-88BE032326EA}"/>
              </a:ext>
            </a:extLst>
          </p:cNvPr>
          <p:cNvSpPr txBox="1">
            <a:spLocks/>
          </p:cNvSpPr>
          <p:nvPr/>
        </p:nvSpPr>
        <p:spPr bwMode="auto">
          <a:xfrm>
            <a:off x="228600" y="685800"/>
            <a:ext cx="85344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7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Y FLEXIBILIDAD</a:t>
            </a:r>
          </a:p>
        </p:txBody>
      </p:sp>
      <p:sp>
        <p:nvSpPr>
          <p:cNvPr id="217092" name="Title 1">
            <a:extLst>
              <a:ext uri="{FF2B5EF4-FFF2-40B4-BE49-F238E27FC236}">
                <a16:creationId xmlns:a16="http://schemas.microsoft.com/office/drawing/2014/main" id="{08EAF842-5430-C194-FE1C-FF7CE6EE5BFD}"/>
              </a:ext>
            </a:extLst>
          </p:cNvPr>
          <p:cNvSpPr>
            <a:spLocks/>
          </p:cNvSpPr>
          <p:nvPr/>
        </p:nvSpPr>
        <p:spPr bwMode="auto">
          <a:xfrm>
            <a:off x="304800" y="18288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MOVILIDAD DEL TEJIDO BLANDO:</a:t>
            </a:r>
            <a:br>
              <a:rPr lang="es-PR" altLang="en-US" sz="3700">
                <a:latin typeface="Calibri" panose="020F0502020204030204" pitchFamily="34" charset="0"/>
              </a:rPr>
            </a:br>
            <a:r>
              <a:rPr lang="es-PR" altLang="en-US" sz="3500" i="1">
                <a:latin typeface="Tahoma" panose="020B0604030504040204" pitchFamily="34" charset="0"/>
              </a:rPr>
              <a:t>MÚSCULOS</a:t>
            </a:r>
          </a:p>
        </p:txBody>
      </p:sp>
    </p:spTree>
    <p:custDataLst>
      <p:tags r:id="rId1"/>
    </p:custData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Content Placeholder 2">
            <a:extLst>
              <a:ext uri="{FF2B5EF4-FFF2-40B4-BE49-F238E27FC236}">
                <a16:creationId xmlns:a16="http://schemas.microsoft.com/office/drawing/2014/main" id="{EE3FE45A-15E1-87A0-92F3-F2E3A93D1979}"/>
              </a:ext>
            </a:extLst>
          </p:cNvPr>
          <p:cNvSpPr>
            <a:spLocks noGrp="1"/>
          </p:cNvSpPr>
          <p:nvPr>
            <p:ph idx="4294967295"/>
          </p:nvPr>
        </p:nvSpPr>
        <p:spPr>
          <a:xfrm>
            <a:off x="533400" y="3352800"/>
            <a:ext cx="8077200" cy="3048000"/>
          </a:xfrm>
        </p:spPr>
        <p:txBody>
          <a:bodyPr/>
          <a:lstStyle/>
          <a:p>
            <a:pPr eaLnBrk="1" hangingPunct="1">
              <a:lnSpc>
                <a:spcPct val="80000"/>
              </a:lnSpc>
              <a:buFont typeface="Wingdings" panose="05000000000000000000" pitchFamily="2" charset="2"/>
              <a:buChar char="q"/>
            </a:pPr>
            <a:r>
              <a:rPr lang="es-PR" altLang="en-US" b="1"/>
              <a:t> Teoría:</a:t>
            </a:r>
          </a:p>
          <a:p>
            <a:pPr lvl="1">
              <a:lnSpc>
                <a:spcPct val="90000"/>
              </a:lnSpc>
              <a:buFont typeface="Wingdings" panose="05000000000000000000" pitchFamily="2" charset="2"/>
              <a:buChar char="Ø"/>
            </a:pPr>
            <a:r>
              <a:rPr lang="es-PR" altLang="en-US" b="1"/>
              <a:t> Utiliza la inhibición recíproca</a:t>
            </a:r>
          </a:p>
        </p:txBody>
      </p:sp>
      <p:sp>
        <p:nvSpPr>
          <p:cNvPr id="4" name="Title 5">
            <a:extLst>
              <a:ext uri="{FF2B5EF4-FFF2-40B4-BE49-F238E27FC236}">
                <a16:creationId xmlns:a16="http://schemas.microsoft.com/office/drawing/2014/main" id="{31AF02A0-3CF5-77BB-1220-55E6324B0330}"/>
              </a:ext>
            </a:extLst>
          </p:cNvPr>
          <p:cNvSpPr txBox="1">
            <a:spLocks/>
          </p:cNvSpPr>
          <p:nvPr/>
        </p:nvSpPr>
        <p:spPr bwMode="auto">
          <a:xfrm>
            <a:off x="0" y="381000"/>
            <a:ext cx="9067800" cy="4572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3E4E3665-BCAF-531E-9CC4-BA6C9DA54791}"/>
              </a:ext>
            </a:extLst>
          </p:cNvPr>
          <p:cNvSpPr txBox="1">
            <a:spLocks/>
          </p:cNvSpPr>
          <p:nvPr/>
        </p:nvSpPr>
        <p:spPr bwMode="auto">
          <a:xfrm>
            <a:off x="228600" y="2438400"/>
            <a:ext cx="8305800" cy="6096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MÉTODOS/TÉCNICAS:</a:t>
            </a:r>
          </a:p>
          <a:p>
            <a:pPr algn="ctr" eaLnBrk="1" hangingPunct="1">
              <a:lnSpc>
                <a:spcPct val="80000"/>
              </a:lnSpc>
              <a:buFontTx/>
              <a:buNone/>
            </a:pPr>
            <a:r>
              <a:rPr lang="es-PR" altLang="en-US" sz="3200" i="1" u="sng">
                <a:solidFill>
                  <a:srgbClr val="339933"/>
                </a:solidFill>
                <a:effectLst>
                  <a:outerShdw blurRad="38100" dist="38100" dir="2700000" algn="tl">
                    <a:srgbClr val="FFFFFF"/>
                  </a:outerShdw>
                </a:effectLst>
                <a:latin typeface="Verdana" panose="020B0604030504040204" pitchFamily="34" charset="0"/>
                <a:cs typeface="Tahoma" panose="020B0604030504040204" pitchFamily="34" charset="0"/>
              </a:rPr>
              <a:t>Sustentación-Relajación</a:t>
            </a:r>
          </a:p>
        </p:txBody>
      </p:sp>
      <p:sp>
        <p:nvSpPr>
          <p:cNvPr id="526341" name="Title 1">
            <a:extLst>
              <a:ext uri="{FF2B5EF4-FFF2-40B4-BE49-F238E27FC236}">
                <a16:creationId xmlns:a16="http://schemas.microsoft.com/office/drawing/2014/main" id="{5B6F8239-CD03-376F-C63D-343D7CF4FF5A}"/>
              </a:ext>
            </a:extLst>
          </p:cNvPr>
          <p:cNvSpPr>
            <a:spLocks/>
          </p:cNvSpPr>
          <p:nvPr/>
        </p:nvSpPr>
        <p:spPr bwMode="auto">
          <a:xfrm>
            <a:off x="0" y="990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526342" name="Title 1">
            <a:extLst>
              <a:ext uri="{FF2B5EF4-FFF2-40B4-BE49-F238E27FC236}">
                <a16:creationId xmlns:a16="http://schemas.microsoft.com/office/drawing/2014/main" id="{A21981E9-5860-E19C-E44E-9BAD3D833573}"/>
              </a:ext>
            </a:extLst>
          </p:cNvPr>
          <p:cNvSpPr>
            <a:spLocks/>
          </p:cNvSpPr>
          <p:nvPr/>
        </p:nvSpPr>
        <p:spPr bwMode="auto">
          <a:xfrm>
            <a:off x="2286000" y="19050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Content Placeholder 2">
            <a:extLst>
              <a:ext uri="{FF2B5EF4-FFF2-40B4-BE49-F238E27FC236}">
                <a16:creationId xmlns:a16="http://schemas.microsoft.com/office/drawing/2014/main" id="{8045BD4F-A9CF-8E30-376E-FD77E1EB1909}"/>
              </a:ext>
            </a:extLst>
          </p:cNvPr>
          <p:cNvSpPr>
            <a:spLocks noGrp="1"/>
          </p:cNvSpPr>
          <p:nvPr>
            <p:ph idx="4294967295"/>
          </p:nvPr>
        </p:nvSpPr>
        <p:spPr>
          <a:xfrm>
            <a:off x="533400" y="3352800"/>
            <a:ext cx="8077200" cy="3048000"/>
          </a:xfrm>
        </p:spPr>
        <p:txBody>
          <a:bodyPr/>
          <a:lstStyle/>
          <a:p>
            <a:pPr eaLnBrk="1" hangingPunct="1">
              <a:lnSpc>
                <a:spcPct val="80000"/>
              </a:lnSpc>
              <a:buFont typeface="Wingdings" panose="05000000000000000000" pitchFamily="2" charset="2"/>
              <a:buChar char="q"/>
            </a:pPr>
            <a:r>
              <a:rPr lang="es-PR" altLang="en-US" b="1"/>
              <a:t> Indicaciones:</a:t>
            </a:r>
          </a:p>
          <a:p>
            <a:pPr lvl="1">
              <a:buFont typeface="Wingdings" panose="05000000000000000000" pitchFamily="2" charset="2"/>
              <a:buChar char="Ø"/>
            </a:pPr>
            <a:r>
              <a:rPr lang="es-PR" altLang="en-US" b="1"/>
              <a:t> Cuando la restricción articular se acompaña de</a:t>
            </a:r>
          </a:p>
          <a:p>
            <a:pPr lvl="1">
              <a:lnSpc>
                <a:spcPct val="90000"/>
              </a:lnSpc>
              <a:buFont typeface="Wingdings" panose="05000000000000000000" pitchFamily="2" charset="2"/>
              <a:buNone/>
            </a:pPr>
            <a:r>
              <a:rPr lang="es-PR" altLang="en-US" b="1"/>
              <a:t>    espasmo muscular y dolor</a:t>
            </a:r>
            <a:r>
              <a:rPr lang="es-PR" altLang="en-US"/>
              <a:t> </a:t>
            </a:r>
          </a:p>
        </p:txBody>
      </p:sp>
      <p:sp>
        <p:nvSpPr>
          <p:cNvPr id="4" name="Title 5">
            <a:extLst>
              <a:ext uri="{FF2B5EF4-FFF2-40B4-BE49-F238E27FC236}">
                <a16:creationId xmlns:a16="http://schemas.microsoft.com/office/drawing/2014/main" id="{6743E84B-0302-90A2-6C96-BEFC5C1FFE04}"/>
              </a:ext>
            </a:extLst>
          </p:cNvPr>
          <p:cNvSpPr txBox="1">
            <a:spLocks/>
          </p:cNvSpPr>
          <p:nvPr/>
        </p:nvSpPr>
        <p:spPr bwMode="auto">
          <a:xfrm>
            <a:off x="0" y="381000"/>
            <a:ext cx="9067800" cy="4572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92D7421D-3409-A374-60D2-876B4E0C9CC4}"/>
              </a:ext>
            </a:extLst>
          </p:cNvPr>
          <p:cNvSpPr txBox="1">
            <a:spLocks/>
          </p:cNvSpPr>
          <p:nvPr/>
        </p:nvSpPr>
        <p:spPr bwMode="auto">
          <a:xfrm>
            <a:off x="228600" y="2438400"/>
            <a:ext cx="8305800" cy="6096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MÉTODOS/TÉCNICAS:</a:t>
            </a:r>
          </a:p>
          <a:p>
            <a:pPr algn="ctr" eaLnBrk="1" hangingPunct="1">
              <a:lnSpc>
                <a:spcPct val="80000"/>
              </a:lnSpc>
              <a:buFontTx/>
              <a:buNone/>
            </a:pPr>
            <a:r>
              <a:rPr lang="es-PR" altLang="en-US" sz="3200" i="1" u="sng">
                <a:solidFill>
                  <a:srgbClr val="339933"/>
                </a:solidFill>
                <a:effectLst>
                  <a:outerShdw blurRad="38100" dist="38100" dir="2700000" algn="tl">
                    <a:srgbClr val="FFFFFF"/>
                  </a:outerShdw>
                </a:effectLst>
                <a:latin typeface="Verdana" panose="020B0604030504040204" pitchFamily="34" charset="0"/>
                <a:cs typeface="Tahoma" panose="020B0604030504040204" pitchFamily="34" charset="0"/>
              </a:rPr>
              <a:t>Sustentación-Relajación</a:t>
            </a:r>
          </a:p>
        </p:txBody>
      </p:sp>
      <p:sp>
        <p:nvSpPr>
          <p:cNvPr id="528389" name="Title 1">
            <a:extLst>
              <a:ext uri="{FF2B5EF4-FFF2-40B4-BE49-F238E27FC236}">
                <a16:creationId xmlns:a16="http://schemas.microsoft.com/office/drawing/2014/main" id="{6B7798AB-F583-5831-E1D0-85DDAE3A1B1C}"/>
              </a:ext>
            </a:extLst>
          </p:cNvPr>
          <p:cNvSpPr>
            <a:spLocks/>
          </p:cNvSpPr>
          <p:nvPr/>
        </p:nvSpPr>
        <p:spPr bwMode="auto">
          <a:xfrm>
            <a:off x="0" y="990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528390" name="Title 1">
            <a:extLst>
              <a:ext uri="{FF2B5EF4-FFF2-40B4-BE49-F238E27FC236}">
                <a16:creationId xmlns:a16="http://schemas.microsoft.com/office/drawing/2014/main" id="{F61232EF-31C0-E5A9-C2C5-D4C17CD59847}"/>
              </a:ext>
            </a:extLst>
          </p:cNvPr>
          <p:cNvSpPr>
            <a:spLocks/>
          </p:cNvSpPr>
          <p:nvPr/>
        </p:nvSpPr>
        <p:spPr bwMode="auto">
          <a:xfrm>
            <a:off x="2286000" y="19050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Content Placeholder 2">
            <a:extLst>
              <a:ext uri="{FF2B5EF4-FFF2-40B4-BE49-F238E27FC236}">
                <a16:creationId xmlns:a16="http://schemas.microsoft.com/office/drawing/2014/main" id="{2D9E7F4D-F9AA-0B70-9C98-DF445AC1A3FC}"/>
              </a:ext>
            </a:extLst>
          </p:cNvPr>
          <p:cNvSpPr>
            <a:spLocks noGrp="1"/>
          </p:cNvSpPr>
          <p:nvPr>
            <p:ph idx="4294967295"/>
          </p:nvPr>
        </p:nvSpPr>
        <p:spPr>
          <a:xfrm>
            <a:off x="533400" y="3352800"/>
            <a:ext cx="8077200" cy="3048000"/>
          </a:xfrm>
        </p:spPr>
        <p:txBody>
          <a:bodyPr/>
          <a:lstStyle/>
          <a:p>
            <a:pPr eaLnBrk="1" hangingPunct="1">
              <a:lnSpc>
                <a:spcPct val="80000"/>
              </a:lnSpc>
              <a:buFont typeface="Wingdings" panose="05000000000000000000" pitchFamily="2" charset="2"/>
              <a:buChar char="q"/>
            </a:pPr>
            <a:r>
              <a:rPr lang="es-PR" altLang="en-US" b="1"/>
              <a:t> Usos:</a:t>
            </a:r>
          </a:p>
          <a:p>
            <a:pPr lvl="1">
              <a:buFont typeface="Wingdings" panose="05000000000000000000" pitchFamily="2" charset="2"/>
              <a:buChar char="Ø"/>
            </a:pPr>
            <a:r>
              <a:rPr lang="es-PR" altLang="en-US" b="1"/>
              <a:t> Para aumentar el arco de movimiento que es </a:t>
            </a:r>
          </a:p>
          <a:p>
            <a:pPr lvl="1">
              <a:buFont typeface="Wingdings" panose="05000000000000000000" pitchFamily="2" charset="2"/>
              <a:buNone/>
            </a:pPr>
            <a:r>
              <a:rPr lang="es-PR" altLang="en-US" b="1"/>
              <a:t>    basado en una contracción isométrica del </a:t>
            </a:r>
          </a:p>
          <a:p>
            <a:pPr lvl="1">
              <a:buFont typeface="Wingdings" panose="05000000000000000000" pitchFamily="2" charset="2"/>
              <a:buNone/>
            </a:pPr>
            <a:r>
              <a:rPr lang="es-PR" altLang="en-US" b="1"/>
              <a:t>    antagonista contra una resistencia máxima</a:t>
            </a:r>
            <a:endParaRPr lang="es-PR" altLang="en-US"/>
          </a:p>
        </p:txBody>
      </p:sp>
      <p:sp>
        <p:nvSpPr>
          <p:cNvPr id="4" name="Title 5">
            <a:extLst>
              <a:ext uri="{FF2B5EF4-FFF2-40B4-BE49-F238E27FC236}">
                <a16:creationId xmlns:a16="http://schemas.microsoft.com/office/drawing/2014/main" id="{27034F04-72C5-13C2-8027-DC2B8B2DC2DC}"/>
              </a:ext>
            </a:extLst>
          </p:cNvPr>
          <p:cNvSpPr txBox="1">
            <a:spLocks/>
          </p:cNvSpPr>
          <p:nvPr/>
        </p:nvSpPr>
        <p:spPr bwMode="auto">
          <a:xfrm>
            <a:off x="0" y="381000"/>
            <a:ext cx="9067800" cy="4572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BDB07A50-A41A-C780-2C50-93A5E6640233}"/>
              </a:ext>
            </a:extLst>
          </p:cNvPr>
          <p:cNvSpPr txBox="1">
            <a:spLocks/>
          </p:cNvSpPr>
          <p:nvPr/>
        </p:nvSpPr>
        <p:spPr bwMode="auto">
          <a:xfrm>
            <a:off x="228600" y="2438400"/>
            <a:ext cx="8305800" cy="6096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MÉTODOS/TÉCNICAS:</a:t>
            </a:r>
          </a:p>
          <a:p>
            <a:pPr algn="ctr" eaLnBrk="1" hangingPunct="1">
              <a:lnSpc>
                <a:spcPct val="80000"/>
              </a:lnSpc>
              <a:buFontTx/>
              <a:buNone/>
            </a:pPr>
            <a:r>
              <a:rPr lang="es-PR" altLang="en-US" sz="3200" i="1" u="sng">
                <a:solidFill>
                  <a:srgbClr val="339933"/>
                </a:solidFill>
                <a:effectLst>
                  <a:outerShdw blurRad="38100" dist="38100" dir="2700000" algn="tl">
                    <a:srgbClr val="FFFFFF"/>
                  </a:outerShdw>
                </a:effectLst>
                <a:latin typeface="Verdana" panose="020B0604030504040204" pitchFamily="34" charset="0"/>
                <a:cs typeface="Tahoma" panose="020B0604030504040204" pitchFamily="34" charset="0"/>
              </a:rPr>
              <a:t>Sustentación-Relajación</a:t>
            </a:r>
          </a:p>
        </p:txBody>
      </p:sp>
      <p:sp>
        <p:nvSpPr>
          <p:cNvPr id="530437" name="Title 1">
            <a:extLst>
              <a:ext uri="{FF2B5EF4-FFF2-40B4-BE49-F238E27FC236}">
                <a16:creationId xmlns:a16="http://schemas.microsoft.com/office/drawing/2014/main" id="{78F835DB-A34F-23DB-7DB4-93ED453F9EF5}"/>
              </a:ext>
            </a:extLst>
          </p:cNvPr>
          <p:cNvSpPr>
            <a:spLocks/>
          </p:cNvSpPr>
          <p:nvPr/>
        </p:nvSpPr>
        <p:spPr bwMode="auto">
          <a:xfrm>
            <a:off x="0" y="990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530438" name="Title 1">
            <a:extLst>
              <a:ext uri="{FF2B5EF4-FFF2-40B4-BE49-F238E27FC236}">
                <a16:creationId xmlns:a16="http://schemas.microsoft.com/office/drawing/2014/main" id="{BF1511E5-2C0A-286A-0DE7-80883C042B0E}"/>
              </a:ext>
            </a:extLst>
          </p:cNvPr>
          <p:cNvSpPr>
            <a:spLocks/>
          </p:cNvSpPr>
          <p:nvPr/>
        </p:nvSpPr>
        <p:spPr bwMode="auto">
          <a:xfrm>
            <a:off x="2286000" y="19050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Content Placeholder 2">
            <a:extLst>
              <a:ext uri="{FF2B5EF4-FFF2-40B4-BE49-F238E27FC236}">
                <a16:creationId xmlns:a16="http://schemas.microsoft.com/office/drawing/2014/main" id="{81736CF2-8136-3E3A-5CBA-D2DE28AB30F5}"/>
              </a:ext>
            </a:extLst>
          </p:cNvPr>
          <p:cNvSpPr>
            <a:spLocks noGrp="1"/>
          </p:cNvSpPr>
          <p:nvPr>
            <p:ph idx="4294967295"/>
          </p:nvPr>
        </p:nvSpPr>
        <p:spPr>
          <a:xfrm>
            <a:off x="533400" y="3352800"/>
            <a:ext cx="8077200" cy="3048000"/>
          </a:xfrm>
        </p:spPr>
        <p:txBody>
          <a:bodyPr/>
          <a:lstStyle/>
          <a:p>
            <a:pPr eaLnBrk="1" hangingPunct="1">
              <a:lnSpc>
                <a:spcPct val="80000"/>
              </a:lnSpc>
              <a:buFont typeface="Wingdings" panose="05000000000000000000" pitchFamily="2" charset="2"/>
              <a:buChar char="q"/>
            </a:pPr>
            <a:r>
              <a:rPr lang="es-PR" altLang="en-US" b="1"/>
              <a:t> Procedimiento:</a:t>
            </a:r>
          </a:p>
          <a:p>
            <a:pPr lvl="1">
              <a:buFont typeface="Wingdings" panose="05000000000000000000" pitchFamily="2" charset="2"/>
              <a:buChar char="Ø"/>
            </a:pPr>
            <a:r>
              <a:rPr lang="es-PR" altLang="en-US" b="1"/>
              <a:t> Representa una contracción isométrica máxima del antagonista (hamstring) en los tres los planos de movimiento y al final del rango del agonista (cuadriceps), rango que es seguido por un relajamiento de los “Hamstrings”</a:t>
            </a:r>
          </a:p>
          <a:p>
            <a:pPr lvl="1">
              <a:buFont typeface="Wingdings" panose="05000000000000000000" pitchFamily="2" charset="2"/>
              <a:buChar char="Ø"/>
            </a:pPr>
            <a:r>
              <a:rPr lang="es-PR" altLang="en-US" b="1"/>
              <a:t> Luego, el agonista se utiliza activamente sin la resistencia para aumentar el movimiento del antagonista (hamstring).</a:t>
            </a:r>
          </a:p>
          <a:p>
            <a:pPr lvl="1">
              <a:buFont typeface="Wingdings" panose="05000000000000000000" pitchFamily="2" charset="2"/>
              <a:buChar char="Ø"/>
            </a:pPr>
            <a:r>
              <a:rPr lang="es-PR" altLang="en-US" b="1"/>
              <a:t> La rotación debe ser un componente del movimiento del patrón del movimiento</a:t>
            </a:r>
          </a:p>
        </p:txBody>
      </p:sp>
      <p:sp>
        <p:nvSpPr>
          <p:cNvPr id="4" name="Title 5">
            <a:extLst>
              <a:ext uri="{FF2B5EF4-FFF2-40B4-BE49-F238E27FC236}">
                <a16:creationId xmlns:a16="http://schemas.microsoft.com/office/drawing/2014/main" id="{16DF0984-FE11-635E-7CF8-3687DF7A2A33}"/>
              </a:ext>
            </a:extLst>
          </p:cNvPr>
          <p:cNvSpPr txBox="1">
            <a:spLocks/>
          </p:cNvSpPr>
          <p:nvPr/>
        </p:nvSpPr>
        <p:spPr bwMode="auto">
          <a:xfrm>
            <a:off x="0" y="381000"/>
            <a:ext cx="9067800" cy="4572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2" name="Title 5">
            <a:extLst>
              <a:ext uri="{FF2B5EF4-FFF2-40B4-BE49-F238E27FC236}">
                <a16:creationId xmlns:a16="http://schemas.microsoft.com/office/drawing/2014/main" id="{DF32E960-518E-695A-D4A5-E74BE60779D6}"/>
              </a:ext>
            </a:extLst>
          </p:cNvPr>
          <p:cNvSpPr txBox="1">
            <a:spLocks/>
          </p:cNvSpPr>
          <p:nvPr/>
        </p:nvSpPr>
        <p:spPr bwMode="auto">
          <a:xfrm>
            <a:off x="228600" y="2438400"/>
            <a:ext cx="8305800" cy="6096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s-PR" altLang="en-US" sz="32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MÉTODOS/TÉCNICAS:</a:t>
            </a:r>
          </a:p>
          <a:p>
            <a:pPr algn="ctr" eaLnBrk="1" hangingPunct="1">
              <a:lnSpc>
                <a:spcPct val="80000"/>
              </a:lnSpc>
              <a:buFontTx/>
              <a:buNone/>
            </a:pPr>
            <a:r>
              <a:rPr lang="es-PR" altLang="en-US" sz="3200" i="1" u="sng">
                <a:solidFill>
                  <a:srgbClr val="339933"/>
                </a:solidFill>
                <a:effectLst>
                  <a:outerShdw blurRad="38100" dist="38100" dir="2700000" algn="tl">
                    <a:srgbClr val="FFFFFF"/>
                  </a:outerShdw>
                </a:effectLst>
                <a:latin typeface="Verdana" panose="020B0604030504040204" pitchFamily="34" charset="0"/>
                <a:cs typeface="Tahoma" panose="020B0604030504040204" pitchFamily="34" charset="0"/>
              </a:rPr>
              <a:t>Sustentación-Relajación</a:t>
            </a:r>
          </a:p>
        </p:txBody>
      </p:sp>
      <p:sp>
        <p:nvSpPr>
          <p:cNvPr id="532485" name="Title 1">
            <a:extLst>
              <a:ext uri="{FF2B5EF4-FFF2-40B4-BE49-F238E27FC236}">
                <a16:creationId xmlns:a16="http://schemas.microsoft.com/office/drawing/2014/main" id="{B4039A0B-4A37-5DC9-36C7-E4AE9A838491}"/>
              </a:ext>
            </a:extLst>
          </p:cNvPr>
          <p:cNvSpPr>
            <a:spLocks/>
          </p:cNvSpPr>
          <p:nvPr/>
        </p:nvSpPr>
        <p:spPr bwMode="auto">
          <a:xfrm>
            <a:off x="0" y="990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700">
                <a:solidFill>
                  <a:srgbClr val="3333CC"/>
                </a:solidFill>
                <a:effectLst>
                  <a:outerShdw blurRad="38100" dist="38100" dir="2700000" algn="tl">
                    <a:srgbClr val="FFFFFF"/>
                  </a:outerShdw>
                </a:effectLst>
                <a:latin typeface="Tahoma" panose="020B0604030504040204" pitchFamily="34" charset="0"/>
              </a:rPr>
              <a:t>FACILITACIÓN NEUROMUSCULAR PROPIOCEPTIVA</a:t>
            </a:r>
          </a:p>
        </p:txBody>
      </p:sp>
      <p:sp>
        <p:nvSpPr>
          <p:cNvPr id="532486" name="Title 1">
            <a:extLst>
              <a:ext uri="{FF2B5EF4-FFF2-40B4-BE49-F238E27FC236}">
                <a16:creationId xmlns:a16="http://schemas.microsoft.com/office/drawing/2014/main" id="{DC320C90-5B84-DA04-8C72-4BDC5BC9A5ED}"/>
              </a:ext>
            </a:extLst>
          </p:cNvPr>
          <p:cNvSpPr>
            <a:spLocks/>
          </p:cNvSpPr>
          <p:nvPr/>
        </p:nvSpPr>
        <p:spPr bwMode="auto">
          <a:xfrm>
            <a:off x="2286000" y="19050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600" i="1">
                <a:solidFill>
                  <a:srgbClr val="660066"/>
                </a:solidFill>
                <a:latin typeface="Tahoma" panose="020B0604030504040204" pitchFamily="34" charset="0"/>
              </a:rPr>
              <a:t>(PNF, siglas en inglés)</a:t>
            </a:r>
          </a:p>
        </p:txBody>
      </p:sp>
    </p:spTree>
    <p:custDataLst>
      <p:tags r:id="rId1"/>
    </p:custData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Content Placeholder 2">
            <a:extLst>
              <a:ext uri="{FF2B5EF4-FFF2-40B4-BE49-F238E27FC236}">
                <a16:creationId xmlns:a16="http://schemas.microsoft.com/office/drawing/2014/main" id="{7505BD4A-4AB5-4E9E-88D5-FE5820C87E65}"/>
              </a:ext>
            </a:extLst>
          </p:cNvPr>
          <p:cNvSpPr>
            <a:spLocks noGrp="1"/>
          </p:cNvSpPr>
          <p:nvPr>
            <p:ph idx="4294967295"/>
          </p:nvPr>
        </p:nvSpPr>
        <p:spPr>
          <a:xfrm>
            <a:off x="228600" y="2819400"/>
            <a:ext cx="8686800" cy="3733800"/>
          </a:xfrm>
        </p:spPr>
        <p:txBody>
          <a:bodyPr/>
          <a:lstStyle/>
          <a:p>
            <a:pPr eaLnBrk="1" hangingPunct="1">
              <a:buFont typeface="Wingdings" panose="05000000000000000000" pitchFamily="2" charset="2"/>
              <a:buNone/>
            </a:pPr>
            <a:r>
              <a:rPr lang="es-PR" altLang="en-US" b="1"/>
              <a:t>Métodos/Técnicas:</a:t>
            </a:r>
          </a:p>
          <a:p>
            <a:pPr lvl="1" eaLnBrk="1" hangingPunct="1">
              <a:lnSpc>
                <a:spcPct val="90000"/>
              </a:lnSpc>
              <a:buFont typeface="Wingdings" panose="05000000000000000000" pitchFamily="2" charset="2"/>
              <a:buChar char="Ø"/>
            </a:pPr>
            <a:r>
              <a:rPr lang="es-PR" altLang="en-US" b="1"/>
              <a:t>Sustentación-Relajación (SR)</a:t>
            </a:r>
            <a:endParaRPr lang="es-PR" altLang="en-US" sz="3200" b="1"/>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 </a:t>
            </a:r>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 Se empieza con una contracción isométrica del antagonista (el músculo que se va a estirar) frente a una resistencia, seguida por una contracción concéntrica del agonista en combinación con ligera presión ejercida por el terapeuta atletico con el fin de producir el máximo estiramiento del antagonista.</a:t>
            </a:r>
          </a:p>
          <a:p>
            <a:pPr lvl="2" eaLnBrk="1" hangingPunct="1">
              <a:buFontTx/>
              <a:buChar char="•"/>
            </a:pPr>
            <a:r>
              <a:rPr lang="es-PR" altLang="en-US" b="1"/>
              <a:t>Utilidad/ventajas:</a:t>
            </a:r>
          </a:p>
          <a:p>
            <a:pPr lvl="3" eaLnBrk="1" hangingPunct="1">
              <a:buFont typeface="Wingdings" panose="05000000000000000000" pitchFamily="2" charset="2"/>
              <a:buChar char="ð"/>
            </a:pPr>
            <a:r>
              <a:rPr lang="es-PR" altLang="en-US" sz="2400" b="1"/>
              <a:t> Esta técnica es apropiada cuando hay mucha tensión muscular en un lado de la articulación, y se puede emplear con el agonistas y antagonista </a:t>
            </a:r>
          </a:p>
          <a:p>
            <a:pPr lvl="3" eaLnBrk="1" hangingPunct="1">
              <a:buFont typeface="Wingdings" panose="05000000000000000000" pitchFamily="2" charset="2"/>
              <a:buChar char="ð"/>
            </a:pPr>
            <a:endParaRPr lang="es-PR" altLang="en-US" sz="2400" b="1"/>
          </a:p>
          <a:p>
            <a:pPr lvl="2" eaLnBrk="1" hangingPunct="1">
              <a:buFontTx/>
              <a:buChar char="•"/>
            </a:pPr>
            <a:r>
              <a:rPr lang="es-PR" altLang="en-US" b="1"/>
              <a:t>Indicaciones:</a:t>
            </a:r>
          </a:p>
          <a:p>
            <a:pPr lvl="3" eaLnBrk="1" hangingPunct="1">
              <a:buFont typeface="Wingdings" panose="05000000000000000000" pitchFamily="2" charset="2"/>
              <a:buChar char="ð"/>
            </a:pPr>
            <a:r>
              <a:rPr lang="es-PR" altLang="en-US" sz="2400" b="1"/>
              <a:t> Espasmo muscular </a:t>
            </a:r>
          </a:p>
          <a:p>
            <a:pPr lvl="2" eaLnBrk="1" hangingPunct="1">
              <a:buFontTx/>
              <a:buChar char="•"/>
            </a:pPr>
            <a:r>
              <a:rPr lang="es-PR" altLang="en-US" b="1"/>
              <a:t>Principio:</a:t>
            </a:r>
          </a:p>
          <a:p>
            <a:pPr lvl="3" eaLnBrk="1" hangingPunct="1">
              <a:buFont typeface="Wingdings" panose="05000000000000000000" pitchFamily="2" charset="2"/>
              <a:buChar char="ð"/>
            </a:pPr>
            <a:r>
              <a:rPr lang="es-PR" altLang="en-US" sz="2400" b="1"/>
              <a:t> La contracción isométrica del músculo facilita un mejor relajamiento del músculo </a:t>
            </a:r>
          </a:p>
          <a:p>
            <a:pPr lvl="2" eaLnBrk="1" hangingPunct="1">
              <a:buFontTx/>
              <a:buChar char="•"/>
            </a:pPr>
            <a:r>
              <a:rPr lang="es-PR" altLang="en-US" b="1"/>
              <a:t>Ejemplo: </a:t>
            </a:r>
            <a:r>
              <a:rPr lang="es-PR" altLang="en-US" b="1" i="1"/>
              <a:t>Si un biceps se encuentra en espasmo y limita la</a:t>
            </a:r>
          </a:p>
          <a:p>
            <a:pPr lvl="2" eaLnBrk="1" hangingPunct="1">
              <a:lnSpc>
                <a:spcPct val="50000"/>
              </a:lnSpc>
              <a:buFontTx/>
              <a:buNone/>
            </a:pPr>
            <a:r>
              <a:rPr lang="es-PR" altLang="en-US" b="1" i="1"/>
              <a:t>                     extensión del codo </a:t>
            </a:r>
          </a:p>
          <a:p>
            <a:pPr lvl="3" eaLnBrk="1" hangingPunct="1">
              <a:buFont typeface="Wingdings" panose="05000000000000000000" pitchFamily="2" charset="2"/>
              <a:buChar char="ð"/>
            </a:pPr>
            <a:r>
              <a:rPr lang="es-PR" altLang="en-US" sz="2400" b="1"/>
              <a:t> El codo se mueve a un nivel de extrensión lo más que se pueda</a:t>
            </a:r>
          </a:p>
          <a:p>
            <a:pPr lvl="3" eaLnBrk="1" hangingPunct="1">
              <a:buFont typeface="Wingdings" panose="05000000000000000000" pitchFamily="2" charset="2"/>
              <a:buChar char="ð"/>
            </a:pPr>
            <a:r>
              <a:rPr lang="es-PR" altLang="en-US" sz="2400" b="1"/>
              <a:t>Progresivamente, se trinca el músculo bicep hasta que esfuerzo máximo contra una resistencia de pronación se produce por el biceps durante 5 a 10 segundos.</a:t>
            </a:r>
          </a:p>
          <a:p>
            <a:pPr lvl="3" eaLnBrk="1" hangingPunct="1">
              <a:buFont typeface="Wingdings" panose="05000000000000000000" pitchFamily="2" charset="2"/>
              <a:buChar char="ð"/>
            </a:pPr>
            <a:r>
              <a:rPr lang="es-PR" altLang="en-US" sz="2400" b="1"/>
              <a:t> Luego, sele instruye al paciente que relaje el biceps y extienda activamente el codo sin resistencia.</a:t>
            </a:r>
          </a:p>
          <a:p>
            <a:pPr lvl="3" eaLnBrk="1" hangingPunct="1">
              <a:buFont typeface="Wingdings" panose="05000000000000000000" pitchFamily="2" charset="2"/>
              <a:buChar char="ð"/>
            </a:pPr>
            <a:r>
              <a:rPr lang="es-PR" altLang="en-US" sz="2400" b="1"/>
              <a:t> Este proceso se repite cuatro a cinco veces o hasta que se alcances los resultados deseados.</a:t>
            </a:r>
          </a:p>
          <a:p>
            <a:pPr lvl="2" eaLnBrk="1" hangingPunct="1">
              <a:lnSpc>
                <a:spcPct val="50000"/>
              </a:lnSpc>
              <a:buFontTx/>
              <a:buNone/>
            </a:pPr>
            <a:endParaRPr lang="es-PR" altLang="en-US" b="1" i="1"/>
          </a:p>
          <a:p>
            <a:pPr lvl="1" eaLnBrk="1" hangingPunct="1">
              <a:buFont typeface="Wingdings" panose="05000000000000000000" pitchFamily="2" charset="2"/>
              <a:buChar char="Ø"/>
            </a:pPr>
            <a:r>
              <a:rPr lang="es-PR" altLang="en-US" b="1"/>
              <a:t> Contracción-relajación (CR)</a:t>
            </a:r>
          </a:p>
          <a:p>
            <a:pPr lvl="2" eaLnBrk="1" hangingPunct="1">
              <a:buFontTx/>
              <a:buChar char="•"/>
            </a:pPr>
            <a:r>
              <a:rPr lang="es-PR" altLang="en-US" b="1"/>
              <a:t>Concepto:</a:t>
            </a:r>
            <a:endParaRPr lang="es-PR" altLang="en-US" sz="2800" b="1"/>
          </a:p>
          <a:p>
            <a:pPr lvl="3" eaLnBrk="1" hangingPunct="1">
              <a:buFont typeface="Wingdings" panose="05000000000000000000" pitchFamily="2" charset="2"/>
              <a:buChar char="ð"/>
            </a:pPr>
            <a:r>
              <a:rPr lang="es-PR" altLang="en-US" sz="2400" b="1"/>
              <a:t> Es una técnica de estiramiento que mueve pasivamente una parte del cuerpo siguiendo el patrón de músculo agonista</a:t>
            </a:r>
          </a:p>
          <a:p>
            <a:pPr lvl="3" eaLnBrk="1" hangingPunct="1">
              <a:buFont typeface="Wingdings" panose="05000000000000000000" pitchFamily="2" charset="2"/>
              <a:buChar char="ð"/>
            </a:pPr>
            <a:r>
              <a:rPr lang="es-PR" altLang="en-US" sz="2400" b="1"/>
              <a:t> El músculo se trae a su movimiento final, contracción isostónica del músculo tenso/trinco, se relaja, movimiento pasivo hasta el rango final</a:t>
            </a:r>
          </a:p>
          <a:p>
            <a:pPr lvl="3" eaLnBrk="1" hangingPunct="1">
              <a:buFont typeface="Wingdings" panose="05000000000000000000" pitchFamily="2" charset="2"/>
              <a:buChar char="ð"/>
            </a:pPr>
            <a:r>
              <a:rPr lang="es-PR" altLang="en-US" sz="2400" b="1"/>
              <a:t> La técnica de contracción-relajamiento produce aumentos en el arco de movimiento en el patrón agonista al utilizar contracciones isotónicas consecutivas de los antagonistas.</a:t>
            </a:r>
          </a:p>
          <a:p>
            <a:pPr lvl="3" eaLnBrk="1" hangingPunct="1">
              <a:buFont typeface="Wingdings" panose="05000000000000000000" pitchFamily="2" charset="2"/>
              <a:buChar char="ð"/>
            </a:pPr>
            <a:r>
              <a:rPr lang="es-PR" altLang="en-US" sz="2400" b="1"/>
              <a:t> El procedimiento se repite varias veces, seguido por el atleta moviendo activamente a través del rado obtenido</a:t>
            </a:r>
          </a:p>
          <a:p>
            <a:pPr lvl="2" eaLnBrk="1" hangingPunct="1">
              <a:buFontTx/>
              <a:buChar char="•"/>
            </a:pPr>
            <a:r>
              <a:rPr lang="es-PR" altLang="en-US" b="1"/>
              <a:t>Utilidad/ventaja:</a:t>
            </a:r>
            <a:endParaRPr lang="es-PR" altLang="en-US" sz="2800" b="1"/>
          </a:p>
          <a:p>
            <a:pPr lvl="3" eaLnBrk="1" hangingPunct="1">
              <a:buFont typeface="Wingdings" panose="05000000000000000000" pitchFamily="2" charset="2"/>
              <a:buChar char="ð"/>
            </a:pPr>
            <a:r>
              <a:rPr lang="es-PR" altLang="en-US" sz="2400" b="1"/>
              <a:t> Esta técnica de contracción-relajación es beneficiosa cuando el grado de movilidad está limitado por la tirantez muscular </a:t>
            </a:r>
          </a:p>
          <a:p>
            <a:pPr lvl="3" eaLnBrk="1" hangingPunct="1">
              <a:buFont typeface="Wingdings" panose="05000000000000000000" pitchFamily="2" charset="2"/>
              <a:buChar char="ð"/>
            </a:pPr>
            <a:endParaRPr lang="es-PR" altLang="en-US" sz="2400" b="1"/>
          </a:p>
          <a:p>
            <a:pPr lvl="2" eaLnBrk="1" hangingPunct="1">
              <a:buFontTx/>
              <a:buChar char="•"/>
            </a:pPr>
            <a:r>
              <a:rPr lang="es-PR" altLang="en-US" b="1"/>
              <a:t>Indicaciones:</a:t>
            </a:r>
            <a:endParaRPr lang="es-PR" altLang="en-US" sz="2800" b="1"/>
          </a:p>
          <a:p>
            <a:pPr lvl="3" eaLnBrk="1" hangingPunct="1">
              <a:buFont typeface="Wingdings" panose="05000000000000000000" pitchFamily="2" charset="2"/>
              <a:buChar char="ð"/>
            </a:pPr>
            <a:r>
              <a:rPr lang="es-PR" altLang="en-US" sz="2400" b="1"/>
              <a:t> Arco de movimiento limitado</a:t>
            </a:r>
          </a:p>
          <a:p>
            <a:pPr lvl="2" eaLnBrk="1" hangingPunct="1">
              <a:buFontTx/>
              <a:buChar char="•"/>
            </a:pPr>
            <a:r>
              <a:rPr lang="es-PR" altLang="en-US" b="1"/>
              <a:t>Requisitos:</a:t>
            </a:r>
            <a:endParaRPr lang="es-PR" altLang="en-US" sz="2800" b="1"/>
          </a:p>
          <a:p>
            <a:pPr lvl="3" eaLnBrk="1" hangingPunct="1">
              <a:buFont typeface="Wingdings" panose="05000000000000000000" pitchFamily="2" charset="2"/>
              <a:buChar char="ð"/>
            </a:pPr>
            <a:r>
              <a:rPr lang="es-PR" altLang="en-US" sz="2400" b="1"/>
              <a:t> El cínico debe mantener la estabilización apropiada para asegurar que ocurra la contracción isométrica.</a:t>
            </a:r>
          </a:p>
          <a:p>
            <a:pPr lvl="2" eaLnBrk="1" hangingPunct="1">
              <a:buFontTx/>
              <a:buChar char="•"/>
            </a:pPr>
            <a:endParaRPr lang="es-PR" altLang="en-US" b="1"/>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 Se mueve pasivamente la parte del cuerpo a ser estirada hacia el patrón agonista hasta que se sienta la limitación en el arco de movimiento</a:t>
            </a:r>
          </a:p>
          <a:p>
            <a:pPr lvl="3" eaLnBrk="1" hangingPunct="1">
              <a:buFont typeface="Wingdings" panose="05000000000000000000" pitchFamily="2" charset="2"/>
              <a:buChar char="ð"/>
            </a:pPr>
            <a:r>
              <a:rPr lang="es-PR" altLang="en-US" sz="2400" b="1"/>
              <a:t> El atleta contrae isotónicamente en el patrón antagonista contra una resistencia manual fuerte</a:t>
            </a:r>
          </a:p>
          <a:p>
            <a:pPr lvl="3" eaLnBrk="1" hangingPunct="1">
              <a:buFont typeface="Wingdings" panose="05000000000000000000" pitchFamily="2" charset="2"/>
              <a:buChar char="ð"/>
            </a:pPr>
            <a:r>
              <a:rPr lang="es-PR" altLang="en-US" sz="2400" b="1"/>
              <a:t> Cuando el clínico haya determina que ocurrió la relajación, de nueve la parte del cuerpo se mueve pasivamente hacia el mayor al arco de movimiento posible hasta que se sienta, de nuevo, la limitación</a:t>
            </a:r>
          </a:p>
          <a:p>
            <a:pPr lvl="3" eaLnBrk="1" hangingPunct="1">
              <a:buFont typeface="Wingdings" panose="05000000000000000000" pitchFamily="2" charset="2"/>
              <a:buChar char="ð"/>
            </a:pPr>
            <a:r>
              <a:rPr lang="es-PR" altLang="en-US" sz="2400" b="1"/>
              <a:t> </a:t>
            </a:r>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 Con la articulación restringida del paciente colocada hasta el rango final en el patrón agonista (Ej: cuadriceps), el clínico provee una resistencia isotónica contra los músculos antagonistas (Ej: hamstrings) para permitir el movimiento diagonal y rotacional hasta el rango final</a:t>
            </a:r>
          </a:p>
          <a:p>
            <a:pPr lvl="3" eaLnBrk="1" hangingPunct="1">
              <a:buFont typeface="Wingdings" panose="05000000000000000000" pitchFamily="2" charset="2"/>
              <a:buChar char="ð"/>
            </a:pPr>
            <a:r>
              <a:rPr lang="es-PR" altLang="en-US" sz="2400" b="1"/>
              <a:t> Cuando el paciente relaje el músculo, el clínico mueve la parte pasivamente hacia el patrón muscular agonista para estirar el antagonista (Ej: hamstring).</a:t>
            </a:r>
          </a:p>
          <a:p>
            <a:pPr lvl="3" eaLnBrk="1" hangingPunct="1">
              <a:buFont typeface="Wingdings" panose="05000000000000000000" pitchFamily="2" charset="2"/>
              <a:buChar char="ð"/>
            </a:pPr>
            <a:r>
              <a:rPr lang="es-PR" altLang="en-US" sz="2400" b="1"/>
              <a:t> El proceso se repite varias veces</a:t>
            </a:r>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 Se le instruye al deportista lesionado a oponerse contrayendo isotónicamente el antagonista (el músculo que va a estirar) ante la resistencia que genera el terapeuta atlético</a:t>
            </a:r>
          </a:p>
          <a:p>
            <a:pPr lvl="3" eaLnBrk="1" hangingPunct="1">
              <a:buFont typeface="Wingdings" panose="05000000000000000000" pitchFamily="2" charset="2"/>
              <a:buChar char="ð"/>
            </a:pPr>
            <a:r>
              <a:rPr lang="es-PR" altLang="en-US" sz="2400" b="1"/>
              <a:t> A continuación, el atleta relaja el antagonista mientras el terapeuta atlético mueve esa parte de forma pasiva hasta donde sea posible y se aprecie limitación a la movilidad</a:t>
            </a:r>
          </a:p>
          <a:p>
            <a:pPr lvl="3" eaLnBrk="1" hangingPunct="1">
              <a:buFont typeface="Wingdings" panose="05000000000000000000" pitchFamily="2" charset="2"/>
              <a:buChar char="ð"/>
            </a:pPr>
            <a:endParaRPr lang="es-PR" altLang="en-US" sz="2400" b="1"/>
          </a:p>
          <a:p>
            <a:pPr lvl="2" eaLnBrk="1" hangingPunct="1">
              <a:lnSpc>
                <a:spcPct val="50000"/>
              </a:lnSpc>
              <a:buFontTx/>
              <a:buNone/>
            </a:pPr>
            <a:endParaRPr lang="es-PR" altLang="en-US" b="1" i="1"/>
          </a:p>
          <a:p>
            <a:pPr lvl="1" eaLnBrk="1" hangingPunct="1">
              <a:buFont typeface="Wingdings" panose="05000000000000000000" pitchFamily="2" charset="2"/>
              <a:buChar char="Ø"/>
            </a:pPr>
            <a:r>
              <a:rPr lang="es-PR" altLang="en-US" b="1"/>
              <a:t> Inversión Lenta sustentación-relajación</a:t>
            </a:r>
          </a:p>
          <a:p>
            <a:pPr lvl="2" eaLnBrk="1" hangingPunct="1">
              <a:buFontTx/>
              <a:buChar char="•"/>
            </a:pPr>
            <a:r>
              <a:rPr lang="es-PR" altLang="en-US" b="1"/>
              <a:t>Otros nombres:</a:t>
            </a:r>
            <a:endParaRPr lang="es-PR" altLang="en-US" sz="2800" b="1"/>
          </a:p>
          <a:p>
            <a:pPr lvl="3" eaLnBrk="1" hangingPunct="1">
              <a:buFont typeface="Wingdings" panose="05000000000000000000" pitchFamily="2" charset="2"/>
              <a:buChar char="ð"/>
            </a:pPr>
            <a:r>
              <a:rPr lang="es-PR" altLang="en-US" sz="2400" b="1"/>
              <a:t> También se llamada en ocasiones CRAC o estiramiento del músculo interesado con contracción simultánea del músculo antagonista</a:t>
            </a:r>
          </a:p>
          <a:p>
            <a:pPr lvl="2" eaLnBrk="1" hangingPunct="1">
              <a:buFontTx/>
              <a:buChar char="•"/>
            </a:pPr>
            <a:r>
              <a:rPr lang="es-PR" altLang="en-US" b="1"/>
              <a:t>Indicaciones:</a:t>
            </a:r>
            <a:endParaRPr lang="es-PR" altLang="en-US" sz="2800" b="1"/>
          </a:p>
          <a:p>
            <a:pPr lvl="3" eaLnBrk="1" hangingPunct="1">
              <a:buFont typeface="Wingdings" panose="05000000000000000000" pitchFamily="2" charset="2"/>
              <a:buChar char="ð"/>
            </a:pPr>
            <a:r>
              <a:rPr lang="es-PR" altLang="en-US" sz="2400" b="1"/>
              <a:t> La técnica es buena para aumentar el rango de movimiento ciando el factor limitante es el grupo muscular antagonista</a:t>
            </a:r>
          </a:p>
          <a:p>
            <a:pPr lvl="3" eaLnBrk="1" hangingPunct="1">
              <a:buFont typeface="Wingdings" panose="05000000000000000000" pitchFamily="2" charset="2"/>
              <a:buChar char="ð"/>
            </a:pPr>
            <a:endParaRPr lang="es-PR" altLang="en-US" sz="2400" b="1"/>
          </a:p>
          <a:p>
            <a:pPr lvl="2" eaLnBrk="1" hangingPunct="1">
              <a:buFontTx/>
              <a:buChar char="•"/>
            </a:pPr>
            <a:r>
              <a:rPr lang="es-PR" altLang="en-US" b="1"/>
              <a:t>Utilidad/beneficio:</a:t>
            </a:r>
            <a:endParaRPr lang="es-PR" altLang="en-US" sz="2800" b="1"/>
          </a:p>
          <a:p>
            <a:pPr lvl="3" eaLnBrk="1" hangingPunct="1">
              <a:buFont typeface="Wingdings" panose="05000000000000000000" pitchFamily="2" charset="2"/>
              <a:buChar char="ð"/>
            </a:pPr>
            <a:r>
              <a:rPr lang="es-PR" altLang="en-US" sz="2400" b="1"/>
              <a:t> Esta técnica, como las otras dos, es útil para aumentar el grado de movilidad cuando el factor limitante primario sea el grupo de músculos antagonistas</a:t>
            </a:r>
          </a:p>
          <a:p>
            <a:pPr lvl="3" eaLnBrk="1" hangingPunct="1">
              <a:buFont typeface="Wingdings" panose="05000000000000000000" pitchFamily="2" charset="2"/>
              <a:buChar char="ð"/>
            </a:pPr>
            <a:endParaRPr lang="es-PR" altLang="en-US" sz="2400" b="1"/>
          </a:p>
          <a:p>
            <a:pPr lvl="1" eaLnBrk="1" hangingPunct="1">
              <a:buFont typeface="Wingdings" panose="05000000000000000000" pitchFamily="2" charset="2"/>
              <a:buChar char="Ø"/>
            </a:pPr>
            <a:endParaRPr lang="es-PR" altLang="en-US" b="1"/>
          </a:p>
          <a:p>
            <a:pPr lvl="2" eaLnBrk="1" hangingPunct="1">
              <a:buFontTx/>
              <a:buChar char="•"/>
            </a:pPr>
            <a:r>
              <a:rPr lang="es-PR" altLang="en-US" b="1"/>
              <a:t>Concepto:</a:t>
            </a:r>
            <a:endParaRPr lang="es-PR" altLang="en-US" sz="2800" b="1"/>
          </a:p>
          <a:p>
            <a:pPr lvl="3" eaLnBrk="1" hangingPunct="1">
              <a:buFont typeface="Wingdings" panose="05000000000000000000" pitchFamily="2" charset="2"/>
              <a:buChar char="ð"/>
            </a:pPr>
            <a:r>
              <a:rPr lang="es-PR" altLang="en-US" sz="2400" b="1"/>
              <a:t> Músculos opuestos se contraen para traer el músculo trinco a un rango-final, contracción isométrica del músculo tenso, se relaja, se estira vía la contracción de músculo opuesto</a:t>
            </a:r>
          </a:p>
          <a:p>
            <a:pPr lvl="2" eaLnBrk="1" hangingPunct="1">
              <a:buFontTx/>
              <a:buChar char="•"/>
            </a:pPr>
            <a:r>
              <a:rPr lang="es-PR" altLang="en-US" b="1"/>
              <a:t>Teoría:</a:t>
            </a:r>
            <a:endParaRPr lang="es-PR" altLang="en-US" sz="2800" b="1"/>
          </a:p>
          <a:p>
            <a:pPr lvl="3" eaLnBrk="1" hangingPunct="1">
              <a:buFont typeface="Wingdings" panose="05000000000000000000" pitchFamily="2" charset="2"/>
              <a:buChar char="ð"/>
            </a:pPr>
            <a:r>
              <a:rPr lang="es-PR" altLang="en-US" sz="2400" b="1"/>
              <a:t> Utiliza la inhibición recíproca</a:t>
            </a:r>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La parte del cuerpo se mueve activamente hacia el patrón agonista hasta llegar al punto de una limitación libre de dolor</a:t>
            </a:r>
          </a:p>
          <a:p>
            <a:pPr lvl="3" eaLnBrk="1" hangingPunct="1">
              <a:buFont typeface="Wingdings" panose="05000000000000000000" pitchFamily="2" charset="2"/>
              <a:buChar char="ð"/>
            </a:pPr>
            <a:r>
              <a:rPr lang="es-PR" altLang="en-US" sz="2400" b="1"/>
              <a:t>Se ejecuta una contracción isométrica en el patrón antagonista durante una sustentación de 5 a 10 segundos</a:t>
            </a:r>
          </a:p>
          <a:p>
            <a:pPr lvl="3" eaLnBrk="1" hangingPunct="1">
              <a:buFont typeface="Wingdings" panose="05000000000000000000" pitchFamily="2" charset="2"/>
              <a:buChar char="ð"/>
            </a:pPr>
            <a:r>
              <a:rPr lang="es-PR" altLang="en-US" sz="2400" b="1"/>
              <a:t>El grupo agonista trae activamente la parte del cuerpo hacia un arco de movimiento mayor en el patrón del agonista</a:t>
            </a:r>
          </a:p>
          <a:p>
            <a:pPr lvl="3" eaLnBrk="1" hangingPunct="1">
              <a:buFont typeface="Wingdings" panose="05000000000000000000" pitchFamily="2" charset="2"/>
              <a:buChar char="ð"/>
            </a:pPr>
            <a:r>
              <a:rPr lang="es-PR" altLang="en-US" sz="2400" b="1"/>
              <a:t> El proceso se repite varias veces</a:t>
            </a:r>
          </a:p>
          <a:p>
            <a:pPr lvl="3" eaLnBrk="1" hangingPunct="1">
              <a:buFont typeface="Wingdings" panose="05000000000000000000" pitchFamily="2" charset="2"/>
              <a:buChar char="ð"/>
            </a:pPr>
            <a:endParaRPr lang="es-PR" altLang="en-US" sz="2400" b="1"/>
          </a:p>
          <a:p>
            <a:pPr lvl="3" eaLnBrk="1" hangingPunct="1">
              <a:buFont typeface="Wingdings" panose="05000000000000000000" pitchFamily="2" charset="2"/>
              <a:buChar char="ð"/>
            </a:pPr>
            <a:endParaRPr lang="es-PR" altLang="en-US" sz="2400" b="1"/>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Esta técnica utiliza la contracción concéntrica del músculo agonista (Ej: Cuadriceps) hacia el arco/rango de movimiento limitado de los “”hamstrings, seguido por una contracción isométrica del antagonista (hamstring).</a:t>
            </a:r>
          </a:p>
          <a:p>
            <a:pPr lvl="3" eaLnBrk="1" hangingPunct="1">
              <a:buFont typeface="Wingdings" panose="05000000000000000000" pitchFamily="2" charset="2"/>
              <a:buChar char="ð"/>
            </a:pPr>
            <a:r>
              <a:rPr lang="es-PR" altLang="en-US" sz="2400" b="1"/>
              <a:t> Esto es seguido por el relajamiento del músculo antagonista (Ej: hamstring), luego el movimiento concéntrico por el agonista (cuadriceps).</a:t>
            </a:r>
          </a:p>
          <a:p>
            <a:pPr lvl="3" eaLnBrk="1" hangingPunct="1">
              <a:buFont typeface="Wingdings" panose="05000000000000000000" pitchFamily="2" charset="2"/>
              <a:buChar char="ð"/>
            </a:pPr>
            <a:r>
              <a:rPr lang="es-PR" altLang="en-US" sz="2400" b="1"/>
              <a:t> El clínico provee una resistencia isométrica máxima contra el componente rotacional del movimiento</a:t>
            </a:r>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Es una técnica que se inicia con una contracción isotónica del agonista, que a menudo limita el grado de movilidad del patrón del agonista, seguida por una contracción isométrica del antagonista (el músculo que se va a estirar) durante la fase de tracción.</a:t>
            </a:r>
          </a:p>
          <a:p>
            <a:pPr lvl="3" eaLnBrk="1" hangingPunct="1">
              <a:buFont typeface="Wingdings" panose="05000000000000000000" pitchFamily="2" charset="2"/>
              <a:buChar char="ð"/>
            </a:pPr>
            <a:r>
              <a:rPr lang="es-PR" altLang="en-US" sz="2400" b="1"/>
              <a:t> Durante la fase de relajación, los antagonistas se relajan mientras los agonistas se contraen, generando movimiento en la dirección contraria del patrón agonista y, por tanto, estirando el antagonista.</a:t>
            </a:r>
          </a:p>
          <a:p>
            <a:pPr lvl="3" eaLnBrk="1" hangingPunct="1">
              <a:buFont typeface="Wingdings" panose="05000000000000000000" pitchFamily="2" charset="2"/>
              <a:buChar char="ð"/>
            </a:pPr>
            <a:endParaRPr lang="es-PR" altLang="en-US" sz="2400" b="1"/>
          </a:p>
          <a:p>
            <a:pPr lvl="3" eaLnBrk="1" hangingPunct="1">
              <a:buFont typeface="Wingdings" panose="05000000000000000000" pitchFamily="2" charset="2"/>
              <a:buChar char="ð"/>
            </a:pPr>
            <a:endParaRPr lang="es-PR" altLang="en-US" sz="2400" b="1" i="1"/>
          </a:p>
          <a:p>
            <a:pPr lvl="3" eaLnBrk="1" hangingPunct="1">
              <a:buFont typeface="Wingdings" panose="05000000000000000000" pitchFamily="2" charset="2"/>
              <a:buChar char="ð"/>
            </a:pPr>
            <a:endParaRPr lang="es-PR" altLang="en-US" sz="2400" b="1"/>
          </a:p>
          <a:p>
            <a:pPr lvl="2" eaLnBrk="1" hangingPunct="1">
              <a:buFontTx/>
              <a:buChar char="•"/>
            </a:pPr>
            <a:endParaRPr lang="es-PR" altLang="en-US" sz="2800" b="1"/>
          </a:p>
          <a:p>
            <a:pPr lvl="3" eaLnBrk="1" hangingPunct="1">
              <a:buFont typeface="Wingdings" panose="05000000000000000000" pitchFamily="2" charset="2"/>
              <a:buChar char="ð"/>
            </a:pPr>
            <a:endParaRPr lang="es-PR" altLang="en-US" b="1"/>
          </a:p>
          <a:p>
            <a:pPr eaLnBrk="1" hangingPunct="1">
              <a:buFont typeface="Wingdings" panose="05000000000000000000" pitchFamily="2" charset="2"/>
              <a:buChar char="q"/>
            </a:pPr>
            <a:endParaRPr lang="es-PR" altLang="en-US" b="1"/>
          </a:p>
          <a:p>
            <a:pPr eaLnBrk="1" hangingPunct="1">
              <a:buFont typeface="Wingdings" panose="05000000000000000000" pitchFamily="2" charset="2"/>
              <a:buChar char="q"/>
            </a:pPr>
            <a:r>
              <a:rPr lang="es-PR" altLang="en-US" b="1"/>
              <a:t> Protocolo:</a:t>
            </a:r>
          </a:p>
          <a:p>
            <a:pPr lvl="1" eaLnBrk="1" hangingPunct="1">
              <a:lnSpc>
                <a:spcPct val="90000"/>
              </a:lnSpc>
              <a:buFont typeface="Wingdings" panose="05000000000000000000" pitchFamily="2" charset="2"/>
              <a:buChar char="Ø"/>
            </a:pPr>
            <a:r>
              <a:rPr lang="es-PR" altLang="en-US" b="1"/>
              <a:t> Patrones PNF - </a:t>
            </a:r>
            <a:r>
              <a:rPr lang="es-PR" altLang="en-US" b="1" i="1"/>
              <a:t>Pueden ejecutarse en</a:t>
            </a:r>
            <a:r>
              <a:rPr lang="es-PR" altLang="en-US" b="1"/>
              <a:t>: </a:t>
            </a:r>
          </a:p>
          <a:p>
            <a:pPr lvl="2" eaLnBrk="1" hangingPunct="1">
              <a:buFontTx/>
              <a:buChar char="•"/>
            </a:pPr>
            <a:r>
              <a:rPr lang="es-PR" altLang="en-US" b="1"/>
              <a:t>Un solo plano:</a:t>
            </a:r>
          </a:p>
          <a:p>
            <a:pPr lvl="3" eaLnBrk="1" hangingPunct="1">
              <a:buFont typeface="Wingdings" panose="05000000000000000000" pitchFamily="2" charset="2"/>
              <a:buChar char="ð"/>
            </a:pPr>
            <a:r>
              <a:rPr lang="es-PR" altLang="en-US" sz="2400" b="1"/>
              <a:t> Ejemplo:</a:t>
            </a:r>
          </a:p>
          <a:p>
            <a:pPr lvl="4" eaLnBrk="1" hangingPunct="1">
              <a:lnSpc>
                <a:spcPct val="90000"/>
              </a:lnSpc>
              <a:buFont typeface="Wingdings" panose="05000000000000000000" pitchFamily="2" charset="2"/>
              <a:buChar char="§"/>
            </a:pPr>
            <a:r>
              <a:rPr lang="es-PR" altLang="en-US" sz="2400" b="1"/>
              <a:t>Flexión-extensión</a:t>
            </a:r>
            <a:endParaRPr lang="es-PR" altLang="en-US" b="1"/>
          </a:p>
          <a:p>
            <a:pPr lvl="2" eaLnBrk="1" hangingPunct="1">
              <a:buFontTx/>
              <a:buChar char="•"/>
            </a:pPr>
            <a:r>
              <a:rPr lang="es-PR" altLang="en-US" b="1"/>
              <a:t>Patrones rotacionales o diagonales:</a:t>
            </a:r>
          </a:p>
          <a:p>
            <a:pPr lvl="3" eaLnBrk="1" hangingPunct="1">
              <a:buFont typeface="Wingdings" panose="05000000000000000000" pitchFamily="2" charset="2"/>
              <a:buChar char="ð"/>
            </a:pPr>
            <a:r>
              <a:rPr lang="es-PR" altLang="en-US" sz="2400" b="1"/>
              <a:t> Incorporan:</a:t>
            </a:r>
          </a:p>
          <a:p>
            <a:pPr lvl="4" eaLnBrk="1" hangingPunct="1">
              <a:lnSpc>
                <a:spcPct val="90000"/>
              </a:lnSpc>
              <a:buFont typeface="Wingdings" panose="05000000000000000000" pitchFamily="2" charset="2"/>
              <a:buChar char="§"/>
            </a:pPr>
            <a:r>
              <a:rPr lang="es-PR" altLang="en-US" sz="2400" b="1"/>
              <a:t>Múltiples planos y patrones sinergístas</a:t>
            </a:r>
          </a:p>
          <a:p>
            <a:pPr lvl="1" eaLnBrk="1" hangingPunct="1">
              <a:lnSpc>
                <a:spcPct val="90000"/>
              </a:lnSpc>
              <a:buFont typeface="Wingdings" panose="05000000000000000000" pitchFamily="2" charset="2"/>
              <a:buChar char="Ø"/>
            </a:pPr>
            <a:r>
              <a:rPr lang="es-PR" altLang="en-US" b="1"/>
              <a:t> Repeticiones/Intentos: </a:t>
            </a:r>
            <a:r>
              <a:rPr lang="es-PR" altLang="en-US" b="1" i="1"/>
              <a:t>5</a:t>
            </a:r>
            <a:endParaRPr lang="es-PR" altLang="en-US" sz="3200" b="1"/>
          </a:p>
          <a:p>
            <a:pPr lvl="1" eaLnBrk="1" hangingPunct="1">
              <a:lnSpc>
                <a:spcPct val="90000"/>
              </a:lnSpc>
              <a:buFont typeface="Wingdings" panose="05000000000000000000" pitchFamily="2" charset="2"/>
              <a:buChar char="Ø"/>
            </a:pPr>
            <a:r>
              <a:rPr lang="es-PR" altLang="en-US" b="1"/>
              <a:t> Duración</a:t>
            </a:r>
            <a:endParaRPr lang="es-PR" altLang="en-US" sz="3200" b="1"/>
          </a:p>
          <a:p>
            <a:pPr lvl="2" eaLnBrk="1" hangingPunct="1">
              <a:buFontTx/>
              <a:buChar char="•"/>
            </a:pPr>
            <a:r>
              <a:rPr lang="es-PR" altLang="en-US" b="1"/>
              <a:t>Cada intento:</a:t>
            </a:r>
          </a:p>
          <a:p>
            <a:pPr lvl="3" eaLnBrk="1" hangingPunct="1">
              <a:buFont typeface="Wingdings" panose="05000000000000000000" pitchFamily="2" charset="2"/>
              <a:buChar char="ð"/>
            </a:pPr>
            <a:r>
              <a:rPr lang="es-PR" altLang="en-US" sz="2400" b="1"/>
              <a:t> Estiramiento pasivo: </a:t>
            </a:r>
            <a:r>
              <a:rPr lang="es-PR" altLang="en-US" sz="2400" b="1" i="1"/>
              <a:t>5 segundos</a:t>
            </a:r>
          </a:p>
          <a:p>
            <a:pPr lvl="3" eaLnBrk="1" hangingPunct="1">
              <a:buFont typeface="Wingdings" panose="05000000000000000000" pitchFamily="2" charset="2"/>
              <a:buChar char="ð"/>
            </a:pPr>
            <a:r>
              <a:rPr lang="es-PR" altLang="en-US" sz="2400" b="1"/>
              <a:t> Contracción voluntaria máxima: </a:t>
            </a:r>
            <a:r>
              <a:rPr lang="es-PR" altLang="en-US" sz="2400" b="1" i="1"/>
              <a:t>5 - 10 segundos</a:t>
            </a:r>
          </a:p>
          <a:p>
            <a:pPr eaLnBrk="1" hangingPunct="1">
              <a:buFont typeface="Wingdings" panose="05000000000000000000" pitchFamily="2" charset="2"/>
              <a:buChar char="q"/>
            </a:pPr>
            <a:endParaRPr lang="es-PR" altLang="en-US" b="1"/>
          </a:p>
          <a:p>
            <a:pPr lvl="1" eaLnBrk="1" hangingPunct="1">
              <a:lnSpc>
                <a:spcPct val="90000"/>
              </a:lnSpc>
              <a:buFont typeface="Wingdings" panose="05000000000000000000" pitchFamily="2" charset="2"/>
              <a:buChar char="Ø"/>
            </a:pPr>
            <a:r>
              <a:rPr lang="es-PR" altLang="en-US" b="1"/>
              <a:t> Principio - </a:t>
            </a:r>
            <a:r>
              <a:rPr lang="es-PR" altLang="en-US" b="1" i="1"/>
              <a:t>Con o si contracción agonista</a:t>
            </a:r>
            <a:r>
              <a:rPr lang="es-PR" altLang="en-US" b="1"/>
              <a:t>:</a:t>
            </a:r>
          </a:p>
          <a:p>
            <a:pPr lvl="2" eaLnBrk="1" hangingPunct="1">
              <a:buFontTx/>
              <a:buChar char="•"/>
            </a:pPr>
            <a:r>
              <a:rPr lang="es-PR" altLang="en-US" b="1"/>
              <a:t>Sostenerse-relajarse</a:t>
            </a:r>
          </a:p>
          <a:p>
            <a:pPr lvl="2" eaLnBrk="1" hangingPunct="1">
              <a:buFontTx/>
              <a:buChar char="•"/>
            </a:pPr>
            <a:r>
              <a:rPr lang="es-PR" altLang="en-US" b="1"/>
              <a:t>Contraerse-relajarse</a:t>
            </a:r>
          </a:p>
          <a:p>
            <a:pPr lvl="1" eaLnBrk="1" hangingPunct="1">
              <a:lnSpc>
                <a:spcPct val="90000"/>
              </a:lnSpc>
              <a:buFont typeface="Wingdings" panose="05000000000000000000" pitchFamily="2" charset="2"/>
              <a:buChar char="Ø"/>
            </a:pPr>
            <a:r>
              <a:rPr lang="es-PR" altLang="en-US" b="1"/>
              <a:t> Con contracción agonista:</a:t>
            </a:r>
          </a:p>
          <a:p>
            <a:pPr lvl="2" eaLnBrk="1" hangingPunct="1">
              <a:buFontTx/>
              <a:buChar char="•"/>
            </a:pPr>
            <a:r>
              <a:rPr lang="es-PR" altLang="en-US" b="1"/>
              <a:t>Indicaciones:</a:t>
            </a:r>
          </a:p>
          <a:p>
            <a:pPr lvl="3" eaLnBrk="1" hangingPunct="1">
              <a:buFont typeface="Wingdings" panose="05000000000000000000" pitchFamily="2" charset="2"/>
              <a:buChar char="ð"/>
            </a:pPr>
            <a:r>
              <a:rPr lang="es-PR" altLang="en-US" sz="2400" b="1"/>
              <a:t> El atleta experimentado y atento</a:t>
            </a:r>
            <a:endParaRPr lang="es-PR" altLang="en-US" sz="2400" b="1" i="1"/>
          </a:p>
          <a:p>
            <a:pPr lvl="2" eaLnBrk="1" hangingPunct="1">
              <a:buFontTx/>
              <a:buChar char="•"/>
            </a:pPr>
            <a:r>
              <a:rPr lang="es-PR" altLang="en-US" b="1"/>
              <a:t>Ventajas:</a:t>
            </a:r>
          </a:p>
          <a:p>
            <a:pPr lvl="3" eaLnBrk="1" hangingPunct="1">
              <a:buFont typeface="Wingdings" panose="05000000000000000000" pitchFamily="2" charset="2"/>
              <a:buChar char="ð"/>
            </a:pPr>
            <a:r>
              <a:rPr lang="es-PR" altLang="en-US" sz="2400" b="1"/>
              <a:t> Puede ser muy efectivo</a:t>
            </a:r>
          </a:p>
          <a:p>
            <a:pPr lvl="3" eaLnBrk="1" hangingPunct="1">
              <a:buFont typeface="Wingdings" panose="05000000000000000000" pitchFamily="2" charset="2"/>
              <a:buChar char="ð"/>
            </a:pPr>
            <a:r>
              <a:rPr lang="es-PR" altLang="en-US" sz="2400" b="1"/>
              <a:t> Es un método seguro</a:t>
            </a:r>
            <a:endParaRPr lang="es-PR" altLang="en-US" b="1"/>
          </a:p>
          <a:p>
            <a:pPr lvl="1" eaLnBrk="1" hangingPunct="1">
              <a:lnSpc>
                <a:spcPct val="90000"/>
              </a:lnSpc>
              <a:buFont typeface="Wingdings" panose="05000000000000000000" pitchFamily="2" charset="2"/>
              <a:buChar char="Ø"/>
            </a:pPr>
            <a:r>
              <a:rPr lang="es-PR" altLang="en-US" b="1"/>
              <a:t> Músculos indicados:</a:t>
            </a:r>
          </a:p>
          <a:p>
            <a:pPr lvl="2" eaLnBrk="1" hangingPunct="1">
              <a:buFontTx/>
              <a:buChar char="•"/>
            </a:pPr>
            <a:r>
              <a:rPr lang="es-PR" altLang="en-US" b="1"/>
              <a:t>Cuadriceps</a:t>
            </a:r>
          </a:p>
          <a:p>
            <a:pPr lvl="2" eaLnBrk="1" hangingPunct="1">
              <a:buFontTx/>
              <a:buChar char="•"/>
            </a:pPr>
            <a:r>
              <a:rPr lang="es-PR" altLang="en-US" b="1"/>
              <a:t>Músculos de la corva (hamstrings)</a:t>
            </a:r>
          </a:p>
          <a:p>
            <a:pPr lvl="2" eaLnBrk="1" hangingPunct="1">
              <a:buFontTx/>
              <a:buChar char="•"/>
            </a:pPr>
            <a:r>
              <a:rPr lang="es-PR" altLang="en-US" b="1"/>
              <a:t>Complejo gastronemio/soleo/Aquiles</a:t>
            </a:r>
          </a:p>
          <a:p>
            <a:pPr lvl="1" eaLnBrk="1" hangingPunct="1">
              <a:lnSpc>
                <a:spcPct val="90000"/>
              </a:lnSpc>
              <a:buFont typeface="Wingdings" panose="05000000000000000000" pitchFamily="2" charset="2"/>
              <a:buChar char="Ø"/>
            </a:pPr>
            <a:r>
              <a:rPr lang="es-PR" altLang="en-US" b="1"/>
              <a:t> Ejemplo:</a:t>
            </a:r>
          </a:p>
          <a:p>
            <a:pPr lvl="2" eaLnBrk="1" hangingPunct="1">
              <a:buFontTx/>
              <a:buChar char="•"/>
            </a:pPr>
            <a:r>
              <a:rPr lang="es-PR" altLang="en-US" b="1"/>
              <a:t>Estiramiento de lo músculos de la corva (hamstrings):</a:t>
            </a:r>
          </a:p>
          <a:p>
            <a:pPr lvl="3" eaLnBrk="1" hangingPunct="1">
              <a:buFont typeface="Wingdings" panose="05000000000000000000" pitchFamily="2" charset="2"/>
              <a:buChar char="ð"/>
            </a:pPr>
            <a:r>
              <a:rPr lang="es-PR" altLang="en-US" sz="2400" b="1"/>
              <a:t> Contraer isométricamente estos músculo durante 5</a:t>
            </a:r>
          </a:p>
          <a:p>
            <a:pPr lvl="3" eaLnBrk="1" hangingPunct="1">
              <a:lnSpc>
                <a:spcPct val="50000"/>
              </a:lnSpc>
              <a:buFont typeface="Wingdings" panose="05000000000000000000" pitchFamily="2" charset="2"/>
              <a:buNone/>
            </a:pPr>
            <a:r>
              <a:rPr lang="es-PR" altLang="en-US" sz="2400" b="1"/>
              <a:t>     segundos</a:t>
            </a:r>
          </a:p>
          <a:p>
            <a:pPr lvl="3" eaLnBrk="1" hangingPunct="1">
              <a:buFont typeface="Wingdings" panose="05000000000000000000" pitchFamily="2" charset="2"/>
              <a:buChar char="ð"/>
            </a:pPr>
            <a:r>
              <a:rPr lang="es-PR" altLang="en-US" sz="2400" b="1"/>
              <a:t> A la vez, se mantiene una contracción submáxima</a:t>
            </a:r>
          </a:p>
          <a:p>
            <a:pPr lvl="3" eaLnBrk="1" hangingPunct="1">
              <a:lnSpc>
                <a:spcPct val="60000"/>
              </a:lnSpc>
              <a:buFont typeface="Wingdings" panose="05000000000000000000" pitchFamily="2" charset="2"/>
              <a:buNone/>
            </a:pPr>
            <a:r>
              <a:rPr lang="es-PR" altLang="en-US" sz="2400" b="1"/>
              <a:t>     leve de los flexores de la cadera</a:t>
            </a:r>
          </a:p>
          <a:p>
            <a:pPr lvl="2" eaLnBrk="1" hangingPunct="1">
              <a:lnSpc>
                <a:spcPct val="50000"/>
              </a:lnSpc>
              <a:buFontTx/>
              <a:buNone/>
            </a:pPr>
            <a:endParaRPr lang="es-PR" altLang="en-US" b="1"/>
          </a:p>
          <a:p>
            <a:pPr eaLnBrk="1" hangingPunct="1">
              <a:buFont typeface="Wingdings" panose="05000000000000000000" pitchFamily="2" charset="2"/>
              <a:buChar char="q"/>
            </a:pPr>
            <a:r>
              <a:rPr lang="es-PR" altLang="en-US" b="1"/>
              <a:t> Recomendaciones</a:t>
            </a:r>
          </a:p>
          <a:p>
            <a:pPr lvl="1" eaLnBrk="1" hangingPunct="1">
              <a:buFont typeface="Wingdings" panose="05000000000000000000" pitchFamily="2" charset="2"/>
              <a:buChar char="q"/>
            </a:pPr>
            <a:endParaRPr lang="es-PR" altLang="en-US" b="1"/>
          </a:p>
        </p:txBody>
      </p:sp>
      <p:sp>
        <p:nvSpPr>
          <p:cNvPr id="311299" name="Title 1">
            <a:extLst>
              <a:ext uri="{FF2B5EF4-FFF2-40B4-BE49-F238E27FC236}">
                <a16:creationId xmlns:a16="http://schemas.microsoft.com/office/drawing/2014/main" id="{ADBC358B-2BF1-9D10-FBA4-9B28BDD51850}"/>
              </a:ext>
            </a:extLst>
          </p:cNvPr>
          <p:cNvSpPr>
            <a:spLocks/>
          </p:cNvSpPr>
          <p:nvPr/>
        </p:nvSpPr>
        <p:spPr bwMode="auto">
          <a:xfrm>
            <a:off x="0" y="1600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600" i="1">
                <a:latin typeface="Tahoma" panose="020B0604030504040204" pitchFamily="34" charset="0"/>
              </a:rPr>
              <a:t>FACILITACIÓN NEUROMUSCULAR PROPIOCEPTIVA</a:t>
            </a:r>
          </a:p>
          <a:p>
            <a:pPr algn="ctr" eaLnBrk="1" hangingPunct="1">
              <a:lnSpc>
                <a:spcPct val="90000"/>
              </a:lnSpc>
              <a:buFontTx/>
              <a:buNone/>
            </a:pPr>
            <a:r>
              <a:rPr lang="es-PR" altLang="en-US" sz="2600" i="1">
                <a:latin typeface="Tahoma" panose="020B0604030504040204" pitchFamily="34" charset="0"/>
              </a:rPr>
              <a:t>(PNF, siglas en inglés)</a:t>
            </a:r>
          </a:p>
        </p:txBody>
      </p:sp>
      <p:sp>
        <p:nvSpPr>
          <p:cNvPr id="4" name="Title 5">
            <a:extLst>
              <a:ext uri="{FF2B5EF4-FFF2-40B4-BE49-F238E27FC236}">
                <a16:creationId xmlns:a16="http://schemas.microsoft.com/office/drawing/2014/main" id="{81D3E434-C3D6-74E8-2A6F-E963A66A3464}"/>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Content Placeholder 2">
            <a:extLst>
              <a:ext uri="{FF2B5EF4-FFF2-40B4-BE49-F238E27FC236}">
                <a16:creationId xmlns:a16="http://schemas.microsoft.com/office/drawing/2014/main" id="{99586472-EBE9-00F3-471C-6FE32DE5C073}"/>
              </a:ext>
            </a:extLst>
          </p:cNvPr>
          <p:cNvSpPr>
            <a:spLocks noGrp="1"/>
          </p:cNvSpPr>
          <p:nvPr>
            <p:ph idx="4294967295"/>
          </p:nvPr>
        </p:nvSpPr>
        <p:spPr>
          <a:xfrm>
            <a:off x="228600" y="2819400"/>
            <a:ext cx="8686800" cy="3733800"/>
          </a:xfrm>
        </p:spPr>
        <p:txBody>
          <a:bodyPr/>
          <a:lstStyle/>
          <a:p>
            <a:pPr eaLnBrk="1" hangingPunct="1">
              <a:buFont typeface="Wingdings" panose="05000000000000000000" pitchFamily="2" charset="2"/>
              <a:buNone/>
            </a:pPr>
            <a:endParaRPr lang="es-PR" altLang="en-US" sz="3600" b="1"/>
          </a:p>
          <a:p>
            <a:pPr eaLnBrk="1" hangingPunct="1">
              <a:buFont typeface="Wingdings" panose="05000000000000000000" pitchFamily="2" charset="2"/>
              <a:buChar char="q"/>
            </a:pPr>
            <a:r>
              <a:rPr lang="es-PR" altLang="en-US" b="1"/>
              <a:t> Métodos/Técnicas:</a:t>
            </a:r>
          </a:p>
          <a:p>
            <a:pPr lvl="1" eaLnBrk="1" hangingPunct="1">
              <a:buFont typeface="Wingdings" panose="05000000000000000000" pitchFamily="2" charset="2"/>
              <a:buChar char="Ø"/>
            </a:pPr>
            <a:r>
              <a:rPr lang="es-PR" altLang="en-US" b="1"/>
              <a:t> Sustentación-Relajación (SR)</a:t>
            </a:r>
            <a:endParaRPr lang="es-PR" altLang="en-US" sz="3200" b="1"/>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 La técnica de sustentación-relajación es similar a la de contracción-relajación, con la excepción que se utiliza una contracción isométrica</a:t>
            </a:r>
          </a:p>
          <a:p>
            <a:pPr lvl="3" eaLnBrk="1" hangingPunct="1">
              <a:buFont typeface="Wingdings" panose="05000000000000000000" pitchFamily="2" charset="2"/>
              <a:buChar char="ð"/>
            </a:pPr>
            <a:r>
              <a:rPr lang="es-PR" altLang="en-US" sz="2400" b="1"/>
              <a:t>El paciente mueve la parte del cuerpo hasta un punto donde se alcance una resistencia; entonces, se le instruye que sostenga tal posición</a:t>
            </a:r>
          </a:p>
          <a:p>
            <a:pPr lvl="3" eaLnBrk="1" hangingPunct="1">
              <a:buFont typeface="Wingdings" panose="05000000000000000000" pitchFamily="2" charset="2"/>
              <a:buChar char="ð"/>
            </a:pPr>
            <a:r>
              <a:rPr lang="es-PR" altLang="en-US" sz="2400" b="1"/>
              <a:t> El terapeuta atlético aplica una resistencia isométrica al grupo muscular durante 10 segundos.</a:t>
            </a:r>
          </a:p>
          <a:p>
            <a:pPr lvl="3" eaLnBrk="1" hangingPunct="1">
              <a:buFont typeface="Wingdings" panose="05000000000000000000" pitchFamily="2" charset="2"/>
              <a:buChar char="ð"/>
            </a:pPr>
            <a:r>
              <a:rPr lang="es-PR" altLang="en-US" sz="2400" b="1"/>
              <a:t>Luego, se le instruye al paciente de relajar el músculo durante 10 segundos; y luego se mueve la parte del cuerpo hacia un nuevo rango/arco, ya sea activamente por el paciente o pasivamente por el terapeuta atlético.</a:t>
            </a:r>
          </a:p>
          <a:p>
            <a:pPr lvl="3" eaLnBrk="1" hangingPunct="1">
              <a:buFont typeface="Wingdings" panose="05000000000000000000" pitchFamily="2" charset="2"/>
              <a:buChar char="ð"/>
            </a:pPr>
            <a:r>
              <a:rPr lang="es-PR" altLang="en-US" sz="2400" b="1"/>
              <a:t>Este ejercicio se repite tres veces </a:t>
            </a:r>
          </a:p>
          <a:p>
            <a:pPr lvl="3" eaLnBrk="1" hangingPunct="1">
              <a:buFont typeface="Wingdings" panose="05000000000000000000" pitchFamily="2" charset="2"/>
              <a:buChar char="ð"/>
            </a:pPr>
            <a:endParaRPr lang="es-PR" altLang="en-US" sz="2400" b="1"/>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 Representa una contracción isométrica máxima del antagonista (hamstring) en los tres los planos de movimiento y al final del rango del agonista (cuadriceps), rango que es seguido por un relajamiento de los “Hamstrings”</a:t>
            </a:r>
          </a:p>
          <a:p>
            <a:pPr lvl="3" eaLnBrk="1" hangingPunct="1">
              <a:buFont typeface="Wingdings" panose="05000000000000000000" pitchFamily="2" charset="2"/>
              <a:buChar char="ð"/>
            </a:pPr>
            <a:r>
              <a:rPr lang="es-PR" altLang="en-US" sz="2400" b="1"/>
              <a:t> Luego, el agonista se utiliza activamente sin la resistencia para aumentar el movimiento del antagonista (hamstring).</a:t>
            </a:r>
          </a:p>
          <a:p>
            <a:pPr lvl="3" eaLnBrk="1" hangingPunct="1">
              <a:buFont typeface="Wingdings" panose="05000000000000000000" pitchFamily="2" charset="2"/>
              <a:buChar char="ð"/>
            </a:pPr>
            <a:r>
              <a:rPr lang="es-PR" altLang="en-US" sz="2400" b="1"/>
              <a:t> La rotación debe ser un componente del movimiento del patrón del movimiento</a:t>
            </a:r>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 Se empieza con una contracción isométrica del antagonista (el músculo que se va a estirar) frente a una resistencia, seguida por una contracción concéntrica del agonista en combinación con ligera presión ejercida por el terapeuta atletico con el fin de producir el máximo estiramiento del antagonista.</a:t>
            </a:r>
          </a:p>
          <a:p>
            <a:pPr lvl="2" eaLnBrk="1" hangingPunct="1">
              <a:buFontTx/>
              <a:buChar char="•"/>
            </a:pPr>
            <a:r>
              <a:rPr lang="es-PR" altLang="en-US" b="1"/>
              <a:t>Utilidad/ventajas:</a:t>
            </a:r>
          </a:p>
          <a:p>
            <a:pPr lvl="3" eaLnBrk="1" hangingPunct="1">
              <a:buFont typeface="Wingdings" panose="05000000000000000000" pitchFamily="2" charset="2"/>
              <a:buChar char="ð"/>
            </a:pPr>
            <a:r>
              <a:rPr lang="es-PR" altLang="en-US" sz="2400" b="1"/>
              <a:t> Esta técnica es apropiada cuando hay mucha tensión muscular en un lado de la articulación, y se puede emplear con el agonistas y antagonista </a:t>
            </a:r>
          </a:p>
          <a:p>
            <a:pPr lvl="3" eaLnBrk="1" hangingPunct="1">
              <a:buFont typeface="Wingdings" panose="05000000000000000000" pitchFamily="2" charset="2"/>
              <a:buChar char="ð"/>
            </a:pPr>
            <a:endParaRPr lang="es-PR" altLang="en-US" sz="2400" b="1"/>
          </a:p>
          <a:p>
            <a:pPr lvl="2" eaLnBrk="1" hangingPunct="1">
              <a:buFontTx/>
              <a:buChar char="•"/>
            </a:pPr>
            <a:r>
              <a:rPr lang="es-PR" altLang="en-US" b="1"/>
              <a:t>Indicaciones:</a:t>
            </a:r>
          </a:p>
          <a:p>
            <a:pPr lvl="3" eaLnBrk="1" hangingPunct="1">
              <a:buFont typeface="Wingdings" panose="05000000000000000000" pitchFamily="2" charset="2"/>
              <a:buChar char="ð"/>
            </a:pPr>
            <a:r>
              <a:rPr lang="es-PR" altLang="en-US" sz="2400" b="1"/>
              <a:t> Espasmo muscular </a:t>
            </a:r>
          </a:p>
          <a:p>
            <a:pPr lvl="2" eaLnBrk="1" hangingPunct="1">
              <a:buFontTx/>
              <a:buChar char="•"/>
            </a:pPr>
            <a:r>
              <a:rPr lang="es-PR" altLang="en-US" b="1"/>
              <a:t>Principio:</a:t>
            </a:r>
          </a:p>
          <a:p>
            <a:pPr lvl="3" eaLnBrk="1" hangingPunct="1">
              <a:buFont typeface="Wingdings" panose="05000000000000000000" pitchFamily="2" charset="2"/>
              <a:buChar char="ð"/>
            </a:pPr>
            <a:r>
              <a:rPr lang="es-PR" altLang="en-US" sz="2400" b="1"/>
              <a:t> La contracción isométrica del músculo facilita un mejor relajamiento del músculo </a:t>
            </a:r>
          </a:p>
          <a:p>
            <a:pPr lvl="2" eaLnBrk="1" hangingPunct="1">
              <a:buFontTx/>
              <a:buChar char="•"/>
            </a:pPr>
            <a:r>
              <a:rPr lang="es-PR" altLang="en-US" b="1"/>
              <a:t>Ejemplo: </a:t>
            </a:r>
            <a:r>
              <a:rPr lang="es-PR" altLang="en-US" b="1" i="1"/>
              <a:t>Si un biceps se encuentra en espasmo y limita la</a:t>
            </a:r>
          </a:p>
          <a:p>
            <a:pPr lvl="2" eaLnBrk="1" hangingPunct="1">
              <a:lnSpc>
                <a:spcPct val="50000"/>
              </a:lnSpc>
              <a:buFontTx/>
              <a:buNone/>
            </a:pPr>
            <a:r>
              <a:rPr lang="es-PR" altLang="en-US" b="1" i="1"/>
              <a:t>                     extensión del codo </a:t>
            </a:r>
          </a:p>
          <a:p>
            <a:pPr lvl="3" eaLnBrk="1" hangingPunct="1">
              <a:buFont typeface="Wingdings" panose="05000000000000000000" pitchFamily="2" charset="2"/>
              <a:buChar char="ð"/>
            </a:pPr>
            <a:r>
              <a:rPr lang="es-PR" altLang="en-US" sz="2400" b="1"/>
              <a:t> El codo se mueve a un nivel de extrensión lo más que se pueda</a:t>
            </a:r>
          </a:p>
          <a:p>
            <a:pPr lvl="3" eaLnBrk="1" hangingPunct="1">
              <a:buFont typeface="Wingdings" panose="05000000000000000000" pitchFamily="2" charset="2"/>
              <a:buChar char="ð"/>
            </a:pPr>
            <a:r>
              <a:rPr lang="es-PR" altLang="en-US" sz="2400" b="1"/>
              <a:t>Progresivamente, se trinca el músculo bicep hasta que esfuerzo máximo contra una resistencia de pronación se produce por el biceps durante 5 a 10 segundos.</a:t>
            </a:r>
          </a:p>
          <a:p>
            <a:pPr lvl="3" eaLnBrk="1" hangingPunct="1">
              <a:buFont typeface="Wingdings" panose="05000000000000000000" pitchFamily="2" charset="2"/>
              <a:buChar char="ð"/>
            </a:pPr>
            <a:r>
              <a:rPr lang="es-PR" altLang="en-US" sz="2400" b="1"/>
              <a:t> Luego, sele instruye al paciente que relaje el biceps y extienda activamente el codo sin resistencia.</a:t>
            </a:r>
          </a:p>
          <a:p>
            <a:pPr lvl="3" eaLnBrk="1" hangingPunct="1">
              <a:buFont typeface="Wingdings" panose="05000000000000000000" pitchFamily="2" charset="2"/>
              <a:buChar char="ð"/>
            </a:pPr>
            <a:r>
              <a:rPr lang="es-PR" altLang="en-US" sz="2400" b="1"/>
              <a:t> Este proceso se repite cuatro a cinco veces o hasta que se alcances los resultados deseados.</a:t>
            </a:r>
          </a:p>
          <a:p>
            <a:pPr lvl="2" eaLnBrk="1" hangingPunct="1">
              <a:lnSpc>
                <a:spcPct val="50000"/>
              </a:lnSpc>
              <a:buFontTx/>
              <a:buNone/>
            </a:pPr>
            <a:endParaRPr lang="es-PR" altLang="en-US" b="1" i="1"/>
          </a:p>
          <a:p>
            <a:pPr lvl="1" eaLnBrk="1" hangingPunct="1">
              <a:buFont typeface="Wingdings" panose="05000000000000000000" pitchFamily="2" charset="2"/>
              <a:buChar char="Ø"/>
            </a:pPr>
            <a:r>
              <a:rPr lang="es-PR" altLang="en-US" b="1"/>
              <a:t> Contracción-relajación (CR)</a:t>
            </a:r>
          </a:p>
          <a:p>
            <a:pPr lvl="2" eaLnBrk="1" hangingPunct="1">
              <a:buFontTx/>
              <a:buChar char="•"/>
            </a:pPr>
            <a:r>
              <a:rPr lang="es-PR" altLang="en-US" b="1"/>
              <a:t>Concepto:</a:t>
            </a:r>
            <a:endParaRPr lang="es-PR" altLang="en-US" sz="2800" b="1"/>
          </a:p>
          <a:p>
            <a:pPr lvl="3" eaLnBrk="1" hangingPunct="1">
              <a:buFont typeface="Wingdings" panose="05000000000000000000" pitchFamily="2" charset="2"/>
              <a:buChar char="ð"/>
            </a:pPr>
            <a:r>
              <a:rPr lang="es-PR" altLang="en-US" sz="2400" b="1"/>
              <a:t> Es una técnica de estiramiento que mueve pasivamente una parte del cuerpo siguiendo el patrón de músculo agonista</a:t>
            </a:r>
          </a:p>
          <a:p>
            <a:pPr lvl="3" eaLnBrk="1" hangingPunct="1">
              <a:buFont typeface="Wingdings" panose="05000000000000000000" pitchFamily="2" charset="2"/>
              <a:buChar char="ð"/>
            </a:pPr>
            <a:r>
              <a:rPr lang="es-PR" altLang="en-US" sz="2400" b="1"/>
              <a:t> El músculo se trae a su movimiento final, contracción isostónica del músculo tenso/trinco, se relaja, movimiento pasivo hasta el rango final</a:t>
            </a:r>
          </a:p>
          <a:p>
            <a:pPr lvl="3" eaLnBrk="1" hangingPunct="1">
              <a:buFont typeface="Wingdings" panose="05000000000000000000" pitchFamily="2" charset="2"/>
              <a:buChar char="ð"/>
            </a:pPr>
            <a:r>
              <a:rPr lang="es-PR" altLang="en-US" sz="2400" b="1"/>
              <a:t> La técnica de contracción-relajamiento produce aumentos en el arco de movimiento en el patrón agonista al utilizar contracciones isotónicas consecutivas de los antagonistas.</a:t>
            </a:r>
          </a:p>
          <a:p>
            <a:pPr lvl="3" eaLnBrk="1" hangingPunct="1">
              <a:buFont typeface="Wingdings" panose="05000000000000000000" pitchFamily="2" charset="2"/>
              <a:buChar char="ð"/>
            </a:pPr>
            <a:r>
              <a:rPr lang="es-PR" altLang="en-US" sz="2400" b="1"/>
              <a:t> El procedimiento se repite varias veces, seguido por el atleta moviendo activamente a través del rado obtenido</a:t>
            </a:r>
          </a:p>
          <a:p>
            <a:pPr lvl="2" eaLnBrk="1" hangingPunct="1">
              <a:buFontTx/>
              <a:buChar char="•"/>
            </a:pPr>
            <a:r>
              <a:rPr lang="es-PR" altLang="en-US" b="1"/>
              <a:t>Utilidad/ventaja:</a:t>
            </a:r>
            <a:endParaRPr lang="es-PR" altLang="en-US" sz="2800" b="1"/>
          </a:p>
          <a:p>
            <a:pPr lvl="3" eaLnBrk="1" hangingPunct="1">
              <a:buFont typeface="Wingdings" panose="05000000000000000000" pitchFamily="2" charset="2"/>
              <a:buChar char="ð"/>
            </a:pPr>
            <a:r>
              <a:rPr lang="es-PR" altLang="en-US" sz="2400" b="1"/>
              <a:t> Esta técnica de contracción-relajación es beneficiosa cuando el grado de movilidad está limitado por la tirantez muscular </a:t>
            </a:r>
          </a:p>
          <a:p>
            <a:pPr lvl="3" eaLnBrk="1" hangingPunct="1">
              <a:buFont typeface="Wingdings" panose="05000000000000000000" pitchFamily="2" charset="2"/>
              <a:buChar char="ð"/>
            </a:pPr>
            <a:endParaRPr lang="es-PR" altLang="en-US" sz="2400" b="1"/>
          </a:p>
          <a:p>
            <a:pPr lvl="2" eaLnBrk="1" hangingPunct="1">
              <a:buFontTx/>
              <a:buChar char="•"/>
            </a:pPr>
            <a:r>
              <a:rPr lang="es-PR" altLang="en-US" b="1"/>
              <a:t>Indicaciones:</a:t>
            </a:r>
            <a:endParaRPr lang="es-PR" altLang="en-US" sz="2800" b="1"/>
          </a:p>
          <a:p>
            <a:pPr lvl="3" eaLnBrk="1" hangingPunct="1">
              <a:buFont typeface="Wingdings" panose="05000000000000000000" pitchFamily="2" charset="2"/>
              <a:buChar char="ð"/>
            </a:pPr>
            <a:r>
              <a:rPr lang="es-PR" altLang="en-US" sz="2400" b="1"/>
              <a:t> Arco de movimiento limitado</a:t>
            </a:r>
          </a:p>
          <a:p>
            <a:pPr lvl="2" eaLnBrk="1" hangingPunct="1">
              <a:buFontTx/>
              <a:buChar char="•"/>
            </a:pPr>
            <a:r>
              <a:rPr lang="es-PR" altLang="en-US" b="1"/>
              <a:t>Requisitos:</a:t>
            </a:r>
            <a:endParaRPr lang="es-PR" altLang="en-US" sz="2800" b="1"/>
          </a:p>
          <a:p>
            <a:pPr lvl="3" eaLnBrk="1" hangingPunct="1">
              <a:buFont typeface="Wingdings" panose="05000000000000000000" pitchFamily="2" charset="2"/>
              <a:buChar char="ð"/>
            </a:pPr>
            <a:r>
              <a:rPr lang="es-PR" altLang="en-US" sz="2400" b="1"/>
              <a:t> El clínico debe mantener la estabilización apropiada para asegurar que ocurra la contracción isométrica.</a:t>
            </a:r>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 El cuerpo afectado se mueve pasivamente hasta que se sienta la resistencia</a:t>
            </a:r>
          </a:p>
          <a:p>
            <a:pPr lvl="3" eaLnBrk="1" hangingPunct="1">
              <a:buFont typeface="Wingdings" panose="05000000000000000000" pitchFamily="2" charset="2"/>
              <a:buChar char="ð"/>
            </a:pPr>
            <a:r>
              <a:rPr lang="es-PR" altLang="en-US" sz="2400" b="1"/>
              <a:t>Luego, se le instruye al paciente de contraer el músculo antagonista isotónicamente</a:t>
            </a:r>
          </a:p>
          <a:p>
            <a:pPr lvl="3" eaLnBrk="1" hangingPunct="1">
              <a:buFont typeface="Wingdings" panose="05000000000000000000" pitchFamily="2" charset="2"/>
              <a:buChar char="ð"/>
            </a:pPr>
            <a:r>
              <a:rPr lang="es-PR" altLang="en-US" sz="2400" b="1"/>
              <a:t>El terapeuta atlético aplica una resistencia al movimiento durante diez segundos o hasta que el paciente perciba fatiga</a:t>
            </a:r>
          </a:p>
          <a:p>
            <a:pPr lvl="3" eaLnBrk="1" hangingPunct="1">
              <a:buFont typeface="Wingdings" panose="05000000000000000000" pitchFamily="2" charset="2"/>
              <a:buChar char="ð"/>
            </a:pPr>
            <a:r>
              <a:rPr lang="es-PR" altLang="en-US" sz="2400" b="1"/>
              <a:t>Se le indica al paciente de relajar durante diez segundos.</a:t>
            </a:r>
          </a:p>
          <a:p>
            <a:pPr lvl="3" eaLnBrk="1" hangingPunct="1">
              <a:buFont typeface="Wingdings" panose="05000000000000000000" pitchFamily="2" charset="2"/>
              <a:buChar char="ð"/>
            </a:pPr>
            <a:r>
              <a:rPr lang="es-PR" altLang="en-US" sz="2400" b="1"/>
              <a:t> El terapeuta atlético mueve pasivamente la extremidad hacia una nueva psoisción de estiramiento, y el ejercicio se repite tres veces</a:t>
            </a:r>
          </a:p>
          <a:p>
            <a:pPr lvl="2" eaLnBrk="1" hangingPunct="1">
              <a:buFontTx/>
              <a:buChar char="•"/>
            </a:pPr>
            <a:endParaRPr lang="es-PR" altLang="en-US" b="1"/>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 Se mueve pasivamente la parte del cuerpo a ser estirada hacia el patrón agonista hasta que se sienta la limitación en el arco de movimiento</a:t>
            </a:r>
          </a:p>
          <a:p>
            <a:pPr lvl="3" eaLnBrk="1" hangingPunct="1">
              <a:buFont typeface="Wingdings" panose="05000000000000000000" pitchFamily="2" charset="2"/>
              <a:buChar char="ð"/>
            </a:pPr>
            <a:r>
              <a:rPr lang="es-PR" altLang="en-US" sz="2400" b="1"/>
              <a:t> El atleta contrae isotónicamente en el patrón antagonista contra una resistencia manual fuerte</a:t>
            </a:r>
          </a:p>
          <a:p>
            <a:pPr lvl="3" eaLnBrk="1" hangingPunct="1">
              <a:buFont typeface="Wingdings" panose="05000000000000000000" pitchFamily="2" charset="2"/>
              <a:buChar char="ð"/>
            </a:pPr>
            <a:r>
              <a:rPr lang="es-PR" altLang="en-US" sz="2400" b="1"/>
              <a:t> Cuando el clínico haya determina que ocurrió la relajación, de nueve la parte del cuerpo se mueve pasivamente hacia el mayor al arco de movimiento posible hasta que se sienta, de nuevo, la limitación</a:t>
            </a:r>
          </a:p>
          <a:p>
            <a:pPr lvl="3" eaLnBrk="1" hangingPunct="1">
              <a:buFont typeface="Wingdings" panose="05000000000000000000" pitchFamily="2" charset="2"/>
              <a:buChar char="ð"/>
            </a:pPr>
            <a:r>
              <a:rPr lang="es-PR" altLang="en-US" sz="2400" b="1"/>
              <a:t> </a:t>
            </a:r>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 Con la articulación restringida del paciente colocada hasta el rango final en el patrón agonista (Ej: cuadriceps), el clínico provee una resistencia isotónica contra los músculos antagonistas (Ej: hamstrings) para permitir el movimiento diagonal y rotacional hasta el rango final</a:t>
            </a:r>
          </a:p>
          <a:p>
            <a:pPr lvl="3" eaLnBrk="1" hangingPunct="1">
              <a:buFont typeface="Wingdings" panose="05000000000000000000" pitchFamily="2" charset="2"/>
              <a:buChar char="ð"/>
            </a:pPr>
            <a:r>
              <a:rPr lang="es-PR" altLang="en-US" sz="2400" b="1"/>
              <a:t> Cuando el paciente relaje el músculo, el clínico mueve la parte pasivamente hacia el patrón muscular agonista para estirar el antagonista (Ej: hamstring).</a:t>
            </a:r>
          </a:p>
          <a:p>
            <a:pPr lvl="3" eaLnBrk="1" hangingPunct="1">
              <a:buFont typeface="Wingdings" panose="05000000000000000000" pitchFamily="2" charset="2"/>
              <a:buChar char="ð"/>
            </a:pPr>
            <a:r>
              <a:rPr lang="es-PR" altLang="en-US" sz="2400" b="1"/>
              <a:t> El proceso se repite varias veces</a:t>
            </a:r>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 Se le instruye al deportista lesionado a oponerse contrayendo isotónicamente el antagonista (el músculo que va a estirar) ante la resistencia que genera el terapeuta atlético</a:t>
            </a:r>
          </a:p>
          <a:p>
            <a:pPr lvl="3" eaLnBrk="1" hangingPunct="1">
              <a:buFont typeface="Wingdings" panose="05000000000000000000" pitchFamily="2" charset="2"/>
              <a:buChar char="ð"/>
            </a:pPr>
            <a:r>
              <a:rPr lang="es-PR" altLang="en-US" sz="2400" b="1"/>
              <a:t> A continuación, el atleta relaja el antagonista mientras el terapeuta atlético mueve esa parte de forma pasiva hasta donde sea posible y se aprecie limitación a la movilidad</a:t>
            </a:r>
          </a:p>
          <a:p>
            <a:pPr lvl="3" eaLnBrk="1" hangingPunct="1">
              <a:buFont typeface="Wingdings" panose="05000000000000000000" pitchFamily="2" charset="2"/>
              <a:buChar char="ð"/>
            </a:pPr>
            <a:endParaRPr lang="es-PR" altLang="en-US" sz="2400" b="1"/>
          </a:p>
          <a:p>
            <a:pPr lvl="2" eaLnBrk="1" hangingPunct="1">
              <a:lnSpc>
                <a:spcPct val="50000"/>
              </a:lnSpc>
              <a:buFontTx/>
              <a:buNone/>
            </a:pPr>
            <a:endParaRPr lang="es-PR" altLang="en-US" b="1" i="1"/>
          </a:p>
          <a:p>
            <a:pPr lvl="1" eaLnBrk="1" hangingPunct="1">
              <a:buFont typeface="Wingdings" panose="05000000000000000000" pitchFamily="2" charset="2"/>
              <a:buChar char="Ø"/>
            </a:pPr>
            <a:r>
              <a:rPr lang="es-PR" altLang="en-US" b="1"/>
              <a:t> Inversión Lenta sustentación-relajación</a:t>
            </a:r>
          </a:p>
          <a:p>
            <a:pPr lvl="2" eaLnBrk="1" hangingPunct="1">
              <a:buFontTx/>
              <a:buChar char="•"/>
            </a:pPr>
            <a:r>
              <a:rPr lang="es-PR" altLang="en-US" b="1"/>
              <a:t>Otros nombres:</a:t>
            </a:r>
            <a:endParaRPr lang="es-PR" altLang="en-US" sz="2800" b="1"/>
          </a:p>
          <a:p>
            <a:pPr lvl="3" eaLnBrk="1" hangingPunct="1">
              <a:buFont typeface="Wingdings" panose="05000000000000000000" pitchFamily="2" charset="2"/>
              <a:buChar char="ð"/>
            </a:pPr>
            <a:r>
              <a:rPr lang="es-PR" altLang="en-US" sz="2400" b="1"/>
              <a:t> También se llamada en ocasiones CRAC o estiramiento del músculo interesado con contracción simultánea del músculo antagonista</a:t>
            </a:r>
          </a:p>
          <a:p>
            <a:pPr lvl="2" eaLnBrk="1" hangingPunct="1">
              <a:buFontTx/>
              <a:buChar char="•"/>
            </a:pPr>
            <a:r>
              <a:rPr lang="es-PR" altLang="en-US" b="1"/>
              <a:t>Indicaciones:</a:t>
            </a:r>
            <a:endParaRPr lang="es-PR" altLang="en-US" sz="2800" b="1"/>
          </a:p>
          <a:p>
            <a:pPr lvl="3" eaLnBrk="1" hangingPunct="1">
              <a:buFont typeface="Wingdings" panose="05000000000000000000" pitchFamily="2" charset="2"/>
              <a:buChar char="ð"/>
            </a:pPr>
            <a:r>
              <a:rPr lang="es-PR" altLang="en-US" sz="2400" b="1"/>
              <a:t> La técnica es buena para aumentar el rango de movimiento cuando el factor limitante es el grupo muscular antagonista</a:t>
            </a:r>
          </a:p>
          <a:p>
            <a:pPr lvl="3" eaLnBrk="1" hangingPunct="1">
              <a:buFont typeface="Wingdings" panose="05000000000000000000" pitchFamily="2" charset="2"/>
              <a:buChar char="ð"/>
            </a:pPr>
            <a:endParaRPr lang="es-PR" altLang="en-US" sz="2400" b="1"/>
          </a:p>
          <a:p>
            <a:pPr lvl="2" eaLnBrk="1" hangingPunct="1">
              <a:buFontTx/>
              <a:buChar char="•"/>
            </a:pPr>
            <a:r>
              <a:rPr lang="es-PR" altLang="en-US" b="1"/>
              <a:t>Utilidad/beneficio:</a:t>
            </a:r>
            <a:endParaRPr lang="es-PR" altLang="en-US" sz="2800" b="1"/>
          </a:p>
          <a:p>
            <a:pPr lvl="3" eaLnBrk="1" hangingPunct="1">
              <a:buFont typeface="Wingdings" panose="05000000000000000000" pitchFamily="2" charset="2"/>
              <a:buChar char="ð"/>
            </a:pPr>
            <a:r>
              <a:rPr lang="es-PR" altLang="en-US" sz="2400" b="1"/>
              <a:t> Esta técnica, como las otras dos, es útil para aumentar el grado de movilidad cuando el factor limitante primario sea el grupo de músculos antagonistas</a:t>
            </a:r>
          </a:p>
          <a:p>
            <a:pPr lvl="3" eaLnBrk="1" hangingPunct="1">
              <a:buFont typeface="Wingdings" panose="05000000000000000000" pitchFamily="2" charset="2"/>
              <a:buChar char="ð"/>
            </a:pPr>
            <a:endParaRPr lang="es-PR" altLang="en-US" sz="2400" b="1"/>
          </a:p>
          <a:p>
            <a:pPr lvl="1" eaLnBrk="1" hangingPunct="1">
              <a:buFont typeface="Wingdings" panose="05000000000000000000" pitchFamily="2" charset="2"/>
              <a:buChar char="Ø"/>
            </a:pPr>
            <a:endParaRPr lang="es-PR" altLang="en-US" b="1"/>
          </a:p>
          <a:p>
            <a:pPr lvl="2" eaLnBrk="1" hangingPunct="1">
              <a:buFontTx/>
              <a:buChar char="•"/>
            </a:pPr>
            <a:r>
              <a:rPr lang="es-PR" altLang="en-US" b="1"/>
              <a:t>Concepto:</a:t>
            </a:r>
            <a:endParaRPr lang="es-PR" altLang="en-US" sz="2800" b="1"/>
          </a:p>
          <a:p>
            <a:pPr lvl="3" eaLnBrk="1" hangingPunct="1">
              <a:buFont typeface="Wingdings" panose="05000000000000000000" pitchFamily="2" charset="2"/>
              <a:buChar char="ð"/>
            </a:pPr>
            <a:r>
              <a:rPr lang="es-PR" altLang="en-US" sz="2400" b="1"/>
              <a:t> Músculos opuestos se contraen para traer el músculo trinco a un rango-final, contracción isométrica del músculo tenso, se relaja, se estira vía la contracción de músculo opuesto</a:t>
            </a:r>
          </a:p>
          <a:p>
            <a:pPr lvl="2" eaLnBrk="1" hangingPunct="1">
              <a:buFontTx/>
              <a:buChar char="•"/>
            </a:pPr>
            <a:r>
              <a:rPr lang="es-PR" altLang="en-US" b="1"/>
              <a:t>Teoría:</a:t>
            </a:r>
            <a:endParaRPr lang="es-PR" altLang="en-US" sz="2800" b="1"/>
          </a:p>
          <a:p>
            <a:pPr lvl="3" eaLnBrk="1" hangingPunct="1">
              <a:buFont typeface="Wingdings" panose="05000000000000000000" pitchFamily="2" charset="2"/>
              <a:buChar char="ð"/>
            </a:pPr>
            <a:r>
              <a:rPr lang="es-PR" altLang="en-US" sz="2400" b="1"/>
              <a:t> Utiliza la inhibición recíproca</a:t>
            </a:r>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El paciente mueve la parte del cuerpo hacia el punto de resistencia y se le instruye para que sostenga esa posición</a:t>
            </a:r>
          </a:p>
          <a:p>
            <a:pPr lvl="3" eaLnBrk="1" hangingPunct="1">
              <a:buFont typeface="Wingdings" panose="05000000000000000000" pitchFamily="2" charset="2"/>
              <a:buChar char="ð"/>
            </a:pPr>
            <a:r>
              <a:rPr lang="es-PR" altLang="en-US" sz="2400" b="1"/>
              <a:t>El terapeuta atlético resiste isométricamente los músculos durante diez segundos</a:t>
            </a:r>
          </a:p>
          <a:p>
            <a:pPr lvl="3" eaLnBrk="1" hangingPunct="1">
              <a:buFont typeface="Wingdings" panose="05000000000000000000" pitchFamily="2" charset="2"/>
              <a:buChar char="ð"/>
            </a:pPr>
            <a:r>
              <a:rPr lang="es-PR" altLang="en-US" sz="2400" b="1"/>
              <a:t> Se le instruye al paciente de relajar por diez segundos, por lotanto relajando el antagonista mientras el agonista se contrae, moviendo la parte hacia un nuevo límite en el arco de movimiento</a:t>
            </a:r>
          </a:p>
          <a:p>
            <a:pPr lvl="3" eaLnBrk="1" hangingPunct="1">
              <a:buFont typeface="Wingdings" panose="05000000000000000000" pitchFamily="2" charset="2"/>
              <a:buChar char="ð"/>
            </a:pPr>
            <a:endParaRPr lang="es-PR" altLang="en-US" sz="2400" b="1"/>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La parte del cuerpo se mueve activamente hacia el patrón agonista hasta llegar al punto de una limitación libre de dolor</a:t>
            </a:r>
          </a:p>
          <a:p>
            <a:pPr lvl="3" eaLnBrk="1" hangingPunct="1">
              <a:buFont typeface="Wingdings" panose="05000000000000000000" pitchFamily="2" charset="2"/>
              <a:buChar char="ð"/>
            </a:pPr>
            <a:r>
              <a:rPr lang="es-PR" altLang="en-US" sz="2400" b="1"/>
              <a:t>Se ejecuta una contracción isométrica en el patrón antagonista durante una sustentación de 5 a 10 segundos</a:t>
            </a:r>
          </a:p>
          <a:p>
            <a:pPr lvl="3" eaLnBrk="1" hangingPunct="1">
              <a:buFont typeface="Wingdings" panose="05000000000000000000" pitchFamily="2" charset="2"/>
              <a:buChar char="ð"/>
            </a:pPr>
            <a:r>
              <a:rPr lang="es-PR" altLang="en-US" sz="2400" b="1"/>
              <a:t>El grupo agonista trae activamente la parte del cuerpo hacia un arco de movimiento mayor en el patrón del agonista</a:t>
            </a:r>
          </a:p>
          <a:p>
            <a:pPr lvl="3" eaLnBrk="1" hangingPunct="1">
              <a:buFont typeface="Wingdings" panose="05000000000000000000" pitchFamily="2" charset="2"/>
              <a:buChar char="ð"/>
            </a:pPr>
            <a:r>
              <a:rPr lang="es-PR" altLang="en-US" sz="2400" b="1"/>
              <a:t> El proceso se repite varias veces</a:t>
            </a:r>
          </a:p>
          <a:p>
            <a:pPr lvl="3" eaLnBrk="1" hangingPunct="1">
              <a:buFont typeface="Wingdings" panose="05000000000000000000" pitchFamily="2" charset="2"/>
              <a:buChar char="ð"/>
            </a:pPr>
            <a:endParaRPr lang="es-PR" altLang="en-US" sz="2400" b="1"/>
          </a:p>
          <a:p>
            <a:pPr lvl="3" eaLnBrk="1" hangingPunct="1">
              <a:buFont typeface="Wingdings" panose="05000000000000000000" pitchFamily="2" charset="2"/>
              <a:buChar char="ð"/>
            </a:pPr>
            <a:endParaRPr lang="es-PR" altLang="en-US" sz="2400" b="1"/>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Esta técnica utiliza la contracción concéntrica del músculo agonista (Ej: Cuadriceps) hacia el arco/rango de movimiento limitado de los “”hamstrings, seguido por una contracción isométrica del antagonista (hamstring).</a:t>
            </a:r>
          </a:p>
          <a:p>
            <a:pPr lvl="3" eaLnBrk="1" hangingPunct="1">
              <a:buFont typeface="Wingdings" panose="05000000000000000000" pitchFamily="2" charset="2"/>
              <a:buChar char="ð"/>
            </a:pPr>
            <a:r>
              <a:rPr lang="es-PR" altLang="en-US" sz="2400" b="1"/>
              <a:t> Esto es seguido por el relajamiento del músculo antagonista (Ej: hamstring), luego el movimiento concéntrico por el agonista (cuadriceps).</a:t>
            </a:r>
          </a:p>
          <a:p>
            <a:pPr lvl="3" eaLnBrk="1" hangingPunct="1">
              <a:buFont typeface="Wingdings" panose="05000000000000000000" pitchFamily="2" charset="2"/>
              <a:buChar char="ð"/>
            </a:pPr>
            <a:r>
              <a:rPr lang="es-PR" altLang="en-US" sz="2400" b="1"/>
              <a:t> El clínico provee una resistencia isométrica máxima contra el componente rotacional del movimiento</a:t>
            </a:r>
          </a:p>
          <a:p>
            <a:pPr lvl="2" eaLnBrk="1" hangingPunct="1">
              <a:buFontTx/>
              <a:buChar char="•"/>
            </a:pPr>
            <a:r>
              <a:rPr lang="es-PR" altLang="en-US" b="1"/>
              <a:t>Procedimiento:</a:t>
            </a:r>
            <a:endParaRPr lang="es-PR" altLang="en-US" sz="2800" b="1"/>
          </a:p>
          <a:p>
            <a:pPr lvl="3" eaLnBrk="1" hangingPunct="1">
              <a:buFont typeface="Wingdings" panose="05000000000000000000" pitchFamily="2" charset="2"/>
              <a:buChar char="ð"/>
            </a:pPr>
            <a:r>
              <a:rPr lang="es-PR" altLang="en-US" sz="2400" b="1"/>
              <a:t>Es una técnica que se inicia con una contracción isotónica del agonista, que a menudo limita el grado de movilidad del patrón del agonista, seguida por una contracción isométrica del antagonista (el músculo que se va a estirar) durante la fase de tracción.</a:t>
            </a:r>
          </a:p>
          <a:p>
            <a:pPr lvl="3" eaLnBrk="1" hangingPunct="1">
              <a:buFont typeface="Wingdings" panose="05000000000000000000" pitchFamily="2" charset="2"/>
              <a:buChar char="ð"/>
            </a:pPr>
            <a:r>
              <a:rPr lang="es-PR" altLang="en-US" sz="2400" b="1"/>
              <a:t> Durante la fase de relajación, los antagonistas se relajan mientras los agonistas se contraen, generando movimiento en la dirección contraria del patrón agonista y, por tanto, estirando el antagonista.</a:t>
            </a:r>
            <a:endParaRPr lang="es-PR" altLang="en-US" b="1"/>
          </a:p>
          <a:p>
            <a:pPr eaLnBrk="1" hangingPunct="1">
              <a:buFont typeface="Wingdings" panose="05000000000000000000" pitchFamily="2" charset="2"/>
              <a:buChar char="q"/>
            </a:pPr>
            <a:r>
              <a:rPr lang="es-PR" altLang="en-US" b="1"/>
              <a:t> Protocolo:</a:t>
            </a:r>
          </a:p>
          <a:p>
            <a:pPr lvl="1" eaLnBrk="1" hangingPunct="1">
              <a:lnSpc>
                <a:spcPct val="90000"/>
              </a:lnSpc>
              <a:buFont typeface="Wingdings" panose="05000000000000000000" pitchFamily="2" charset="2"/>
              <a:buChar char="Ø"/>
            </a:pPr>
            <a:r>
              <a:rPr lang="es-PR" altLang="en-US" b="1"/>
              <a:t> Patrones PNF - </a:t>
            </a:r>
            <a:r>
              <a:rPr lang="es-PR" altLang="en-US" b="1" i="1"/>
              <a:t>Pueden ejecutarse en</a:t>
            </a:r>
            <a:r>
              <a:rPr lang="es-PR" altLang="en-US" b="1"/>
              <a:t>: </a:t>
            </a:r>
          </a:p>
          <a:p>
            <a:pPr lvl="2" eaLnBrk="1" hangingPunct="1">
              <a:buFontTx/>
              <a:buChar char="•"/>
            </a:pPr>
            <a:r>
              <a:rPr lang="es-PR" altLang="en-US" b="1"/>
              <a:t>Un solo plano:</a:t>
            </a:r>
          </a:p>
          <a:p>
            <a:pPr lvl="3" eaLnBrk="1" hangingPunct="1">
              <a:buFont typeface="Wingdings" panose="05000000000000000000" pitchFamily="2" charset="2"/>
              <a:buChar char="ð"/>
            </a:pPr>
            <a:r>
              <a:rPr lang="es-PR" altLang="en-US" sz="2400" b="1"/>
              <a:t> Ejemplo:</a:t>
            </a:r>
          </a:p>
          <a:p>
            <a:pPr lvl="4" eaLnBrk="1" hangingPunct="1">
              <a:lnSpc>
                <a:spcPct val="90000"/>
              </a:lnSpc>
              <a:buFont typeface="Wingdings" panose="05000000000000000000" pitchFamily="2" charset="2"/>
              <a:buChar char="§"/>
            </a:pPr>
            <a:r>
              <a:rPr lang="es-PR" altLang="en-US" sz="2400" b="1"/>
              <a:t>Flexión-extensión</a:t>
            </a:r>
            <a:endParaRPr lang="es-PR" altLang="en-US" b="1"/>
          </a:p>
          <a:p>
            <a:pPr lvl="2" eaLnBrk="1" hangingPunct="1">
              <a:buFontTx/>
              <a:buChar char="•"/>
            </a:pPr>
            <a:r>
              <a:rPr lang="es-PR" altLang="en-US" b="1"/>
              <a:t>Patrones rotacionales o diagonales:</a:t>
            </a:r>
          </a:p>
          <a:p>
            <a:pPr lvl="3" eaLnBrk="1" hangingPunct="1">
              <a:buFont typeface="Wingdings" panose="05000000000000000000" pitchFamily="2" charset="2"/>
              <a:buChar char="ð"/>
            </a:pPr>
            <a:r>
              <a:rPr lang="es-PR" altLang="en-US" sz="2400" b="1"/>
              <a:t> Incorporan:</a:t>
            </a:r>
          </a:p>
          <a:p>
            <a:pPr lvl="4" eaLnBrk="1" hangingPunct="1">
              <a:lnSpc>
                <a:spcPct val="90000"/>
              </a:lnSpc>
              <a:buFont typeface="Wingdings" panose="05000000000000000000" pitchFamily="2" charset="2"/>
              <a:buChar char="§"/>
            </a:pPr>
            <a:r>
              <a:rPr lang="es-PR" altLang="en-US" sz="2400" b="1"/>
              <a:t>Múltiples planos y patrones sinergístas</a:t>
            </a:r>
          </a:p>
          <a:p>
            <a:pPr lvl="1" eaLnBrk="1" hangingPunct="1">
              <a:lnSpc>
                <a:spcPct val="90000"/>
              </a:lnSpc>
              <a:buFont typeface="Wingdings" panose="05000000000000000000" pitchFamily="2" charset="2"/>
              <a:buChar char="Ø"/>
            </a:pPr>
            <a:r>
              <a:rPr lang="es-PR" altLang="en-US" b="1"/>
              <a:t> Repeticiones/Intentos: </a:t>
            </a:r>
            <a:r>
              <a:rPr lang="es-PR" altLang="en-US" b="1" i="1"/>
              <a:t>5</a:t>
            </a:r>
            <a:endParaRPr lang="es-PR" altLang="en-US" sz="3200" b="1"/>
          </a:p>
          <a:p>
            <a:pPr lvl="1" eaLnBrk="1" hangingPunct="1">
              <a:lnSpc>
                <a:spcPct val="90000"/>
              </a:lnSpc>
              <a:buFont typeface="Wingdings" panose="05000000000000000000" pitchFamily="2" charset="2"/>
              <a:buChar char="Ø"/>
            </a:pPr>
            <a:r>
              <a:rPr lang="es-PR" altLang="en-US" b="1"/>
              <a:t> Duración</a:t>
            </a:r>
            <a:endParaRPr lang="es-PR" altLang="en-US" sz="3200" b="1"/>
          </a:p>
          <a:p>
            <a:pPr lvl="2" eaLnBrk="1" hangingPunct="1">
              <a:buFontTx/>
              <a:buChar char="•"/>
            </a:pPr>
            <a:r>
              <a:rPr lang="es-PR" altLang="en-US" b="1"/>
              <a:t>Cada intento:</a:t>
            </a:r>
          </a:p>
          <a:p>
            <a:pPr lvl="3" eaLnBrk="1" hangingPunct="1">
              <a:buFont typeface="Wingdings" panose="05000000000000000000" pitchFamily="2" charset="2"/>
              <a:buChar char="ð"/>
            </a:pPr>
            <a:r>
              <a:rPr lang="es-PR" altLang="en-US" sz="2400" b="1"/>
              <a:t> Estiramiento pasivo: </a:t>
            </a:r>
            <a:r>
              <a:rPr lang="es-PR" altLang="en-US" sz="2400" b="1" i="1"/>
              <a:t>5 segundos</a:t>
            </a:r>
          </a:p>
          <a:p>
            <a:pPr lvl="3" eaLnBrk="1" hangingPunct="1">
              <a:buFont typeface="Wingdings" panose="05000000000000000000" pitchFamily="2" charset="2"/>
              <a:buChar char="ð"/>
            </a:pPr>
            <a:r>
              <a:rPr lang="es-PR" altLang="en-US" sz="2400" b="1"/>
              <a:t> Contracción voluntaria máxima: </a:t>
            </a:r>
            <a:r>
              <a:rPr lang="es-PR" altLang="en-US" sz="2400" b="1" i="1"/>
              <a:t>5 - 10 segundos</a:t>
            </a:r>
          </a:p>
          <a:p>
            <a:pPr eaLnBrk="1" hangingPunct="1">
              <a:buFont typeface="Wingdings" panose="05000000000000000000" pitchFamily="2" charset="2"/>
              <a:buChar char="q"/>
            </a:pPr>
            <a:endParaRPr lang="es-PR" altLang="en-US" b="1"/>
          </a:p>
          <a:p>
            <a:pPr lvl="1" eaLnBrk="1" hangingPunct="1">
              <a:lnSpc>
                <a:spcPct val="90000"/>
              </a:lnSpc>
              <a:buFont typeface="Wingdings" panose="05000000000000000000" pitchFamily="2" charset="2"/>
              <a:buChar char="Ø"/>
            </a:pPr>
            <a:r>
              <a:rPr lang="es-PR" altLang="en-US" b="1"/>
              <a:t> Principio - </a:t>
            </a:r>
            <a:r>
              <a:rPr lang="es-PR" altLang="en-US" b="1" i="1"/>
              <a:t>Con o si contracción agonista</a:t>
            </a:r>
            <a:r>
              <a:rPr lang="es-PR" altLang="en-US" b="1"/>
              <a:t>:</a:t>
            </a:r>
          </a:p>
          <a:p>
            <a:pPr lvl="2" eaLnBrk="1" hangingPunct="1">
              <a:buFontTx/>
              <a:buChar char="•"/>
            </a:pPr>
            <a:r>
              <a:rPr lang="es-PR" altLang="en-US" b="1"/>
              <a:t>Sostenerse-relajarse</a:t>
            </a:r>
          </a:p>
          <a:p>
            <a:pPr lvl="2" eaLnBrk="1" hangingPunct="1">
              <a:buFontTx/>
              <a:buChar char="•"/>
            </a:pPr>
            <a:r>
              <a:rPr lang="es-PR" altLang="en-US" b="1"/>
              <a:t>Contraerse-relajarse</a:t>
            </a:r>
          </a:p>
          <a:p>
            <a:pPr lvl="1" eaLnBrk="1" hangingPunct="1">
              <a:lnSpc>
                <a:spcPct val="90000"/>
              </a:lnSpc>
              <a:buFont typeface="Wingdings" panose="05000000000000000000" pitchFamily="2" charset="2"/>
              <a:buChar char="Ø"/>
            </a:pPr>
            <a:r>
              <a:rPr lang="es-PR" altLang="en-US" b="1"/>
              <a:t> Con contracción agonista:</a:t>
            </a:r>
          </a:p>
          <a:p>
            <a:pPr lvl="2" eaLnBrk="1" hangingPunct="1">
              <a:buFontTx/>
              <a:buChar char="•"/>
            </a:pPr>
            <a:r>
              <a:rPr lang="es-PR" altLang="en-US" b="1"/>
              <a:t>Indicaciones:</a:t>
            </a:r>
          </a:p>
          <a:p>
            <a:pPr lvl="3" eaLnBrk="1" hangingPunct="1">
              <a:buFont typeface="Wingdings" panose="05000000000000000000" pitchFamily="2" charset="2"/>
              <a:buChar char="ð"/>
            </a:pPr>
            <a:r>
              <a:rPr lang="es-PR" altLang="en-US" sz="2400" b="1"/>
              <a:t> El atleta experimentado y atento</a:t>
            </a:r>
            <a:endParaRPr lang="es-PR" altLang="en-US" sz="2400" b="1" i="1"/>
          </a:p>
          <a:p>
            <a:pPr lvl="2" eaLnBrk="1" hangingPunct="1">
              <a:buFontTx/>
              <a:buChar char="•"/>
            </a:pPr>
            <a:r>
              <a:rPr lang="es-PR" altLang="en-US" b="1"/>
              <a:t>Ventajas:</a:t>
            </a:r>
          </a:p>
          <a:p>
            <a:pPr lvl="3" eaLnBrk="1" hangingPunct="1">
              <a:buFont typeface="Wingdings" panose="05000000000000000000" pitchFamily="2" charset="2"/>
              <a:buChar char="ð"/>
            </a:pPr>
            <a:r>
              <a:rPr lang="es-PR" altLang="en-US" sz="2400" b="1"/>
              <a:t> Puede ser muy efectivo</a:t>
            </a:r>
          </a:p>
          <a:p>
            <a:pPr lvl="3" eaLnBrk="1" hangingPunct="1">
              <a:buFont typeface="Wingdings" panose="05000000000000000000" pitchFamily="2" charset="2"/>
              <a:buChar char="ð"/>
            </a:pPr>
            <a:r>
              <a:rPr lang="es-PR" altLang="en-US" sz="2400" b="1"/>
              <a:t> Es un método seguro</a:t>
            </a:r>
            <a:endParaRPr lang="es-PR" altLang="en-US" b="1"/>
          </a:p>
          <a:p>
            <a:pPr lvl="1" eaLnBrk="1" hangingPunct="1">
              <a:lnSpc>
                <a:spcPct val="90000"/>
              </a:lnSpc>
              <a:buFont typeface="Wingdings" panose="05000000000000000000" pitchFamily="2" charset="2"/>
              <a:buChar char="Ø"/>
            </a:pPr>
            <a:r>
              <a:rPr lang="es-PR" altLang="en-US" b="1"/>
              <a:t> Músculos indicados:</a:t>
            </a:r>
          </a:p>
          <a:p>
            <a:pPr lvl="2" eaLnBrk="1" hangingPunct="1">
              <a:buFontTx/>
              <a:buChar char="•"/>
            </a:pPr>
            <a:r>
              <a:rPr lang="es-PR" altLang="en-US" b="1"/>
              <a:t>Cuadriceps</a:t>
            </a:r>
          </a:p>
          <a:p>
            <a:pPr lvl="2" eaLnBrk="1" hangingPunct="1">
              <a:buFontTx/>
              <a:buChar char="•"/>
            </a:pPr>
            <a:r>
              <a:rPr lang="es-PR" altLang="en-US" b="1"/>
              <a:t>Músculos de la corva (hamstrings)</a:t>
            </a:r>
          </a:p>
          <a:p>
            <a:pPr lvl="2" eaLnBrk="1" hangingPunct="1">
              <a:buFontTx/>
              <a:buChar char="•"/>
            </a:pPr>
            <a:r>
              <a:rPr lang="es-PR" altLang="en-US" b="1"/>
              <a:t>Complejo gastronemio/soleo/Aquiles</a:t>
            </a:r>
          </a:p>
          <a:p>
            <a:pPr lvl="1" eaLnBrk="1" hangingPunct="1">
              <a:lnSpc>
                <a:spcPct val="90000"/>
              </a:lnSpc>
              <a:buFont typeface="Wingdings" panose="05000000000000000000" pitchFamily="2" charset="2"/>
              <a:buChar char="Ø"/>
            </a:pPr>
            <a:r>
              <a:rPr lang="es-PR" altLang="en-US" b="1"/>
              <a:t> Ejemplo:</a:t>
            </a:r>
          </a:p>
          <a:p>
            <a:pPr lvl="2" eaLnBrk="1" hangingPunct="1">
              <a:buFontTx/>
              <a:buChar char="•"/>
            </a:pPr>
            <a:r>
              <a:rPr lang="es-PR" altLang="en-US" b="1"/>
              <a:t>Estiramiento de lo músculos de la corva (hamstrings):</a:t>
            </a:r>
          </a:p>
          <a:p>
            <a:pPr lvl="3" eaLnBrk="1" hangingPunct="1">
              <a:buFont typeface="Wingdings" panose="05000000000000000000" pitchFamily="2" charset="2"/>
              <a:buChar char="ð"/>
            </a:pPr>
            <a:r>
              <a:rPr lang="es-PR" altLang="en-US" sz="2400" b="1"/>
              <a:t> Contraer isométricamente estos músculo durante 5</a:t>
            </a:r>
          </a:p>
          <a:p>
            <a:pPr lvl="3" eaLnBrk="1" hangingPunct="1">
              <a:lnSpc>
                <a:spcPct val="50000"/>
              </a:lnSpc>
              <a:buFont typeface="Wingdings" panose="05000000000000000000" pitchFamily="2" charset="2"/>
              <a:buNone/>
            </a:pPr>
            <a:r>
              <a:rPr lang="es-PR" altLang="en-US" sz="2400" b="1"/>
              <a:t>     segundos</a:t>
            </a:r>
          </a:p>
          <a:p>
            <a:pPr lvl="3" eaLnBrk="1" hangingPunct="1">
              <a:buFont typeface="Wingdings" panose="05000000000000000000" pitchFamily="2" charset="2"/>
              <a:buChar char="ð"/>
            </a:pPr>
            <a:r>
              <a:rPr lang="es-PR" altLang="en-US" sz="2400" b="1"/>
              <a:t> A la vez, se mantiene una contracción submáxima</a:t>
            </a:r>
          </a:p>
          <a:p>
            <a:pPr lvl="3" eaLnBrk="1" hangingPunct="1">
              <a:lnSpc>
                <a:spcPct val="60000"/>
              </a:lnSpc>
              <a:buFont typeface="Wingdings" panose="05000000000000000000" pitchFamily="2" charset="2"/>
              <a:buNone/>
            </a:pPr>
            <a:r>
              <a:rPr lang="es-PR" altLang="en-US" sz="2400" b="1"/>
              <a:t>     leve de los flexores de la cadera</a:t>
            </a:r>
          </a:p>
          <a:p>
            <a:pPr lvl="2" eaLnBrk="1" hangingPunct="1">
              <a:lnSpc>
                <a:spcPct val="50000"/>
              </a:lnSpc>
              <a:buFontTx/>
              <a:buNone/>
            </a:pPr>
            <a:endParaRPr lang="es-PR" altLang="en-US" b="1"/>
          </a:p>
          <a:p>
            <a:pPr eaLnBrk="1" hangingPunct="1">
              <a:buFont typeface="Wingdings" panose="05000000000000000000" pitchFamily="2" charset="2"/>
              <a:buChar char="q"/>
            </a:pPr>
            <a:r>
              <a:rPr lang="es-PR" altLang="en-US" b="1"/>
              <a:t> Recomendaciones</a:t>
            </a:r>
          </a:p>
          <a:p>
            <a:pPr lvl="1" eaLnBrk="1" hangingPunct="1">
              <a:buFont typeface="Wingdings" panose="05000000000000000000" pitchFamily="2" charset="2"/>
              <a:buChar char="Ø"/>
            </a:pPr>
            <a:r>
              <a:rPr lang="es-PR" altLang="en-US" b="1"/>
              <a:t> (fase de tracción de 10 segundos seguida por una fase de relajación de 10 segundos).</a:t>
            </a:r>
          </a:p>
          <a:p>
            <a:pPr lvl="1" eaLnBrk="1" hangingPunct="1">
              <a:buFont typeface="Wingdings" panose="05000000000000000000" pitchFamily="2" charset="2"/>
              <a:buChar char="Ø"/>
            </a:pPr>
            <a:endParaRPr lang="es-PR" altLang="en-US" b="1"/>
          </a:p>
          <a:p>
            <a:pPr lvl="1" eaLnBrk="1" hangingPunct="1">
              <a:buFont typeface="Wingdings" panose="05000000000000000000" pitchFamily="2" charset="2"/>
              <a:buChar char="Ø"/>
            </a:pPr>
            <a:endParaRPr lang="es-PR" altLang="en-US" b="1"/>
          </a:p>
          <a:p>
            <a:pPr lvl="1" eaLnBrk="1" hangingPunct="1">
              <a:buFont typeface="Wingdings" panose="05000000000000000000" pitchFamily="2" charset="2"/>
              <a:buChar char="Ø"/>
            </a:pPr>
            <a:r>
              <a:rPr lang="es-PR" altLang="en-US" b="1"/>
              <a:t>Las técnicas de PNF se ejecutan mejor con un compañero, aunque también se practican usando una pared como resistencia</a:t>
            </a:r>
          </a:p>
          <a:p>
            <a:pPr lvl="1" eaLnBrk="1" hangingPunct="1">
              <a:buFont typeface="Wingdings" panose="05000000000000000000" pitchFamily="2" charset="2"/>
              <a:buChar char="Ø"/>
            </a:pPr>
            <a:r>
              <a:rPr lang="es-PR" altLang="en-US" b="1"/>
              <a:t> </a:t>
            </a:r>
          </a:p>
          <a:p>
            <a:pPr lvl="1" eaLnBrk="1" hangingPunct="1">
              <a:buFont typeface="Wingdings" panose="05000000000000000000" pitchFamily="2" charset="2"/>
              <a:buChar char="Ø"/>
            </a:pPr>
            <a:r>
              <a:rPr lang="es-PR" altLang="en-US" b="1"/>
              <a:t>La retroalimentación de la facilitación neuromuscular propioceptiva depende no solamente de la ejecutoria del atleta, pero también de la habilidad del clínico para proveer los comandos verbales y táctiles apropiados y en su  momento correcto</a:t>
            </a:r>
          </a:p>
          <a:p>
            <a:pPr lvl="1" eaLnBrk="1" hangingPunct="1">
              <a:buFont typeface="Wingdings" panose="05000000000000000000" pitchFamily="2" charset="2"/>
              <a:buChar char="Ø"/>
            </a:pPr>
            <a:r>
              <a:rPr lang="es-PR" altLang="en-US" b="1"/>
              <a:t> Los comandos verbales tales como “contrae” y  “relaja” deben de hacerse claro y en el preciso momento para mejorar las ganancias en el arco de movimiento y minimizar cualquier molestia asociada </a:t>
            </a:r>
          </a:p>
          <a:p>
            <a:pPr lvl="1" eaLnBrk="1" hangingPunct="1">
              <a:buFont typeface="Wingdings" panose="05000000000000000000" pitchFamily="2" charset="2"/>
              <a:buChar char="Ø"/>
            </a:pPr>
            <a:r>
              <a:rPr lang="es-PR" altLang="en-US" b="1"/>
              <a:t>La colocación de la mano por el clínico también provee retroalimentación tactil y sirve para informar al atleta en que dirección una articulación debería de moverse y con cuánta resistencia</a:t>
            </a:r>
          </a:p>
          <a:p>
            <a:pPr eaLnBrk="1" hangingPunct="1">
              <a:buFont typeface="Wingdings" panose="05000000000000000000" pitchFamily="2" charset="2"/>
              <a:buChar char="q"/>
            </a:pPr>
            <a:r>
              <a:rPr lang="es-PR" altLang="en-US" b="1"/>
              <a:t>Principios Básicos</a:t>
            </a:r>
          </a:p>
          <a:p>
            <a:pPr lvl="1" eaLnBrk="1" hangingPunct="1">
              <a:buFont typeface="Wingdings" panose="05000000000000000000" pitchFamily="2" charset="2"/>
              <a:buChar char="Ø"/>
            </a:pPr>
            <a:r>
              <a:rPr lang="es-PR" altLang="en-US" b="1"/>
              <a:t> Se le debe instruir al paciente, a través de una breve y simple descripción, los patrones PNF para los movimientos secuenciales desde la psosición inicial hasta la posición terminal</a:t>
            </a:r>
          </a:p>
          <a:p>
            <a:pPr lvl="1" eaLnBrk="1" hangingPunct="1">
              <a:buFont typeface="Wingdings" panose="05000000000000000000" pitchFamily="2" charset="2"/>
              <a:buChar char="Ø"/>
            </a:pPr>
            <a:r>
              <a:rPr lang="es-PR" altLang="en-US" b="1"/>
              <a:t> En el proceso de aprender los patrones, el paciente debe observar al extremo que se mueve para retroalimentación y control direccional y posicional</a:t>
            </a:r>
          </a:p>
        </p:txBody>
      </p:sp>
      <p:sp>
        <p:nvSpPr>
          <p:cNvPr id="479235" name="Title 1">
            <a:extLst>
              <a:ext uri="{FF2B5EF4-FFF2-40B4-BE49-F238E27FC236}">
                <a16:creationId xmlns:a16="http://schemas.microsoft.com/office/drawing/2014/main" id="{B3FED44D-B555-C51E-D050-26A5195A2A9F}"/>
              </a:ext>
            </a:extLst>
          </p:cNvPr>
          <p:cNvSpPr>
            <a:spLocks/>
          </p:cNvSpPr>
          <p:nvPr/>
        </p:nvSpPr>
        <p:spPr bwMode="auto">
          <a:xfrm>
            <a:off x="0" y="1600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2600" i="1">
                <a:latin typeface="Tahoma" panose="020B0604030504040204" pitchFamily="34" charset="0"/>
              </a:rPr>
              <a:t>FACILITACIÓN NEUROMUSCULAR PROPIOCEPTIVA</a:t>
            </a:r>
          </a:p>
          <a:p>
            <a:pPr algn="ctr" eaLnBrk="1" hangingPunct="1">
              <a:lnSpc>
                <a:spcPct val="90000"/>
              </a:lnSpc>
              <a:buFontTx/>
              <a:buNone/>
            </a:pPr>
            <a:r>
              <a:rPr lang="es-PR" altLang="en-US" sz="2600" i="1">
                <a:latin typeface="Tahoma" panose="020B0604030504040204" pitchFamily="34" charset="0"/>
              </a:rPr>
              <a:t>(PNF, siglas en inglés)</a:t>
            </a:r>
          </a:p>
        </p:txBody>
      </p:sp>
      <p:sp>
        <p:nvSpPr>
          <p:cNvPr id="4" name="Title 5">
            <a:extLst>
              <a:ext uri="{FF2B5EF4-FFF2-40B4-BE49-F238E27FC236}">
                <a16:creationId xmlns:a16="http://schemas.microsoft.com/office/drawing/2014/main" id="{4E60F660-7164-BB45-6681-8663F4ED6110}"/>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a:extLst>
              <a:ext uri="{FF2B5EF4-FFF2-40B4-BE49-F238E27FC236}">
                <a16:creationId xmlns:a16="http://schemas.microsoft.com/office/drawing/2014/main" id="{7498D04A-D0F8-1D49-5290-48528B854E67}"/>
              </a:ext>
            </a:extLst>
          </p:cNvPr>
          <p:cNvSpPr>
            <a:spLocks noGrp="1"/>
          </p:cNvSpPr>
          <p:nvPr>
            <p:ph idx="4294967295"/>
          </p:nvPr>
        </p:nvSpPr>
        <p:spPr>
          <a:xfrm>
            <a:off x="381000" y="3276600"/>
            <a:ext cx="8229600" cy="2438400"/>
          </a:xfrm>
        </p:spPr>
        <p:txBody>
          <a:bodyPr/>
          <a:lstStyle/>
          <a:p>
            <a:pPr eaLnBrk="1" hangingPunct="1">
              <a:buFont typeface="Wingdings" panose="05000000000000000000" pitchFamily="2" charset="2"/>
              <a:buChar char="q"/>
            </a:pPr>
            <a:r>
              <a:rPr lang="en-US" altLang="en-US" b="1"/>
              <a:t> </a:t>
            </a:r>
            <a:r>
              <a:rPr lang="es-PR" altLang="en-US" b="1"/>
              <a:t>Inmovilidad prolongada:</a:t>
            </a:r>
          </a:p>
          <a:p>
            <a:pPr lvl="1" eaLnBrk="1" hangingPunct="1">
              <a:buFont typeface="Wingdings" panose="05000000000000000000" pitchFamily="2" charset="2"/>
              <a:buChar char="Ø"/>
            </a:pPr>
            <a:r>
              <a:rPr lang="es-PR" altLang="en-US" b="1"/>
              <a:t> Efecto/resultado:</a:t>
            </a:r>
          </a:p>
          <a:p>
            <a:pPr lvl="2" eaLnBrk="1" hangingPunct="1">
              <a:buFontTx/>
              <a:buChar char="•"/>
            </a:pPr>
            <a:r>
              <a:rPr lang="es-PR" altLang="en-US" b="1"/>
              <a:t>Contractura muscular:</a:t>
            </a:r>
          </a:p>
          <a:p>
            <a:pPr lvl="3" eaLnBrk="1" hangingPunct="1">
              <a:buFont typeface="Wingdings" panose="05000000000000000000" pitchFamily="2" charset="2"/>
              <a:buChar char="ð"/>
            </a:pPr>
            <a:r>
              <a:rPr lang="es-PR" altLang="en-US" sz="2400" b="1"/>
              <a:t> Pérdida de flexibilidad</a:t>
            </a:r>
            <a:endParaRPr lang="es-PR" altLang="en-US" sz="2100" b="1"/>
          </a:p>
          <a:p>
            <a:pPr lvl="3" eaLnBrk="1" hangingPunct="1">
              <a:buFont typeface="Wingdings" panose="05000000000000000000" pitchFamily="2" charset="2"/>
              <a:buChar char="ð"/>
            </a:pPr>
            <a:r>
              <a:rPr lang="es-PR" altLang="en-US" sz="2400" b="1"/>
              <a:t> El músculo asume una posición acortada</a:t>
            </a:r>
            <a:endParaRPr lang="es-PR" altLang="en-US" b="1"/>
          </a:p>
        </p:txBody>
      </p:sp>
      <p:sp>
        <p:nvSpPr>
          <p:cNvPr id="4" name="Title 5">
            <a:extLst>
              <a:ext uri="{FF2B5EF4-FFF2-40B4-BE49-F238E27FC236}">
                <a16:creationId xmlns:a16="http://schemas.microsoft.com/office/drawing/2014/main" id="{84727B8C-2DE5-A84C-956C-A5A8AE76538B}"/>
              </a:ext>
            </a:extLst>
          </p:cNvPr>
          <p:cNvSpPr txBox="1">
            <a:spLocks/>
          </p:cNvSpPr>
          <p:nvPr/>
        </p:nvSpPr>
        <p:spPr bwMode="auto">
          <a:xfrm>
            <a:off x="228600" y="685800"/>
            <a:ext cx="85344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7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Y FLEXIBILIDAD</a:t>
            </a:r>
          </a:p>
        </p:txBody>
      </p:sp>
      <p:sp>
        <p:nvSpPr>
          <p:cNvPr id="225286" name="Title 1">
            <a:extLst>
              <a:ext uri="{FF2B5EF4-FFF2-40B4-BE49-F238E27FC236}">
                <a16:creationId xmlns:a16="http://schemas.microsoft.com/office/drawing/2014/main" id="{84CBC348-4A2E-AA1A-044E-0377C5C2A874}"/>
              </a:ext>
            </a:extLst>
          </p:cNvPr>
          <p:cNvSpPr>
            <a:spLocks/>
          </p:cNvSpPr>
          <p:nvPr/>
        </p:nvSpPr>
        <p:spPr bwMode="auto">
          <a:xfrm>
            <a:off x="304800" y="18288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MOVILIDAD DEL TEJIDO BLANDO:</a:t>
            </a:r>
            <a:br>
              <a:rPr lang="es-PR" altLang="en-US" sz="3700">
                <a:latin typeface="Calibri" panose="020F0502020204030204" pitchFamily="34" charset="0"/>
              </a:rPr>
            </a:br>
            <a:r>
              <a:rPr lang="es-PR" altLang="en-US" sz="3500" i="1">
                <a:latin typeface="Tahoma" panose="020B0604030504040204" pitchFamily="34" charset="0"/>
              </a:rPr>
              <a:t>MÚSCULOS</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Content Placeholder 2">
            <a:extLst>
              <a:ext uri="{FF2B5EF4-FFF2-40B4-BE49-F238E27FC236}">
                <a16:creationId xmlns:a16="http://schemas.microsoft.com/office/drawing/2014/main" id="{8EEEA999-4FA1-F061-AE19-F75BC1A8E32D}"/>
              </a:ext>
            </a:extLst>
          </p:cNvPr>
          <p:cNvSpPr>
            <a:spLocks noGrp="1"/>
          </p:cNvSpPr>
          <p:nvPr>
            <p:ph idx="4294967295"/>
          </p:nvPr>
        </p:nvSpPr>
        <p:spPr>
          <a:xfrm>
            <a:off x="381000" y="2438400"/>
            <a:ext cx="8229600" cy="4191000"/>
          </a:xfrm>
        </p:spPr>
        <p:txBody>
          <a:bodyPr/>
          <a:lstStyle/>
          <a:p>
            <a:pPr eaLnBrk="1" hangingPunct="1">
              <a:buFont typeface="Wingdings" panose="05000000000000000000" pitchFamily="2" charset="2"/>
              <a:buChar char="q"/>
            </a:pPr>
            <a:r>
              <a:rPr lang="en-US" altLang="en-US" b="1"/>
              <a:t> </a:t>
            </a:r>
            <a:r>
              <a:rPr lang="es-PR" altLang="en-US" b="1"/>
              <a:t>Ejercicios terapéuticos para restaurar la</a:t>
            </a:r>
          </a:p>
          <a:p>
            <a:pPr eaLnBrk="1" hangingPunct="1">
              <a:lnSpc>
                <a:spcPct val="60000"/>
              </a:lnSpc>
              <a:buFont typeface="Wingdings" panose="05000000000000000000" pitchFamily="2" charset="2"/>
              <a:buNone/>
            </a:pPr>
            <a:r>
              <a:rPr lang="es-PR" altLang="en-US" b="1"/>
              <a:t>     flexibilidad completa:</a:t>
            </a:r>
          </a:p>
          <a:p>
            <a:pPr lvl="1" eaLnBrk="1" hangingPunct="1">
              <a:buFont typeface="Wingdings" panose="05000000000000000000" pitchFamily="2" charset="2"/>
              <a:buChar char="Ø"/>
            </a:pPr>
            <a:r>
              <a:rPr lang="es-PR" altLang="en-US" b="1"/>
              <a:t> Factores importantes a ser considerados: </a:t>
            </a:r>
          </a:p>
          <a:p>
            <a:pPr lvl="2" eaLnBrk="1" hangingPunct="1">
              <a:buFontTx/>
              <a:buChar char="•"/>
            </a:pPr>
            <a:r>
              <a:rPr lang="es-PR" altLang="en-US" b="1"/>
              <a:t>Propiedades neurofisiológicas del músculo:</a:t>
            </a:r>
          </a:p>
          <a:p>
            <a:pPr lvl="3" eaLnBrk="1" hangingPunct="1">
              <a:buFont typeface="Wingdings" panose="05000000000000000000" pitchFamily="2" charset="2"/>
              <a:buChar char="ð"/>
            </a:pPr>
            <a:r>
              <a:rPr lang="es-PR" altLang="en-US" sz="2400" b="1"/>
              <a:t> Función de los propioreceptores:</a:t>
            </a:r>
            <a:endParaRPr lang="es-PR" altLang="en-US" sz="2100" b="1"/>
          </a:p>
          <a:p>
            <a:pPr lvl="4" eaLnBrk="1" hangingPunct="1">
              <a:buFont typeface="Wingdings" panose="05000000000000000000" pitchFamily="2" charset="2"/>
              <a:buChar char="§"/>
            </a:pPr>
            <a:r>
              <a:rPr lang="es-PR" altLang="en-US" sz="2400" b="1"/>
              <a:t>Huso Muscular</a:t>
            </a:r>
            <a:endParaRPr lang="es-PR" altLang="en-US" sz="2400" b="1" i="1"/>
          </a:p>
          <a:p>
            <a:pPr lvl="4" eaLnBrk="1" hangingPunct="1">
              <a:buFont typeface="Wingdings" panose="05000000000000000000" pitchFamily="2" charset="2"/>
              <a:buChar char="§"/>
            </a:pPr>
            <a:r>
              <a:rPr lang="es-PR" altLang="en-US" sz="2400" b="1"/>
              <a:t>Órganos tendinosos de Golgi</a:t>
            </a:r>
            <a:endParaRPr lang="es-PR" altLang="en-US" sz="2400" b="1" i="1"/>
          </a:p>
          <a:p>
            <a:pPr lvl="3" eaLnBrk="1" hangingPunct="1">
              <a:buFont typeface="Wingdings" panose="05000000000000000000" pitchFamily="2" charset="2"/>
              <a:buChar char="ð"/>
            </a:pPr>
            <a:r>
              <a:rPr lang="es-PR" altLang="en-US" sz="2400" b="1"/>
              <a:t> El proceso de relajamiento:</a:t>
            </a:r>
            <a:endParaRPr lang="es-PR" altLang="en-US" sz="2100" b="1"/>
          </a:p>
          <a:p>
            <a:pPr lvl="2" eaLnBrk="1" hangingPunct="1">
              <a:buFontTx/>
              <a:buChar char="•"/>
            </a:pPr>
            <a:r>
              <a:rPr lang="es-PR" altLang="en-US" b="1"/>
              <a:t>Propiedades elásticas pasiva del músculo</a:t>
            </a:r>
            <a:endParaRPr lang="es-PR" altLang="en-US" sz="2500" b="1"/>
          </a:p>
        </p:txBody>
      </p:sp>
      <p:sp>
        <p:nvSpPr>
          <p:cNvPr id="4" name="Title 5">
            <a:extLst>
              <a:ext uri="{FF2B5EF4-FFF2-40B4-BE49-F238E27FC236}">
                <a16:creationId xmlns:a16="http://schemas.microsoft.com/office/drawing/2014/main" id="{6835113F-2FC0-E8F6-5177-AB22CDEB4B4A}"/>
              </a:ext>
            </a:extLst>
          </p:cNvPr>
          <p:cNvSpPr txBox="1">
            <a:spLocks/>
          </p:cNvSpPr>
          <p:nvPr/>
        </p:nvSpPr>
        <p:spPr bwMode="auto">
          <a:xfrm>
            <a:off x="228600" y="381000"/>
            <a:ext cx="85344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7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Y FLEXIBILIDAD</a:t>
            </a:r>
          </a:p>
        </p:txBody>
      </p:sp>
      <p:sp>
        <p:nvSpPr>
          <p:cNvPr id="501764" name="Title 1">
            <a:extLst>
              <a:ext uri="{FF2B5EF4-FFF2-40B4-BE49-F238E27FC236}">
                <a16:creationId xmlns:a16="http://schemas.microsoft.com/office/drawing/2014/main" id="{26A4D6F0-057F-A644-0E8D-8BD433FD155F}"/>
              </a:ext>
            </a:extLst>
          </p:cNvPr>
          <p:cNvSpPr>
            <a:spLocks/>
          </p:cNvSpPr>
          <p:nvPr/>
        </p:nvSpPr>
        <p:spPr bwMode="auto">
          <a:xfrm>
            <a:off x="304800" y="13716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MOVILIDAD DEL TEJIDO BLANDO:</a:t>
            </a:r>
            <a:br>
              <a:rPr lang="es-PR" altLang="en-US" sz="3700">
                <a:latin typeface="Calibri" panose="020F0502020204030204" pitchFamily="34" charset="0"/>
              </a:rPr>
            </a:br>
            <a:r>
              <a:rPr lang="es-PR" altLang="en-US" sz="3500" i="1">
                <a:latin typeface="Tahoma" panose="020B0604030504040204" pitchFamily="34" charset="0"/>
              </a:rPr>
              <a:t>MÚSCULOS</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9" name="Picture 3" descr="PSE02011">
            <a:extLst>
              <a:ext uri="{FF2B5EF4-FFF2-40B4-BE49-F238E27FC236}">
                <a16:creationId xmlns:a16="http://schemas.microsoft.com/office/drawing/2014/main" id="{D7D3DE13-7083-321E-74E6-55AB95DD0D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570"/>
          <a:stretch>
            <a:fillRect/>
          </a:stretch>
        </p:blipFill>
        <p:spPr bwMode="auto">
          <a:xfrm>
            <a:off x="457200" y="206375"/>
            <a:ext cx="8305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0" name="Text Box 4">
            <a:extLst>
              <a:ext uri="{FF2B5EF4-FFF2-40B4-BE49-F238E27FC236}">
                <a16:creationId xmlns:a16="http://schemas.microsoft.com/office/drawing/2014/main" id="{6118F735-55B2-24E4-6B94-3571276B8147}"/>
              </a:ext>
            </a:extLst>
          </p:cNvPr>
          <p:cNvSpPr txBox="1">
            <a:spLocks noChangeArrowheads="1"/>
          </p:cNvSpPr>
          <p:nvPr/>
        </p:nvSpPr>
        <p:spPr bwMode="auto">
          <a:xfrm>
            <a:off x="457200" y="533400"/>
            <a:ext cx="5181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buFontTx/>
              <a:buNone/>
            </a:pPr>
            <a:r>
              <a:rPr lang="en-US" altLang="en-US" sz="3200" b="0" i="1">
                <a:solidFill>
                  <a:srgbClr val="3333CC"/>
                </a:solidFill>
                <a:effectLst>
                  <a:outerShdw blurRad="38100" dist="38100" dir="2700000" algn="tl">
                    <a:srgbClr val="FFFFFF"/>
                  </a:outerShdw>
                </a:effectLst>
                <a:latin typeface="Arial Black" panose="020B0A04020102020204" pitchFamily="34" charset="0"/>
              </a:rPr>
              <a:t>HUSO MUSCULAR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14019"/>
                                        </p:tgtEl>
                                        <p:attrNameLst>
                                          <p:attrName>style.visibility</p:attrName>
                                        </p:attrNameLst>
                                      </p:cBhvr>
                                      <p:to>
                                        <p:strVal val="visible"/>
                                      </p:to>
                                    </p:set>
                                    <p:anim calcmode="lin" valueType="num">
                                      <p:cBhvr>
                                        <p:cTn id="7" dur="500" fill="hold"/>
                                        <p:tgtEl>
                                          <p:spTgt spid="214019"/>
                                        </p:tgtEl>
                                        <p:attrNameLst>
                                          <p:attrName>ppt_w</p:attrName>
                                        </p:attrNameLst>
                                      </p:cBhvr>
                                      <p:tavLst>
                                        <p:tav tm="0">
                                          <p:val>
                                            <p:fltVal val="0"/>
                                          </p:val>
                                        </p:tav>
                                        <p:tav tm="100000">
                                          <p:val>
                                            <p:strVal val="#ppt_w"/>
                                          </p:val>
                                        </p:tav>
                                      </p:tavLst>
                                    </p:anim>
                                    <p:anim calcmode="lin" valueType="num">
                                      <p:cBhvr>
                                        <p:cTn id="8" dur="500" fill="hold"/>
                                        <p:tgtEl>
                                          <p:spTgt spid="214019"/>
                                        </p:tgtEl>
                                        <p:attrNameLst>
                                          <p:attrName>ppt_h</p:attrName>
                                        </p:attrNameLst>
                                      </p:cBhvr>
                                      <p:tavLst>
                                        <p:tav tm="0">
                                          <p:val>
                                            <p:fltVal val="0"/>
                                          </p:val>
                                        </p:tav>
                                        <p:tav tm="100000">
                                          <p:val>
                                            <p:strVal val="#ppt_h"/>
                                          </p:val>
                                        </p:tav>
                                      </p:tavLst>
                                    </p:anim>
                                    <p:anim calcmode="lin" valueType="num">
                                      <p:cBhvr>
                                        <p:cTn id="9" dur="500" fill="hold"/>
                                        <p:tgtEl>
                                          <p:spTgt spid="214019"/>
                                        </p:tgtEl>
                                        <p:attrNameLst>
                                          <p:attrName>ppt_x</p:attrName>
                                        </p:attrNameLst>
                                      </p:cBhvr>
                                      <p:tavLst>
                                        <p:tav tm="0">
                                          <p:val>
                                            <p:fltVal val="0.5"/>
                                          </p:val>
                                        </p:tav>
                                        <p:tav tm="100000">
                                          <p:val>
                                            <p:strVal val="#ppt_x"/>
                                          </p:val>
                                        </p:tav>
                                      </p:tavLst>
                                    </p:anim>
                                    <p:anim calcmode="lin" valueType="num">
                                      <p:cBhvr>
                                        <p:cTn id="10" dur="500" fill="hold"/>
                                        <p:tgtEl>
                                          <p:spTgt spid="214019"/>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14020"/>
                                        </p:tgtEl>
                                        <p:attrNameLst>
                                          <p:attrName>style.visibility</p:attrName>
                                        </p:attrNameLst>
                                      </p:cBhvr>
                                      <p:to>
                                        <p:strVal val="visible"/>
                                      </p:to>
                                    </p:set>
                                    <p:animEffect transition="in" filter="wipe(left)">
                                      <p:cBhvr>
                                        <p:cTn id="14" dur="500"/>
                                        <p:tgtEl>
                                          <p:spTgt spid="214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86C5F960-4E3B-EFE5-3155-59509B783534}"/>
              </a:ext>
            </a:extLst>
          </p:cNvPr>
          <p:cNvSpPr>
            <a:spLocks noGrp="1"/>
          </p:cNvSpPr>
          <p:nvPr>
            <p:ph idx="1"/>
          </p:nvPr>
        </p:nvSpPr>
        <p:spPr>
          <a:xfrm>
            <a:off x="381000" y="3200400"/>
            <a:ext cx="8229600" cy="3124200"/>
          </a:xfrm>
        </p:spPr>
        <p:txBody>
          <a:bodyPr/>
          <a:lstStyle/>
          <a:p>
            <a:pPr algn="ctr" eaLnBrk="1" hangingPunct="1">
              <a:lnSpc>
                <a:spcPct val="110000"/>
              </a:lnSpc>
              <a:buFont typeface="Wingdings" panose="05000000000000000000" pitchFamily="2" charset="2"/>
              <a:buNone/>
            </a:pPr>
            <a:r>
              <a:rPr lang="es-PR" altLang="en-US" sz="3200" b="1"/>
              <a:t>La habilidad de la unión musculotendinosa</a:t>
            </a:r>
          </a:p>
          <a:p>
            <a:pPr algn="ctr" eaLnBrk="1" hangingPunct="1">
              <a:lnSpc>
                <a:spcPct val="110000"/>
              </a:lnSpc>
              <a:buFont typeface="Wingdings" panose="05000000000000000000" pitchFamily="2" charset="2"/>
              <a:buNone/>
            </a:pPr>
            <a:r>
              <a:rPr lang="es-PR" altLang="en-US" sz="3200" b="1"/>
              <a:t>de extenderse con la aplicación de una</a:t>
            </a:r>
          </a:p>
          <a:p>
            <a:pPr algn="ctr" eaLnBrk="1" hangingPunct="1">
              <a:lnSpc>
                <a:spcPct val="110000"/>
              </a:lnSpc>
              <a:buFont typeface="Wingdings" panose="05000000000000000000" pitchFamily="2" charset="2"/>
              <a:buNone/>
            </a:pPr>
            <a:r>
              <a:rPr lang="es-PR" altLang="en-US" sz="3200" b="1"/>
              <a:t>fuerza de estiramiento</a:t>
            </a:r>
          </a:p>
        </p:txBody>
      </p:sp>
      <p:sp>
        <p:nvSpPr>
          <p:cNvPr id="4102" name="Title 1">
            <a:extLst>
              <a:ext uri="{FF2B5EF4-FFF2-40B4-BE49-F238E27FC236}">
                <a16:creationId xmlns:a16="http://schemas.microsoft.com/office/drawing/2014/main" id="{51106F98-F244-7917-9382-81B4A7214734}"/>
              </a:ext>
            </a:extLst>
          </p:cNvPr>
          <p:cNvSpPr>
            <a:spLocks/>
          </p:cNvSpPr>
          <p:nvPr/>
        </p:nvSpPr>
        <p:spPr bwMode="auto">
          <a:xfrm>
            <a:off x="304800" y="19050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DEFINICIONES:</a:t>
            </a:r>
            <a:br>
              <a:rPr lang="es-PR" altLang="en-US" sz="3700">
                <a:latin typeface="Calibri" panose="020F0502020204030204" pitchFamily="34" charset="0"/>
              </a:rPr>
            </a:br>
            <a:r>
              <a:rPr lang="es-PR" altLang="en-US" sz="3500" i="1">
                <a:latin typeface="Tahoma" panose="020B0604030504040204" pitchFamily="34" charset="0"/>
              </a:rPr>
              <a:t>FLEXIBILIDAD</a:t>
            </a:r>
          </a:p>
        </p:txBody>
      </p:sp>
      <p:sp>
        <p:nvSpPr>
          <p:cNvPr id="4" name="Title 5">
            <a:extLst>
              <a:ext uri="{FF2B5EF4-FFF2-40B4-BE49-F238E27FC236}">
                <a16:creationId xmlns:a16="http://schemas.microsoft.com/office/drawing/2014/main" id="{460DADAE-12B7-2CAE-D727-B3EB55AF8A04}"/>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a:t>
            </a:r>
          </a:p>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Y FLEXIBILIDAD</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5" name="Picture 3" descr="PSE02013">
            <a:extLst>
              <a:ext uri="{FF2B5EF4-FFF2-40B4-BE49-F238E27FC236}">
                <a16:creationId xmlns:a16="http://schemas.microsoft.com/office/drawing/2014/main" id="{50CB8C12-20EB-D58A-9353-01D1832FA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486"/>
          <a:stretch>
            <a:fillRect/>
          </a:stretch>
        </p:blipFill>
        <p:spPr bwMode="auto">
          <a:xfrm>
            <a:off x="1219200" y="50800"/>
            <a:ext cx="6858000"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Text Box 4">
            <a:extLst>
              <a:ext uri="{FF2B5EF4-FFF2-40B4-BE49-F238E27FC236}">
                <a16:creationId xmlns:a16="http://schemas.microsoft.com/office/drawing/2014/main" id="{5E6850D7-14D1-E5D5-6A29-EAD42D8FBADF}"/>
              </a:ext>
            </a:extLst>
          </p:cNvPr>
          <p:cNvSpPr txBox="1">
            <a:spLocks noChangeArrowheads="1"/>
          </p:cNvSpPr>
          <p:nvPr/>
        </p:nvSpPr>
        <p:spPr bwMode="auto">
          <a:xfrm>
            <a:off x="1295400" y="381000"/>
            <a:ext cx="373380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buFontTx/>
              <a:buNone/>
            </a:pPr>
            <a:r>
              <a:rPr lang="en-US" altLang="en-US" sz="3000" b="0" i="1">
                <a:solidFill>
                  <a:srgbClr val="3333CC"/>
                </a:solidFill>
                <a:effectLst>
                  <a:outerShdw blurRad="38100" dist="38100" dir="2700000" algn="tl">
                    <a:srgbClr val="FFFFFF"/>
                  </a:outerShdw>
                </a:effectLst>
                <a:latin typeface="Arial Black" panose="020B0A04020102020204" pitchFamily="34" charset="0"/>
              </a:rPr>
              <a:t>ÓRGANO TENDINOSO DE GOLGI</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41315"/>
                                        </p:tgtEl>
                                        <p:attrNameLst>
                                          <p:attrName>style.visibility</p:attrName>
                                        </p:attrNameLst>
                                      </p:cBhvr>
                                      <p:to>
                                        <p:strVal val="visible"/>
                                      </p:to>
                                    </p:set>
                                    <p:anim calcmode="lin" valueType="num">
                                      <p:cBhvr>
                                        <p:cTn id="7" dur="500" fill="hold"/>
                                        <p:tgtEl>
                                          <p:spTgt spid="141315"/>
                                        </p:tgtEl>
                                        <p:attrNameLst>
                                          <p:attrName>ppt_w</p:attrName>
                                        </p:attrNameLst>
                                      </p:cBhvr>
                                      <p:tavLst>
                                        <p:tav tm="0">
                                          <p:val>
                                            <p:fltVal val="0"/>
                                          </p:val>
                                        </p:tav>
                                        <p:tav tm="100000">
                                          <p:val>
                                            <p:strVal val="#ppt_w"/>
                                          </p:val>
                                        </p:tav>
                                      </p:tavLst>
                                    </p:anim>
                                    <p:anim calcmode="lin" valueType="num">
                                      <p:cBhvr>
                                        <p:cTn id="8" dur="500" fill="hold"/>
                                        <p:tgtEl>
                                          <p:spTgt spid="141315"/>
                                        </p:tgtEl>
                                        <p:attrNameLst>
                                          <p:attrName>ppt_h</p:attrName>
                                        </p:attrNameLst>
                                      </p:cBhvr>
                                      <p:tavLst>
                                        <p:tav tm="0">
                                          <p:val>
                                            <p:fltVal val="0"/>
                                          </p:val>
                                        </p:tav>
                                        <p:tav tm="100000">
                                          <p:val>
                                            <p:strVal val="#ppt_h"/>
                                          </p:val>
                                        </p:tav>
                                      </p:tavLst>
                                    </p:anim>
                                    <p:anim calcmode="lin" valueType="num">
                                      <p:cBhvr>
                                        <p:cTn id="9" dur="500" fill="hold"/>
                                        <p:tgtEl>
                                          <p:spTgt spid="141315"/>
                                        </p:tgtEl>
                                        <p:attrNameLst>
                                          <p:attrName>ppt_x</p:attrName>
                                        </p:attrNameLst>
                                      </p:cBhvr>
                                      <p:tavLst>
                                        <p:tav tm="0">
                                          <p:val>
                                            <p:fltVal val="0.5"/>
                                          </p:val>
                                        </p:tav>
                                        <p:tav tm="100000">
                                          <p:val>
                                            <p:strVal val="#ppt_x"/>
                                          </p:val>
                                        </p:tav>
                                      </p:tavLst>
                                    </p:anim>
                                    <p:anim calcmode="lin" valueType="num">
                                      <p:cBhvr>
                                        <p:cTn id="10" dur="500" fill="hold"/>
                                        <p:tgtEl>
                                          <p:spTgt spid="141315"/>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1316"/>
                                        </p:tgtEl>
                                        <p:attrNameLst>
                                          <p:attrName>style.visibility</p:attrName>
                                        </p:attrNameLst>
                                      </p:cBhvr>
                                      <p:to>
                                        <p:strVal val="visible"/>
                                      </p:to>
                                    </p:set>
                                    <p:animEffect transition="in" filter="wipe(left)">
                                      <p:cBhvr>
                                        <p:cTn id="14" dur="500"/>
                                        <p:tgtEl>
                                          <p:spTgt spid="14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Content Placeholder 2">
            <a:extLst>
              <a:ext uri="{FF2B5EF4-FFF2-40B4-BE49-F238E27FC236}">
                <a16:creationId xmlns:a16="http://schemas.microsoft.com/office/drawing/2014/main" id="{D160BFB4-335F-804B-460E-25F254A0F167}"/>
              </a:ext>
            </a:extLst>
          </p:cNvPr>
          <p:cNvSpPr>
            <a:spLocks noGrp="1"/>
          </p:cNvSpPr>
          <p:nvPr>
            <p:ph idx="4294967295"/>
          </p:nvPr>
        </p:nvSpPr>
        <p:spPr>
          <a:xfrm>
            <a:off x="381000" y="3124200"/>
            <a:ext cx="8229600" cy="3124200"/>
          </a:xfrm>
        </p:spPr>
        <p:txBody>
          <a:bodyPr/>
          <a:lstStyle/>
          <a:p>
            <a:pPr eaLnBrk="1" hangingPunct="1">
              <a:buFont typeface="Wingdings" panose="05000000000000000000" pitchFamily="2" charset="2"/>
              <a:buChar char="q"/>
            </a:pPr>
            <a:r>
              <a:rPr lang="en-US" altLang="en-US" b="1"/>
              <a:t> </a:t>
            </a:r>
            <a:r>
              <a:rPr lang="es-PR" altLang="en-US" b="1"/>
              <a:t>Ejercicios terapéuticos para restaurar la</a:t>
            </a:r>
          </a:p>
          <a:p>
            <a:pPr eaLnBrk="1" hangingPunct="1">
              <a:lnSpc>
                <a:spcPct val="60000"/>
              </a:lnSpc>
              <a:buFont typeface="Wingdings" panose="05000000000000000000" pitchFamily="2" charset="2"/>
              <a:buNone/>
            </a:pPr>
            <a:r>
              <a:rPr lang="es-PR" altLang="en-US" b="1"/>
              <a:t>     flexibilidad completa:</a:t>
            </a:r>
          </a:p>
          <a:p>
            <a:pPr lvl="1" eaLnBrk="1" hangingPunct="1">
              <a:buFont typeface="Wingdings" panose="05000000000000000000" pitchFamily="2" charset="2"/>
              <a:buChar char="Ø"/>
            </a:pPr>
            <a:r>
              <a:rPr lang="es-PR" altLang="en-US" b="1"/>
              <a:t> El proceso para alargar músculos acortados: </a:t>
            </a:r>
          </a:p>
          <a:p>
            <a:pPr lvl="2" eaLnBrk="1" hangingPunct="1">
              <a:buFontTx/>
              <a:buChar char="•"/>
            </a:pPr>
            <a:r>
              <a:rPr lang="es-PR" altLang="en-US" b="1"/>
              <a:t>Técnicas/métodos:</a:t>
            </a:r>
          </a:p>
          <a:p>
            <a:pPr lvl="3" eaLnBrk="1" hangingPunct="1">
              <a:buFont typeface="Wingdings" panose="05000000000000000000" pitchFamily="2" charset="2"/>
              <a:buChar char="ð"/>
            </a:pPr>
            <a:r>
              <a:rPr lang="es-PR" altLang="en-US" sz="2400" b="1"/>
              <a:t> Activo</a:t>
            </a:r>
            <a:endParaRPr lang="es-PR" altLang="en-US" sz="2100" b="1"/>
          </a:p>
          <a:p>
            <a:pPr lvl="3" eaLnBrk="1" hangingPunct="1">
              <a:buFont typeface="Wingdings" panose="05000000000000000000" pitchFamily="2" charset="2"/>
              <a:buChar char="ð"/>
            </a:pPr>
            <a:r>
              <a:rPr lang="es-PR" altLang="en-US" sz="2400" b="1"/>
              <a:t> Activo-asistivo</a:t>
            </a:r>
            <a:endParaRPr lang="es-PR" altLang="en-US" sz="2100" b="1"/>
          </a:p>
          <a:p>
            <a:pPr lvl="3" eaLnBrk="1" hangingPunct="1">
              <a:buFont typeface="Wingdings" panose="05000000000000000000" pitchFamily="2" charset="2"/>
              <a:buChar char="ð"/>
            </a:pPr>
            <a:r>
              <a:rPr lang="es-PR" altLang="en-US" sz="2400" b="1"/>
              <a:t> Pasivo</a:t>
            </a:r>
            <a:endParaRPr lang="es-PR" altLang="en-US" sz="2100" b="1"/>
          </a:p>
        </p:txBody>
      </p:sp>
      <p:sp>
        <p:nvSpPr>
          <p:cNvPr id="4" name="Title 5">
            <a:extLst>
              <a:ext uri="{FF2B5EF4-FFF2-40B4-BE49-F238E27FC236}">
                <a16:creationId xmlns:a16="http://schemas.microsoft.com/office/drawing/2014/main" id="{08AA97C7-9D45-B44E-D155-E2406ADCE31A}"/>
              </a:ext>
            </a:extLst>
          </p:cNvPr>
          <p:cNvSpPr txBox="1">
            <a:spLocks/>
          </p:cNvSpPr>
          <p:nvPr/>
        </p:nvSpPr>
        <p:spPr bwMode="auto">
          <a:xfrm>
            <a:off x="228600" y="685800"/>
            <a:ext cx="85344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7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Y FLEXIBILIDAD</a:t>
            </a:r>
          </a:p>
        </p:txBody>
      </p:sp>
      <p:sp>
        <p:nvSpPr>
          <p:cNvPr id="227332" name="Title 1">
            <a:extLst>
              <a:ext uri="{FF2B5EF4-FFF2-40B4-BE49-F238E27FC236}">
                <a16:creationId xmlns:a16="http://schemas.microsoft.com/office/drawing/2014/main" id="{36D2FFA1-0C73-8EF5-D011-298BDB830F02}"/>
              </a:ext>
            </a:extLst>
          </p:cNvPr>
          <p:cNvSpPr>
            <a:spLocks/>
          </p:cNvSpPr>
          <p:nvPr/>
        </p:nvSpPr>
        <p:spPr bwMode="auto">
          <a:xfrm>
            <a:off x="304800" y="18288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MOVILIDAD DEL TEJIDO BLANDO:</a:t>
            </a:r>
            <a:br>
              <a:rPr lang="es-PR" altLang="en-US" sz="3700">
                <a:latin typeface="Calibri" panose="020F0502020204030204" pitchFamily="34" charset="0"/>
              </a:rPr>
            </a:br>
            <a:r>
              <a:rPr lang="es-PR" altLang="en-US" sz="3500" i="1">
                <a:latin typeface="Tahoma" panose="020B0604030504040204" pitchFamily="34" charset="0"/>
              </a:rPr>
              <a:t>MÚSCULOS</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Content Placeholder 2">
            <a:extLst>
              <a:ext uri="{FF2B5EF4-FFF2-40B4-BE49-F238E27FC236}">
                <a16:creationId xmlns:a16="http://schemas.microsoft.com/office/drawing/2014/main" id="{BF5BC95B-563F-1D53-D002-BAF62C529A5E}"/>
              </a:ext>
            </a:extLst>
          </p:cNvPr>
          <p:cNvSpPr>
            <a:spLocks noGrp="1"/>
          </p:cNvSpPr>
          <p:nvPr>
            <p:ph idx="4294967295"/>
          </p:nvPr>
        </p:nvSpPr>
        <p:spPr>
          <a:xfrm>
            <a:off x="381000" y="3124200"/>
            <a:ext cx="8229600" cy="3124200"/>
          </a:xfrm>
        </p:spPr>
        <p:txBody>
          <a:bodyPr/>
          <a:lstStyle/>
          <a:p>
            <a:pPr eaLnBrk="1" hangingPunct="1">
              <a:buFont typeface="Wingdings" panose="05000000000000000000" pitchFamily="2" charset="2"/>
              <a:buChar char="q"/>
            </a:pPr>
            <a:r>
              <a:rPr lang="en-US" altLang="en-US" b="1"/>
              <a:t> </a:t>
            </a:r>
            <a:r>
              <a:rPr lang="es-PR" altLang="en-US" b="1"/>
              <a:t>Composición/estructura:</a:t>
            </a:r>
          </a:p>
          <a:p>
            <a:pPr lvl="1" eaLnBrk="1" hangingPunct="1">
              <a:buFont typeface="Wingdings" panose="05000000000000000000" pitchFamily="2" charset="2"/>
              <a:buChar char="Ø"/>
            </a:pPr>
            <a:r>
              <a:rPr lang="es-PR" altLang="en-US" b="1"/>
              <a:t> Red de:</a:t>
            </a:r>
          </a:p>
          <a:p>
            <a:pPr lvl="2" eaLnBrk="1" hangingPunct="1">
              <a:lnSpc>
                <a:spcPct val="110000"/>
              </a:lnSpc>
              <a:buFontTx/>
              <a:buChar char="•"/>
            </a:pPr>
            <a:r>
              <a:rPr lang="es-PR" altLang="en-US" b="1"/>
              <a:t>Colágeno</a:t>
            </a:r>
            <a:endParaRPr lang="es-PR" altLang="en-US" sz="2300" b="1" i="1">
              <a:effectLst>
                <a:outerShdw blurRad="38100" dist="38100" dir="2700000" algn="tl">
                  <a:srgbClr val="FFFFFF"/>
                </a:outerShdw>
              </a:effectLst>
              <a:latin typeface="Tahoma" panose="020B0604030504040204" pitchFamily="34" charset="0"/>
            </a:endParaRPr>
          </a:p>
          <a:p>
            <a:pPr lvl="2" eaLnBrk="1" hangingPunct="1">
              <a:lnSpc>
                <a:spcPct val="80000"/>
              </a:lnSpc>
              <a:buFontTx/>
              <a:buChar char="•"/>
            </a:pPr>
            <a:r>
              <a:rPr lang="es-PR" altLang="en-US" b="1"/>
              <a:t>Sustancia fundamental</a:t>
            </a:r>
            <a:endParaRPr lang="es-PR" altLang="en-US" sz="2300" b="1" i="1">
              <a:effectLst>
                <a:outerShdw blurRad="38100" dist="38100" dir="2700000" algn="tl">
                  <a:srgbClr val="FFFFFF"/>
                </a:outerShdw>
              </a:effectLst>
              <a:latin typeface="Tahoma" panose="020B0604030504040204" pitchFamily="34" charset="0"/>
            </a:endParaRPr>
          </a:p>
          <a:p>
            <a:pPr lvl="1" eaLnBrk="1" hangingPunct="1">
              <a:buFont typeface="Wingdings" panose="05000000000000000000" pitchFamily="2" charset="2"/>
              <a:buChar char="Ø"/>
            </a:pPr>
            <a:r>
              <a:rPr lang="es-PR" altLang="en-US" b="1"/>
              <a:t> Es inerte</a:t>
            </a:r>
          </a:p>
          <a:p>
            <a:pPr lvl="1" eaLnBrk="1" hangingPunct="1">
              <a:buFont typeface="Wingdings" panose="05000000000000000000" pitchFamily="2" charset="2"/>
              <a:buChar char="Ø"/>
            </a:pPr>
            <a:r>
              <a:rPr lang="es-PR" altLang="en-US" b="1"/>
              <a:t> No posee propiedades contráctiles</a:t>
            </a:r>
          </a:p>
        </p:txBody>
      </p:sp>
      <p:sp>
        <p:nvSpPr>
          <p:cNvPr id="4" name="Title 5">
            <a:extLst>
              <a:ext uri="{FF2B5EF4-FFF2-40B4-BE49-F238E27FC236}">
                <a16:creationId xmlns:a16="http://schemas.microsoft.com/office/drawing/2014/main" id="{3131ABE1-0516-7EE5-8AAB-20429DBF3667}"/>
              </a:ext>
            </a:extLst>
          </p:cNvPr>
          <p:cNvSpPr txBox="1">
            <a:spLocks/>
          </p:cNvSpPr>
          <p:nvPr/>
        </p:nvSpPr>
        <p:spPr bwMode="auto">
          <a:xfrm>
            <a:off x="228600" y="685800"/>
            <a:ext cx="85344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7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Y FLEXIBILIDAD</a:t>
            </a:r>
          </a:p>
        </p:txBody>
      </p:sp>
      <p:sp>
        <p:nvSpPr>
          <p:cNvPr id="221188" name="Title 1">
            <a:extLst>
              <a:ext uri="{FF2B5EF4-FFF2-40B4-BE49-F238E27FC236}">
                <a16:creationId xmlns:a16="http://schemas.microsoft.com/office/drawing/2014/main" id="{642E2B49-548D-914F-0528-F243AF86A183}"/>
              </a:ext>
            </a:extLst>
          </p:cNvPr>
          <p:cNvSpPr>
            <a:spLocks/>
          </p:cNvSpPr>
          <p:nvPr/>
        </p:nvSpPr>
        <p:spPr bwMode="auto">
          <a:xfrm>
            <a:off x="304800" y="19050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MOVILIDAD DEL TEJIDO BLANDO:</a:t>
            </a:r>
            <a:br>
              <a:rPr lang="es-PR" altLang="en-US" sz="3700">
                <a:latin typeface="Calibri" panose="020F0502020204030204" pitchFamily="34" charset="0"/>
              </a:rPr>
            </a:br>
            <a:r>
              <a:rPr lang="es-PR" altLang="en-US" sz="3500" i="1">
                <a:latin typeface="Tahoma" panose="020B0604030504040204" pitchFamily="34" charset="0"/>
              </a:rPr>
              <a:t>TEJIDO CONECTIVO</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Content Placeholder 2">
            <a:extLst>
              <a:ext uri="{FF2B5EF4-FFF2-40B4-BE49-F238E27FC236}">
                <a16:creationId xmlns:a16="http://schemas.microsoft.com/office/drawing/2014/main" id="{02281DE3-F8C9-1183-207F-8637FC508ACE}"/>
              </a:ext>
            </a:extLst>
          </p:cNvPr>
          <p:cNvSpPr>
            <a:spLocks noGrp="1"/>
          </p:cNvSpPr>
          <p:nvPr>
            <p:ph idx="4294967295"/>
          </p:nvPr>
        </p:nvSpPr>
        <p:spPr>
          <a:xfrm>
            <a:off x="381000" y="3048000"/>
            <a:ext cx="8229600" cy="3124200"/>
          </a:xfrm>
        </p:spPr>
        <p:txBody>
          <a:bodyPr/>
          <a:lstStyle/>
          <a:p>
            <a:pPr eaLnBrk="1" hangingPunct="1">
              <a:buFont typeface="Wingdings" panose="05000000000000000000" pitchFamily="2" charset="2"/>
              <a:buChar char="q"/>
            </a:pPr>
            <a:r>
              <a:rPr lang="en-US" altLang="en-US" b="1"/>
              <a:t> </a:t>
            </a:r>
            <a:r>
              <a:rPr lang="es-PR" altLang="en-US" b="1"/>
              <a:t>Propiedades:</a:t>
            </a:r>
          </a:p>
          <a:p>
            <a:pPr lvl="1" eaLnBrk="1" hangingPunct="1">
              <a:buFont typeface="Wingdings" panose="05000000000000000000" pitchFamily="2" charset="2"/>
              <a:buChar char="Ø"/>
            </a:pPr>
            <a:r>
              <a:rPr lang="es-PR" altLang="en-US" b="1"/>
              <a:t> Es algo flexible:</a:t>
            </a:r>
            <a:endParaRPr lang="es-PR" altLang="en-US" b="1" i="1">
              <a:effectLst>
                <a:outerShdw blurRad="38100" dist="38100" dir="2700000" algn="tl">
                  <a:srgbClr val="FFFFFF"/>
                </a:outerShdw>
              </a:effectLst>
              <a:latin typeface="Tahoma" panose="020B0604030504040204" pitchFamily="34" charset="0"/>
            </a:endParaRPr>
          </a:p>
          <a:p>
            <a:pPr lvl="1" eaLnBrk="1" hangingPunct="1">
              <a:buFont typeface="Wingdings" panose="05000000000000000000" pitchFamily="2" charset="2"/>
              <a:buChar char="Ø"/>
            </a:pPr>
            <a:r>
              <a:rPr lang="es-PR" altLang="en-US" b="1"/>
              <a:t> Puede alargarse lentamente con un estiramiento</a:t>
            </a:r>
          </a:p>
          <a:p>
            <a:pPr lvl="1" eaLnBrk="1" hangingPunct="1">
              <a:lnSpc>
                <a:spcPct val="60000"/>
              </a:lnSpc>
              <a:buFont typeface="Wingdings" panose="05000000000000000000" pitchFamily="2" charset="2"/>
              <a:buNone/>
            </a:pPr>
            <a:r>
              <a:rPr lang="es-PR" altLang="en-US" b="1"/>
              <a:t>     sostenido</a:t>
            </a:r>
          </a:p>
          <a:p>
            <a:pPr lvl="1" eaLnBrk="1" hangingPunct="1">
              <a:buFont typeface="Wingdings" panose="05000000000000000000" pitchFamily="2" charset="2"/>
              <a:buChar char="Ø"/>
            </a:pPr>
            <a:r>
              <a:rPr lang="es-PR" altLang="en-US" b="1"/>
              <a:t> Si se inmoviliza, se acorta, como un mecanismo</a:t>
            </a:r>
          </a:p>
          <a:p>
            <a:pPr lvl="1" eaLnBrk="1" hangingPunct="1">
              <a:lnSpc>
                <a:spcPct val="60000"/>
              </a:lnSpc>
              <a:buFont typeface="Wingdings" panose="05000000000000000000" pitchFamily="2" charset="2"/>
              <a:buNone/>
            </a:pPr>
            <a:r>
              <a:rPr lang="es-PR" altLang="en-US" b="1"/>
              <a:t>    de adaptación</a:t>
            </a:r>
          </a:p>
        </p:txBody>
      </p:sp>
      <p:sp>
        <p:nvSpPr>
          <p:cNvPr id="4" name="Title 5">
            <a:extLst>
              <a:ext uri="{FF2B5EF4-FFF2-40B4-BE49-F238E27FC236}">
                <a16:creationId xmlns:a16="http://schemas.microsoft.com/office/drawing/2014/main" id="{CF487A1F-D1DE-32C6-9870-311E9C48048B}"/>
              </a:ext>
            </a:extLst>
          </p:cNvPr>
          <p:cNvSpPr txBox="1">
            <a:spLocks/>
          </p:cNvSpPr>
          <p:nvPr/>
        </p:nvSpPr>
        <p:spPr bwMode="auto">
          <a:xfrm>
            <a:off x="228600" y="609600"/>
            <a:ext cx="85344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7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Y FLEXIBILIDAD</a:t>
            </a:r>
          </a:p>
        </p:txBody>
      </p:sp>
      <p:sp>
        <p:nvSpPr>
          <p:cNvPr id="229380" name="Title 1">
            <a:extLst>
              <a:ext uri="{FF2B5EF4-FFF2-40B4-BE49-F238E27FC236}">
                <a16:creationId xmlns:a16="http://schemas.microsoft.com/office/drawing/2014/main" id="{4AE26B3F-44EC-3CDB-3C60-FE069D6E1D88}"/>
              </a:ext>
            </a:extLst>
          </p:cNvPr>
          <p:cNvSpPr>
            <a:spLocks/>
          </p:cNvSpPr>
          <p:nvPr/>
        </p:nvSpPr>
        <p:spPr bwMode="auto">
          <a:xfrm>
            <a:off x="304800" y="17526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MOVILIDAD DEL TEJIDO BLANDO:</a:t>
            </a:r>
            <a:br>
              <a:rPr lang="es-PR" altLang="en-US" sz="3700">
                <a:latin typeface="Calibri" panose="020F0502020204030204" pitchFamily="34" charset="0"/>
              </a:rPr>
            </a:br>
            <a:r>
              <a:rPr lang="es-PR" altLang="en-US" sz="3500" i="1">
                <a:latin typeface="Tahoma" panose="020B0604030504040204" pitchFamily="34" charset="0"/>
              </a:rPr>
              <a:t>TEJIDO CONECTIVO</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Content Placeholder 2">
            <a:extLst>
              <a:ext uri="{FF2B5EF4-FFF2-40B4-BE49-F238E27FC236}">
                <a16:creationId xmlns:a16="http://schemas.microsoft.com/office/drawing/2014/main" id="{15291E51-F28A-C57C-45DE-4720A31B3DD5}"/>
              </a:ext>
            </a:extLst>
          </p:cNvPr>
          <p:cNvSpPr>
            <a:spLocks noGrp="1"/>
          </p:cNvSpPr>
          <p:nvPr>
            <p:ph idx="4294967295"/>
          </p:nvPr>
        </p:nvSpPr>
        <p:spPr>
          <a:xfrm>
            <a:off x="381000" y="1752600"/>
            <a:ext cx="8382000" cy="4800600"/>
          </a:xfrm>
        </p:spPr>
        <p:txBody>
          <a:bodyPr/>
          <a:lstStyle/>
          <a:p>
            <a:pPr eaLnBrk="1" hangingPunct="1">
              <a:buFont typeface="Wingdings" panose="05000000000000000000" pitchFamily="2" charset="2"/>
              <a:buChar char="q"/>
            </a:pPr>
            <a:r>
              <a:rPr lang="en-US" altLang="en-US" b="1"/>
              <a:t> </a:t>
            </a:r>
            <a:r>
              <a:rPr lang="es-PR" altLang="en-US" b="1"/>
              <a:t>Tipos:</a:t>
            </a:r>
          </a:p>
          <a:p>
            <a:pPr lvl="1" eaLnBrk="1" hangingPunct="1">
              <a:lnSpc>
                <a:spcPct val="80000"/>
              </a:lnSpc>
              <a:buFont typeface="Wingdings" panose="05000000000000000000" pitchFamily="2" charset="2"/>
              <a:buChar char="Ø"/>
            </a:pPr>
            <a:r>
              <a:rPr lang="es-PR" altLang="en-US" b="1"/>
              <a:t> Cicatrices:</a:t>
            </a:r>
          </a:p>
          <a:p>
            <a:pPr lvl="2" eaLnBrk="1" hangingPunct="1">
              <a:buFontTx/>
              <a:buChar char="•"/>
            </a:pPr>
            <a:r>
              <a:rPr lang="es-PR" altLang="en-US" b="1"/>
              <a:t>Estructura:</a:t>
            </a:r>
          </a:p>
          <a:p>
            <a:pPr lvl="3" eaLnBrk="1" hangingPunct="1">
              <a:lnSpc>
                <a:spcPct val="80000"/>
              </a:lnSpc>
              <a:buFont typeface="Wingdings" panose="05000000000000000000" pitchFamily="2" charset="2"/>
              <a:buChar char="ð"/>
            </a:pPr>
            <a:r>
              <a:rPr lang="es-PR" altLang="en-US" sz="2400" b="1"/>
              <a:t> Las cicatrices se encuentran constituidas de un</a:t>
            </a:r>
          </a:p>
          <a:p>
            <a:pPr lvl="3" eaLnBrk="1" hangingPunct="1">
              <a:lnSpc>
                <a:spcPct val="60000"/>
              </a:lnSpc>
              <a:buFont typeface="Wingdings" panose="05000000000000000000" pitchFamily="2" charset="2"/>
              <a:buNone/>
            </a:pPr>
            <a:r>
              <a:rPr lang="es-PR" altLang="en-US" sz="2400" b="1"/>
              <a:t>     tejido conectivo de forma más denso (fibrótico)</a:t>
            </a:r>
            <a:endParaRPr lang="es-PR" altLang="en-US" b="1"/>
          </a:p>
          <a:p>
            <a:pPr lvl="2" eaLnBrk="1" hangingPunct="1">
              <a:buFontTx/>
              <a:buChar char="•"/>
            </a:pPr>
            <a:r>
              <a:rPr lang="es-PR" altLang="en-US" b="1"/>
              <a:t>Causas:</a:t>
            </a:r>
          </a:p>
          <a:p>
            <a:pPr lvl="3" eaLnBrk="1" hangingPunct="1">
              <a:lnSpc>
                <a:spcPct val="80000"/>
              </a:lnSpc>
              <a:buFont typeface="Wingdings" panose="05000000000000000000" pitchFamily="2" charset="2"/>
              <a:buChar char="ð"/>
            </a:pPr>
            <a:r>
              <a:rPr lang="es-PR" altLang="en-US" sz="2400" b="1"/>
              <a:t> Se desarrollan cuando el tejido blando se</a:t>
            </a:r>
          </a:p>
          <a:p>
            <a:pPr lvl="3" eaLnBrk="1" hangingPunct="1">
              <a:lnSpc>
                <a:spcPct val="60000"/>
              </a:lnSpc>
              <a:buFont typeface="Wingdings" panose="05000000000000000000" pitchFamily="2" charset="2"/>
              <a:buNone/>
            </a:pPr>
            <a:r>
              <a:rPr lang="es-PR" altLang="en-US" sz="2400" b="1"/>
              <a:t>     inmoviliza durante el proceso de cicatrización</a:t>
            </a:r>
          </a:p>
          <a:p>
            <a:pPr lvl="3" eaLnBrk="1" hangingPunct="1">
              <a:lnSpc>
                <a:spcPct val="70000"/>
              </a:lnSpc>
              <a:buFont typeface="Wingdings" panose="05000000000000000000" pitchFamily="2" charset="2"/>
              <a:buNone/>
            </a:pPr>
            <a:r>
              <a:rPr lang="es-PR" altLang="en-US" sz="2400" b="1"/>
              <a:t>     (curación)</a:t>
            </a:r>
          </a:p>
          <a:p>
            <a:pPr lvl="2" eaLnBrk="1" hangingPunct="1">
              <a:lnSpc>
                <a:spcPct val="90000"/>
              </a:lnSpc>
              <a:buFontTx/>
              <a:buChar char="•"/>
            </a:pPr>
            <a:r>
              <a:rPr lang="es-PR" altLang="en-US" b="1"/>
              <a:t>Desventajas:</a:t>
            </a:r>
          </a:p>
          <a:p>
            <a:pPr lvl="3" eaLnBrk="1" hangingPunct="1">
              <a:buFont typeface="Wingdings" panose="05000000000000000000" pitchFamily="2" charset="2"/>
              <a:buChar char="ð"/>
            </a:pPr>
            <a:r>
              <a:rPr lang="es-PR" altLang="en-US" sz="2400" b="1"/>
              <a:t> No puede estirarse</a:t>
            </a:r>
            <a:endParaRPr lang="es-PR" altLang="en-US" sz="2400" b="1" i="1"/>
          </a:p>
          <a:p>
            <a:pPr lvl="3" eaLnBrk="1" hangingPunct="1">
              <a:lnSpc>
                <a:spcPct val="80000"/>
              </a:lnSpc>
              <a:buFont typeface="Wingdings" panose="05000000000000000000" pitchFamily="2" charset="2"/>
              <a:buChar char="ð"/>
            </a:pPr>
            <a:r>
              <a:rPr lang="es-PR" altLang="en-US" sz="2400" b="1"/>
              <a:t> No posee propiedades de resiliencia</a:t>
            </a:r>
            <a:endParaRPr lang="es-PR" altLang="en-US" sz="2400" b="1" i="1"/>
          </a:p>
        </p:txBody>
      </p:sp>
      <p:sp>
        <p:nvSpPr>
          <p:cNvPr id="4" name="Title 5">
            <a:extLst>
              <a:ext uri="{FF2B5EF4-FFF2-40B4-BE49-F238E27FC236}">
                <a16:creationId xmlns:a16="http://schemas.microsoft.com/office/drawing/2014/main" id="{A29CF3DD-FF22-85F8-6134-3ECDE6AD4F77}"/>
              </a:ext>
            </a:extLst>
          </p:cNvPr>
          <p:cNvSpPr txBox="1">
            <a:spLocks/>
          </p:cNvSpPr>
          <p:nvPr/>
        </p:nvSpPr>
        <p:spPr bwMode="auto">
          <a:xfrm>
            <a:off x="228600" y="304800"/>
            <a:ext cx="85344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3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Y FLEXIBILIDAD</a:t>
            </a:r>
          </a:p>
        </p:txBody>
      </p:sp>
      <p:sp>
        <p:nvSpPr>
          <p:cNvPr id="231428" name="Title 1">
            <a:extLst>
              <a:ext uri="{FF2B5EF4-FFF2-40B4-BE49-F238E27FC236}">
                <a16:creationId xmlns:a16="http://schemas.microsoft.com/office/drawing/2014/main" id="{548CE2EE-2D45-20C3-2D5E-88473E9D322E}"/>
              </a:ext>
            </a:extLst>
          </p:cNvPr>
          <p:cNvSpPr>
            <a:spLocks/>
          </p:cNvSpPr>
          <p:nvPr/>
        </p:nvSpPr>
        <p:spPr bwMode="auto">
          <a:xfrm>
            <a:off x="304800" y="9144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300">
                <a:latin typeface="Calibri" panose="020F0502020204030204" pitchFamily="34" charset="0"/>
              </a:rPr>
              <a:t>MOVILIDAD DEL TEJIDO BLANDO:</a:t>
            </a:r>
            <a:br>
              <a:rPr lang="es-PR" altLang="en-US" sz="3300">
                <a:latin typeface="Calibri" panose="020F0502020204030204" pitchFamily="34" charset="0"/>
              </a:rPr>
            </a:br>
            <a:r>
              <a:rPr lang="es-PR" altLang="en-US" sz="3100" i="1">
                <a:latin typeface="Tahoma" panose="020B0604030504040204" pitchFamily="34" charset="0"/>
              </a:rPr>
              <a:t>TEJIDO CONECTIVO</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Content Placeholder 2">
            <a:extLst>
              <a:ext uri="{FF2B5EF4-FFF2-40B4-BE49-F238E27FC236}">
                <a16:creationId xmlns:a16="http://schemas.microsoft.com/office/drawing/2014/main" id="{C236AA88-FC61-152E-343A-AC1948179317}"/>
              </a:ext>
            </a:extLst>
          </p:cNvPr>
          <p:cNvSpPr>
            <a:spLocks noGrp="1"/>
          </p:cNvSpPr>
          <p:nvPr>
            <p:ph idx="4294967295"/>
          </p:nvPr>
        </p:nvSpPr>
        <p:spPr>
          <a:xfrm>
            <a:off x="381000" y="3048000"/>
            <a:ext cx="8229600" cy="3581400"/>
          </a:xfrm>
        </p:spPr>
        <p:txBody>
          <a:bodyPr/>
          <a:lstStyle/>
          <a:p>
            <a:pPr eaLnBrk="1" hangingPunct="1">
              <a:buFont typeface="Wingdings" panose="05000000000000000000" pitchFamily="2" charset="2"/>
              <a:buChar char="q"/>
            </a:pPr>
            <a:r>
              <a:rPr lang="en-US" altLang="en-US" b="1"/>
              <a:t> </a:t>
            </a:r>
            <a:r>
              <a:rPr lang="es-PR" altLang="en-US" b="1"/>
              <a:t>Medidas preventivas:</a:t>
            </a:r>
          </a:p>
          <a:p>
            <a:pPr lvl="1" eaLnBrk="1" hangingPunct="1">
              <a:lnSpc>
                <a:spcPct val="80000"/>
              </a:lnSpc>
              <a:buFont typeface="Wingdings" panose="05000000000000000000" pitchFamily="2" charset="2"/>
              <a:buChar char="Ø"/>
            </a:pPr>
            <a:r>
              <a:rPr lang="es-PR" altLang="en-US" b="1"/>
              <a:t> Evitar la inmovilización prolongada del tejido</a:t>
            </a:r>
          </a:p>
          <a:p>
            <a:pPr lvl="1" eaLnBrk="1" hangingPunct="1">
              <a:lnSpc>
                <a:spcPct val="70000"/>
              </a:lnSpc>
              <a:buFont typeface="Wingdings" panose="05000000000000000000" pitchFamily="2" charset="2"/>
              <a:buNone/>
            </a:pPr>
            <a:r>
              <a:rPr lang="es-PR" altLang="en-US" b="1"/>
              <a:t>     blando:</a:t>
            </a:r>
          </a:p>
          <a:p>
            <a:pPr lvl="2" eaLnBrk="1" hangingPunct="1">
              <a:buFontTx/>
              <a:buChar char="•"/>
            </a:pPr>
            <a:r>
              <a:rPr lang="es-PR" altLang="en-US" b="1"/>
              <a:t>Justificación:</a:t>
            </a:r>
          </a:p>
          <a:p>
            <a:pPr lvl="3" eaLnBrk="1" hangingPunct="1">
              <a:lnSpc>
                <a:spcPct val="80000"/>
              </a:lnSpc>
              <a:buFont typeface="Wingdings" panose="05000000000000000000" pitchFamily="2" charset="2"/>
              <a:buChar char="ð"/>
            </a:pPr>
            <a:r>
              <a:rPr lang="es-PR" altLang="en-US" sz="2400" b="1"/>
              <a:t> Prevenir:</a:t>
            </a:r>
            <a:endParaRPr lang="es-PR" altLang="en-US" b="1"/>
          </a:p>
          <a:p>
            <a:pPr lvl="4" eaLnBrk="1" hangingPunct="1">
              <a:buFont typeface="Wingdings" panose="05000000000000000000" pitchFamily="2" charset="2"/>
              <a:buChar char="§"/>
            </a:pPr>
            <a:r>
              <a:rPr lang="es-PR" altLang="en-US" sz="2400" b="1" i="1"/>
              <a:t>La formación del tejido fibrótico, el cual se</a:t>
            </a:r>
          </a:p>
          <a:p>
            <a:pPr lvl="4" eaLnBrk="1" hangingPunct="1">
              <a:lnSpc>
                <a:spcPct val="50000"/>
              </a:lnSpc>
              <a:buFont typeface="Wingdings" panose="05000000000000000000" pitchFamily="2" charset="2"/>
              <a:buNone/>
            </a:pPr>
            <a:r>
              <a:rPr lang="es-PR" altLang="en-US" sz="2400" b="1" i="1"/>
              <a:t>   encuentran en la cicatrices</a:t>
            </a:r>
          </a:p>
          <a:p>
            <a:pPr lvl="4" eaLnBrk="1" hangingPunct="1">
              <a:buFont typeface="Wingdings" panose="05000000000000000000" pitchFamily="2" charset="2"/>
              <a:buChar char="§"/>
            </a:pPr>
            <a:r>
              <a:rPr lang="es-PR" altLang="en-US" sz="2400" b="1" i="1"/>
              <a:t>La contractura irreversible</a:t>
            </a:r>
          </a:p>
        </p:txBody>
      </p:sp>
      <p:sp>
        <p:nvSpPr>
          <p:cNvPr id="4" name="Title 5">
            <a:extLst>
              <a:ext uri="{FF2B5EF4-FFF2-40B4-BE49-F238E27FC236}">
                <a16:creationId xmlns:a16="http://schemas.microsoft.com/office/drawing/2014/main" id="{C02F7977-40E6-9375-AACE-376CD886CBA6}"/>
              </a:ext>
            </a:extLst>
          </p:cNvPr>
          <p:cNvSpPr txBox="1">
            <a:spLocks/>
          </p:cNvSpPr>
          <p:nvPr/>
        </p:nvSpPr>
        <p:spPr bwMode="auto">
          <a:xfrm>
            <a:off x="228600" y="609600"/>
            <a:ext cx="85344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7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Y FLEXIBILIDAD</a:t>
            </a:r>
          </a:p>
        </p:txBody>
      </p:sp>
      <p:sp>
        <p:nvSpPr>
          <p:cNvPr id="233478" name="Title 1">
            <a:extLst>
              <a:ext uri="{FF2B5EF4-FFF2-40B4-BE49-F238E27FC236}">
                <a16:creationId xmlns:a16="http://schemas.microsoft.com/office/drawing/2014/main" id="{451D43E9-17D3-5606-D94A-011CB2073A7C}"/>
              </a:ext>
            </a:extLst>
          </p:cNvPr>
          <p:cNvSpPr>
            <a:spLocks/>
          </p:cNvSpPr>
          <p:nvPr/>
        </p:nvSpPr>
        <p:spPr bwMode="auto">
          <a:xfrm>
            <a:off x="304800" y="17526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MOVILIDAD DEL TEJIDO BLANDO:</a:t>
            </a:r>
            <a:br>
              <a:rPr lang="es-PR" altLang="en-US" sz="3700">
                <a:latin typeface="Calibri" panose="020F0502020204030204" pitchFamily="34" charset="0"/>
              </a:rPr>
            </a:br>
            <a:r>
              <a:rPr lang="es-PR" altLang="en-US" sz="3500" i="1">
                <a:latin typeface="Tahoma" panose="020B0604030504040204" pitchFamily="34" charset="0"/>
              </a:rPr>
              <a:t>TEJIDO CONECTIVO</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Content Placeholder 2">
            <a:extLst>
              <a:ext uri="{FF2B5EF4-FFF2-40B4-BE49-F238E27FC236}">
                <a16:creationId xmlns:a16="http://schemas.microsoft.com/office/drawing/2014/main" id="{0E0633C0-5CA5-2EDB-BEEF-0D7EC3964DC9}"/>
              </a:ext>
            </a:extLst>
          </p:cNvPr>
          <p:cNvSpPr>
            <a:spLocks noGrp="1"/>
          </p:cNvSpPr>
          <p:nvPr>
            <p:ph idx="4294967295"/>
          </p:nvPr>
        </p:nvSpPr>
        <p:spPr>
          <a:xfrm>
            <a:off x="381000" y="3048000"/>
            <a:ext cx="8229600" cy="3124200"/>
          </a:xfrm>
        </p:spPr>
        <p:txBody>
          <a:bodyPr/>
          <a:lstStyle/>
          <a:p>
            <a:pPr eaLnBrk="1" hangingPunct="1">
              <a:buFont typeface="Wingdings" panose="05000000000000000000" pitchFamily="2" charset="2"/>
              <a:buChar char="q"/>
            </a:pPr>
            <a:r>
              <a:rPr lang="en-US" altLang="en-US" b="1"/>
              <a:t> </a:t>
            </a:r>
            <a:r>
              <a:rPr lang="es-PR" altLang="en-US" b="1"/>
              <a:t>Ejercicios terapéuticos:</a:t>
            </a:r>
          </a:p>
          <a:p>
            <a:pPr lvl="1" eaLnBrk="1" hangingPunct="1">
              <a:lnSpc>
                <a:spcPct val="80000"/>
              </a:lnSpc>
              <a:buFont typeface="Wingdings" panose="05000000000000000000" pitchFamily="2" charset="2"/>
              <a:buChar char="Ø"/>
            </a:pPr>
            <a:r>
              <a:rPr lang="es-PR" altLang="en-US" b="1"/>
              <a:t> Concepto/Meta:</a:t>
            </a:r>
          </a:p>
          <a:p>
            <a:pPr lvl="2" eaLnBrk="1" hangingPunct="1">
              <a:buFontTx/>
              <a:buChar char="•"/>
            </a:pPr>
            <a:r>
              <a:rPr lang="es-PR" altLang="en-US" b="1"/>
              <a:t>Los procedimientos para mantener la movilidad del</a:t>
            </a:r>
          </a:p>
          <a:p>
            <a:pPr lvl="2" eaLnBrk="1" hangingPunct="1">
              <a:lnSpc>
                <a:spcPct val="70000"/>
              </a:lnSpc>
              <a:buFontTx/>
              <a:buNone/>
            </a:pPr>
            <a:r>
              <a:rPr lang="es-PR" altLang="en-US" b="1"/>
              <a:t>    tejido conectivo:</a:t>
            </a:r>
          </a:p>
          <a:p>
            <a:pPr lvl="3" eaLnBrk="1" hangingPunct="1">
              <a:buFont typeface="Wingdings" panose="05000000000000000000" pitchFamily="2" charset="2"/>
              <a:buChar char="ð"/>
            </a:pPr>
            <a:r>
              <a:rPr lang="es-PR" altLang="en-US" sz="2400" b="1"/>
              <a:t> Técnica:</a:t>
            </a:r>
          </a:p>
          <a:p>
            <a:pPr lvl="4" eaLnBrk="1" hangingPunct="1">
              <a:buFont typeface="Wingdings" panose="05000000000000000000" pitchFamily="2" charset="2"/>
              <a:buChar char="§"/>
            </a:pPr>
            <a:r>
              <a:rPr lang="es-PR" altLang="en-US" sz="2400" b="1" i="1"/>
              <a:t>Esto se lleva a cabo pasivamente</a:t>
            </a:r>
            <a:r>
              <a:rPr lang="es-PR" altLang="en-US" b="1"/>
              <a:t> </a:t>
            </a:r>
            <a:endParaRPr lang="en-US" altLang="en-US" sz="2400" b="1" i="1">
              <a:sym typeface="Wingdings" panose="05000000000000000000" pitchFamily="2" charset="2"/>
            </a:endParaRPr>
          </a:p>
        </p:txBody>
      </p:sp>
      <p:sp>
        <p:nvSpPr>
          <p:cNvPr id="4" name="Title 5">
            <a:extLst>
              <a:ext uri="{FF2B5EF4-FFF2-40B4-BE49-F238E27FC236}">
                <a16:creationId xmlns:a16="http://schemas.microsoft.com/office/drawing/2014/main" id="{A1D23CD9-8A25-F725-D58E-8A47AC2AA453}"/>
              </a:ext>
            </a:extLst>
          </p:cNvPr>
          <p:cNvSpPr txBox="1">
            <a:spLocks/>
          </p:cNvSpPr>
          <p:nvPr/>
        </p:nvSpPr>
        <p:spPr bwMode="auto">
          <a:xfrm>
            <a:off x="228600" y="609600"/>
            <a:ext cx="85344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7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Y FLEXIBILIDAD</a:t>
            </a:r>
          </a:p>
        </p:txBody>
      </p:sp>
      <p:sp>
        <p:nvSpPr>
          <p:cNvPr id="235526" name="Title 1">
            <a:extLst>
              <a:ext uri="{FF2B5EF4-FFF2-40B4-BE49-F238E27FC236}">
                <a16:creationId xmlns:a16="http://schemas.microsoft.com/office/drawing/2014/main" id="{21209D84-6B5B-C3E7-B6E4-582D7CF56F61}"/>
              </a:ext>
            </a:extLst>
          </p:cNvPr>
          <p:cNvSpPr>
            <a:spLocks/>
          </p:cNvSpPr>
          <p:nvPr/>
        </p:nvSpPr>
        <p:spPr bwMode="auto">
          <a:xfrm>
            <a:off x="304800" y="17526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MOVILIDAD DEL TEJIDO BLANDO:</a:t>
            </a:r>
            <a:br>
              <a:rPr lang="es-PR" altLang="en-US" sz="3700">
                <a:latin typeface="Calibri" panose="020F0502020204030204" pitchFamily="34" charset="0"/>
              </a:rPr>
            </a:br>
            <a:r>
              <a:rPr lang="es-PR" altLang="en-US" sz="3500" i="1">
                <a:latin typeface="Tahoma" panose="020B0604030504040204" pitchFamily="34" charset="0"/>
              </a:rPr>
              <a:t>TEJIDO CONECTIVO</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Content Placeholder 2">
            <a:extLst>
              <a:ext uri="{FF2B5EF4-FFF2-40B4-BE49-F238E27FC236}">
                <a16:creationId xmlns:a16="http://schemas.microsoft.com/office/drawing/2014/main" id="{A3829D51-621F-DCEC-6AD6-0B757542C018}"/>
              </a:ext>
            </a:extLst>
          </p:cNvPr>
          <p:cNvSpPr>
            <a:spLocks noGrp="1"/>
          </p:cNvSpPr>
          <p:nvPr>
            <p:ph idx="4294967295"/>
          </p:nvPr>
        </p:nvSpPr>
        <p:spPr>
          <a:xfrm>
            <a:off x="381000" y="2971800"/>
            <a:ext cx="8229600" cy="3124200"/>
          </a:xfrm>
        </p:spPr>
        <p:txBody>
          <a:bodyPr/>
          <a:lstStyle/>
          <a:p>
            <a:pPr eaLnBrk="1" hangingPunct="1">
              <a:buFont typeface="Wingdings" panose="05000000000000000000" pitchFamily="2" charset="2"/>
              <a:buChar char="q"/>
            </a:pPr>
            <a:r>
              <a:rPr lang="en-US" altLang="en-US" b="1"/>
              <a:t> </a:t>
            </a:r>
            <a:r>
              <a:rPr lang="es-PR" altLang="en-US" b="1"/>
              <a:t>Movimiento normal:</a:t>
            </a:r>
          </a:p>
          <a:p>
            <a:pPr lvl="1" eaLnBrk="1" hangingPunct="1">
              <a:lnSpc>
                <a:spcPct val="80000"/>
              </a:lnSpc>
              <a:buFont typeface="Wingdings" panose="05000000000000000000" pitchFamily="2" charset="2"/>
              <a:buChar char="Ø"/>
            </a:pPr>
            <a:r>
              <a:rPr lang="es-PR" altLang="en-US" b="1"/>
              <a:t> Determinantes:</a:t>
            </a:r>
          </a:p>
          <a:p>
            <a:pPr lvl="2" eaLnBrk="1" hangingPunct="1">
              <a:buFontTx/>
              <a:buChar char="•"/>
            </a:pPr>
            <a:r>
              <a:rPr lang="es-PR" altLang="en-US" b="1"/>
              <a:t>El mantenimiento de la movilidad normal de la piel:</a:t>
            </a:r>
          </a:p>
          <a:p>
            <a:pPr lvl="3" eaLnBrk="1" hangingPunct="1">
              <a:buFont typeface="Wingdings" panose="05000000000000000000" pitchFamily="2" charset="2"/>
              <a:buChar char="ð"/>
            </a:pPr>
            <a:r>
              <a:rPr lang="es-PR" altLang="en-US" sz="2400" b="1"/>
              <a:t> La flexibilidad de la piel permite que se produzca:</a:t>
            </a:r>
          </a:p>
          <a:p>
            <a:pPr lvl="4" eaLnBrk="1" hangingPunct="1">
              <a:buFont typeface="Wingdings" panose="05000000000000000000" pitchFamily="2" charset="2"/>
              <a:buChar char="§"/>
            </a:pPr>
            <a:r>
              <a:rPr lang="es-PR" altLang="en-US" sz="2400" b="1"/>
              <a:t>El estiramiento activo del cuerpo, o</a:t>
            </a:r>
          </a:p>
          <a:p>
            <a:pPr lvl="4" eaLnBrk="1" hangingPunct="1">
              <a:buFont typeface="Wingdings" panose="05000000000000000000" pitchFamily="2" charset="2"/>
              <a:buChar char="§"/>
            </a:pPr>
            <a:r>
              <a:rPr lang="es-PR" altLang="en-US" sz="2400" b="1"/>
              <a:t>El estiramiento pasivo del cuerpo</a:t>
            </a:r>
          </a:p>
          <a:p>
            <a:pPr lvl="2" eaLnBrk="1" hangingPunct="1">
              <a:buFontTx/>
              <a:buChar char="•"/>
            </a:pPr>
            <a:r>
              <a:rPr lang="es-PR" altLang="en-US" b="1"/>
              <a:t>Cicatrices dermatológicas</a:t>
            </a:r>
          </a:p>
        </p:txBody>
      </p:sp>
      <p:sp>
        <p:nvSpPr>
          <p:cNvPr id="4" name="Title 5">
            <a:extLst>
              <a:ext uri="{FF2B5EF4-FFF2-40B4-BE49-F238E27FC236}">
                <a16:creationId xmlns:a16="http://schemas.microsoft.com/office/drawing/2014/main" id="{15FB3801-0AD4-5CA3-655C-2A435B7A764B}"/>
              </a:ext>
            </a:extLst>
          </p:cNvPr>
          <p:cNvSpPr txBox="1">
            <a:spLocks/>
          </p:cNvSpPr>
          <p:nvPr/>
        </p:nvSpPr>
        <p:spPr bwMode="auto">
          <a:xfrm>
            <a:off x="228600" y="609600"/>
            <a:ext cx="85344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7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Y FLEXIBILIDAD</a:t>
            </a:r>
          </a:p>
        </p:txBody>
      </p:sp>
      <p:sp>
        <p:nvSpPr>
          <p:cNvPr id="237574" name="Title 1">
            <a:extLst>
              <a:ext uri="{FF2B5EF4-FFF2-40B4-BE49-F238E27FC236}">
                <a16:creationId xmlns:a16="http://schemas.microsoft.com/office/drawing/2014/main" id="{1304C41E-692C-A2A5-4E1D-FA35569B4BF6}"/>
              </a:ext>
            </a:extLst>
          </p:cNvPr>
          <p:cNvSpPr>
            <a:spLocks/>
          </p:cNvSpPr>
          <p:nvPr/>
        </p:nvSpPr>
        <p:spPr bwMode="auto">
          <a:xfrm>
            <a:off x="304800" y="17526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MOVILIDAD DEL TEJIDO BLANDO:</a:t>
            </a:r>
            <a:br>
              <a:rPr lang="es-PR" altLang="en-US" sz="3700">
                <a:latin typeface="Calibri" panose="020F0502020204030204" pitchFamily="34" charset="0"/>
              </a:rPr>
            </a:br>
            <a:r>
              <a:rPr lang="es-PR" altLang="en-US" sz="3500" i="1">
                <a:latin typeface="Tahoma" panose="020B0604030504040204" pitchFamily="34" charset="0"/>
              </a:rPr>
              <a:t>PIEL</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Content Placeholder 2">
            <a:extLst>
              <a:ext uri="{FF2B5EF4-FFF2-40B4-BE49-F238E27FC236}">
                <a16:creationId xmlns:a16="http://schemas.microsoft.com/office/drawing/2014/main" id="{230EC30B-D21D-91E1-3CE8-FCFCCBE1F359}"/>
              </a:ext>
            </a:extLst>
          </p:cNvPr>
          <p:cNvSpPr>
            <a:spLocks noGrp="1"/>
          </p:cNvSpPr>
          <p:nvPr>
            <p:ph idx="4294967295"/>
          </p:nvPr>
        </p:nvSpPr>
        <p:spPr>
          <a:xfrm>
            <a:off x="381000" y="1295400"/>
            <a:ext cx="8229600" cy="5334000"/>
          </a:xfrm>
        </p:spPr>
        <p:txBody>
          <a:bodyPr/>
          <a:lstStyle/>
          <a:p>
            <a:pPr eaLnBrk="1" hangingPunct="1">
              <a:buFont typeface="Wingdings" panose="05000000000000000000" pitchFamily="2" charset="2"/>
              <a:buChar char="q"/>
            </a:pPr>
            <a:r>
              <a:rPr lang="es-PR" altLang="en-US" b="1"/>
              <a:t> Causas:</a:t>
            </a:r>
          </a:p>
          <a:p>
            <a:pPr lvl="1" eaLnBrk="1" hangingPunct="1">
              <a:lnSpc>
                <a:spcPct val="80000"/>
              </a:lnSpc>
              <a:buFont typeface="Wingdings" panose="05000000000000000000" pitchFamily="2" charset="2"/>
              <a:buChar char="Ø"/>
            </a:pPr>
            <a:r>
              <a:rPr lang="es-PR" altLang="en-US" b="1"/>
              <a:t> Quemaduras severas</a:t>
            </a:r>
          </a:p>
          <a:p>
            <a:pPr lvl="1" eaLnBrk="1" hangingPunct="1">
              <a:lnSpc>
                <a:spcPct val="80000"/>
              </a:lnSpc>
              <a:buFont typeface="Wingdings" panose="05000000000000000000" pitchFamily="2" charset="2"/>
              <a:buChar char="Ø"/>
            </a:pPr>
            <a:r>
              <a:rPr lang="es-PR" altLang="en-US" b="1"/>
              <a:t> Heridas abiertas:</a:t>
            </a:r>
          </a:p>
          <a:p>
            <a:pPr lvl="2" eaLnBrk="1" hangingPunct="1">
              <a:buFontTx/>
              <a:buChar char="•"/>
            </a:pPr>
            <a:r>
              <a:rPr lang="es-PR" altLang="en-US" b="1"/>
              <a:t>Incisiones</a:t>
            </a:r>
          </a:p>
          <a:p>
            <a:pPr lvl="2" eaLnBrk="1" hangingPunct="1">
              <a:lnSpc>
                <a:spcPct val="70000"/>
              </a:lnSpc>
              <a:buFontTx/>
              <a:buChar char="•"/>
            </a:pPr>
            <a:r>
              <a:rPr lang="es-PR" altLang="en-US" b="1"/>
              <a:t>Laceraciones</a:t>
            </a:r>
          </a:p>
          <a:p>
            <a:pPr eaLnBrk="1" hangingPunct="1">
              <a:lnSpc>
                <a:spcPct val="80000"/>
              </a:lnSpc>
              <a:buFont typeface="Wingdings" panose="05000000000000000000" pitchFamily="2" charset="2"/>
              <a:buChar char="q"/>
            </a:pPr>
            <a:r>
              <a:rPr lang="es-PR" altLang="en-US" b="1"/>
              <a:t> Efectos/resultados:</a:t>
            </a:r>
          </a:p>
          <a:p>
            <a:pPr lvl="1" eaLnBrk="1" hangingPunct="1">
              <a:lnSpc>
                <a:spcPct val="80000"/>
              </a:lnSpc>
              <a:buFont typeface="Wingdings" panose="05000000000000000000" pitchFamily="2" charset="2"/>
              <a:buChar char="Ø"/>
            </a:pPr>
            <a:r>
              <a:rPr lang="es-PR" altLang="en-US" b="1"/>
              <a:t> Se dificulta el estiramiento:</a:t>
            </a:r>
          </a:p>
          <a:p>
            <a:pPr lvl="1" eaLnBrk="1" hangingPunct="1">
              <a:lnSpc>
                <a:spcPct val="80000"/>
              </a:lnSpc>
              <a:buFont typeface="Wingdings" panose="05000000000000000000" pitchFamily="2" charset="2"/>
              <a:buNone/>
            </a:pPr>
            <a:r>
              <a:rPr lang="es-PR" altLang="en-US" sz="3200" b="1" i="1">
                <a:sym typeface="Wingdings" panose="05000000000000000000" pitchFamily="2" charset="2"/>
              </a:rPr>
              <a:t>    </a:t>
            </a:r>
            <a:r>
              <a:rPr lang="es-PR" altLang="en-US" sz="2400" b="1" i="1">
                <a:sym typeface="Wingdings" panose="05000000000000000000" pitchFamily="2" charset="2"/>
              </a:rPr>
              <a:t>Las cicatrices son difíciles de estirar</a:t>
            </a:r>
            <a:endParaRPr lang="es-PR" altLang="en-US" sz="2400" b="1"/>
          </a:p>
          <a:p>
            <a:pPr eaLnBrk="1" hangingPunct="1">
              <a:lnSpc>
                <a:spcPct val="80000"/>
              </a:lnSpc>
              <a:buFont typeface="Wingdings" panose="05000000000000000000" pitchFamily="2" charset="2"/>
              <a:buChar char="q"/>
            </a:pPr>
            <a:r>
              <a:rPr lang="es-PR" altLang="en-US" b="1"/>
              <a:t> Medidas preventivas:</a:t>
            </a:r>
          </a:p>
          <a:p>
            <a:pPr lvl="1" eaLnBrk="1" hangingPunct="1">
              <a:lnSpc>
                <a:spcPct val="80000"/>
              </a:lnSpc>
              <a:buFont typeface="Wingdings" panose="05000000000000000000" pitchFamily="2" charset="2"/>
              <a:buChar char="Ø"/>
            </a:pPr>
            <a:r>
              <a:rPr lang="es-PR" altLang="en-US" b="1"/>
              <a:t> Movilidad temprana:</a:t>
            </a:r>
          </a:p>
          <a:p>
            <a:pPr lvl="1" eaLnBrk="1" hangingPunct="1">
              <a:lnSpc>
                <a:spcPct val="50000"/>
              </a:lnSpc>
              <a:buFont typeface="Wingdings" panose="05000000000000000000" pitchFamily="2" charset="2"/>
              <a:buNone/>
            </a:pPr>
            <a:r>
              <a:rPr lang="es-PR" altLang="en-US" sz="3200" b="1" i="1">
                <a:sym typeface="Wingdings" panose="05000000000000000000" pitchFamily="2" charset="2"/>
              </a:rPr>
              <a:t>    </a:t>
            </a:r>
            <a:r>
              <a:rPr lang="es-PR" altLang="en-US" sz="2400" b="1" i="1">
                <a:sym typeface="Wingdings" panose="05000000000000000000" pitchFamily="2" charset="2"/>
              </a:rPr>
              <a:t>De ser posible, iniciar el movimiento lo más temprano</a:t>
            </a:r>
          </a:p>
          <a:p>
            <a:pPr lvl="1" eaLnBrk="1" hangingPunct="1">
              <a:lnSpc>
                <a:spcPct val="50000"/>
              </a:lnSpc>
              <a:buFont typeface="Wingdings" panose="05000000000000000000" pitchFamily="2" charset="2"/>
              <a:buNone/>
            </a:pPr>
            <a:r>
              <a:rPr lang="es-PR" altLang="en-US" sz="2400" b="1" i="1">
                <a:sym typeface="Wingdings" panose="05000000000000000000" pitchFamily="2" charset="2"/>
              </a:rPr>
              <a:t>     posible puede ayudar a minimizar el entumecimiento que</a:t>
            </a:r>
          </a:p>
          <a:p>
            <a:pPr lvl="1" eaLnBrk="1" hangingPunct="1">
              <a:lnSpc>
                <a:spcPct val="50000"/>
              </a:lnSpc>
              <a:buFont typeface="Wingdings" panose="05000000000000000000" pitchFamily="2" charset="2"/>
              <a:buNone/>
            </a:pPr>
            <a:r>
              <a:rPr lang="es-PR" altLang="en-US" sz="2400" b="1" i="1">
                <a:sym typeface="Wingdings" panose="05000000000000000000" pitchFamily="2" charset="2"/>
              </a:rPr>
              <a:t>     resulta de las cicatrices </a:t>
            </a:r>
            <a:endParaRPr lang="es-PR" altLang="en-US" b="1"/>
          </a:p>
        </p:txBody>
      </p:sp>
      <p:sp>
        <p:nvSpPr>
          <p:cNvPr id="4" name="Title 5">
            <a:extLst>
              <a:ext uri="{FF2B5EF4-FFF2-40B4-BE49-F238E27FC236}">
                <a16:creationId xmlns:a16="http://schemas.microsoft.com/office/drawing/2014/main" id="{D0436B4F-3613-11BE-1C15-E6213AED4A67}"/>
              </a:ext>
            </a:extLst>
          </p:cNvPr>
          <p:cNvSpPr txBox="1">
            <a:spLocks/>
          </p:cNvSpPr>
          <p:nvPr/>
        </p:nvSpPr>
        <p:spPr bwMode="auto">
          <a:xfrm>
            <a:off x="228600" y="152400"/>
            <a:ext cx="8534400" cy="4572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29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Y FLEXIBILIDAD</a:t>
            </a:r>
          </a:p>
        </p:txBody>
      </p:sp>
      <p:sp>
        <p:nvSpPr>
          <p:cNvPr id="239620" name="Title 1">
            <a:extLst>
              <a:ext uri="{FF2B5EF4-FFF2-40B4-BE49-F238E27FC236}">
                <a16:creationId xmlns:a16="http://schemas.microsoft.com/office/drawing/2014/main" id="{E96001C1-9FF6-05D7-4913-00DB01E24AC3}"/>
              </a:ext>
            </a:extLst>
          </p:cNvPr>
          <p:cNvSpPr>
            <a:spLocks/>
          </p:cNvSpPr>
          <p:nvPr/>
        </p:nvSpPr>
        <p:spPr bwMode="auto">
          <a:xfrm>
            <a:off x="304800" y="533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900">
                <a:latin typeface="Calibri" panose="020F0502020204030204" pitchFamily="34" charset="0"/>
              </a:rPr>
              <a:t>MOVILIDAD DEL TEJIDO BLANDO:</a:t>
            </a:r>
            <a:br>
              <a:rPr lang="es-PR" altLang="en-US" sz="2900">
                <a:latin typeface="Calibri" panose="020F0502020204030204" pitchFamily="34" charset="0"/>
              </a:rPr>
            </a:br>
            <a:r>
              <a:rPr lang="es-PR" altLang="en-US" sz="2700" i="1">
                <a:latin typeface="Tahoma" panose="020B0604030504040204" pitchFamily="34" charset="0"/>
              </a:rPr>
              <a:t>PIEL: Cicatrices Dermatológicas</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Content Placeholder 2">
            <a:extLst>
              <a:ext uri="{FF2B5EF4-FFF2-40B4-BE49-F238E27FC236}">
                <a16:creationId xmlns:a16="http://schemas.microsoft.com/office/drawing/2014/main" id="{72895677-AF75-3E45-322D-39AF144CEEFD}"/>
              </a:ext>
            </a:extLst>
          </p:cNvPr>
          <p:cNvSpPr>
            <a:spLocks noGrp="1"/>
          </p:cNvSpPr>
          <p:nvPr>
            <p:ph idx="4294967295"/>
          </p:nvPr>
        </p:nvSpPr>
        <p:spPr>
          <a:xfrm>
            <a:off x="381000" y="1676400"/>
            <a:ext cx="8229600" cy="4876800"/>
          </a:xfrm>
        </p:spPr>
        <p:txBody>
          <a:bodyPr/>
          <a:lstStyle/>
          <a:p>
            <a:pPr eaLnBrk="1" hangingPunct="1">
              <a:buFont typeface="Wingdings" panose="05000000000000000000" pitchFamily="2" charset="2"/>
              <a:buChar char="q"/>
            </a:pPr>
            <a:r>
              <a:rPr lang="en-US" altLang="en-US" b="1"/>
              <a:t> Determinantes</a:t>
            </a:r>
            <a:r>
              <a:rPr lang="es-PR" altLang="en-US" b="1"/>
              <a:t>:</a:t>
            </a:r>
          </a:p>
          <a:p>
            <a:pPr lvl="1" eaLnBrk="1" hangingPunct="1">
              <a:lnSpc>
                <a:spcPct val="70000"/>
              </a:lnSpc>
              <a:buFont typeface="Wingdings" panose="05000000000000000000" pitchFamily="2" charset="2"/>
              <a:buChar char="Ø"/>
            </a:pPr>
            <a:r>
              <a:rPr lang="es-PR" altLang="en-US" b="1"/>
              <a:t> Cinemática articular apropiada:</a:t>
            </a:r>
          </a:p>
          <a:p>
            <a:pPr lvl="1" eaLnBrk="1" hangingPunct="1">
              <a:lnSpc>
                <a:spcPct val="80000"/>
              </a:lnSpc>
              <a:buFont typeface="Wingdings" panose="05000000000000000000" pitchFamily="2" charset="2"/>
              <a:buNone/>
            </a:pPr>
            <a:r>
              <a:rPr lang="es-PR" altLang="en-US" b="1"/>
              <a:t>     </a:t>
            </a:r>
            <a:r>
              <a:rPr lang="es-PR" altLang="en-US" sz="2400" b="1" i="1"/>
              <a:t>Para que pueda ocurrir un movimiento normal, es</a:t>
            </a:r>
          </a:p>
          <a:p>
            <a:pPr lvl="1" eaLnBrk="1" hangingPunct="1">
              <a:lnSpc>
                <a:spcPct val="60000"/>
              </a:lnSpc>
              <a:buFont typeface="Wingdings" panose="05000000000000000000" pitchFamily="2" charset="2"/>
              <a:buNone/>
            </a:pPr>
            <a:r>
              <a:rPr lang="es-PR" altLang="en-US" sz="2400" b="1" i="1"/>
              <a:t>      necesario una cinemática articular adecuada.</a:t>
            </a:r>
          </a:p>
          <a:p>
            <a:pPr lvl="2" eaLnBrk="1" hangingPunct="1">
              <a:lnSpc>
                <a:spcPct val="90000"/>
              </a:lnSpc>
              <a:buFontTx/>
              <a:buChar char="•"/>
            </a:pPr>
            <a:r>
              <a:rPr lang="es-PR" altLang="en-US" b="1"/>
              <a:t>Ejemplo:</a:t>
            </a:r>
            <a:endParaRPr lang="es-PR" altLang="en-US" sz="2300" b="1" i="1">
              <a:effectLst>
                <a:outerShdw blurRad="38100" dist="38100" dir="2700000" algn="tl">
                  <a:srgbClr val="FFFFFF"/>
                </a:outerShdw>
              </a:effectLst>
              <a:latin typeface="Tahoma" panose="020B0604030504040204" pitchFamily="34" charset="0"/>
            </a:endParaRPr>
          </a:p>
          <a:p>
            <a:pPr lvl="3" eaLnBrk="1" hangingPunct="1">
              <a:lnSpc>
                <a:spcPct val="80000"/>
              </a:lnSpc>
              <a:buFont typeface="Wingdings" panose="05000000000000000000" pitchFamily="2" charset="2"/>
              <a:buChar char="ð"/>
            </a:pPr>
            <a:r>
              <a:rPr lang="es-PR" altLang="en-US" sz="2400" b="1"/>
              <a:t> Laxitud capsular:</a:t>
            </a:r>
          </a:p>
          <a:p>
            <a:pPr lvl="4" eaLnBrk="1" hangingPunct="1">
              <a:lnSpc>
                <a:spcPct val="70000"/>
              </a:lnSpc>
              <a:buFont typeface="Wingdings" panose="05000000000000000000" pitchFamily="2" charset="2"/>
              <a:buChar char="§"/>
            </a:pPr>
            <a:r>
              <a:rPr lang="es-PR" altLang="en-US" sz="2400" b="1"/>
              <a:t>Se requiere una laxitud capsular apropiada</a:t>
            </a:r>
          </a:p>
          <a:p>
            <a:pPr lvl="4" eaLnBrk="1" hangingPunct="1">
              <a:lnSpc>
                <a:spcPct val="70000"/>
              </a:lnSpc>
              <a:buFont typeface="Wingdings" panose="05000000000000000000" pitchFamily="2" charset="2"/>
              <a:buNone/>
            </a:pPr>
            <a:r>
              <a:rPr lang="es-PR" altLang="en-US" sz="2400" b="1"/>
              <a:t>   para  que pueda ocurrir un deslizamiento en</a:t>
            </a:r>
          </a:p>
          <a:p>
            <a:pPr lvl="4" eaLnBrk="1" hangingPunct="1">
              <a:lnSpc>
                <a:spcPct val="70000"/>
              </a:lnSpc>
              <a:buFont typeface="Wingdings" panose="05000000000000000000" pitchFamily="2" charset="2"/>
              <a:buNone/>
            </a:pPr>
            <a:r>
              <a:rPr lang="es-PR" altLang="en-US" sz="2400" b="1"/>
              <a:t>   rodada normal entre las superficies óseas de</a:t>
            </a:r>
          </a:p>
          <a:p>
            <a:pPr lvl="4" eaLnBrk="1" hangingPunct="1">
              <a:lnSpc>
                <a:spcPct val="70000"/>
              </a:lnSpc>
              <a:buFont typeface="Wingdings" panose="05000000000000000000" pitchFamily="2" charset="2"/>
              <a:buNone/>
            </a:pPr>
            <a:r>
              <a:rPr lang="es-PR" altLang="en-US" sz="2400" b="1"/>
              <a:t>   una articulación:</a:t>
            </a:r>
            <a:endParaRPr lang="es-PR" altLang="en-US" sz="2100" b="1"/>
          </a:p>
          <a:p>
            <a:pPr lvl="4" eaLnBrk="1" hangingPunct="1">
              <a:buFont typeface="Wingdings" panose="05000000000000000000" pitchFamily="2" charset="2"/>
              <a:buNone/>
            </a:pPr>
            <a:r>
              <a:rPr lang="es-PR" altLang="en-US" sz="2400" b="1" i="1"/>
              <a:t>   Cualquier restricción de la cápsula o relación</a:t>
            </a:r>
          </a:p>
          <a:p>
            <a:pPr lvl="4" eaLnBrk="1" hangingPunct="1">
              <a:lnSpc>
                <a:spcPct val="70000"/>
              </a:lnSpc>
              <a:buFont typeface="Wingdings" panose="05000000000000000000" pitchFamily="2" charset="2"/>
              <a:buNone/>
            </a:pPr>
            <a:r>
              <a:rPr lang="es-PR" altLang="en-US" sz="2400" b="1" i="1"/>
              <a:t>    fatula entre las superficies articulares, habrá </a:t>
            </a:r>
          </a:p>
          <a:p>
            <a:pPr lvl="4" eaLnBrk="1" hangingPunct="1">
              <a:lnSpc>
                <a:spcPct val="70000"/>
              </a:lnSpc>
              <a:buFont typeface="Wingdings" panose="05000000000000000000" pitchFamily="2" charset="2"/>
              <a:buNone/>
            </a:pPr>
            <a:r>
              <a:rPr lang="es-PR" altLang="en-US" sz="2400" b="1" i="1"/>
              <a:t>   de interferir con el movimiento normal</a:t>
            </a:r>
            <a:r>
              <a:rPr lang="en-US" altLang="en-US" b="1"/>
              <a:t> </a:t>
            </a:r>
            <a:endParaRPr lang="es-PR" altLang="en-US" sz="2400" b="1" i="1"/>
          </a:p>
        </p:txBody>
      </p:sp>
      <p:sp>
        <p:nvSpPr>
          <p:cNvPr id="204804" name="Title 1">
            <a:extLst>
              <a:ext uri="{FF2B5EF4-FFF2-40B4-BE49-F238E27FC236}">
                <a16:creationId xmlns:a16="http://schemas.microsoft.com/office/drawing/2014/main" id="{CFEE4BA9-1FE0-03B8-7DEB-629DE05BCF81}"/>
              </a:ext>
            </a:extLst>
          </p:cNvPr>
          <p:cNvSpPr>
            <a:spLocks/>
          </p:cNvSpPr>
          <p:nvPr/>
        </p:nvSpPr>
        <p:spPr bwMode="auto">
          <a:xfrm>
            <a:off x="304800" y="7620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300">
                <a:latin typeface="Calibri" panose="020F0502020204030204" pitchFamily="34" charset="0"/>
              </a:rPr>
              <a:t>MOVILIDAD Y FLEXIBILIDAD:</a:t>
            </a:r>
            <a:br>
              <a:rPr lang="es-PR" altLang="en-US" sz="3300">
                <a:latin typeface="Calibri" panose="020F0502020204030204" pitchFamily="34" charset="0"/>
              </a:rPr>
            </a:br>
            <a:r>
              <a:rPr lang="es-PR" altLang="en-US" sz="3100" i="1">
                <a:latin typeface="Tahoma" panose="020B0604030504040204" pitchFamily="34" charset="0"/>
              </a:rPr>
              <a:t>MOVILIDAD ARTICULAR</a:t>
            </a:r>
          </a:p>
        </p:txBody>
      </p:sp>
      <p:sp>
        <p:nvSpPr>
          <p:cNvPr id="4" name="Title 5">
            <a:extLst>
              <a:ext uri="{FF2B5EF4-FFF2-40B4-BE49-F238E27FC236}">
                <a16:creationId xmlns:a16="http://schemas.microsoft.com/office/drawing/2014/main" id="{39843BD6-F185-A8F1-056C-0558405F101F}"/>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Content Placeholder 2">
            <a:extLst>
              <a:ext uri="{FF2B5EF4-FFF2-40B4-BE49-F238E27FC236}">
                <a16:creationId xmlns:a16="http://schemas.microsoft.com/office/drawing/2014/main" id="{07D5C11A-40BA-23AC-35E2-D5D866301ADE}"/>
              </a:ext>
            </a:extLst>
          </p:cNvPr>
          <p:cNvSpPr>
            <a:spLocks noGrp="1"/>
          </p:cNvSpPr>
          <p:nvPr>
            <p:ph idx="4294967295"/>
          </p:nvPr>
        </p:nvSpPr>
        <p:spPr>
          <a:xfrm>
            <a:off x="381000" y="3200400"/>
            <a:ext cx="8229600" cy="3124200"/>
          </a:xfrm>
        </p:spPr>
        <p:txBody>
          <a:bodyPr/>
          <a:lstStyle/>
          <a:p>
            <a:pPr algn="ctr" eaLnBrk="1" hangingPunct="1">
              <a:lnSpc>
                <a:spcPct val="110000"/>
              </a:lnSpc>
              <a:buFont typeface="Wingdings" panose="05000000000000000000" pitchFamily="2" charset="2"/>
              <a:buNone/>
            </a:pPr>
            <a:r>
              <a:rPr lang="es-PR" altLang="en-US" b="1"/>
              <a:t>La habilidad del músculo para relajarse y generar una fuerza de estiramiento</a:t>
            </a:r>
          </a:p>
        </p:txBody>
      </p:sp>
      <p:sp>
        <p:nvSpPr>
          <p:cNvPr id="245763" name="Title 1">
            <a:extLst>
              <a:ext uri="{FF2B5EF4-FFF2-40B4-BE49-F238E27FC236}">
                <a16:creationId xmlns:a16="http://schemas.microsoft.com/office/drawing/2014/main" id="{5E12AA2B-4DE9-9569-43BC-8523E893EF49}"/>
              </a:ext>
            </a:extLst>
          </p:cNvPr>
          <p:cNvSpPr>
            <a:spLocks/>
          </p:cNvSpPr>
          <p:nvPr/>
        </p:nvSpPr>
        <p:spPr bwMode="auto">
          <a:xfrm>
            <a:off x="304800" y="19050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DEFINICIONES:</a:t>
            </a:r>
            <a:br>
              <a:rPr lang="es-PR" altLang="en-US" sz="3700">
                <a:latin typeface="Calibri" panose="020F0502020204030204" pitchFamily="34" charset="0"/>
              </a:rPr>
            </a:br>
            <a:r>
              <a:rPr lang="es-PR" altLang="en-US" sz="3500" i="1">
                <a:latin typeface="Tahoma" panose="020B0604030504040204" pitchFamily="34" charset="0"/>
              </a:rPr>
              <a:t>FLEXIBILIDAD</a:t>
            </a:r>
          </a:p>
        </p:txBody>
      </p:sp>
      <p:sp>
        <p:nvSpPr>
          <p:cNvPr id="4" name="Title 5">
            <a:extLst>
              <a:ext uri="{FF2B5EF4-FFF2-40B4-BE49-F238E27FC236}">
                <a16:creationId xmlns:a16="http://schemas.microsoft.com/office/drawing/2014/main" id="{6FA2B66F-9B92-DBBA-F090-4623F0C89B2F}"/>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a:t>
            </a:r>
          </a:p>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Y FLEXIBILIDAD</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Content Placeholder 2">
            <a:extLst>
              <a:ext uri="{FF2B5EF4-FFF2-40B4-BE49-F238E27FC236}">
                <a16:creationId xmlns:a16="http://schemas.microsoft.com/office/drawing/2014/main" id="{85FD80D3-3479-AF3F-CEF5-6A64D2F1EA3F}"/>
              </a:ext>
            </a:extLst>
          </p:cNvPr>
          <p:cNvSpPr>
            <a:spLocks noGrp="1"/>
          </p:cNvSpPr>
          <p:nvPr>
            <p:ph idx="4294967295"/>
          </p:nvPr>
        </p:nvSpPr>
        <p:spPr>
          <a:xfrm>
            <a:off x="381000" y="3048000"/>
            <a:ext cx="8229600" cy="3124200"/>
          </a:xfrm>
        </p:spPr>
        <p:txBody>
          <a:bodyPr/>
          <a:lstStyle/>
          <a:p>
            <a:pPr eaLnBrk="1" hangingPunct="1">
              <a:buFont typeface="Wingdings" panose="05000000000000000000" pitchFamily="2" charset="2"/>
              <a:buChar char="q"/>
            </a:pPr>
            <a:r>
              <a:rPr lang="en-US" altLang="en-US" b="1"/>
              <a:t> Rehabilitación</a:t>
            </a:r>
            <a:r>
              <a:rPr lang="es-PR" altLang="en-US" b="1"/>
              <a:t>:</a:t>
            </a:r>
          </a:p>
          <a:p>
            <a:pPr lvl="1" eaLnBrk="1" hangingPunct="1">
              <a:buFont typeface="Wingdings" panose="05000000000000000000" pitchFamily="2" charset="2"/>
              <a:buChar char="Ø"/>
            </a:pPr>
            <a:r>
              <a:rPr lang="es-PR" altLang="en-US" b="1"/>
              <a:t> Ejercicios terapéuticos:</a:t>
            </a:r>
          </a:p>
          <a:p>
            <a:pPr lvl="2" eaLnBrk="1" hangingPunct="1">
              <a:lnSpc>
                <a:spcPct val="120000"/>
              </a:lnSpc>
              <a:buFontTx/>
              <a:buChar char="•"/>
            </a:pPr>
            <a:r>
              <a:rPr lang="es-PR" altLang="en-US" b="1"/>
              <a:t>Restauración de la movilidad articular normal:</a:t>
            </a:r>
            <a:endParaRPr lang="es-PR" altLang="en-US" sz="2300" b="1" i="1">
              <a:effectLst>
                <a:outerShdw blurRad="38100" dist="38100" dir="2700000" algn="tl">
                  <a:srgbClr val="FFFFFF"/>
                </a:outerShdw>
              </a:effectLst>
              <a:latin typeface="Tahoma" panose="020B0604030504040204" pitchFamily="34" charset="0"/>
            </a:endParaRPr>
          </a:p>
          <a:p>
            <a:pPr lvl="3" eaLnBrk="1" hangingPunct="1">
              <a:buFont typeface="Wingdings" panose="05000000000000000000" pitchFamily="2" charset="2"/>
              <a:buChar char="ð"/>
            </a:pPr>
            <a:r>
              <a:rPr lang="es-PR" altLang="en-US" sz="2400" b="1"/>
              <a:t> Métodos/técnicas:</a:t>
            </a:r>
          </a:p>
          <a:p>
            <a:pPr lvl="4" eaLnBrk="1" hangingPunct="1">
              <a:lnSpc>
                <a:spcPct val="90000"/>
              </a:lnSpc>
              <a:buFont typeface="Wingdings" panose="05000000000000000000" pitchFamily="2" charset="2"/>
              <a:buChar char="§"/>
            </a:pPr>
            <a:r>
              <a:rPr lang="es-PR" altLang="en-US" sz="2400" b="1"/>
              <a:t>Técnicas de movilización articular:</a:t>
            </a:r>
            <a:endParaRPr lang="es-PR" altLang="en-US" sz="2100" b="1"/>
          </a:p>
          <a:p>
            <a:pPr lvl="4" eaLnBrk="1" hangingPunct="1">
              <a:lnSpc>
                <a:spcPct val="90000"/>
              </a:lnSpc>
              <a:buFont typeface="Wingdings" panose="05000000000000000000" pitchFamily="2" charset="2"/>
              <a:buNone/>
            </a:pPr>
            <a:r>
              <a:rPr lang="es-PR" altLang="en-US" sz="2400" b="1">
                <a:effectLst>
                  <a:outerShdw blurRad="38100" dist="38100" dir="2700000" algn="tl">
                    <a:srgbClr val="FFFFFF"/>
                  </a:outerShdw>
                </a:effectLst>
                <a:latin typeface="Arial Black" panose="020B0A04020102020204" pitchFamily="34" charset="0"/>
              </a:rPr>
              <a:t>   -</a:t>
            </a:r>
            <a:r>
              <a:rPr lang="es-PR" altLang="en-US" sz="2400" b="1"/>
              <a:t> General, o</a:t>
            </a:r>
            <a:endParaRPr lang="es-PR" altLang="en-US" sz="2400" b="1" i="1"/>
          </a:p>
          <a:p>
            <a:pPr lvl="4" eaLnBrk="1" hangingPunct="1">
              <a:lnSpc>
                <a:spcPct val="80000"/>
              </a:lnSpc>
              <a:buFont typeface="Wingdings" panose="05000000000000000000" pitchFamily="2" charset="2"/>
              <a:buNone/>
            </a:pPr>
            <a:r>
              <a:rPr lang="es-PR" altLang="en-US" sz="2400" b="1">
                <a:effectLst>
                  <a:outerShdw blurRad="38100" dist="38100" dir="2700000" algn="tl">
                    <a:srgbClr val="FFFFFF"/>
                  </a:outerShdw>
                </a:effectLst>
                <a:latin typeface="Arial Black" panose="020B0A04020102020204" pitchFamily="34" charset="0"/>
              </a:rPr>
              <a:t>   -</a:t>
            </a:r>
            <a:r>
              <a:rPr lang="es-PR" altLang="en-US" sz="2400" b="1"/>
              <a:t> Específica</a:t>
            </a:r>
            <a:endParaRPr lang="es-PR" altLang="en-US" sz="2400" b="1" i="1"/>
          </a:p>
        </p:txBody>
      </p:sp>
      <p:sp>
        <p:nvSpPr>
          <p:cNvPr id="215044" name="Title 1">
            <a:extLst>
              <a:ext uri="{FF2B5EF4-FFF2-40B4-BE49-F238E27FC236}">
                <a16:creationId xmlns:a16="http://schemas.microsoft.com/office/drawing/2014/main" id="{07A5D134-1B6C-1A1A-70EF-47B682980AEF}"/>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MOVILIDAD Y FLEXIBILIDAD:</a:t>
            </a:r>
            <a:br>
              <a:rPr lang="es-PR" altLang="en-US" sz="3700">
                <a:latin typeface="Calibri" panose="020F0502020204030204" pitchFamily="34" charset="0"/>
              </a:rPr>
            </a:br>
            <a:r>
              <a:rPr lang="es-PR" altLang="en-US" sz="3500" i="1">
                <a:latin typeface="Tahoma" panose="020B0604030504040204" pitchFamily="34" charset="0"/>
              </a:rPr>
              <a:t>MOVILIDAD ARTICULAR</a:t>
            </a:r>
          </a:p>
        </p:txBody>
      </p:sp>
      <p:sp>
        <p:nvSpPr>
          <p:cNvPr id="4" name="Title 5">
            <a:extLst>
              <a:ext uri="{FF2B5EF4-FFF2-40B4-BE49-F238E27FC236}">
                <a16:creationId xmlns:a16="http://schemas.microsoft.com/office/drawing/2014/main" id="{ACEDFA5B-A3AB-66C8-79D1-148379D1DA70}"/>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Content Placeholder 2">
            <a:extLst>
              <a:ext uri="{FF2B5EF4-FFF2-40B4-BE49-F238E27FC236}">
                <a16:creationId xmlns:a16="http://schemas.microsoft.com/office/drawing/2014/main" id="{DD7FF3D5-C89B-DFD5-D319-2DEE7947239F}"/>
              </a:ext>
            </a:extLst>
          </p:cNvPr>
          <p:cNvSpPr>
            <a:spLocks noGrp="1"/>
          </p:cNvSpPr>
          <p:nvPr>
            <p:ph idx="4294967295"/>
          </p:nvPr>
        </p:nvSpPr>
        <p:spPr>
          <a:xfrm>
            <a:off x="381000" y="3352800"/>
            <a:ext cx="8229600" cy="3124200"/>
          </a:xfrm>
        </p:spPr>
        <p:txBody>
          <a:bodyPr/>
          <a:lstStyle/>
          <a:p>
            <a:pPr eaLnBrk="1" hangingPunct="1">
              <a:buFont typeface="Wingdings" panose="05000000000000000000" pitchFamily="2" charset="2"/>
              <a:buChar char="q"/>
            </a:pPr>
            <a:r>
              <a:rPr lang="en-US" altLang="en-US" b="1"/>
              <a:t> Estiramiento pasivo</a:t>
            </a:r>
            <a:r>
              <a:rPr lang="es-PR" altLang="en-US" b="1"/>
              <a:t>:</a:t>
            </a:r>
          </a:p>
          <a:p>
            <a:pPr lvl="1" eaLnBrk="1" hangingPunct="1">
              <a:lnSpc>
                <a:spcPct val="90000"/>
              </a:lnSpc>
              <a:buFont typeface="Wingdings" panose="05000000000000000000" pitchFamily="2" charset="2"/>
              <a:buNone/>
            </a:pPr>
            <a:r>
              <a:rPr lang="es-PR" altLang="en-US" b="1" i="1"/>
              <a:t>Estiramientos manuales, mecánicos o posiciónales</a:t>
            </a:r>
          </a:p>
          <a:p>
            <a:pPr lvl="1" eaLnBrk="1" hangingPunct="1">
              <a:lnSpc>
                <a:spcPct val="70000"/>
              </a:lnSpc>
              <a:buFont typeface="Wingdings" panose="05000000000000000000" pitchFamily="2" charset="2"/>
              <a:buNone/>
            </a:pPr>
            <a:r>
              <a:rPr lang="es-PR" altLang="en-US" b="1" i="1"/>
              <a:t>de los tejidos blandos, en los cuales la fuerza se</a:t>
            </a:r>
          </a:p>
          <a:p>
            <a:pPr lvl="1" eaLnBrk="1" hangingPunct="1">
              <a:lnSpc>
                <a:spcPct val="70000"/>
              </a:lnSpc>
              <a:buFont typeface="Wingdings" panose="05000000000000000000" pitchFamily="2" charset="2"/>
              <a:buNone/>
            </a:pPr>
            <a:r>
              <a:rPr lang="es-PR" altLang="en-US" b="1" i="1"/>
              <a:t>aplica en la dirección opuesta del acortamiento</a:t>
            </a:r>
            <a:r>
              <a:rPr lang="en-US" altLang="en-US" b="1"/>
              <a:t> </a:t>
            </a:r>
            <a:endParaRPr lang="es-PR" altLang="en-US" b="1"/>
          </a:p>
        </p:txBody>
      </p:sp>
      <p:sp>
        <p:nvSpPr>
          <p:cNvPr id="206852" name="Title 1">
            <a:extLst>
              <a:ext uri="{FF2B5EF4-FFF2-40B4-BE49-F238E27FC236}">
                <a16:creationId xmlns:a16="http://schemas.microsoft.com/office/drawing/2014/main" id="{DFDC3822-5D35-6E13-D3CF-B6D43ECFD12C}"/>
              </a:ext>
            </a:extLst>
          </p:cNvPr>
          <p:cNvSpPr>
            <a:spLocks/>
          </p:cNvSpPr>
          <p:nvPr/>
        </p:nvSpPr>
        <p:spPr bwMode="auto">
          <a:xfrm>
            <a:off x="304800" y="1600200"/>
            <a:ext cx="861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MOVILIDAD Y FLEXIBILIDAD:</a:t>
            </a:r>
            <a:br>
              <a:rPr lang="es-PR" altLang="en-US" sz="3700">
                <a:latin typeface="Calibri" panose="020F0502020204030204" pitchFamily="34" charset="0"/>
              </a:rPr>
            </a:br>
            <a:r>
              <a:rPr lang="es-PR" altLang="en-US" sz="3500" i="1">
                <a:latin typeface="Tahoma" panose="020B0604030504040204" pitchFamily="34" charset="0"/>
              </a:rPr>
              <a:t>TIPOS DE EJERCICIO DE</a:t>
            </a:r>
          </a:p>
          <a:p>
            <a:pPr algn="ctr" eaLnBrk="1" hangingPunct="1">
              <a:lnSpc>
                <a:spcPct val="90000"/>
              </a:lnSpc>
              <a:buFontTx/>
              <a:buNone/>
            </a:pPr>
            <a:r>
              <a:rPr lang="es-PR" altLang="en-US" sz="3500" i="1">
                <a:latin typeface="Tahoma" panose="020B0604030504040204" pitchFamily="34" charset="0"/>
              </a:rPr>
              <a:t>MOVILIDAD ARTICULAR</a:t>
            </a:r>
          </a:p>
        </p:txBody>
      </p:sp>
      <p:sp>
        <p:nvSpPr>
          <p:cNvPr id="4" name="Title 5">
            <a:extLst>
              <a:ext uri="{FF2B5EF4-FFF2-40B4-BE49-F238E27FC236}">
                <a16:creationId xmlns:a16="http://schemas.microsoft.com/office/drawing/2014/main" id="{4F9BAF27-DA4D-0B90-DFD1-009B4E0C91F7}"/>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Content Placeholder 2">
            <a:extLst>
              <a:ext uri="{FF2B5EF4-FFF2-40B4-BE49-F238E27FC236}">
                <a16:creationId xmlns:a16="http://schemas.microsoft.com/office/drawing/2014/main" id="{19BAE5B6-D6D0-A1C6-AD83-EC37EDF3D5B1}"/>
              </a:ext>
            </a:extLst>
          </p:cNvPr>
          <p:cNvSpPr>
            <a:spLocks noGrp="1"/>
          </p:cNvSpPr>
          <p:nvPr>
            <p:ph idx="4294967295"/>
          </p:nvPr>
        </p:nvSpPr>
        <p:spPr>
          <a:xfrm>
            <a:off x="381000" y="3276600"/>
            <a:ext cx="8229600" cy="3124200"/>
          </a:xfrm>
        </p:spPr>
        <p:txBody>
          <a:bodyPr/>
          <a:lstStyle/>
          <a:p>
            <a:pPr eaLnBrk="1" hangingPunct="1">
              <a:buFont typeface="Wingdings" panose="05000000000000000000" pitchFamily="2" charset="2"/>
              <a:buChar char="q"/>
            </a:pPr>
            <a:r>
              <a:rPr lang="en-US" altLang="en-US" b="1"/>
              <a:t> Estiramiento activo</a:t>
            </a:r>
            <a:r>
              <a:rPr lang="es-PR" altLang="en-US" b="1"/>
              <a:t>:</a:t>
            </a:r>
          </a:p>
          <a:p>
            <a:pPr lvl="1" eaLnBrk="1" hangingPunct="1">
              <a:lnSpc>
                <a:spcPct val="80000"/>
              </a:lnSpc>
              <a:buFont typeface="Wingdings" panose="05000000000000000000" pitchFamily="2" charset="2"/>
              <a:buNone/>
            </a:pPr>
            <a:r>
              <a:rPr lang="es-PR" altLang="en-US" b="1" i="1"/>
              <a:t>Aquella técnica donde se emplea la inhibición</a:t>
            </a:r>
          </a:p>
          <a:p>
            <a:pPr lvl="1" eaLnBrk="1" hangingPunct="1">
              <a:lnSpc>
                <a:spcPct val="70000"/>
              </a:lnSpc>
              <a:buFont typeface="Wingdings" panose="05000000000000000000" pitchFamily="2" charset="2"/>
              <a:buNone/>
            </a:pPr>
            <a:r>
              <a:rPr lang="es-PR" altLang="en-US" b="1" i="1"/>
              <a:t>refleja, y subsiguiente alargamiento de los</a:t>
            </a:r>
          </a:p>
          <a:p>
            <a:pPr lvl="1" eaLnBrk="1" hangingPunct="1">
              <a:lnSpc>
                <a:spcPct val="70000"/>
              </a:lnSpc>
              <a:buFont typeface="Wingdings" panose="05000000000000000000" pitchFamily="2" charset="2"/>
              <a:buNone/>
            </a:pPr>
            <a:r>
              <a:rPr lang="es-PR" altLang="en-US" b="1" i="1"/>
              <a:t>músculos, utilizando principios neurológicos para</a:t>
            </a:r>
          </a:p>
          <a:p>
            <a:pPr lvl="1" eaLnBrk="1" hangingPunct="1">
              <a:lnSpc>
                <a:spcPct val="70000"/>
              </a:lnSpc>
              <a:buFont typeface="Wingdings" panose="05000000000000000000" pitchFamily="2" charset="2"/>
              <a:buNone/>
            </a:pPr>
            <a:r>
              <a:rPr lang="es-PR" altLang="en-US" b="1" i="1"/>
              <a:t>reducir la tensión y alargar los elementos</a:t>
            </a:r>
          </a:p>
          <a:p>
            <a:pPr lvl="1" eaLnBrk="1" hangingPunct="1">
              <a:lnSpc>
                <a:spcPct val="70000"/>
              </a:lnSpc>
              <a:buFont typeface="Wingdings" panose="05000000000000000000" pitchFamily="2" charset="2"/>
              <a:buNone/>
            </a:pPr>
            <a:r>
              <a:rPr lang="es-PR" altLang="en-US" b="1" i="1"/>
              <a:t>contráctiles dentro de los músculos</a:t>
            </a:r>
            <a:r>
              <a:rPr lang="en-US" altLang="en-US" b="1"/>
              <a:t> </a:t>
            </a:r>
            <a:endParaRPr lang="es-PR" altLang="en-US" b="1"/>
          </a:p>
        </p:txBody>
      </p:sp>
      <p:sp>
        <p:nvSpPr>
          <p:cNvPr id="208902" name="Title 1">
            <a:extLst>
              <a:ext uri="{FF2B5EF4-FFF2-40B4-BE49-F238E27FC236}">
                <a16:creationId xmlns:a16="http://schemas.microsoft.com/office/drawing/2014/main" id="{8C61D98E-D36D-1F65-097F-EF83E2FCDCAB}"/>
              </a:ext>
            </a:extLst>
          </p:cNvPr>
          <p:cNvSpPr>
            <a:spLocks/>
          </p:cNvSpPr>
          <p:nvPr/>
        </p:nvSpPr>
        <p:spPr bwMode="auto">
          <a:xfrm>
            <a:off x="304800" y="1600200"/>
            <a:ext cx="861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MOVILIDAD Y FLEXIBILIDAD:</a:t>
            </a:r>
            <a:br>
              <a:rPr lang="es-PR" altLang="en-US" sz="3700">
                <a:latin typeface="Calibri" panose="020F0502020204030204" pitchFamily="34" charset="0"/>
              </a:rPr>
            </a:br>
            <a:r>
              <a:rPr lang="es-PR" altLang="en-US" sz="3500" i="1">
                <a:latin typeface="Tahoma" panose="020B0604030504040204" pitchFamily="34" charset="0"/>
              </a:rPr>
              <a:t>TIPOS DE EJERCICIO DE</a:t>
            </a:r>
          </a:p>
          <a:p>
            <a:pPr algn="ctr" eaLnBrk="1" hangingPunct="1">
              <a:lnSpc>
                <a:spcPct val="90000"/>
              </a:lnSpc>
              <a:buFontTx/>
              <a:buNone/>
            </a:pPr>
            <a:r>
              <a:rPr lang="es-PR" altLang="en-US" sz="3500" i="1">
                <a:latin typeface="Tahoma" panose="020B0604030504040204" pitchFamily="34" charset="0"/>
              </a:rPr>
              <a:t>MOVILIDAD ARTICULAR</a:t>
            </a:r>
          </a:p>
        </p:txBody>
      </p:sp>
      <p:sp>
        <p:nvSpPr>
          <p:cNvPr id="4" name="Title 5">
            <a:extLst>
              <a:ext uri="{FF2B5EF4-FFF2-40B4-BE49-F238E27FC236}">
                <a16:creationId xmlns:a16="http://schemas.microsoft.com/office/drawing/2014/main" id="{5AA098A7-5A18-1DB5-0E6F-F73C6BEEAEB8}"/>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Content Placeholder 2">
            <a:extLst>
              <a:ext uri="{FF2B5EF4-FFF2-40B4-BE49-F238E27FC236}">
                <a16:creationId xmlns:a16="http://schemas.microsoft.com/office/drawing/2014/main" id="{598A72B0-1180-C66B-8E8E-1C4BBBDF0F96}"/>
              </a:ext>
            </a:extLst>
          </p:cNvPr>
          <p:cNvSpPr>
            <a:spLocks noGrp="1"/>
          </p:cNvSpPr>
          <p:nvPr>
            <p:ph idx="4294967295"/>
          </p:nvPr>
        </p:nvSpPr>
        <p:spPr>
          <a:xfrm>
            <a:off x="381000" y="3200400"/>
            <a:ext cx="8229600" cy="3124200"/>
          </a:xfrm>
        </p:spPr>
        <p:txBody>
          <a:bodyPr/>
          <a:lstStyle/>
          <a:p>
            <a:pPr eaLnBrk="1" hangingPunct="1">
              <a:buFont typeface="Wingdings" panose="05000000000000000000" pitchFamily="2" charset="2"/>
              <a:buChar char="q"/>
            </a:pPr>
            <a:r>
              <a:rPr lang="en-US" altLang="en-US" b="1"/>
              <a:t> Ejercicios de flexibilidad</a:t>
            </a:r>
            <a:r>
              <a:rPr lang="es-PR" altLang="en-US" b="1"/>
              <a:t>:</a:t>
            </a:r>
          </a:p>
          <a:p>
            <a:pPr lvl="1" eaLnBrk="1" hangingPunct="1">
              <a:lnSpc>
                <a:spcPct val="80000"/>
              </a:lnSpc>
              <a:buFont typeface="Wingdings" panose="05000000000000000000" pitchFamily="2" charset="2"/>
              <a:buNone/>
            </a:pPr>
            <a:r>
              <a:rPr lang="es-PR" altLang="en-US" b="1" i="1"/>
              <a:t>Un término general empleado para describir los</a:t>
            </a:r>
          </a:p>
          <a:p>
            <a:pPr lvl="1" eaLnBrk="1" hangingPunct="1">
              <a:lnSpc>
                <a:spcPct val="70000"/>
              </a:lnSpc>
              <a:buFont typeface="Wingdings" panose="05000000000000000000" pitchFamily="2" charset="2"/>
              <a:buNone/>
            </a:pPr>
            <a:r>
              <a:rPr lang="es-PR" altLang="en-US" b="1" i="1"/>
              <a:t>ejercicios ejecutados por una persona para </a:t>
            </a:r>
          </a:p>
          <a:p>
            <a:pPr lvl="1" eaLnBrk="1" hangingPunct="1">
              <a:lnSpc>
                <a:spcPct val="70000"/>
              </a:lnSpc>
              <a:buFont typeface="Wingdings" panose="05000000000000000000" pitchFamily="2" charset="2"/>
              <a:buNone/>
            </a:pPr>
            <a:r>
              <a:rPr lang="es-PR" altLang="en-US" b="1" i="1"/>
              <a:t>extender, pasivamente o activamente, los tejidos</a:t>
            </a:r>
          </a:p>
          <a:p>
            <a:pPr lvl="1" eaLnBrk="1" hangingPunct="1">
              <a:lnSpc>
                <a:spcPct val="70000"/>
              </a:lnSpc>
              <a:buFont typeface="Wingdings" panose="05000000000000000000" pitchFamily="2" charset="2"/>
              <a:buNone/>
            </a:pPr>
            <a:r>
              <a:rPr lang="es-PR" altLang="en-US" b="1" i="1"/>
              <a:t>blandos, sin la asistencia de un terapista.</a:t>
            </a:r>
            <a:r>
              <a:rPr lang="en-US" altLang="en-US" b="1"/>
              <a:t> </a:t>
            </a:r>
            <a:endParaRPr lang="es-PR" altLang="en-US" b="1"/>
          </a:p>
        </p:txBody>
      </p:sp>
      <p:sp>
        <p:nvSpPr>
          <p:cNvPr id="210950" name="Title 1">
            <a:extLst>
              <a:ext uri="{FF2B5EF4-FFF2-40B4-BE49-F238E27FC236}">
                <a16:creationId xmlns:a16="http://schemas.microsoft.com/office/drawing/2014/main" id="{AF7435DE-B41E-A55B-E3F2-6D9C772707C1}"/>
              </a:ext>
            </a:extLst>
          </p:cNvPr>
          <p:cNvSpPr>
            <a:spLocks/>
          </p:cNvSpPr>
          <p:nvPr/>
        </p:nvSpPr>
        <p:spPr bwMode="auto">
          <a:xfrm>
            <a:off x="304800" y="1600200"/>
            <a:ext cx="861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MOVILIDAD Y FLEXIBILIDAD:</a:t>
            </a:r>
            <a:br>
              <a:rPr lang="es-PR" altLang="en-US" sz="3700">
                <a:latin typeface="Calibri" panose="020F0502020204030204" pitchFamily="34" charset="0"/>
              </a:rPr>
            </a:br>
            <a:r>
              <a:rPr lang="es-PR" altLang="en-US" sz="3500" i="1">
                <a:latin typeface="Tahoma" panose="020B0604030504040204" pitchFamily="34" charset="0"/>
              </a:rPr>
              <a:t>TIPOS DE EJERCICIO DE</a:t>
            </a:r>
          </a:p>
          <a:p>
            <a:pPr algn="ctr" eaLnBrk="1" hangingPunct="1">
              <a:lnSpc>
                <a:spcPct val="90000"/>
              </a:lnSpc>
              <a:buFontTx/>
              <a:buNone/>
            </a:pPr>
            <a:r>
              <a:rPr lang="es-PR" altLang="en-US" sz="3500" i="1">
                <a:latin typeface="Tahoma" panose="020B0604030504040204" pitchFamily="34" charset="0"/>
              </a:rPr>
              <a:t>MOVILIDAD ARTICULAR</a:t>
            </a:r>
          </a:p>
        </p:txBody>
      </p:sp>
      <p:sp>
        <p:nvSpPr>
          <p:cNvPr id="4" name="Title 5">
            <a:extLst>
              <a:ext uri="{FF2B5EF4-FFF2-40B4-BE49-F238E27FC236}">
                <a16:creationId xmlns:a16="http://schemas.microsoft.com/office/drawing/2014/main" id="{F487FCFC-D037-E01D-EE76-3EFD7974A6D9}"/>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Content Placeholder 2">
            <a:extLst>
              <a:ext uri="{FF2B5EF4-FFF2-40B4-BE49-F238E27FC236}">
                <a16:creationId xmlns:a16="http://schemas.microsoft.com/office/drawing/2014/main" id="{CFE3A4AF-1FEA-C4AD-3537-FEA33A2A1525}"/>
              </a:ext>
            </a:extLst>
          </p:cNvPr>
          <p:cNvSpPr>
            <a:spLocks noGrp="1"/>
          </p:cNvSpPr>
          <p:nvPr>
            <p:ph idx="4294967295"/>
          </p:nvPr>
        </p:nvSpPr>
        <p:spPr>
          <a:xfrm>
            <a:off x="381000" y="3276600"/>
            <a:ext cx="8229600" cy="3124200"/>
          </a:xfrm>
        </p:spPr>
        <p:txBody>
          <a:bodyPr/>
          <a:lstStyle/>
          <a:p>
            <a:pPr eaLnBrk="1" hangingPunct="1">
              <a:buFont typeface="Wingdings" panose="05000000000000000000" pitchFamily="2" charset="2"/>
              <a:buChar char="q"/>
            </a:pPr>
            <a:r>
              <a:rPr lang="en-US" altLang="en-US" b="1"/>
              <a:t> Movilización articular</a:t>
            </a:r>
            <a:r>
              <a:rPr lang="es-PR" altLang="en-US" b="1"/>
              <a:t>:</a:t>
            </a:r>
          </a:p>
          <a:p>
            <a:pPr lvl="1" eaLnBrk="1" hangingPunct="1">
              <a:lnSpc>
                <a:spcPct val="80000"/>
              </a:lnSpc>
              <a:buFont typeface="Wingdings" panose="05000000000000000000" pitchFamily="2" charset="2"/>
              <a:buNone/>
            </a:pPr>
            <a:r>
              <a:rPr lang="es-PR" altLang="en-US" b="1" i="1"/>
              <a:t>Tracción pasiva o movimientos de deslizamiento en</a:t>
            </a:r>
          </a:p>
          <a:p>
            <a:pPr lvl="1" eaLnBrk="1" hangingPunct="1">
              <a:lnSpc>
                <a:spcPct val="60000"/>
              </a:lnSpc>
              <a:buFont typeface="Wingdings" panose="05000000000000000000" pitchFamily="2" charset="2"/>
              <a:buNone/>
            </a:pPr>
            <a:r>
              <a:rPr lang="es-PR" altLang="en-US" b="1" i="1"/>
              <a:t>las superficies articulares que mantienen o</a:t>
            </a:r>
          </a:p>
          <a:p>
            <a:pPr lvl="1" eaLnBrk="1" hangingPunct="1">
              <a:lnSpc>
                <a:spcPct val="70000"/>
              </a:lnSpc>
              <a:buFont typeface="Wingdings" panose="05000000000000000000" pitchFamily="2" charset="2"/>
              <a:buNone/>
            </a:pPr>
            <a:r>
              <a:rPr lang="es-PR" altLang="en-US" b="1" i="1"/>
              <a:t>restauran el juego articular normalmente </a:t>
            </a:r>
          </a:p>
          <a:p>
            <a:pPr lvl="1" eaLnBrk="1" hangingPunct="1">
              <a:lnSpc>
                <a:spcPct val="70000"/>
              </a:lnSpc>
              <a:buFont typeface="Wingdings" panose="05000000000000000000" pitchFamily="2" charset="2"/>
              <a:buNone/>
            </a:pPr>
            <a:r>
              <a:rPr lang="es-PR" altLang="en-US" b="1" i="1"/>
              <a:t>permitido por la cápsula, de manera que pueda </a:t>
            </a:r>
          </a:p>
          <a:p>
            <a:pPr lvl="1" eaLnBrk="1" hangingPunct="1">
              <a:lnSpc>
                <a:spcPct val="70000"/>
              </a:lnSpc>
              <a:buFont typeface="Wingdings" panose="05000000000000000000" pitchFamily="2" charset="2"/>
              <a:buNone/>
            </a:pPr>
            <a:r>
              <a:rPr lang="es-PR" altLang="en-US" b="1" i="1"/>
              <a:t>ocurrir la mecánica normal del deslizamiento en</a:t>
            </a:r>
          </a:p>
          <a:p>
            <a:pPr lvl="1" eaLnBrk="1" hangingPunct="1">
              <a:lnSpc>
                <a:spcPct val="70000"/>
              </a:lnSpc>
              <a:buFont typeface="Wingdings" panose="05000000000000000000" pitchFamily="2" charset="2"/>
              <a:buNone/>
            </a:pPr>
            <a:r>
              <a:rPr lang="es-PR" altLang="en-US" b="1" i="1"/>
              <a:t>rodada conforme una persona se mueve</a:t>
            </a:r>
            <a:endParaRPr lang="es-PR" altLang="en-US" b="1"/>
          </a:p>
        </p:txBody>
      </p:sp>
      <p:sp>
        <p:nvSpPr>
          <p:cNvPr id="212998" name="Title 1">
            <a:extLst>
              <a:ext uri="{FF2B5EF4-FFF2-40B4-BE49-F238E27FC236}">
                <a16:creationId xmlns:a16="http://schemas.microsoft.com/office/drawing/2014/main" id="{420C05B2-E2C0-70F7-3B4A-A0ABFB2C445F}"/>
              </a:ext>
            </a:extLst>
          </p:cNvPr>
          <p:cNvSpPr>
            <a:spLocks/>
          </p:cNvSpPr>
          <p:nvPr/>
        </p:nvSpPr>
        <p:spPr bwMode="auto">
          <a:xfrm>
            <a:off x="304800" y="1600200"/>
            <a:ext cx="861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MOVILIDAD Y FLEXIBILIDAD:</a:t>
            </a:r>
            <a:br>
              <a:rPr lang="es-PR" altLang="en-US" sz="3700">
                <a:latin typeface="Calibri" panose="020F0502020204030204" pitchFamily="34" charset="0"/>
              </a:rPr>
            </a:br>
            <a:r>
              <a:rPr lang="es-PR" altLang="en-US" sz="3500" i="1">
                <a:latin typeface="Tahoma" panose="020B0604030504040204" pitchFamily="34" charset="0"/>
              </a:rPr>
              <a:t>TIPOS DE EJERCICIO DE</a:t>
            </a:r>
          </a:p>
          <a:p>
            <a:pPr algn="ctr" eaLnBrk="1" hangingPunct="1">
              <a:lnSpc>
                <a:spcPct val="90000"/>
              </a:lnSpc>
              <a:buFontTx/>
              <a:buNone/>
            </a:pPr>
            <a:r>
              <a:rPr lang="es-PR" altLang="en-US" sz="3500" i="1">
                <a:latin typeface="Tahoma" panose="020B0604030504040204" pitchFamily="34" charset="0"/>
              </a:rPr>
              <a:t>MOVILIDAD ARTICULAR</a:t>
            </a:r>
          </a:p>
        </p:txBody>
      </p:sp>
      <p:sp>
        <p:nvSpPr>
          <p:cNvPr id="4" name="Title 5">
            <a:extLst>
              <a:ext uri="{FF2B5EF4-FFF2-40B4-BE49-F238E27FC236}">
                <a16:creationId xmlns:a16="http://schemas.microsoft.com/office/drawing/2014/main" id="{4186D92C-824E-6D16-F2F6-9BCF191930C5}"/>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Content Placeholder 2">
            <a:extLst>
              <a:ext uri="{FF2B5EF4-FFF2-40B4-BE49-F238E27FC236}">
                <a16:creationId xmlns:a16="http://schemas.microsoft.com/office/drawing/2014/main" id="{96ED5C31-EE9F-E16D-91C2-160F61EA44F0}"/>
              </a:ext>
            </a:extLst>
          </p:cNvPr>
          <p:cNvSpPr>
            <a:spLocks noGrp="1"/>
          </p:cNvSpPr>
          <p:nvPr>
            <p:ph idx="4294967295"/>
          </p:nvPr>
        </p:nvSpPr>
        <p:spPr>
          <a:xfrm>
            <a:off x="228600" y="1524000"/>
            <a:ext cx="8686800" cy="4953000"/>
          </a:xfrm>
        </p:spPr>
        <p:txBody>
          <a:bodyPr/>
          <a:lstStyle/>
          <a:p>
            <a:pPr eaLnBrk="1" hangingPunct="1">
              <a:buFont typeface="Wingdings" panose="05000000000000000000" pitchFamily="2" charset="2"/>
              <a:buChar char="q"/>
            </a:pPr>
            <a:r>
              <a:rPr lang="es-PR" altLang="en-US" b="1"/>
              <a:t> Temperatura:</a:t>
            </a:r>
          </a:p>
          <a:p>
            <a:pPr lvl="1" eaLnBrk="1" hangingPunct="1">
              <a:lnSpc>
                <a:spcPct val="70000"/>
              </a:lnSpc>
              <a:buFont typeface="Wingdings" panose="05000000000000000000" pitchFamily="2" charset="2"/>
              <a:buChar char="Ø"/>
            </a:pPr>
            <a:r>
              <a:rPr lang="es-PR" altLang="en-US" b="1"/>
              <a:t> Principios fisiológicos:</a:t>
            </a:r>
          </a:p>
          <a:p>
            <a:pPr lvl="2" eaLnBrk="1" hangingPunct="1">
              <a:lnSpc>
                <a:spcPct val="70000"/>
              </a:lnSpc>
              <a:buFontTx/>
              <a:buChar char="•"/>
            </a:pPr>
            <a:r>
              <a:rPr lang="es-PR" altLang="en-US" b="1"/>
              <a:t>La elasticidad de un músculo disminuye con el </a:t>
            </a:r>
          </a:p>
          <a:p>
            <a:pPr lvl="2" eaLnBrk="1" hangingPunct="1">
              <a:lnSpc>
                <a:spcPct val="60000"/>
              </a:lnSpc>
              <a:buFontTx/>
              <a:buNone/>
            </a:pPr>
            <a:r>
              <a:rPr lang="es-PR" altLang="en-US" b="1"/>
              <a:t>    enfriamiento:</a:t>
            </a:r>
          </a:p>
          <a:p>
            <a:pPr lvl="3" eaLnBrk="1" hangingPunct="1">
              <a:lnSpc>
                <a:spcPct val="80000"/>
              </a:lnSpc>
              <a:buFont typeface="Wingdings" panose="05000000000000000000" pitchFamily="2" charset="2"/>
              <a:buChar char="ð"/>
            </a:pPr>
            <a:r>
              <a:rPr lang="es-PR" altLang="en-US" sz="2400" b="1"/>
              <a:t> Resultado:</a:t>
            </a:r>
          </a:p>
          <a:p>
            <a:pPr lvl="3" eaLnBrk="1" hangingPunct="1">
              <a:lnSpc>
                <a:spcPct val="80000"/>
              </a:lnSpc>
              <a:buFont typeface="Wingdings" panose="05000000000000000000" pitchFamily="2" charset="2"/>
              <a:buNone/>
            </a:pPr>
            <a:r>
              <a:rPr lang="es-PR" altLang="en-US" sz="2400" b="1"/>
              <a:t>     Aumenta el riesgo para una </a:t>
            </a:r>
            <a:r>
              <a:rPr lang="es-PR" altLang="en-US" sz="2400" b="1" i="1"/>
              <a:t>distensión muscular</a:t>
            </a:r>
          </a:p>
          <a:p>
            <a:pPr lvl="2" eaLnBrk="1" hangingPunct="1">
              <a:lnSpc>
                <a:spcPct val="70000"/>
              </a:lnSpc>
              <a:buFontTx/>
              <a:buChar char="•"/>
            </a:pPr>
            <a:r>
              <a:rPr lang="es-PR" altLang="en-US" b="1"/>
              <a:t>Músculos calentados:</a:t>
            </a:r>
          </a:p>
          <a:p>
            <a:pPr lvl="3" eaLnBrk="1" hangingPunct="1">
              <a:lnSpc>
                <a:spcPct val="80000"/>
              </a:lnSpc>
              <a:buFont typeface="Wingdings" panose="05000000000000000000" pitchFamily="2" charset="2"/>
              <a:buChar char="ð"/>
            </a:pPr>
            <a:r>
              <a:rPr lang="es-PR" altLang="en-US" sz="2400" b="1"/>
              <a:t> Efectos/beneficios:</a:t>
            </a:r>
          </a:p>
          <a:p>
            <a:pPr lvl="4" eaLnBrk="1" hangingPunct="1">
              <a:lnSpc>
                <a:spcPct val="70000"/>
              </a:lnSpc>
              <a:buFont typeface="Wingdings" panose="05000000000000000000" pitchFamily="2" charset="2"/>
              <a:buChar char="§"/>
            </a:pPr>
            <a:r>
              <a:rPr lang="es-PR" altLang="en-US" sz="2400" b="1"/>
              <a:t>Mejora el metabolismo a nivel muscular </a:t>
            </a:r>
          </a:p>
          <a:p>
            <a:pPr lvl="4" eaLnBrk="1" hangingPunct="1">
              <a:lnSpc>
                <a:spcPct val="70000"/>
              </a:lnSpc>
              <a:buFont typeface="Wingdings" panose="05000000000000000000" pitchFamily="2" charset="2"/>
              <a:buChar char="§"/>
            </a:pPr>
            <a:r>
              <a:rPr lang="es-PR" altLang="en-US" sz="2400" b="1"/>
              <a:t>El músculo se contrae más rápido: </a:t>
            </a:r>
          </a:p>
          <a:p>
            <a:pPr lvl="4" eaLnBrk="1" hangingPunct="1">
              <a:lnSpc>
                <a:spcPct val="70000"/>
              </a:lnSpc>
              <a:buFont typeface="Wingdings" panose="05000000000000000000" pitchFamily="2" charset="2"/>
              <a:buNone/>
            </a:pPr>
            <a:r>
              <a:rPr lang="es-PR" altLang="en-US" sz="2400" b="1">
                <a:effectLst>
                  <a:outerShdw blurRad="38100" dist="38100" dir="2700000" algn="tl">
                    <a:srgbClr val="FFFFFF"/>
                  </a:outerShdw>
                </a:effectLst>
                <a:latin typeface="Arial Black" panose="020B0A04020102020204" pitchFamily="34" charset="0"/>
              </a:rPr>
              <a:t>   -</a:t>
            </a:r>
            <a:r>
              <a:rPr lang="es-PR" altLang="en-US" sz="2400" b="1"/>
              <a:t>  Consecuentemente:</a:t>
            </a:r>
          </a:p>
          <a:p>
            <a:pPr lvl="3" eaLnBrk="1" hangingPunct="1">
              <a:lnSpc>
                <a:spcPct val="90000"/>
              </a:lnSpc>
              <a:buFont typeface="Wingdings" panose="05000000000000000000" pitchFamily="2" charset="2"/>
              <a:buNone/>
            </a:pPr>
            <a:r>
              <a:rPr lang="es-PR" altLang="en-US" sz="2400" b="1"/>
              <a:t>               </a:t>
            </a:r>
            <a:r>
              <a:rPr lang="es-PR" altLang="en-US" sz="2400" b="1" i="1"/>
              <a:t>El músculo (o grupo muscular) se encuentra en</a:t>
            </a:r>
          </a:p>
          <a:p>
            <a:pPr lvl="3" eaLnBrk="1" hangingPunct="1">
              <a:lnSpc>
                <a:spcPct val="50000"/>
              </a:lnSpc>
              <a:buFont typeface="Wingdings" panose="05000000000000000000" pitchFamily="2" charset="2"/>
              <a:buNone/>
            </a:pPr>
            <a:r>
              <a:rPr lang="es-PR" altLang="en-US" sz="2400" b="1" i="1"/>
              <a:t>               mejor condición para el entrenamiento y la</a:t>
            </a:r>
          </a:p>
          <a:p>
            <a:pPr lvl="3" eaLnBrk="1" hangingPunct="1">
              <a:lnSpc>
                <a:spcPct val="50000"/>
              </a:lnSpc>
              <a:buFont typeface="Wingdings" panose="05000000000000000000" pitchFamily="2" charset="2"/>
              <a:buNone/>
            </a:pPr>
            <a:r>
              <a:rPr lang="es-PR" altLang="en-US" sz="2400" b="1" i="1"/>
              <a:t>               competencia</a:t>
            </a:r>
            <a:endParaRPr lang="es-PR" altLang="en-US" b="1"/>
          </a:p>
        </p:txBody>
      </p:sp>
      <p:sp>
        <p:nvSpPr>
          <p:cNvPr id="315395" name="Title 1">
            <a:extLst>
              <a:ext uri="{FF2B5EF4-FFF2-40B4-BE49-F238E27FC236}">
                <a16:creationId xmlns:a16="http://schemas.microsoft.com/office/drawing/2014/main" id="{93978D94-DDAD-5118-90E8-AE73D9AE8FDD}"/>
              </a:ext>
            </a:extLst>
          </p:cNvPr>
          <p:cNvSpPr>
            <a:spLocks/>
          </p:cNvSpPr>
          <p:nvPr/>
        </p:nvSpPr>
        <p:spPr bwMode="auto">
          <a:xfrm>
            <a:off x="304800" y="6858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300">
                <a:latin typeface="Calibri" panose="020F0502020204030204" pitchFamily="34" charset="0"/>
              </a:rPr>
              <a:t>EJERCICIOS DE ESTIRAMIENTO:</a:t>
            </a:r>
            <a:br>
              <a:rPr lang="es-PR" altLang="en-US" sz="3300">
                <a:latin typeface="Calibri" panose="020F0502020204030204" pitchFamily="34" charset="0"/>
              </a:rPr>
            </a:br>
            <a:r>
              <a:rPr lang="es-PR" altLang="en-US" sz="3100" i="1">
                <a:latin typeface="Tahoma" panose="020B0604030504040204" pitchFamily="34" charset="0"/>
              </a:rPr>
              <a:t>REQUISITOS</a:t>
            </a:r>
          </a:p>
        </p:txBody>
      </p:sp>
      <p:sp>
        <p:nvSpPr>
          <p:cNvPr id="4" name="Title 5">
            <a:extLst>
              <a:ext uri="{FF2B5EF4-FFF2-40B4-BE49-F238E27FC236}">
                <a16:creationId xmlns:a16="http://schemas.microsoft.com/office/drawing/2014/main" id="{933AA723-AAD1-0503-72F9-0FF65BCD4317}"/>
              </a:ext>
            </a:extLst>
          </p:cNvPr>
          <p:cNvSpPr txBox="1">
            <a:spLocks/>
          </p:cNvSpPr>
          <p:nvPr/>
        </p:nvSpPr>
        <p:spPr bwMode="auto">
          <a:xfrm>
            <a:off x="0" y="762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Content Placeholder 2">
            <a:extLst>
              <a:ext uri="{FF2B5EF4-FFF2-40B4-BE49-F238E27FC236}">
                <a16:creationId xmlns:a16="http://schemas.microsoft.com/office/drawing/2014/main" id="{023C08E8-B424-ED6D-AD0F-F811E3A8999F}"/>
              </a:ext>
            </a:extLst>
          </p:cNvPr>
          <p:cNvSpPr>
            <a:spLocks noGrp="1"/>
          </p:cNvSpPr>
          <p:nvPr>
            <p:ph idx="4294967295"/>
          </p:nvPr>
        </p:nvSpPr>
        <p:spPr>
          <a:xfrm>
            <a:off x="228600" y="2743200"/>
            <a:ext cx="8686800" cy="3962400"/>
          </a:xfrm>
        </p:spPr>
        <p:txBody>
          <a:bodyPr/>
          <a:lstStyle/>
          <a:p>
            <a:pPr eaLnBrk="1" hangingPunct="1">
              <a:buFont typeface="Wingdings" panose="05000000000000000000" pitchFamily="2" charset="2"/>
              <a:buChar char="q"/>
            </a:pPr>
            <a:r>
              <a:rPr lang="es-PR" altLang="en-US" b="1"/>
              <a:t> Biomecánica:</a:t>
            </a:r>
          </a:p>
          <a:p>
            <a:pPr lvl="1" eaLnBrk="1" hangingPunct="1">
              <a:lnSpc>
                <a:spcPct val="90000"/>
              </a:lnSpc>
              <a:buFont typeface="Wingdings" panose="05000000000000000000" pitchFamily="2" charset="2"/>
              <a:buChar char="Ø"/>
            </a:pPr>
            <a:r>
              <a:rPr lang="es-PR" altLang="en-US" b="1"/>
              <a:t> Principios biomecánicos:</a:t>
            </a:r>
          </a:p>
          <a:p>
            <a:pPr lvl="2" eaLnBrk="1" hangingPunct="1">
              <a:lnSpc>
                <a:spcPct val="90000"/>
              </a:lnSpc>
              <a:buFontTx/>
              <a:buChar char="•"/>
            </a:pPr>
            <a:r>
              <a:rPr lang="es-PR" altLang="en-US" b="1"/>
              <a:t>El uso óptimo de las palancas corporales:</a:t>
            </a:r>
          </a:p>
          <a:p>
            <a:pPr lvl="3" eaLnBrk="1" hangingPunct="1">
              <a:buFont typeface="Wingdings" panose="05000000000000000000" pitchFamily="2" charset="2"/>
              <a:buChar char="ð"/>
            </a:pPr>
            <a:r>
              <a:rPr lang="es-PR" altLang="en-US" sz="2400" b="1"/>
              <a:t> Importancia:</a:t>
            </a:r>
          </a:p>
          <a:p>
            <a:pPr lvl="3" eaLnBrk="1" hangingPunct="1">
              <a:lnSpc>
                <a:spcPct val="80000"/>
              </a:lnSpc>
              <a:buFont typeface="Wingdings" panose="05000000000000000000" pitchFamily="2" charset="2"/>
              <a:buNone/>
            </a:pPr>
            <a:r>
              <a:rPr lang="es-PR" altLang="en-US" sz="2400" b="1"/>
              <a:t>     Función crucial en la actividad muscular</a:t>
            </a:r>
            <a:endParaRPr lang="es-PR" altLang="en-US" b="1"/>
          </a:p>
        </p:txBody>
      </p:sp>
      <p:sp>
        <p:nvSpPr>
          <p:cNvPr id="313347" name="Title 1">
            <a:extLst>
              <a:ext uri="{FF2B5EF4-FFF2-40B4-BE49-F238E27FC236}">
                <a16:creationId xmlns:a16="http://schemas.microsoft.com/office/drawing/2014/main" id="{806983B3-F270-15BA-FD2A-4FCB17B24DE9}"/>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REQUISITOS</a:t>
            </a:r>
          </a:p>
        </p:txBody>
      </p:sp>
      <p:sp>
        <p:nvSpPr>
          <p:cNvPr id="4" name="Title 5">
            <a:extLst>
              <a:ext uri="{FF2B5EF4-FFF2-40B4-BE49-F238E27FC236}">
                <a16:creationId xmlns:a16="http://schemas.microsoft.com/office/drawing/2014/main" id="{800364D3-4194-F92E-8922-C5FFC78E24A2}"/>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Content Placeholder 2">
            <a:extLst>
              <a:ext uri="{FF2B5EF4-FFF2-40B4-BE49-F238E27FC236}">
                <a16:creationId xmlns:a16="http://schemas.microsoft.com/office/drawing/2014/main" id="{C8AD7DC6-4FB7-15ED-56F1-4A2D048DFFBC}"/>
              </a:ext>
            </a:extLst>
          </p:cNvPr>
          <p:cNvSpPr>
            <a:spLocks noGrp="1"/>
          </p:cNvSpPr>
          <p:nvPr>
            <p:ph idx="4294967295"/>
          </p:nvPr>
        </p:nvSpPr>
        <p:spPr>
          <a:xfrm>
            <a:off x="228600" y="2743200"/>
            <a:ext cx="8686800" cy="3962400"/>
          </a:xfrm>
        </p:spPr>
        <p:txBody>
          <a:bodyPr/>
          <a:lstStyle/>
          <a:p>
            <a:pPr eaLnBrk="1" hangingPunct="1">
              <a:buFont typeface="Wingdings" panose="05000000000000000000" pitchFamily="2" charset="2"/>
              <a:buChar char="q"/>
            </a:pPr>
            <a:r>
              <a:rPr lang="es-PR" altLang="en-US" b="1"/>
              <a:t> Estado Mental:</a:t>
            </a:r>
          </a:p>
          <a:p>
            <a:pPr lvl="1" eaLnBrk="1" hangingPunct="1">
              <a:lnSpc>
                <a:spcPct val="90000"/>
              </a:lnSpc>
              <a:buFont typeface="Wingdings" panose="05000000000000000000" pitchFamily="2" charset="2"/>
              <a:buChar char="Ø"/>
            </a:pPr>
            <a:r>
              <a:rPr lang="es-PR" altLang="en-US" b="1"/>
              <a:t> Determinantes psicológicos del rendimiento:</a:t>
            </a:r>
          </a:p>
          <a:p>
            <a:pPr lvl="2" eaLnBrk="1" hangingPunct="1">
              <a:lnSpc>
                <a:spcPct val="90000"/>
              </a:lnSpc>
              <a:buFontTx/>
              <a:buChar char="•"/>
            </a:pPr>
            <a:r>
              <a:rPr lang="es-PR" altLang="en-US" b="1"/>
              <a:t>Percepción sobre el juego</a:t>
            </a:r>
          </a:p>
          <a:p>
            <a:pPr lvl="2" eaLnBrk="1" hangingPunct="1">
              <a:lnSpc>
                <a:spcPct val="90000"/>
              </a:lnSpc>
              <a:buFontTx/>
              <a:buChar char="•"/>
            </a:pPr>
            <a:r>
              <a:rPr lang="es-PR" altLang="en-US" b="1"/>
              <a:t>El deseo de competir</a:t>
            </a:r>
          </a:p>
        </p:txBody>
      </p:sp>
      <p:sp>
        <p:nvSpPr>
          <p:cNvPr id="317443" name="Title 1">
            <a:extLst>
              <a:ext uri="{FF2B5EF4-FFF2-40B4-BE49-F238E27FC236}">
                <a16:creationId xmlns:a16="http://schemas.microsoft.com/office/drawing/2014/main" id="{92558ACA-8D95-B8D8-63C7-20922E4B7D23}"/>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REQUISITOS</a:t>
            </a:r>
          </a:p>
        </p:txBody>
      </p:sp>
      <p:sp>
        <p:nvSpPr>
          <p:cNvPr id="4" name="Title 5">
            <a:extLst>
              <a:ext uri="{FF2B5EF4-FFF2-40B4-BE49-F238E27FC236}">
                <a16:creationId xmlns:a16="http://schemas.microsoft.com/office/drawing/2014/main" id="{B421360F-94DF-5BB5-E4E9-9643E4725888}"/>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Content Placeholder 2">
            <a:extLst>
              <a:ext uri="{FF2B5EF4-FFF2-40B4-BE49-F238E27FC236}">
                <a16:creationId xmlns:a16="http://schemas.microsoft.com/office/drawing/2014/main" id="{6BF74D88-2B60-6AD0-5F4A-937309C87F39}"/>
              </a:ext>
            </a:extLst>
          </p:cNvPr>
          <p:cNvSpPr>
            <a:spLocks noGrp="1"/>
          </p:cNvSpPr>
          <p:nvPr>
            <p:ph idx="4294967295"/>
          </p:nvPr>
        </p:nvSpPr>
        <p:spPr>
          <a:xfrm>
            <a:off x="228600" y="2743200"/>
            <a:ext cx="8686800" cy="3962400"/>
          </a:xfrm>
        </p:spPr>
        <p:txBody>
          <a:bodyPr/>
          <a:lstStyle/>
          <a:p>
            <a:pPr eaLnBrk="1" hangingPunct="1">
              <a:lnSpc>
                <a:spcPct val="70000"/>
              </a:lnSpc>
              <a:buFont typeface="Wingdings" panose="05000000000000000000" pitchFamily="2" charset="2"/>
              <a:buChar char="q"/>
            </a:pPr>
            <a:r>
              <a:rPr lang="es-PR" altLang="en-US" b="1"/>
              <a:t> Cuando existe una limitación en el arco de </a:t>
            </a:r>
          </a:p>
          <a:p>
            <a:pPr eaLnBrk="1" hangingPunct="1">
              <a:lnSpc>
                <a:spcPct val="70000"/>
              </a:lnSpc>
              <a:buFont typeface="Wingdings" panose="05000000000000000000" pitchFamily="2" charset="2"/>
              <a:buNone/>
            </a:pPr>
            <a:r>
              <a:rPr lang="es-PR" altLang="en-US" b="1"/>
              <a:t>     movimiento, como resultado de adhesiones y </a:t>
            </a:r>
          </a:p>
          <a:p>
            <a:pPr eaLnBrk="1" hangingPunct="1">
              <a:lnSpc>
                <a:spcPct val="70000"/>
              </a:lnSpc>
              <a:buFont typeface="Wingdings" panose="05000000000000000000" pitchFamily="2" charset="2"/>
              <a:buNone/>
            </a:pPr>
            <a:r>
              <a:rPr lang="es-PR" altLang="en-US" b="1"/>
              <a:t>     formación de tejidos en la forma de cicatriz:</a:t>
            </a:r>
          </a:p>
          <a:p>
            <a:pPr lvl="1" eaLnBrk="1" hangingPunct="1">
              <a:lnSpc>
                <a:spcPct val="80000"/>
              </a:lnSpc>
              <a:buFont typeface="Wingdings" panose="05000000000000000000" pitchFamily="2" charset="2"/>
              <a:buChar char="Ø"/>
            </a:pPr>
            <a:r>
              <a:rPr lang="es-PR" altLang="en-US" b="1"/>
              <a:t> Lo cual resulta en el acortamiento del:</a:t>
            </a:r>
          </a:p>
          <a:p>
            <a:pPr lvl="2" eaLnBrk="1" hangingPunct="1">
              <a:lnSpc>
                <a:spcPct val="80000"/>
              </a:lnSpc>
              <a:buFontTx/>
              <a:buChar char="•"/>
            </a:pPr>
            <a:r>
              <a:rPr lang="es-PR" altLang="en-US" b="1"/>
              <a:t>Tejido blando:</a:t>
            </a:r>
          </a:p>
          <a:p>
            <a:pPr lvl="3" eaLnBrk="1" hangingPunct="1">
              <a:buFont typeface="Wingdings" panose="05000000000000000000" pitchFamily="2" charset="2"/>
              <a:buChar char="ð"/>
            </a:pPr>
            <a:r>
              <a:rPr lang="es-PR" altLang="en-US" sz="2400" b="1"/>
              <a:t> Músculo</a:t>
            </a:r>
          </a:p>
          <a:p>
            <a:pPr lvl="3" eaLnBrk="1" hangingPunct="1">
              <a:buFont typeface="Wingdings" panose="05000000000000000000" pitchFamily="2" charset="2"/>
              <a:buChar char="ð"/>
            </a:pPr>
            <a:r>
              <a:rPr lang="es-PR" altLang="en-US" sz="2400" b="1"/>
              <a:t> Ligamentos</a:t>
            </a:r>
          </a:p>
          <a:p>
            <a:pPr lvl="3" eaLnBrk="1" hangingPunct="1">
              <a:buFont typeface="Wingdings" panose="05000000000000000000" pitchFamily="2" charset="2"/>
              <a:buChar char="ð"/>
            </a:pPr>
            <a:r>
              <a:rPr lang="es-PR" altLang="en-US" sz="2400" b="1"/>
              <a:t> Tejido conectivo</a:t>
            </a:r>
          </a:p>
          <a:p>
            <a:pPr lvl="3" eaLnBrk="1" hangingPunct="1">
              <a:buFont typeface="Wingdings" panose="05000000000000000000" pitchFamily="2" charset="2"/>
              <a:buChar char="ð"/>
            </a:pPr>
            <a:r>
              <a:rPr lang="es-PR" altLang="en-US" sz="2400" b="1"/>
              <a:t> Piel</a:t>
            </a:r>
            <a:endParaRPr lang="es-PR" altLang="en-US" b="1"/>
          </a:p>
        </p:txBody>
      </p:sp>
      <p:sp>
        <p:nvSpPr>
          <p:cNvPr id="413699" name="Title 1">
            <a:extLst>
              <a:ext uri="{FF2B5EF4-FFF2-40B4-BE49-F238E27FC236}">
                <a16:creationId xmlns:a16="http://schemas.microsoft.com/office/drawing/2014/main" id="{9EED6E83-0CF8-C563-DB76-AF4421EF3EBC}"/>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INDICACIONES</a:t>
            </a:r>
          </a:p>
        </p:txBody>
      </p:sp>
      <p:sp>
        <p:nvSpPr>
          <p:cNvPr id="4" name="Title 5">
            <a:extLst>
              <a:ext uri="{FF2B5EF4-FFF2-40B4-BE49-F238E27FC236}">
                <a16:creationId xmlns:a16="http://schemas.microsoft.com/office/drawing/2014/main" id="{F8C2627C-ECB6-285A-3271-1447A03B9271}"/>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Content Placeholder 2">
            <a:extLst>
              <a:ext uri="{FF2B5EF4-FFF2-40B4-BE49-F238E27FC236}">
                <a16:creationId xmlns:a16="http://schemas.microsoft.com/office/drawing/2014/main" id="{546B3F4F-C534-D215-5542-401BC6090236}"/>
              </a:ext>
            </a:extLst>
          </p:cNvPr>
          <p:cNvSpPr>
            <a:spLocks noGrp="1"/>
          </p:cNvSpPr>
          <p:nvPr>
            <p:ph idx="4294967295"/>
          </p:nvPr>
        </p:nvSpPr>
        <p:spPr>
          <a:xfrm>
            <a:off x="228600" y="2743200"/>
            <a:ext cx="8686800" cy="3962400"/>
          </a:xfrm>
        </p:spPr>
        <p:txBody>
          <a:bodyPr/>
          <a:lstStyle/>
          <a:p>
            <a:pPr eaLnBrk="1" hangingPunct="1">
              <a:lnSpc>
                <a:spcPct val="70000"/>
              </a:lnSpc>
              <a:buFont typeface="Wingdings" panose="05000000000000000000" pitchFamily="2" charset="2"/>
              <a:buChar char="q"/>
            </a:pPr>
            <a:r>
              <a:rPr lang="es-PR" altLang="en-US" b="1"/>
              <a:t> Cualquier limitación que pueda producir </a:t>
            </a:r>
          </a:p>
          <a:p>
            <a:pPr eaLnBrk="1" hangingPunct="1">
              <a:lnSpc>
                <a:spcPct val="70000"/>
              </a:lnSpc>
              <a:buFont typeface="Wingdings" panose="05000000000000000000" pitchFamily="2" charset="2"/>
              <a:buNone/>
            </a:pPr>
            <a:r>
              <a:rPr lang="es-PR" altLang="en-US" b="1"/>
              <a:t>     deformidades estructurales (esqueléticas)</a:t>
            </a:r>
          </a:p>
          <a:p>
            <a:pPr eaLnBrk="1" hangingPunct="1">
              <a:buFont typeface="Wingdings" panose="05000000000000000000" pitchFamily="2" charset="2"/>
              <a:buChar char="q"/>
            </a:pPr>
            <a:r>
              <a:rPr lang="es-PR" altLang="en-US" b="1"/>
              <a:t> La presencia de contracturas (espasmos) que</a:t>
            </a:r>
          </a:p>
          <a:p>
            <a:pPr eaLnBrk="1" hangingPunct="1">
              <a:lnSpc>
                <a:spcPct val="70000"/>
              </a:lnSpc>
              <a:buFont typeface="Wingdings" panose="05000000000000000000" pitchFamily="2" charset="2"/>
              <a:buNone/>
            </a:pPr>
            <a:r>
              <a:rPr lang="es-PR" altLang="en-US" b="1"/>
              <a:t>     interfieran con las actividades funcionales</a:t>
            </a:r>
          </a:p>
        </p:txBody>
      </p:sp>
      <p:sp>
        <p:nvSpPr>
          <p:cNvPr id="415747" name="Title 1">
            <a:extLst>
              <a:ext uri="{FF2B5EF4-FFF2-40B4-BE49-F238E27FC236}">
                <a16:creationId xmlns:a16="http://schemas.microsoft.com/office/drawing/2014/main" id="{A2B58DAB-86DD-9F10-1BAD-8332641E2B62}"/>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INDICACIONES</a:t>
            </a:r>
          </a:p>
        </p:txBody>
      </p:sp>
      <p:sp>
        <p:nvSpPr>
          <p:cNvPr id="4" name="Title 5">
            <a:extLst>
              <a:ext uri="{FF2B5EF4-FFF2-40B4-BE49-F238E27FC236}">
                <a16:creationId xmlns:a16="http://schemas.microsoft.com/office/drawing/2014/main" id="{DB4FDED3-D065-420C-7AB1-BF9B18B2D162}"/>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Content Placeholder 2">
            <a:extLst>
              <a:ext uri="{FF2B5EF4-FFF2-40B4-BE49-F238E27FC236}">
                <a16:creationId xmlns:a16="http://schemas.microsoft.com/office/drawing/2014/main" id="{26C5F7C4-783C-EF7C-3E38-24D11BD1464C}"/>
              </a:ext>
            </a:extLst>
          </p:cNvPr>
          <p:cNvSpPr>
            <a:spLocks noGrp="1"/>
          </p:cNvSpPr>
          <p:nvPr>
            <p:ph idx="4294967295"/>
          </p:nvPr>
        </p:nvSpPr>
        <p:spPr>
          <a:xfrm>
            <a:off x="381000" y="3200400"/>
            <a:ext cx="8229600" cy="3124200"/>
          </a:xfrm>
        </p:spPr>
        <p:txBody>
          <a:bodyPr/>
          <a:lstStyle/>
          <a:p>
            <a:pPr algn="ctr" eaLnBrk="1" hangingPunct="1">
              <a:lnSpc>
                <a:spcPct val="110000"/>
              </a:lnSpc>
              <a:buFont typeface="Wingdings" panose="05000000000000000000" pitchFamily="2" charset="2"/>
              <a:buNone/>
            </a:pPr>
            <a:r>
              <a:rPr lang="es-PR" altLang="en-US" b="1"/>
              <a:t>Aquellos ejercicios de estiramiento diseñados para aumentar el arco de movimiento</a:t>
            </a:r>
          </a:p>
        </p:txBody>
      </p:sp>
      <p:sp>
        <p:nvSpPr>
          <p:cNvPr id="247811" name="Title 1">
            <a:extLst>
              <a:ext uri="{FF2B5EF4-FFF2-40B4-BE49-F238E27FC236}">
                <a16:creationId xmlns:a16="http://schemas.microsoft.com/office/drawing/2014/main" id="{8F09FD50-9E25-1ADB-36BD-83093AEF0F3E}"/>
              </a:ext>
            </a:extLst>
          </p:cNvPr>
          <p:cNvSpPr>
            <a:spLocks/>
          </p:cNvSpPr>
          <p:nvPr/>
        </p:nvSpPr>
        <p:spPr bwMode="auto">
          <a:xfrm>
            <a:off x="304800" y="19050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DEFINICIONES:</a:t>
            </a:r>
            <a:br>
              <a:rPr lang="es-PR" altLang="en-US" sz="3700">
                <a:latin typeface="Calibri" panose="020F0502020204030204" pitchFamily="34" charset="0"/>
              </a:rPr>
            </a:br>
            <a:r>
              <a:rPr lang="es-PR" altLang="en-US" sz="3500" i="1">
                <a:latin typeface="Tahoma" panose="020B0604030504040204" pitchFamily="34" charset="0"/>
              </a:rPr>
              <a:t>EJERCICIOS DE FLEXIBILIDAD</a:t>
            </a:r>
          </a:p>
        </p:txBody>
      </p:sp>
      <p:sp>
        <p:nvSpPr>
          <p:cNvPr id="4" name="Title 5">
            <a:extLst>
              <a:ext uri="{FF2B5EF4-FFF2-40B4-BE49-F238E27FC236}">
                <a16:creationId xmlns:a16="http://schemas.microsoft.com/office/drawing/2014/main" id="{842B71C6-D9DB-7256-F4D4-58C9E640D8D0}"/>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a:t>
            </a:r>
          </a:p>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Y FLEXIBILIDAD</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Content Placeholder 2">
            <a:extLst>
              <a:ext uri="{FF2B5EF4-FFF2-40B4-BE49-F238E27FC236}">
                <a16:creationId xmlns:a16="http://schemas.microsoft.com/office/drawing/2014/main" id="{EAED1AE3-AF59-3C96-6082-BF0E0485976D}"/>
              </a:ext>
            </a:extLst>
          </p:cNvPr>
          <p:cNvSpPr>
            <a:spLocks noGrp="1"/>
          </p:cNvSpPr>
          <p:nvPr>
            <p:ph idx="4294967295"/>
          </p:nvPr>
        </p:nvSpPr>
        <p:spPr>
          <a:xfrm>
            <a:off x="228600" y="2743200"/>
            <a:ext cx="8686800" cy="3962400"/>
          </a:xfrm>
        </p:spPr>
        <p:txBody>
          <a:bodyPr/>
          <a:lstStyle/>
          <a:p>
            <a:pPr eaLnBrk="1" hangingPunct="1">
              <a:lnSpc>
                <a:spcPct val="70000"/>
              </a:lnSpc>
              <a:buFont typeface="Wingdings" panose="05000000000000000000" pitchFamily="2" charset="2"/>
              <a:buChar char="q"/>
            </a:pPr>
            <a:r>
              <a:rPr lang="es-PR" altLang="en-US" b="1"/>
              <a:t> Cuando existe la debilidad de un músculo </a:t>
            </a:r>
          </a:p>
          <a:p>
            <a:pPr eaLnBrk="1" hangingPunct="1">
              <a:lnSpc>
                <a:spcPct val="70000"/>
              </a:lnSpc>
              <a:buFont typeface="Wingdings" panose="05000000000000000000" pitchFamily="2" charset="2"/>
              <a:buNone/>
            </a:pPr>
            <a:r>
              <a:rPr lang="es-PR" altLang="en-US" b="1"/>
              <a:t>     (o grupo muscular) y `tirantez</a:t>
            </a:r>
          </a:p>
          <a:p>
            <a:pPr eaLnBrk="1" hangingPunct="1">
              <a:lnSpc>
                <a:spcPct val="70000"/>
              </a:lnSpc>
              <a:buFont typeface="Wingdings" panose="05000000000000000000" pitchFamily="2" charset="2"/>
              <a:buNone/>
            </a:pPr>
            <a:r>
              <a:rPr lang="es-PR" altLang="en-US" b="1"/>
              <a:t>     (tejido trinco o tenso) del tejido opuesto:</a:t>
            </a:r>
          </a:p>
          <a:p>
            <a:pPr lvl="1" eaLnBrk="1" hangingPunct="1">
              <a:lnSpc>
                <a:spcPct val="110000"/>
              </a:lnSpc>
              <a:buFont typeface="Wingdings" panose="05000000000000000000" pitchFamily="2" charset="2"/>
              <a:buChar char="Ø"/>
            </a:pPr>
            <a:r>
              <a:rPr lang="es-PR" altLang="en-US" b="1"/>
              <a:t> Se requiere:</a:t>
            </a:r>
          </a:p>
          <a:p>
            <a:pPr lvl="2" eaLnBrk="1" hangingPunct="1">
              <a:lnSpc>
                <a:spcPct val="80000"/>
              </a:lnSpc>
              <a:buFontTx/>
              <a:buChar char="•"/>
            </a:pPr>
            <a:r>
              <a:rPr lang="es-PR" altLang="en-US" b="1"/>
              <a:t>Primero estirar/alargar los músculos trincos</a:t>
            </a:r>
          </a:p>
          <a:p>
            <a:pPr lvl="2" eaLnBrk="1" hangingPunct="1">
              <a:lnSpc>
                <a:spcPct val="80000"/>
              </a:lnSpc>
              <a:buFontTx/>
              <a:buNone/>
            </a:pPr>
            <a:r>
              <a:rPr lang="es-PR" altLang="en-US" b="1"/>
              <a:t>   para que posteriormente se puedan fortalecer </a:t>
            </a:r>
          </a:p>
          <a:p>
            <a:pPr lvl="2" eaLnBrk="1" hangingPunct="1">
              <a:lnSpc>
                <a:spcPct val="60000"/>
              </a:lnSpc>
              <a:buFontTx/>
              <a:buNone/>
            </a:pPr>
            <a:r>
              <a:rPr lang="es-PR" altLang="en-US" b="1"/>
              <a:t>   efectivamente los músculos débiles</a:t>
            </a:r>
          </a:p>
        </p:txBody>
      </p:sp>
      <p:sp>
        <p:nvSpPr>
          <p:cNvPr id="417795" name="Title 1">
            <a:extLst>
              <a:ext uri="{FF2B5EF4-FFF2-40B4-BE49-F238E27FC236}">
                <a16:creationId xmlns:a16="http://schemas.microsoft.com/office/drawing/2014/main" id="{D522B8C4-B14E-8202-58FF-01B1EDA96587}"/>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INDICACIONES</a:t>
            </a:r>
          </a:p>
        </p:txBody>
      </p:sp>
      <p:sp>
        <p:nvSpPr>
          <p:cNvPr id="4" name="Title 5">
            <a:extLst>
              <a:ext uri="{FF2B5EF4-FFF2-40B4-BE49-F238E27FC236}">
                <a16:creationId xmlns:a16="http://schemas.microsoft.com/office/drawing/2014/main" id="{43282312-DEAB-9888-16D7-0FF03E1C320F}"/>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Content Placeholder 2">
            <a:extLst>
              <a:ext uri="{FF2B5EF4-FFF2-40B4-BE49-F238E27FC236}">
                <a16:creationId xmlns:a16="http://schemas.microsoft.com/office/drawing/2014/main" id="{E0896D7F-4B7E-707A-E4E0-1B55042AEBF4}"/>
              </a:ext>
            </a:extLst>
          </p:cNvPr>
          <p:cNvSpPr>
            <a:spLocks noGrp="1"/>
          </p:cNvSpPr>
          <p:nvPr>
            <p:ph idx="4294967295"/>
          </p:nvPr>
        </p:nvSpPr>
        <p:spPr>
          <a:xfrm>
            <a:off x="228600" y="2743200"/>
            <a:ext cx="8686800" cy="3962400"/>
          </a:xfrm>
        </p:spPr>
        <p:txBody>
          <a:bodyPr/>
          <a:lstStyle/>
          <a:p>
            <a:pPr eaLnBrk="1" hangingPunct="1">
              <a:lnSpc>
                <a:spcPct val="90000"/>
              </a:lnSpc>
              <a:buFont typeface="Wingdings" panose="05000000000000000000" pitchFamily="2" charset="2"/>
              <a:buChar char="q"/>
            </a:pPr>
            <a:r>
              <a:rPr lang="es-PR" altLang="en-US" b="1"/>
              <a:t> Cuando el bloque óseo limita el movimiento</a:t>
            </a:r>
          </a:p>
          <a:p>
            <a:pPr eaLnBrk="1" hangingPunct="1">
              <a:lnSpc>
                <a:spcPct val="60000"/>
              </a:lnSpc>
              <a:buFont typeface="Wingdings" panose="05000000000000000000" pitchFamily="2" charset="2"/>
              <a:buNone/>
            </a:pPr>
            <a:r>
              <a:rPr lang="es-PR" altLang="en-US" b="1"/>
              <a:t>     articular</a:t>
            </a:r>
          </a:p>
          <a:p>
            <a:pPr eaLnBrk="1" hangingPunct="1">
              <a:lnSpc>
                <a:spcPct val="90000"/>
              </a:lnSpc>
              <a:buFont typeface="Wingdings" panose="05000000000000000000" pitchFamily="2" charset="2"/>
              <a:buChar char="q"/>
            </a:pPr>
            <a:r>
              <a:rPr lang="es-PR" altLang="en-US" b="1"/>
              <a:t> Luego de una fractura</a:t>
            </a:r>
          </a:p>
          <a:p>
            <a:pPr eaLnBrk="1" hangingPunct="1">
              <a:lnSpc>
                <a:spcPct val="90000"/>
              </a:lnSpc>
              <a:buFont typeface="Wingdings" panose="05000000000000000000" pitchFamily="2" charset="2"/>
              <a:buChar char="q"/>
            </a:pPr>
            <a:r>
              <a:rPr lang="es-PR" altLang="en-US" b="1"/>
              <a:t> La presencia de una inflamación aguda</a:t>
            </a:r>
          </a:p>
          <a:p>
            <a:pPr eaLnBrk="1" hangingPunct="1">
              <a:lnSpc>
                <a:spcPct val="90000"/>
              </a:lnSpc>
              <a:buFont typeface="Wingdings" panose="05000000000000000000" pitchFamily="2" charset="2"/>
              <a:buChar char="q"/>
            </a:pPr>
            <a:r>
              <a:rPr lang="es-PR" altLang="en-US" b="1"/>
              <a:t> La presencia de un dolor fuerte y agudo </a:t>
            </a:r>
          </a:p>
          <a:p>
            <a:pPr eaLnBrk="1" hangingPunct="1">
              <a:lnSpc>
                <a:spcPct val="70000"/>
              </a:lnSpc>
              <a:buFont typeface="Wingdings" panose="05000000000000000000" pitchFamily="2" charset="2"/>
              <a:buNone/>
            </a:pPr>
            <a:r>
              <a:rPr lang="es-PR" altLang="en-US" b="1"/>
              <a:t>     durante el movimiento articular o al estirar el </a:t>
            </a:r>
          </a:p>
          <a:p>
            <a:pPr eaLnBrk="1" hangingPunct="1">
              <a:lnSpc>
                <a:spcPct val="70000"/>
              </a:lnSpc>
              <a:buFont typeface="Wingdings" panose="05000000000000000000" pitchFamily="2" charset="2"/>
              <a:buNone/>
            </a:pPr>
            <a:r>
              <a:rPr lang="es-PR" altLang="en-US" b="1"/>
              <a:t>     músculo </a:t>
            </a:r>
          </a:p>
        </p:txBody>
      </p:sp>
      <p:sp>
        <p:nvSpPr>
          <p:cNvPr id="425987" name="Title 1">
            <a:extLst>
              <a:ext uri="{FF2B5EF4-FFF2-40B4-BE49-F238E27FC236}">
                <a16:creationId xmlns:a16="http://schemas.microsoft.com/office/drawing/2014/main" id="{B9AD0910-ACFE-1D5E-619D-98FC931EA1DA}"/>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CONTRAINDICACIONES</a:t>
            </a:r>
          </a:p>
        </p:txBody>
      </p:sp>
      <p:sp>
        <p:nvSpPr>
          <p:cNvPr id="4" name="Title 5">
            <a:extLst>
              <a:ext uri="{FF2B5EF4-FFF2-40B4-BE49-F238E27FC236}">
                <a16:creationId xmlns:a16="http://schemas.microsoft.com/office/drawing/2014/main" id="{E64A79DD-0D87-B6B0-7D4C-A378F134C21B}"/>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Content Placeholder 2">
            <a:extLst>
              <a:ext uri="{FF2B5EF4-FFF2-40B4-BE49-F238E27FC236}">
                <a16:creationId xmlns:a16="http://schemas.microsoft.com/office/drawing/2014/main" id="{BF6697D3-95F8-C148-2586-7D7C663D542E}"/>
              </a:ext>
            </a:extLst>
          </p:cNvPr>
          <p:cNvSpPr>
            <a:spLocks noGrp="1"/>
          </p:cNvSpPr>
          <p:nvPr>
            <p:ph idx="4294967295"/>
          </p:nvPr>
        </p:nvSpPr>
        <p:spPr>
          <a:xfrm>
            <a:off x="228600" y="2743200"/>
            <a:ext cx="8686800" cy="3962400"/>
          </a:xfrm>
        </p:spPr>
        <p:txBody>
          <a:bodyPr/>
          <a:lstStyle/>
          <a:p>
            <a:pPr eaLnBrk="1" hangingPunct="1">
              <a:lnSpc>
                <a:spcPct val="70000"/>
              </a:lnSpc>
              <a:buFont typeface="Wingdings" panose="05000000000000000000" pitchFamily="2" charset="2"/>
              <a:buChar char="q"/>
            </a:pPr>
            <a:r>
              <a:rPr lang="es-PR" altLang="en-US" b="1"/>
              <a:t> Cuando se observa un hematoma u otras </a:t>
            </a:r>
          </a:p>
          <a:p>
            <a:pPr eaLnBrk="1" hangingPunct="1">
              <a:lnSpc>
                <a:spcPct val="70000"/>
              </a:lnSpc>
              <a:buFont typeface="Wingdings" panose="05000000000000000000" pitchFamily="2" charset="2"/>
              <a:buNone/>
            </a:pPr>
            <a:r>
              <a:rPr lang="es-PR" altLang="en-US" b="1"/>
              <a:t>     indicaciones de trauma en el tejido</a:t>
            </a:r>
          </a:p>
          <a:p>
            <a:pPr eaLnBrk="1" hangingPunct="1">
              <a:lnSpc>
                <a:spcPct val="110000"/>
              </a:lnSpc>
              <a:buFont typeface="Wingdings" panose="05000000000000000000" pitchFamily="2" charset="2"/>
              <a:buChar char="q"/>
            </a:pPr>
            <a:r>
              <a:rPr lang="es-PR" altLang="en-US" b="1"/>
              <a:t> Cuando las contracturas o el acortamiento de </a:t>
            </a:r>
          </a:p>
          <a:p>
            <a:pPr eaLnBrk="1" hangingPunct="1">
              <a:lnSpc>
                <a:spcPct val="80000"/>
              </a:lnSpc>
              <a:buFont typeface="Wingdings" panose="05000000000000000000" pitchFamily="2" charset="2"/>
              <a:buNone/>
            </a:pPr>
            <a:r>
              <a:rPr lang="es-PR" altLang="en-US" b="1"/>
              <a:t>     los tejidos blandos proveen un aumento en la</a:t>
            </a:r>
          </a:p>
          <a:p>
            <a:pPr eaLnBrk="1" hangingPunct="1">
              <a:lnSpc>
                <a:spcPct val="80000"/>
              </a:lnSpc>
              <a:buFont typeface="Wingdings" panose="05000000000000000000" pitchFamily="2" charset="2"/>
              <a:buNone/>
            </a:pPr>
            <a:r>
              <a:rPr lang="es-PR" altLang="en-US" b="1"/>
              <a:t>     estabilidad articular en lugar de una estabilidad</a:t>
            </a:r>
          </a:p>
          <a:p>
            <a:pPr eaLnBrk="1" hangingPunct="1">
              <a:lnSpc>
                <a:spcPct val="80000"/>
              </a:lnSpc>
              <a:buFont typeface="Wingdings" panose="05000000000000000000" pitchFamily="2" charset="2"/>
              <a:buNone/>
            </a:pPr>
            <a:r>
              <a:rPr lang="es-PR" altLang="en-US" b="1"/>
              <a:t>     estructural o fortaleza muscular normal</a:t>
            </a:r>
          </a:p>
          <a:p>
            <a:pPr eaLnBrk="1" hangingPunct="1">
              <a:lnSpc>
                <a:spcPct val="70000"/>
              </a:lnSpc>
              <a:buFont typeface="Wingdings" panose="05000000000000000000" pitchFamily="2" charset="2"/>
              <a:buChar char="q"/>
            </a:pPr>
            <a:endParaRPr lang="es-PR" altLang="en-US" b="1"/>
          </a:p>
        </p:txBody>
      </p:sp>
      <p:sp>
        <p:nvSpPr>
          <p:cNvPr id="438275" name="Title 1">
            <a:extLst>
              <a:ext uri="{FF2B5EF4-FFF2-40B4-BE49-F238E27FC236}">
                <a16:creationId xmlns:a16="http://schemas.microsoft.com/office/drawing/2014/main" id="{B63940FD-408D-B7C1-0656-991283B8C673}"/>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CONTRAINDICACIONES</a:t>
            </a:r>
          </a:p>
        </p:txBody>
      </p:sp>
      <p:sp>
        <p:nvSpPr>
          <p:cNvPr id="4" name="Title 5">
            <a:extLst>
              <a:ext uri="{FF2B5EF4-FFF2-40B4-BE49-F238E27FC236}">
                <a16:creationId xmlns:a16="http://schemas.microsoft.com/office/drawing/2014/main" id="{53B9F9E4-4BBD-17E9-6EF0-8C4402993F8C}"/>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Content Placeholder 2">
            <a:extLst>
              <a:ext uri="{FF2B5EF4-FFF2-40B4-BE49-F238E27FC236}">
                <a16:creationId xmlns:a16="http://schemas.microsoft.com/office/drawing/2014/main" id="{63F37944-A08D-84B6-5949-7F6EA6FC5D40}"/>
              </a:ext>
            </a:extLst>
          </p:cNvPr>
          <p:cNvSpPr>
            <a:spLocks noGrp="1"/>
          </p:cNvSpPr>
          <p:nvPr>
            <p:ph idx="4294967295"/>
          </p:nvPr>
        </p:nvSpPr>
        <p:spPr>
          <a:xfrm>
            <a:off x="228600" y="2743200"/>
            <a:ext cx="8686800" cy="3962400"/>
          </a:xfrm>
        </p:spPr>
        <p:txBody>
          <a:bodyPr/>
          <a:lstStyle/>
          <a:p>
            <a:pPr eaLnBrk="1" hangingPunct="1">
              <a:lnSpc>
                <a:spcPct val="70000"/>
              </a:lnSpc>
              <a:buFont typeface="Wingdings" panose="05000000000000000000" pitchFamily="2" charset="2"/>
              <a:buChar char="q"/>
            </a:pPr>
            <a:r>
              <a:rPr lang="es-PR" altLang="en-US" b="1"/>
              <a:t> Cuando las contracturas o el acortamiento de </a:t>
            </a:r>
          </a:p>
          <a:p>
            <a:pPr eaLnBrk="1" hangingPunct="1">
              <a:lnSpc>
                <a:spcPct val="70000"/>
              </a:lnSpc>
              <a:buFont typeface="Wingdings" panose="05000000000000000000" pitchFamily="2" charset="2"/>
              <a:buNone/>
            </a:pPr>
            <a:r>
              <a:rPr lang="es-PR" altLang="en-US" b="1"/>
              <a:t>      los tejidos blandos son la base para un</a:t>
            </a:r>
          </a:p>
          <a:p>
            <a:pPr eaLnBrk="1" hangingPunct="1">
              <a:lnSpc>
                <a:spcPct val="70000"/>
              </a:lnSpc>
              <a:buFont typeface="Wingdings" panose="05000000000000000000" pitchFamily="2" charset="2"/>
              <a:buNone/>
            </a:pPr>
            <a:r>
              <a:rPr lang="es-PR" altLang="en-US" b="1"/>
              <a:t>      aumento para las habilidades funcional, </a:t>
            </a:r>
          </a:p>
          <a:p>
            <a:pPr eaLnBrk="1" hangingPunct="1">
              <a:lnSpc>
                <a:spcPct val="70000"/>
              </a:lnSpc>
              <a:buFont typeface="Wingdings" panose="05000000000000000000" pitchFamily="2" charset="2"/>
              <a:buNone/>
            </a:pPr>
            <a:r>
              <a:rPr lang="es-PR" altLang="en-US" b="1"/>
              <a:t>      particularmente en pacientes con parálisis o</a:t>
            </a:r>
          </a:p>
          <a:p>
            <a:pPr eaLnBrk="1" hangingPunct="1">
              <a:lnSpc>
                <a:spcPct val="70000"/>
              </a:lnSpc>
              <a:buFont typeface="Wingdings" panose="05000000000000000000" pitchFamily="2" charset="2"/>
              <a:buNone/>
            </a:pPr>
            <a:r>
              <a:rPr lang="es-PR" altLang="en-US" b="1"/>
              <a:t>      debilidad muscular severa</a:t>
            </a:r>
          </a:p>
        </p:txBody>
      </p:sp>
      <p:sp>
        <p:nvSpPr>
          <p:cNvPr id="440323" name="Title 1">
            <a:extLst>
              <a:ext uri="{FF2B5EF4-FFF2-40B4-BE49-F238E27FC236}">
                <a16:creationId xmlns:a16="http://schemas.microsoft.com/office/drawing/2014/main" id="{AECA3814-E84E-9766-EEB1-FB353E6D8F3F}"/>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CONTRAINDICACIONES</a:t>
            </a:r>
          </a:p>
        </p:txBody>
      </p:sp>
      <p:sp>
        <p:nvSpPr>
          <p:cNvPr id="4" name="Title 5">
            <a:extLst>
              <a:ext uri="{FF2B5EF4-FFF2-40B4-BE49-F238E27FC236}">
                <a16:creationId xmlns:a16="http://schemas.microsoft.com/office/drawing/2014/main" id="{68F2113A-F58C-ADC8-2F55-13ADEC339BAD}"/>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Content Placeholder 2">
            <a:extLst>
              <a:ext uri="{FF2B5EF4-FFF2-40B4-BE49-F238E27FC236}">
                <a16:creationId xmlns:a16="http://schemas.microsoft.com/office/drawing/2014/main" id="{42565D0F-63E0-44DF-0916-C6F7BD00E0E5}"/>
              </a:ext>
            </a:extLst>
          </p:cNvPr>
          <p:cNvSpPr>
            <a:spLocks noGrp="1"/>
          </p:cNvSpPr>
          <p:nvPr>
            <p:ph idx="4294967295"/>
          </p:nvPr>
        </p:nvSpPr>
        <p:spPr>
          <a:xfrm>
            <a:off x="228600" y="2743200"/>
            <a:ext cx="8686800" cy="3962400"/>
          </a:xfrm>
        </p:spPr>
        <p:txBody>
          <a:bodyPr/>
          <a:lstStyle/>
          <a:p>
            <a:pPr eaLnBrk="1" hangingPunct="1">
              <a:lnSpc>
                <a:spcPct val="70000"/>
              </a:lnSpc>
              <a:buFont typeface="Wingdings" panose="05000000000000000000" pitchFamily="2" charset="2"/>
              <a:buChar char="q"/>
            </a:pPr>
            <a:r>
              <a:rPr lang="es-PR" altLang="en-US" b="1"/>
              <a:t> General:</a:t>
            </a:r>
          </a:p>
          <a:p>
            <a:pPr lvl="1" eaLnBrk="1" hangingPunct="1">
              <a:lnSpc>
                <a:spcPct val="110000"/>
              </a:lnSpc>
              <a:buFont typeface="Wingdings" panose="05000000000000000000" pitchFamily="2" charset="2"/>
              <a:buChar char="Ø"/>
            </a:pPr>
            <a:r>
              <a:rPr lang="es-PR" altLang="en-US" b="1"/>
              <a:t> Restablecer el arco de movimiento normal de las</a:t>
            </a:r>
          </a:p>
          <a:p>
            <a:pPr lvl="1" eaLnBrk="1" hangingPunct="1">
              <a:lnSpc>
                <a:spcPct val="60000"/>
              </a:lnSpc>
              <a:buFont typeface="Wingdings" panose="05000000000000000000" pitchFamily="2" charset="2"/>
              <a:buNone/>
            </a:pPr>
            <a:r>
              <a:rPr lang="es-PR" altLang="en-US" b="1"/>
              <a:t>     articulaciones</a:t>
            </a:r>
          </a:p>
          <a:p>
            <a:pPr lvl="1" eaLnBrk="1" hangingPunct="1">
              <a:lnSpc>
                <a:spcPct val="110000"/>
              </a:lnSpc>
              <a:buFont typeface="Wingdings" panose="05000000000000000000" pitchFamily="2" charset="2"/>
              <a:buChar char="Ø"/>
            </a:pPr>
            <a:r>
              <a:rPr lang="es-PR" altLang="en-US" b="1"/>
              <a:t> Restaurar la movilidad esperada de los tejidos</a:t>
            </a:r>
          </a:p>
          <a:p>
            <a:pPr lvl="1" eaLnBrk="1" hangingPunct="1">
              <a:lnSpc>
                <a:spcPct val="60000"/>
              </a:lnSpc>
              <a:buFont typeface="Wingdings" panose="05000000000000000000" pitchFamily="2" charset="2"/>
              <a:buNone/>
            </a:pPr>
            <a:r>
              <a:rPr lang="es-PR" altLang="en-US" b="1"/>
              <a:t>     blandos que rodean la articulación</a:t>
            </a:r>
          </a:p>
        </p:txBody>
      </p:sp>
      <p:sp>
        <p:nvSpPr>
          <p:cNvPr id="419843" name="Title 1">
            <a:extLst>
              <a:ext uri="{FF2B5EF4-FFF2-40B4-BE49-F238E27FC236}">
                <a16:creationId xmlns:a16="http://schemas.microsoft.com/office/drawing/2014/main" id="{E9B07AE5-EC69-B3A7-A25F-C4FA09AA4D3B}"/>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METAS</a:t>
            </a:r>
          </a:p>
        </p:txBody>
      </p:sp>
      <p:sp>
        <p:nvSpPr>
          <p:cNvPr id="4" name="Title 5">
            <a:extLst>
              <a:ext uri="{FF2B5EF4-FFF2-40B4-BE49-F238E27FC236}">
                <a16:creationId xmlns:a16="http://schemas.microsoft.com/office/drawing/2014/main" id="{7E22923F-92C1-6F04-3CDE-0BEAD970144E}"/>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Content Placeholder 2">
            <a:extLst>
              <a:ext uri="{FF2B5EF4-FFF2-40B4-BE49-F238E27FC236}">
                <a16:creationId xmlns:a16="http://schemas.microsoft.com/office/drawing/2014/main" id="{D23F5BBC-0A8F-DE5B-C083-6C8CD6F8A509}"/>
              </a:ext>
            </a:extLst>
          </p:cNvPr>
          <p:cNvSpPr>
            <a:spLocks noGrp="1"/>
          </p:cNvSpPr>
          <p:nvPr>
            <p:ph idx="4294967295"/>
          </p:nvPr>
        </p:nvSpPr>
        <p:spPr>
          <a:xfrm>
            <a:off x="228600" y="2743200"/>
            <a:ext cx="8686800" cy="3962400"/>
          </a:xfrm>
        </p:spPr>
        <p:txBody>
          <a:bodyPr/>
          <a:lstStyle/>
          <a:p>
            <a:pPr eaLnBrk="1" hangingPunct="1">
              <a:lnSpc>
                <a:spcPct val="70000"/>
              </a:lnSpc>
              <a:buFont typeface="Wingdings" panose="05000000000000000000" pitchFamily="2" charset="2"/>
              <a:buChar char="q"/>
            </a:pPr>
            <a:r>
              <a:rPr lang="es-PR" altLang="en-US" b="1"/>
              <a:t> Específicas:</a:t>
            </a:r>
          </a:p>
          <a:p>
            <a:pPr lvl="1" eaLnBrk="1" hangingPunct="1">
              <a:lnSpc>
                <a:spcPct val="110000"/>
              </a:lnSpc>
              <a:buFont typeface="Wingdings" panose="05000000000000000000" pitchFamily="2" charset="2"/>
              <a:buChar char="Ø"/>
            </a:pPr>
            <a:r>
              <a:rPr lang="es-PR" altLang="en-US" b="1"/>
              <a:t> Prevenir contracturas irreversibles</a:t>
            </a:r>
          </a:p>
          <a:p>
            <a:pPr lvl="1" eaLnBrk="1" hangingPunct="1">
              <a:buFont typeface="Wingdings" panose="05000000000000000000" pitchFamily="2" charset="2"/>
              <a:buChar char="Ø"/>
            </a:pPr>
            <a:r>
              <a:rPr lang="es-PR" altLang="en-US" b="1"/>
              <a:t> Aumentar la flexibilidad general de una parte del</a:t>
            </a:r>
          </a:p>
          <a:p>
            <a:pPr lvl="1" eaLnBrk="1" hangingPunct="1">
              <a:lnSpc>
                <a:spcPct val="90000"/>
              </a:lnSpc>
              <a:buFont typeface="Wingdings" panose="05000000000000000000" pitchFamily="2" charset="2"/>
              <a:buNone/>
            </a:pPr>
            <a:r>
              <a:rPr lang="es-PR" altLang="en-US" b="1"/>
              <a:t>     cuerpo antes de incorporar un programa de</a:t>
            </a:r>
          </a:p>
          <a:p>
            <a:pPr lvl="1" eaLnBrk="1" hangingPunct="1">
              <a:lnSpc>
                <a:spcPct val="90000"/>
              </a:lnSpc>
              <a:buFont typeface="Wingdings" panose="05000000000000000000" pitchFamily="2" charset="2"/>
              <a:buNone/>
            </a:pPr>
            <a:r>
              <a:rPr lang="es-PR" altLang="en-US" b="1"/>
              <a:t>     ejercicio con resistencias vigoroso, dirigido a</a:t>
            </a:r>
          </a:p>
          <a:p>
            <a:pPr lvl="1" eaLnBrk="1" hangingPunct="1">
              <a:lnSpc>
                <a:spcPct val="90000"/>
              </a:lnSpc>
              <a:buFont typeface="Wingdings" panose="05000000000000000000" pitchFamily="2" charset="2"/>
              <a:buNone/>
            </a:pPr>
            <a:r>
              <a:rPr lang="es-PR" altLang="en-US" b="1"/>
              <a:t>     desarrollar la fortaleza muscular</a:t>
            </a:r>
          </a:p>
        </p:txBody>
      </p:sp>
      <p:sp>
        <p:nvSpPr>
          <p:cNvPr id="421891" name="Title 1">
            <a:extLst>
              <a:ext uri="{FF2B5EF4-FFF2-40B4-BE49-F238E27FC236}">
                <a16:creationId xmlns:a16="http://schemas.microsoft.com/office/drawing/2014/main" id="{180607CE-67CF-7B65-FF0A-BBA8DA8C51E3}"/>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METAS</a:t>
            </a:r>
          </a:p>
        </p:txBody>
      </p:sp>
      <p:sp>
        <p:nvSpPr>
          <p:cNvPr id="4" name="Title 5">
            <a:extLst>
              <a:ext uri="{FF2B5EF4-FFF2-40B4-BE49-F238E27FC236}">
                <a16:creationId xmlns:a16="http://schemas.microsoft.com/office/drawing/2014/main" id="{768BD1B8-CC97-F091-93DD-E13EBC2C99AB}"/>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Content Placeholder 2">
            <a:extLst>
              <a:ext uri="{FF2B5EF4-FFF2-40B4-BE49-F238E27FC236}">
                <a16:creationId xmlns:a16="http://schemas.microsoft.com/office/drawing/2014/main" id="{7737D292-9C79-964A-4D1B-34FC93EEDA92}"/>
              </a:ext>
            </a:extLst>
          </p:cNvPr>
          <p:cNvSpPr>
            <a:spLocks noGrp="1"/>
          </p:cNvSpPr>
          <p:nvPr>
            <p:ph idx="4294967295"/>
          </p:nvPr>
        </p:nvSpPr>
        <p:spPr>
          <a:xfrm>
            <a:off x="228600" y="2743200"/>
            <a:ext cx="8686800" cy="3962400"/>
          </a:xfrm>
        </p:spPr>
        <p:txBody>
          <a:bodyPr/>
          <a:lstStyle/>
          <a:p>
            <a:pPr eaLnBrk="1" hangingPunct="1">
              <a:lnSpc>
                <a:spcPct val="70000"/>
              </a:lnSpc>
              <a:buFont typeface="Wingdings" panose="05000000000000000000" pitchFamily="2" charset="2"/>
              <a:buChar char="q"/>
            </a:pPr>
            <a:r>
              <a:rPr lang="es-PR" altLang="en-US" b="1"/>
              <a:t> Específicas:</a:t>
            </a:r>
          </a:p>
          <a:p>
            <a:pPr lvl="1" eaLnBrk="1" hangingPunct="1">
              <a:lnSpc>
                <a:spcPct val="110000"/>
              </a:lnSpc>
              <a:buFont typeface="Wingdings" panose="05000000000000000000" pitchFamily="2" charset="2"/>
              <a:buChar char="Ø"/>
            </a:pPr>
            <a:r>
              <a:rPr lang="es-PR" altLang="en-US" b="1"/>
              <a:t> Prevenir o minimizar el riesgo de lesiones</a:t>
            </a:r>
          </a:p>
          <a:p>
            <a:pPr lvl="1" eaLnBrk="1" hangingPunct="1">
              <a:lnSpc>
                <a:spcPct val="90000"/>
              </a:lnSpc>
              <a:buFont typeface="Wingdings" panose="05000000000000000000" pitchFamily="2" charset="2"/>
              <a:buNone/>
            </a:pPr>
            <a:r>
              <a:rPr lang="es-PR" altLang="en-US" b="1"/>
              <a:t>    musculotendinosas relacionado con los ejercicios</a:t>
            </a:r>
          </a:p>
          <a:p>
            <a:pPr lvl="1" eaLnBrk="1" hangingPunct="1">
              <a:lnSpc>
                <a:spcPct val="90000"/>
              </a:lnSpc>
              <a:buFont typeface="Wingdings" panose="05000000000000000000" pitchFamily="2" charset="2"/>
              <a:buNone/>
            </a:pPr>
            <a:r>
              <a:rPr lang="es-PR" altLang="en-US" b="1"/>
              <a:t>    específicos y las destrezas motoras que requiere el</a:t>
            </a:r>
          </a:p>
          <a:p>
            <a:pPr lvl="1" eaLnBrk="1" hangingPunct="1">
              <a:lnSpc>
                <a:spcPct val="90000"/>
              </a:lnSpc>
              <a:buFont typeface="Wingdings" panose="05000000000000000000" pitchFamily="2" charset="2"/>
              <a:buNone/>
            </a:pPr>
            <a:r>
              <a:rPr lang="es-PR" altLang="en-US" b="1"/>
              <a:t>    deporte practicado por el atleta lesionado</a:t>
            </a:r>
          </a:p>
        </p:txBody>
      </p:sp>
      <p:sp>
        <p:nvSpPr>
          <p:cNvPr id="423939" name="Title 1">
            <a:extLst>
              <a:ext uri="{FF2B5EF4-FFF2-40B4-BE49-F238E27FC236}">
                <a16:creationId xmlns:a16="http://schemas.microsoft.com/office/drawing/2014/main" id="{4E90B16D-A5B5-EA00-9E04-1AB52ADB1591}"/>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METAS</a:t>
            </a:r>
          </a:p>
        </p:txBody>
      </p:sp>
      <p:sp>
        <p:nvSpPr>
          <p:cNvPr id="4" name="Title 5">
            <a:extLst>
              <a:ext uri="{FF2B5EF4-FFF2-40B4-BE49-F238E27FC236}">
                <a16:creationId xmlns:a16="http://schemas.microsoft.com/office/drawing/2014/main" id="{6C6855B3-2DCE-1E41-9F0C-AB17218F1233}"/>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Content Placeholder 2">
            <a:extLst>
              <a:ext uri="{FF2B5EF4-FFF2-40B4-BE49-F238E27FC236}">
                <a16:creationId xmlns:a16="http://schemas.microsoft.com/office/drawing/2014/main" id="{86EE9298-93BF-F78C-6BD5-9F885E399D4B}"/>
              </a:ext>
            </a:extLst>
          </p:cNvPr>
          <p:cNvSpPr>
            <a:spLocks noGrp="1"/>
          </p:cNvSpPr>
          <p:nvPr>
            <p:ph idx="4294967295"/>
          </p:nvPr>
        </p:nvSpPr>
        <p:spPr>
          <a:xfrm>
            <a:off x="228600" y="2057400"/>
            <a:ext cx="8686800" cy="4419600"/>
          </a:xfrm>
        </p:spPr>
        <p:txBody>
          <a:bodyPr/>
          <a:lstStyle/>
          <a:p>
            <a:pPr eaLnBrk="1" hangingPunct="1">
              <a:buFont typeface="Wingdings" panose="05000000000000000000" pitchFamily="2" charset="2"/>
              <a:buChar char="q"/>
            </a:pPr>
            <a:r>
              <a:rPr lang="es-PR" altLang="en-US" b="1"/>
              <a:t> Combinación de los métodos de estiramiento y</a:t>
            </a:r>
          </a:p>
          <a:p>
            <a:pPr eaLnBrk="1" hangingPunct="1">
              <a:lnSpc>
                <a:spcPct val="50000"/>
              </a:lnSpc>
              <a:buFont typeface="Wingdings" panose="05000000000000000000" pitchFamily="2" charset="2"/>
              <a:buNone/>
            </a:pPr>
            <a:r>
              <a:rPr lang="es-PR" altLang="en-US" b="1"/>
              <a:t>     movilización</a:t>
            </a:r>
          </a:p>
          <a:p>
            <a:pPr eaLnBrk="1" hangingPunct="1">
              <a:buFont typeface="Wingdings" panose="05000000000000000000" pitchFamily="2" charset="2"/>
              <a:buChar char="q"/>
            </a:pPr>
            <a:r>
              <a:rPr lang="es-PR" altLang="en-US" b="1"/>
              <a:t> Calentamiento</a:t>
            </a:r>
          </a:p>
          <a:p>
            <a:pPr eaLnBrk="1" hangingPunct="1">
              <a:buFont typeface="Wingdings" panose="05000000000000000000" pitchFamily="2" charset="2"/>
              <a:buChar char="q"/>
            </a:pPr>
            <a:r>
              <a:rPr lang="es-PR" altLang="en-US" b="1"/>
              <a:t> Uso combinado con modalidades terapéuticas</a:t>
            </a:r>
          </a:p>
          <a:p>
            <a:pPr eaLnBrk="1" hangingPunct="1">
              <a:buFont typeface="Wingdings" panose="05000000000000000000" pitchFamily="2" charset="2"/>
              <a:buChar char="q"/>
            </a:pPr>
            <a:r>
              <a:rPr lang="es-PR" altLang="en-US" b="1"/>
              <a:t> Itinerario de los programas</a:t>
            </a:r>
          </a:p>
          <a:p>
            <a:pPr eaLnBrk="1" hangingPunct="1">
              <a:buFont typeface="Wingdings" panose="05000000000000000000" pitchFamily="2" charset="2"/>
              <a:buChar char="q"/>
            </a:pPr>
            <a:r>
              <a:rPr lang="es-PR" altLang="en-US" b="1"/>
              <a:t> Cuantificación de la dosis</a:t>
            </a:r>
          </a:p>
          <a:p>
            <a:pPr eaLnBrk="1" hangingPunct="1">
              <a:buFont typeface="Wingdings" panose="05000000000000000000" pitchFamily="2" charset="2"/>
              <a:buChar char="q"/>
            </a:pPr>
            <a:r>
              <a:rPr lang="es-PR" altLang="en-US" b="1"/>
              <a:t> Ejercicios de auto-movilización  </a:t>
            </a:r>
          </a:p>
          <a:p>
            <a:pPr eaLnBrk="1" hangingPunct="1">
              <a:buFont typeface="Wingdings" panose="05000000000000000000" pitchFamily="2" charset="2"/>
              <a:buChar char="q"/>
            </a:pPr>
            <a:r>
              <a:rPr lang="es-PR" altLang="en-US" b="1"/>
              <a:t> Seguridad y efectividad</a:t>
            </a:r>
          </a:p>
        </p:txBody>
      </p:sp>
      <p:sp>
        <p:nvSpPr>
          <p:cNvPr id="198659" name="Title 1">
            <a:extLst>
              <a:ext uri="{FF2B5EF4-FFF2-40B4-BE49-F238E27FC236}">
                <a16:creationId xmlns:a16="http://schemas.microsoft.com/office/drawing/2014/main" id="{C6B1C6AE-C660-CC09-E382-6ACCA57EA9D5}"/>
              </a:ext>
            </a:extLst>
          </p:cNvPr>
          <p:cNvSpPr>
            <a:spLocks/>
          </p:cNvSpPr>
          <p:nvPr/>
        </p:nvSpPr>
        <p:spPr bwMode="auto">
          <a:xfrm>
            <a:off x="304800" y="9906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300">
                <a:latin typeface="Calibri" panose="020F0502020204030204" pitchFamily="34" charset="0"/>
              </a:rPr>
              <a:t>EJERCICIOS DE ESTIRAMIENTO:</a:t>
            </a:r>
            <a:br>
              <a:rPr lang="es-PR" altLang="en-US" sz="3300">
                <a:latin typeface="Calibri" panose="020F0502020204030204" pitchFamily="34" charset="0"/>
              </a:rPr>
            </a:br>
            <a:r>
              <a:rPr lang="es-PR" altLang="en-US" sz="3100" i="1">
                <a:latin typeface="Tahoma" panose="020B0604030504040204" pitchFamily="34" charset="0"/>
              </a:rPr>
              <a:t>RECOMENDACIONES</a:t>
            </a:r>
          </a:p>
        </p:txBody>
      </p:sp>
      <p:sp>
        <p:nvSpPr>
          <p:cNvPr id="4" name="Title 5">
            <a:extLst>
              <a:ext uri="{FF2B5EF4-FFF2-40B4-BE49-F238E27FC236}">
                <a16:creationId xmlns:a16="http://schemas.microsoft.com/office/drawing/2014/main" id="{6337909C-EDDC-19C4-3BDB-9F9B2682FAF2}"/>
              </a:ext>
            </a:extLst>
          </p:cNvPr>
          <p:cNvSpPr txBox="1">
            <a:spLocks/>
          </p:cNvSpPr>
          <p:nvPr/>
        </p:nvSpPr>
        <p:spPr bwMode="auto">
          <a:xfrm>
            <a:off x="0" y="304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Content Placeholder 2">
            <a:extLst>
              <a:ext uri="{FF2B5EF4-FFF2-40B4-BE49-F238E27FC236}">
                <a16:creationId xmlns:a16="http://schemas.microsoft.com/office/drawing/2014/main" id="{0E142AE9-0AC7-5CBF-ADCD-BD9CF67B8299}"/>
              </a:ext>
            </a:extLst>
          </p:cNvPr>
          <p:cNvSpPr>
            <a:spLocks noGrp="1"/>
          </p:cNvSpPr>
          <p:nvPr>
            <p:ph idx="4294967295"/>
          </p:nvPr>
        </p:nvSpPr>
        <p:spPr>
          <a:xfrm>
            <a:off x="228600" y="2209800"/>
            <a:ext cx="8686800" cy="4419600"/>
          </a:xfrm>
        </p:spPr>
        <p:txBody>
          <a:bodyPr/>
          <a:lstStyle/>
          <a:p>
            <a:pPr eaLnBrk="1" hangingPunct="1">
              <a:buFont typeface="Wingdings" panose="05000000000000000000" pitchFamily="2" charset="2"/>
              <a:buChar char="q"/>
            </a:pPr>
            <a:r>
              <a:rPr lang="es-PR" altLang="en-US" b="1"/>
              <a:t> Combinación de los métodos de estiramiento y</a:t>
            </a:r>
          </a:p>
          <a:p>
            <a:pPr eaLnBrk="1" hangingPunct="1">
              <a:lnSpc>
                <a:spcPct val="50000"/>
              </a:lnSpc>
              <a:buFont typeface="Wingdings" panose="05000000000000000000" pitchFamily="2" charset="2"/>
              <a:buNone/>
            </a:pPr>
            <a:r>
              <a:rPr lang="es-PR" altLang="en-US" b="1"/>
              <a:t>     movilización:</a:t>
            </a:r>
          </a:p>
          <a:p>
            <a:pPr lvl="1" eaLnBrk="1" hangingPunct="1">
              <a:lnSpc>
                <a:spcPct val="80000"/>
              </a:lnSpc>
              <a:buFont typeface="Wingdings" panose="05000000000000000000" pitchFamily="2" charset="2"/>
              <a:buChar char="Ø"/>
            </a:pPr>
            <a:r>
              <a:rPr lang="es-PR" altLang="en-US" b="1"/>
              <a:t> El programa de flexibilidad ideal:</a:t>
            </a:r>
          </a:p>
          <a:p>
            <a:pPr lvl="2" eaLnBrk="1" hangingPunct="1">
              <a:lnSpc>
                <a:spcPct val="90000"/>
              </a:lnSpc>
              <a:buFontTx/>
              <a:buChar char="•"/>
            </a:pPr>
            <a:r>
              <a:rPr lang="es-PR" altLang="en-US" b="1"/>
              <a:t>Integra las diversas técnicas de estiramiento:</a:t>
            </a:r>
          </a:p>
          <a:p>
            <a:pPr lvl="3" eaLnBrk="1" hangingPunct="1">
              <a:buFont typeface="Wingdings" panose="05000000000000000000" pitchFamily="2" charset="2"/>
              <a:buChar char="ð"/>
            </a:pPr>
            <a:r>
              <a:rPr lang="es-PR" altLang="en-US" sz="2400" b="1"/>
              <a:t> Se </a:t>
            </a:r>
            <a:r>
              <a:rPr lang="es-PR" altLang="en-US" sz="2400" b="1" i="1">
                <a:solidFill>
                  <a:srgbClr val="FF0000"/>
                </a:solidFill>
                <a:effectLst>
                  <a:outerShdw blurRad="38100" dist="38100" dir="2700000" algn="tl">
                    <a:srgbClr val="FFFFFF"/>
                  </a:outerShdw>
                </a:effectLst>
              </a:rPr>
              <a:t>estira</a:t>
            </a:r>
            <a:r>
              <a:rPr lang="es-PR" altLang="en-US" sz="2400" b="1"/>
              <a:t> a través del eje longitudinal de la </a:t>
            </a:r>
          </a:p>
          <a:p>
            <a:pPr lvl="3" eaLnBrk="1" hangingPunct="1">
              <a:lnSpc>
                <a:spcPct val="60000"/>
              </a:lnSpc>
              <a:buFont typeface="Wingdings" panose="05000000000000000000" pitchFamily="2" charset="2"/>
              <a:buNone/>
            </a:pPr>
            <a:r>
              <a:rPr lang="es-PR" altLang="en-US" sz="2400" b="1"/>
              <a:t>     articulación</a:t>
            </a:r>
          </a:p>
          <a:p>
            <a:pPr lvl="3" eaLnBrk="1" hangingPunct="1">
              <a:buFont typeface="Wingdings" panose="05000000000000000000" pitchFamily="2" charset="2"/>
              <a:buChar char="ð"/>
            </a:pPr>
            <a:r>
              <a:rPr lang="es-PR" altLang="en-US" sz="2400" b="1"/>
              <a:t>Se </a:t>
            </a:r>
            <a:r>
              <a:rPr lang="es-PR" altLang="en-US" sz="2400" b="1" i="1">
                <a:solidFill>
                  <a:srgbClr val="FF0000"/>
                </a:solidFill>
                <a:effectLst>
                  <a:outerShdw blurRad="38100" dist="38100" dir="2700000" algn="tl">
                    <a:srgbClr val="FFFFFF"/>
                  </a:outerShdw>
                </a:effectLst>
              </a:rPr>
              <a:t>moviliza</a:t>
            </a:r>
            <a:r>
              <a:rPr lang="es-PR" altLang="en-US" sz="2400" b="1"/>
              <a:t> a lo largo los ejes translacionales y </a:t>
            </a:r>
          </a:p>
          <a:p>
            <a:pPr lvl="3" eaLnBrk="1" hangingPunct="1">
              <a:lnSpc>
                <a:spcPct val="50000"/>
              </a:lnSpc>
              <a:buFont typeface="Wingdings" panose="05000000000000000000" pitchFamily="2" charset="2"/>
              <a:buNone/>
            </a:pPr>
            <a:r>
              <a:rPr lang="es-PR" altLang="en-US" sz="2400" b="1"/>
              <a:t>    rotacionales</a:t>
            </a:r>
          </a:p>
          <a:p>
            <a:pPr lvl="1" eaLnBrk="1" hangingPunct="1">
              <a:lnSpc>
                <a:spcPct val="80000"/>
              </a:lnSpc>
              <a:buFont typeface="Wingdings" panose="05000000000000000000" pitchFamily="2" charset="2"/>
              <a:buChar char="Ø"/>
            </a:pPr>
            <a:r>
              <a:rPr lang="es-PR" altLang="en-US" b="1"/>
              <a:t> Principio de individualidad y variabilidad:</a:t>
            </a:r>
          </a:p>
          <a:p>
            <a:pPr lvl="2" eaLnBrk="1" hangingPunct="1">
              <a:lnSpc>
                <a:spcPct val="90000"/>
              </a:lnSpc>
              <a:buFontTx/>
              <a:buChar char="•"/>
            </a:pPr>
            <a:r>
              <a:rPr lang="es-PR" altLang="en-US" b="1"/>
              <a:t>Existe diversas necesidades, dependiendo del perfil de flexibilidad de cada atleta</a:t>
            </a:r>
          </a:p>
        </p:txBody>
      </p:sp>
      <p:sp>
        <p:nvSpPr>
          <p:cNvPr id="266243" name="Title 1">
            <a:extLst>
              <a:ext uri="{FF2B5EF4-FFF2-40B4-BE49-F238E27FC236}">
                <a16:creationId xmlns:a16="http://schemas.microsoft.com/office/drawing/2014/main" id="{5EAD8603-53C9-E6B7-EF94-5784058703AE}"/>
              </a:ext>
            </a:extLst>
          </p:cNvPr>
          <p:cNvSpPr>
            <a:spLocks/>
          </p:cNvSpPr>
          <p:nvPr/>
        </p:nvSpPr>
        <p:spPr bwMode="auto">
          <a:xfrm>
            <a:off x="304800" y="11430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p:txBody>
      </p:sp>
      <p:sp>
        <p:nvSpPr>
          <p:cNvPr id="4" name="Title 5">
            <a:extLst>
              <a:ext uri="{FF2B5EF4-FFF2-40B4-BE49-F238E27FC236}">
                <a16:creationId xmlns:a16="http://schemas.microsoft.com/office/drawing/2014/main" id="{C896D649-F092-45CA-2C13-5E314E1BB634}"/>
              </a:ext>
            </a:extLst>
          </p:cNvPr>
          <p:cNvSpPr txBox="1">
            <a:spLocks/>
          </p:cNvSpPr>
          <p:nvPr/>
        </p:nvSpPr>
        <p:spPr bwMode="auto">
          <a:xfrm>
            <a:off x="0" y="304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Content Placeholder 2">
            <a:extLst>
              <a:ext uri="{FF2B5EF4-FFF2-40B4-BE49-F238E27FC236}">
                <a16:creationId xmlns:a16="http://schemas.microsoft.com/office/drawing/2014/main" id="{35B937A1-70DD-87EC-9949-2754A6E298BB}"/>
              </a:ext>
            </a:extLst>
          </p:cNvPr>
          <p:cNvSpPr>
            <a:spLocks noGrp="1"/>
          </p:cNvSpPr>
          <p:nvPr>
            <p:ph idx="4294967295"/>
          </p:nvPr>
        </p:nvSpPr>
        <p:spPr>
          <a:xfrm>
            <a:off x="228600" y="2743200"/>
            <a:ext cx="8686800" cy="3962400"/>
          </a:xfrm>
        </p:spPr>
        <p:txBody>
          <a:bodyPr/>
          <a:lstStyle/>
          <a:p>
            <a:pPr eaLnBrk="1" hangingPunct="1">
              <a:buFont typeface="Wingdings" panose="05000000000000000000" pitchFamily="2" charset="2"/>
              <a:buChar char="q"/>
            </a:pPr>
            <a:r>
              <a:rPr lang="es-PR" altLang="en-US" b="1"/>
              <a:t> Calentamiento:</a:t>
            </a:r>
          </a:p>
          <a:p>
            <a:pPr lvl="1" eaLnBrk="1" hangingPunct="1">
              <a:lnSpc>
                <a:spcPct val="90000"/>
              </a:lnSpc>
              <a:buFont typeface="Wingdings" panose="05000000000000000000" pitchFamily="2" charset="2"/>
              <a:buChar char="Ø"/>
            </a:pPr>
            <a:r>
              <a:rPr lang="es-PR" altLang="en-US" b="1"/>
              <a:t> Sugerencia:</a:t>
            </a:r>
          </a:p>
          <a:p>
            <a:pPr lvl="2" eaLnBrk="1" hangingPunct="1">
              <a:lnSpc>
                <a:spcPct val="90000"/>
              </a:lnSpc>
              <a:buFontTx/>
              <a:buChar char="•"/>
            </a:pPr>
            <a:r>
              <a:rPr lang="es-PR" altLang="en-US" b="1"/>
              <a:t>Antes de estirar, se recomienda un periodo de</a:t>
            </a:r>
          </a:p>
          <a:p>
            <a:pPr lvl="2" eaLnBrk="1" hangingPunct="1">
              <a:lnSpc>
                <a:spcPct val="60000"/>
              </a:lnSpc>
              <a:buFontTx/>
              <a:buNone/>
            </a:pPr>
            <a:r>
              <a:rPr lang="es-PR" altLang="en-US" b="1"/>
              <a:t>   calentamiento</a:t>
            </a:r>
          </a:p>
          <a:p>
            <a:pPr lvl="1" eaLnBrk="1" hangingPunct="1">
              <a:lnSpc>
                <a:spcPct val="90000"/>
              </a:lnSpc>
              <a:buFont typeface="Wingdings" panose="05000000000000000000" pitchFamily="2" charset="2"/>
              <a:buChar char="Ø"/>
            </a:pPr>
            <a:endParaRPr lang="es-PR" altLang="en-US" b="1"/>
          </a:p>
        </p:txBody>
      </p:sp>
      <p:sp>
        <p:nvSpPr>
          <p:cNvPr id="270339" name="Title 1">
            <a:extLst>
              <a:ext uri="{FF2B5EF4-FFF2-40B4-BE49-F238E27FC236}">
                <a16:creationId xmlns:a16="http://schemas.microsoft.com/office/drawing/2014/main" id="{89EA16D6-C1BD-E91C-8A7B-D5963AF3A5D8}"/>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p:txBody>
      </p:sp>
      <p:sp>
        <p:nvSpPr>
          <p:cNvPr id="4" name="Title 5">
            <a:extLst>
              <a:ext uri="{FF2B5EF4-FFF2-40B4-BE49-F238E27FC236}">
                <a16:creationId xmlns:a16="http://schemas.microsoft.com/office/drawing/2014/main" id="{CD1CC90E-D791-32BF-70E5-CA20226CBB8D}"/>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Content Placeholder 2">
            <a:extLst>
              <a:ext uri="{FF2B5EF4-FFF2-40B4-BE49-F238E27FC236}">
                <a16:creationId xmlns:a16="http://schemas.microsoft.com/office/drawing/2014/main" id="{981659E1-266B-8883-3616-92456385945B}"/>
              </a:ext>
            </a:extLst>
          </p:cNvPr>
          <p:cNvSpPr>
            <a:spLocks noGrp="1"/>
          </p:cNvSpPr>
          <p:nvPr>
            <p:ph idx="4294967295"/>
          </p:nvPr>
        </p:nvSpPr>
        <p:spPr>
          <a:xfrm>
            <a:off x="381000" y="3200400"/>
            <a:ext cx="8229600" cy="3124200"/>
          </a:xfrm>
        </p:spPr>
        <p:txBody>
          <a:bodyPr/>
          <a:lstStyle/>
          <a:p>
            <a:pPr algn="ctr" eaLnBrk="1" hangingPunct="1">
              <a:lnSpc>
                <a:spcPct val="110000"/>
              </a:lnSpc>
              <a:buFont typeface="Wingdings" panose="05000000000000000000" pitchFamily="2" charset="2"/>
              <a:buNone/>
            </a:pPr>
            <a:r>
              <a:rPr lang="es-PR" altLang="en-US" b="1"/>
              <a:t>Movimientos de estiramientos pasivos </a:t>
            </a:r>
          </a:p>
          <a:p>
            <a:pPr algn="ctr" eaLnBrk="1" hangingPunct="1">
              <a:lnSpc>
                <a:spcPct val="110000"/>
              </a:lnSpc>
              <a:buFont typeface="Wingdings" panose="05000000000000000000" pitchFamily="2" charset="2"/>
              <a:buNone/>
            </a:pPr>
            <a:r>
              <a:rPr lang="es-PR" altLang="en-US" b="1"/>
              <a:t>ejecutados por el terapeuta atlético a una </a:t>
            </a:r>
          </a:p>
          <a:p>
            <a:pPr algn="ctr" eaLnBrk="1" hangingPunct="1">
              <a:lnSpc>
                <a:spcPct val="110000"/>
              </a:lnSpc>
              <a:buFont typeface="Wingdings" panose="05000000000000000000" pitchFamily="2" charset="2"/>
              <a:buNone/>
            </a:pPr>
            <a:r>
              <a:rPr lang="es-PR" altLang="en-US" b="1"/>
              <a:t>velocidad lo suficientemente baja para que el </a:t>
            </a:r>
          </a:p>
          <a:p>
            <a:pPr algn="ctr" eaLnBrk="1" hangingPunct="1">
              <a:lnSpc>
                <a:spcPct val="110000"/>
              </a:lnSpc>
              <a:buFont typeface="Wingdings" panose="05000000000000000000" pitchFamily="2" charset="2"/>
              <a:buNone/>
            </a:pPr>
            <a:r>
              <a:rPr lang="es-PR" altLang="en-US" b="1"/>
              <a:t>atleta lesionado sea capaz de</a:t>
            </a:r>
          </a:p>
          <a:p>
            <a:pPr algn="ctr" eaLnBrk="1" hangingPunct="1">
              <a:lnSpc>
                <a:spcPct val="110000"/>
              </a:lnSpc>
              <a:buFont typeface="Wingdings" panose="05000000000000000000" pitchFamily="2" charset="2"/>
              <a:buNone/>
            </a:pPr>
            <a:r>
              <a:rPr lang="es-PR" altLang="en-US" b="1"/>
              <a:t> detener el movimiento</a:t>
            </a:r>
          </a:p>
        </p:txBody>
      </p:sp>
      <p:sp>
        <p:nvSpPr>
          <p:cNvPr id="512003" name="Title 1">
            <a:extLst>
              <a:ext uri="{FF2B5EF4-FFF2-40B4-BE49-F238E27FC236}">
                <a16:creationId xmlns:a16="http://schemas.microsoft.com/office/drawing/2014/main" id="{29B05CA2-14A9-A17F-C907-41C4CCB7F31F}"/>
              </a:ext>
            </a:extLst>
          </p:cNvPr>
          <p:cNvSpPr>
            <a:spLocks/>
          </p:cNvSpPr>
          <p:nvPr/>
        </p:nvSpPr>
        <p:spPr bwMode="auto">
          <a:xfrm>
            <a:off x="304800" y="19050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DEFINICIONES:</a:t>
            </a:r>
            <a:br>
              <a:rPr lang="es-PR" altLang="en-US" sz="3700">
                <a:latin typeface="Calibri" panose="020F0502020204030204" pitchFamily="34" charset="0"/>
              </a:rPr>
            </a:br>
            <a:r>
              <a:rPr lang="es-PR" altLang="en-US" sz="3500" i="1">
                <a:latin typeface="Tahoma" panose="020B0604030504040204" pitchFamily="34" charset="0"/>
              </a:rPr>
              <a:t>MOVILIZACIÓN</a:t>
            </a:r>
          </a:p>
        </p:txBody>
      </p:sp>
      <p:sp>
        <p:nvSpPr>
          <p:cNvPr id="4" name="Title 5">
            <a:extLst>
              <a:ext uri="{FF2B5EF4-FFF2-40B4-BE49-F238E27FC236}">
                <a16:creationId xmlns:a16="http://schemas.microsoft.com/office/drawing/2014/main" id="{B7626A4C-C846-3069-2303-5DBDD3BB32A7}"/>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a:t>
            </a:r>
          </a:p>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Y FLEXIBILIDAD</a:t>
            </a: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Content Placeholder 2">
            <a:extLst>
              <a:ext uri="{FF2B5EF4-FFF2-40B4-BE49-F238E27FC236}">
                <a16:creationId xmlns:a16="http://schemas.microsoft.com/office/drawing/2014/main" id="{DB14B9BE-C57E-264B-212C-CB3BBCD3B183}"/>
              </a:ext>
            </a:extLst>
          </p:cNvPr>
          <p:cNvSpPr>
            <a:spLocks noGrp="1"/>
          </p:cNvSpPr>
          <p:nvPr>
            <p:ph idx="4294967295"/>
          </p:nvPr>
        </p:nvSpPr>
        <p:spPr>
          <a:xfrm>
            <a:off x="228600" y="2743200"/>
            <a:ext cx="8686800" cy="3962400"/>
          </a:xfrm>
        </p:spPr>
        <p:txBody>
          <a:bodyPr/>
          <a:lstStyle/>
          <a:p>
            <a:pPr eaLnBrk="1" hangingPunct="1">
              <a:buFont typeface="Wingdings" panose="05000000000000000000" pitchFamily="2" charset="2"/>
              <a:buChar char="q"/>
            </a:pPr>
            <a:r>
              <a:rPr lang="es-PR" altLang="en-US" b="1"/>
              <a:t> Calentamiento:</a:t>
            </a:r>
          </a:p>
          <a:p>
            <a:pPr lvl="1" eaLnBrk="1" hangingPunct="1">
              <a:lnSpc>
                <a:spcPct val="90000"/>
              </a:lnSpc>
              <a:buFont typeface="Wingdings" panose="05000000000000000000" pitchFamily="2" charset="2"/>
              <a:buChar char="Ø"/>
            </a:pPr>
            <a:r>
              <a:rPr lang="es-PR" altLang="en-US" b="1"/>
              <a:t> Justificación:</a:t>
            </a:r>
            <a:endParaRPr lang="es-PR" altLang="en-US" sz="3200" b="1"/>
          </a:p>
          <a:p>
            <a:pPr lvl="2" eaLnBrk="1" hangingPunct="1">
              <a:buFontTx/>
              <a:buChar char="•"/>
            </a:pPr>
            <a:r>
              <a:rPr lang="es-PR" altLang="en-US" b="1"/>
              <a:t>Características térmicas del tejido conectivo:</a:t>
            </a:r>
          </a:p>
          <a:p>
            <a:pPr lvl="3" eaLnBrk="1" hangingPunct="1">
              <a:buFont typeface="Wingdings" panose="05000000000000000000" pitchFamily="2" charset="2"/>
              <a:buChar char="ð"/>
            </a:pPr>
            <a:r>
              <a:rPr lang="es-PR" altLang="en-US" sz="2400" b="1"/>
              <a:t> Se utilizan a favor para aumentar la flexibilidad:</a:t>
            </a:r>
          </a:p>
          <a:p>
            <a:pPr lvl="4" eaLnBrk="1" hangingPunct="1">
              <a:lnSpc>
                <a:spcPct val="90000"/>
              </a:lnSpc>
              <a:buFont typeface="Wingdings" panose="05000000000000000000" pitchFamily="2" charset="2"/>
              <a:buChar char="§"/>
            </a:pPr>
            <a:r>
              <a:rPr lang="es-PR" altLang="en-US" sz="2400" b="1"/>
              <a:t>La naturaleza visco-elástica del colágeno con el aumento de la temperatura mejoran la flexibilidad en este tejido</a:t>
            </a:r>
            <a:endParaRPr lang="es-PR" altLang="en-US" b="1"/>
          </a:p>
        </p:txBody>
      </p:sp>
      <p:sp>
        <p:nvSpPr>
          <p:cNvPr id="276483" name="Title 1">
            <a:extLst>
              <a:ext uri="{FF2B5EF4-FFF2-40B4-BE49-F238E27FC236}">
                <a16:creationId xmlns:a16="http://schemas.microsoft.com/office/drawing/2014/main" id="{93AD2DFA-FE8B-3CA4-2DE8-B0C6F2BCE278}"/>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p:txBody>
      </p:sp>
      <p:sp>
        <p:nvSpPr>
          <p:cNvPr id="4" name="Title 5">
            <a:extLst>
              <a:ext uri="{FF2B5EF4-FFF2-40B4-BE49-F238E27FC236}">
                <a16:creationId xmlns:a16="http://schemas.microsoft.com/office/drawing/2014/main" id="{ACBFDE89-3C80-AAF2-762D-1B821F84A5A6}"/>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Content Placeholder 2">
            <a:extLst>
              <a:ext uri="{FF2B5EF4-FFF2-40B4-BE49-F238E27FC236}">
                <a16:creationId xmlns:a16="http://schemas.microsoft.com/office/drawing/2014/main" id="{BA9DAF7E-DE52-72FE-8A15-7C7DC0CCC0EF}"/>
              </a:ext>
            </a:extLst>
          </p:cNvPr>
          <p:cNvSpPr>
            <a:spLocks noGrp="1"/>
          </p:cNvSpPr>
          <p:nvPr>
            <p:ph idx="4294967295"/>
          </p:nvPr>
        </p:nvSpPr>
        <p:spPr>
          <a:xfrm>
            <a:off x="228600" y="2743200"/>
            <a:ext cx="8686800" cy="3962400"/>
          </a:xfrm>
        </p:spPr>
        <p:txBody>
          <a:bodyPr/>
          <a:lstStyle/>
          <a:p>
            <a:pPr eaLnBrk="1" hangingPunct="1">
              <a:buFont typeface="Wingdings" panose="05000000000000000000" pitchFamily="2" charset="2"/>
              <a:buChar char="q"/>
            </a:pPr>
            <a:r>
              <a:rPr lang="es-PR" altLang="en-US" b="1"/>
              <a:t> Calentamiento:</a:t>
            </a:r>
          </a:p>
          <a:p>
            <a:pPr lvl="1" eaLnBrk="1" hangingPunct="1">
              <a:lnSpc>
                <a:spcPct val="90000"/>
              </a:lnSpc>
              <a:buFont typeface="Wingdings" panose="05000000000000000000" pitchFamily="2" charset="2"/>
              <a:buChar char="Ø"/>
            </a:pPr>
            <a:r>
              <a:rPr lang="es-PR" altLang="en-US" b="1"/>
              <a:t> Justificación:</a:t>
            </a:r>
            <a:endParaRPr lang="es-PR" altLang="en-US" sz="3200" b="1"/>
          </a:p>
          <a:p>
            <a:pPr lvl="2" eaLnBrk="1" hangingPunct="1">
              <a:buFontTx/>
              <a:buChar char="•"/>
            </a:pPr>
            <a:r>
              <a:rPr lang="es-PR" altLang="en-US" b="1"/>
              <a:t>El aumento de la temperatura intramuscular tiene un</a:t>
            </a:r>
          </a:p>
          <a:p>
            <a:pPr lvl="2" eaLnBrk="1" hangingPunct="1">
              <a:lnSpc>
                <a:spcPct val="60000"/>
              </a:lnSpc>
              <a:buFontTx/>
              <a:buNone/>
            </a:pPr>
            <a:r>
              <a:rPr lang="es-PR" altLang="en-US" b="1"/>
              <a:t>    efecto positivo sobre:</a:t>
            </a:r>
          </a:p>
          <a:p>
            <a:pPr lvl="3" eaLnBrk="1" hangingPunct="1">
              <a:lnSpc>
                <a:spcPct val="80000"/>
              </a:lnSpc>
              <a:buFont typeface="Wingdings" panose="05000000000000000000" pitchFamily="2" charset="2"/>
              <a:buChar char="ð"/>
            </a:pPr>
            <a:r>
              <a:rPr lang="es-PR" altLang="en-US" sz="2400" b="1"/>
              <a:t> La capacidad de los componentes de colágeno y</a:t>
            </a:r>
          </a:p>
          <a:p>
            <a:pPr lvl="3" eaLnBrk="1" hangingPunct="1">
              <a:lnSpc>
                <a:spcPct val="70000"/>
              </a:lnSpc>
              <a:buFont typeface="Wingdings" panose="05000000000000000000" pitchFamily="2" charset="2"/>
              <a:buNone/>
            </a:pPr>
            <a:r>
              <a:rPr lang="es-PR" altLang="en-US" sz="2400" b="1"/>
              <a:t>     elastina para deformarse en la unidad</a:t>
            </a:r>
          </a:p>
          <a:p>
            <a:pPr lvl="3" eaLnBrk="1" hangingPunct="1">
              <a:lnSpc>
                <a:spcPct val="70000"/>
              </a:lnSpc>
              <a:buFont typeface="Wingdings" panose="05000000000000000000" pitchFamily="2" charset="2"/>
              <a:buNone/>
            </a:pPr>
            <a:r>
              <a:rPr lang="es-PR" altLang="en-US" sz="2400" b="1"/>
              <a:t>     musculotendinosa</a:t>
            </a:r>
            <a:endParaRPr lang="es-PR" altLang="en-US" b="1"/>
          </a:p>
        </p:txBody>
      </p:sp>
      <p:sp>
        <p:nvSpPr>
          <p:cNvPr id="407555" name="Title 1">
            <a:extLst>
              <a:ext uri="{FF2B5EF4-FFF2-40B4-BE49-F238E27FC236}">
                <a16:creationId xmlns:a16="http://schemas.microsoft.com/office/drawing/2014/main" id="{8B7AE92C-DF9E-0E11-B16F-360C1713C611}"/>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p:txBody>
      </p:sp>
      <p:sp>
        <p:nvSpPr>
          <p:cNvPr id="4" name="Title 5">
            <a:extLst>
              <a:ext uri="{FF2B5EF4-FFF2-40B4-BE49-F238E27FC236}">
                <a16:creationId xmlns:a16="http://schemas.microsoft.com/office/drawing/2014/main" id="{547E67D9-BCD0-08BF-170D-52F3D90C300A}"/>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Content Placeholder 2">
            <a:extLst>
              <a:ext uri="{FF2B5EF4-FFF2-40B4-BE49-F238E27FC236}">
                <a16:creationId xmlns:a16="http://schemas.microsoft.com/office/drawing/2014/main" id="{E4FEAC54-13BC-D250-F372-11198E03BD51}"/>
              </a:ext>
            </a:extLst>
          </p:cNvPr>
          <p:cNvSpPr>
            <a:spLocks noGrp="1"/>
          </p:cNvSpPr>
          <p:nvPr>
            <p:ph idx="4294967295"/>
          </p:nvPr>
        </p:nvSpPr>
        <p:spPr>
          <a:xfrm>
            <a:off x="228600" y="2743200"/>
            <a:ext cx="8686800" cy="3962400"/>
          </a:xfrm>
        </p:spPr>
        <p:txBody>
          <a:bodyPr/>
          <a:lstStyle/>
          <a:p>
            <a:pPr eaLnBrk="1" hangingPunct="1">
              <a:buFont typeface="Wingdings" panose="05000000000000000000" pitchFamily="2" charset="2"/>
              <a:buChar char="q"/>
            </a:pPr>
            <a:r>
              <a:rPr lang="es-PR" altLang="en-US" b="1"/>
              <a:t> Calentamiento:</a:t>
            </a:r>
          </a:p>
          <a:p>
            <a:pPr lvl="1" eaLnBrk="1" hangingPunct="1">
              <a:lnSpc>
                <a:spcPct val="90000"/>
              </a:lnSpc>
              <a:buFont typeface="Wingdings" panose="05000000000000000000" pitchFamily="2" charset="2"/>
              <a:buChar char="Ø"/>
            </a:pPr>
            <a:r>
              <a:rPr lang="es-PR" altLang="en-US" b="1"/>
              <a:t> Justificación:</a:t>
            </a:r>
            <a:endParaRPr lang="es-PR" altLang="en-US" sz="3200" b="1"/>
          </a:p>
          <a:p>
            <a:pPr lvl="2" eaLnBrk="1" hangingPunct="1">
              <a:buFontTx/>
              <a:buChar char="•"/>
            </a:pPr>
            <a:r>
              <a:rPr lang="es-PR" altLang="en-US" b="1"/>
              <a:t>Mejora:</a:t>
            </a:r>
          </a:p>
          <a:p>
            <a:pPr lvl="3" eaLnBrk="1" hangingPunct="1">
              <a:lnSpc>
                <a:spcPct val="80000"/>
              </a:lnSpc>
              <a:buFont typeface="Wingdings" panose="05000000000000000000" pitchFamily="2" charset="2"/>
              <a:buChar char="ð"/>
            </a:pPr>
            <a:r>
              <a:rPr lang="es-PR" altLang="en-US" sz="2400" b="1"/>
              <a:t> La capacidad de los órganos tendinosos de Golgi para</a:t>
            </a:r>
          </a:p>
          <a:p>
            <a:pPr lvl="3" eaLnBrk="1" hangingPunct="1">
              <a:lnSpc>
                <a:spcPct val="80000"/>
              </a:lnSpc>
              <a:buFont typeface="Wingdings" panose="05000000000000000000" pitchFamily="2" charset="2"/>
              <a:buNone/>
            </a:pPr>
            <a:r>
              <a:rPr lang="es-PR" altLang="en-US" sz="2400" b="1"/>
              <a:t>     relajar el músculo de forma refleja mediante </a:t>
            </a:r>
          </a:p>
          <a:p>
            <a:pPr lvl="3" eaLnBrk="1" hangingPunct="1">
              <a:lnSpc>
                <a:spcPct val="80000"/>
              </a:lnSpc>
              <a:buFont typeface="Wingdings" panose="05000000000000000000" pitchFamily="2" charset="2"/>
              <a:buNone/>
            </a:pPr>
            <a:r>
              <a:rPr lang="es-PR" altLang="en-US" sz="2400" b="1"/>
              <a:t>     inhibición autógena</a:t>
            </a:r>
            <a:endParaRPr lang="es-PR" altLang="en-US" b="1"/>
          </a:p>
        </p:txBody>
      </p:sp>
      <p:sp>
        <p:nvSpPr>
          <p:cNvPr id="409603" name="Title 1">
            <a:extLst>
              <a:ext uri="{FF2B5EF4-FFF2-40B4-BE49-F238E27FC236}">
                <a16:creationId xmlns:a16="http://schemas.microsoft.com/office/drawing/2014/main" id="{CFF5DA28-FB21-CD75-E5E0-F1825E0C96A2}"/>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p:txBody>
      </p:sp>
      <p:sp>
        <p:nvSpPr>
          <p:cNvPr id="4" name="Title 5">
            <a:extLst>
              <a:ext uri="{FF2B5EF4-FFF2-40B4-BE49-F238E27FC236}">
                <a16:creationId xmlns:a16="http://schemas.microsoft.com/office/drawing/2014/main" id="{D24D7B35-E8AA-7CEF-F4C9-8789866A4337}"/>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Content Placeholder 2">
            <a:extLst>
              <a:ext uri="{FF2B5EF4-FFF2-40B4-BE49-F238E27FC236}">
                <a16:creationId xmlns:a16="http://schemas.microsoft.com/office/drawing/2014/main" id="{BCC1F65A-5BCE-22F0-A42C-9D47C7D20E59}"/>
              </a:ext>
            </a:extLst>
          </p:cNvPr>
          <p:cNvSpPr>
            <a:spLocks noGrp="1"/>
          </p:cNvSpPr>
          <p:nvPr>
            <p:ph idx="4294967295"/>
          </p:nvPr>
        </p:nvSpPr>
        <p:spPr>
          <a:xfrm>
            <a:off x="228600" y="2743200"/>
            <a:ext cx="8686800" cy="3962400"/>
          </a:xfrm>
        </p:spPr>
        <p:txBody>
          <a:bodyPr/>
          <a:lstStyle/>
          <a:p>
            <a:pPr eaLnBrk="1" hangingPunct="1">
              <a:buFont typeface="Wingdings" panose="05000000000000000000" pitchFamily="2" charset="2"/>
              <a:buChar char="q"/>
            </a:pPr>
            <a:r>
              <a:rPr lang="es-PR" altLang="en-US" b="1"/>
              <a:t> Calentamiento:</a:t>
            </a:r>
          </a:p>
          <a:p>
            <a:pPr lvl="1" eaLnBrk="1" hangingPunct="1">
              <a:lnSpc>
                <a:spcPct val="90000"/>
              </a:lnSpc>
              <a:buFont typeface="Wingdings" panose="05000000000000000000" pitchFamily="2" charset="2"/>
              <a:buChar char="Ø"/>
            </a:pPr>
            <a:r>
              <a:rPr lang="es-PR" altLang="en-US" b="1"/>
              <a:t> Temperatura óptima del músculo: </a:t>
            </a:r>
            <a:r>
              <a:rPr lang="es-PR" altLang="en-US" b="1" i="1"/>
              <a:t>39 °C</a:t>
            </a:r>
          </a:p>
        </p:txBody>
      </p:sp>
      <p:sp>
        <p:nvSpPr>
          <p:cNvPr id="411651" name="Title 1">
            <a:extLst>
              <a:ext uri="{FF2B5EF4-FFF2-40B4-BE49-F238E27FC236}">
                <a16:creationId xmlns:a16="http://schemas.microsoft.com/office/drawing/2014/main" id="{A1D0C92F-FBC6-5BFB-7F96-EA644D482545}"/>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p:txBody>
      </p:sp>
      <p:sp>
        <p:nvSpPr>
          <p:cNvPr id="4" name="Title 5">
            <a:extLst>
              <a:ext uri="{FF2B5EF4-FFF2-40B4-BE49-F238E27FC236}">
                <a16:creationId xmlns:a16="http://schemas.microsoft.com/office/drawing/2014/main" id="{FAB8859C-4106-1E2C-F2D2-7384082A83AA}"/>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Content Placeholder 2">
            <a:extLst>
              <a:ext uri="{FF2B5EF4-FFF2-40B4-BE49-F238E27FC236}">
                <a16:creationId xmlns:a16="http://schemas.microsoft.com/office/drawing/2014/main" id="{82655F88-0094-E154-464C-D5796251B176}"/>
              </a:ext>
            </a:extLst>
          </p:cNvPr>
          <p:cNvSpPr>
            <a:spLocks noGrp="1"/>
          </p:cNvSpPr>
          <p:nvPr>
            <p:ph idx="4294967295"/>
          </p:nvPr>
        </p:nvSpPr>
        <p:spPr>
          <a:xfrm>
            <a:off x="228600" y="2743200"/>
            <a:ext cx="8610600" cy="3657600"/>
          </a:xfrm>
        </p:spPr>
        <p:txBody>
          <a:bodyPr/>
          <a:lstStyle/>
          <a:p>
            <a:pPr eaLnBrk="1" hangingPunct="1">
              <a:buFont typeface="Wingdings" panose="05000000000000000000" pitchFamily="2" charset="2"/>
              <a:buChar char="q"/>
            </a:pPr>
            <a:r>
              <a:rPr lang="es-PR" altLang="en-US" b="1"/>
              <a:t> Calentamiento:</a:t>
            </a:r>
          </a:p>
          <a:p>
            <a:pPr lvl="1" eaLnBrk="1" hangingPunct="1">
              <a:lnSpc>
                <a:spcPct val="90000"/>
              </a:lnSpc>
              <a:buFont typeface="Wingdings" panose="05000000000000000000" pitchFamily="2" charset="2"/>
              <a:buChar char="Ø"/>
            </a:pPr>
            <a:r>
              <a:rPr lang="es-PR" altLang="en-US" b="1"/>
              <a:t> Protocolo:</a:t>
            </a:r>
          </a:p>
          <a:p>
            <a:pPr lvl="2" eaLnBrk="1" hangingPunct="1">
              <a:buFontTx/>
              <a:buChar char="•"/>
            </a:pPr>
            <a:r>
              <a:rPr lang="es-PR" altLang="en-US" b="1"/>
              <a:t>Tipos de ejercicios:</a:t>
            </a:r>
          </a:p>
          <a:p>
            <a:pPr lvl="3" eaLnBrk="1" hangingPunct="1">
              <a:buFont typeface="Wingdings" panose="05000000000000000000" pitchFamily="2" charset="2"/>
              <a:buChar char="ð"/>
            </a:pPr>
            <a:r>
              <a:rPr lang="es-PR" altLang="en-US" sz="2400" b="1"/>
              <a:t> Trotar a una muy baja intensidad</a:t>
            </a:r>
          </a:p>
          <a:p>
            <a:pPr lvl="3" eaLnBrk="1" hangingPunct="1">
              <a:buFont typeface="Wingdings" panose="05000000000000000000" pitchFamily="2" charset="2"/>
              <a:buChar char="ð"/>
            </a:pPr>
            <a:r>
              <a:rPr lang="es-PR" altLang="en-US" sz="2400" b="1"/>
              <a:t> Caminar rápido</a:t>
            </a:r>
          </a:p>
          <a:p>
            <a:pPr lvl="3" eaLnBrk="1" hangingPunct="1">
              <a:buFont typeface="Wingdings" panose="05000000000000000000" pitchFamily="2" charset="2"/>
              <a:buChar char="ð"/>
            </a:pPr>
            <a:r>
              <a:rPr lang="es-PR" altLang="en-US" sz="2400" b="1"/>
              <a:t> Ciclismo estacionario</a:t>
            </a:r>
          </a:p>
          <a:p>
            <a:pPr lvl="2" eaLnBrk="1" hangingPunct="1">
              <a:buFontTx/>
              <a:buChar char="•"/>
            </a:pPr>
            <a:r>
              <a:rPr lang="es-PR" altLang="en-US" b="1"/>
              <a:t>Duración: </a:t>
            </a:r>
            <a:r>
              <a:rPr lang="es-PR" altLang="en-US" b="1" i="1"/>
              <a:t>5 - 10 minutos</a:t>
            </a:r>
          </a:p>
          <a:p>
            <a:pPr lvl="2" eaLnBrk="1" hangingPunct="1">
              <a:buFontTx/>
              <a:buChar char="•"/>
            </a:pPr>
            <a:r>
              <a:rPr lang="es-PR" altLang="en-US" b="1"/>
              <a:t>Otros métodos para conducir calor</a:t>
            </a:r>
            <a:endParaRPr lang="es-PR" altLang="en-US" sz="2800" b="1"/>
          </a:p>
          <a:p>
            <a:pPr lvl="1" eaLnBrk="1" hangingPunct="1">
              <a:lnSpc>
                <a:spcPct val="90000"/>
              </a:lnSpc>
              <a:buFont typeface="Wingdings" panose="05000000000000000000" pitchFamily="2" charset="2"/>
              <a:buNone/>
            </a:pPr>
            <a:endParaRPr lang="es-PR" altLang="en-US" b="1"/>
          </a:p>
        </p:txBody>
      </p:sp>
      <p:sp>
        <p:nvSpPr>
          <p:cNvPr id="272387" name="Title 1">
            <a:extLst>
              <a:ext uri="{FF2B5EF4-FFF2-40B4-BE49-F238E27FC236}">
                <a16:creationId xmlns:a16="http://schemas.microsoft.com/office/drawing/2014/main" id="{ED2E7CFE-B468-277A-B306-80918D846B6B}"/>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p:txBody>
      </p:sp>
      <p:sp>
        <p:nvSpPr>
          <p:cNvPr id="4" name="Title 5">
            <a:extLst>
              <a:ext uri="{FF2B5EF4-FFF2-40B4-BE49-F238E27FC236}">
                <a16:creationId xmlns:a16="http://schemas.microsoft.com/office/drawing/2014/main" id="{8452276A-24A9-9C89-4390-C6BE3D94B158}"/>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Content Placeholder 2">
            <a:extLst>
              <a:ext uri="{FF2B5EF4-FFF2-40B4-BE49-F238E27FC236}">
                <a16:creationId xmlns:a16="http://schemas.microsoft.com/office/drawing/2014/main" id="{A2246BA9-0BCE-DF86-5B72-633BB79CD1FC}"/>
              </a:ext>
            </a:extLst>
          </p:cNvPr>
          <p:cNvSpPr>
            <a:spLocks noGrp="1"/>
          </p:cNvSpPr>
          <p:nvPr>
            <p:ph idx="4294967295"/>
          </p:nvPr>
        </p:nvSpPr>
        <p:spPr>
          <a:xfrm>
            <a:off x="228600" y="3276600"/>
            <a:ext cx="8686800" cy="3048000"/>
          </a:xfrm>
        </p:spPr>
        <p:txBody>
          <a:bodyPr/>
          <a:lstStyle/>
          <a:p>
            <a:pPr eaLnBrk="1" hangingPunct="1">
              <a:lnSpc>
                <a:spcPct val="90000"/>
              </a:lnSpc>
              <a:buFont typeface="Wingdings" panose="05000000000000000000" pitchFamily="2" charset="2"/>
              <a:buChar char="q"/>
            </a:pPr>
            <a:r>
              <a:rPr lang="es-PR" altLang="en-US" b="1"/>
              <a:t> Aplicaciones de frío (crioterapia):</a:t>
            </a:r>
          </a:p>
          <a:p>
            <a:pPr lvl="1" eaLnBrk="1" hangingPunct="1">
              <a:lnSpc>
                <a:spcPct val="90000"/>
              </a:lnSpc>
              <a:buFont typeface="Wingdings" panose="05000000000000000000" pitchFamily="2" charset="2"/>
              <a:buChar char="Ø"/>
            </a:pPr>
            <a:r>
              <a:rPr lang="es-PR" altLang="en-US" b="1"/>
              <a:t> Indicaciones:</a:t>
            </a:r>
          </a:p>
          <a:p>
            <a:pPr lvl="2" eaLnBrk="1" hangingPunct="1">
              <a:lnSpc>
                <a:spcPct val="90000"/>
              </a:lnSpc>
              <a:buFontTx/>
              <a:buChar char="•"/>
            </a:pPr>
            <a:r>
              <a:rPr lang="es-PR" altLang="en-US" b="1"/>
              <a:t>Lesiones atléticas en el tejido blando que puedan producir:</a:t>
            </a:r>
          </a:p>
          <a:p>
            <a:pPr lvl="3" eaLnBrk="1" hangingPunct="1">
              <a:buFont typeface="Wingdings" panose="05000000000000000000" pitchFamily="2" charset="2"/>
              <a:buChar char="ð"/>
            </a:pPr>
            <a:r>
              <a:rPr lang="es-PR" altLang="en-US" sz="2400" b="1"/>
              <a:t> Espasmos musculares</a:t>
            </a:r>
          </a:p>
          <a:p>
            <a:pPr lvl="3" eaLnBrk="1" hangingPunct="1">
              <a:buFont typeface="Wingdings" panose="05000000000000000000" pitchFamily="2" charset="2"/>
              <a:buChar char="ð"/>
            </a:pPr>
            <a:r>
              <a:rPr lang="es-PR" altLang="en-US" sz="2400" b="1"/>
              <a:t> Inhibición dolorosa al ejecutar el arco de movimiento</a:t>
            </a:r>
          </a:p>
          <a:p>
            <a:pPr lvl="3" eaLnBrk="1" hangingPunct="1">
              <a:lnSpc>
                <a:spcPct val="60000"/>
              </a:lnSpc>
              <a:buFont typeface="Wingdings" panose="05000000000000000000" pitchFamily="2" charset="2"/>
              <a:buNone/>
            </a:pPr>
            <a:r>
              <a:rPr lang="es-PR" altLang="en-US" sz="2400" b="1"/>
              <a:t>     en la coyuntura y extremidad</a:t>
            </a:r>
            <a:endParaRPr lang="es-PR" altLang="en-US" b="1"/>
          </a:p>
        </p:txBody>
      </p:sp>
      <p:sp>
        <p:nvSpPr>
          <p:cNvPr id="274435" name="Title 1">
            <a:extLst>
              <a:ext uri="{FF2B5EF4-FFF2-40B4-BE49-F238E27FC236}">
                <a16:creationId xmlns:a16="http://schemas.microsoft.com/office/drawing/2014/main" id="{9C4CBB04-395F-1DE5-646F-F81D8D7A0F74}"/>
              </a:ext>
            </a:extLst>
          </p:cNvPr>
          <p:cNvSpPr>
            <a:spLocks/>
          </p:cNvSpPr>
          <p:nvPr/>
        </p:nvSpPr>
        <p:spPr bwMode="auto">
          <a:xfrm>
            <a:off x="304800" y="14478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COMBINADO CON TERAPIA FÍSICA</a:t>
            </a:r>
          </a:p>
        </p:txBody>
      </p:sp>
      <p:sp>
        <p:nvSpPr>
          <p:cNvPr id="4" name="Title 5">
            <a:extLst>
              <a:ext uri="{FF2B5EF4-FFF2-40B4-BE49-F238E27FC236}">
                <a16:creationId xmlns:a16="http://schemas.microsoft.com/office/drawing/2014/main" id="{E3DF1E20-65C6-C604-F46E-9CA3A5144169}"/>
              </a:ext>
            </a:extLst>
          </p:cNvPr>
          <p:cNvSpPr txBox="1">
            <a:spLocks/>
          </p:cNvSpPr>
          <p:nvPr/>
        </p:nvSpPr>
        <p:spPr bwMode="auto">
          <a:xfrm>
            <a:off x="0" y="4572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Content Placeholder 2">
            <a:extLst>
              <a:ext uri="{FF2B5EF4-FFF2-40B4-BE49-F238E27FC236}">
                <a16:creationId xmlns:a16="http://schemas.microsoft.com/office/drawing/2014/main" id="{992C52F6-0070-8A21-93AF-81FD3AF31D84}"/>
              </a:ext>
            </a:extLst>
          </p:cNvPr>
          <p:cNvSpPr>
            <a:spLocks noGrp="1"/>
          </p:cNvSpPr>
          <p:nvPr>
            <p:ph idx="4294967295"/>
          </p:nvPr>
        </p:nvSpPr>
        <p:spPr>
          <a:xfrm>
            <a:off x="228600" y="3276600"/>
            <a:ext cx="8686800" cy="3048000"/>
          </a:xfrm>
        </p:spPr>
        <p:txBody>
          <a:bodyPr/>
          <a:lstStyle/>
          <a:p>
            <a:pPr eaLnBrk="1" hangingPunct="1">
              <a:lnSpc>
                <a:spcPct val="90000"/>
              </a:lnSpc>
              <a:buFont typeface="Wingdings" panose="05000000000000000000" pitchFamily="2" charset="2"/>
              <a:buChar char="q"/>
            </a:pPr>
            <a:r>
              <a:rPr lang="es-PR" altLang="en-US" b="1"/>
              <a:t> Aplicaciones de frío (crioterapia):</a:t>
            </a:r>
          </a:p>
          <a:p>
            <a:pPr lvl="1" eaLnBrk="1" hangingPunct="1">
              <a:lnSpc>
                <a:spcPct val="90000"/>
              </a:lnSpc>
              <a:buFont typeface="Wingdings" panose="05000000000000000000" pitchFamily="2" charset="2"/>
              <a:buChar char="Ø"/>
            </a:pPr>
            <a:r>
              <a:rPr lang="es-PR" altLang="en-US" b="1"/>
              <a:t> Usos:</a:t>
            </a:r>
          </a:p>
          <a:p>
            <a:pPr lvl="2" eaLnBrk="1" hangingPunct="1">
              <a:lnSpc>
                <a:spcPct val="90000"/>
              </a:lnSpc>
              <a:buFontTx/>
              <a:buChar char="•"/>
            </a:pPr>
            <a:r>
              <a:rPr lang="es-PR" altLang="en-US" b="1"/>
              <a:t>Como técnica de crioterapia, antes de estirar el músculo</a:t>
            </a:r>
          </a:p>
          <a:p>
            <a:pPr lvl="2" eaLnBrk="1" hangingPunct="1">
              <a:lnSpc>
                <a:spcPct val="90000"/>
              </a:lnSpc>
              <a:buFontTx/>
              <a:buChar char="•"/>
            </a:pPr>
            <a:r>
              <a:rPr lang="es-PR" altLang="en-US" b="1"/>
              <a:t>Luego de llevar a cabo los ejercicios de flexibilidad </a:t>
            </a:r>
          </a:p>
        </p:txBody>
      </p:sp>
      <p:sp>
        <p:nvSpPr>
          <p:cNvPr id="284675" name="Title 1">
            <a:extLst>
              <a:ext uri="{FF2B5EF4-FFF2-40B4-BE49-F238E27FC236}">
                <a16:creationId xmlns:a16="http://schemas.microsoft.com/office/drawing/2014/main" id="{D21214CB-46D6-ECAB-BA4B-4787C4DAD988}"/>
              </a:ext>
            </a:extLst>
          </p:cNvPr>
          <p:cNvSpPr>
            <a:spLocks/>
          </p:cNvSpPr>
          <p:nvPr/>
        </p:nvSpPr>
        <p:spPr bwMode="auto">
          <a:xfrm>
            <a:off x="304800" y="14478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COMBINADO CON TERAPIA FÍSICA</a:t>
            </a:r>
          </a:p>
        </p:txBody>
      </p:sp>
      <p:sp>
        <p:nvSpPr>
          <p:cNvPr id="4" name="Title 5">
            <a:extLst>
              <a:ext uri="{FF2B5EF4-FFF2-40B4-BE49-F238E27FC236}">
                <a16:creationId xmlns:a16="http://schemas.microsoft.com/office/drawing/2014/main" id="{0773C43E-1C11-58EA-4F76-E3FFFDB54CC2}"/>
              </a:ext>
            </a:extLst>
          </p:cNvPr>
          <p:cNvSpPr txBox="1">
            <a:spLocks/>
          </p:cNvSpPr>
          <p:nvPr/>
        </p:nvSpPr>
        <p:spPr bwMode="auto">
          <a:xfrm>
            <a:off x="0" y="4572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Content Placeholder 2">
            <a:extLst>
              <a:ext uri="{FF2B5EF4-FFF2-40B4-BE49-F238E27FC236}">
                <a16:creationId xmlns:a16="http://schemas.microsoft.com/office/drawing/2014/main" id="{F08BDA40-550B-4200-C641-6D02F45877D4}"/>
              </a:ext>
            </a:extLst>
          </p:cNvPr>
          <p:cNvSpPr>
            <a:spLocks noGrp="1"/>
          </p:cNvSpPr>
          <p:nvPr>
            <p:ph idx="4294967295"/>
          </p:nvPr>
        </p:nvSpPr>
        <p:spPr>
          <a:xfrm>
            <a:off x="228600" y="3276600"/>
            <a:ext cx="8686800" cy="2743200"/>
          </a:xfrm>
        </p:spPr>
        <p:txBody>
          <a:bodyPr/>
          <a:lstStyle/>
          <a:p>
            <a:pPr eaLnBrk="1" hangingPunct="1">
              <a:lnSpc>
                <a:spcPct val="90000"/>
              </a:lnSpc>
              <a:buFont typeface="Wingdings" panose="05000000000000000000" pitchFamily="2" charset="2"/>
              <a:buChar char="q"/>
            </a:pPr>
            <a:r>
              <a:rPr lang="es-PR" altLang="en-US" b="1"/>
              <a:t> Aplicaciones de frío (crioterapia):</a:t>
            </a:r>
          </a:p>
          <a:p>
            <a:pPr lvl="1" eaLnBrk="1" hangingPunct="1">
              <a:lnSpc>
                <a:spcPct val="90000"/>
              </a:lnSpc>
              <a:buFont typeface="Wingdings" panose="05000000000000000000" pitchFamily="2" charset="2"/>
              <a:buChar char="Ø"/>
            </a:pPr>
            <a:r>
              <a:rPr lang="es-PR" altLang="en-US" b="1"/>
              <a:t> Justificación:</a:t>
            </a:r>
          </a:p>
          <a:p>
            <a:pPr lvl="2" eaLnBrk="1" hangingPunct="1">
              <a:lnSpc>
                <a:spcPct val="90000"/>
              </a:lnSpc>
              <a:buFontTx/>
              <a:buChar char="•"/>
            </a:pPr>
            <a:r>
              <a:rPr lang="es-PR" altLang="en-US" b="1"/>
              <a:t>En teoría, una vez la deformación plástica ocurra, bajando</a:t>
            </a:r>
          </a:p>
          <a:p>
            <a:pPr lvl="2" eaLnBrk="1" hangingPunct="1">
              <a:lnSpc>
                <a:spcPct val="70000"/>
              </a:lnSpc>
              <a:buFontTx/>
              <a:buNone/>
            </a:pPr>
            <a:r>
              <a:rPr lang="es-PR" altLang="en-US" b="1"/>
              <a:t>   la temperatura se pueden prolongar los cambios en</a:t>
            </a:r>
          </a:p>
          <a:p>
            <a:pPr lvl="2" eaLnBrk="1" hangingPunct="1">
              <a:lnSpc>
                <a:spcPct val="70000"/>
              </a:lnSpc>
              <a:buFontTx/>
              <a:buNone/>
            </a:pPr>
            <a:r>
              <a:rPr lang="es-PR" altLang="en-US" b="1"/>
              <a:t>   longitud :</a:t>
            </a:r>
          </a:p>
          <a:p>
            <a:pPr lvl="2" eaLnBrk="1" hangingPunct="1">
              <a:buFontTx/>
              <a:buNone/>
            </a:pPr>
            <a:r>
              <a:rPr lang="es-PR" altLang="en-US" b="1"/>
              <a:t>   </a:t>
            </a:r>
            <a:r>
              <a:rPr lang="es-PR" altLang="en-US" b="1" i="1"/>
              <a:t>Se utiliza como ventaja las propiedades térmicas que</a:t>
            </a:r>
          </a:p>
          <a:p>
            <a:pPr lvl="2" eaLnBrk="1" hangingPunct="1">
              <a:lnSpc>
                <a:spcPct val="50000"/>
              </a:lnSpc>
              <a:buFontTx/>
              <a:buNone/>
            </a:pPr>
            <a:r>
              <a:rPr lang="es-PR" altLang="en-US" b="1" i="1"/>
              <a:t>   posee el tejido conectivo</a:t>
            </a:r>
          </a:p>
        </p:txBody>
      </p:sp>
      <p:sp>
        <p:nvSpPr>
          <p:cNvPr id="278533" name="Title 1">
            <a:extLst>
              <a:ext uri="{FF2B5EF4-FFF2-40B4-BE49-F238E27FC236}">
                <a16:creationId xmlns:a16="http://schemas.microsoft.com/office/drawing/2014/main" id="{170412E9-9A9D-6FEA-FDD9-7DF602680BB4}"/>
              </a:ext>
            </a:extLst>
          </p:cNvPr>
          <p:cNvSpPr>
            <a:spLocks/>
          </p:cNvSpPr>
          <p:nvPr/>
        </p:nvSpPr>
        <p:spPr bwMode="auto">
          <a:xfrm>
            <a:off x="304800" y="14478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COMBINADO CON TERAPIA FÍSICA</a:t>
            </a:r>
          </a:p>
        </p:txBody>
      </p:sp>
      <p:sp>
        <p:nvSpPr>
          <p:cNvPr id="4" name="Title 5">
            <a:extLst>
              <a:ext uri="{FF2B5EF4-FFF2-40B4-BE49-F238E27FC236}">
                <a16:creationId xmlns:a16="http://schemas.microsoft.com/office/drawing/2014/main" id="{539E2CB2-73BC-1338-82A5-3E077B2F850C}"/>
              </a:ext>
            </a:extLst>
          </p:cNvPr>
          <p:cNvSpPr txBox="1">
            <a:spLocks/>
          </p:cNvSpPr>
          <p:nvPr/>
        </p:nvSpPr>
        <p:spPr bwMode="auto">
          <a:xfrm>
            <a:off x="0" y="4572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Content Placeholder 2">
            <a:extLst>
              <a:ext uri="{FF2B5EF4-FFF2-40B4-BE49-F238E27FC236}">
                <a16:creationId xmlns:a16="http://schemas.microsoft.com/office/drawing/2014/main" id="{5066D8A3-AA82-B8B7-958E-D2BCEFFE0172}"/>
              </a:ext>
            </a:extLst>
          </p:cNvPr>
          <p:cNvSpPr>
            <a:spLocks noGrp="1"/>
          </p:cNvSpPr>
          <p:nvPr>
            <p:ph idx="4294967295"/>
          </p:nvPr>
        </p:nvSpPr>
        <p:spPr>
          <a:xfrm>
            <a:off x="228600" y="3276600"/>
            <a:ext cx="8686800" cy="3276600"/>
          </a:xfrm>
        </p:spPr>
        <p:txBody>
          <a:bodyPr/>
          <a:lstStyle/>
          <a:p>
            <a:pPr eaLnBrk="1" hangingPunct="1">
              <a:lnSpc>
                <a:spcPct val="90000"/>
              </a:lnSpc>
              <a:buFont typeface="Wingdings" panose="05000000000000000000" pitchFamily="2" charset="2"/>
              <a:buChar char="q"/>
            </a:pPr>
            <a:r>
              <a:rPr lang="es-PR" altLang="en-US" b="1"/>
              <a:t> Aplicaciones de frío (crioterapia):</a:t>
            </a:r>
          </a:p>
          <a:p>
            <a:pPr lvl="1" eaLnBrk="1" hangingPunct="1">
              <a:lnSpc>
                <a:spcPct val="90000"/>
              </a:lnSpc>
              <a:buFont typeface="Wingdings" panose="05000000000000000000" pitchFamily="2" charset="2"/>
              <a:buChar char="Ø"/>
            </a:pPr>
            <a:r>
              <a:rPr lang="es-PR" altLang="en-US" b="1"/>
              <a:t> Efectos:</a:t>
            </a:r>
          </a:p>
          <a:p>
            <a:pPr lvl="2" eaLnBrk="1" hangingPunct="1">
              <a:lnSpc>
                <a:spcPct val="90000"/>
              </a:lnSpc>
              <a:buFontTx/>
              <a:buChar char="•"/>
            </a:pPr>
            <a:r>
              <a:rPr lang="es-PR" altLang="en-US" b="1"/>
              <a:t>Ese suprime:</a:t>
            </a:r>
          </a:p>
          <a:p>
            <a:pPr lvl="3" eaLnBrk="1" hangingPunct="1">
              <a:buFont typeface="Wingdings" panose="05000000000000000000" pitchFamily="2" charset="2"/>
              <a:buChar char="ð"/>
            </a:pPr>
            <a:r>
              <a:rPr lang="es-PR" altLang="en-US" sz="2400" b="1"/>
              <a:t> El espasmo muscular</a:t>
            </a:r>
          </a:p>
          <a:p>
            <a:pPr lvl="3" eaLnBrk="1" hangingPunct="1">
              <a:buFont typeface="Wingdings" panose="05000000000000000000" pitchFamily="2" charset="2"/>
              <a:buChar char="ð"/>
            </a:pPr>
            <a:r>
              <a:rPr lang="es-PR" altLang="en-US" sz="2400" b="1"/>
              <a:t> La inhibición dolorosa en el arco de movimiento</a:t>
            </a:r>
            <a:endParaRPr lang="es-PR" altLang="en-US" b="1"/>
          </a:p>
          <a:p>
            <a:pPr lvl="2" eaLnBrk="1" hangingPunct="1">
              <a:lnSpc>
                <a:spcPct val="90000"/>
              </a:lnSpc>
              <a:buFontTx/>
              <a:buChar char="•"/>
            </a:pPr>
            <a:r>
              <a:rPr lang="es-PR" altLang="en-US" b="1"/>
              <a:t>Se anestesia el dolor:</a:t>
            </a:r>
          </a:p>
          <a:p>
            <a:pPr lvl="3" eaLnBrk="1" hangingPunct="1">
              <a:buFont typeface="Wingdings" panose="05000000000000000000" pitchFamily="2" charset="2"/>
              <a:buChar char="ð"/>
            </a:pPr>
            <a:r>
              <a:rPr lang="es-PR" altLang="en-US" sz="2400" b="1"/>
              <a:t>Esto permite realizar el estiramiento</a:t>
            </a:r>
            <a:r>
              <a:rPr lang="es-PR" altLang="en-US" b="1"/>
              <a:t> </a:t>
            </a:r>
          </a:p>
        </p:txBody>
      </p:sp>
      <p:sp>
        <p:nvSpPr>
          <p:cNvPr id="280581" name="Title 1">
            <a:extLst>
              <a:ext uri="{FF2B5EF4-FFF2-40B4-BE49-F238E27FC236}">
                <a16:creationId xmlns:a16="http://schemas.microsoft.com/office/drawing/2014/main" id="{036FD2C3-4941-14EB-9341-15687F10CCA5}"/>
              </a:ext>
            </a:extLst>
          </p:cNvPr>
          <p:cNvSpPr>
            <a:spLocks/>
          </p:cNvSpPr>
          <p:nvPr/>
        </p:nvSpPr>
        <p:spPr bwMode="auto">
          <a:xfrm>
            <a:off x="304800" y="14478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COMBINADO CON TERAPIA FÍSICA</a:t>
            </a:r>
          </a:p>
        </p:txBody>
      </p:sp>
      <p:sp>
        <p:nvSpPr>
          <p:cNvPr id="4" name="Title 5">
            <a:extLst>
              <a:ext uri="{FF2B5EF4-FFF2-40B4-BE49-F238E27FC236}">
                <a16:creationId xmlns:a16="http://schemas.microsoft.com/office/drawing/2014/main" id="{2B8FE1FB-8250-53D0-CD2D-41B954289019}"/>
              </a:ext>
            </a:extLst>
          </p:cNvPr>
          <p:cNvSpPr txBox="1">
            <a:spLocks/>
          </p:cNvSpPr>
          <p:nvPr/>
        </p:nvSpPr>
        <p:spPr bwMode="auto">
          <a:xfrm>
            <a:off x="0" y="4572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Content Placeholder 2">
            <a:extLst>
              <a:ext uri="{FF2B5EF4-FFF2-40B4-BE49-F238E27FC236}">
                <a16:creationId xmlns:a16="http://schemas.microsoft.com/office/drawing/2014/main" id="{54AF85F4-94B5-D5BE-B1EC-E64690C62A15}"/>
              </a:ext>
            </a:extLst>
          </p:cNvPr>
          <p:cNvSpPr>
            <a:spLocks noGrp="1"/>
          </p:cNvSpPr>
          <p:nvPr>
            <p:ph idx="4294967295"/>
          </p:nvPr>
        </p:nvSpPr>
        <p:spPr>
          <a:xfrm>
            <a:off x="228600" y="3200400"/>
            <a:ext cx="8686800" cy="3429000"/>
          </a:xfrm>
        </p:spPr>
        <p:txBody>
          <a:bodyPr/>
          <a:lstStyle/>
          <a:p>
            <a:pPr eaLnBrk="1" hangingPunct="1">
              <a:lnSpc>
                <a:spcPct val="90000"/>
              </a:lnSpc>
              <a:buFont typeface="Wingdings" panose="05000000000000000000" pitchFamily="2" charset="2"/>
              <a:buChar char="q"/>
            </a:pPr>
            <a:r>
              <a:rPr lang="es-PR" altLang="en-US" b="1"/>
              <a:t> Aplicaciones de frío (crioterapia):</a:t>
            </a:r>
          </a:p>
          <a:p>
            <a:pPr lvl="1" eaLnBrk="1" hangingPunct="1">
              <a:lnSpc>
                <a:spcPct val="90000"/>
              </a:lnSpc>
              <a:buFont typeface="Wingdings" panose="05000000000000000000" pitchFamily="2" charset="2"/>
              <a:buChar char="Ø"/>
            </a:pPr>
            <a:r>
              <a:rPr lang="es-PR" altLang="en-US" b="1"/>
              <a:t> Protocolo/Procedimiento:</a:t>
            </a:r>
          </a:p>
          <a:p>
            <a:pPr lvl="2" eaLnBrk="1" hangingPunct="1">
              <a:lnSpc>
                <a:spcPct val="90000"/>
              </a:lnSpc>
              <a:buFontTx/>
              <a:buChar char="•"/>
            </a:pPr>
            <a:r>
              <a:rPr lang="es-PR" altLang="en-US" b="1"/>
              <a:t>Aplicación de frío en la forma de:</a:t>
            </a:r>
          </a:p>
          <a:p>
            <a:pPr lvl="3" eaLnBrk="1" hangingPunct="1">
              <a:buFont typeface="Wingdings" panose="05000000000000000000" pitchFamily="2" charset="2"/>
              <a:buChar char="ð"/>
            </a:pPr>
            <a:r>
              <a:rPr lang="es-PR" altLang="en-US" sz="2400" b="1"/>
              <a:t> Masaje con hielo</a:t>
            </a:r>
          </a:p>
          <a:p>
            <a:pPr lvl="3" eaLnBrk="1" hangingPunct="1">
              <a:buFont typeface="Wingdings" panose="05000000000000000000" pitchFamily="2" charset="2"/>
              <a:buChar char="ð"/>
            </a:pPr>
            <a:r>
              <a:rPr lang="es-PR" altLang="en-US" sz="2400" b="1"/>
              <a:t> Inmersión en agua fría</a:t>
            </a:r>
          </a:p>
          <a:p>
            <a:pPr lvl="3" eaLnBrk="1" hangingPunct="1">
              <a:buFont typeface="Wingdings" panose="05000000000000000000" pitchFamily="2" charset="2"/>
              <a:buChar char="ð"/>
            </a:pPr>
            <a:r>
              <a:rPr lang="es-PR" altLang="en-US" sz="2400" b="1"/>
              <a:t> Bolsas/paquetes de hielo</a:t>
            </a:r>
          </a:p>
          <a:p>
            <a:pPr lvl="3" eaLnBrk="1" hangingPunct="1">
              <a:buFont typeface="Wingdings" panose="05000000000000000000" pitchFamily="2" charset="2"/>
              <a:buChar char="ð"/>
            </a:pPr>
            <a:r>
              <a:rPr lang="es-PR" altLang="en-US" sz="2400" b="1"/>
              <a:t> Roceador frío (vapocoolant):</a:t>
            </a:r>
          </a:p>
        </p:txBody>
      </p:sp>
      <p:sp>
        <p:nvSpPr>
          <p:cNvPr id="286725" name="Title 1">
            <a:extLst>
              <a:ext uri="{FF2B5EF4-FFF2-40B4-BE49-F238E27FC236}">
                <a16:creationId xmlns:a16="http://schemas.microsoft.com/office/drawing/2014/main" id="{D4C47F97-8FCA-4444-6552-EECE896EC7AE}"/>
              </a:ext>
            </a:extLst>
          </p:cNvPr>
          <p:cNvSpPr>
            <a:spLocks/>
          </p:cNvSpPr>
          <p:nvPr/>
        </p:nvSpPr>
        <p:spPr bwMode="auto">
          <a:xfrm>
            <a:off x="304800" y="14478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COMBINADO CON TERAPIA FÍSICA</a:t>
            </a:r>
          </a:p>
        </p:txBody>
      </p:sp>
      <p:sp>
        <p:nvSpPr>
          <p:cNvPr id="4" name="Title 5">
            <a:extLst>
              <a:ext uri="{FF2B5EF4-FFF2-40B4-BE49-F238E27FC236}">
                <a16:creationId xmlns:a16="http://schemas.microsoft.com/office/drawing/2014/main" id="{F8CB43F9-B8A8-F154-A14C-6042F28320A8}"/>
              </a:ext>
            </a:extLst>
          </p:cNvPr>
          <p:cNvSpPr txBox="1">
            <a:spLocks/>
          </p:cNvSpPr>
          <p:nvPr/>
        </p:nvSpPr>
        <p:spPr bwMode="auto">
          <a:xfrm>
            <a:off x="0" y="4572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Content Placeholder 2">
            <a:extLst>
              <a:ext uri="{FF2B5EF4-FFF2-40B4-BE49-F238E27FC236}">
                <a16:creationId xmlns:a16="http://schemas.microsoft.com/office/drawing/2014/main" id="{5327808D-CF55-8EC2-2C44-0A024BB9AB4A}"/>
              </a:ext>
            </a:extLst>
          </p:cNvPr>
          <p:cNvSpPr>
            <a:spLocks noGrp="1"/>
          </p:cNvSpPr>
          <p:nvPr>
            <p:ph idx="4294967295"/>
          </p:nvPr>
        </p:nvSpPr>
        <p:spPr>
          <a:xfrm>
            <a:off x="381000" y="3200400"/>
            <a:ext cx="8229600" cy="3124200"/>
          </a:xfrm>
        </p:spPr>
        <p:txBody>
          <a:bodyPr/>
          <a:lstStyle/>
          <a:p>
            <a:pPr algn="ctr" eaLnBrk="1" hangingPunct="1">
              <a:lnSpc>
                <a:spcPct val="110000"/>
              </a:lnSpc>
              <a:buFont typeface="Wingdings" panose="05000000000000000000" pitchFamily="2" charset="2"/>
              <a:buNone/>
            </a:pPr>
            <a:r>
              <a:rPr lang="es-PR" altLang="en-US" b="1"/>
              <a:t>La cantidad de movilidad de una articulación, determinada por el tejido blando y estructuras óseas en el área</a:t>
            </a:r>
          </a:p>
        </p:txBody>
      </p:sp>
      <p:sp>
        <p:nvSpPr>
          <p:cNvPr id="192516" name="Title 1">
            <a:extLst>
              <a:ext uri="{FF2B5EF4-FFF2-40B4-BE49-F238E27FC236}">
                <a16:creationId xmlns:a16="http://schemas.microsoft.com/office/drawing/2014/main" id="{640D3B3A-F5BD-D652-0051-9085114D73C7}"/>
              </a:ext>
            </a:extLst>
          </p:cNvPr>
          <p:cNvSpPr>
            <a:spLocks/>
          </p:cNvSpPr>
          <p:nvPr/>
        </p:nvSpPr>
        <p:spPr bwMode="auto">
          <a:xfrm>
            <a:off x="304800" y="19050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DEFINICIONES:</a:t>
            </a:r>
            <a:br>
              <a:rPr lang="es-PR" altLang="en-US" sz="3700">
                <a:latin typeface="Calibri" panose="020F0502020204030204" pitchFamily="34" charset="0"/>
              </a:rPr>
            </a:br>
            <a:r>
              <a:rPr lang="es-PR" altLang="en-US" sz="3500" i="1">
                <a:latin typeface="Tahoma" panose="020B0604030504040204" pitchFamily="34" charset="0"/>
              </a:rPr>
              <a:t>ARCO DE MOVIMIENTO</a:t>
            </a:r>
          </a:p>
        </p:txBody>
      </p:sp>
      <p:sp>
        <p:nvSpPr>
          <p:cNvPr id="4" name="Title 5">
            <a:extLst>
              <a:ext uri="{FF2B5EF4-FFF2-40B4-BE49-F238E27FC236}">
                <a16:creationId xmlns:a16="http://schemas.microsoft.com/office/drawing/2014/main" id="{07EB6025-CC6F-BB42-4D97-090401879C1F}"/>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a:t>
            </a:r>
          </a:p>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Y FLEXIBILIDAD</a:t>
            </a: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Content Placeholder 2">
            <a:extLst>
              <a:ext uri="{FF2B5EF4-FFF2-40B4-BE49-F238E27FC236}">
                <a16:creationId xmlns:a16="http://schemas.microsoft.com/office/drawing/2014/main" id="{78D1B468-D915-0A24-9E43-3F8328E82117}"/>
              </a:ext>
            </a:extLst>
          </p:cNvPr>
          <p:cNvSpPr>
            <a:spLocks noGrp="1"/>
          </p:cNvSpPr>
          <p:nvPr>
            <p:ph idx="4294967295"/>
          </p:nvPr>
        </p:nvSpPr>
        <p:spPr>
          <a:xfrm>
            <a:off x="228600" y="2438400"/>
            <a:ext cx="8686800" cy="3962400"/>
          </a:xfrm>
        </p:spPr>
        <p:txBody>
          <a:bodyPr/>
          <a:lstStyle/>
          <a:p>
            <a:pPr eaLnBrk="1" hangingPunct="1">
              <a:lnSpc>
                <a:spcPct val="90000"/>
              </a:lnSpc>
              <a:buFont typeface="Wingdings" panose="05000000000000000000" pitchFamily="2" charset="2"/>
              <a:buChar char="q"/>
            </a:pPr>
            <a:r>
              <a:rPr lang="es-PR" altLang="en-US" b="1"/>
              <a:t> Aplicaciones de frío (crioterapia):</a:t>
            </a:r>
          </a:p>
          <a:p>
            <a:pPr lvl="1" eaLnBrk="1" hangingPunct="1">
              <a:lnSpc>
                <a:spcPct val="90000"/>
              </a:lnSpc>
              <a:buFont typeface="Wingdings" panose="05000000000000000000" pitchFamily="2" charset="2"/>
              <a:buChar char="Ø"/>
            </a:pPr>
            <a:r>
              <a:rPr lang="es-PR" altLang="en-US" b="1"/>
              <a:t> Protocolo/Procedimiento:</a:t>
            </a:r>
          </a:p>
          <a:p>
            <a:pPr lvl="2" eaLnBrk="1" hangingPunct="1">
              <a:lnSpc>
                <a:spcPct val="90000"/>
              </a:lnSpc>
              <a:buFontTx/>
              <a:buChar char="•"/>
            </a:pPr>
            <a:r>
              <a:rPr lang="es-PR" altLang="en-US" b="1"/>
              <a:t>Aplicación de frío en la forma de:</a:t>
            </a:r>
          </a:p>
          <a:p>
            <a:pPr lvl="3" eaLnBrk="1" hangingPunct="1">
              <a:buFont typeface="Wingdings" panose="05000000000000000000" pitchFamily="2" charset="2"/>
              <a:buChar char="ð"/>
            </a:pPr>
            <a:r>
              <a:rPr lang="es-PR" altLang="en-US" sz="2400" b="1"/>
              <a:t> Roceador frío (vapocoolant):</a:t>
            </a:r>
          </a:p>
          <a:p>
            <a:pPr lvl="4" eaLnBrk="1" hangingPunct="1">
              <a:lnSpc>
                <a:spcPct val="90000"/>
              </a:lnSpc>
              <a:buFont typeface="Wingdings" panose="05000000000000000000" pitchFamily="2" charset="2"/>
              <a:buChar char="§"/>
            </a:pPr>
            <a:r>
              <a:rPr lang="es-PR" altLang="en-US" sz="2400" b="1"/>
              <a:t>Indicación:</a:t>
            </a:r>
          </a:p>
          <a:p>
            <a:pPr lvl="4" eaLnBrk="1" hangingPunct="1">
              <a:lnSpc>
                <a:spcPct val="90000"/>
              </a:lnSpc>
              <a:buFont typeface="Wingdings" panose="05000000000000000000" pitchFamily="2" charset="2"/>
              <a:buNone/>
            </a:pPr>
            <a:r>
              <a:rPr lang="es-PR" altLang="en-US" sz="2400" b="1">
                <a:effectLst>
                  <a:outerShdw blurRad="38100" dist="38100" dir="2700000" algn="tl">
                    <a:srgbClr val="FFFFFF"/>
                  </a:outerShdw>
                </a:effectLst>
                <a:latin typeface="Arial Black" panose="020B0A04020102020204" pitchFamily="34" charset="0"/>
              </a:rPr>
              <a:t>   -</a:t>
            </a:r>
            <a:r>
              <a:rPr lang="es-PR" altLang="en-US" sz="2400" b="1"/>
              <a:t>  Síndromes miofasciales:</a:t>
            </a:r>
          </a:p>
          <a:p>
            <a:pPr lvl="4" eaLnBrk="1" hangingPunct="1">
              <a:lnSpc>
                <a:spcPct val="90000"/>
              </a:lnSpc>
              <a:buFont typeface="Wingdings" panose="05000000000000000000" pitchFamily="2" charset="2"/>
              <a:buNone/>
            </a:pPr>
            <a:r>
              <a:rPr lang="es-PR" altLang="en-US" sz="2400" b="1"/>
              <a:t>        </a:t>
            </a:r>
            <a:r>
              <a:rPr lang="en-US" altLang="en-US" sz="2400" b="1">
                <a:sym typeface="Wingdings" panose="05000000000000000000" pitchFamily="2" charset="2"/>
              </a:rPr>
              <a:t> El uso de este método solo es efectivo en</a:t>
            </a:r>
          </a:p>
          <a:p>
            <a:pPr lvl="4" eaLnBrk="1" hangingPunct="1">
              <a:lnSpc>
                <a:spcPct val="60000"/>
              </a:lnSpc>
              <a:buFont typeface="Wingdings" panose="05000000000000000000" pitchFamily="2" charset="2"/>
              <a:buNone/>
            </a:pPr>
            <a:r>
              <a:rPr lang="en-US" altLang="en-US" sz="2400" b="1">
                <a:sym typeface="Wingdings" panose="05000000000000000000" pitchFamily="2" charset="2"/>
              </a:rPr>
              <a:t>            aquellos casos de </a:t>
            </a:r>
            <a:r>
              <a:rPr lang="es-PR" altLang="en-US" sz="2400" b="1"/>
              <a:t>s</a:t>
            </a:r>
            <a:r>
              <a:rPr lang="es-PR" altLang="en-US" sz="2400" b="1" i="1"/>
              <a:t>índromes</a:t>
            </a:r>
            <a:r>
              <a:rPr lang="es-PR" altLang="en-US" sz="2400" b="1"/>
              <a:t> </a:t>
            </a:r>
            <a:r>
              <a:rPr lang="es-PR" altLang="en-US" sz="2400" b="1" i="1"/>
              <a:t>miofasciales</a:t>
            </a:r>
            <a:r>
              <a:rPr lang="es-PR" altLang="en-US" sz="2400" b="1"/>
              <a:t>:</a:t>
            </a:r>
          </a:p>
          <a:p>
            <a:pPr lvl="4" eaLnBrk="1" hangingPunct="1">
              <a:buFont typeface="Wingdings" panose="05000000000000000000" pitchFamily="2" charset="2"/>
              <a:buNone/>
            </a:pPr>
            <a:r>
              <a:rPr lang="en-US" altLang="en-US" sz="2400" b="1">
                <a:sym typeface="Wingdings" panose="05000000000000000000" pitchFamily="2" charset="2"/>
              </a:rPr>
              <a:t>            ◊ Esta afección se caracteriza por:</a:t>
            </a:r>
          </a:p>
          <a:p>
            <a:pPr lvl="4" eaLnBrk="1" hangingPunct="1">
              <a:lnSpc>
                <a:spcPct val="70000"/>
              </a:lnSpc>
              <a:buFont typeface="Wingdings" panose="05000000000000000000" pitchFamily="2" charset="2"/>
              <a:buNone/>
            </a:pPr>
            <a:r>
              <a:rPr lang="en-US" altLang="en-US" sz="2400" b="1">
                <a:sym typeface="Wingdings" panose="05000000000000000000" pitchFamily="2" charset="2"/>
              </a:rPr>
              <a:t>                o </a:t>
            </a:r>
            <a:r>
              <a:rPr lang="en-US" altLang="en-US" sz="2400" b="1" i="1">
                <a:sym typeface="Wingdings" panose="05000000000000000000" pitchFamily="2" charset="2"/>
              </a:rPr>
              <a:t>Espasmos musculares</a:t>
            </a:r>
          </a:p>
        </p:txBody>
      </p:sp>
      <p:sp>
        <p:nvSpPr>
          <p:cNvPr id="288773" name="Title 1">
            <a:extLst>
              <a:ext uri="{FF2B5EF4-FFF2-40B4-BE49-F238E27FC236}">
                <a16:creationId xmlns:a16="http://schemas.microsoft.com/office/drawing/2014/main" id="{94A37AE8-8B63-03F5-B95D-8EC0ED057781}"/>
              </a:ext>
            </a:extLst>
          </p:cNvPr>
          <p:cNvSpPr>
            <a:spLocks/>
          </p:cNvSpPr>
          <p:nvPr/>
        </p:nvSpPr>
        <p:spPr bwMode="auto">
          <a:xfrm>
            <a:off x="304800" y="9144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COMBINADO CON TERAPIA FÍSICA</a:t>
            </a:r>
          </a:p>
        </p:txBody>
      </p:sp>
      <p:sp>
        <p:nvSpPr>
          <p:cNvPr id="4" name="Title 5">
            <a:extLst>
              <a:ext uri="{FF2B5EF4-FFF2-40B4-BE49-F238E27FC236}">
                <a16:creationId xmlns:a16="http://schemas.microsoft.com/office/drawing/2014/main" id="{DCD78CCE-3943-94ED-0367-865332675C1F}"/>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Content Placeholder 2">
            <a:extLst>
              <a:ext uri="{FF2B5EF4-FFF2-40B4-BE49-F238E27FC236}">
                <a16:creationId xmlns:a16="http://schemas.microsoft.com/office/drawing/2014/main" id="{0D44FC0C-C208-3B0B-ADB1-4D5EA18171BB}"/>
              </a:ext>
            </a:extLst>
          </p:cNvPr>
          <p:cNvSpPr>
            <a:spLocks noGrp="1"/>
          </p:cNvSpPr>
          <p:nvPr>
            <p:ph idx="4294967295"/>
          </p:nvPr>
        </p:nvSpPr>
        <p:spPr>
          <a:xfrm>
            <a:off x="228600" y="2286000"/>
            <a:ext cx="8686800" cy="4267200"/>
          </a:xfrm>
        </p:spPr>
        <p:txBody>
          <a:bodyPr/>
          <a:lstStyle/>
          <a:p>
            <a:pPr eaLnBrk="1" hangingPunct="1">
              <a:lnSpc>
                <a:spcPct val="90000"/>
              </a:lnSpc>
              <a:buFont typeface="Wingdings" panose="05000000000000000000" pitchFamily="2" charset="2"/>
              <a:buChar char="q"/>
            </a:pPr>
            <a:r>
              <a:rPr lang="es-PR" altLang="en-US" b="1"/>
              <a:t> Aplicaciones de frío (crioterapia):</a:t>
            </a:r>
          </a:p>
          <a:p>
            <a:pPr lvl="1" eaLnBrk="1" hangingPunct="1">
              <a:lnSpc>
                <a:spcPct val="80000"/>
              </a:lnSpc>
              <a:buFont typeface="Wingdings" panose="05000000000000000000" pitchFamily="2" charset="2"/>
              <a:buChar char="Ø"/>
            </a:pPr>
            <a:r>
              <a:rPr lang="es-PR" altLang="en-US" b="1"/>
              <a:t> Protocolo/Procedimiento:</a:t>
            </a:r>
          </a:p>
          <a:p>
            <a:pPr lvl="2" eaLnBrk="1" hangingPunct="1">
              <a:lnSpc>
                <a:spcPct val="90000"/>
              </a:lnSpc>
              <a:buFontTx/>
              <a:buChar char="•"/>
            </a:pPr>
            <a:r>
              <a:rPr lang="es-PR" altLang="en-US" b="1"/>
              <a:t>Aplicación de frío en la forma de:</a:t>
            </a:r>
          </a:p>
          <a:p>
            <a:pPr lvl="3" eaLnBrk="1" hangingPunct="1">
              <a:buFont typeface="Wingdings" panose="05000000000000000000" pitchFamily="2" charset="2"/>
              <a:buChar char="ð"/>
            </a:pPr>
            <a:r>
              <a:rPr lang="es-PR" altLang="en-US" sz="2400" b="1"/>
              <a:t> Roceador frío (vapocoolant):</a:t>
            </a:r>
          </a:p>
          <a:p>
            <a:pPr lvl="4" eaLnBrk="1" hangingPunct="1">
              <a:lnSpc>
                <a:spcPct val="80000"/>
              </a:lnSpc>
              <a:buFont typeface="Wingdings" panose="05000000000000000000" pitchFamily="2" charset="2"/>
              <a:buChar char="§"/>
            </a:pPr>
            <a:r>
              <a:rPr lang="es-PR" altLang="en-US" sz="2400" b="1"/>
              <a:t>Justificación/resultado:</a:t>
            </a:r>
          </a:p>
          <a:p>
            <a:pPr lvl="4" eaLnBrk="1" hangingPunct="1">
              <a:lnSpc>
                <a:spcPct val="80000"/>
              </a:lnSpc>
              <a:buFont typeface="Wingdings" panose="05000000000000000000" pitchFamily="2" charset="2"/>
              <a:buNone/>
            </a:pPr>
            <a:r>
              <a:rPr lang="es-PR" altLang="en-US" sz="2400" b="1">
                <a:effectLst>
                  <a:outerShdw blurRad="38100" dist="38100" dir="2700000" algn="tl">
                    <a:srgbClr val="FFFFFF"/>
                  </a:outerShdw>
                </a:effectLst>
                <a:latin typeface="Arial Black" panose="020B0A04020102020204" pitchFamily="34" charset="0"/>
              </a:rPr>
              <a:t>   -</a:t>
            </a:r>
            <a:r>
              <a:rPr lang="es-PR" altLang="en-US" sz="2400" b="1"/>
              <a:t>  Efecto de relajamiento:</a:t>
            </a:r>
          </a:p>
          <a:p>
            <a:pPr lvl="4" eaLnBrk="1" hangingPunct="1">
              <a:lnSpc>
                <a:spcPct val="90000"/>
              </a:lnSpc>
              <a:buFont typeface="Wingdings" panose="05000000000000000000" pitchFamily="2" charset="2"/>
              <a:buNone/>
            </a:pPr>
            <a:r>
              <a:rPr lang="es-PR" altLang="en-US" sz="2400" b="1"/>
              <a:t>        </a:t>
            </a:r>
            <a:r>
              <a:rPr lang="en-US" altLang="en-US" sz="2400" b="1">
                <a:sym typeface="Wingdings" panose="05000000000000000000" pitchFamily="2" charset="2"/>
              </a:rPr>
              <a:t> </a:t>
            </a:r>
            <a:r>
              <a:rPr lang="es-PR" altLang="en-US" sz="2400" b="1">
                <a:sym typeface="Wingdings" panose="05000000000000000000" pitchFamily="2" charset="2"/>
              </a:rPr>
              <a:t>Esto posee una base fisiológica similar a las</a:t>
            </a:r>
          </a:p>
          <a:p>
            <a:pPr lvl="4" eaLnBrk="1" hangingPunct="1">
              <a:lnSpc>
                <a:spcPct val="60000"/>
              </a:lnSpc>
              <a:buFont typeface="Wingdings" panose="05000000000000000000" pitchFamily="2" charset="2"/>
              <a:buNone/>
            </a:pPr>
            <a:r>
              <a:rPr lang="es-PR" altLang="en-US" sz="2400" b="1">
                <a:sym typeface="Wingdings" panose="05000000000000000000" pitchFamily="2" charset="2"/>
              </a:rPr>
              <a:t>             técnicas empleadas para de los ejercicios de</a:t>
            </a:r>
          </a:p>
          <a:p>
            <a:pPr lvl="4" eaLnBrk="1" hangingPunct="1">
              <a:lnSpc>
                <a:spcPct val="60000"/>
              </a:lnSpc>
              <a:buFont typeface="Wingdings" panose="05000000000000000000" pitchFamily="2" charset="2"/>
              <a:buNone/>
            </a:pPr>
            <a:r>
              <a:rPr lang="es-PR" altLang="en-US" sz="2400" b="1">
                <a:sym typeface="Wingdings" panose="05000000000000000000" pitchFamily="2" charset="2"/>
              </a:rPr>
              <a:t>             estiramiento conocido como: </a:t>
            </a:r>
          </a:p>
          <a:p>
            <a:pPr lvl="4" eaLnBrk="1" hangingPunct="1">
              <a:lnSpc>
                <a:spcPct val="90000"/>
              </a:lnSpc>
              <a:buFont typeface="Wingdings" panose="05000000000000000000" pitchFamily="2" charset="2"/>
              <a:buNone/>
            </a:pPr>
            <a:r>
              <a:rPr lang="es-PR" altLang="en-US" sz="2400" b="1">
                <a:sym typeface="Wingdings" panose="05000000000000000000" pitchFamily="2" charset="2"/>
              </a:rPr>
              <a:t>              </a:t>
            </a:r>
            <a:r>
              <a:rPr lang="en-US" altLang="en-US" sz="2400" b="1">
                <a:sym typeface="Wingdings" panose="05000000000000000000" pitchFamily="2" charset="2"/>
              </a:rPr>
              <a:t>◊</a:t>
            </a:r>
            <a:r>
              <a:rPr lang="es-PR" altLang="en-US" sz="2400" b="1">
                <a:sym typeface="Wingdings" panose="05000000000000000000" pitchFamily="2" charset="2"/>
              </a:rPr>
              <a:t> </a:t>
            </a:r>
            <a:r>
              <a:rPr lang="es-PR" altLang="en-US" sz="2400" b="1" i="1">
                <a:sym typeface="Wingdings" panose="05000000000000000000" pitchFamily="2" charset="2"/>
              </a:rPr>
              <a:t>Facilitación Neuromuscular Propioceptiva</a:t>
            </a:r>
          </a:p>
          <a:p>
            <a:pPr lvl="4" eaLnBrk="1" hangingPunct="1">
              <a:lnSpc>
                <a:spcPct val="60000"/>
              </a:lnSpc>
              <a:buFont typeface="Wingdings" panose="05000000000000000000" pitchFamily="2" charset="2"/>
              <a:buNone/>
            </a:pPr>
            <a:r>
              <a:rPr lang="es-PR" altLang="en-US" sz="2400" b="1">
                <a:sym typeface="Wingdings" panose="05000000000000000000" pitchFamily="2" charset="2"/>
              </a:rPr>
              <a:t>                 (PNF, siglas en ingles)</a:t>
            </a:r>
            <a:r>
              <a:rPr lang="es-PR" altLang="en-US" b="1"/>
              <a:t> </a:t>
            </a:r>
          </a:p>
        </p:txBody>
      </p:sp>
      <p:sp>
        <p:nvSpPr>
          <p:cNvPr id="290819" name="Title 1">
            <a:extLst>
              <a:ext uri="{FF2B5EF4-FFF2-40B4-BE49-F238E27FC236}">
                <a16:creationId xmlns:a16="http://schemas.microsoft.com/office/drawing/2014/main" id="{31024221-CD74-B0B4-B27E-D5D7BDEA41F7}"/>
              </a:ext>
            </a:extLst>
          </p:cNvPr>
          <p:cNvSpPr>
            <a:spLocks/>
          </p:cNvSpPr>
          <p:nvPr/>
        </p:nvSpPr>
        <p:spPr bwMode="auto">
          <a:xfrm>
            <a:off x="304800" y="838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300">
                <a:latin typeface="Calibri" panose="020F0502020204030204" pitchFamily="34" charset="0"/>
              </a:rPr>
              <a:t>EJERCICIOS DE ESTIRAMIENTO:</a:t>
            </a:r>
            <a:br>
              <a:rPr lang="es-PR" altLang="en-US" sz="3300">
                <a:latin typeface="Calibri" panose="020F0502020204030204" pitchFamily="34" charset="0"/>
              </a:rPr>
            </a:br>
            <a:r>
              <a:rPr lang="es-PR" altLang="en-US" sz="3100" i="1">
                <a:latin typeface="Tahoma" panose="020B0604030504040204" pitchFamily="34" charset="0"/>
              </a:rPr>
              <a:t>RECOMENDACIONES:</a:t>
            </a:r>
          </a:p>
          <a:p>
            <a:pPr algn="ctr" eaLnBrk="1" hangingPunct="1">
              <a:lnSpc>
                <a:spcPct val="90000"/>
              </a:lnSpc>
              <a:buFontTx/>
              <a:buNone/>
            </a:pPr>
            <a:r>
              <a:rPr lang="es-PR" altLang="en-US" sz="3100" i="1">
                <a:solidFill>
                  <a:srgbClr val="3333CC"/>
                </a:solidFill>
                <a:effectLst>
                  <a:outerShdw blurRad="38100" dist="38100" dir="2700000" algn="tl">
                    <a:srgbClr val="FFFFFF"/>
                  </a:outerShdw>
                </a:effectLst>
                <a:latin typeface="Tahoma" panose="020B0604030504040204" pitchFamily="34" charset="0"/>
              </a:rPr>
              <a:t>COMBINADO CON TERAPIA FÍSICA</a:t>
            </a:r>
          </a:p>
        </p:txBody>
      </p:sp>
      <p:sp>
        <p:nvSpPr>
          <p:cNvPr id="4" name="Title 5">
            <a:extLst>
              <a:ext uri="{FF2B5EF4-FFF2-40B4-BE49-F238E27FC236}">
                <a16:creationId xmlns:a16="http://schemas.microsoft.com/office/drawing/2014/main" id="{98C45EF6-A9AE-E30C-363C-ECAAD9A9AABC}"/>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28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Content Placeholder 2">
            <a:extLst>
              <a:ext uri="{FF2B5EF4-FFF2-40B4-BE49-F238E27FC236}">
                <a16:creationId xmlns:a16="http://schemas.microsoft.com/office/drawing/2014/main" id="{E2B14806-10A9-B1D5-28B3-549344CB3AAE}"/>
              </a:ext>
            </a:extLst>
          </p:cNvPr>
          <p:cNvSpPr>
            <a:spLocks noGrp="1"/>
          </p:cNvSpPr>
          <p:nvPr>
            <p:ph idx="4294967295"/>
          </p:nvPr>
        </p:nvSpPr>
        <p:spPr>
          <a:xfrm>
            <a:off x="228600" y="3200400"/>
            <a:ext cx="8686800" cy="2819400"/>
          </a:xfrm>
        </p:spPr>
        <p:txBody>
          <a:bodyPr/>
          <a:lstStyle/>
          <a:p>
            <a:pPr eaLnBrk="1" hangingPunct="1">
              <a:lnSpc>
                <a:spcPct val="90000"/>
              </a:lnSpc>
              <a:buFont typeface="Wingdings" panose="05000000000000000000" pitchFamily="2" charset="2"/>
              <a:buChar char="q"/>
            </a:pPr>
            <a:r>
              <a:rPr lang="es-PR" altLang="en-US" b="1"/>
              <a:t> Aplicaciones de frío (crioterapia):</a:t>
            </a:r>
          </a:p>
          <a:p>
            <a:pPr lvl="1" eaLnBrk="1" hangingPunct="1">
              <a:lnSpc>
                <a:spcPct val="90000"/>
              </a:lnSpc>
              <a:buFont typeface="Wingdings" panose="05000000000000000000" pitchFamily="2" charset="2"/>
              <a:buChar char="Ø"/>
            </a:pPr>
            <a:r>
              <a:rPr lang="es-PR" altLang="en-US" b="1"/>
              <a:t> Duración:</a:t>
            </a:r>
          </a:p>
          <a:p>
            <a:pPr lvl="2" eaLnBrk="1" hangingPunct="1">
              <a:lnSpc>
                <a:spcPct val="90000"/>
              </a:lnSpc>
              <a:buFontTx/>
              <a:buChar char="•"/>
            </a:pPr>
            <a:r>
              <a:rPr lang="es-PR" altLang="en-US" b="1"/>
              <a:t>Varía, según sea el método utilizado</a:t>
            </a:r>
          </a:p>
        </p:txBody>
      </p:sp>
      <p:sp>
        <p:nvSpPr>
          <p:cNvPr id="292871" name="Title 1">
            <a:extLst>
              <a:ext uri="{FF2B5EF4-FFF2-40B4-BE49-F238E27FC236}">
                <a16:creationId xmlns:a16="http://schemas.microsoft.com/office/drawing/2014/main" id="{E9D69E39-7C64-E9BE-F596-2ECCD0566968}"/>
              </a:ext>
            </a:extLst>
          </p:cNvPr>
          <p:cNvSpPr>
            <a:spLocks/>
          </p:cNvSpPr>
          <p:nvPr/>
        </p:nvSpPr>
        <p:spPr bwMode="auto">
          <a:xfrm>
            <a:off x="304800" y="14478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COMBINADO CON TERAPIA FÍSICA</a:t>
            </a:r>
          </a:p>
        </p:txBody>
      </p:sp>
      <p:sp>
        <p:nvSpPr>
          <p:cNvPr id="4" name="Title 5">
            <a:extLst>
              <a:ext uri="{FF2B5EF4-FFF2-40B4-BE49-F238E27FC236}">
                <a16:creationId xmlns:a16="http://schemas.microsoft.com/office/drawing/2014/main" id="{29042CF9-AA72-BE95-15C4-3C5D9B917F15}"/>
              </a:ext>
            </a:extLst>
          </p:cNvPr>
          <p:cNvSpPr txBox="1">
            <a:spLocks/>
          </p:cNvSpPr>
          <p:nvPr/>
        </p:nvSpPr>
        <p:spPr bwMode="auto">
          <a:xfrm>
            <a:off x="0" y="4572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Content Placeholder 2">
            <a:extLst>
              <a:ext uri="{FF2B5EF4-FFF2-40B4-BE49-F238E27FC236}">
                <a16:creationId xmlns:a16="http://schemas.microsoft.com/office/drawing/2014/main" id="{FB93178C-EFE6-F47C-9DBD-F093504AFFA6}"/>
              </a:ext>
            </a:extLst>
          </p:cNvPr>
          <p:cNvSpPr>
            <a:spLocks noGrp="1"/>
          </p:cNvSpPr>
          <p:nvPr>
            <p:ph idx="4294967295"/>
          </p:nvPr>
        </p:nvSpPr>
        <p:spPr>
          <a:xfrm>
            <a:off x="228600" y="3200400"/>
            <a:ext cx="8686800" cy="2971800"/>
          </a:xfrm>
        </p:spPr>
        <p:txBody>
          <a:bodyPr/>
          <a:lstStyle/>
          <a:p>
            <a:pPr eaLnBrk="1" hangingPunct="1">
              <a:lnSpc>
                <a:spcPct val="90000"/>
              </a:lnSpc>
              <a:buFont typeface="Wingdings" panose="05000000000000000000" pitchFamily="2" charset="2"/>
              <a:buChar char="q"/>
            </a:pPr>
            <a:r>
              <a:rPr lang="es-PR" altLang="en-US" b="1"/>
              <a:t> Ultrasonido:</a:t>
            </a:r>
          </a:p>
          <a:p>
            <a:pPr lvl="1" eaLnBrk="1" hangingPunct="1">
              <a:lnSpc>
                <a:spcPct val="90000"/>
              </a:lnSpc>
              <a:buFont typeface="Wingdings" panose="05000000000000000000" pitchFamily="2" charset="2"/>
              <a:buChar char="Ø"/>
            </a:pPr>
            <a:r>
              <a:rPr lang="es-PR" altLang="en-US" b="1"/>
              <a:t> Indicaciones:</a:t>
            </a:r>
          </a:p>
          <a:p>
            <a:pPr lvl="2" eaLnBrk="1" hangingPunct="1">
              <a:lnSpc>
                <a:spcPct val="90000"/>
              </a:lnSpc>
              <a:buFontTx/>
              <a:buChar char="•"/>
            </a:pPr>
            <a:r>
              <a:rPr lang="es-PR" altLang="en-US" b="1"/>
              <a:t>Presencia de:</a:t>
            </a:r>
          </a:p>
          <a:p>
            <a:pPr lvl="3" eaLnBrk="1" hangingPunct="1">
              <a:buFont typeface="Wingdings" panose="05000000000000000000" pitchFamily="2" charset="2"/>
              <a:buChar char="ð"/>
            </a:pPr>
            <a:r>
              <a:rPr lang="es-PR" altLang="en-US" sz="2400" b="1"/>
              <a:t> Lesión atlética</a:t>
            </a:r>
          </a:p>
          <a:p>
            <a:pPr lvl="3" eaLnBrk="1" hangingPunct="1">
              <a:buFont typeface="Wingdings" panose="05000000000000000000" pitchFamily="2" charset="2"/>
              <a:buChar char="ð"/>
            </a:pPr>
            <a:r>
              <a:rPr lang="es-PR" altLang="en-US" sz="2400" b="1"/>
              <a:t> Contractura de una lesión fija</a:t>
            </a:r>
            <a:endParaRPr lang="es-PR" altLang="en-US" b="1"/>
          </a:p>
          <a:p>
            <a:pPr lvl="1" eaLnBrk="1" hangingPunct="1">
              <a:lnSpc>
                <a:spcPct val="90000"/>
              </a:lnSpc>
              <a:buFont typeface="Wingdings" panose="05000000000000000000" pitchFamily="2" charset="2"/>
              <a:buChar char="Ø"/>
            </a:pPr>
            <a:r>
              <a:rPr lang="es-PR" altLang="en-US" b="1"/>
              <a:t> Ventajas:</a:t>
            </a:r>
          </a:p>
          <a:p>
            <a:pPr lvl="2" eaLnBrk="1" hangingPunct="1">
              <a:lnSpc>
                <a:spcPct val="90000"/>
              </a:lnSpc>
              <a:buFontTx/>
              <a:buChar char="•"/>
            </a:pPr>
            <a:r>
              <a:rPr lang="es-PR" altLang="en-US" b="1"/>
              <a:t>Mejora el estiramiento estático o pasivo</a:t>
            </a:r>
          </a:p>
        </p:txBody>
      </p:sp>
      <p:sp>
        <p:nvSpPr>
          <p:cNvPr id="294917" name="Title 1">
            <a:extLst>
              <a:ext uri="{FF2B5EF4-FFF2-40B4-BE49-F238E27FC236}">
                <a16:creationId xmlns:a16="http://schemas.microsoft.com/office/drawing/2014/main" id="{96AE50C6-229A-EB3B-438C-936F29E18498}"/>
              </a:ext>
            </a:extLst>
          </p:cNvPr>
          <p:cNvSpPr>
            <a:spLocks/>
          </p:cNvSpPr>
          <p:nvPr/>
        </p:nvSpPr>
        <p:spPr bwMode="auto">
          <a:xfrm>
            <a:off x="304800" y="14478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COMBINADO CON TERAPIA FÍSICA</a:t>
            </a:r>
          </a:p>
        </p:txBody>
      </p:sp>
      <p:sp>
        <p:nvSpPr>
          <p:cNvPr id="4" name="Title 5">
            <a:extLst>
              <a:ext uri="{FF2B5EF4-FFF2-40B4-BE49-F238E27FC236}">
                <a16:creationId xmlns:a16="http://schemas.microsoft.com/office/drawing/2014/main" id="{E6FC8F34-8052-92DD-A460-8AD8D095BD6A}"/>
              </a:ext>
            </a:extLst>
          </p:cNvPr>
          <p:cNvSpPr txBox="1">
            <a:spLocks/>
          </p:cNvSpPr>
          <p:nvPr/>
        </p:nvSpPr>
        <p:spPr bwMode="auto">
          <a:xfrm>
            <a:off x="0" y="4572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Content Placeholder 2">
            <a:extLst>
              <a:ext uri="{FF2B5EF4-FFF2-40B4-BE49-F238E27FC236}">
                <a16:creationId xmlns:a16="http://schemas.microsoft.com/office/drawing/2014/main" id="{307C7715-6E79-432F-6406-DFB647852F48}"/>
              </a:ext>
            </a:extLst>
          </p:cNvPr>
          <p:cNvSpPr>
            <a:spLocks noGrp="1"/>
          </p:cNvSpPr>
          <p:nvPr>
            <p:ph idx="4294967295"/>
          </p:nvPr>
        </p:nvSpPr>
        <p:spPr>
          <a:xfrm>
            <a:off x="228600" y="2743200"/>
            <a:ext cx="8686800" cy="3962400"/>
          </a:xfrm>
        </p:spPr>
        <p:txBody>
          <a:bodyPr/>
          <a:lstStyle/>
          <a:p>
            <a:pPr eaLnBrk="1" hangingPunct="1">
              <a:buFont typeface="Wingdings" panose="05000000000000000000" pitchFamily="2" charset="2"/>
              <a:buChar char="q"/>
            </a:pPr>
            <a:r>
              <a:rPr lang="es-PR" altLang="en-US" b="1"/>
              <a:t> Itinerario de los programas:</a:t>
            </a:r>
          </a:p>
          <a:p>
            <a:pPr lvl="1" eaLnBrk="1" hangingPunct="1">
              <a:lnSpc>
                <a:spcPct val="90000"/>
              </a:lnSpc>
              <a:buFont typeface="Wingdings" panose="05000000000000000000" pitchFamily="2" charset="2"/>
              <a:buChar char="Ø"/>
            </a:pPr>
            <a:r>
              <a:rPr lang="es-PR" altLang="en-US" b="1"/>
              <a:t> Fase </a:t>
            </a:r>
            <a:r>
              <a:rPr lang="es-PR" altLang="en-US" b="1" i="1">
                <a:effectLst>
                  <a:outerShdw blurRad="38100" dist="38100" dir="2700000" algn="tl">
                    <a:srgbClr val="FFFFFF"/>
                  </a:outerShdw>
                </a:effectLst>
              </a:rPr>
              <a:t>transitori</a:t>
            </a:r>
            <a:r>
              <a:rPr lang="es-PR" altLang="en-US" b="1"/>
              <a:t>a del entrenamiento deportivo:</a:t>
            </a:r>
          </a:p>
          <a:p>
            <a:pPr lvl="2" eaLnBrk="1" hangingPunct="1">
              <a:lnSpc>
                <a:spcPct val="90000"/>
              </a:lnSpc>
              <a:buFontTx/>
              <a:buChar char="•"/>
            </a:pPr>
            <a:r>
              <a:rPr lang="es-PR" altLang="en-US" b="1"/>
              <a:t>Tres veces por semana</a:t>
            </a:r>
          </a:p>
          <a:p>
            <a:pPr lvl="1" eaLnBrk="1" hangingPunct="1">
              <a:lnSpc>
                <a:spcPct val="90000"/>
              </a:lnSpc>
              <a:buFont typeface="Wingdings" panose="05000000000000000000" pitchFamily="2" charset="2"/>
              <a:buChar char="Ø"/>
            </a:pPr>
            <a:r>
              <a:rPr lang="es-PR" altLang="en-US" b="1"/>
              <a:t> Fase </a:t>
            </a:r>
            <a:r>
              <a:rPr lang="es-PR" altLang="en-US" b="1" i="1">
                <a:effectLst>
                  <a:outerShdw blurRad="38100" dist="38100" dir="2700000" algn="tl">
                    <a:srgbClr val="FFFFFF"/>
                  </a:outerShdw>
                </a:effectLst>
              </a:rPr>
              <a:t>competitiva</a:t>
            </a:r>
            <a:r>
              <a:rPr lang="es-PR" altLang="en-US" b="1"/>
              <a:t> del entrenamiento deportivo:</a:t>
            </a:r>
          </a:p>
          <a:p>
            <a:pPr lvl="2" eaLnBrk="1" hangingPunct="1">
              <a:lnSpc>
                <a:spcPct val="90000"/>
              </a:lnSpc>
              <a:buFontTx/>
              <a:buChar char="•"/>
            </a:pPr>
            <a:r>
              <a:rPr lang="es-PR" altLang="en-US" b="1"/>
              <a:t>Todos los días</a:t>
            </a:r>
          </a:p>
          <a:p>
            <a:pPr lvl="1" eaLnBrk="1" hangingPunct="1">
              <a:lnSpc>
                <a:spcPct val="90000"/>
              </a:lnSpc>
              <a:buFont typeface="Wingdings" panose="05000000000000000000" pitchFamily="2" charset="2"/>
              <a:buChar char="Ø"/>
            </a:pPr>
            <a:endParaRPr lang="es-PR" altLang="en-US" b="1"/>
          </a:p>
          <a:p>
            <a:pPr lvl="1" eaLnBrk="1" hangingPunct="1">
              <a:lnSpc>
                <a:spcPct val="90000"/>
              </a:lnSpc>
              <a:buFont typeface="Wingdings" panose="05000000000000000000" pitchFamily="2" charset="2"/>
              <a:buChar char="Ø"/>
            </a:pPr>
            <a:endParaRPr lang="es-PR" altLang="en-US" b="1"/>
          </a:p>
        </p:txBody>
      </p:sp>
      <p:sp>
        <p:nvSpPr>
          <p:cNvPr id="296963" name="Title 1">
            <a:extLst>
              <a:ext uri="{FF2B5EF4-FFF2-40B4-BE49-F238E27FC236}">
                <a16:creationId xmlns:a16="http://schemas.microsoft.com/office/drawing/2014/main" id="{5B821D90-AAA4-3F93-6CDF-BBD6BE239C3A}"/>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p:txBody>
      </p:sp>
      <p:sp>
        <p:nvSpPr>
          <p:cNvPr id="4" name="Title 5">
            <a:extLst>
              <a:ext uri="{FF2B5EF4-FFF2-40B4-BE49-F238E27FC236}">
                <a16:creationId xmlns:a16="http://schemas.microsoft.com/office/drawing/2014/main" id="{9F7DABCD-4775-6660-EA86-6957A695E68B}"/>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Content Placeholder 2">
            <a:extLst>
              <a:ext uri="{FF2B5EF4-FFF2-40B4-BE49-F238E27FC236}">
                <a16:creationId xmlns:a16="http://schemas.microsoft.com/office/drawing/2014/main" id="{565790E4-AED8-86DE-1A83-B93A98F0DABA}"/>
              </a:ext>
            </a:extLst>
          </p:cNvPr>
          <p:cNvSpPr>
            <a:spLocks noGrp="1"/>
          </p:cNvSpPr>
          <p:nvPr>
            <p:ph idx="4294967295"/>
          </p:nvPr>
        </p:nvSpPr>
        <p:spPr>
          <a:xfrm>
            <a:off x="228600" y="2743200"/>
            <a:ext cx="8686800" cy="3962400"/>
          </a:xfrm>
        </p:spPr>
        <p:txBody>
          <a:bodyPr/>
          <a:lstStyle/>
          <a:p>
            <a:pPr eaLnBrk="1" hangingPunct="1">
              <a:buFont typeface="Wingdings" panose="05000000000000000000" pitchFamily="2" charset="2"/>
              <a:buChar char="q"/>
            </a:pPr>
            <a:r>
              <a:rPr lang="es-PR" altLang="en-US" b="1"/>
              <a:t> Cuantificación de la dosis:</a:t>
            </a:r>
          </a:p>
          <a:p>
            <a:pPr lvl="1" eaLnBrk="1" hangingPunct="1">
              <a:lnSpc>
                <a:spcPct val="70000"/>
              </a:lnSpc>
              <a:buFont typeface="Wingdings" panose="05000000000000000000" pitchFamily="2" charset="2"/>
              <a:buChar char="Ø"/>
            </a:pPr>
            <a:r>
              <a:rPr lang="es-PR" altLang="en-US" b="1"/>
              <a:t> Duración:</a:t>
            </a:r>
          </a:p>
          <a:p>
            <a:pPr lvl="2" eaLnBrk="1" hangingPunct="1">
              <a:lnSpc>
                <a:spcPct val="80000"/>
              </a:lnSpc>
              <a:buFontTx/>
              <a:buChar char="•"/>
            </a:pPr>
            <a:r>
              <a:rPr lang="es-PR" altLang="en-US" b="1"/>
              <a:t>Sesión de ejercicios de estiramiento:</a:t>
            </a:r>
          </a:p>
          <a:p>
            <a:pPr lvl="3" eaLnBrk="1" hangingPunct="1">
              <a:lnSpc>
                <a:spcPct val="90000"/>
              </a:lnSpc>
              <a:buFont typeface="Wingdings" panose="05000000000000000000" pitchFamily="2" charset="2"/>
              <a:buChar char="ð"/>
            </a:pPr>
            <a:r>
              <a:rPr lang="es-PR" altLang="en-US" sz="2400" b="1"/>
              <a:t> 12-20 minutos</a:t>
            </a:r>
            <a:endParaRPr lang="es-PR" altLang="en-US" b="1"/>
          </a:p>
          <a:p>
            <a:pPr lvl="2" eaLnBrk="1" hangingPunct="1">
              <a:lnSpc>
                <a:spcPct val="80000"/>
              </a:lnSpc>
              <a:buFontTx/>
              <a:buChar char="•"/>
            </a:pPr>
            <a:r>
              <a:rPr lang="es-PR" altLang="en-US" b="1"/>
              <a:t>El sostenimiento del estiramiento:</a:t>
            </a:r>
          </a:p>
          <a:p>
            <a:pPr lvl="3" eaLnBrk="1" hangingPunct="1">
              <a:lnSpc>
                <a:spcPct val="90000"/>
              </a:lnSpc>
              <a:buFont typeface="Wingdings" panose="05000000000000000000" pitchFamily="2" charset="2"/>
              <a:buChar char="ð"/>
            </a:pPr>
            <a:r>
              <a:rPr lang="es-PR" altLang="en-US" sz="2400" b="1"/>
              <a:t> Primeras repeticiones:</a:t>
            </a:r>
            <a:endParaRPr lang="es-PR" altLang="en-US" b="1"/>
          </a:p>
          <a:p>
            <a:pPr lvl="4" eaLnBrk="1" hangingPunct="1">
              <a:lnSpc>
                <a:spcPct val="80000"/>
              </a:lnSpc>
              <a:buFont typeface="Wingdings" panose="05000000000000000000" pitchFamily="2" charset="2"/>
              <a:buChar char="§"/>
            </a:pPr>
            <a:r>
              <a:rPr lang="es-PR" altLang="en-US" sz="2400" b="1"/>
              <a:t>15 segundos</a:t>
            </a:r>
          </a:p>
          <a:p>
            <a:pPr lvl="3" eaLnBrk="1" hangingPunct="1">
              <a:lnSpc>
                <a:spcPct val="90000"/>
              </a:lnSpc>
              <a:buFont typeface="Wingdings" panose="05000000000000000000" pitchFamily="2" charset="2"/>
              <a:buChar char="ð"/>
            </a:pPr>
            <a:r>
              <a:rPr lang="es-PR" altLang="en-US" sz="2400" b="1"/>
              <a:t> Última repetición:</a:t>
            </a:r>
            <a:endParaRPr lang="es-PR" altLang="en-US" b="1"/>
          </a:p>
          <a:p>
            <a:pPr lvl="4" eaLnBrk="1" hangingPunct="1">
              <a:lnSpc>
                <a:spcPct val="80000"/>
              </a:lnSpc>
              <a:buFont typeface="Wingdings" panose="05000000000000000000" pitchFamily="2" charset="2"/>
              <a:buChar char="§"/>
            </a:pPr>
            <a:r>
              <a:rPr lang="es-PR" altLang="en-US" sz="2400" b="1"/>
              <a:t>30 segundos</a:t>
            </a:r>
            <a:endParaRPr lang="es-PR" altLang="en-US" b="1"/>
          </a:p>
        </p:txBody>
      </p:sp>
      <p:sp>
        <p:nvSpPr>
          <p:cNvPr id="299011" name="Title 1">
            <a:extLst>
              <a:ext uri="{FF2B5EF4-FFF2-40B4-BE49-F238E27FC236}">
                <a16:creationId xmlns:a16="http://schemas.microsoft.com/office/drawing/2014/main" id="{CB1A29EB-13E6-F119-2D21-742B2BC3E794}"/>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p:txBody>
      </p:sp>
      <p:sp>
        <p:nvSpPr>
          <p:cNvPr id="4" name="Title 5">
            <a:extLst>
              <a:ext uri="{FF2B5EF4-FFF2-40B4-BE49-F238E27FC236}">
                <a16:creationId xmlns:a16="http://schemas.microsoft.com/office/drawing/2014/main" id="{2991E5A5-1A02-A67F-C98E-559F6BADAB4C}"/>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Content Placeholder 2">
            <a:extLst>
              <a:ext uri="{FF2B5EF4-FFF2-40B4-BE49-F238E27FC236}">
                <a16:creationId xmlns:a16="http://schemas.microsoft.com/office/drawing/2014/main" id="{0DCE12E5-7730-EB3B-EC48-6AF84E089E3C}"/>
              </a:ext>
            </a:extLst>
          </p:cNvPr>
          <p:cNvSpPr>
            <a:spLocks noGrp="1"/>
          </p:cNvSpPr>
          <p:nvPr>
            <p:ph idx="4294967295"/>
          </p:nvPr>
        </p:nvSpPr>
        <p:spPr>
          <a:xfrm>
            <a:off x="228600" y="2743200"/>
            <a:ext cx="8686800" cy="3962400"/>
          </a:xfrm>
        </p:spPr>
        <p:txBody>
          <a:bodyPr/>
          <a:lstStyle/>
          <a:p>
            <a:pPr eaLnBrk="1" hangingPunct="1">
              <a:buFont typeface="Wingdings" panose="05000000000000000000" pitchFamily="2" charset="2"/>
              <a:buChar char="q"/>
            </a:pPr>
            <a:r>
              <a:rPr lang="es-PR" altLang="en-US" b="1"/>
              <a:t> Cuantificación de la dosis:</a:t>
            </a:r>
          </a:p>
          <a:p>
            <a:pPr lvl="1" eaLnBrk="1" hangingPunct="1">
              <a:lnSpc>
                <a:spcPct val="90000"/>
              </a:lnSpc>
              <a:buFont typeface="Wingdings" panose="05000000000000000000" pitchFamily="2" charset="2"/>
              <a:buChar char="Ø"/>
            </a:pPr>
            <a:r>
              <a:rPr lang="es-PR" altLang="en-US" b="1"/>
              <a:t> Repeticiones:</a:t>
            </a:r>
          </a:p>
          <a:p>
            <a:pPr lvl="2" eaLnBrk="1" hangingPunct="1">
              <a:lnSpc>
                <a:spcPct val="90000"/>
              </a:lnSpc>
              <a:buFontTx/>
              <a:buChar char="•"/>
            </a:pPr>
            <a:r>
              <a:rPr lang="es-PR" altLang="en-US" b="1"/>
              <a:t>5 repeticiones por cada movimiento, para cada</a:t>
            </a:r>
          </a:p>
          <a:p>
            <a:pPr lvl="2" eaLnBrk="1" hangingPunct="1">
              <a:lnSpc>
                <a:spcPct val="60000"/>
              </a:lnSpc>
              <a:buFontTx/>
              <a:buNone/>
            </a:pPr>
            <a:r>
              <a:rPr lang="es-PR" altLang="en-US" b="1"/>
              <a:t>   extremidad</a:t>
            </a:r>
          </a:p>
          <a:p>
            <a:pPr lvl="1" eaLnBrk="1" hangingPunct="1">
              <a:lnSpc>
                <a:spcPct val="90000"/>
              </a:lnSpc>
              <a:buFont typeface="Wingdings" panose="05000000000000000000" pitchFamily="2" charset="2"/>
              <a:buChar char="Ø"/>
            </a:pPr>
            <a:endParaRPr lang="es-PR" altLang="en-US" b="1"/>
          </a:p>
          <a:p>
            <a:pPr lvl="1" eaLnBrk="1" hangingPunct="1">
              <a:lnSpc>
                <a:spcPct val="90000"/>
              </a:lnSpc>
              <a:buFont typeface="Wingdings" panose="05000000000000000000" pitchFamily="2" charset="2"/>
              <a:buChar char="Ø"/>
            </a:pPr>
            <a:endParaRPr lang="es-PR" altLang="en-US" b="1"/>
          </a:p>
        </p:txBody>
      </p:sp>
      <p:sp>
        <p:nvSpPr>
          <p:cNvPr id="301059" name="Title 1">
            <a:extLst>
              <a:ext uri="{FF2B5EF4-FFF2-40B4-BE49-F238E27FC236}">
                <a16:creationId xmlns:a16="http://schemas.microsoft.com/office/drawing/2014/main" id="{A798EAC7-EF0E-E728-3582-B40B9C8DF45D}"/>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p:txBody>
      </p:sp>
      <p:sp>
        <p:nvSpPr>
          <p:cNvPr id="4" name="Title 5">
            <a:extLst>
              <a:ext uri="{FF2B5EF4-FFF2-40B4-BE49-F238E27FC236}">
                <a16:creationId xmlns:a16="http://schemas.microsoft.com/office/drawing/2014/main" id="{4D29B398-FD16-948A-51FF-63B97B793135}"/>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Content Placeholder 2">
            <a:extLst>
              <a:ext uri="{FF2B5EF4-FFF2-40B4-BE49-F238E27FC236}">
                <a16:creationId xmlns:a16="http://schemas.microsoft.com/office/drawing/2014/main" id="{32725076-7915-E1C7-9B84-99455F2E1C5C}"/>
              </a:ext>
            </a:extLst>
          </p:cNvPr>
          <p:cNvSpPr>
            <a:spLocks noGrp="1"/>
          </p:cNvSpPr>
          <p:nvPr>
            <p:ph idx="4294967295"/>
          </p:nvPr>
        </p:nvSpPr>
        <p:spPr>
          <a:xfrm>
            <a:off x="228600" y="2743200"/>
            <a:ext cx="8686800" cy="3962400"/>
          </a:xfrm>
        </p:spPr>
        <p:txBody>
          <a:bodyPr/>
          <a:lstStyle/>
          <a:p>
            <a:pPr eaLnBrk="1" hangingPunct="1">
              <a:buFont typeface="Wingdings" panose="05000000000000000000" pitchFamily="2" charset="2"/>
              <a:buChar char="q"/>
            </a:pPr>
            <a:r>
              <a:rPr lang="es-PR" altLang="en-US" b="1"/>
              <a:t> Estiramientos de auto-movilización:</a:t>
            </a:r>
          </a:p>
          <a:p>
            <a:pPr lvl="1" eaLnBrk="1" hangingPunct="1">
              <a:lnSpc>
                <a:spcPct val="70000"/>
              </a:lnSpc>
              <a:buFont typeface="Wingdings" panose="05000000000000000000" pitchFamily="2" charset="2"/>
              <a:buChar char="Ø"/>
            </a:pPr>
            <a:r>
              <a:rPr lang="es-PR" altLang="en-US" b="1"/>
              <a:t> Descripción:</a:t>
            </a:r>
          </a:p>
          <a:p>
            <a:pPr lvl="2" eaLnBrk="1" hangingPunct="1">
              <a:lnSpc>
                <a:spcPct val="80000"/>
              </a:lnSpc>
              <a:buFontTx/>
              <a:buChar char="•"/>
            </a:pPr>
            <a:r>
              <a:rPr lang="es-PR" altLang="en-US" b="1"/>
              <a:t>Ejercicios de auto-movilización:</a:t>
            </a:r>
          </a:p>
          <a:p>
            <a:pPr lvl="3" eaLnBrk="1" hangingPunct="1">
              <a:lnSpc>
                <a:spcPct val="90000"/>
              </a:lnSpc>
              <a:buFont typeface="Wingdings" panose="05000000000000000000" pitchFamily="2" charset="2"/>
              <a:buChar char="ð"/>
            </a:pPr>
            <a:r>
              <a:rPr lang="es-PR" altLang="en-US" sz="2400" b="1"/>
              <a:t> A nivel segmental de la región:</a:t>
            </a:r>
          </a:p>
          <a:p>
            <a:pPr lvl="4" eaLnBrk="1" hangingPunct="1">
              <a:lnSpc>
                <a:spcPct val="80000"/>
              </a:lnSpc>
              <a:buFont typeface="Wingdings" panose="05000000000000000000" pitchFamily="2" charset="2"/>
              <a:buChar char="§"/>
            </a:pPr>
            <a:r>
              <a:rPr lang="es-PR" altLang="en-US" sz="2400" b="1"/>
              <a:t>Torácica del tronco</a:t>
            </a:r>
          </a:p>
          <a:p>
            <a:pPr lvl="4" eaLnBrk="1" hangingPunct="1">
              <a:lnSpc>
                <a:spcPct val="80000"/>
              </a:lnSpc>
              <a:buFont typeface="Wingdings" panose="05000000000000000000" pitchFamily="2" charset="2"/>
              <a:buChar char="§"/>
            </a:pPr>
            <a:r>
              <a:rPr lang="es-PR" altLang="en-US" sz="2400" b="1"/>
              <a:t>Lumbar de la espina dorsal</a:t>
            </a:r>
            <a:r>
              <a:rPr lang="es-PR" altLang="en-US" b="1"/>
              <a:t> </a:t>
            </a:r>
            <a:endParaRPr lang="es-PR" altLang="en-US" sz="2400" b="1"/>
          </a:p>
        </p:txBody>
      </p:sp>
      <p:sp>
        <p:nvSpPr>
          <p:cNvPr id="303107" name="Title 1">
            <a:extLst>
              <a:ext uri="{FF2B5EF4-FFF2-40B4-BE49-F238E27FC236}">
                <a16:creationId xmlns:a16="http://schemas.microsoft.com/office/drawing/2014/main" id="{D36311CB-BCAE-CA4D-53FA-50BE304E29B1}"/>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p:txBody>
      </p:sp>
      <p:sp>
        <p:nvSpPr>
          <p:cNvPr id="4" name="Title 5">
            <a:extLst>
              <a:ext uri="{FF2B5EF4-FFF2-40B4-BE49-F238E27FC236}">
                <a16:creationId xmlns:a16="http://schemas.microsoft.com/office/drawing/2014/main" id="{0EEEEBBE-5F9F-DBF4-BE9B-90FBDE9F3AF5}"/>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Content Placeholder 2">
            <a:extLst>
              <a:ext uri="{FF2B5EF4-FFF2-40B4-BE49-F238E27FC236}">
                <a16:creationId xmlns:a16="http://schemas.microsoft.com/office/drawing/2014/main" id="{FD1C525B-0A4E-3B68-B09E-940C53F90FDD}"/>
              </a:ext>
            </a:extLst>
          </p:cNvPr>
          <p:cNvSpPr>
            <a:spLocks noGrp="1"/>
          </p:cNvSpPr>
          <p:nvPr>
            <p:ph idx="4294967295"/>
          </p:nvPr>
        </p:nvSpPr>
        <p:spPr>
          <a:xfrm>
            <a:off x="228600" y="2743200"/>
            <a:ext cx="8686800" cy="3962400"/>
          </a:xfrm>
        </p:spPr>
        <p:txBody>
          <a:bodyPr/>
          <a:lstStyle/>
          <a:p>
            <a:pPr eaLnBrk="1" hangingPunct="1">
              <a:buFont typeface="Wingdings" panose="05000000000000000000" pitchFamily="2" charset="2"/>
              <a:buChar char="q"/>
            </a:pPr>
            <a:r>
              <a:rPr lang="es-PR" altLang="en-US" b="1"/>
              <a:t> Estiramientos de auto-movilización:</a:t>
            </a:r>
          </a:p>
          <a:p>
            <a:pPr lvl="1" eaLnBrk="1" hangingPunct="1">
              <a:lnSpc>
                <a:spcPct val="70000"/>
              </a:lnSpc>
              <a:buFont typeface="Wingdings" panose="05000000000000000000" pitchFamily="2" charset="2"/>
              <a:buChar char="Ø"/>
            </a:pPr>
            <a:r>
              <a:rPr lang="es-PR" altLang="en-US" b="1"/>
              <a:t> Indicaciones:</a:t>
            </a:r>
          </a:p>
          <a:p>
            <a:pPr lvl="2" eaLnBrk="1" hangingPunct="1">
              <a:lnSpc>
                <a:spcPct val="80000"/>
              </a:lnSpc>
              <a:buFontTx/>
              <a:buChar char="•"/>
            </a:pPr>
            <a:r>
              <a:rPr lang="es-PR" altLang="en-US" b="1"/>
              <a:t>La mayoría de los atletas que requieren:</a:t>
            </a:r>
          </a:p>
          <a:p>
            <a:pPr lvl="3" eaLnBrk="1" hangingPunct="1">
              <a:lnSpc>
                <a:spcPct val="90000"/>
              </a:lnSpc>
              <a:buFont typeface="Wingdings" panose="05000000000000000000" pitchFamily="2" charset="2"/>
              <a:buChar char="ð"/>
            </a:pPr>
            <a:r>
              <a:rPr lang="es-PR" altLang="en-US" sz="2400" b="1"/>
              <a:t> Rotación del cuerpo superior</a:t>
            </a:r>
          </a:p>
          <a:p>
            <a:pPr lvl="3" eaLnBrk="1" hangingPunct="1">
              <a:lnSpc>
                <a:spcPct val="90000"/>
              </a:lnSpc>
              <a:buFont typeface="Wingdings" panose="05000000000000000000" pitchFamily="2" charset="2"/>
              <a:buChar char="ð"/>
            </a:pPr>
            <a:r>
              <a:rPr lang="es-PR" altLang="en-US" sz="2400" b="1"/>
              <a:t> Sostener cargas</a:t>
            </a:r>
          </a:p>
        </p:txBody>
      </p:sp>
      <p:sp>
        <p:nvSpPr>
          <p:cNvPr id="305155" name="Title 1">
            <a:extLst>
              <a:ext uri="{FF2B5EF4-FFF2-40B4-BE49-F238E27FC236}">
                <a16:creationId xmlns:a16="http://schemas.microsoft.com/office/drawing/2014/main" id="{77EA5F1F-1482-A789-0DD5-4920B87E031E}"/>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p:txBody>
      </p:sp>
      <p:sp>
        <p:nvSpPr>
          <p:cNvPr id="4" name="Title 5">
            <a:extLst>
              <a:ext uri="{FF2B5EF4-FFF2-40B4-BE49-F238E27FC236}">
                <a16:creationId xmlns:a16="http://schemas.microsoft.com/office/drawing/2014/main" id="{ACED5407-2955-5DCC-7B71-017CF3D9DB20}"/>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Content Placeholder 2">
            <a:extLst>
              <a:ext uri="{FF2B5EF4-FFF2-40B4-BE49-F238E27FC236}">
                <a16:creationId xmlns:a16="http://schemas.microsoft.com/office/drawing/2014/main" id="{3EF65C21-2B9A-68E3-5452-8431CCF16FDE}"/>
              </a:ext>
            </a:extLst>
          </p:cNvPr>
          <p:cNvSpPr>
            <a:spLocks noGrp="1"/>
          </p:cNvSpPr>
          <p:nvPr>
            <p:ph idx="4294967295"/>
          </p:nvPr>
        </p:nvSpPr>
        <p:spPr>
          <a:xfrm>
            <a:off x="228600" y="2743200"/>
            <a:ext cx="8686800" cy="3962400"/>
          </a:xfrm>
        </p:spPr>
        <p:txBody>
          <a:bodyPr/>
          <a:lstStyle/>
          <a:p>
            <a:pPr eaLnBrk="1" hangingPunct="1">
              <a:buFont typeface="Wingdings" panose="05000000000000000000" pitchFamily="2" charset="2"/>
              <a:buChar char="q"/>
            </a:pPr>
            <a:r>
              <a:rPr lang="es-PR" altLang="en-US" b="1"/>
              <a:t> Seguridad y efectividad:</a:t>
            </a:r>
          </a:p>
          <a:p>
            <a:pPr lvl="1" eaLnBrk="1" hangingPunct="1">
              <a:lnSpc>
                <a:spcPct val="80000"/>
              </a:lnSpc>
              <a:buFont typeface="Wingdings" panose="05000000000000000000" pitchFamily="2" charset="2"/>
              <a:buChar char="Ø"/>
            </a:pPr>
            <a:r>
              <a:rPr lang="es-PR" altLang="en-US" b="1"/>
              <a:t> Las técnicas de estiramiento y movilización:</a:t>
            </a:r>
          </a:p>
          <a:p>
            <a:pPr lvl="2" eaLnBrk="1" hangingPunct="1">
              <a:lnSpc>
                <a:spcPct val="80000"/>
              </a:lnSpc>
              <a:buFontTx/>
              <a:buChar char="•"/>
            </a:pPr>
            <a:r>
              <a:rPr lang="es-PR" altLang="en-US" b="1"/>
              <a:t>Deben llevarse a cabo dentro de una “ventana ” de:</a:t>
            </a:r>
          </a:p>
          <a:p>
            <a:pPr lvl="3" eaLnBrk="1" hangingPunct="1">
              <a:lnSpc>
                <a:spcPct val="90000"/>
              </a:lnSpc>
              <a:buFont typeface="Wingdings" panose="05000000000000000000" pitchFamily="2" charset="2"/>
              <a:buChar char="ð"/>
            </a:pPr>
            <a:r>
              <a:rPr lang="es-PR" altLang="en-US" sz="2400" b="1"/>
              <a:t> Seguridad y</a:t>
            </a:r>
          </a:p>
          <a:p>
            <a:pPr lvl="3" eaLnBrk="1" hangingPunct="1">
              <a:lnSpc>
                <a:spcPct val="90000"/>
              </a:lnSpc>
              <a:buFont typeface="Wingdings" panose="05000000000000000000" pitchFamily="2" charset="2"/>
              <a:buChar char="ð"/>
            </a:pPr>
            <a:r>
              <a:rPr lang="es-PR" altLang="en-US" sz="2400" b="1"/>
              <a:t> Efectividad</a:t>
            </a:r>
          </a:p>
        </p:txBody>
      </p:sp>
      <p:sp>
        <p:nvSpPr>
          <p:cNvPr id="307203" name="Title 1">
            <a:extLst>
              <a:ext uri="{FF2B5EF4-FFF2-40B4-BE49-F238E27FC236}">
                <a16:creationId xmlns:a16="http://schemas.microsoft.com/office/drawing/2014/main" id="{6D46B29C-9CAB-3C72-97DD-4D89DF2B9BE2}"/>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RECOMENDACIONES</a:t>
            </a:r>
          </a:p>
        </p:txBody>
      </p:sp>
      <p:sp>
        <p:nvSpPr>
          <p:cNvPr id="4" name="Title 5">
            <a:extLst>
              <a:ext uri="{FF2B5EF4-FFF2-40B4-BE49-F238E27FC236}">
                <a16:creationId xmlns:a16="http://schemas.microsoft.com/office/drawing/2014/main" id="{4CE596ED-98EF-C675-E397-F5490FA87773}"/>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Content Placeholder 2">
            <a:extLst>
              <a:ext uri="{FF2B5EF4-FFF2-40B4-BE49-F238E27FC236}">
                <a16:creationId xmlns:a16="http://schemas.microsoft.com/office/drawing/2014/main" id="{7F478A0F-73ED-4978-777B-BBFB110A66B3}"/>
              </a:ext>
            </a:extLst>
          </p:cNvPr>
          <p:cNvSpPr>
            <a:spLocks noGrp="1"/>
          </p:cNvSpPr>
          <p:nvPr>
            <p:ph idx="4294967295"/>
          </p:nvPr>
        </p:nvSpPr>
        <p:spPr>
          <a:xfrm>
            <a:off x="381000" y="3200400"/>
            <a:ext cx="8229600" cy="3124200"/>
          </a:xfrm>
        </p:spPr>
        <p:txBody>
          <a:bodyPr/>
          <a:lstStyle/>
          <a:p>
            <a:pPr algn="ctr" eaLnBrk="1" hangingPunct="1">
              <a:lnSpc>
                <a:spcPct val="90000"/>
              </a:lnSpc>
              <a:buFont typeface="Wingdings" panose="05000000000000000000" pitchFamily="2" charset="2"/>
              <a:buNone/>
            </a:pPr>
            <a:r>
              <a:rPr lang="es-PR" altLang="en-US" b="1"/>
              <a:t>Un término general utilizado para describir </a:t>
            </a:r>
          </a:p>
          <a:p>
            <a:pPr algn="ctr" eaLnBrk="1" hangingPunct="1">
              <a:lnSpc>
                <a:spcPct val="90000"/>
              </a:lnSpc>
              <a:buFont typeface="Wingdings" panose="05000000000000000000" pitchFamily="2" charset="2"/>
              <a:buNone/>
            </a:pPr>
            <a:r>
              <a:rPr lang="es-PR" altLang="en-US" b="1"/>
              <a:t>cualquier maniobra terapéutica diseñado para </a:t>
            </a:r>
          </a:p>
          <a:p>
            <a:pPr algn="ctr" eaLnBrk="1" hangingPunct="1">
              <a:lnSpc>
                <a:spcPct val="90000"/>
              </a:lnSpc>
              <a:buFont typeface="Wingdings" panose="05000000000000000000" pitchFamily="2" charset="2"/>
              <a:buNone/>
            </a:pPr>
            <a:r>
              <a:rPr lang="es-PR" altLang="en-US" b="1"/>
              <a:t>alargar (extender) estructuras de tejido blando</a:t>
            </a:r>
          </a:p>
          <a:p>
            <a:pPr algn="ctr" eaLnBrk="1" hangingPunct="1">
              <a:lnSpc>
                <a:spcPct val="90000"/>
              </a:lnSpc>
              <a:buFont typeface="Wingdings" panose="05000000000000000000" pitchFamily="2" charset="2"/>
              <a:buNone/>
            </a:pPr>
            <a:r>
              <a:rPr lang="es-PR" altLang="en-US" b="1"/>
              <a:t>patológicamente acortadas, de manera que sea posible aumentar el arco de movimiento</a:t>
            </a:r>
          </a:p>
        </p:txBody>
      </p:sp>
      <p:sp>
        <p:nvSpPr>
          <p:cNvPr id="241667" name="Title 1">
            <a:extLst>
              <a:ext uri="{FF2B5EF4-FFF2-40B4-BE49-F238E27FC236}">
                <a16:creationId xmlns:a16="http://schemas.microsoft.com/office/drawing/2014/main" id="{B25CB922-78FE-15ED-F9F4-C1EF64537DD5}"/>
              </a:ext>
            </a:extLst>
          </p:cNvPr>
          <p:cNvSpPr>
            <a:spLocks/>
          </p:cNvSpPr>
          <p:nvPr/>
        </p:nvSpPr>
        <p:spPr bwMode="auto">
          <a:xfrm>
            <a:off x="304800" y="19050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DEFINICIONES:</a:t>
            </a:r>
            <a:br>
              <a:rPr lang="es-PR" altLang="en-US" sz="3700">
                <a:latin typeface="Calibri" panose="020F0502020204030204" pitchFamily="34" charset="0"/>
              </a:rPr>
            </a:br>
            <a:r>
              <a:rPr lang="es-PR" altLang="en-US" sz="3500" i="1">
                <a:latin typeface="Tahoma" panose="020B0604030504040204" pitchFamily="34" charset="0"/>
              </a:rPr>
              <a:t>ESTIRAMIENTO</a:t>
            </a:r>
          </a:p>
        </p:txBody>
      </p:sp>
      <p:sp>
        <p:nvSpPr>
          <p:cNvPr id="4" name="Title 5">
            <a:extLst>
              <a:ext uri="{FF2B5EF4-FFF2-40B4-BE49-F238E27FC236}">
                <a16:creationId xmlns:a16="http://schemas.microsoft.com/office/drawing/2014/main" id="{1029368A-4042-6A48-C694-AA6C3DE58C7C}"/>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a:t>
            </a:r>
          </a:p>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Y FLEXIBILIDAD</a:t>
            </a: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Content Placeholder 2">
            <a:extLst>
              <a:ext uri="{FF2B5EF4-FFF2-40B4-BE49-F238E27FC236}">
                <a16:creationId xmlns:a16="http://schemas.microsoft.com/office/drawing/2014/main" id="{1BFA310C-6280-4151-95EB-969B8D932EEA}"/>
              </a:ext>
            </a:extLst>
          </p:cNvPr>
          <p:cNvSpPr>
            <a:spLocks noGrp="1"/>
          </p:cNvSpPr>
          <p:nvPr>
            <p:ph idx="4294967295"/>
          </p:nvPr>
        </p:nvSpPr>
        <p:spPr>
          <a:xfrm>
            <a:off x="228600" y="2743200"/>
            <a:ext cx="8686800" cy="3962400"/>
          </a:xfrm>
        </p:spPr>
        <p:txBody>
          <a:bodyPr/>
          <a:lstStyle/>
          <a:p>
            <a:pPr eaLnBrk="1" hangingPunct="1">
              <a:buFont typeface="Wingdings" panose="05000000000000000000" pitchFamily="2" charset="2"/>
              <a:buChar char="q"/>
            </a:pPr>
            <a:r>
              <a:rPr lang="es-PR" altLang="en-US" b="1"/>
              <a:t> Estiramiento balístico (activo)</a:t>
            </a:r>
          </a:p>
          <a:p>
            <a:pPr eaLnBrk="1" hangingPunct="1">
              <a:buFont typeface="Wingdings" panose="05000000000000000000" pitchFamily="2" charset="2"/>
              <a:buChar char="q"/>
            </a:pPr>
            <a:r>
              <a:rPr lang="es-PR" altLang="en-US" b="1"/>
              <a:t> Estiramiento estático</a:t>
            </a:r>
            <a:endParaRPr lang="en-US" altLang="en-US" b="1"/>
          </a:p>
          <a:p>
            <a:pPr eaLnBrk="1" hangingPunct="1">
              <a:buFont typeface="Wingdings" panose="05000000000000000000" pitchFamily="2" charset="2"/>
              <a:buChar char="q"/>
            </a:pPr>
            <a:r>
              <a:rPr lang="es-PR" altLang="en-US" b="1"/>
              <a:t> Estiramiento Activo (AROM)</a:t>
            </a:r>
          </a:p>
          <a:p>
            <a:pPr eaLnBrk="1" hangingPunct="1">
              <a:buFont typeface="Wingdings" panose="05000000000000000000" pitchFamily="2" charset="2"/>
              <a:buChar char="q"/>
            </a:pPr>
            <a:r>
              <a:rPr lang="es-PR" altLang="en-US" b="1"/>
              <a:t> Estiramiento Activo-Asistivo (AAROM)</a:t>
            </a:r>
          </a:p>
          <a:p>
            <a:pPr eaLnBrk="1" hangingPunct="1">
              <a:buFont typeface="Wingdings" panose="05000000000000000000" pitchFamily="2" charset="2"/>
              <a:buChar char="q"/>
            </a:pPr>
            <a:r>
              <a:rPr lang="es-PR" altLang="en-US" b="1"/>
              <a:t> Estiramiento Pasivo (PROM)</a:t>
            </a:r>
          </a:p>
          <a:p>
            <a:pPr eaLnBrk="1" hangingPunct="1">
              <a:buFont typeface="Wingdings" panose="05000000000000000000" pitchFamily="2" charset="2"/>
              <a:buChar char="q"/>
            </a:pPr>
            <a:r>
              <a:rPr lang="es-PR" altLang="en-US" b="1"/>
              <a:t> Facilitación neuromuscular propioceptivo (PNF) </a:t>
            </a:r>
          </a:p>
        </p:txBody>
      </p:sp>
      <p:sp>
        <p:nvSpPr>
          <p:cNvPr id="268291" name="Title 1">
            <a:extLst>
              <a:ext uri="{FF2B5EF4-FFF2-40B4-BE49-F238E27FC236}">
                <a16:creationId xmlns:a16="http://schemas.microsoft.com/office/drawing/2014/main" id="{EF971D90-32CC-E458-9A11-489467883C4E}"/>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p:txBody>
      </p:sp>
      <p:sp>
        <p:nvSpPr>
          <p:cNvPr id="4" name="Title 5">
            <a:extLst>
              <a:ext uri="{FF2B5EF4-FFF2-40B4-BE49-F238E27FC236}">
                <a16:creationId xmlns:a16="http://schemas.microsoft.com/office/drawing/2014/main" id="{930C4D76-F2A7-01C2-FF9B-B45D9E60C4EA}"/>
              </a:ext>
            </a:extLst>
          </p:cNvPr>
          <p:cNvSpPr txBox="1">
            <a:spLocks/>
          </p:cNvSpPr>
          <p:nvPr/>
        </p:nvSpPr>
        <p:spPr bwMode="auto">
          <a:xfrm>
            <a:off x="0" y="609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Content Placeholder 2">
            <a:extLst>
              <a:ext uri="{FF2B5EF4-FFF2-40B4-BE49-F238E27FC236}">
                <a16:creationId xmlns:a16="http://schemas.microsoft.com/office/drawing/2014/main" id="{7547E7EB-C79C-250A-F338-38A1072BF1B4}"/>
              </a:ext>
            </a:extLst>
          </p:cNvPr>
          <p:cNvSpPr>
            <a:spLocks noGrp="1"/>
          </p:cNvSpPr>
          <p:nvPr>
            <p:ph idx="4294967295"/>
          </p:nvPr>
        </p:nvSpPr>
        <p:spPr>
          <a:xfrm>
            <a:off x="228600" y="2819400"/>
            <a:ext cx="8686800" cy="2362200"/>
          </a:xfrm>
        </p:spPr>
        <p:txBody>
          <a:bodyPr/>
          <a:lstStyle/>
          <a:p>
            <a:pPr eaLnBrk="1" hangingPunct="1">
              <a:buFont typeface="Wingdings" panose="05000000000000000000" pitchFamily="2" charset="2"/>
              <a:buChar char="q"/>
            </a:pPr>
            <a:r>
              <a:rPr lang="es-PR" altLang="en-US" b="1"/>
              <a:t> Concepto/descripción</a:t>
            </a:r>
          </a:p>
          <a:p>
            <a:pPr eaLnBrk="1" hangingPunct="1">
              <a:buFont typeface="Wingdings" panose="05000000000000000000" pitchFamily="2" charset="2"/>
              <a:buChar char="q"/>
            </a:pPr>
            <a:r>
              <a:rPr lang="es-PR" altLang="en-US" b="1"/>
              <a:t> Desventajas </a:t>
            </a:r>
          </a:p>
        </p:txBody>
      </p:sp>
      <p:sp>
        <p:nvSpPr>
          <p:cNvPr id="249859" name="Title 1">
            <a:extLst>
              <a:ext uri="{FF2B5EF4-FFF2-40B4-BE49-F238E27FC236}">
                <a16:creationId xmlns:a16="http://schemas.microsoft.com/office/drawing/2014/main" id="{03DD355F-EFD5-FFB2-0ADC-4BB8CD263A98}"/>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3500" i="1">
                <a:latin typeface="Tahoma" panose="020B0604030504040204" pitchFamily="34" charset="0"/>
              </a:rPr>
              <a:t>ESTIRAMIENTO BALÍSTICO</a:t>
            </a:r>
          </a:p>
        </p:txBody>
      </p:sp>
      <p:sp>
        <p:nvSpPr>
          <p:cNvPr id="4" name="Title 5">
            <a:extLst>
              <a:ext uri="{FF2B5EF4-FFF2-40B4-BE49-F238E27FC236}">
                <a16:creationId xmlns:a16="http://schemas.microsoft.com/office/drawing/2014/main" id="{37108065-3263-D912-DE5C-F6B7AC47219E}"/>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Content Placeholder 2">
            <a:extLst>
              <a:ext uri="{FF2B5EF4-FFF2-40B4-BE49-F238E27FC236}">
                <a16:creationId xmlns:a16="http://schemas.microsoft.com/office/drawing/2014/main" id="{A663827F-0501-DBD4-83F1-A521FE96EABD}"/>
              </a:ext>
            </a:extLst>
          </p:cNvPr>
          <p:cNvSpPr>
            <a:spLocks noGrp="1"/>
          </p:cNvSpPr>
          <p:nvPr>
            <p:ph idx="4294967295"/>
          </p:nvPr>
        </p:nvSpPr>
        <p:spPr>
          <a:xfrm>
            <a:off x="228600" y="2590800"/>
            <a:ext cx="8610600" cy="3810000"/>
          </a:xfrm>
        </p:spPr>
        <p:txBody>
          <a:bodyPr/>
          <a:lstStyle/>
          <a:p>
            <a:pPr eaLnBrk="1" hangingPunct="1">
              <a:buFont typeface="Wingdings" panose="05000000000000000000" pitchFamily="2" charset="2"/>
              <a:buChar char="q"/>
            </a:pPr>
            <a:r>
              <a:rPr lang="es-PR" altLang="en-US" b="1"/>
              <a:t> Concepto:</a:t>
            </a:r>
          </a:p>
          <a:p>
            <a:pPr lvl="1" eaLnBrk="1" hangingPunct="1">
              <a:lnSpc>
                <a:spcPct val="90000"/>
              </a:lnSpc>
              <a:buFont typeface="Wingdings" panose="05000000000000000000" pitchFamily="2" charset="2"/>
              <a:buChar char="Ø"/>
            </a:pPr>
            <a:r>
              <a:rPr lang="es-PR" altLang="en-US" b="1"/>
              <a:t> La aplicación de una fuerza:</a:t>
            </a:r>
          </a:p>
          <a:p>
            <a:pPr lvl="2" eaLnBrk="1" hangingPunct="1">
              <a:buFontTx/>
              <a:buChar char="•"/>
            </a:pPr>
            <a:r>
              <a:rPr lang="es-PR" altLang="en-US" b="1"/>
              <a:t>Rápida</a:t>
            </a:r>
          </a:p>
          <a:p>
            <a:pPr lvl="2" eaLnBrk="1" hangingPunct="1">
              <a:buFontTx/>
              <a:buChar char="•"/>
            </a:pPr>
            <a:r>
              <a:rPr lang="es-PR" altLang="en-US" b="1"/>
              <a:t>Rebotante</a:t>
            </a:r>
          </a:p>
          <a:p>
            <a:pPr lvl="2" eaLnBrk="1" hangingPunct="1">
              <a:buFontTx/>
              <a:buChar char="•"/>
            </a:pPr>
            <a:r>
              <a:rPr lang="es-PR" altLang="en-US" b="1"/>
              <a:t>Espasmódica</a:t>
            </a:r>
          </a:p>
          <a:p>
            <a:pPr eaLnBrk="1" hangingPunct="1">
              <a:buFont typeface="Wingdings" panose="05000000000000000000" pitchFamily="2" charset="2"/>
              <a:buChar char="q"/>
            </a:pPr>
            <a:r>
              <a:rPr lang="es-PR" altLang="en-US" b="1"/>
              <a:t> Desventajas:</a:t>
            </a:r>
          </a:p>
          <a:p>
            <a:pPr lvl="1" eaLnBrk="1" hangingPunct="1">
              <a:lnSpc>
                <a:spcPct val="90000"/>
              </a:lnSpc>
              <a:buFont typeface="Wingdings" panose="05000000000000000000" pitchFamily="2" charset="2"/>
              <a:buChar char="Ø"/>
            </a:pPr>
            <a:r>
              <a:rPr lang="es-PR" altLang="en-US" b="1"/>
              <a:t> Riesgo de lesiones</a:t>
            </a:r>
          </a:p>
          <a:p>
            <a:pPr lvl="1" eaLnBrk="1" hangingPunct="1">
              <a:lnSpc>
                <a:spcPct val="90000"/>
              </a:lnSpc>
              <a:buFont typeface="Wingdings" panose="05000000000000000000" pitchFamily="2" charset="2"/>
              <a:buChar char="Ø"/>
            </a:pPr>
            <a:r>
              <a:rPr lang="es-PR" altLang="en-US" b="1"/>
              <a:t> Es menos eficiente que otros métodos disponibles</a:t>
            </a:r>
          </a:p>
        </p:txBody>
      </p:sp>
      <p:sp>
        <p:nvSpPr>
          <p:cNvPr id="251907" name="Title 1">
            <a:extLst>
              <a:ext uri="{FF2B5EF4-FFF2-40B4-BE49-F238E27FC236}">
                <a16:creationId xmlns:a16="http://schemas.microsoft.com/office/drawing/2014/main" id="{4971C724-3C09-F4FB-F059-A5EEFD69931C}"/>
              </a:ext>
            </a:extLst>
          </p:cNvPr>
          <p:cNvSpPr>
            <a:spLocks/>
          </p:cNvSpPr>
          <p:nvPr/>
        </p:nvSpPr>
        <p:spPr bwMode="auto">
          <a:xfrm>
            <a:off x="304800" y="14478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3500" i="1">
                <a:latin typeface="Tahoma" panose="020B0604030504040204" pitchFamily="34" charset="0"/>
              </a:rPr>
              <a:t>ESTIRAMIENTO BALÍSTICO</a:t>
            </a:r>
          </a:p>
        </p:txBody>
      </p:sp>
      <p:sp>
        <p:nvSpPr>
          <p:cNvPr id="4" name="Title 5">
            <a:extLst>
              <a:ext uri="{FF2B5EF4-FFF2-40B4-BE49-F238E27FC236}">
                <a16:creationId xmlns:a16="http://schemas.microsoft.com/office/drawing/2014/main" id="{3BA79CFB-CE9A-7707-257F-1D8A82F81BAD}"/>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Content Placeholder 2">
            <a:extLst>
              <a:ext uri="{FF2B5EF4-FFF2-40B4-BE49-F238E27FC236}">
                <a16:creationId xmlns:a16="http://schemas.microsoft.com/office/drawing/2014/main" id="{693C972E-124D-2D83-B2D9-07464FD068A9}"/>
              </a:ext>
            </a:extLst>
          </p:cNvPr>
          <p:cNvSpPr>
            <a:spLocks noGrp="1"/>
          </p:cNvSpPr>
          <p:nvPr>
            <p:ph idx="4294967295"/>
          </p:nvPr>
        </p:nvSpPr>
        <p:spPr>
          <a:xfrm>
            <a:off x="228600" y="2819400"/>
            <a:ext cx="8686800" cy="2362200"/>
          </a:xfrm>
        </p:spPr>
        <p:txBody>
          <a:bodyPr/>
          <a:lstStyle/>
          <a:p>
            <a:pPr eaLnBrk="1" hangingPunct="1">
              <a:buFont typeface="Wingdings" panose="05000000000000000000" pitchFamily="2" charset="2"/>
              <a:buChar char="q"/>
            </a:pPr>
            <a:r>
              <a:rPr lang="es-PR" altLang="en-US" b="1"/>
              <a:t> Concepto</a:t>
            </a:r>
          </a:p>
          <a:p>
            <a:pPr eaLnBrk="1" hangingPunct="1">
              <a:buFont typeface="Wingdings" panose="05000000000000000000" pitchFamily="2" charset="2"/>
              <a:buChar char="q"/>
            </a:pPr>
            <a:r>
              <a:rPr lang="es-PR" altLang="en-US" b="1"/>
              <a:t> Protocolo/procedimiento</a:t>
            </a:r>
          </a:p>
          <a:p>
            <a:pPr eaLnBrk="1" hangingPunct="1">
              <a:buFont typeface="Wingdings" panose="05000000000000000000" pitchFamily="2" charset="2"/>
              <a:buChar char="q"/>
            </a:pPr>
            <a:r>
              <a:rPr lang="es-PR" altLang="en-US" b="1"/>
              <a:t> Indicaciones/usos </a:t>
            </a:r>
          </a:p>
          <a:p>
            <a:pPr eaLnBrk="1" hangingPunct="1">
              <a:buFont typeface="Wingdings" panose="05000000000000000000" pitchFamily="2" charset="2"/>
              <a:buChar char="q"/>
            </a:pPr>
            <a:r>
              <a:rPr lang="es-PR" altLang="en-US" b="1"/>
              <a:t> Ventajas </a:t>
            </a:r>
          </a:p>
          <a:p>
            <a:pPr eaLnBrk="1" hangingPunct="1">
              <a:buFont typeface="Wingdings" panose="05000000000000000000" pitchFamily="2" charset="2"/>
              <a:buChar char="q"/>
            </a:pPr>
            <a:r>
              <a:rPr lang="es-PR" altLang="en-US" b="1"/>
              <a:t> Desventajas </a:t>
            </a:r>
          </a:p>
        </p:txBody>
      </p:sp>
      <p:sp>
        <p:nvSpPr>
          <p:cNvPr id="253955" name="Title 1">
            <a:extLst>
              <a:ext uri="{FF2B5EF4-FFF2-40B4-BE49-F238E27FC236}">
                <a16:creationId xmlns:a16="http://schemas.microsoft.com/office/drawing/2014/main" id="{10F844E9-64CA-7EFE-E5E9-822FFF906BB2}"/>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3500" i="1">
                <a:latin typeface="Tahoma" panose="020B0604030504040204" pitchFamily="34" charset="0"/>
              </a:rPr>
              <a:t>ESTIRAMIENTO ESTÁTICO</a:t>
            </a:r>
          </a:p>
        </p:txBody>
      </p:sp>
      <p:sp>
        <p:nvSpPr>
          <p:cNvPr id="4" name="Title 5">
            <a:extLst>
              <a:ext uri="{FF2B5EF4-FFF2-40B4-BE49-F238E27FC236}">
                <a16:creationId xmlns:a16="http://schemas.microsoft.com/office/drawing/2014/main" id="{E9F129F1-D149-1180-0071-8D1E388FAB41}"/>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Content Placeholder 2">
            <a:extLst>
              <a:ext uri="{FF2B5EF4-FFF2-40B4-BE49-F238E27FC236}">
                <a16:creationId xmlns:a16="http://schemas.microsoft.com/office/drawing/2014/main" id="{CD4CD1F8-F888-936C-707D-C2DEB0088808}"/>
              </a:ext>
            </a:extLst>
          </p:cNvPr>
          <p:cNvSpPr>
            <a:spLocks noGrp="1"/>
          </p:cNvSpPr>
          <p:nvPr>
            <p:ph idx="4294967295"/>
          </p:nvPr>
        </p:nvSpPr>
        <p:spPr>
          <a:xfrm>
            <a:off x="228600" y="2819400"/>
            <a:ext cx="8686800" cy="2362200"/>
          </a:xfrm>
        </p:spPr>
        <p:txBody>
          <a:bodyPr/>
          <a:lstStyle/>
          <a:p>
            <a:pPr eaLnBrk="1" hangingPunct="1">
              <a:buFont typeface="Wingdings" panose="05000000000000000000" pitchFamily="2" charset="2"/>
              <a:buChar char="q"/>
            </a:pPr>
            <a:r>
              <a:rPr lang="es-PR" altLang="en-US" b="1"/>
              <a:t> Concepto:</a:t>
            </a:r>
          </a:p>
          <a:p>
            <a:pPr lvl="1" eaLnBrk="1" hangingPunct="1">
              <a:lnSpc>
                <a:spcPct val="90000"/>
              </a:lnSpc>
              <a:buFont typeface="Wingdings" panose="05000000000000000000" pitchFamily="2" charset="2"/>
              <a:buChar char="Ø"/>
            </a:pPr>
            <a:r>
              <a:rPr lang="es-PR" altLang="en-US" b="1"/>
              <a:t> La aplicación gradual y constante de una fuerza de</a:t>
            </a:r>
          </a:p>
          <a:p>
            <a:pPr lvl="1" eaLnBrk="1" hangingPunct="1">
              <a:lnSpc>
                <a:spcPct val="90000"/>
              </a:lnSpc>
              <a:buFont typeface="Wingdings" panose="05000000000000000000" pitchFamily="2" charset="2"/>
              <a:buNone/>
            </a:pPr>
            <a:r>
              <a:rPr lang="es-PR" altLang="en-US" b="1"/>
              <a:t>    estiramiento sobre un segmento, o coyuntura, del</a:t>
            </a:r>
          </a:p>
          <a:p>
            <a:pPr lvl="1" eaLnBrk="1" hangingPunct="1">
              <a:lnSpc>
                <a:spcPct val="90000"/>
              </a:lnSpc>
              <a:buFont typeface="Wingdings" panose="05000000000000000000" pitchFamily="2" charset="2"/>
              <a:buNone/>
            </a:pPr>
            <a:r>
              <a:rPr lang="es-PR" altLang="en-US" b="1"/>
              <a:t>    cuerpo</a:t>
            </a:r>
          </a:p>
        </p:txBody>
      </p:sp>
      <p:sp>
        <p:nvSpPr>
          <p:cNvPr id="256003" name="Title 1">
            <a:extLst>
              <a:ext uri="{FF2B5EF4-FFF2-40B4-BE49-F238E27FC236}">
                <a16:creationId xmlns:a16="http://schemas.microsoft.com/office/drawing/2014/main" id="{7AE25EDF-5CE4-DF36-926D-0F3DA19B351C}"/>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3500" i="1">
                <a:latin typeface="Tahoma" panose="020B0604030504040204" pitchFamily="34" charset="0"/>
              </a:rPr>
              <a:t>ESTIRAMIENTO ESTÁTICO</a:t>
            </a:r>
          </a:p>
        </p:txBody>
      </p:sp>
      <p:sp>
        <p:nvSpPr>
          <p:cNvPr id="4" name="Title 5">
            <a:extLst>
              <a:ext uri="{FF2B5EF4-FFF2-40B4-BE49-F238E27FC236}">
                <a16:creationId xmlns:a16="http://schemas.microsoft.com/office/drawing/2014/main" id="{D3BEEEB4-69DC-3B52-BEC9-6799334A0608}"/>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Content Placeholder 2">
            <a:extLst>
              <a:ext uri="{FF2B5EF4-FFF2-40B4-BE49-F238E27FC236}">
                <a16:creationId xmlns:a16="http://schemas.microsoft.com/office/drawing/2014/main" id="{B44E4EA6-64A4-2428-11B3-75D0D0E9F93B}"/>
              </a:ext>
            </a:extLst>
          </p:cNvPr>
          <p:cNvSpPr>
            <a:spLocks noGrp="1"/>
          </p:cNvSpPr>
          <p:nvPr>
            <p:ph idx="4294967295"/>
          </p:nvPr>
        </p:nvSpPr>
        <p:spPr>
          <a:xfrm>
            <a:off x="228600" y="1752600"/>
            <a:ext cx="8686800" cy="4800600"/>
          </a:xfrm>
        </p:spPr>
        <p:txBody>
          <a:bodyPr/>
          <a:lstStyle/>
          <a:p>
            <a:pPr eaLnBrk="1" hangingPunct="1">
              <a:buFont typeface="Wingdings" panose="05000000000000000000" pitchFamily="2" charset="2"/>
              <a:buChar char="q"/>
            </a:pPr>
            <a:r>
              <a:rPr lang="es-PR" altLang="en-US" b="1"/>
              <a:t>  Protocolo/procedimiento:</a:t>
            </a:r>
          </a:p>
          <a:p>
            <a:pPr lvl="1" eaLnBrk="1" hangingPunct="1">
              <a:lnSpc>
                <a:spcPct val="70000"/>
              </a:lnSpc>
              <a:buFont typeface="Wingdings" panose="05000000000000000000" pitchFamily="2" charset="2"/>
              <a:buChar char="Ø"/>
            </a:pPr>
            <a:r>
              <a:rPr lang="es-PR" altLang="en-US" b="1"/>
              <a:t> Se estira progresivamente una parte del cuerpo</a:t>
            </a:r>
          </a:p>
          <a:p>
            <a:pPr lvl="1" eaLnBrk="1" hangingPunct="1">
              <a:lnSpc>
                <a:spcPct val="80000"/>
              </a:lnSpc>
              <a:buFont typeface="Wingdings" panose="05000000000000000000" pitchFamily="2" charset="2"/>
              <a:buChar char="Ø"/>
            </a:pPr>
            <a:r>
              <a:rPr lang="es-PR" altLang="en-US" b="1"/>
              <a:t> Se mantiene la posición alcanzada de</a:t>
            </a:r>
          </a:p>
          <a:p>
            <a:pPr lvl="1" eaLnBrk="1" hangingPunct="1">
              <a:lnSpc>
                <a:spcPct val="70000"/>
              </a:lnSpc>
              <a:buFont typeface="Wingdings" panose="05000000000000000000" pitchFamily="2" charset="2"/>
              <a:buNone/>
            </a:pPr>
            <a:r>
              <a:rPr lang="es-PR" altLang="en-US" b="1"/>
              <a:t>     estiramiento durante un periodo de 15-60</a:t>
            </a:r>
          </a:p>
          <a:p>
            <a:pPr lvl="1" eaLnBrk="1" hangingPunct="1">
              <a:lnSpc>
                <a:spcPct val="70000"/>
              </a:lnSpc>
              <a:buFont typeface="Wingdings" panose="05000000000000000000" pitchFamily="2" charset="2"/>
              <a:buNone/>
            </a:pPr>
            <a:r>
              <a:rPr lang="es-PR" altLang="en-US" b="1"/>
              <a:t>     segundos:</a:t>
            </a:r>
          </a:p>
          <a:p>
            <a:pPr lvl="2" eaLnBrk="1" hangingPunct="1">
              <a:lnSpc>
                <a:spcPct val="90000"/>
              </a:lnSpc>
              <a:buFontTx/>
              <a:buChar char="•"/>
            </a:pPr>
            <a:r>
              <a:rPr lang="es-PR" altLang="en-US" b="1"/>
              <a:t>Se ha encontrado que es de igual efectividad mantener la</a:t>
            </a:r>
          </a:p>
          <a:p>
            <a:pPr lvl="2" eaLnBrk="1" hangingPunct="1">
              <a:lnSpc>
                <a:spcPct val="70000"/>
              </a:lnSpc>
              <a:buFontTx/>
              <a:buNone/>
            </a:pPr>
            <a:r>
              <a:rPr lang="es-PR" altLang="en-US" b="1"/>
              <a:t>   posición del estiramiento durante 15 segundos </a:t>
            </a:r>
          </a:p>
          <a:p>
            <a:pPr lvl="2" eaLnBrk="1" hangingPunct="1">
              <a:lnSpc>
                <a:spcPct val="70000"/>
              </a:lnSpc>
              <a:buFontTx/>
              <a:buNone/>
            </a:pPr>
            <a:r>
              <a:rPr lang="es-PR" altLang="en-US" b="1"/>
              <a:t>   comparado con 45-60 segundos</a:t>
            </a:r>
          </a:p>
          <a:p>
            <a:pPr lvl="1" eaLnBrk="1" hangingPunct="1">
              <a:lnSpc>
                <a:spcPct val="80000"/>
              </a:lnSpc>
              <a:buFont typeface="Wingdings" panose="05000000000000000000" pitchFamily="2" charset="2"/>
              <a:buChar char="Ø"/>
            </a:pPr>
            <a:r>
              <a:rPr lang="es-PR" altLang="en-US" b="1"/>
              <a:t> Durante el estiramiento sostenido:</a:t>
            </a:r>
          </a:p>
          <a:p>
            <a:pPr lvl="2" eaLnBrk="1" hangingPunct="1">
              <a:lnSpc>
                <a:spcPct val="80000"/>
              </a:lnSpc>
              <a:buFontTx/>
              <a:buChar char="•"/>
            </a:pPr>
            <a:r>
              <a:rPr lang="es-PR" altLang="en-US" b="1"/>
              <a:t>Se recomienda exhalar (no aguantar el aire)</a:t>
            </a:r>
          </a:p>
          <a:p>
            <a:pPr lvl="2" eaLnBrk="1" hangingPunct="1">
              <a:lnSpc>
                <a:spcPct val="80000"/>
              </a:lnSpc>
              <a:buFontTx/>
              <a:buChar char="•"/>
            </a:pPr>
            <a:r>
              <a:rPr lang="es-PR" altLang="en-US" b="1"/>
              <a:t>Estar emocionalmente relajado:</a:t>
            </a:r>
          </a:p>
          <a:p>
            <a:pPr lvl="3" eaLnBrk="1" hangingPunct="1">
              <a:lnSpc>
                <a:spcPct val="90000"/>
              </a:lnSpc>
              <a:buFont typeface="Wingdings" panose="05000000000000000000" pitchFamily="2" charset="2"/>
              <a:buChar char="ð"/>
            </a:pPr>
            <a:r>
              <a:rPr lang="es-PR" altLang="en-US" sz="2400" b="1"/>
              <a:t> No pensar el problemas psicosociales</a:t>
            </a:r>
            <a:endParaRPr lang="es-PR" altLang="en-US" b="1"/>
          </a:p>
        </p:txBody>
      </p:sp>
      <p:sp>
        <p:nvSpPr>
          <p:cNvPr id="258051" name="Title 1">
            <a:extLst>
              <a:ext uri="{FF2B5EF4-FFF2-40B4-BE49-F238E27FC236}">
                <a16:creationId xmlns:a16="http://schemas.microsoft.com/office/drawing/2014/main" id="{B05D7224-A252-943C-4A3C-0AE05B536E2D}"/>
              </a:ext>
            </a:extLst>
          </p:cNvPr>
          <p:cNvSpPr>
            <a:spLocks/>
          </p:cNvSpPr>
          <p:nvPr/>
        </p:nvSpPr>
        <p:spPr bwMode="auto">
          <a:xfrm>
            <a:off x="304800" y="7620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300">
                <a:latin typeface="Calibri" panose="020F0502020204030204" pitchFamily="34" charset="0"/>
              </a:rPr>
              <a:t>MÉTODOS DE ESTIRAMIENTO:</a:t>
            </a:r>
            <a:br>
              <a:rPr lang="es-PR" altLang="en-US" sz="3300">
                <a:latin typeface="Calibri" panose="020F0502020204030204" pitchFamily="34" charset="0"/>
              </a:rPr>
            </a:br>
            <a:r>
              <a:rPr lang="es-PR" altLang="en-US" sz="3100" i="1">
                <a:latin typeface="Tahoma" panose="020B0604030504040204" pitchFamily="34" charset="0"/>
              </a:rPr>
              <a:t>ESTIRAMIENTO ESTÁTICO</a:t>
            </a:r>
          </a:p>
        </p:txBody>
      </p:sp>
      <p:sp>
        <p:nvSpPr>
          <p:cNvPr id="4" name="Title 5">
            <a:extLst>
              <a:ext uri="{FF2B5EF4-FFF2-40B4-BE49-F238E27FC236}">
                <a16:creationId xmlns:a16="http://schemas.microsoft.com/office/drawing/2014/main" id="{4A8E2053-51AF-3292-05BA-68CFA2305D34}"/>
              </a:ext>
            </a:extLst>
          </p:cNvPr>
          <p:cNvSpPr txBox="1">
            <a:spLocks/>
          </p:cNvSpPr>
          <p:nvPr/>
        </p:nvSpPr>
        <p:spPr bwMode="auto">
          <a:xfrm>
            <a:off x="0" y="762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Content Placeholder 2">
            <a:extLst>
              <a:ext uri="{FF2B5EF4-FFF2-40B4-BE49-F238E27FC236}">
                <a16:creationId xmlns:a16="http://schemas.microsoft.com/office/drawing/2014/main" id="{649AC7FA-D99E-ED2B-4452-48C63A17E9D5}"/>
              </a:ext>
            </a:extLst>
          </p:cNvPr>
          <p:cNvSpPr>
            <a:spLocks noGrp="1"/>
          </p:cNvSpPr>
          <p:nvPr>
            <p:ph idx="4294967295"/>
          </p:nvPr>
        </p:nvSpPr>
        <p:spPr>
          <a:xfrm>
            <a:off x="228600" y="2819400"/>
            <a:ext cx="8686800" cy="2362200"/>
          </a:xfrm>
        </p:spPr>
        <p:txBody>
          <a:bodyPr/>
          <a:lstStyle/>
          <a:p>
            <a:pPr eaLnBrk="1" hangingPunct="1">
              <a:buFont typeface="Wingdings" panose="05000000000000000000" pitchFamily="2" charset="2"/>
              <a:buChar char="q"/>
            </a:pPr>
            <a:r>
              <a:rPr lang="es-PR" altLang="en-US" b="1"/>
              <a:t> Indicaciones/usos:</a:t>
            </a:r>
          </a:p>
          <a:p>
            <a:pPr lvl="1" eaLnBrk="1" hangingPunct="1">
              <a:lnSpc>
                <a:spcPct val="90000"/>
              </a:lnSpc>
              <a:buFont typeface="Wingdings" panose="05000000000000000000" pitchFamily="2" charset="2"/>
              <a:buChar char="Ø"/>
            </a:pPr>
            <a:r>
              <a:rPr lang="es-PR" altLang="en-US" b="1"/>
              <a:t> Durante una sesión de ejercicio, se utiliza como una</a:t>
            </a:r>
          </a:p>
          <a:p>
            <a:pPr lvl="1" eaLnBrk="1" hangingPunct="1">
              <a:lnSpc>
                <a:spcPct val="70000"/>
              </a:lnSpc>
              <a:buFont typeface="Wingdings" panose="05000000000000000000" pitchFamily="2" charset="2"/>
              <a:buNone/>
            </a:pPr>
            <a:r>
              <a:rPr lang="es-PR" altLang="en-US" b="1"/>
              <a:t>     de las actividades de enfriamiento, empleado</a:t>
            </a:r>
          </a:p>
          <a:p>
            <a:pPr lvl="1" eaLnBrk="1" hangingPunct="1">
              <a:lnSpc>
                <a:spcPct val="70000"/>
              </a:lnSpc>
              <a:buFont typeface="Wingdings" panose="05000000000000000000" pitchFamily="2" charset="2"/>
              <a:buNone/>
            </a:pPr>
            <a:r>
              <a:rPr lang="es-PR" altLang="en-US" b="1"/>
              <a:t>     después de la sesión del estímulo del ejercicio</a:t>
            </a:r>
          </a:p>
          <a:p>
            <a:pPr lvl="1" eaLnBrk="1" hangingPunct="1">
              <a:lnSpc>
                <a:spcPct val="90000"/>
              </a:lnSpc>
              <a:buFont typeface="Wingdings" panose="05000000000000000000" pitchFamily="2" charset="2"/>
              <a:buChar char="Ø"/>
            </a:pPr>
            <a:r>
              <a:rPr lang="es-PR" altLang="en-US" b="1"/>
              <a:t> Durante los procedimiento de crioterapia</a:t>
            </a:r>
          </a:p>
        </p:txBody>
      </p:sp>
      <p:sp>
        <p:nvSpPr>
          <p:cNvPr id="260099" name="Title 1">
            <a:extLst>
              <a:ext uri="{FF2B5EF4-FFF2-40B4-BE49-F238E27FC236}">
                <a16:creationId xmlns:a16="http://schemas.microsoft.com/office/drawing/2014/main" id="{193EBDBE-9B0B-E657-3C5D-10B666D00BF7}"/>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3500" i="1">
                <a:latin typeface="Tahoma" panose="020B0604030504040204" pitchFamily="34" charset="0"/>
              </a:rPr>
              <a:t>ESTIRAMIENTO ESTÁTICO</a:t>
            </a:r>
          </a:p>
        </p:txBody>
      </p:sp>
      <p:sp>
        <p:nvSpPr>
          <p:cNvPr id="4" name="Title 5">
            <a:extLst>
              <a:ext uri="{FF2B5EF4-FFF2-40B4-BE49-F238E27FC236}">
                <a16:creationId xmlns:a16="http://schemas.microsoft.com/office/drawing/2014/main" id="{3841A258-3717-2157-9415-DD7703C4EA0E}"/>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Content Placeholder 2">
            <a:extLst>
              <a:ext uri="{FF2B5EF4-FFF2-40B4-BE49-F238E27FC236}">
                <a16:creationId xmlns:a16="http://schemas.microsoft.com/office/drawing/2014/main" id="{81035672-1C97-A350-26DE-ADD521D40E88}"/>
              </a:ext>
            </a:extLst>
          </p:cNvPr>
          <p:cNvSpPr>
            <a:spLocks noGrp="1"/>
          </p:cNvSpPr>
          <p:nvPr>
            <p:ph idx="4294967295"/>
          </p:nvPr>
        </p:nvSpPr>
        <p:spPr>
          <a:xfrm>
            <a:off x="228600" y="2819400"/>
            <a:ext cx="8686800" cy="2362200"/>
          </a:xfrm>
        </p:spPr>
        <p:txBody>
          <a:bodyPr/>
          <a:lstStyle/>
          <a:p>
            <a:pPr eaLnBrk="1" hangingPunct="1">
              <a:buFont typeface="Wingdings" panose="05000000000000000000" pitchFamily="2" charset="2"/>
              <a:buChar char="q"/>
            </a:pPr>
            <a:r>
              <a:rPr lang="es-PR" altLang="en-US" b="1"/>
              <a:t> Ventajas:</a:t>
            </a:r>
          </a:p>
          <a:p>
            <a:pPr lvl="1" eaLnBrk="1" hangingPunct="1">
              <a:lnSpc>
                <a:spcPct val="90000"/>
              </a:lnSpc>
              <a:buFont typeface="Wingdings" panose="05000000000000000000" pitchFamily="2" charset="2"/>
              <a:buChar char="Ø"/>
            </a:pPr>
            <a:r>
              <a:rPr lang="es-PR" altLang="en-US" b="1"/>
              <a:t> Fácil de hacer</a:t>
            </a:r>
          </a:p>
          <a:p>
            <a:pPr lvl="1" eaLnBrk="1" hangingPunct="1">
              <a:lnSpc>
                <a:spcPct val="90000"/>
              </a:lnSpc>
              <a:buFont typeface="Wingdings" panose="05000000000000000000" pitchFamily="2" charset="2"/>
              <a:buChar char="Ø"/>
            </a:pPr>
            <a:r>
              <a:rPr lang="es-PR" altLang="en-US" b="1"/>
              <a:t> Es seguro</a:t>
            </a:r>
          </a:p>
          <a:p>
            <a:pPr lvl="1" eaLnBrk="1" hangingPunct="1">
              <a:lnSpc>
                <a:spcPct val="90000"/>
              </a:lnSpc>
              <a:buFont typeface="Wingdings" panose="05000000000000000000" pitchFamily="2" charset="2"/>
              <a:buChar char="Ø"/>
            </a:pPr>
            <a:r>
              <a:rPr lang="es-PR" altLang="en-US" b="1"/>
              <a:t> Se reduce el riego de adquirir una molestia </a:t>
            </a:r>
          </a:p>
          <a:p>
            <a:pPr lvl="1" eaLnBrk="1" hangingPunct="1">
              <a:lnSpc>
                <a:spcPct val="60000"/>
              </a:lnSpc>
              <a:buFont typeface="Wingdings" panose="05000000000000000000" pitchFamily="2" charset="2"/>
              <a:buNone/>
            </a:pPr>
            <a:r>
              <a:rPr lang="es-PR" altLang="en-US" b="1"/>
              <a:t>     muscular luego del ejercicio</a:t>
            </a:r>
          </a:p>
        </p:txBody>
      </p:sp>
      <p:sp>
        <p:nvSpPr>
          <p:cNvPr id="262147" name="Title 1">
            <a:extLst>
              <a:ext uri="{FF2B5EF4-FFF2-40B4-BE49-F238E27FC236}">
                <a16:creationId xmlns:a16="http://schemas.microsoft.com/office/drawing/2014/main" id="{A0491B3A-9BAC-12CE-C212-78FE13FFA192}"/>
              </a:ext>
            </a:extLst>
          </p:cNvPr>
          <p:cNvSpPr>
            <a:spLocks/>
          </p:cNvSpPr>
          <p:nvPr/>
        </p:nvSpPr>
        <p:spPr bwMode="auto">
          <a:xfrm>
            <a:off x="3048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3500" i="1">
                <a:latin typeface="Tahoma" panose="020B0604030504040204" pitchFamily="34" charset="0"/>
              </a:rPr>
              <a:t>ESTIRAMIENTO ESTÁTICO</a:t>
            </a:r>
          </a:p>
        </p:txBody>
      </p:sp>
      <p:sp>
        <p:nvSpPr>
          <p:cNvPr id="4" name="Title 5">
            <a:extLst>
              <a:ext uri="{FF2B5EF4-FFF2-40B4-BE49-F238E27FC236}">
                <a16:creationId xmlns:a16="http://schemas.microsoft.com/office/drawing/2014/main" id="{73F34B0C-2481-748B-B365-FE8448B5728D}"/>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Content Placeholder 2">
            <a:extLst>
              <a:ext uri="{FF2B5EF4-FFF2-40B4-BE49-F238E27FC236}">
                <a16:creationId xmlns:a16="http://schemas.microsoft.com/office/drawing/2014/main" id="{03059751-BBA5-5A28-4B80-B69B91C5B33A}"/>
              </a:ext>
            </a:extLst>
          </p:cNvPr>
          <p:cNvSpPr>
            <a:spLocks noGrp="1"/>
          </p:cNvSpPr>
          <p:nvPr>
            <p:ph idx="4294967295"/>
          </p:nvPr>
        </p:nvSpPr>
        <p:spPr>
          <a:xfrm>
            <a:off x="228600" y="2133600"/>
            <a:ext cx="8610600" cy="4495800"/>
          </a:xfrm>
        </p:spPr>
        <p:txBody>
          <a:bodyPr/>
          <a:lstStyle/>
          <a:p>
            <a:pPr eaLnBrk="1" hangingPunct="1">
              <a:buFont typeface="Wingdings" panose="05000000000000000000" pitchFamily="2" charset="2"/>
              <a:buChar char="q"/>
            </a:pPr>
            <a:r>
              <a:rPr lang="es-PR" altLang="en-US" b="1"/>
              <a:t> Desventajas:</a:t>
            </a:r>
          </a:p>
          <a:p>
            <a:pPr lvl="1" eaLnBrk="1" hangingPunct="1">
              <a:lnSpc>
                <a:spcPct val="90000"/>
              </a:lnSpc>
              <a:buFont typeface="Wingdings" panose="05000000000000000000" pitchFamily="2" charset="2"/>
              <a:buChar char="Ø"/>
            </a:pPr>
            <a:r>
              <a:rPr lang="es-PR" altLang="en-US" b="1"/>
              <a:t> Posible riesgo de lesión:</a:t>
            </a:r>
          </a:p>
          <a:p>
            <a:pPr lvl="2" eaLnBrk="1" hangingPunct="1">
              <a:buFontTx/>
              <a:buChar char="•"/>
            </a:pPr>
            <a:r>
              <a:rPr lang="es-PR" altLang="en-US" b="1"/>
              <a:t>Si se ejecuta incorrectamente</a:t>
            </a:r>
          </a:p>
          <a:p>
            <a:pPr lvl="2" eaLnBrk="1" hangingPunct="1">
              <a:buFontTx/>
              <a:buChar char="•"/>
            </a:pPr>
            <a:r>
              <a:rPr lang="es-PR" altLang="en-US" b="1"/>
              <a:t>Si existe la presencia de cierta lesiones:</a:t>
            </a:r>
          </a:p>
          <a:p>
            <a:pPr lvl="3" eaLnBrk="1" hangingPunct="1">
              <a:buFont typeface="Wingdings" panose="05000000000000000000" pitchFamily="2" charset="2"/>
              <a:buChar char="ð"/>
            </a:pPr>
            <a:r>
              <a:rPr lang="es-PR" altLang="en-US" sz="2400" b="1"/>
              <a:t> Ejemplos:</a:t>
            </a:r>
          </a:p>
          <a:p>
            <a:pPr lvl="4" eaLnBrk="1" hangingPunct="1">
              <a:buFont typeface="Wingdings" panose="05000000000000000000" pitchFamily="2" charset="2"/>
              <a:buChar char="§"/>
            </a:pPr>
            <a:r>
              <a:rPr lang="es-PR" altLang="en-US" sz="2400" b="1"/>
              <a:t>instabilidades articulares específicas</a:t>
            </a:r>
          </a:p>
          <a:p>
            <a:pPr lvl="4" eaLnBrk="1" hangingPunct="1">
              <a:buFont typeface="Wingdings" panose="05000000000000000000" pitchFamily="2" charset="2"/>
              <a:buChar char="§"/>
            </a:pPr>
            <a:r>
              <a:rPr lang="es-PR" altLang="en-US" sz="2400" b="1"/>
              <a:t>Enfermedad degenerativa del disco intervertebral:</a:t>
            </a:r>
          </a:p>
          <a:p>
            <a:pPr lvl="4" eaLnBrk="1" hangingPunct="1">
              <a:lnSpc>
                <a:spcPct val="90000"/>
              </a:lnSpc>
              <a:buFont typeface="Wingdings" panose="05000000000000000000" pitchFamily="2" charset="2"/>
              <a:buNone/>
            </a:pPr>
            <a:r>
              <a:rPr lang="es-PR" altLang="en-US" sz="2400" b="1">
                <a:effectLst>
                  <a:outerShdw blurRad="38100" dist="38100" dir="2700000" algn="tl">
                    <a:srgbClr val="FFFFFF"/>
                  </a:outerShdw>
                </a:effectLst>
                <a:latin typeface="Arial Black" panose="020B0A04020102020204" pitchFamily="34" charset="0"/>
              </a:rPr>
              <a:t>   -</a:t>
            </a:r>
            <a:r>
              <a:rPr lang="es-PR" altLang="en-US" sz="2400" b="1"/>
              <a:t> </a:t>
            </a:r>
            <a:r>
              <a:rPr lang="es-PR" altLang="en-US" sz="2400" b="1" i="1"/>
              <a:t>Especialmente cervical o</a:t>
            </a:r>
          </a:p>
          <a:p>
            <a:pPr lvl="4" eaLnBrk="1" hangingPunct="1">
              <a:lnSpc>
                <a:spcPct val="80000"/>
              </a:lnSpc>
              <a:buFont typeface="Wingdings" panose="05000000000000000000" pitchFamily="2" charset="2"/>
              <a:buNone/>
            </a:pPr>
            <a:r>
              <a:rPr lang="es-PR" altLang="en-US" sz="2400" b="1">
                <a:effectLst>
                  <a:outerShdw blurRad="38100" dist="38100" dir="2700000" algn="tl">
                    <a:srgbClr val="FFFFFF"/>
                  </a:outerShdw>
                </a:effectLst>
                <a:latin typeface="Arial Black" panose="020B0A04020102020204" pitchFamily="34" charset="0"/>
              </a:rPr>
              <a:t>   -</a:t>
            </a:r>
            <a:r>
              <a:rPr lang="es-PR" altLang="en-US" sz="2400" b="1"/>
              <a:t> </a:t>
            </a:r>
            <a:r>
              <a:rPr lang="es-PR" altLang="en-US" sz="2400" b="1" i="1"/>
              <a:t>En asociación con instabilidad</a:t>
            </a:r>
          </a:p>
        </p:txBody>
      </p:sp>
      <p:sp>
        <p:nvSpPr>
          <p:cNvPr id="264195" name="Title 1">
            <a:extLst>
              <a:ext uri="{FF2B5EF4-FFF2-40B4-BE49-F238E27FC236}">
                <a16:creationId xmlns:a16="http://schemas.microsoft.com/office/drawing/2014/main" id="{8D116DA7-93EE-69BD-9A92-AF68A4B0AFC8}"/>
              </a:ext>
            </a:extLst>
          </p:cNvPr>
          <p:cNvSpPr>
            <a:spLocks/>
          </p:cNvSpPr>
          <p:nvPr/>
        </p:nvSpPr>
        <p:spPr bwMode="auto">
          <a:xfrm>
            <a:off x="304800" y="10668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MÉTODOS DE ESTIRAMIENTO:</a:t>
            </a:r>
            <a:br>
              <a:rPr lang="es-PR" altLang="en-US" sz="3700">
                <a:latin typeface="Calibri" panose="020F0502020204030204" pitchFamily="34" charset="0"/>
              </a:rPr>
            </a:br>
            <a:r>
              <a:rPr lang="es-PR" altLang="en-US" sz="3500" i="1">
                <a:latin typeface="Tahoma" panose="020B0604030504040204" pitchFamily="34" charset="0"/>
              </a:rPr>
              <a:t>ESTIRAMIENTO ESTÁTICO</a:t>
            </a:r>
          </a:p>
        </p:txBody>
      </p:sp>
      <p:sp>
        <p:nvSpPr>
          <p:cNvPr id="4" name="Title 5">
            <a:extLst>
              <a:ext uri="{FF2B5EF4-FFF2-40B4-BE49-F238E27FC236}">
                <a16:creationId xmlns:a16="http://schemas.microsoft.com/office/drawing/2014/main" id="{54117948-1A77-9A0C-C8BD-0EFB9154569B}"/>
              </a:ext>
            </a:extLst>
          </p:cNvPr>
          <p:cNvSpPr txBox="1">
            <a:spLocks/>
          </p:cNvSpPr>
          <p:nvPr/>
        </p:nvSpPr>
        <p:spPr bwMode="auto">
          <a:xfrm>
            <a:off x="0" y="304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Content Placeholder 2">
            <a:extLst>
              <a:ext uri="{FF2B5EF4-FFF2-40B4-BE49-F238E27FC236}">
                <a16:creationId xmlns:a16="http://schemas.microsoft.com/office/drawing/2014/main" id="{E498D0A0-EF9E-996E-39FD-C4CDB7A5A3C3}"/>
              </a:ext>
            </a:extLst>
          </p:cNvPr>
          <p:cNvSpPr>
            <a:spLocks noGrp="1"/>
          </p:cNvSpPr>
          <p:nvPr>
            <p:ph idx="4294967295"/>
          </p:nvPr>
        </p:nvSpPr>
        <p:spPr>
          <a:xfrm>
            <a:off x="228600" y="3048000"/>
            <a:ext cx="8686800" cy="3048000"/>
          </a:xfrm>
        </p:spPr>
        <p:txBody>
          <a:bodyPr/>
          <a:lstStyle/>
          <a:p>
            <a:pPr eaLnBrk="1" hangingPunct="1">
              <a:buFont typeface="Wingdings" panose="05000000000000000000" pitchFamily="2" charset="2"/>
              <a:buChar char="q"/>
            </a:pPr>
            <a:r>
              <a:rPr lang="es-PR" altLang="en-US" b="1"/>
              <a:t> Concepto/descripción</a:t>
            </a:r>
          </a:p>
          <a:p>
            <a:pPr eaLnBrk="1" hangingPunct="1">
              <a:buFont typeface="Wingdings" panose="05000000000000000000" pitchFamily="2" charset="2"/>
              <a:buChar char="q"/>
            </a:pPr>
            <a:r>
              <a:rPr lang="es-PR" altLang="en-US" b="1"/>
              <a:t> Ventajas/beneficios </a:t>
            </a:r>
          </a:p>
          <a:p>
            <a:pPr eaLnBrk="1" hangingPunct="1">
              <a:buFont typeface="Wingdings" panose="05000000000000000000" pitchFamily="2" charset="2"/>
              <a:buChar char="q"/>
            </a:pPr>
            <a:r>
              <a:rPr lang="es-PR" altLang="en-US" b="1"/>
              <a:t> Contraindicaciones</a:t>
            </a:r>
          </a:p>
          <a:p>
            <a:pPr eaLnBrk="1" hangingPunct="1">
              <a:buFont typeface="Wingdings" panose="05000000000000000000" pitchFamily="2" charset="2"/>
              <a:buChar char="q"/>
            </a:pPr>
            <a:r>
              <a:rPr lang="es-PR" altLang="en-US" b="1"/>
              <a:t> Protocolo </a:t>
            </a:r>
          </a:p>
          <a:p>
            <a:pPr eaLnBrk="1" hangingPunct="1">
              <a:buFont typeface="Wingdings" panose="05000000000000000000" pitchFamily="2" charset="2"/>
              <a:buChar char="q"/>
            </a:pPr>
            <a:r>
              <a:rPr lang="es-PR" altLang="en-US" b="1"/>
              <a:t> Técnicas</a:t>
            </a:r>
          </a:p>
        </p:txBody>
      </p:sp>
      <p:sp>
        <p:nvSpPr>
          <p:cNvPr id="4" name="Title 5">
            <a:extLst>
              <a:ext uri="{FF2B5EF4-FFF2-40B4-BE49-F238E27FC236}">
                <a16:creationId xmlns:a16="http://schemas.microsoft.com/office/drawing/2014/main" id="{05BF7012-F2E6-B94B-3F6E-2BB24768CEAB}"/>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09254" name="Title 1">
            <a:extLst>
              <a:ext uri="{FF2B5EF4-FFF2-40B4-BE49-F238E27FC236}">
                <a16:creationId xmlns:a16="http://schemas.microsoft.com/office/drawing/2014/main" id="{B1CA500D-E996-A381-79B0-FACB9A91C197}"/>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Content Placeholder 2">
            <a:extLst>
              <a:ext uri="{FF2B5EF4-FFF2-40B4-BE49-F238E27FC236}">
                <a16:creationId xmlns:a16="http://schemas.microsoft.com/office/drawing/2014/main" id="{EA870DD9-07DD-557F-0BDD-0DAC6856A750}"/>
              </a:ext>
            </a:extLst>
          </p:cNvPr>
          <p:cNvSpPr>
            <a:spLocks noGrp="1"/>
          </p:cNvSpPr>
          <p:nvPr>
            <p:ph idx="4294967295"/>
          </p:nvPr>
        </p:nvSpPr>
        <p:spPr>
          <a:xfrm>
            <a:off x="381000" y="3200400"/>
            <a:ext cx="8229600" cy="3124200"/>
          </a:xfrm>
        </p:spPr>
        <p:txBody>
          <a:bodyPr/>
          <a:lstStyle/>
          <a:p>
            <a:pPr algn="ctr" eaLnBrk="1" hangingPunct="1">
              <a:lnSpc>
                <a:spcPct val="90000"/>
              </a:lnSpc>
              <a:buFont typeface="Wingdings" panose="05000000000000000000" pitchFamily="2" charset="2"/>
              <a:buNone/>
            </a:pPr>
            <a:r>
              <a:rPr lang="es-PR" altLang="en-US" b="1"/>
              <a:t>Una reducción moderada en el largo de</a:t>
            </a:r>
          </a:p>
          <a:p>
            <a:pPr algn="ctr" eaLnBrk="1" hangingPunct="1">
              <a:lnSpc>
                <a:spcPct val="90000"/>
              </a:lnSpc>
              <a:buFont typeface="Wingdings" panose="05000000000000000000" pitchFamily="2" charset="2"/>
              <a:buNone/>
            </a:pPr>
            <a:r>
              <a:rPr lang="es-PR" altLang="en-US" b="1"/>
              <a:t>algún tejido conectivo</a:t>
            </a:r>
          </a:p>
        </p:txBody>
      </p:sp>
      <p:sp>
        <p:nvSpPr>
          <p:cNvPr id="432131" name="Title 1">
            <a:extLst>
              <a:ext uri="{FF2B5EF4-FFF2-40B4-BE49-F238E27FC236}">
                <a16:creationId xmlns:a16="http://schemas.microsoft.com/office/drawing/2014/main" id="{2819EBAC-DCC8-58D5-38ED-4698EB64F482}"/>
              </a:ext>
            </a:extLst>
          </p:cNvPr>
          <p:cNvSpPr>
            <a:spLocks/>
          </p:cNvSpPr>
          <p:nvPr/>
        </p:nvSpPr>
        <p:spPr bwMode="auto">
          <a:xfrm>
            <a:off x="304800" y="19050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DEFINICIONES:</a:t>
            </a:r>
            <a:br>
              <a:rPr lang="es-PR" altLang="en-US" sz="3700">
                <a:latin typeface="Calibri" panose="020F0502020204030204" pitchFamily="34" charset="0"/>
              </a:rPr>
            </a:br>
            <a:r>
              <a:rPr lang="es-PR" altLang="en-US" sz="3500" i="1">
                <a:latin typeface="Tahoma" panose="020B0604030504040204" pitchFamily="34" charset="0"/>
              </a:rPr>
              <a:t>TIRANTEZ</a:t>
            </a:r>
          </a:p>
          <a:p>
            <a:pPr algn="ctr" eaLnBrk="1" hangingPunct="1">
              <a:lnSpc>
                <a:spcPct val="90000"/>
              </a:lnSpc>
              <a:buFontTx/>
              <a:buNone/>
            </a:pPr>
            <a:r>
              <a:rPr lang="es-PR" altLang="en-US" sz="3500" i="1">
                <a:latin typeface="Tahoma" panose="020B0604030504040204" pitchFamily="34" charset="0"/>
              </a:rPr>
              <a:t>(TIGHTNESS)</a:t>
            </a:r>
          </a:p>
        </p:txBody>
      </p:sp>
      <p:sp>
        <p:nvSpPr>
          <p:cNvPr id="4" name="Title 5">
            <a:extLst>
              <a:ext uri="{FF2B5EF4-FFF2-40B4-BE49-F238E27FC236}">
                <a16:creationId xmlns:a16="http://schemas.microsoft.com/office/drawing/2014/main" id="{FCBB9D09-750F-9A43-2166-D98A6A557091}"/>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a:t>
            </a:r>
          </a:p>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Y FLEXIBILIDAD</a:t>
            </a:r>
          </a:p>
        </p:txBody>
      </p:sp>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Content Placeholder 2">
            <a:extLst>
              <a:ext uri="{FF2B5EF4-FFF2-40B4-BE49-F238E27FC236}">
                <a16:creationId xmlns:a16="http://schemas.microsoft.com/office/drawing/2014/main" id="{37B57C04-EC7B-7F36-06F4-1171275B8537}"/>
              </a:ext>
            </a:extLst>
          </p:cNvPr>
          <p:cNvSpPr>
            <a:spLocks noGrp="1"/>
          </p:cNvSpPr>
          <p:nvPr>
            <p:ph idx="4294967295"/>
          </p:nvPr>
        </p:nvSpPr>
        <p:spPr>
          <a:xfrm>
            <a:off x="381000" y="3124200"/>
            <a:ext cx="8229600" cy="2209800"/>
          </a:xfrm>
        </p:spPr>
        <p:txBody>
          <a:bodyPr/>
          <a:lstStyle/>
          <a:p>
            <a:pPr eaLnBrk="1" hangingPunct="1">
              <a:buFont typeface="Wingdings" panose="05000000000000000000" pitchFamily="2" charset="2"/>
              <a:buChar char="q"/>
            </a:pPr>
            <a:r>
              <a:rPr lang="en-US" altLang="en-US" b="1"/>
              <a:t> </a:t>
            </a:r>
            <a:r>
              <a:rPr lang="es-PR" altLang="en-US" b="1"/>
              <a:t>Concepto/descripción:</a:t>
            </a:r>
          </a:p>
          <a:p>
            <a:pPr lvl="1" eaLnBrk="1" hangingPunct="1">
              <a:lnSpc>
                <a:spcPct val="90000"/>
              </a:lnSpc>
              <a:buFont typeface="Wingdings" panose="05000000000000000000" pitchFamily="2" charset="2"/>
              <a:buChar char="Ø"/>
            </a:pPr>
            <a:r>
              <a:rPr lang="es-PR" altLang="en-US" b="1"/>
              <a:t> El estiramiento activo incluye ejercicios de </a:t>
            </a:r>
          </a:p>
          <a:p>
            <a:pPr lvl="1" eaLnBrk="1" hangingPunct="1">
              <a:lnSpc>
                <a:spcPct val="60000"/>
              </a:lnSpc>
              <a:buFont typeface="Wingdings" panose="05000000000000000000" pitchFamily="2" charset="2"/>
              <a:buNone/>
            </a:pPr>
            <a:r>
              <a:rPr lang="es-PR" altLang="en-US" b="1"/>
              <a:t>    flexibilidad que son ejecutados por el paciente, </a:t>
            </a:r>
          </a:p>
          <a:p>
            <a:pPr lvl="1" eaLnBrk="1" hangingPunct="1">
              <a:lnSpc>
                <a:spcPct val="60000"/>
              </a:lnSpc>
              <a:buFont typeface="Wingdings" panose="05000000000000000000" pitchFamily="2" charset="2"/>
              <a:buNone/>
            </a:pPr>
            <a:r>
              <a:rPr lang="es-PR" altLang="en-US" b="1"/>
              <a:t>    sin la ayuda de una asistencia externa, ya sea</a:t>
            </a:r>
          </a:p>
          <a:p>
            <a:pPr lvl="1" eaLnBrk="1" hangingPunct="1">
              <a:lnSpc>
                <a:spcPct val="60000"/>
              </a:lnSpc>
              <a:buFont typeface="Wingdings" panose="05000000000000000000" pitchFamily="2" charset="2"/>
              <a:buNone/>
            </a:pPr>
            <a:r>
              <a:rPr lang="es-PR" altLang="en-US" b="1"/>
              <a:t>    por otra persona o una máquina </a:t>
            </a:r>
          </a:p>
        </p:txBody>
      </p:sp>
      <p:sp>
        <p:nvSpPr>
          <p:cNvPr id="4" name="Title 5">
            <a:extLst>
              <a:ext uri="{FF2B5EF4-FFF2-40B4-BE49-F238E27FC236}">
                <a16:creationId xmlns:a16="http://schemas.microsoft.com/office/drawing/2014/main" id="{CACC7D69-8AC1-BFB5-AAED-5E554FA23D48}"/>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196614" name="Title 1">
            <a:extLst>
              <a:ext uri="{FF2B5EF4-FFF2-40B4-BE49-F238E27FC236}">
                <a16:creationId xmlns:a16="http://schemas.microsoft.com/office/drawing/2014/main" id="{9611F19B-6D64-E0BA-F54D-B848AA99940A}"/>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t>
            </a:r>
          </a:p>
        </p:txBody>
      </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Content Placeholder 2">
            <a:extLst>
              <a:ext uri="{FF2B5EF4-FFF2-40B4-BE49-F238E27FC236}">
                <a16:creationId xmlns:a16="http://schemas.microsoft.com/office/drawing/2014/main" id="{9F5E06F2-2A77-974A-9063-04319FDA8B23}"/>
              </a:ext>
            </a:extLst>
          </p:cNvPr>
          <p:cNvSpPr>
            <a:spLocks noGrp="1"/>
          </p:cNvSpPr>
          <p:nvPr>
            <p:ph idx="4294967295"/>
          </p:nvPr>
        </p:nvSpPr>
        <p:spPr>
          <a:xfrm>
            <a:off x="381000" y="3124200"/>
            <a:ext cx="8229600" cy="2209800"/>
          </a:xfrm>
        </p:spPr>
        <p:txBody>
          <a:bodyPr/>
          <a:lstStyle/>
          <a:p>
            <a:pPr eaLnBrk="1" hangingPunct="1">
              <a:buFont typeface="Wingdings" panose="05000000000000000000" pitchFamily="2" charset="2"/>
              <a:buChar char="q"/>
            </a:pPr>
            <a:r>
              <a:rPr lang="en-US" altLang="en-US" b="1"/>
              <a:t> </a:t>
            </a:r>
            <a:r>
              <a:rPr lang="es-PR" altLang="en-US" b="1"/>
              <a:t>Concepto/descripción:</a:t>
            </a:r>
          </a:p>
          <a:p>
            <a:pPr lvl="1" eaLnBrk="1" hangingPunct="1">
              <a:lnSpc>
                <a:spcPct val="90000"/>
              </a:lnSpc>
              <a:buFont typeface="Wingdings" panose="05000000000000000000" pitchFamily="2" charset="2"/>
              <a:buChar char="Ø"/>
            </a:pPr>
            <a:r>
              <a:rPr lang="es-PR" altLang="en-US" b="1"/>
              <a:t> El paciente participa en la maniobra del </a:t>
            </a:r>
          </a:p>
          <a:p>
            <a:pPr lvl="1" eaLnBrk="1" hangingPunct="1">
              <a:lnSpc>
                <a:spcPct val="80000"/>
              </a:lnSpc>
              <a:buFont typeface="Wingdings" panose="05000000000000000000" pitchFamily="2" charset="2"/>
              <a:buNone/>
            </a:pPr>
            <a:r>
              <a:rPr lang="es-PR" altLang="en-US" b="1"/>
              <a:t>     estiramiento para inhibir el tono de un músculo</a:t>
            </a:r>
          </a:p>
          <a:p>
            <a:pPr lvl="1" eaLnBrk="1" hangingPunct="1">
              <a:lnSpc>
                <a:spcPct val="80000"/>
              </a:lnSpc>
              <a:buFont typeface="Wingdings" panose="05000000000000000000" pitchFamily="2" charset="2"/>
              <a:buNone/>
            </a:pPr>
            <a:r>
              <a:rPr lang="es-PR" altLang="en-US" b="1"/>
              <a:t>     tenso o entumecido</a:t>
            </a:r>
          </a:p>
        </p:txBody>
      </p:sp>
      <p:sp>
        <p:nvSpPr>
          <p:cNvPr id="4" name="Title 5">
            <a:extLst>
              <a:ext uri="{FF2B5EF4-FFF2-40B4-BE49-F238E27FC236}">
                <a16:creationId xmlns:a16="http://schemas.microsoft.com/office/drawing/2014/main" id="{ADFAEB8A-2239-63E9-5F32-0F58E3FCD5B9}"/>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30084" name="Title 1">
            <a:extLst>
              <a:ext uri="{FF2B5EF4-FFF2-40B4-BE49-F238E27FC236}">
                <a16:creationId xmlns:a16="http://schemas.microsoft.com/office/drawing/2014/main" id="{F9839158-BD05-06BA-8D37-E1114B193937}"/>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t>
            </a:r>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Content Placeholder 2">
            <a:extLst>
              <a:ext uri="{FF2B5EF4-FFF2-40B4-BE49-F238E27FC236}">
                <a16:creationId xmlns:a16="http://schemas.microsoft.com/office/drawing/2014/main" id="{C74493BA-0BE1-208E-1818-B504EE93553C}"/>
              </a:ext>
            </a:extLst>
          </p:cNvPr>
          <p:cNvSpPr>
            <a:spLocks noGrp="1"/>
          </p:cNvSpPr>
          <p:nvPr>
            <p:ph idx="4294967295"/>
          </p:nvPr>
        </p:nvSpPr>
        <p:spPr>
          <a:xfrm>
            <a:off x="381000" y="3124200"/>
            <a:ext cx="8229600" cy="3276600"/>
          </a:xfrm>
        </p:spPr>
        <p:txBody>
          <a:bodyPr/>
          <a:lstStyle/>
          <a:p>
            <a:pPr eaLnBrk="1" hangingPunct="1">
              <a:buFont typeface="Wingdings" panose="05000000000000000000" pitchFamily="2" charset="2"/>
              <a:buChar char="q"/>
            </a:pPr>
            <a:r>
              <a:rPr lang="en-US" altLang="en-US" b="1"/>
              <a:t> </a:t>
            </a:r>
            <a:r>
              <a:rPr lang="es-PR" altLang="en-US" b="1"/>
              <a:t>Concepto/descripción:</a:t>
            </a:r>
          </a:p>
          <a:p>
            <a:pPr lvl="1" eaLnBrk="1" hangingPunct="1">
              <a:lnSpc>
                <a:spcPct val="90000"/>
              </a:lnSpc>
              <a:buFont typeface="Wingdings" panose="05000000000000000000" pitchFamily="2" charset="2"/>
              <a:buChar char="Ø"/>
            </a:pPr>
            <a:r>
              <a:rPr lang="es-PR" altLang="en-US" b="1"/>
              <a:t> El atleta lesionado toma un rol activo en el</a:t>
            </a:r>
          </a:p>
          <a:p>
            <a:pPr lvl="1" eaLnBrk="1" hangingPunct="1">
              <a:lnSpc>
                <a:spcPct val="50000"/>
              </a:lnSpc>
              <a:buFont typeface="Wingdings" panose="05000000000000000000" pitchFamily="2" charset="2"/>
              <a:buNone/>
            </a:pPr>
            <a:r>
              <a:rPr lang="es-PR" altLang="en-US" b="1"/>
              <a:t>     estiramiento:</a:t>
            </a:r>
          </a:p>
          <a:p>
            <a:pPr lvl="2" eaLnBrk="1" hangingPunct="1">
              <a:buFontTx/>
              <a:buChar char="•"/>
            </a:pPr>
            <a:r>
              <a:rPr lang="es-PR" altLang="en-US" b="1"/>
              <a:t>El paciente participa activamente en la maniobra de</a:t>
            </a:r>
          </a:p>
          <a:p>
            <a:pPr lvl="2" eaLnBrk="1" hangingPunct="1">
              <a:lnSpc>
                <a:spcPct val="60000"/>
              </a:lnSpc>
              <a:buFontTx/>
              <a:buNone/>
            </a:pPr>
            <a:r>
              <a:rPr lang="es-PR" altLang="en-US" b="1"/>
              <a:t>    estiramiento al:</a:t>
            </a:r>
          </a:p>
          <a:p>
            <a:pPr lvl="3" eaLnBrk="1" hangingPunct="1">
              <a:buFont typeface="Wingdings" panose="05000000000000000000" pitchFamily="2" charset="2"/>
              <a:buChar char="ð"/>
            </a:pPr>
            <a:r>
              <a:rPr lang="es-PR" altLang="en-US" sz="2400" b="1"/>
              <a:t> Activamente inhibir un músculo trinco/tenso</a:t>
            </a:r>
          </a:p>
          <a:p>
            <a:pPr lvl="2" eaLnBrk="1" hangingPunct="1">
              <a:buFontTx/>
              <a:buChar char="•"/>
            </a:pPr>
            <a:r>
              <a:rPr lang="es-PR" altLang="en-US" b="1"/>
              <a:t>El atleta utiliza su propio cuerpo para producir el </a:t>
            </a:r>
          </a:p>
          <a:p>
            <a:pPr lvl="2" eaLnBrk="1" hangingPunct="1">
              <a:lnSpc>
                <a:spcPct val="60000"/>
              </a:lnSpc>
              <a:buFontTx/>
              <a:buNone/>
            </a:pPr>
            <a:r>
              <a:rPr lang="es-PR" altLang="en-US" b="1"/>
              <a:t>   estiramiento de un área en particular</a:t>
            </a:r>
          </a:p>
        </p:txBody>
      </p:sp>
      <p:sp>
        <p:nvSpPr>
          <p:cNvPr id="4" name="Title 5">
            <a:extLst>
              <a:ext uri="{FF2B5EF4-FFF2-40B4-BE49-F238E27FC236}">
                <a16:creationId xmlns:a16="http://schemas.microsoft.com/office/drawing/2014/main" id="{7C5E0BA1-9D6E-777D-B234-0E261092E031}"/>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19492" name="Title 1">
            <a:extLst>
              <a:ext uri="{FF2B5EF4-FFF2-40B4-BE49-F238E27FC236}">
                <a16:creationId xmlns:a16="http://schemas.microsoft.com/office/drawing/2014/main" id="{88AB7911-0C33-5725-B8EC-0B63EB3912ED}"/>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t>
            </a:r>
          </a:p>
        </p:txBody>
      </p:sp>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Content Placeholder 2">
            <a:extLst>
              <a:ext uri="{FF2B5EF4-FFF2-40B4-BE49-F238E27FC236}">
                <a16:creationId xmlns:a16="http://schemas.microsoft.com/office/drawing/2014/main" id="{A15351E0-918E-4C8B-4D7C-794B4C6FEE4E}"/>
              </a:ext>
            </a:extLst>
          </p:cNvPr>
          <p:cNvSpPr>
            <a:spLocks noGrp="1"/>
          </p:cNvSpPr>
          <p:nvPr>
            <p:ph idx="4294967295"/>
          </p:nvPr>
        </p:nvSpPr>
        <p:spPr>
          <a:xfrm>
            <a:off x="381000" y="3048000"/>
            <a:ext cx="8229600" cy="2743200"/>
          </a:xfrm>
        </p:spPr>
        <p:txBody>
          <a:bodyPr/>
          <a:lstStyle/>
          <a:p>
            <a:pPr eaLnBrk="1" hangingPunct="1">
              <a:buFont typeface="Wingdings" panose="05000000000000000000" pitchFamily="2" charset="2"/>
              <a:buChar char="q"/>
            </a:pPr>
            <a:r>
              <a:rPr lang="en-US" altLang="en-US" b="1"/>
              <a:t> </a:t>
            </a:r>
            <a:r>
              <a:rPr lang="es-PR" altLang="en-US" b="1"/>
              <a:t>Ventajes/beneficios:</a:t>
            </a:r>
          </a:p>
          <a:p>
            <a:pPr lvl="1" eaLnBrk="1" hangingPunct="1">
              <a:lnSpc>
                <a:spcPct val="90000"/>
              </a:lnSpc>
              <a:buFont typeface="Wingdings" panose="05000000000000000000" pitchFamily="2" charset="2"/>
              <a:buChar char="Ø"/>
            </a:pPr>
            <a:r>
              <a:rPr lang="es-PR" altLang="en-US" b="1"/>
              <a:t> Dependiendo en la duración y repeticiones del</a:t>
            </a:r>
          </a:p>
          <a:p>
            <a:pPr lvl="1" eaLnBrk="1" hangingPunct="1">
              <a:lnSpc>
                <a:spcPct val="60000"/>
              </a:lnSpc>
              <a:buFont typeface="Wingdings" panose="05000000000000000000" pitchFamily="2" charset="2"/>
              <a:buNone/>
            </a:pPr>
            <a:r>
              <a:rPr lang="es-PR" altLang="en-US" b="1"/>
              <a:t>    estiramiento activo:</a:t>
            </a:r>
          </a:p>
          <a:p>
            <a:pPr lvl="2" eaLnBrk="1" hangingPunct="1">
              <a:lnSpc>
                <a:spcPct val="120000"/>
              </a:lnSpc>
              <a:buFontTx/>
              <a:buChar char="•"/>
            </a:pPr>
            <a:r>
              <a:rPr lang="es-PR" altLang="en-US" b="1"/>
              <a:t>afecta el rango elástico del tejido conectivo y</a:t>
            </a:r>
          </a:p>
          <a:p>
            <a:pPr lvl="2" eaLnBrk="1" hangingPunct="1">
              <a:buFontTx/>
              <a:buChar char="•"/>
            </a:pPr>
            <a:r>
              <a:rPr lang="es-PR" altLang="en-US" b="1"/>
              <a:t>puede puede poseer algún efecto en el rango plástico</a:t>
            </a:r>
          </a:p>
        </p:txBody>
      </p:sp>
      <p:sp>
        <p:nvSpPr>
          <p:cNvPr id="4" name="Title 5">
            <a:extLst>
              <a:ext uri="{FF2B5EF4-FFF2-40B4-BE49-F238E27FC236}">
                <a16:creationId xmlns:a16="http://schemas.microsoft.com/office/drawing/2014/main" id="{EEEEA63A-855F-3DAB-3432-438FDD561CFD}"/>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21542" name="Title 1">
            <a:extLst>
              <a:ext uri="{FF2B5EF4-FFF2-40B4-BE49-F238E27FC236}">
                <a16:creationId xmlns:a16="http://schemas.microsoft.com/office/drawing/2014/main" id="{DD82F6D5-5325-8D12-9ACC-22E145EC4E70}"/>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t>
            </a:r>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Content Placeholder 2">
            <a:extLst>
              <a:ext uri="{FF2B5EF4-FFF2-40B4-BE49-F238E27FC236}">
                <a16:creationId xmlns:a16="http://schemas.microsoft.com/office/drawing/2014/main" id="{9FB28213-463E-11D1-C1F0-C38CC39DBF65}"/>
              </a:ext>
            </a:extLst>
          </p:cNvPr>
          <p:cNvSpPr>
            <a:spLocks noGrp="1"/>
          </p:cNvSpPr>
          <p:nvPr>
            <p:ph idx="4294967295"/>
          </p:nvPr>
        </p:nvSpPr>
        <p:spPr>
          <a:xfrm>
            <a:off x="381000" y="3048000"/>
            <a:ext cx="8229600" cy="2743200"/>
          </a:xfrm>
        </p:spPr>
        <p:txBody>
          <a:bodyPr/>
          <a:lstStyle/>
          <a:p>
            <a:pPr eaLnBrk="1" hangingPunct="1">
              <a:buFont typeface="Wingdings" panose="05000000000000000000" pitchFamily="2" charset="2"/>
              <a:buChar char="q"/>
            </a:pPr>
            <a:r>
              <a:rPr lang="en-US" altLang="en-US" b="1"/>
              <a:t> </a:t>
            </a:r>
            <a:r>
              <a:rPr lang="es-PR" altLang="en-US" b="1"/>
              <a:t>Ventajes/beneficios:</a:t>
            </a:r>
          </a:p>
          <a:p>
            <a:pPr lvl="1" eaLnBrk="1" hangingPunct="1">
              <a:lnSpc>
                <a:spcPct val="90000"/>
              </a:lnSpc>
              <a:buFont typeface="Wingdings" panose="05000000000000000000" pitchFamily="2" charset="2"/>
              <a:buChar char="Ø"/>
            </a:pPr>
            <a:r>
              <a:rPr lang="es-PR" altLang="en-US" b="1"/>
              <a:t> Ayuda a restablecer el control neuromuscular de</a:t>
            </a:r>
          </a:p>
          <a:p>
            <a:pPr lvl="1" eaLnBrk="1" hangingPunct="1">
              <a:lnSpc>
                <a:spcPct val="60000"/>
              </a:lnSpc>
              <a:buFont typeface="Wingdings" panose="05000000000000000000" pitchFamily="2" charset="2"/>
              <a:buNone/>
            </a:pPr>
            <a:r>
              <a:rPr lang="es-PR" altLang="en-US" b="1"/>
              <a:t>     la extremidad afectada</a:t>
            </a:r>
          </a:p>
          <a:p>
            <a:pPr lvl="1" eaLnBrk="1" hangingPunct="1">
              <a:lnSpc>
                <a:spcPct val="90000"/>
              </a:lnSpc>
              <a:buFont typeface="Wingdings" panose="05000000000000000000" pitchFamily="2" charset="2"/>
              <a:buChar char="Ø"/>
            </a:pPr>
            <a:r>
              <a:rPr lang="es-PR" altLang="en-US" b="1"/>
              <a:t> Permite que el paciente posea control sobre una</a:t>
            </a:r>
          </a:p>
          <a:p>
            <a:pPr lvl="1" eaLnBrk="1" hangingPunct="1">
              <a:lnSpc>
                <a:spcPct val="50000"/>
              </a:lnSpc>
              <a:buFont typeface="Wingdings" panose="05000000000000000000" pitchFamily="2" charset="2"/>
              <a:buNone/>
            </a:pPr>
            <a:r>
              <a:rPr lang="es-PR" altLang="en-US" b="1"/>
              <a:t>     extremidad afectada</a:t>
            </a:r>
          </a:p>
          <a:p>
            <a:pPr lvl="1" eaLnBrk="1" hangingPunct="1">
              <a:lnSpc>
                <a:spcPct val="90000"/>
              </a:lnSpc>
              <a:buFont typeface="Wingdings" panose="05000000000000000000" pitchFamily="2" charset="2"/>
              <a:buChar char="Ø"/>
            </a:pPr>
            <a:r>
              <a:rPr lang="es-PR" altLang="en-US" b="1"/>
              <a:t> Comúnmente son seguros</a:t>
            </a:r>
          </a:p>
        </p:txBody>
      </p:sp>
      <p:sp>
        <p:nvSpPr>
          <p:cNvPr id="4" name="Title 5">
            <a:extLst>
              <a:ext uri="{FF2B5EF4-FFF2-40B4-BE49-F238E27FC236}">
                <a16:creationId xmlns:a16="http://schemas.microsoft.com/office/drawing/2014/main" id="{6D3859C0-02AD-D88C-C6D4-CA182D871125}"/>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33828" name="Title 1">
            <a:extLst>
              <a:ext uri="{FF2B5EF4-FFF2-40B4-BE49-F238E27FC236}">
                <a16:creationId xmlns:a16="http://schemas.microsoft.com/office/drawing/2014/main" id="{B8EF1572-0E33-CFE2-37D2-42D25C26A2AF}"/>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t>
            </a:r>
          </a:p>
        </p:txBody>
      </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Content Placeholder 2">
            <a:extLst>
              <a:ext uri="{FF2B5EF4-FFF2-40B4-BE49-F238E27FC236}">
                <a16:creationId xmlns:a16="http://schemas.microsoft.com/office/drawing/2014/main" id="{94EFC983-E863-7EC7-B688-49F59533CEF2}"/>
              </a:ext>
            </a:extLst>
          </p:cNvPr>
          <p:cNvSpPr>
            <a:spLocks noGrp="1"/>
          </p:cNvSpPr>
          <p:nvPr>
            <p:ph idx="4294967295"/>
          </p:nvPr>
        </p:nvSpPr>
        <p:spPr>
          <a:xfrm>
            <a:off x="381000" y="3048000"/>
            <a:ext cx="8229600" cy="3200400"/>
          </a:xfrm>
        </p:spPr>
        <p:txBody>
          <a:bodyPr/>
          <a:lstStyle/>
          <a:p>
            <a:pPr eaLnBrk="1" hangingPunct="1">
              <a:buFont typeface="Wingdings" panose="05000000000000000000" pitchFamily="2" charset="2"/>
              <a:buChar char="q"/>
            </a:pPr>
            <a:r>
              <a:rPr lang="en-US" altLang="en-US" b="1"/>
              <a:t> </a:t>
            </a:r>
            <a:r>
              <a:rPr lang="es-PR" altLang="en-US" b="1"/>
              <a:t>Ventajes/beneficios:</a:t>
            </a:r>
          </a:p>
          <a:p>
            <a:pPr lvl="1" eaLnBrk="1" hangingPunct="1">
              <a:lnSpc>
                <a:spcPct val="90000"/>
              </a:lnSpc>
              <a:buFont typeface="Wingdings" panose="05000000000000000000" pitchFamily="2" charset="2"/>
              <a:buChar char="Ø"/>
            </a:pPr>
            <a:r>
              <a:rPr lang="es-PR" altLang="en-US" b="1"/>
              <a:t> Cuando se utiliza la: </a:t>
            </a:r>
            <a:r>
              <a:rPr lang="es-PR" altLang="en-US" b="1" i="1"/>
              <a:t>Inhibición Recíproca</a:t>
            </a:r>
          </a:p>
          <a:p>
            <a:pPr lvl="2" eaLnBrk="1" hangingPunct="1">
              <a:buFontTx/>
              <a:buChar char="•"/>
            </a:pPr>
            <a:r>
              <a:rPr lang="es-PR" altLang="en-US" b="1"/>
              <a:t>Si se facilita el antagonista, se inhibe el agonista:</a:t>
            </a:r>
          </a:p>
          <a:p>
            <a:pPr lvl="3" eaLnBrk="1" hangingPunct="1">
              <a:lnSpc>
                <a:spcPct val="80000"/>
              </a:lnSpc>
              <a:buFont typeface="Wingdings" panose="05000000000000000000" pitchFamily="2" charset="2"/>
              <a:buChar char="ð"/>
            </a:pPr>
            <a:r>
              <a:rPr lang="es-PR" altLang="en-US" sz="2400" b="1"/>
              <a:t> Resultado:</a:t>
            </a:r>
          </a:p>
          <a:p>
            <a:pPr lvl="4" eaLnBrk="1" hangingPunct="1">
              <a:lnSpc>
                <a:spcPct val="90000"/>
              </a:lnSpc>
              <a:buFont typeface="Wingdings" panose="05000000000000000000" pitchFamily="2" charset="2"/>
              <a:buChar char="§"/>
            </a:pPr>
            <a:r>
              <a:rPr lang="es-PR" altLang="en-US" sz="2400" b="1"/>
              <a:t>Aumenta (o se restaura) la:</a:t>
            </a:r>
          </a:p>
          <a:p>
            <a:pPr lvl="4" eaLnBrk="1" hangingPunct="1">
              <a:lnSpc>
                <a:spcPct val="90000"/>
              </a:lnSpc>
              <a:buFont typeface="Wingdings" panose="05000000000000000000" pitchFamily="2" charset="2"/>
              <a:buNone/>
            </a:pPr>
            <a:r>
              <a:rPr lang="en-US" altLang="en-US" sz="2400" b="1">
                <a:effectLst>
                  <a:outerShdw blurRad="38100" dist="38100" dir="2700000" algn="tl">
                    <a:srgbClr val="FFFFFF"/>
                  </a:outerShdw>
                </a:effectLst>
                <a:latin typeface="Arial Black" panose="020B0A04020102020204" pitchFamily="34" charset="0"/>
              </a:rPr>
              <a:t>   -</a:t>
            </a:r>
            <a:r>
              <a:rPr lang="en-US" altLang="en-US" sz="2400" b="1"/>
              <a:t>  Flexibilidad normal del músculo</a:t>
            </a:r>
            <a:endParaRPr lang="es-PR" altLang="en-US" sz="2400" b="1"/>
          </a:p>
        </p:txBody>
      </p:sp>
      <p:sp>
        <p:nvSpPr>
          <p:cNvPr id="4" name="Title 5">
            <a:extLst>
              <a:ext uri="{FF2B5EF4-FFF2-40B4-BE49-F238E27FC236}">
                <a16:creationId xmlns:a16="http://schemas.microsoft.com/office/drawing/2014/main" id="{2A521AB2-28FA-569A-9E1A-B0F70EBFD4A2}"/>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37924" name="Title 1">
            <a:extLst>
              <a:ext uri="{FF2B5EF4-FFF2-40B4-BE49-F238E27FC236}">
                <a16:creationId xmlns:a16="http://schemas.microsoft.com/office/drawing/2014/main" id="{431B7823-3CE7-36DC-1915-929FDF775AB6}"/>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t>
            </a:r>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Content Placeholder 2">
            <a:extLst>
              <a:ext uri="{FF2B5EF4-FFF2-40B4-BE49-F238E27FC236}">
                <a16:creationId xmlns:a16="http://schemas.microsoft.com/office/drawing/2014/main" id="{4C41A452-0AA2-626A-0719-806D6358642F}"/>
              </a:ext>
            </a:extLst>
          </p:cNvPr>
          <p:cNvSpPr>
            <a:spLocks noGrp="1"/>
          </p:cNvSpPr>
          <p:nvPr>
            <p:ph idx="4294967295"/>
          </p:nvPr>
        </p:nvSpPr>
        <p:spPr>
          <a:xfrm>
            <a:off x="381000" y="3048000"/>
            <a:ext cx="8229600" cy="2743200"/>
          </a:xfrm>
        </p:spPr>
        <p:txBody>
          <a:bodyPr/>
          <a:lstStyle/>
          <a:p>
            <a:pPr eaLnBrk="1" hangingPunct="1">
              <a:buFont typeface="Wingdings" panose="05000000000000000000" pitchFamily="2" charset="2"/>
              <a:buChar char="q"/>
            </a:pPr>
            <a:r>
              <a:rPr lang="en-US" altLang="en-US" b="1"/>
              <a:t> </a:t>
            </a:r>
            <a:r>
              <a:rPr lang="es-PR" altLang="en-US" b="1"/>
              <a:t>Contraindicaciones:</a:t>
            </a:r>
          </a:p>
          <a:p>
            <a:pPr lvl="1" eaLnBrk="1" hangingPunct="1">
              <a:lnSpc>
                <a:spcPct val="90000"/>
              </a:lnSpc>
              <a:buFont typeface="Wingdings" panose="05000000000000000000" pitchFamily="2" charset="2"/>
              <a:buChar char="Ø"/>
            </a:pPr>
            <a:r>
              <a:rPr lang="es-PR" altLang="en-US" b="1"/>
              <a:t> Reparación de un tendón muscular</a:t>
            </a:r>
          </a:p>
        </p:txBody>
      </p:sp>
      <p:sp>
        <p:nvSpPr>
          <p:cNvPr id="4" name="Title 5">
            <a:extLst>
              <a:ext uri="{FF2B5EF4-FFF2-40B4-BE49-F238E27FC236}">
                <a16:creationId xmlns:a16="http://schemas.microsoft.com/office/drawing/2014/main" id="{D8ECCC15-E834-DE4D-B281-0F98A8BFB4AC}"/>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23588" name="Title 1">
            <a:extLst>
              <a:ext uri="{FF2B5EF4-FFF2-40B4-BE49-F238E27FC236}">
                <a16:creationId xmlns:a16="http://schemas.microsoft.com/office/drawing/2014/main" id="{728ADCCA-8A1B-6510-D9BC-4BEB77A49032}"/>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t>
            </a:r>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Content Placeholder 2">
            <a:extLst>
              <a:ext uri="{FF2B5EF4-FFF2-40B4-BE49-F238E27FC236}">
                <a16:creationId xmlns:a16="http://schemas.microsoft.com/office/drawing/2014/main" id="{6292172D-D934-70C9-11C5-82E527AE6C94}"/>
              </a:ext>
            </a:extLst>
          </p:cNvPr>
          <p:cNvSpPr>
            <a:spLocks noGrp="1"/>
          </p:cNvSpPr>
          <p:nvPr>
            <p:ph idx="4294967295"/>
          </p:nvPr>
        </p:nvSpPr>
        <p:spPr>
          <a:xfrm>
            <a:off x="381000" y="3048000"/>
            <a:ext cx="8229600" cy="3352800"/>
          </a:xfrm>
        </p:spPr>
        <p:txBody>
          <a:bodyPr/>
          <a:lstStyle/>
          <a:p>
            <a:pPr eaLnBrk="1" hangingPunct="1">
              <a:buFont typeface="Wingdings" panose="05000000000000000000" pitchFamily="2" charset="2"/>
              <a:buChar char="q"/>
            </a:pPr>
            <a:r>
              <a:rPr lang="en-US" altLang="en-US" b="1"/>
              <a:t> Protocolo</a:t>
            </a:r>
            <a:r>
              <a:rPr lang="es-PR" altLang="en-US" b="1"/>
              <a:t>:</a:t>
            </a:r>
          </a:p>
          <a:p>
            <a:pPr lvl="1" eaLnBrk="1" hangingPunct="1">
              <a:lnSpc>
                <a:spcPct val="90000"/>
              </a:lnSpc>
              <a:buFont typeface="Wingdings" panose="05000000000000000000" pitchFamily="2" charset="2"/>
              <a:buChar char="Ø"/>
            </a:pPr>
            <a:r>
              <a:rPr lang="es-PR" altLang="en-US" b="1"/>
              <a:t> Duración:</a:t>
            </a:r>
          </a:p>
          <a:p>
            <a:pPr lvl="2" eaLnBrk="1" hangingPunct="1">
              <a:buFontTx/>
              <a:buChar char="•"/>
            </a:pPr>
            <a:r>
              <a:rPr lang="es-PR" altLang="en-US" b="1"/>
              <a:t>Del sostenimiento:</a:t>
            </a:r>
          </a:p>
          <a:p>
            <a:pPr lvl="3" eaLnBrk="1" hangingPunct="1">
              <a:buFont typeface="Wingdings" panose="05000000000000000000" pitchFamily="2" charset="2"/>
              <a:buChar char="ð"/>
            </a:pPr>
            <a:r>
              <a:rPr lang="es-PR" altLang="en-US" sz="2400" b="1"/>
              <a:t> 15 a 30 segundos</a:t>
            </a:r>
          </a:p>
          <a:p>
            <a:pPr lvl="1" eaLnBrk="1" hangingPunct="1">
              <a:lnSpc>
                <a:spcPct val="90000"/>
              </a:lnSpc>
              <a:buFont typeface="Wingdings" panose="05000000000000000000" pitchFamily="2" charset="2"/>
              <a:buChar char="Ø"/>
            </a:pPr>
            <a:r>
              <a:rPr lang="es-PR" altLang="en-US" b="1"/>
              <a:t> Repeticiones:</a:t>
            </a:r>
          </a:p>
          <a:p>
            <a:pPr lvl="2" eaLnBrk="1" hangingPunct="1">
              <a:buFontTx/>
              <a:buChar char="•"/>
            </a:pPr>
            <a:r>
              <a:rPr lang="es-PR" altLang="en-US" b="1"/>
              <a:t>De cada ejercicio:</a:t>
            </a:r>
          </a:p>
          <a:p>
            <a:pPr lvl="3" eaLnBrk="1" hangingPunct="1">
              <a:buFont typeface="Wingdings" panose="05000000000000000000" pitchFamily="2" charset="2"/>
              <a:buChar char="ð"/>
            </a:pPr>
            <a:r>
              <a:rPr lang="es-PR" altLang="en-US" sz="2400" b="1"/>
              <a:t> 4-5</a:t>
            </a:r>
            <a:endParaRPr lang="es-PR" altLang="en-US" b="1"/>
          </a:p>
        </p:txBody>
      </p:sp>
      <p:sp>
        <p:nvSpPr>
          <p:cNvPr id="4" name="Title 5">
            <a:extLst>
              <a:ext uri="{FF2B5EF4-FFF2-40B4-BE49-F238E27FC236}">
                <a16:creationId xmlns:a16="http://schemas.microsoft.com/office/drawing/2014/main" id="{EEC90B7F-23C9-7176-330A-37ACFDA06A6F}"/>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27684" name="Title 1">
            <a:extLst>
              <a:ext uri="{FF2B5EF4-FFF2-40B4-BE49-F238E27FC236}">
                <a16:creationId xmlns:a16="http://schemas.microsoft.com/office/drawing/2014/main" id="{7B3AAEBF-63B6-59B3-F909-65D40CCBB465}"/>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t>
            </a:r>
          </a:p>
        </p:txBody>
      </p:sp>
    </p:spTree>
    <p:custDataLst>
      <p:tags r:id="rId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Content Placeholder 2">
            <a:extLst>
              <a:ext uri="{FF2B5EF4-FFF2-40B4-BE49-F238E27FC236}">
                <a16:creationId xmlns:a16="http://schemas.microsoft.com/office/drawing/2014/main" id="{813FD64E-C2FB-1C4D-A5D8-323A7365646B}"/>
              </a:ext>
            </a:extLst>
          </p:cNvPr>
          <p:cNvSpPr>
            <a:spLocks noGrp="1"/>
          </p:cNvSpPr>
          <p:nvPr>
            <p:ph idx="4294967295"/>
          </p:nvPr>
        </p:nvSpPr>
        <p:spPr>
          <a:xfrm>
            <a:off x="381000" y="3048000"/>
            <a:ext cx="8229600" cy="3352800"/>
          </a:xfrm>
        </p:spPr>
        <p:txBody>
          <a:bodyPr/>
          <a:lstStyle/>
          <a:p>
            <a:pPr eaLnBrk="1" hangingPunct="1">
              <a:buFont typeface="Wingdings" panose="05000000000000000000" pitchFamily="2" charset="2"/>
              <a:buChar char="q"/>
            </a:pPr>
            <a:r>
              <a:rPr lang="en-US" altLang="en-US" b="1"/>
              <a:t> Protocolo</a:t>
            </a:r>
            <a:r>
              <a:rPr lang="es-PR" altLang="en-US" b="1"/>
              <a:t>:</a:t>
            </a:r>
          </a:p>
          <a:p>
            <a:pPr lvl="1" eaLnBrk="1" hangingPunct="1">
              <a:lnSpc>
                <a:spcPct val="90000"/>
              </a:lnSpc>
              <a:buFont typeface="Wingdings" panose="05000000000000000000" pitchFamily="2" charset="2"/>
              <a:buChar char="Ø"/>
            </a:pPr>
            <a:r>
              <a:rPr lang="es-PR" altLang="en-US" b="1"/>
              <a:t> Repeticiones:</a:t>
            </a:r>
          </a:p>
          <a:p>
            <a:pPr lvl="2" eaLnBrk="1" hangingPunct="1">
              <a:buFontTx/>
              <a:buChar char="•"/>
            </a:pPr>
            <a:r>
              <a:rPr lang="es-PR" altLang="en-US" b="1"/>
              <a:t>Para pacientes que posean una pérdida significativa</a:t>
            </a:r>
          </a:p>
          <a:p>
            <a:pPr lvl="2" eaLnBrk="1" hangingPunct="1">
              <a:lnSpc>
                <a:spcPct val="50000"/>
              </a:lnSpc>
              <a:buFontTx/>
              <a:buNone/>
            </a:pPr>
            <a:r>
              <a:rPr lang="es-PR" altLang="en-US" b="1"/>
              <a:t>   en el movimiento articular:</a:t>
            </a:r>
          </a:p>
          <a:p>
            <a:pPr lvl="3" eaLnBrk="1" hangingPunct="1">
              <a:buFont typeface="Wingdings" panose="05000000000000000000" pitchFamily="2" charset="2"/>
              <a:buChar char="ð"/>
            </a:pPr>
            <a:r>
              <a:rPr lang="es-PR" altLang="en-US" sz="2400" b="1"/>
              <a:t> Particularmente durante la formación del tejido</a:t>
            </a:r>
          </a:p>
          <a:p>
            <a:pPr lvl="3" eaLnBrk="1" hangingPunct="1">
              <a:lnSpc>
                <a:spcPct val="50000"/>
              </a:lnSpc>
              <a:buFont typeface="Wingdings" panose="05000000000000000000" pitchFamily="2" charset="2"/>
              <a:buNone/>
            </a:pPr>
            <a:r>
              <a:rPr lang="es-PR" altLang="en-US" sz="2400" b="1"/>
              <a:t>     de cicatriz y su contracción:</a:t>
            </a:r>
          </a:p>
          <a:p>
            <a:pPr lvl="4" eaLnBrk="1" hangingPunct="1">
              <a:buFont typeface="Wingdings" panose="05000000000000000000" pitchFamily="2" charset="2"/>
              <a:buChar char="§"/>
            </a:pPr>
            <a:r>
              <a:rPr lang="es-PR" altLang="en-US" sz="2400" b="1"/>
              <a:t>Se recomienda realizar sesiones repetidas de</a:t>
            </a:r>
          </a:p>
          <a:p>
            <a:pPr lvl="4" eaLnBrk="1" hangingPunct="1">
              <a:lnSpc>
                <a:spcPct val="70000"/>
              </a:lnSpc>
              <a:buFont typeface="Wingdings" panose="05000000000000000000" pitchFamily="2" charset="2"/>
              <a:buNone/>
            </a:pPr>
            <a:r>
              <a:rPr lang="es-PR" altLang="en-US" sz="2400" b="1"/>
              <a:t>    los ejercicios de estiramiento diariamente</a:t>
            </a:r>
            <a:endParaRPr lang="es-PR" altLang="en-US" b="1"/>
          </a:p>
        </p:txBody>
      </p:sp>
      <p:sp>
        <p:nvSpPr>
          <p:cNvPr id="4" name="Title 5">
            <a:extLst>
              <a:ext uri="{FF2B5EF4-FFF2-40B4-BE49-F238E27FC236}">
                <a16:creationId xmlns:a16="http://schemas.microsoft.com/office/drawing/2014/main" id="{B77A21EE-68BF-2D6B-4AC3-1F1CD302BF70}"/>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29732" name="Title 1">
            <a:extLst>
              <a:ext uri="{FF2B5EF4-FFF2-40B4-BE49-F238E27FC236}">
                <a16:creationId xmlns:a16="http://schemas.microsoft.com/office/drawing/2014/main" id="{CC28997A-E4D0-AE63-5149-45511A0E42DB}"/>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t>
            </a:r>
          </a:p>
        </p:txBody>
      </p:sp>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Content Placeholder 2">
            <a:extLst>
              <a:ext uri="{FF2B5EF4-FFF2-40B4-BE49-F238E27FC236}">
                <a16:creationId xmlns:a16="http://schemas.microsoft.com/office/drawing/2014/main" id="{147288E6-E4D6-98F5-3F89-8B239BA9B5F0}"/>
              </a:ext>
            </a:extLst>
          </p:cNvPr>
          <p:cNvSpPr>
            <a:spLocks noGrp="1"/>
          </p:cNvSpPr>
          <p:nvPr>
            <p:ph idx="4294967295"/>
          </p:nvPr>
        </p:nvSpPr>
        <p:spPr>
          <a:xfrm>
            <a:off x="381000" y="3048000"/>
            <a:ext cx="8229600" cy="3352800"/>
          </a:xfrm>
        </p:spPr>
        <p:txBody>
          <a:bodyPr/>
          <a:lstStyle/>
          <a:p>
            <a:pPr eaLnBrk="1" hangingPunct="1">
              <a:buFont typeface="Wingdings" panose="05000000000000000000" pitchFamily="2" charset="2"/>
              <a:buChar char="q"/>
            </a:pPr>
            <a:r>
              <a:rPr lang="en-US" altLang="en-US" b="1"/>
              <a:t> Protocolo</a:t>
            </a:r>
            <a:r>
              <a:rPr lang="es-PR" altLang="en-US" b="1"/>
              <a:t>:</a:t>
            </a:r>
          </a:p>
          <a:p>
            <a:pPr lvl="1" eaLnBrk="1" hangingPunct="1">
              <a:lnSpc>
                <a:spcPct val="90000"/>
              </a:lnSpc>
              <a:buFont typeface="Wingdings" panose="05000000000000000000" pitchFamily="2" charset="2"/>
              <a:buChar char="Ø"/>
            </a:pPr>
            <a:r>
              <a:rPr lang="es-PR" altLang="en-US" b="1"/>
              <a:t> Repeticiones:</a:t>
            </a:r>
          </a:p>
          <a:p>
            <a:pPr lvl="2" eaLnBrk="1" hangingPunct="1">
              <a:buFontTx/>
              <a:buChar char="•"/>
            </a:pPr>
            <a:r>
              <a:rPr lang="es-PR" altLang="en-US" b="1"/>
              <a:t>Si el atleta participa en actividades deportivas:</a:t>
            </a:r>
          </a:p>
          <a:p>
            <a:pPr lvl="3" eaLnBrk="1" hangingPunct="1">
              <a:buFont typeface="Wingdings" panose="05000000000000000000" pitchFamily="2" charset="2"/>
              <a:buChar char="ð"/>
            </a:pPr>
            <a:r>
              <a:rPr lang="es-PR" altLang="en-US" sz="2400" b="1"/>
              <a:t> Los estiramientos también se deben llevar a cabo:</a:t>
            </a:r>
          </a:p>
          <a:p>
            <a:pPr lvl="4" eaLnBrk="1" hangingPunct="1">
              <a:buFont typeface="Wingdings" panose="05000000000000000000" pitchFamily="2" charset="2"/>
              <a:buChar char="§"/>
            </a:pPr>
            <a:r>
              <a:rPr lang="es-PR" altLang="en-US" sz="2400" b="1"/>
              <a:t>Después de la actividad</a:t>
            </a:r>
            <a:endParaRPr lang="es-PR" altLang="en-US" b="1"/>
          </a:p>
        </p:txBody>
      </p:sp>
      <p:sp>
        <p:nvSpPr>
          <p:cNvPr id="4" name="Title 5">
            <a:extLst>
              <a:ext uri="{FF2B5EF4-FFF2-40B4-BE49-F238E27FC236}">
                <a16:creationId xmlns:a16="http://schemas.microsoft.com/office/drawing/2014/main" id="{C0BA79F8-B902-2333-7F41-C53EFFDD3F5E}"/>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31780" name="Title 1">
            <a:extLst>
              <a:ext uri="{FF2B5EF4-FFF2-40B4-BE49-F238E27FC236}">
                <a16:creationId xmlns:a16="http://schemas.microsoft.com/office/drawing/2014/main" id="{26F9C8FC-EED8-2DA3-AB17-4D6D00FD1C16}"/>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i="1">
                <a:solidFill>
                  <a:srgbClr val="3333CC"/>
                </a:solidFill>
                <a:effectLst>
                  <a:outerShdw blurRad="38100" dist="38100" dir="2700000" algn="tl">
                    <a:srgbClr val="FFFFFF"/>
                  </a:outerShdw>
                </a:effectLst>
                <a:latin typeface="Tahoma" panose="020B0604030504040204" pitchFamily="34" charset="0"/>
              </a:rPr>
              <a:t>ESTIRAMIENTO ACTIVO</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Content Placeholder 2">
            <a:extLst>
              <a:ext uri="{FF2B5EF4-FFF2-40B4-BE49-F238E27FC236}">
                <a16:creationId xmlns:a16="http://schemas.microsoft.com/office/drawing/2014/main" id="{91089F10-3D0F-3477-7375-4223B11DBCE5}"/>
              </a:ext>
            </a:extLst>
          </p:cNvPr>
          <p:cNvSpPr>
            <a:spLocks noGrp="1"/>
          </p:cNvSpPr>
          <p:nvPr>
            <p:ph idx="4294967295"/>
          </p:nvPr>
        </p:nvSpPr>
        <p:spPr>
          <a:xfrm>
            <a:off x="381000" y="3200400"/>
            <a:ext cx="8229600" cy="3124200"/>
          </a:xfrm>
        </p:spPr>
        <p:txBody>
          <a:bodyPr/>
          <a:lstStyle/>
          <a:p>
            <a:pPr algn="ctr" eaLnBrk="1" hangingPunct="1">
              <a:lnSpc>
                <a:spcPct val="90000"/>
              </a:lnSpc>
              <a:buFont typeface="Wingdings" panose="05000000000000000000" pitchFamily="2" charset="2"/>
              <a:buNone/>
            </a:pPr>
            <a:r>
              <a:rPr lang="es-PR" altLang="en-US" b="1"/>
              <a:t>Ocurre en el músculo o tejido conectivo antes que pueda ocurrir un</a:t>
            </a:r>
          </a:p>
          <a:p>
            <a:pPr algn="ctr" eaLnBrk="1" hangingPunct="1">
              <a:lnSpc>
                <a:spcPct val="90000"/>
              </a:lnSpc>
              <a:buFont typeface="Wingdings" panose="05000000000000000000" pitchFamily="2" charset="2"/>
              <a:buNone/>
            </a:pPr>
            <a:r>
              <a:rPr lang="es-PR" altLang="en-US" b="1"/>
              <a:t>movimiento articular completo</a:t>
            </a:r>
          </a:p>
        </p:txBody>
      </p:sp>
      <p:sp>
        <p:nvSpPr>
          <p:cNvPr id="434179" name="Title 1">
            <a:extLst>
              <a:ext uri="{FF2B5EF4-FFF2-40B4-BE49-F238E27FC236}">
                <a16:creationId xmlns:a16="http://schemas.microsoft.com/office/drawing/2014/main" id="{A6E7AAFC-9E4B-45DD-76B2-06E38357E153}"/>
              </a:ext>
            </a:extLst>
          </p:cNvPr>
          <p:cNvSpPr>
            <a:spLocks/>
          </p:cNvSpPr>
          <p:nvPr/>
        </p:nvSpPr>
        <p:spPr bwMode="auto">
          <a:xfrm>
            <a:off x="304800" y="19050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DEFINICIONES:</a:t>
            </a:r>
            <a:br>
              <a:rPr lang="es-PR" altLang="en-US" sz="3700">
                <a:latin typeface="Calibri" panose="020F0502020204030204" pitchFamily="34" charset="0"/>
              </a:rPr>
            </a:br>
            <a:r>
              <a:rPr lang="es-PR" altLang="en-US" sz="3500" i="1">
                <a:latin typeface="Tahoma" panose="020B0604030504040204" pitchFamily="34" charset="0"/>
              </a:rPr>
              <a:t>TIRANTEZA</a:t>
            </a:r>
          </a:p>
          <a:p>
            <a:pPr algn="ctr" eaLnBrk="1" hangingPunct="1">
              <a:lnSpc>
                <a:spcPct val="90000"/>
              </a:lnSpc>
              <a:buFontTx/>
              <a:buNone/>
            </a:pPr>
            <a:r>
              <a:rPr lang="es-PR" altLang="en-US" sz="3500" i="1">
                <a:latin typeface="Tahoma" panose="020B0604030504040204" pitchFamily="34" charset="0"/>
              </a:rPr>
              <a:t>(TAUTNESS)</a:t>
            </a:r>
          </a:p>
        </p:txBody>
      </p:sp>
      <p:sp>
        <p:nvSpPr>
          <p:cNvPr id="4" name="Title 5">
            <a:extLst>
              <a:ext uri="{FF2B5EF4-FFF2-40B4-BE49-F238E27FC236}">
                <a16:creationId xmlns:a16="http://schemas.microsoft.com/office/drawing/2014/main" id="{C5E0E2CB-8060-A857-5963-4011587D1F4E}"/>
              </a:ext>
            </a:extLst>
          </p:cNvPr>
          <p:cNvSpPr txBox="1">
            <a:spLocks/>
          </p:cNvSpPr>
          <p:nvPr/>
        </p:nvSpPr>
        <p:spPr bwMode="auto">
          <a:xfrm>
            <a:off x="0" y="6858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a:t>
            </a:r>
          </a:p>
          <a:p>
            <a:pPr algn="ctr" eaLnBrk="1" hangingPunct="1">
              <a:buFontTx/>
              <a:buNone/>
            </a:pPr>
            <a:r>
              <a:rPr lang="es-PR" altLang="en-US" sz="34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Y FLEXIBILIDAD</a:t>
            </a:r>
          </a:p>
        </p:txBody>
      </p:sp>
    </p:spTree>
    <p:custDataLst>
      <p:tags r:id="rId1"/>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Content Placeholder 2">
            <a:extLst>
              <a:ext uri="{FF2B5EF4-FFF2-40B4-BE49-F238E27FC236}">
                <a16:creationId xmlns:a16="http://schemas.microsoft.com/office/drawing/2014/main" id="{F55BB12B-5147-EC72-CDF0-8B82BE75D13D}"/>
              </a:ext>
            </a:extLst>
          </p:cNvPr>
          <p:cNvSpPr>
            <a:spLocks noGrp="1"/>
          </p:cNvSpPr>
          <p:nvPr>
            <p:ph idx="4294967295"/>
          </p:nvPr>
        </p:nvSpPr>
        <p:spPr>
          <a:xfrm>
            <a:off x="381000" y="1524000"/>
            <a:ext cx="8153400" cy="5029200"/>
          </a:xfrm>
        </p:spPr>
        <p:txBody>
          <a:bodyPr/>
          <a:lstStyle/>
          <a:p>
            <a:pPr eaLnBrk="1" hangingPunct="1">
              <a:buFont typeface="Wingdings" panose="05000000000000000000" pitchFamily="2" charset="2"/>
              <a:buChar char="q"/>
            </a:pPr>
            <a:r>
              <a:rPr lang="en-US" altLang="en-US" sz="2800" b="1"/>
              <a:t> Protocolo</a:t>
            </a:r>
            <a:r>
              <a:rPr lang="es-PR" altLang="en-US" sz="2800" b="1"/>
              <a:t>:</a:t>
            </a:r>
          </a:p>
          <a:p>
            <a:pPr lvl="1" eaLnBrk="1" hangingPunct="1">
              <a:lnSpc>
                <a:spcPct val="60000"/>
              </a:lnSpc>
              <a:buFont typeface="Wingdings" panose="05000000000000000000" pitchFamily="2" charset="2"/>
              <a:buChar char="Ø"/>
            </a:pPr>
            <a:r>
              <a:rPr lang="es-PR" altLang="en-US" sz="2400" b="1"/>
              <a:t> Recomendación:</a:t>
            </a:r>
          </a:p>
          <a:p>
            <a:pPr lvl="2" eaLnBrk="1" hangingPunct="1">
              <a:lnSpc>
                <a:spcPct val="70000"/>
              </a:lnSpc>
              <a:buFontTx/>
              <a:buChar char="•"/>
            </a:pPr>
            <a:r>
              <a:rPr lang="es-PR" altLang="en-US" b="1"/>
              <a:t>Aplicar la:</a:t>
            </a:r>
          </a:p>
          <a:p>
            <a:pPr lvl="3" eaLnBrk="1" hangingPunct="1">
              <a:lnSpc>
                <a:spcPct val="80000"/>
              </a:lnSpc>
              <a:buFont typeface="Wingdings" panose="05000000000000000000" pitchFamily="2" charset="2"/>
              <a:buChar char="ð"/>
            </a:pPr>
            <a:r>
              <a:rPr lang="es-PR" altLang="en-US" sz="2400" b="1"/>
              <a:t> Inhibición Recíproca (Inhibición del Antagonista):</a:t>
            </a:r>
          </a:p>
          <a:p>
            <a:pPr lvl="4" eaLnBrk="1" hangingPunct="1">
              <a:lnSpc>
                <a:spcPct val="70000"/>
              </a:lnSpc>
              <a:buFont typeface="Wingdings" panose="05000000000000000000" pitchFamily="2" charset="2"/>
              <a:buChar char="§"/>
            </a:pPr>
            <a:r>
              <a:rPr lang="es-PR" altLang="en-US" sz="2400" b="1"/>
              <a:t>Beneficio/resultado:</a:t>
            </a:r>
          </a:p>
          <a:p>
            <a:pPr lvl="4" eaLnBrk="1" hangingPunct="1">
              <a:lnSpc>
                <a:spcPct val="70000"/>
              </a:lnSpc>
              <a:buFont typeface="Wingdings" panose="05000000000000000000" pitchFamily="2" charset="2"/>
              <a:buNone/>
            </a:pPr>
            <a:r>
              <a:rPr lang="en-US" altLang="en-US" sz="2400" b="1">
                <a:effectLst>
                  <a:outerShdw blurRad="38100" dist="38100" dir="2700000" algn="tl">
                    <a:srgbClr val="FFFFFF"/>
                  </a:outerShdw>
                </a:effectLst>
                <a:latin typeface="Arial Black" panose="020B0A04020102020204" pitchFamily="34" charset="0"/>
              </a:rPr>
              <a:t>   -</a:t>
            </a:r>
            <a:r>
              <a:rPr lang="en-US" altLang="en-US" sz="2400" b="1"/>
              <a:t> Un estiramiento más efectivo:</a:t>
            </a:r>
            <a:endParaRPr lang="es-PR" altLang="en-US" sz="2400" b="1"/>
          </a:p>
          <a:p>
            <a:pPr lvl="4" eaLnBrk="1" hangingPunct="1">
              <a:lnSpc>
                <a:spcPct val="90000"/>
              </a:lnSpc>
              <a:buFont typeface="Wingdings" panose="05000000000000000000" pitchFamily="2" charset="2"/>
              <a:buNone/>
            </a:pPr>
            <a:r>
              <a:rPr lang="en-US" altLang="en-US" sz="2400" b="1">
                <a:sym typeface="Wingdings" panose="05000000000000000000" pitchFamily="2" charset="2"/>
              </a:rPr>
              <a:t>         Explicación fisiológica:</a:t>
            </a:r>
          </a:p>
          <a:p>
            <a:pPr lvl="4" eaLnBrk="1" hangingPunct="1">
              <a:lnSpc>
                <a:spcPct val="90000"/>
              </a:lnSpc>
              <a:buFont typeface="Wingdings" panose="05000000000000000000" pitchFamily="2" charset="2"/>
              <a:buNone/>
            </a:pPr>
            <a:r>
              <a:rPr lang="en-US" altLang="en-US" sz="2400" b="1">
                <a:sym typeface="Wingdings" panose="05000000000000000000" pitchFamily="2" charset="2"/>
              </a:rPr>
              <a:t>             ◊ Un músculo agonista se acorta cuando</a:t>
            </a:r>
          </a:p>
          <a:p>
            <a:pPr lvl="4" eaLnBrk="1" hangingPunct="1">
              <a:lnSpc>
                <a:spcPct val="40000"/>
              </a:lnSpc>
              <a:buFont typeface="Wingdings" panose="05000000000000000000" pitchFamily="2" charset="2"/>
              <a:buNone/>
            </a:pPr>
            <a:r>
              <a:rPr lang="en-US" altLang="en-US" sz="2400" b="1">
                <a:sym typeface="Wingdings" panose="05000000000000000000" pitchFamily="2" charset="2"/>
              </a:rPr>
              <a:t>                 su anatgonista es más débil:</a:t>
            </a:r>
          </a:p>
          <a:p>
            <a:pPr lvl="4" eaLnBrk="1" hangingPunct="1">
              <a:lnSpc>
                <a:spcPct val="90000"/>
              </a:lnSpc>
              <a:buFont typeface="Wingdings" panose="05000000000000000000" pitchFamily="2" charset="2"/>
              <a:buNone/>
            </a:pPr>
            <a:r>
              <a:rPr lang="en-US" altLang="en-US" sz="2400" b="1">
                <a:sym typeface="Wingdings" panose="05000000000000000000" pitchFamily="2" charset="2"/>
              </a:rPr>
              <a:t>                  » Efecto:</a:t>
            </a:r>
          </a:p>
          <a:p>
            <a:pPr lvl="4" eaLnBrk="1" hangingPunct="1">
              <a:lnSpc>
                <a:spcPct val="70000"/>
              </a:lnSpc>
              <a:buFont typeface="Wingdings" panose="05000000000000000000" pitchFamily="2" charset="2"/>
              <a:buNone/>
            </a:pPr>
            <a:r>
              <a:rPr lang="en-US" altLang="en-US" sz="2400" b="1">
                <a:sym typeface="Wingdings" panose="05000000000000000000" pitchFamily="2" charset="2"/>
              </a:rPr>
              <a:t>                      Esto previene un balance entre los</a:t>
            </a:r>
          </a:p>
          <a:p>
            <a:pPr lvl="4" eaLnBrk="1" hangingPunct="1">
              <a:lnSpc>
                <a:spcPct val="60000"/>
              </a:lnSpc>
              <a:buFont typeface="Wingdings" panose="05000000000000000000" pitchFamily="2" charset="2"/>
              <a:buNone/>
            </a:pPr>
            <a:r>
              <a:rPr lang="en-US" altLang="en-US" sz="2400" b="1">
                <a:sym typeface="Wingdings" panose="05000000000000000000" pitchFamily="2" charset="2"/>
              </a:rPr>
              <a:t>                      dos (agonista y antagonista):</a:t>
            </a:r>
          </a:p>
          <a:p>
            <a:pPr lvl="4" eaLnBrk="1" hangingPunct="1">
              <a:lnSpc>
                <a:spcPct val="80000"/>
              </a:lnSpc>
              <a:buFont typeface="Wingdings" panose="05000000000000000000" pitchFamily="2" charset="2"/>
              <a:buNone/>
            </a:pPr>
            <a:r>
              <a:rPr lang="en-US" altLang="en-US" sz="2400" b="1">
                <a:sym typeface="Wingdings" panose="05000000000000000000" pitchFamily="2" charset="2"/>
              </a:rPr>
              <a:t>                       o Resultado:</a:t>
            </a:r>
          </a:p>
          <a:p>
            <a:pPr lvl="4" eaLnBrk="1" hangingPunct="1">
              <a:lnSpc>
                <a:spcPct val="90000"/>
              </a:lnSpc>
              <a:buFont typeface="Wingdings" panose="05000000000000000000" pitchFamily="2" charset="2"/>
              <a:buNone/>
            </a:pPr>
            <a:r>
              <a:rPr lang="en-US" altLang="en-US" sz="2400" b="1">
                <a:sym typeface="Wingdings" panose="05000000000000000000" pitchFamily="2" charset="2"/>
              </a:rPr>
              <a:t>                           </a:t>
            </a:r>
            <a:r>
              <a:rPr lang="en-US" altLang="en-US" sz="2400" b="1" i="1">
                <a:sym typeface="Wingdings" panose="05000000000000000000" pitchFamily="2" charset="2"/>
              </a:rPr>
              <a:t>Pérdida en el arco de movimiento</a:t>
            </a:r>
            <a:endParaRPr lang="es-PR" altLang="en-US" sz="2400" b="1" i="1">
              <a:sym typeface="Wingdings" panose="05000000000000000000" pitchFamily="2" charset="2"/>
            </a:endParaRPr>
          </a:p>
        </p:txBody>
      </p:sp>
      <p:sp>
        <p:nvSpPr>
          <p:cNvPr id="4" name="Title 5">
            <a:extLst>
              <a:ext uri="{FF2B5EF4-FFF2-40B4-BE49-F238E27FC236}">
                <a16:creationId xmlns:a16="http://schemas.microsoft.com/office/drawing/2014/main" id="{14C15857-4788-313D-A293-7B2716BC11E7}"/>
              </a:ext>
            </a:extLst>
          </p:cNvPr>
          <p:cNvSpPr txBox="1">
            <a:spLocks/>
          </p:cNvSpPr>
          <p:nvPr/>
        </p:nvSpPr>
        <p:spPr bwMode="auto">
          <a:xfrm>
            <a:off x="0" y="76200"/>
            <a:ext cx="9067800" cy="3810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26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35876" name="Title 1">
            <a:extLst>
              <a:ext uri="{FF2B5EF4-FFF2-40B4-BE49-F238E27FC236}">
                <a16:creationId xmlns:a16="http://schemas.microsoft.com/office/drawing/2014/main" id="{CC684BB2-0591-1664-A1BA-66AFF5F6DDB1}"/>
              </a:ext>
            </a:extLst>
          </p:cNvPr>
          <p:cNvSpPr>
            <a:spLocks/>
          </p:cNvSpPr>
          <p:nvPr/>
        </p:nvSpPr>
        <p:spPr bwMode="auto">
          <a:xfrm>
            <a:off x="304800" y="4572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2900">
                <a:latin typeface="Calibri" panose="020F0502020204030204" pitchFamily="34" charset="0"/>
              </a:rPr>
              <a:t>EJERCICIOS DE ESTIRAMIENTO:</a:t>
            </a:r>
            <a:br>
              <a:rPr lang="es-PR" altLang="en-US" sz="2900">
                <a:latin typeface="Calibri" panose="020F0502020204030204" pitchFamily="34" charset="0"/>
              </a:rPr>
            </a:br>
            <a:r>
              <a:rPr lang="es-PR" altLang="en-US" sz="2700" i="1">
                <a:latin typeface="Tahoma" panose="020B0604030504040204" pitchFamily="34" charset="0"/>
              </a:rPr>
              <a:t>MÉTODOS/TÉCNICAS/TIPOS:</a:t>
            </a:r>
          </a:p>
          <a:p>
            <a:pPr algn="ctr" eaLnBrk="1" hangingPunct="1">
              <a:lnSpc>
                <a:spcPct val="90000"/>
              </a:lnSpc>
              <a:buFontTx/>
              <a:buNone/>
            </a:pPr>
            <a:r>
              <a:rPr lang="es-PR" altLang="en-US" sz="2700" i="1">
                <a:solidFill>
                  <a:srgbClr val="3333CC"/>
                </a:solidFill>
                <a:effectLst>
                  <a:outerShdw blurRad="38100" dist="38100" dir="2700000" algn="tl">
                    <a:srgbClr val="FFFFFF"/>
                  </a:outerShdw>
                </a:effectLst>
                <a:latin typeface="Tahoma" panose="020B0604030504040204" pitchFamily="34" charset="0"/>
              </a:rPr>
              <a:t>* ESTIRAMIENTO ACTIVO *</a:t>
            </a:r>
          </a:p>
        </p:txBody>
      </p:sp>
    </p:spTree>
    <p:custDataLst>
      <p:tags r:id="rId1"/>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Content Placeholder 2">
            <a:extLst>
              <a:ext uri="{FF2B5EF4-FFF2-40B4-BE49-F238E27FC236}">
                <a16:creationId xmlns:a16="http://schemas.microsoft.com/office/drawing/2014/main" id="{BFCA60D6-3006-ABEC-FF83-B46B64837BAE}"/>
              </a:ext>
            </a:extLst>
          </p:cNvPr>
          <p:cNvSpPr>
            <a:spLocks noGrp="1"/>
          </p:cNvSpPr>
          <p:nvPr>
            <p:ph idx="4294967295"/>
          </p:nvPr>
        </p:nvSpPr>
        <p:spPr>
          <a:xfrm>
            <a:off x="381000" y="3124200"/>
            <a:ext cx="8229600" cy="3200400"/>
          </a:xfrm>
        </p:spPr>
        <p:txBody>
          <a:bodyPr/>
          <a:lstStyle/>
          <a:p>
            <a:pPr eaLnBrk="1" hangingPunct="1">
              <a:buFont typeface="Wingdings" panose="05000000000000000000" pitchFamily="2" charset="2"/>
              <a:buChar char="q"/>
            </a:pPr>
            <a:r>
              <a:rPr lang="en-US" altLang="en-US" b="1"/>
              <a:t> </a:t>
            </a:r>
            <a:r>
              <a:rPr lang="es-PR" altLang="en-US" b="1"/>
              <a:t>Inhibición Recíproca:</a:t>
            </a:r>
          </a:p>
          <a:p>
            <a:pPr lvl="1" eaLnBrk="1" hangingPunct="1">
              <a:lnSpc>
                <a:spcPct val="70000"/>
              </a:lnSpc>
              <a:buFont typeface="Wingdings" panose="05000000000000000000" pitchFamily="2" charset="2"/>
              <a:buChar char="Ø"/>
            </a:pPr>
            <a:r>
              <a:rPr lang="es-PR" altLang="en-US" b="1"/>
              <a:t> Se facilita (contrae) el antagonista:</a:t>
            </a:r>
            <a:endParaRPr lang="es-PR" altLang="en-US" sz="2400" b="1"/>
          </a:p>
          <a:p>
            <a:pPr lvl="2" eaLnBrk="1" hangingPunct="1">
              <a:lnSpc>
                <a:spcPct val="70000"/>
              </a:lnSpc>
              <a:buFontTx/>
              <a:buChar char="•"/>
            </a:pPr>
            <a:r>
              <a:rPr lang="es-PR" altLang="en-US" b="1"/>
              <a:t>Efecto:</a:t>
            </a:r>
          </a:p>
          <a:p>
            <a:pPr lvl="3" eaLnBrk="1" hangingPunct="1">
              <a:lnSpc>
                <a:spcPct val="80000"/>
              </a:lnSpc>
              <a:buFont typeface="Wingdings" panose="05000000000000000000" pitchFamily="2" charset="2"/>
              <a:buChar char="ð"/>
            </a:pPr>
            <a:r>
              <a:rPr lang="es-PR" altLang="en-US" sz="2400" b="1"/>
              <a:t> Inhibición del agonista:</a:t>
            </a:r>
          </a:p>
          <a:p>
            <a:pPr lvl="4" eaLnBrk="1" hangingPunct="1">
              <a:lnSpc>
                <a:spcPct val="90000"/>
              </a:lnSpc>
              <a:buFont typeface="Wingdings" panose="05000000000000000000" pitchFamily="2" charset="2"/>
              <a:buChar char="§"/>
            </a:pPr>
            <a:r>
              <a:rPr lang="es-PR" altLang="en-US" sz="2400" b="1"/>
              <a:t>Beneficio/resultado:</a:t>
            </a:r>
          </a:p>
          <a:p>
            <a:pPr lvl="4" eaLnBrk="1" hangingPunct="1">
              <a:lnSpc>
                <a:spcPct val="90000"/>
              </a:lnSpc>
              <a:buFont typeface="Wingdings" panose="05000000000000000000" pitchFamily="2" charset="2"/>
              <a:buNone/>
            </a:pPr>
            <a:r>
              <a:rPr lang="en-US" altLang="en-US" sz="2400" b="1">
                <a:effectLst>
                  <a:outerShdw blurRad="38100" dist="38100" dir="2700000" algn="tl">
                    <a:srgbClr val="FFFFFF"/>
                  </a:outerShdw>
                </a:effectLst>
                <a:latin typeface="Arial Black" panose="020B0A04020102020204" pitchFamily="34" charset="0"/>
              </a:rPr>
              <a:t>   -</a:t>
            </a:r>
            <a:r>
              <a:rPr lang="en-US" altLang="en-US" sz="2400" b="1"/>
              <a:t>  Se relaja el músculo agonista:</a:t>
            </a:r>
            <a:endParaRPr lang="es-PR" altLang="en-US" sz="1800" b="1"/>
          </a:p>
          <a:p>
            <a:pPr lvl="2" eaLnBrk="1" hangingPunct="1">
              <a:lnSpc>
                <a:spcPct val="90000"/>
              </a:lnSpc>
              <a:buFontTx/>
              <a:buNone/>
            </a:pPr>
            <a:r>
              <a:rPr lang="es-PR" altLang="en-US" b="1"/>
              <a:t>                      </a:t>
            </a:r>
            <a:r>
              <a:rPr lang="es-PR" altLang="en-US" b="1" i="1"/>
              <a:t>Aumenta la flexibilidad de este músculo</a:t>
            </a:r>
          </a:p>
          <a:p>
            <a:pPr lvl="2" eaLnBrk="1" hangingPunct="1">
              <a:lnSpc>
                <a:spcPct val="50000"/>
              </a:lnSpc>
              <a:buFontTx/>
              <a:buNone/>
            </a:pPr>
            <a:r>
              <a:rPr lang="es-PR" altLang="en-US" b="1"/>
              <a:t>                      </a:t>
            </a:r>
            <a:r>
              <a:rPr lang="es-PR" altLang="en-US" b="1" i="1"/>
              <a:t>(aquel que se desea estirar)</a:t>
            </a:r>
            <a:endParaRPr lang="es-PR" altLang="en-US" sz="2800" b="1"/>
          </a:p>
        </p:txBody>
      </p:sp>
      <p:sp>
        <p:nvSpPr>
          <p:cNvPr id="4" name="Title 5">
            <a:extLst>
              <a:ext uri="{FF2B5EF4-FFF2-40B4-BE49-F238E27FC236}">
                <a16:creationId xmlns:a16="http://schemas.microsoft.com/office/drawing/2014/main" id="{0D6E912C-BFBB-225E-8A84-B6173337C285}"/>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39972" name="Title 1">
            <a:extLst>
              <a:ext uri="{FF2B5EF4-FFF2-40B4-BE49-F238E27FC236}">
                <a16:creationId xmlns:a16="http://schemas.microsoft.com/office/drawing/2014/main" id="{A6DF386A-500A-5DF7-343F-B8F530812E11}"/>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Content Placeholder 2">
            <a:extLst>
              <a:ext uri="{FF2B5EF4-FFF2-40B4-BE49-F238E27FC236}">
                <a16:creationId xmlns:a16="http://schemas.microsoft.com/office/drawing/2014/main" id="{25637F3C-962A-F43D-8A03-F5B9267175A3}"/>
              </a:ext>
            </a:extLst>
          </p:cNvPr>
          <p:cNvSpPr>
            <a:spLocks noGrp="1"/>
          </p:cNvSpPr>
          <p:nvPr>
            <p:ph idx="4294967295"/>
          </p:nvPr>
        </p:nvSpPr>
        <p:spPr>
          <a:xfrm>
            <a:off x="381000" y="3124200"/>
            <a:ext cx="8229600" cy="3200400"/>
          </a:xfrm>
        </p:spPr>
        <p:txBody>
          <a:bodyPr/>
          <a:lstStyle/>
          <a:p>
            <a:pPr eaLnBrk="1" hangingPunct="1">
              <a:buFont typeface="Wingdings" panose="05000000000000000000" pitchFamily="2" charset="2"/>
              <a:buChar char="q"/>
            </a:pPr>
            <a:r>
              <a:rPr lang="en-US" altLang="en-US" b="1"/>
              <a:t> </a:t>
            </a:r>
            <a:r>
              <a:rPr lang="es-PR" altLang="en-US" b="1"/>
              <a:t>Inhibición Recíproca:</a:t>
            </a:r>
          </a:p>
          <a:p>
            <a:pPr lvl="1" eaLnBrk="1" hangingPunct="1">
              <a:lnSpc>
                <a:spcPct val="70000"/>
              </a:lnSpc>
              <a:buFont typeface="Wingdings" panose="05000000000000000000" pitchFamily="2" charset="2"/>
              <a:buChar char="Ø"/>
            </a:pPr>
            <a:r>
              <a:rPr lang="es-PR" altLang="en-US" b="1"/>
              <a:t> Ejemplo:</a:t>
            </a:r>
            <a:endParaRPr lang="es-PR" altLang="en-US" sz="2400" b="1"/>
          </a:p>
          <a:p>
            <a:pPr lvl="2" eaLnBrk="1" hangingPunct="1">
              <a:lnSpc>
                <a:spcPct val="80000"/>
              </a:lnSpc>
              <a:buFontTx/>
              <a:buChar char="•"/>
            </a:pPr>
            <a:r>
              <a:rPr lang="es-PR" altLang="en-US" b="1"/>
              <a:t>Al tratar de estirar los músculos de la corva</a:t>
            </a:r>
          </a:p>
          <a:p>
            <a:pPr lvl="2" eaLnBrk="1" hangingPunct="1">
              <a:lnSpc>
                <a:spcPct val="60000"/>
              </a:lnSpc>
              <a:buFontTx/>
              <a:buNone/>
            </a:pPr>
            <a:r>
              <a:rPr lang="es-PR" altLang="en-US" b="1"/>
              <a:t>   (hamstrings), contraer los cuadriceps:</a:t>
            </a:r>
          </a:p>
          <a:p>
            <a:pPr lvl="3" eaLnBrk="1" hangingPunct="1">
              <a:lnSpc>
                <a:spcPct val="80000"/>
              </a:lnSpc>
              <a:buFont typeface="Wingdings" panose="05000000000000000000" pitchFamily="2" charset="2"/>
              <a:buChar char="ð"/>
            </a:pPr>
            <a:r>
              <a:rPr lang="es-PR" altLang="en-US" sz="2400" b="1"/>
              <a:t> Resultado:</a:t>
            </a:r>
          </a:p>
          <a:p>
            <a:pPr lvl="4" eaLnBrk="1" hangingPunct="1">
              <a:lnSpc>
                <a:spcPct val="90000"/>
              </a:lnSpc>
              <a:buFont typeface="Wingdings" panose="05000000000000000000" pitchFamily="2" charset="2"/>
              <a:buChar char="§"/>
            </a:pPr>
            <a:r>
              <a:rPr lang="es-PR" altLang="en-US" sz="2400" b="1"/>
              <a:t>Mejora el estiramiento de los músculos de la corva (hamstrings)</a:t>
            </a:r>
          </a:p>
        </p:txBody>
      </p:sp>
      <p:sp>
        <p:nvSpPr>
          <p:cNvPr id="4" name="Title 5">
            <a:extLst>
              <a:ext uri="{FF2B5EF4-FFF2-40B4-BE49-F238E27FC236}">
                <a16:creationId xmlns:a16="http://schemas.microsoft.com/office/drawing/2014/main" id="{02D47739-8993-987C-09C9-413A7FEA3A28}"/>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42020" name="Title 1">
            <a:extLst>
              <a:ext uri="{FF2B5EF4-FFF2-40B4-BE49-F238E27FC236}">
                <a16:creationId xmlns:a16="http://schemas.microsoft.com/office/drawing/2014/main" id="{778B64E1-DB69-D0A3-F828-10DB24BCB1DD}"/>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Content Placeholder 2">
            <a:extLst>
              <a:ext uri="{FF2B5EF4-FFF2-40B4-BE49-F238E27FC236}">
                <a16:creationId xmlns:a16="http://schemas.microsoft.com/office/drawing/2014/main" id="{C379BE2F-45F2-F657-EB30-5F06CE52668C}"/>
              </a:ext>
            </a:extLst>
          </p:cNvPr>
          <p:cNvSpPr>
            <a:spLocks noGrp="1"/>
          </p:cNvSpPr>
          <p:nvPr>
            <p:ph idx="4294967295"/>
          </p:nvPr>
        </p:nvSpPr>
        <p:spPr>
          <a:xfrm>
            <a:off x="381000" y="2514600"/>
            <a:ext cx="8229600" cy="3810000"/>
          </a:xfrm>
        </p:spPr>
        <p:txBody>
          <a:bodyPr/>
          <a:lstStyle/>
          <a:p>
            <a:pPr eaLnBrk="1" hangingPunct="1">
              <a:buFont typeface="Wingdings" panose="05000000000000000000" pitchFamily="2" charset="2"/>
              <a:buChar char="q"/>
            </a:pPr>
            <a:r>
              <a:rPr lang="en-US" altLang="en-US" b="1"/>
              <a:t> </a:t>
            </a:r>
            <a:r>
              <a:rPr lang="es-PR" altLang="en-US" b="1"/>
              <a:t>Inhibición Recíproca:</a:t>
            </a:r>
          </a:p>
          <a:p>
            <a:pPr lvl="1" eaLnBrk="1" hangingPunct="1">
              <a:lnSpc>
                <a:spcPct val="70000"/>
              </a:lnSpc>
              <a:buFont typeface="Wingdings" panose="05000000000000000000" pitchFamily="2" charset="2"/>
              <a:buChar char="Ø"/>
            </a:pPr>
            <a:r>
              <a:rPr lang="es-PR" altLang="en-US" b="1"/>
              <a:t> Experimento:</a:t>
            </a:r>
            <a:endParaRPr lang="es-PR" altLang="en-US" sz="2400" b="1"/>
          </a:p>
          <a:p>
            <a:pPr lvl="2" eaLnBrk="1" hangingPunct="1">
              <a:lnSpc>
                <a:spcPct val="80000"/>
              </a:lnSpc>
              <a:buFontTx/>
              <a:buChar char="•"/>
            </a:pPr>
            <a:r>
              <a:rPr lang="es-PR" altLang="en-US" b="1"/>
              <a:t>Desde una posición, primero evalúa la flexibilidad de los músculos de la corva (hamstrings) al tratar de tocar la punta de los dedos del pie, manteniendo tus rodilla derechas (estiradas).</a:t>
            </a:r>
          </a:p>
          <a:p>
            <a:pPr lvl="2" eaLnBrk="1" hangingPunct="1">
              <a:lnSpc>
                <a:spcPct val="80000"/>
              </a:lnSpc>
              <a:buFontTx/>
              <a:buChar char="•"/>
            </a:pPr>
            <a:r>
              <a:rPr lang="es-PR" altLang="en-US" b="1"/>
              <a:t>Luego, retorna a la posición erecta</a:t>
            </a:r>
          </a:p>
          <a:p>
            <a:pPr lvl="2" eaLnBrk="1" hangingPunct="1">
              <a:lnSpc>
                <a:spcPct val="80000"/>
              </a:lnSpc>
              <a:buFontTx/>
              <a:buChar char="•"/>
            </a:pPr>
            <a:r>
              <a:rPr lang="es-PR" altLang="en-US" b="1"/>
              <a:t>Ahora flexione (doble) desde la cadera (cintura) para tocar la punta de los dedos del pie, pero con tus rodillas flexionadas para evitar estirar los músculos de la corva.</a:t>
            </a:r>
            <a:endParaRPr lang="es-PR" altLang="en-US" sz="2800" b="1"/>
          </a:p>
        </p:txBody>
      </p:sp>
      <p:sp>
        <p:nvSpPr>
          <p:cNvPr id="4" name="Title 5">
            <a:extLst>
              <a:ext uri="{FF2B5EF4-FFF2-40B4-BE49-F238E27FC236}">
                <a16:creationId xmlns:a16="http://schemas.microsoft.com/office/drawing/2014/main" id="{CD062A15-4679-EA22-9D15-8B6BCF697E47}"/>
              </a:ext>
            </a:extLst>
          </p:cNvPr>
          <p:cNvSpPr txBox="1">
            <a:spLocks/>
          </p:cNvSpPr>
          <p:nvPr/>
        </p:nvSpPr>
        <p:spPr bwMode="auto">
          <a:xfrm>
            <a:off x="0" y="228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44068" name="Title 1">
            <a:extLst>
              <a:ext uri="{FF2B5EF4-FFF2-40B4-BE49-F238E27FC236}">
                <a16:creationId xmlns:a16="http://schemas.microsoft.com/office/drawing/2014/main" id="{BF2D9267-DD0B-A26F-748F-DDF5AD6F93C2}"/>
              </a:ext>
            </a:extLst>
          </p:cNvPr>
          <p:cNvSpPr>
            <a:spLocks/>
          </p:cNvSpPr>
          <p:nvPr/>
        </p:nvSpPr>
        <p:spPr bwMode="auto">
          <a:xfrm>
            <a:off x="304800" y="990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300">
                <a:latin typeface="Calibri" panose="020F0502020204030204" pitchFamily="34" charset="0"/>
              </a:rPr>
              <a:t>EJERCICIOS DE ESTIRAMIENTO:</a:t>
            </a:r>
            <a:br>
              <a:rPr lang="es-PR" altLang="en-US" sz="3300">
                <a:latin typeface="Calibri" panose="020F0502020204030204" pitchFamily="34" charset="0"/>
              </a:rPr>
            </a:br>
            <a:r>
              <a:rPr lang="es-PR" altLang="en-US" sz="3100" i="1">
                <a:latin typeface="Tahoma" panose="020B0604030504040204" pitchFamily="34" charset="0"/>
              </a:rPr>
              <a:t>MÉTODOS/TÉCNICAS/TIPOS:</a:t>
            </a:r>
          </a:p>
          <a:p>
            <a:pPr algn="ctr" eaLnBrk="1" hangingPunct="1">
              <a:lnSpc>
                <a:spcPct val="90000"/>
              </a:lnSpc>
              <a:buFontTx/>
              <a:buNone/>
            </a:pPr>
            <a:r>
              <a:rPr lang="es-PR" altLang="en-US" sz="31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1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Content Placeholder 2">
            <a:extLst>
              <a:ext uri="{FF2B5EF4-FFF2-40B4-BE49-F238E27FC236}">
                <a16:creationId xmlns:a16="http://schemas.microsoft.com/office/drawing/2014/main" id="{7FC5C520-00A1-D071-DA35-5D4283E55D31}"/>
              </a:ext>
            </a:extLst>
          </p:cNvPr>
          <p:cNvSpPr>
            <a:spLocks noGrp="1"/>
          </p:cNvSpPr>
          <p:nvPr>
            <p:ph idx="4294967295"/>
          </p:nvPr>
        </p:nvSpPr>
        <p:spPr>
          <a:xfrm>
            <a:off x="381000" y="2362200"/>
            <a:ext cx="8229600" cy="4114800"/>
          </a:xfrm>
        </p:spPr>
        <p:txBody>
          <a:bodyPr/>
          <a:lstStyle/>
          <a:p>
            <a:pPr eaLnBrk="1" hangingPunct="1">
              <a:buFont typeface="Wingdings" panose="05000000000000000000" pitchFamily="2" charset="2"/>
              <a:buChar char="q"/>
            </a:pPr>
            <a:r>
              <a:rPr lang="en-US" altLang="en-US" b="1"/>
              <a:t> </a:t>
            </a:r>
            <a:r>
              <a:rPr lang="es-PR" altLang="en-US" b="1"/>
              <a:t>Inhibición Recíproca:</a:t>
            </a:r>
          </a:p>
          <a:p>
            <a:pPr lvl="1" eaLnBrk="1" hangingPunct="1">
              <a:lnSpc>
                <a:spcPct val="60000"/>
              </a:lnSpc>
              <a:buFont typeface="Wingdings" panose="05000000000000000000" pitchFamily="2" charset="2"/>
              <a:buChar char="Ø"/>
            </a:pPr>
            <a:r>
              <a:rPr lang="es-PR" altLang="en-US" b="1"/>
              <a:t> Experimento:</a:t>
            </a:r>
            <a:endParaRPr lang="es-PR" altLang="en-US" sz="2400" b="1"/>
          </a:p>
          <a:p>
            <a:pPr lvl="2" eaLnBrk="1" hangingPunct="1">
              <a:lnSpc>
                <a:spcPct val="80000"/>
              </a:lnSpc>
              <a:buFontTx/>
              <a:buChar char="•"/>
            </a:pPr>
            <a:r>
              <a:rPr lang="es-PR" altLang="en-US" b="1"/>
              <a:t>Manteniendo tus manos sobre la punta de los dedos del pie, endereza tus rodillas al trincar (contraer) los músculos cuadriceps.</a:t>
            </a:r>
          </a:p>
          <a:p>
            <a:pPr lvl="2" eaLnBrk="1" hangingPunct="1">
              <a:lnSpc>
                <a:spcPct val="80000"/>
              </a:lnSpc>
              <a:buFontTx/>
              <a:buChar char="•"/>
            </a:pPr>
            <a:r>
              <a:rPr lang="es-PR" altLang="en-US" b="1"/>
              <a:t>Repita esta actividad tres o cuatro veces.</a:t>
            </a:r>
          </a:p>
          <a:p>
            <a:pPr lvl="2" eaLnBrk="1" hangingPunct="1">
              <a:lnSpc>
                <a:spcPct val="80000"/>
              </a:lnSpc>
              <a:buFontTx/>
              <a:buChar char="•"/>
            </a:pPr>
            <a:r>
              <a:rPr lang="es-PR" altLang="en-US" b="1"/>
              <a:t>Ahora regrese a una posición de pie (erecto) completo y reevalúe la flexibilidad de tus “hamstrings” al intentar tocar la punta de los de los del pie, manteniendo las rodillas rectas.</a:t>
            </a:r>
          </a:p>
          <a:p>
            <a:pPr lvl="2" eaLnBrk="1" hangingPunct="1">
              <a:lnSpc>
                <a:spcPct val="80000"/>
              </a:lnSpc>
              <a:buFontTx/>
              <a:buChar char="•"/>
            </a:pPr>
            <a:r>
              <a:rPr lang="es-PR" altLang="en-US" b="1"/>
              <a:t>Tu deberás de se capaz de alcanzar más lejos, en comparación con el primer intento   </a:t>
            </a:r>
            <a:endParaRPr lang="es-PR" altLang="en-US" sz="2800" b="1"/>
          </a:p>
        </p:txBody>
      </p:sp>
      <p:sp>
        <p:nvSpPr>
          <p:cNvPr id="4" name="Title 5">
            <a:extLst>
              <a:ext uri="{FF2B5EF4-FFF2-40B4-BE49-F238E27FC236}">
                <a16:creationId xmlns:a16="http://schemas.microsoft.com/office/drawing/2014/main" id="{2E9C0C9F-128B-10D0-F580-6559F2B55D2D}"/>
              </a:ext>
            </a:extLst>
          </p:cNvPr>
          <p:cNvSpPr txBox="1">
            <a:spLocks/>
          </p:cNvSpPr>
          <p:nvPr/>
        </p:nvSpPr>
        <p:spPr bwMode="auto">
          <a:xfrm>
            <a:off x="0" y="2286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346116" name="Title 1">
            <a:extLst>
              <a:ext uri="{FF2B5EF4-FFF2-40B4-BE49-F238E27FC236}">
                <a16:creationId xmlns:a16="http://schemas.microsoft.com/office/drawing/2014/main" id="{74205238-A917-5B4A-D2B8-4ABE8AE60D7D}"/>
              </a:ext>
            </a:extLst>
          </p:cNvPr>
          <p:cNvSpPr>
            <a:spLocks/>
          </p:cNvSpPr>
          <p:nvPr/>
        </p:nvSpPr>
        <p:spPr bwMode="auto">
          <a:xfrm>
            <a:off x="304800" y="9144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300">
                <a:latin typeface="Calibri" panose="020F0502020204030204" pitchFamily="34" charset="0"/>
              </a:rPr>
              <a:t>EJERCICIOS DE ESTIRAMIENTO:</a:t>
            </a:r>
            <a:br>
              <a:rPr lang="es-PR" altLang="en-US" sz="3300">
                <a:latin typeface="Calibri" panose="020F0502020204030204" pitchFamily="34" charset="0"/>
              </a:rPr>
            </a:br>
            <a:r>
              <a:rPr lang="es-PR" altLang="en-US" sz="3100" i="1">
                <a:latin typeface="Tahoma" panose="020B0604030504040204" pitchFamily="34" charset="0"/>
              </a:rPr>
              <a:t>MÉTODOS/TÉCNICAS/TIPOS:</a:t>
            </a:r>
          </a:p>
          <a:p>
            <a:pPr algn="ctr" eaLnBrk="1" hangingPunct="1">
              <a:lnSpc>
                <a:spcPct val="90000"/>
              </a:lnSpc>
              <a:buFontTx/>
              <a:buNone/>
            </a:pPr>
            <a:r>
              <a:rPr lang="es-PR" altLang="en-US" sz="31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100" i="1">
                <a:solidFill>
                  <a:srgbClr val="3333CC"/>
                </a:solidFill>
                <a:effectLst>
                  <a:outerShdw blurRad="38100" dist="38100" dir="2700000" algn="tl">
                    <a:srgbClr val="FFFFFF"/>
                  </a:outerShdw>
                </a:effectLst>
                <a:latin typeface="Tahoma" panose="020B0604030504040204" pitchFamily="34" charset="0"/>
              </a:rPr>
              <a:t> Protocolo</a:t>
            </a:r>
          </a:p>
        </p:txBody>
      </p:sp>
    </p:spTree>
    <p:custDataLst>
      <p:tags r:id="rId1"/>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Content Placeholder 2">
            <a:extLst>
              <a:ext uri="{FF2B5EF4-FFF2-40B4-BE49-F238E27FC236}">
                <a16:creationId xmlns:a16="http://schemas.microsoft.com/office/drawing/2014/main" id="{6BC70264-96EB-5638-BD64-30500B1E9230}"/>
              </a:ext>
            </a:extLst>
          </p:cNvPr>
          <p:cNvSpPr>
            <a:spLocks noGrp="1"/>
          </p:cNvSpPr>
          <p:nvPr>
            <p:ph idx="4294967295"/>
          </p:nvPr>
        </p:nvSpPr>
        <p:spPr>
          <a:xfrm>
            <a:off x="381000" y="3124200"/>
            <a:ext cx="8229600" cy="3200400"/>
          </a:xfrm>
        </p:spPr>
        <p:txBody>
          <a:bodyPr/>
          <a:lstStyle/>
          <a:p>
            <a:pPr eaLnBrk="1" hangingPunct="1">
              <a:buFont typeface="Wingdings" panose="05000000000000000000" pitchFamily="2" charset="2"/>
              <a:buChar char="q"/>
            </a:pPr>
            <a:r>
              <a:rPr lang="en-US" altLang="en-US" b="1"/>
              <a:t> </a:t>
            </a:r>
            <a:r>
              <a:rPr lang="es-PR" altLang="en-US" b="1"/>
              <a:t>Contraer-Relajar (Sostener-Relajar)</a:t>
            </a:r>
          </a:p>
          <a:p>
            <a:pPr eaLnBrk="1" hangingPunct="1">
              <a:buFont typeface="Wingdings" panose="05000000000000000000" pitchFamily="2" charset="2"/>
              <a:buChar char="q"/>
            </a:pPr>
            <a:r>
              <a:rPr lang="es-PR" altLang="en-US" b="1"/>
              <a:t> Contraer-Relajar-Contraer</a:t>
            </a:r>
          </a:p>
          <a:p>
            <a:pPr eaLnBrk="1" hangingPunct="1">
              <a:lnSpc>
                <a:spcPct val="50000"/>
              </a:lnSpc>
              <a:buFont typeface="Wingdings" panose="05000000000000000000" pitchFamily="2" charset="2"/>
              <a:buNone/>
            </a:pPr>
            <a:r>
              <a:rPr lang="es-PR" altLang="en-US" b="1"/>
              <a:t>     (Sostener-Relajar-Contraer)</a:t>
            </a:r>
          </a:p>
          <a:p>
            <a:pPr eaLnBrk="1" hangingPunct="1">
              <a:lnSpc>
                <a:spcPct val="110000"/>
              </a:lnSpc>
              <a:buFont typeface="Wingdings" panose="05000000000000000000" pitchFamily="2" charset="2"/>
              <a:buChar char="q"/>
            </a:pPr>
            <a:r>
              <a:rPr lang="es-PR" altLang="en-US" b="1"/>
              <a:t> Inhibición Recíproca</a:t>
            </a:r>
          </a:p>
          <a:p>
            <a:pPr lvl="1" eaLnBrk="1" hangingPunct="1">
              <a:lnSpc>
                <a:spcPct val="70000"/>
              </a:lnSpc>
              <a:buFont typeface="Wingdings" panose="05000000000000000000" pitchFamily="2" charset="2"/>
              <a:buNone/>
            </a:pPr>
            <a:endParaRPr lang="es-PR" altLang="en-US" sz="3200" b="1"/>
          </a:p>
        </p:txBody>
      </p:sp>
      <p:sp>
        <p:nvSpPr>
          <p:cNvPr id="4" name="Title 5">
            <a:extLst>
              <a:ext uri="{FF2B5EF4-FFF2-40B4-BE49-F238E27FC236}">
                <a16:creationId xmlns:a16="http://schemas.microsoft.com/office/drawing/2014/main" id="{B32EEA66-BB25-816C-DA32-0E76249927CE}"/>
              </a:ext>
            </a:extLst>
          </p:cNvPr>
          <p:cNvSpPr txBox="1">
            <a:spLocks/>
          </p:cNvSpPr>
          <p:nvPr/>
        </p:nvSpPr>
        <p:spPr bwMode="auto">
          <a:xfrm>
            <a:off x="0" y="533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42372" name="Title 1">
            <a:extLst>
              <a:ext uri="{FF2B5EF4-FFF2-40B4-BE49-F238E27FC236}">
                <a16:creationId xmlns:a16="http://schemas.microsoft.com/office/drawing/2014/main" id="{14C803A2-7294-B7C4-4E0D-6CDDAB3289FA}"/>
              </a:ext>
            </a:extLst>
          </p:cNvPr>
          <p:cNvSpPr>
            <a:spLocks/>
          </p:cNvSpPr>
          <p:nvPr/>
        </p:nvSpPr>
        <p:spPr bwMode="auto">
          <a:xfrm>
            <a:off x="304800" y="13716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Técnicas</a:t>
            </a:r>
          </a:p>
        </p:txBody>
      </p:sp>
    </p:spTree>
    <p:custDataLst>
      <p:tags r:id="rId1"/>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Content Placeholder 2">
            <a:extLst>
              <a:ext uri="{FF2B5EF4-FFF2-40B4-BE49-F238E27FC236}">
                <a16:creationId xmlns:a16="http://schemas.microsoft.com/office/drawing/2014/main" id="{519EDA02-0A7F-8A9E-130B-821EF9D739FF}"/>
              </a:ext>
            </a:extLst>
          </p:cNvPr>
          <p:cNvSpPr>
            <a:spLocks noGrp="1"/>
          </p:cNvSpPr>
          <p:nvPr>
            <p:ph idx="4294967295"/>
          </p:nvPr>
        </p:nvSpPr>
        <p:spPr>
          <a:xfrm>
            <a:off x="381000" y="3200400"/>
            <a:ext cx="8229600" cy="3200400"/>
          </a:xfrm>
        </p:spPr>
        <p:txBody>
          <a:bodyPr/>
          <a:lstStyle/>
          <a:p>
            <a:pPr eaLnBrk="1" hangingPunct="1">
              <a:buFont typeface="Wingdings" panose="05000000000000000000" pitchFamily="2" charset="2"/>
              <a:buChar char="q"/>
            </a:pPr>
            <a:r>
              <a:rPr lang="en-US" altLang="en-US" b="1"/>
              <a:t> </a:t>
            </a:r>
            <a:r>
              <a:rPr lang="es-PR" altLang="en-US" b="1"/>
              <a:t>Descripción:</a:t>
            </a:r>
          </a:p>
          <a:p>
            <a:pPr lvl="1" eaLnBrk="1" hangingPunct="1">
              <a:buFont typeface="Wingdings" panose="05000000000000000000" pitchFamily="2" charset="2"/>
              <a:buChar char="Ø"/>
            </a:pPr>
            <a:r>
              <a:rPr lang="es-PR" altLang="en-US" b="1"/>
              <a:t> Esta técnica fue originalmente asociada con el</a:t>
            </a:r>
          </a:p>
          <a:p>
            <a:pPr lvl="1" eaLnBrk="1" hangingPunct="1">
              <a:lnSpc>
                <a:spcPct val="70000"/>
              </a:lnSpc>
              <a:buFont typeface="Wingdings" panose="05000000000000000000" pitchFamily="2" charset="2"/>
              <a:buNone/>
            </a:pPr>
            <a:r>
              <a:rPr lang="es-PR" altLang="en-US" b="1"/>
              <a:t>     el método:</a:t>
            </a:r>
          </a:p>
          <a:p>
            <a:pPr lvl="2" eaLnBrk="1" hangingPunct="1">
              <a:buFontTx/>
              <a:buChar char="•"/>
            </a:pPr>
            <a:r>
              <a:rPr lang="es-PR" altLang="en-US" b="1" i="1"/>
              <a:t>Facilitación Neuromuscular</a:t>
            </a:r>
            <a:r>
              <a:rPr lang="es-PR" altLang="en-US" b="1"/>
              <a:t> </a:t>
            </a:r>
            <a:r>
              <a:rPr lang="es-PR" altLang="en-US" b="1" i="1"/>
              <a:t>Propioceptora</a:t>
            </a:r>
          </a:p>
          <a:p>
            <a:pPr lvl="2" eaLnBrk="1" hangingPunct="1">
              <a:lnSpc>
                <a:spcPct val="70000"/>
              </a:lnSpc>
              <a:buFontTx/>
              <a:buNone/>
            </a:pPr>
            <a:r>
              <a:rPr lang="es-PR" altLang="en-US" b="1"/>
              <a:t>   (PNF, siglas en ingles)</a:t>
            </a:r>
            <a:endParaRPr lang="es-PR" altLang="en-US" sz="2800" b="1"/>
          </a:p>
        </p:txBody>
      </p:sp>
      <p:sp>
        <p:nvSpPr>
          <p:cNvPr id="4" name="Title 5">
            <a:extLst>
              <a:ext uri="{FF2B5EF4-FFF2-40B4-BE49-F238E27FC236}">
                <a16:creationId xmlns:a16="http://schemas.microsoft.com/office/drawing/2014/main" id="{1331705D-5F1C-5B5C-85B4-4DA53A57A015}"/>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44420" name="Title 1">
            <a:extLst>
              <a:ext uri="{FF2B5EF4-FFF2-40B4-BE49-F238E27FC236}">
                <a16:creationId xmlns:a16="http://schemas.microsoft.com/office/drawing/2014/main" id="{D232F8A1-8117-7BBC-18D8-EDA5E877EF13}"/>
              </a:ext>
            </a:extLst>
          </p:cNvPr>
          <p:cNvSpPr>
            <a:spLocks/>
          </p:cNvSpPr>
          <p:nvPr/>
        </p:nvSpPr>
        <p:spPr bwMode="auto">
          <a:xfrm>
            <a:off x="304800" y="838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Técnicas</a:t>
            </a:r>
          </a:p>
        </p:txBody>
      </p:sp>
      <p:sp>
        <p:nvSpPr>
          <p:cNvPr id="2" name="Title 5">
            <a:extLst>
              <a:ext uri="{FF2B5EF4-FFF2-40B4-BE49-F238E27FC236}">
                <a16:creationId xmlns:a16="http://schemas.microsoft.com/office/drawing/2014/main" id="{F9367FB0-E25F-2225-F0DD-6614AF77EE36}"/>
              </a:ext>
            </a:extLst>
          </p:cNvPr>
          <p:cNvSpPr txBox="1">
            <a:spLocks/>
          </p:cNvSpPr>
          <p:nvPr/>
        </p:nvSpPr>
        <p:spPr bwMode="auto">
          <a:xfrm>
            <a:off x="228600" y="2362200"/>
            <a:ext cx="87630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CONTRAER-RELAJAR *</a:t>
            </a:r>
          </a:p>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(SOSTENER-RELAJAR)</a:t>
            </a:r>
          </a:p>
        </p:txBody>
      </p:sp>
    </p:spTree>
    <p:custDataLst>
      <p:tags r:id="rId1"/>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Content Placeholder 2">
            <a:extLst>
              <a:ext uri="{FF2B5EF4-FFF2-40B4-BE49-F238E27FC236}">
                <a16:creationId xmlns:a16="http://schemas.microsoft.com/office/drawing/2014/main" id="{DFB7D20C-4F77-B8AC-851E-1B9B1DCADD9A}"/>
              </a:ext>
            </a:extLst>
          </p:cNvPr>
          <p:cNvSpPr>
            <a:spLocks noGrp="1"/>
          </p:cNvSpPr>
          <p:nvPr>
            <p:ph idx="4294967295"/>
          </p:nvPr>
        </p:nvSpPr>
        <p:spPr>
          <a:xfrm>
            <a:off x="381000" y="3200400"/>
            <a:ext cx="8229600" cy="3200400"/>
          </a:xfrm>
        </p:spPr>
        <p:txBody>
          <a:bodyPr/>
          <a:lstStyle/>
          <a:p>
            <a:pPr eaLnBrk="1" hangingPunct="1">
              <a:buFont typeface="Wingdings" panose="05000000000000000000" pitchFamily="2" charset="2"/>
              <a:buChar char="q"/>
            </a:pPr>
            <a:r>
              <a:rPr lang="en-US" altLang="en-US" b="1"/>
              <a:t> </a:t>
            </a:r>
            <a:r>
              <a:rPr lang="es-PR" altLang="en-US" b="1"/>
              <a:t>Teoría:</a:t>
            </a:r>
          </a:p>
          <a:p>
            <a:pPr lvl="1" eaLnBrk="1" hangingPunct="1">
              <a:lnSpc>
                <a:spcPct val="80000"/>
              </a:lnSpc>
              <a:buFont typeface="Wingdings" panose="05000000000000000000" pitchFamily="2" charset="2"/>
              <a:buChar char="Ø"/>
            </a:pPr>
            <a:r>
              <a:rPr lang="es-PR" altLang="en-US" b="1"/>
              <a:t> Después que un músculo se contraer de forma</a:t>
            </a:r>
          </a:p>
          <a:p>
            <a:pPr lvl="1" eaLnBrk="1" hangingPunct="1">
              <a:lnSpc>
                <a:spcPct val="60000"/>
              </a:lnSpc>
              <a:buFont typeface="Wingdings" panose="05000000000000000000" pitchFamily="2" charset="2"/>
              <a:buNone/>
            </a:pPr>
            <a:r>
              <a:rPr lang="es-PR" altLang="en-US" b="1"/>
              <a:t>     máxima, existe un periodo breve de</a:t>
            </a:r>
          </a:p>
          <a:p>
            <a:pPr lvl="1" eaLnBrk="1" hangingPunct="1">
              <a:lnSpc>
                <a:spcPct val="60000"/>
              </a:lnSpc>
              <a:buFont typeface="Wingdings" panose="05000000000000000000" pitchFamily="2" charset="2"/>
              <a:buNone/>
            </a:pPr>
            <a:r>
              <a:rPr lang="es-PR" altLang="en-US" b="1"/>
              <a:t>     relajamiento (inhibición) del múculo:</a:t>
            </a:r>
          </a:p>
          <a:p>
            <a:pPr lvl="2" eaLnBrk="1" hangingPunct="1">
              <a:lnSpc>
                <a:spcPct val="80000"/>
              </a:lnSpc>
              <a:buFontTx/>
              <a:buChar char="•"/>
            </a:pPr>
            <a:r>
              <a:rPr lang="es-PR" altLang="en-US" b="1"/>
              <a:t>Esta contración pre-estiramiento del músculo tenso puede ocasionar la estimulación del órgano tendinoso de Golgi y la inhibición refleja del músculo:</a:t>
            </a:r>
          </a:p>
          <a:p>
            <a:pPr lvl="2" eaLnBrk="1" hangingPunct="1">
              <a:lnSpc>
                <a:spcPct val="80000"/>
              </a:lnSpc>
              <a:buFontTx/>
              <a:buNone/>
            </a:pPr>
            <a:r>
              <a:rPr lang="es-PR" altLang="en-US" b="1" i="1"/>
              <a:t>   Consecuentemente, es relativamente fácil alargar el músculo mientras se encuentre en un estado relajado</a:t>
            </a:r>
            <a:r>
              <a:rPr lang="es-PR" altLang="en-US" sz="2800" b="1"/>
              <a:t> </a:t>
            </a:r>
          </a:p>
        </p:txBody>
      </p:sp>
      <p:sp>
        <p:nvSpPr>
          <p:cNvPr id="4" name="Title 5">
            <a:extLst>
              <a:ext uri="{FF2B5EF4-FFF2-40B4-BE49-F238E27FC236}">
                <a16:creationId xmlns:a16="http://schemas.microsoft.com/office/drawing/2014/main" id="{2ED47F88-2D15-F1CA-3FCA-6A2D8B0D2FD6}"/>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52612" name="Title 1">
            <a:extLst>
              <a:ext uri="{FF2B5EF4-FFF2-40B4-BE49-F238E27FC236}">
                <a16:creationId xmlns:a16="http://schemas.microsoft.com/office/drawing/2014/main" id="{C688E544-82DC-85FA-F70F-17E819253079}"/>
              </a:ext>
            </a:extLst>
          </p:cNvPr>
          <p:cNvSpPr>
            <a:spLocks/>
          </p:cNvSpPr>
          <p:nvPr/>
        </p:nvSpPr>
        <p:spPr bwMode="auto">
          <a:xfrm>
            <a:off x="304800" y="838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Técnicas</a:t>
            </a:r>
          </a:p>
        </p:txBody>
      </p:sp>
      <p:sp>
        <p:nvSpPr>
          <p:cNvPr id="2" name="Title 5">
            <a:extLst>
              <a:ext uri="{FF2B5EF4-FFF2-40B4-BE49-F238E27FC236}">
                <a16:creationId xmlns:a16="http://schemas.microsoft.com/office/drawing/2014/main" id="{FE7633DC-0636-E934-A10D-8426CD646E25}"/>
              </a:ext>
            </a:extLst>
          </p:cNvPr>
          <p:cNvSpPr txBox="1">
            <a:spLocks/>
          </p:cNvSpPr>
          <p:nvPr/>
        </p:nvSpPr>
        <p:spPr bwMode="auto">
          <a:xfrm>
            <a:off x="228600" y="2362200"/>
            <a:ext cx="87630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CONTRAER-RELAJAR *</a:t>
            </a:r>
          </a:p>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(SOSTENER-RELAJAR)</a:t>
            </a:r>
          </a:p>
        </p:txBody>
      </p:sp>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Content Placeholder 2">
            <a:extLst>
              <a:ext uri="{FF2B5EF4-FFF2-40B4-BE49-F238E27FC236}">
                <a16:creationId xmlns:a16="http://schemas.microsoft.com/office/drawing/2014/main" id="{A6F375C6-9656-FF6A-328F-188B2EFFC65B}"/>
              </a:ext>
            </a:extLst>
          </p:cNvPr>
          <p:cNvSpPr>
            <a:spLocks noGrp="1"/>
          </p:cNvSpPr>
          <p:nvPr>
            <p:ph idx="4294967295"/>
          </p:nvPr>
        </p:nvSpPr>
        <p:spPr>
          <a:xfrm>
            <a:off x="381000" y="3200400"/>
            <a:ext cx="8229600" cy="3200400"/>
          </a:xfrm>
        </p:spPr>
        <p:txBody>
          <a:bodyPr/>
          <a:lstStyle/>
          <a:p>
            <a:pPr eaLnBrk="1" hangingPunct="1">
              <a:buFont typeface="Wingdings" panose="05000000000000000000" pitchFamily="2" charset="2"/>
              <a:buChar char="q"/>
            </a:pPr>
            <a:r>
              <a:rPr lang="en-US" altLang="en-US" b="1"/>
              <a:t> </a:t>
            </a:r>
            <a:r>
              <a:rPr lang="es-PR" altLang="en-US" b="1"/>
              <a:t>Ventaja/beneficio:</a:t>
            </a:r>
          </a:p>
          <a:p>
            <a:pPr lvl="1" eaLnBrk="1" hangingPunct="1">
              <a:lnSpc>
                <a:spcPct val="80000"/>
              </a:lnSpc>
              <a:buFont typeface="Wingdings" panose="05000000000000000000" pitchFamily="2" charset="2"/>
              <a:buChar char="Ø"/>
            </a:pPr>
            <a:r>
              <a:rPr lang="es-PR" altLang="en-US" b="1"/>
              <a:t> Se cree que este método provee un mayor grado</a:t>
            </a:r>
          </a:p>
          <a:p>
            <a:pPr lvl="1" eaLnBrk="1" hangingPunct="1">
              <a:lnSpc>
                <a:spcPct val="80000"/>
              </a:lnSpc>
              <a:buFont typeface="Wingdings" panose="05000000000000000000" pitchFamily="2" charset="2"/>
              <a:buNone/>
            </a:pPr>
            <a:r>
              <a:rPr lang="es-PR" altLang="en-US" b="1"/>
              <a:t>    de relajamiento en el músculo tenso antes de</a:t>
            </a:r>
          </a:p>
          <a:p>
            <a:pPr lvl="1" eaLnBrk="1" hangingPunct="1">
              <a:lnSpc>
                <a:spcPct val="80000"/>
              </a:lnSpc>
              <a:buFont typeface="Wingdings" panose="05000000000000000000" pitchFamily="2" charset="2"/>
              <a:buNone/>
            </a:pPr>
            <a:r>
              <a:rPr lang="es-PR" altLang="en-US" b="1"/>
              <a:t>    estirar, en comparación con las maniobras de</a:t>
            </a:r>
          </a:p>
          <a:p>
            <a:pPr lvl="1" eaLnBrk="1" hangingPunct="1">
              <a:lnSpc>
                <a:spcPct val="80000"/>
              </a:lnSpc>
              <a:buFont typeface="Wingdings" panose="05000000000000000000" pitchFamily="2" charset="2"/>
              <a:buNone/>
            </a:pPr>
            <a:r>
              <a:rPr lang="es-PR" altLang="en-US" b="1"/>
              <a:t>    estiramiento pasivo</a:t>
            </a:r>
            <a:endParaRPr lang="es-PR" altLang="en-US" sz="3200" b="1"/>
          </a:p>
        </p:txBody>
      </p:sp>
      <p:sp>
        <p:nvSpPr>
          <p:cNvPr id="4" name="Title 5">
            <a:extLst>
              <a:ext uri="{FF2B5EF4-FFF2-40B4-BE49-F238E27FC236}">
                <a16:creationId xmlns:a16="http://schemas.microsoft.com/office/drawing/2014/main" id="{45A722E1-D6BE-1A5E-2EA2-0365EA5F974A}"/>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54660" name="Title 1">
            <a:extLst>
              <a:ext uri="{FF2B5EF4-FFF2-40B4-BE49-F238E27FC236}">
                <a16:creationId xmlns:a16="http://schemas.microsoft.com/office/drawing/2014/main" id="{AC999C67-B301-3F79-6C0A-75A71F153655}"/>
              </a:ext>
            </a:extLst>
          </p:cNvPr>
          <p:cNvSpPr>
            <a:spLocks/>
          </p:cNvSpPr>
          <p:nvPr/>
        </p:nvSpPr>
        <p:spPr bwMode="auto">
          <a:xfrm>
            <a:off x="304800" y="838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Técnicas</a:t>
            </a:r>
          </a:p>
        </p:txBody>
      </p:sp>
      <p:sp>
        <p:nvSpPr>
          <p:cNvPr id="2" name="Title 5">
            <a:extLst>
              <a:ext uri="{FF2B5EF4-FFF2-40B4-BE49-F238E27FC236}">
                <a16:creationId xmlns:a16="http://schemas.microsoft.com/office/drawing/2014/main" id="{295B538B-313A-B66B-D34E-2BE3881C649F}"/>
              </a:ext>
            </a:extLst>
          </p:cNvPr>
          <p:cNvSpPr txBox="1">
            <a:spLocks/>
          </p:cNvSpPr>
          <p:nvPr/>
        </p:nvSpPr>
        <p:spPr bwMode="auto">
          <a:xfrm>
            <a:off x="228600" y="2362200"/>
            <a:ext cx="87630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CONTRAER-RELAJAR *</a:t>
            </a:r>
          </a:p>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(SOSTENER-RELAJAR)</a:t>
            </a:r>
          </a:p>
        </p:txBody>
      </p:sp>
    </p:spTree>
    <p:custDataLst>
      <p:tags r:id="rId1"/>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Content Placeholder 2">
            <a:extLst>
              <a:ext uri="{FF2B5EF4-FFF2-40B4-BE49-F238E27FC236}">
                <a16:creationId xmlns:a16="http://schemas.microsoft.com/office/drawing/2014/main" id="{C4B6761E-D731-9C05-9235-A5E6105A0D30}"/>
              </a:ext>
            </a:extLst>
          </p:cNvPr>
          <p:cNvSpPr>
            <a:spLocks noGrp="1"/>
          </p:cNvSpPr>
          <p:nvPr>
            <p:ph idx="4294967295"/>
          </p:nvPr>
        </p:nvSpPr>
        <p:spPr>
          <a:xfrm>
            <a:off x="381000" y="3200400"/>
            <a:ext cx="8229600" cy="3200400"/>
          </a:xfrm>
        </p:spPr>
        <p:txBody>
          <a:bodyPr/>
          <a:lstStyle/>
          <a:p>
            <a:pPr eaLnBrk="1" hangingPunct="1">
              <a:buFont typeface="Wingdings" panose="05000000000000000000" pitchFamily="2" charset="2"/>
              <a:buChar char="q"/>
            </a:pPr>
            <a:r>
              <a:rPr lang="en-US" altLang="en-US" b="1"/>
              <a:t> </a:t>
            </a:r>
            <a:r>
              <a:rPr lang="es-PR" altLang="en-US" b="1"/>
              <a:t>Desventaja/riesgo:</a:t>
            </a:r>
          </a:p>
          <a:p>
            <a:pPr lvl="1" eaLnBrk="1" hangingPunct="1">
              <a:lnSpc>
                <a:spcPct val="80000"/>
              </a:lnSpc>
              <a:buFont typeface="Wingdings" panose="05000000000000000000" pitchFamily="2" charset="2"/>
              <a:buChar char="Ø"/>
            </a:pPr>
            <a:r>
              <a:rPr lang="es-PR" altLang="en-US" b="1"/>
              <a:t> Se ha reportado que la contracción de </a:t>
            </a:r>
          </a:p>
          <a:p>
            <a:pPr lvl="1" eaLnBrk="1" hangingPunct="1">
              <a:lnSpc>
                <a:spcPct val="60000"/>
              </a:lnSpc>
              <a:buFont typeface="Wingdings" panose="05000000000000000000" pitchFamily="2" charset="2"/>
              <a:buNone/>
            </a:pPr>
            <a:r>
              <a:rPr lang="es-PR" altLang="en-US" b="1"/>
              <a:t>    pre-estiramiento del músculo tenso puede, en</a:t>
            </a:r>
          </a:p>
          <a:p>
            <a:pPr lvl="1" eaLnBrk="1" hangingPunct="1">
              <a:lnSpc>
                <a:spcPct val="60000"/>
              </a:lnSpc>
              <a:buFont typeface="Wingdings" panose="05000000000000000000" pitchFamily="2" charset="2"/>
              <a:buNone/>
            </a:pPr>
            <a:r>
              <a:rPr lang="es-PR" altLang="en-US" b="1"/>
              <a:t>    realidad, crear más tensión en el músculo</a:t>
            </a:r>
          </a:p>
          <a:p>
            <a:pPr lvl="1" eaLnBrk="1" hangingPunct="1">
              <a:lnSpc>
                <a:spcPct val="60000"/>
              </a:lnSpc>
              <a:buFont typeface="Wingdings" panose="05000000000000000000" pitchFamily="2" charset="2"/>
              <a:buNone/>
            </a:pPr>
            <a:r>
              <a:rPr lang="es-PR" altLang="en-US" b="1"/>
              <a:t>    durante el alargamiento:</a:t>
            </a:r>
          </a:p>
          <a:p>
            <a:pPr lvl="2" eaLnBrk="1" hangingPunct="1">
              <a:lnSpc>
                <a:spcPct val="80000"/>
              </a:lnSpc>
              <a:buFontTx/>
              <a:buChar char="•"/>
            </a:pPr>
            <a:r>
              <a:rPr lang="es-PR" altLang="en-US" b="1"/>
              <a:t>Razón:</a:t>
            </a:r>
          </a:p>
          <a:p>
            <a:pPr lvl="2" eaLnBrk="1" hangingPunct="1">
              <a:lnSpc>
                <a:spcPct val="80000"/>
              </a:lnSpc>
              <a:buFontTx/>
              <a:buNone/>
            </a:pPr>
            <a:r>
              <a:rPr lang="es-PR" altLang="en-US" b="1" i="1"/>
              <a:t>   Esto se debe a la facilitación persistente del músculo tenso luego de la contracción pre-estiramiento</a:t>
            </a:r>
            <a:r>
              <a:rPr lang="es-PR" altLang="en-US" sz="2800" b="1"/>
              <a:t> </a:t>
            </a:r>
          </a:p>
          <a:p>
            <a:pPr lvl="1" eaLnBrk="1" hangingPunct="1">
              <a:lnSpc>
                <a:spcPct val="80000"/>
              </a:lnSpc>
              <a:buFont typeface="Wingdings" panose="05000000000000000000" pitchFamily="2" charset="2"/>
              <a:buChar char="Ø"/>
            </a:pPr>
            <a:endParaRPr lang="es-PR" altLang="en-US" sz="3200" b="1"/>
          </a:p>
        </p:txBody>
      </p:sp>
      <p:sp>
        <p:nvSpPr>
          <p:cNvPr id="4" name="Title 5">
            <a:extLst>
              <a:ext uri="{FF2B5EF4-FFF2-40B4-BE49-F238E27FC236}">
                <a16:creationId xmlns:a16="http://schemas.microsoft.com/office/drawing/2014/main" id="{B6CA8D1A-5125-0735-985D-0C45AA0F3134}"/>
              </a:ext>
            </a:extLst>
          </p:cNvPr>
          <p:cNvSpPr txBox="1">
            <a:spLocks/>
          </p:cNvSpPr>
          <p:nvPr/>
        </p:nvSpPr>
        <p:spPr bwMode="auto">
          <a:xfrm>
            <a:off x="0" y="152400"/>
            <a:ext cx="90678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PR" altLang="en-US" sz="3000" b="0" i="1">
                <a:solidFill>
                  <a:srgbClr val="FF0000"/>
                </a:solidFill>
                <a:effectLst>
                  <a:outerShdw blurRad="38100" dist="38100" dir="2700000" algn="tl">
                    <a:srgbClr val="FFFFFF"/>
                  </a:outerShdw>
                </a:effectLst>
                <a:latin typeface="Arial Black" panose="020B0A04020102020204" pitchFamily="34" charset="0"/>
                <a:cs typeface="Tahoma" panose="020B0604030504040204" pitchFamily="34" charset="0"/>
              </a:rPr>
              <a:t>MOVILIDAD ARTICULAR Y FLEXIBILIDAD</a:t>
            </a:r>
          </a:p>
        </p:txBody>
      </p:sp>
      <p:sp>
        <p:nvSpPr>
          <p:cNvPr id="456708" name="Title 1">
            <a:extLst>
              <a:ext uri="{FF2B5EF4-FFF2-40B4-BE49-F238E27FC236}">
                <a16:creationId xmlns:a16="http://schemas.microsoft.com/office/drawing/2014/main" id="{29C29291-5191-A7A4-8DD8-1AD2BBA0E8D1}"/>
              </a:ext>
            </a:extLst>
          </p:cNvPr>
          <p:cNvSpPr>
            <a:spLocks/>
          </p:cNvSpPr>
          <p:nvPr/>
        </p:nvSpPr>
        <p:spPr bwMode="auto">
          <a:xfrm>
            <a:off x="304800" y="838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700">
                <a:latin typeface="Calibri" panose="020F0502020204030204" pitchFamily="34" charset="0"/>
              </a:rPr>
              <a:t>EJERCICIOS DE ESTIRAMIENTO:</a:t>
            </a:r>
            <a:br>
              <a:rPr lang="es-PR" altLang="en-US" sz="3700">
                <a:latin typeface="Calibri" panose="020F0502020204030204" pitchFamily="34" charset="0"/>
              </a:rPr>
            </a:br>
            <a:r>
              <a:rPr lang="es-PR" altLang="en-US" sz="3500" i="1">
                <a:latin typeface="Tahoma" panose="020B0604030504040204" pitchFamily="34" charset="0"/>
              </a:rPr>
              <a:t>MÉTODOS/TÉCNICAS/TIPOS:</a:t>
            </a:r>
          </a:p>
          <a:p>
            <a:pPr algn="ctr" eaLnBrk="1" hangingPunct="1">
              <a:lnSpc>
                <a:spcPct val="90000"/>
              </a:lnSpc>
              <a:buFontTx/>
              <a:buNone/>
            </a:pPr>
            <a:r>
              <a:rPr lang="es-PR" altLang="en-US" sz="3500">
                <a:solidFill>
                  <a:srgbClr val="3333CC"/>
                </a:solidFill>
                <a:effectLst>
                  <a:outerShdw blurRad="38100" dist="38100" dir="2700000" algn="tl">
                    <a:srgbClr val="FFFFFF"/>
                  </a:outerShdw>
                </a:effectLst>
                <a:latin typeface="Tahoma" panose="020B0604030504040204" pitchFamily="34" charset="0"/>
              </a:rPr>
              <a:t>ESTIRAMIENTO ACTIVO:</a:t>
            </a:r>
            <a:r>
              <a:rPr lang="es-PR" altLang="en-US" sz="3500" i="1">
                <a:solidFill>
                  <a:srgbClr val="3333CC"/>
                </a:solidFill>
                <a:effectLst>
                  <a:outerShdw blurRad="38100" dist="38100" dir="2700000" algn="tl">
                    <a:srgbClr val="FFFFFF"/>
                  </a:outerShdw>
                </a:effectLst>
                <a:latin typeface="Tahoma" panose="020B0604030504040204" pitchFamily="34" charset="0"/>
              </a:rPr>
              <a:t> Técnicas</a:t>
            </a:r>
          </a:p>
        </p:txBody>
      </p:sp>
      <p:sp>
        <p:nvSpPr>
          <p:cNvPr id="2" name="Title 5">
            <a:extLst>
              <a:ext uri="{FF2B5EF4-FFF2-40B4-BE49-F238E27FC236}">
                <a16:creationId xmlns:a16="http://schemas.microsoft.com/office/drawing/2014/main" id="{8C932F71-7F1F-3A55-4798-C299DB0F21E8}"/>
              </a:ext>
            </a:extLst>
          </p:cNvPr>
          <p:cNvSpPr txBox="1">
            <a:spLocks/>
          </p:cNvSpPr>
          <p:nvPr/>
        </p:nvSpPr>
        <p:spPr bwMode="auto">
          <a:xfrm>
            <a:off x="228600" y="2362200"/>
            <a:ext cx="8763000" cy="685800"/>
          </a:xfrm>
          <a:prstGeom prst="rect">
            <a:avLst/>
          </a:prstGeom>
          <a:noFill/>
          <a:ln w="9525">
            <a:noFill/>
            <a:miter lim="800000"/>
            <a:headEnd/>
            <a:tailEnd/>
          </a:ln>
          <a:effectLst/>
        </p:spPr>
        <p:txBody>
          <a:bodyPr anchor="ctr"/>
          <a:lstStyle>
            <a:lvl1pPr eaLnBrk="0" hangingPunct="0">
              <a:spcBef>
                <a:spcPct val="0"/>
              </a:spcBef>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 CONTRAER-RELAJAR *</a:t>
            </a:r>
          </a:p>
          <a:p>
            <a:pPr algn="ctr" eaLnBrk="1" hangingPunct="1">
              <a:lnSpc>
                <a:spcPct val="90000"/>
              </a:lnSpc>
              <a:buFontTx/>
              <a:buNone/>
            </a:pPr>
            <a:r>
              <a:rPr lang="es-PR" altLang="en-US" sz="3000" b="0" i="1">
                <a:solidFill>
                  <a:srgbClr val="339933"/>
                </a:solidFill>
                <a:effectLst>
                  <a:outerShdw blurRad="38100" dist="38100" dir="2700000" algn="tl">
                    <a:srgbClr val="FFFFFF"/>
                  </a:outerShdw>
                </a:effectLst>
                <a:latin typeface="Arial Black" panose="020B0A04020102020204" pitchFamily="34" charset="0"/>
                <a:cs typeface="Tahoma" panose="020B0604030504040204" pitchFamily="34" charset="0"/>
              </a:rPr>
              <a:t>(SOSTENER-RELAJAR)</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0"/>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INCLUDEPPT" val="True"/>
  <p:tag name="REALTIMEBACKUP" val="False"/>
  <p:tag name="CHARTSCALE" val="True"/>
  <p:tag name="FIBINCLUDEOTHER" val="True"/>
  <p:tag name="PRRESPONSE3" val="8"/>
  <p:tag name="PRRESPONSE7" val="4"/>
  <p:tag name="SHOWFLASHWARNING" val="True"/>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RESETCHARTS" val="True"/>
  <p:tag name="CORRECTPOINTVALUE" val="1"/>
  <p:tag name="AUTOADJUSTPARTRANGE" val="True"/>
  <p:tag name="FIBDISPLAYKEYWORDS" val="True"/>
  <p:tag name="PRRESPONSE5" val="6"/>
  <p:tag name="PRRESPONSE10" val="1"/>
  <p:tag name="USESECONDARYMONITOR" val="True"/>
  <p:tag name="COUNTDOWNSTYLE" val="-1"/>
  <p:tag name="ALLOWDUPLICATES" val="False"/>
  <p:tag name="STDCHART" val="1"/>
  <p:tag name="MAXRESPONDERS" val="20"/>
  <p:tag name="CUSTOMGRIDBACKCOLOR" val="-2830136"/>
  <p:tag name="DISPLAYDEVICENUMBER" val="True"/>
  <p:tag name="POLLINGCYCLE" val="2"/>
  <p:tag name="ALLOWUSERFEEDBACK" val="True"/>
  <p:tag name="ADVANCEDSETTINGSVIEW" val="False"/>
  <p:tag name="PRRESPONSE2" val="9"/>
  <p:tag name="PRRESPONSE9" val="2"/>
  <p:tag name="SAVECSVWITHSESSION" val="True"/>
  <p:tag name="COUNTDOWNSECONDS" val="10"/>
  <p:tag name="REVIEWONLY" val="False"/>
  <p:tag name="BUBBLENAMEVISIBLE" val="True"/>
  <p:tag name="CUSTOMCELLBACKCOLOR3" val="-268652"/>
  <p:tag name="GRIDPOSITION" val="1"/>
  <p:tag name="INCORRECTPOINTVALUE" val="0"/>
  <p:tag name="FIBNUMRESULTS" val="5"/>
  <p:tag name="PRRESPONSE8" val="3"/>
  <p:tag name="CSVFORMAT" val="0"/>
  <p:tag name="CHARTVALUEFORMAT" val="0%"/>
  <p:tag name="PARTICIPANTSINLEADERBOARD" val="20"/>
  <p:tag name="USESCHEMECOLORS" val="True"/>
  <p:tag name="INCLUDENONRESPONDERS" val="False"/>
  <p:tag name="FIBDISPLAYRESULTS" val="True"/>
  <p:tag name="ALWAYSOPENPOLL" val="False"/>
  <p:tag name="RESPCOUNTERFORMAT" val="0"/>
  <p:tag name="RACEANIMATIONSPEED" val="3"/>
  <p:tag name="GRIDOPACITY" val="90"/>
  <p:tag name="REALTIMEBACKUPPATH" val="(None)"/>
  <p:tag name="PRRESPONSE6" val="5"/>
  <p:tag name="NUMRESPONSES" val="1"/>
  <p:tag name="DEFAULTNUMTEAMS" val="5"/>
  <p:tag name="MULTIRESPDIVISOR" val="1"/>
  <p:tag name="TPVERSION" val="2008"/>
  <p:tag name="RACEENDPOINTS" val="100"/>
  <p:tag name="CHARTCOLORS" val="0"/>
  <p:tag name="POWERPOINTVERSION" val="11.0"/>
  <p:tag name="CUSTOMCELLBACKCOLOR2" val="-13395457"/>
  <p:tag name="PRRESPONSE4" val="7"/>
  <p:tag name="GRIDROTATIONINTERVAL" val="2"/>
  <p:tag name="AUTOADVANCE" val="False"/>
  <p:tag name="ANSWERNOWTEXT" val="Answer Now"/>
  <p:tag name="BUBBLEGROUPING" val="3"/>
  <p:tag name="PRRESPONSE1" val="10"/>
  <p:tag name="ZEROBASED" val="False"/>
  <p:tag name="DELIMITERS" val="3.1"/>
  <p:tag name="TPFULLVERSION" val="4.2.4.101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00.xml><?xml version="1.0" encoding="utf-8"?>
<p:tagLst xmlns:a="http://schemas.openxmlformats.org/drawingml/2006/main" xmlns:r="http://schemas.openxmlformats.org/officeDocument/2006/relationships" xmlns:p="http://schemas.openxmlformats.org/presentationml/2006/main">
  <p:tag name="NOPREFERENCE" val="False"/>
</p:tagLst>
</file>

<file path=ppt/tags/tag101.xml><?xml version="1.0" encoding="utf-8"?>
<p:tagLst xmlns:a="http://schemas.openxmlformats.org/drawingml/2006/main" xmlns:r="http://schemas.openxmlformats.org/officeDocument/2006/relationships" xmlns:p="http://schemas.openxmlformats.org/presentationml/2006/main">
  <p:tag name="NOPREFERENCE" val="False"/>
</p:tagLst>
</file>

<file path=ppt/tags/tag102.xml><?xml version="1.0" encoding="utf-8"?>
<p:tagLst xmlns:a="http://schemas.openxmlformats.org/drawingml/2006/main" xmlns:r="http://schemas.openxmlformats.org/officeDocument/2006/relationships" xmlns:p="http://schemas.openxmlformats.org/presentationml/2006/main">
  <p:tag name="NOPREFERENCE" val="False"/>
</p:tagLst>
</file>

<file path=ppt/tags/tag103.xml><?xml version="1.0" encoding="utf-8"?>
<p:tagLst xmlns:a="http://schemas.openxmlformats.org/drawingml/2006/main" xmlns:r="http://schemas.openxmlformats.org/officeDocument/2006/relationships" xmlns:p="http://schemas.openxmlformats.org/presentationml/2006/main">
  <p:tag name="NOPREFERENCE" val="False"/>
</p:tagLst>
</file>

<file path=ppt/tags/tag104.xml><?xml version="1.0" encoding="utf-8"?>
<p:tagLst xmlns:a="http://schemas.openxmlformats.org/drawingml/2006/main" xmlns:r="http://schemas.openxmlformats.org/officeDocument/2006/relationships" xmlns:p="http://schemas.openxmlformats.org/presentationml/2006/main">
  <p:tag name="NOPREFERENCE" val="False"/>
</p:tagLst>
</file>

<file path=ppt/tags/tag105.xml><?xml version="1.0" encoding="utf-8"?>
<p:tagLst xmlns:a="http://schemas.openxmlformats.org/drawingml/2006/main" xmlns:r="http://schemas.openxmlformats.org/officeDocument/2006/relationships" xmlns:p="http://schemas.openxmlformats.org/presentationml/2006/main">
  <p:tag name="NOPREFERENCE" val="False"/>
</p:tagLst>
</file>

<file path=ppt/tags/tag106.xml><?xml version="1.0" encoding="utf-8"?>
<p:tagLst xmlns:a="http://schemas.openxmlformats.org/drawingml/2006/main" xmlns:r="http://schemas.openxmlformats.org/officeDocument/2006/relationships" xmlns:p="http://schemas.openxmlformats.org/presentationml/2006/main">
  <p:tag name="NOPREFERENCE" val="False"/>
</p:tagLst>
</file>

<file path=ppt/tags/tag107.xml><?xml version="1.0" encoding="utf-8"?>
<p:tagLst xmlns:a="http://schemas.openxmlformats.org/drawingml/2006/main" xmlns:r="http://schemas.openxmlformats.org/officeDocument/2006/relationships" xmlns:p="http://schemas.openxmlformats.org/presentationml/2006/main">
  <p:tag name="NOPREFERENCE" val="False"/>
</p:tagLst>
</file>

<file path=ppt/tags/tag108.xml><?xml version="1.0" encoding="utf-8"?>
<p:tagLst xmlns:a="http://schemas.openxmlformats.org/drawingml/2006/main" xmlns:r="http://schemas.openxmlformats.org/officeDocument/2006/relationships" xmlns:p="http://schemas.openxmlformats.org/presentationml/2006/main">
  <p:tag name="NOPREFERENCE" val="False"/>
</p:tagLst>
</file>

<file path=ppt/tags/tag109.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1.xml><?xml version="1.0" encoding="utf-8"?>
<p:tagLst xmlns:a="http://schemas.openxmlformats.org/drawingml/2006/main" xmlns:r="http://schemas.openxmlformats.org/officeDocument/2006/relationships" xmlns:p="http://schemas.openxmlformats.org/presentationml/2006/main">
  <p:tag name="NOPREFERENCE" val="False"/>
</p:tagLst>
</file>

<file path=ppt/tags/tag112.xml><?xml version="1.0" encoding="utf-8"?>
<p:tagLst xmlns:a="http://schemas.openxmlformats.org/drawingml/2006/main" xmlns:r="http://schemas.openxmlformats.org/officeDocument/2006/relationships" xmlns:p="http://schemas.openxmlformats.org/presentationml/2006/main">
  <p:tag name="NOPREFERENCE" val="False"/>
</p:tagLst>
</file>

<file path=ppt/tags/tag113.xml><?xml version="1.0" encoding="utf-8"?>
<p:tagLst xmlns:a="http://schemas.openxmlformats.org/drawingml/2006/main" xmlns:r="http://schemas.openxmlformats.org/officeDocument/2006/relationships" xmlns:p="http://schemas.openxmlformats.org/presentationml/2006/main">
  <p:tag name="NOPREFERENCE" val="False"/>
</p:tagLst>
</file>

<file path=ppt/tags/tag114.xml><?xml version="1.0" encoding="utf-8"?>
<p:tagLst xmlns:a="http://schemas.openxmlformats.org/drawingml/2006/main" xmlns:r="http://schemas.openxmlformats.org/officeDocument/2006/relationships" xmlns:p="http://schemas.openxmlformats.org/presentationml/2006/main">
  <p:tag name="NOPREFERENCE" val="False"/>
</p:tagLst>
</file>

<file path=ppt/tags/tag115.xml><?xml version="1.0" encoding="utf-8"?>
<p:tagLst xmlns:a="http://schemas.openxmlformats.org/drawingml/2006/main" xmlns:r="http://schemas.openxmlformats.org/officeDocument/2006/relationships" xmlns:p="http://schemas.openxmlformats.org/presentationml/2006/main">
  <p:tag name="NOPREFERENCE" val="False"/>
</p:tagLst>
</file>

<file path=ppt/tags/tag116.xml><?xml version="1.0" encoding="utf-8"?>
<p:tagLst xmlns:a="http://schemas.openxmlformats.org/drawingml/2006/main" xmlns:r="http://schemas.openxmlformats.org/officeDocument/2006/relationships" xmlns:p="http://schemas.openxmlformats.org/presentationml/2006/main">
  <p:tag name="NOPREFERENCE" val="False"/>
</p:tagLst>
</file>

<file path=ppt/tags/tag117.xml><?xml version="1.0" encoding="utf-8"?>
<p:tagLst xmlns:a="http://schemas.openxmlformats.org/drawingml/2006/main" xmlns:r="http://schemas.openxmlformats.org/officeDocument/2006/relationships" xmlns:p="http://schemas.openxmlformats.org/presentationml/2006/main">
  <p:tag name="NOPREFERENCE" val="False"/>
</p:tagLst>
</file>

<file path=ppt/tags/tag118.xml><?xml version="1.0" encoding="utf-8"?>
<p:tagLst xmlns:a="http://schemas.openxmlformats.org/drawingml/2006/main" xmlns:r="http://schemas.openxmlformats.org/officeDocument/2006/relationships" xmlns:p="http://schemas.openxmlformats.org/presentationml/2006/main">
  <p:tag name="NOPREFERENCE" val="False"/>
</p:tagLst>
</file>

<file path=ppt/tags/tag119.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20.xml><?xml version="1.0" encoding="utf-8"?>
<p:tagLst xmlns:a="http://schemas.openxmlformats.org/drawingml/2006/main" xmlns:r="http://schemas.openxmlformats.org/officeDocument/2006/relationships" xmlns:p="http://schemas.openxmlformats.org/presentationml/2006/main">
  <p:tag name="NOPREFERENCE" val="False"/>
</p:tagLst>
</file>

<file path=ppt/tags/tag121.xml><?xml version="1.0" encoding="utf-8"?>
<p:tagLst xmlns:a="http://schemas.openxmlformats.org/drawingml/2006/main" xmlns:r="http://schemas.openxmlformats.org/officeDocument/2006/relationships" xmlns:p="http://schemas.openxmlformats.org/presentationml/2006/main">
  <p:tag name="NOPREFERENCE" val="False"/>
</p:tagLst>
</file>

<file path=ppt/tags/tag122.xml><?xml version="1.0" encoding="utf-8"?>
<p:tagLst xmlns:a="http://schemas.openxmlformats.org/drawingml/2006/main" xmlns:r="http://schemas.openxmlformats.org/officeDocument/2006/relationships" xmlns:p="http://schemas.openxmlformats.org/presentationml/2006/main">
  <p:tag name="NOPREFERENCE" val="False"/>
</p:tagLst>
</file>

<file path=ppt/tags/tag123.xml><?xml version="1.0" encoding="utf-8"?>
<p:tagLst xmlns:a="http://schemas.openxmlformats.org/drawingml/2006/main" xmlns:r="http://schemas.openxmlformats.org/officeDocument/2006/relationships" xmlns:p="http://schemas.openxmlformats.org/presentationml/2006/main">
  <p:tag name="NOPREFERENCE" val="False"/>
</p:tagLst>
</file>

<file path=ppt/tags/tag124.xml><?xml version="1.0" encoding="utf-8"?>
<p:tagLst xmlns:a="http://schemas.openxmlformats.org/drawingml/2006/main" xmlns:r="http://schemas.openxmlformats.org/officeDocument/2006/relationships" xmlns:p="http://schemas.openxmlformats.org/presentationml/2006/main">
  <p:tag name="NOPREFERENCE" val="False"/>
</p:tagLst>
</file>

<file path=ppt/tags/tag125.xml><?xml version="1.0" encoding="utf-8"?>
<p:tagLst xmlns:a="http://schemas.openxmlformats.org/drawingml/2006/main" xmlns:r="http://schemas.openxmlformats.org/officeDocument/2006/relationships" xmlns:p="http://schemas.openxmlformats.org/presentationml/2006/main">
  <p:tag name="NOPREFERENCE" val="False"/>
</p:tagLst>
</file>

<file path=ppt/tags/tag126.xml><?xml version="1.0" encoding="utf-8"?>
<p:tagLst xmlns:a="http://schemas.openxmlformats.org/drawingml/2006/main" xmlns:r="http://schemas.openxmlformats.org/officeDocument/2006/relationships" xmlns:p="http://schemas.openxmlformats.org/presentationml/2006/main">
  <p:tag name="NOPREFERENCE" val="False"/>
</p:tagLst>
</file>

<file path=ppt/tags/tag127.xml><?xml version="1.0" encoding="utf-8"?>
<p:tagLst xmlns:a="http://schemas.openxmlformats.org/drawingml/2006/main" xmlns:r="http://schemas.openxmlformats.org/officeDocument/2006/relationships" xmlns:p="http://schemas.openxmlformats.org/presentationml/2006/main">
  <p:tag name="NOPREFERENCE" val="False"/>
</p:tagLst>
</file>

<file path=ppt/tags/tag128.xml><?xml version="1.0" encoding="utf-8"?>
<p:tagLst xmlns:a="http://schemas.openxmlformats.org/drawingml/2006/main" xmlns:r="http://schemas.openxmlformats.org/officeDocument/2006/relationships" xmlns:p="http://schemas.openxmlformats.org/presentationml/2006/main">
  <p:tag name="NOPREFERENCE" val="False"/>
</p:tagLst>
</file>

<file path=ppt/tags/tag129.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30.xml><?xml version="1.0" encoding="utf-8"?>
<p:tagLst xmlns:a="http://schemas.openxmlformats.org/drawingml/2006/main" xmlns:r="http://schemas.openxmlformats.org/officeDocument/2006/relationships" xmlns:p="http://schemas.openxmlformats.org/presentationml/2006/main">
  <p:tag name="NOPREFERENCE" val="False"/>
</p:tagLst>
</file>

<file path=ppt/tags/tag131.xml><?xml version="1.0" encoding="utf-8"?>
<p:tagLst xmlns:a="http://schemas.openxmlformats.org/drawingml/2006/main" xmlns:r="http://schemas.openxmlformats.org/officeDocument/2006/relationships" xmlns:p="http://schemas.openxmlformats.org/presentationml/2006/main">
  <p:tag name="NOPREFERENCE" val="False"/>
</p:tagLst>
</file>

<file path=ppt/tags/tag132.xml><?xml version="1.0" encoding="utf-8"?>
<p:tagLst xmlns:a="http://schemas.openxmlformats.org/drawingml/2006/main" xmlns:r="http://schemas.openxmlformats.org/officeDocument/2006/relationships" xmlns:p="http://schemas.openxmlformats.org/presentationml/2006/main">
  <p:tag name="NOPREFERENCE" val="False"/>
</p:tagLst>
</file>

<file path=ppt/tags/tag133.xml><?xml version="1.0" encoding="utf-8"?>
<p:tagLst xmlns:a="http://schemas.openxmlformats.org/drawingml/2006/main" xmlns:r="http://schemas.openxmlformats.org/officeDocument/2006/relationships" xmlns:p="http://schemas.openxmlformats.org/presentationml/2006/main">
  <p:tag name="NOPREFERENCE" val="False"/>
</p:tagLst>
</file>

<file path=ppt/tags/tag134.xml><?xml version="1.0" encoding="utf-8"?>
<p:tagLst xmlns:a="http://schemas.openxmlformats.org/drawingml/2006/main" xmlns:r="http://schemas.openxmlformats.org/officeDocument/2006/relationships" xmlns:p="http://schemas.openxmlformats.org/presentationml/2006/main">
  <p:tag name="NOPREFERENCE" val="False"/>
</p:tagLst>
</file>

<file path=ppt/tags/tag135.xml><?xml version="1.0" encoding="utf-8"?>
<p:tagLst xmlns:a="http://schemas.openxmlformats.org/drawingml/2006/main" xmlns:r="http://schemas.openxmlformats.org/officeDocument/2006/relationships" xmlns:p="http://schemas.openxmlformats.org/presentationml/2006/main">
  <p:tag name="NOPREFERENCE" val="False"/>
</p:tagLst>
</file>

<file path=ppt/tags/tag136.xml><?xml version="1.0" encoding="utf-8"?>
<p:tagLst xmlns:a="http://schemas.openxmlformats.org/drawingml/2006/main" xmlns:r="http://schemas.openxmlformats.org/officeDocument/2006/relationships" xmlns:p="http://schemas.openxmlformats.org/presentationml/2006/main">
  <p:tag name="NOPREFERENCE" val="False"/>
</p:tagLst>
</file>

<file path=ppt/tags/tag137.xml><?xml version="1.0" encoding="utf-8"?>
<p:tagLst xmlns:a="http://schemas.openxmlformats.org/drawingml/2006/main" xmlns:r="http://schemas.openxmlformats.org/officeDocument/2006/relationships" xmlns:p="http://schemas.openxmlformats.org/presentationml/2006/main">
  <p:tag name="NOPREFERENCE" val="False"/>
</p:tagLst>
</file>

<file path=ppt/tags/tag138.xml><?xml version="1.0" encoding="utf-8"?>
<p:tagLst xmlns:a="http://schemas.openxmlformats.org/drawingml/2006/main" xmlns:r="http://schemas.openxmlformats.org/officeDocument/2006/relationships" xmlns:p="http://schemas.openxmlformats.org/presentationml/2006/main">
  <p:tag name="NOPREFERENCE" val="False"/>
</p:tagLst>
</file>

<file path=ppt/tags/tag139.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40.xml><?xml version="1.0" encoding="utf-8"?>
<p:tagLst xmlns:a="http://schemas.openxmlformats.org/drawingml/2006/main" xmlns:r="http://schemas.openxmlformats.org/officeDocument/2006/relationships" xmlns:p="http://schemas.openxmlformats.org/presentationml/2006/main">
  <p:tag name="NOPREFERENCE" val="False"/>
</p:tagLst>
</file>

<file path=ppt/tags/tag141.xml><?xml version="1.0" encoding="utf-8"?>
<p:tagLst xmlns:a="http://schemas.openxmlformats.org/drawingml/2006/main" xmlns:r="http://schemas.openxmlformats.org/officeDocument/2006/relationships" xmlns:p="http://schemas.openxmlformats.org/presentationml/2006/main">
  <p:tag name="NOPREFERENCE" val="False"/>
</p:tagLst>
</file>

<file path=ppt/tags/tag142.xml><?xml version="1.0" encoding="utf-8"?>
<p:tagLst xmlns:a="http://schemas.openxmlformats.org/drawingml/2006/main" xmlns:r="http://schemas.openxmlformats.org/officeDocument/2006/relationships" xmlns:p="http://schemas.openxmlformats.org/presentationml/2006/main">
  <p:tag name="NOPREFERENCE" val="False"/>
</p:tagLst>
</file>

<file path=ppt/tags/tag143.xml><?xml version="1.0" encoding="utf-8"?>
<p:tagLst xmlns:a="http://schemas.openxmlformats.org/drawingml/2006/main" xmlns:r="http://schemas.openxmlformats.org/officeDocument/2006/relationships" xmlns:p="http://schemas.openxmlformats.org/presentationml/2006/main">
  <p:tag name="NOPREFERENCE" val="False"/>
</p:tagLst>
</file>

<file path=ppt/tags/tag144.xml><?xml version="1.0" encoding="utf-8"?>
<p:tagLst xmlns:a="http://schemas.openxmlformats.org/drawingml/2006/main" xmlns:r="http://schemas.openxmlformats.org/officeDocument/2006/relationships" xmlns:p="http://schemas.openxmlformats.org/presentationml/2006/main">
  <p:tag name="NOPREFERENCE" val="False"/>
</p:tagLst>
</file>

<file path=ppt/tags/tag145.xml><?xml version="1.0" encoding="utf-8"?>
<p:tagLst xmlns:a="http://schemas.openxmlformats.org/drawingml/2006/main" xmlns:r="http://schemas.openxmlformats.org/officeDocument/2006/relationships" xmlns:p="http://schemas.openxmlformats.org/presentationml/2006/main">
  <p:tag name="NOPREFERENCE" val="False"/>
</p:tagLst>
</file>

<file path=ppt/tags/tag146.xml><?xml version="1.0" encoding="utf-8"?>
<p:tagLst xmlns:a="http://schemas.openxmlformats.org/drawingml/2006/main" xmlns:r="http://schemas.openxmlformats.org/officeDocument/2006/relationships" xmlns:p="http://schemas.openxmlformats.org/presentationml/2006/main">
  <p:tag name="NOPREFERENCE" val="False"/>
</p:tagLst>
</file>

<file path=ppt/tags/tag147.xml><?xml version="1.0" encoding="utf-8"?>
<p:tagLst xmlns:a="http://schemas.openxmlformats.org/drawingml/2006/main" xmlns:r="http://schemas.openxmlformats.org/officeDocument/2006/relationships" xmlns:p="http://schemas.openxmlformats.org/presentationml/2006/main">
  <p:tag name="NOPREFERENCE" val="False"/>
</p:tagLst>
</file>

<file path=ppt/tags/tag148.xml><?xml version="1.0" encoding="utf-8"?>
<p:tagLst xmlns:a="http://schemas.openxmlformats.org/drawingml/2006/main" xmlns:r="http://schemas.openxmlformats.org/officeDocument/2006/relationships" xmlns:p="http://schemas.openxmlformats.org/presentationml/2006/main">
  <p:tag name="NOPREFERENCE" val="False"/>
</p:tagLst>
</file>

<file path=ppt/tags/tag149.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50.xml><?xml version="1.0" encoding="utf-8"?>
<p:tagLst xmlns:a="http://schemas.openxmlformats.org/drawingml/2006/main" xmlns:r="http://schemas.openxmlformats.org/officeDocument/2006/relationships" xmlns:p="http://schemas.openxmlformats.org/presentationml/2006/main">
  <p:tag name="NOPREFERENCE" val="False"/>
</p:tagLst>
</file>

<file path=ppt/tags/tag151.xml><?xml version="1.0" encoding="utf-8"?>
<p:tagLst xmlns:a="http://schemas.openxmlformats.org/drawingml/2006/main" xmlns:r="http://schemas.openxmlformats.org/officeDocument/2006/relationships" xmlns:p="http://schemas.openxmlformats.org/presentationml/2006/main">
  <p:tag name="NOPREFERENCE" val="False"/>
</p:tagLst>
</file>

<file path=ppt/tags/tag152.xml><?xml version="1.0" encoding="utf-8"?>
<p:tagLst xmlns:a="http://schemas.openxmlformats.org/drawingml/2006/main" xmlns:r="http://schemas.openxmlformats.org/officeDocument/2006/relationships" xmlns:p="http://schemas.openxmlformats.org/presentationml/2006/main">
  <p:tag name="NOPREFERENCE" val="False"/>
</p:tagLst>
</file>

<file path=ppt/tags/tag153.xml><?xml version="1.0" encoding="utf-8"?>
<p:tagLst xmlns:a="http://schemas.openxmlformats.org/drawingml/2006/main" xmlns:r="http://schemas.openxmlformats.org/officeDocument/2006/relationships" xmlns:p="http://schemas.openxmlformats.org/presentationml/2006/main">
  <p:tag name="NOPREFERENCE" val="False"/>
</p:tagLst>
</file>

<file path=ppt/tags/tag154.xml><?xml version="1.0" encoding="utf-8"?>
<p:tagLst xmlns:a="http://schemas.openxmlformats.org/drawingml/2006/main" xmlns:r="http://schemas.openxmlformats.org/officeDocument/2006/relationships" xmlns:p="http://schemas.openxmlformats.org/presentationml/2006/main">
  <p:tag name="NOPREFERENCE" val="False"/>
</p:tagLst>
</file>

<file path=ppt/tags/tag155.xml><?xml version="1.0" encoding="utf-8"?>
<p:tagLst xmlns:a="http://schemas.openxmlformats.org/drawingml/2006/main" xmlns:r="http://schemas.openxmlformats.org/officeDocument/2006/relationships" xmlns:p="http://schemas.openxmlformats.org/presentationml/2006/main">
  <p:tag name="NOPREFERENCE" val="False"/>
</p:tagLst>
</file>

<file path=ppt/tags/tag156.xml><?xml version="1.0" encoding="utf-8"?>
<p:tagLst xmlns:a="http://schemas.openxmlformats.org/drawingml/2006/main" xmlns:r="http://schemas.openxmlformats.org/officeDocument/2006/relationships" xmlns:p="http://schemas.openxmlformats.org/presentationml/2006/main">
  <p:tag name="NOPREFERENCE" val="False"/>
</p:tagLst>
</file>

<file path=ppt/tags/tag157.xml><?xml version="1.0" encoding="utf-8"?>
<p:tagLst xmlns:a="http://schemas.openxmlformats.org/drawingml/2006/main" xmlns:r="http://schemas.openxmlformats.org/officeDocument/2006/relationships" xmlns:p="http://schemas.openxmlformats.org/presentationml/2006/main">
  <p:tag name="NOPREFERENCE" val="False"/>
</p:tagLst>
</file>

<file path=ppt/tags/tag158.xml><?xml version="1.0" encoding="utf-8"?>
<p:tagLst xmlns:a="http://schemas.openxmlformats.org/drawingml/2006/main" xmlns:r="http://schemas.openxmlformats.org/officeDocument/2006/relationships" xmlns:p="http://schemas.openxmlformats.org/presentationml/2006/main">
  <p:tag name="NOPREFERENCE" val="False"/>
</p:tagLst>
</file>

<file path=ppt/tags/tag159.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60.xml><?xml version="1.0" encoding="utf-8"?>
<p:tagLst xmlns:a="http://schemas.openxmlformats.org/drawingml/2006/main" xmlns:r="http://schemas.openxmlformats.org/officeDocument/2006/relationships" xmlns:p="http://schemas.openxmlformats.org/presentationml/2006/main">
  <p:tag name="NOPREFERENCE" val="False"/>
</p:tagLst>
</file>

<file path=ppt/tags/tag161.xml><?xml version="1.0" encoding="utf-8"?>
<p:tagLst xmlns:a="http://schemas.openxmlformats.org/drawingml/2006/main" xmlns:r="http://schemas.openxmlformats.org/officeDocument/2006/relationships" xmlns:p="http://schemas.openxmlformats.org/presentationml/2006/main">
  <p:tag name="NOPREFERENCE" val="False"/>
</p:tagLst>
</file>

<file path=ppt/tags/tag162.xml><?xml version="1.0" encoding="utf-8"?>
<p:tagLst xmlns:a="http://schemas.openxmlformats.org/drawingml/2006/main" xmlns:r="http://schemas.openxmlformats.org/officeDocument/2006/relationships" xmlns:p="http://schemas.openxmlformats.org/presentationml/2006/main">
  <p:tag name="NOPREFERENCE" val="False"/>
</p:tagLst>
</file>

<file path=ppt/tags/tag163.xml><?xml version="1.0" encoding="utf-8"?>
<p:tagLst xmlns:a="http://schemas.openxmlformats.org/drawingml/2006/main" xmlns:r="http://schemas.openxmlformats.org/officeDocument/2006/relationships" xmlns:p="http://schemas.openxmlformats.org/presentationml/2006/main">
  <p:tag name="NOPREFERENCE" val="False"/>
</p:tagLst>
</file>

<file path=ppt/tags/tag164.xml><?xml version="1.0" encoding="utf-8"?>
<p:tagLst xmlns:a="http://schemas.openxmlformats.org/drawingml/2006/main" xmlns:r="http://schemas.openxmlformats.org/officeDocument/2006/relationships" xmlns:p="http://schemas.openxmlformats.org/presentationml/2006/main">
  <p:tag name="NOPREFERENCE" val="False"/>
</p:tagLst>
</file>

<file path=ppt/tags/tag165.xml><?xml version="1.0" encoding="utf-8"?>
<p:tagLst xmlns:a="http://schemas.openxmlformats.org/drawingml/2006/main" xmlns:r="http://schemas.openxmlformats.org/officeDocument/2006/relationships" xmlns:p="http://schemas.openxmlformats.org/presentationml/2006/main">
  <p:tag name="NOPREFERENCE" val="False"/>
</p:tagLst>
</file>

<file path=ppt/tags/tag16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Lst>
</file>

<file path=ppt/tags/tag65.xml><?xml version="1.0" encoding="utf-8"?>
<p:tagLst xmlns:a="http://schemas.openxmlformats.org/drawingml/2006/main" xmlns:r="http://schemas.openxmlformats.org/officeDocument/2006/relationships" xmlns:p="http://schemas.openxmlformats.org/presentationml/2006/main">
  <p:tag name="NOPREFERENCE" val="False"/>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Lst>
</file>

<file path=ppt/tags/tag69.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Lst>
</file>

<file path=ppt/tags/tag71.xml><?xml version="1.0" encoding="utf-8"?>
<p:tagLst xmlns:a="http://schemas.openxmlformats.org/drawingml/2006/main" xmlns:r="http://schemas.openxmlformats.org/officeDocument/2006/relationships" xmlns:p="http://schemas.openxmlformats.org/presentationml/2006/main">
  <p:tag name="NOPREFERENCE" val="False"/>
</p:tagLst>
</file>

<file path=ppt/tags/tag72.xml><?xml version="1.0" encoding="utf-8"?>
<p:tagLst xmlns:a="http://schemas.openxmlformats.org/drawingml/2006/main" xmlns:r="http://schemas.openxmlformats.org/officeDocument/2006/relationships" xmlns:p="http://schemas.openxmlformats.org/presentationml/2006/main">
  <p:tag name="NOPREFERENCE" val="False"/>
</p:tagLst>
</file>

<file path=ppt/tags/tag73.xml><?xml version="1.0" encoding="utf-8"?>
<p:tagLst xmlns:a="http://schemas.openxmlformats.org/drawingml/2006/main" xmlns:r="http://schemas.openxmlformats.org/officeDocument/2006/relationships" xmlns:p="http://schemas.openxmlformats.org/presentationml/2006/main">
  <p:tag name="NOPREFERENCE" val="False"/>
</p:tagLst>
</file>

<file path=ppt/tags/tag74.xml><?xml version="1.0" encoding="utf-8"?>
<p:tagLst xmlns:a="http://schemas.openxmlformats.org/drawingml/2006/main" xmlns:r="http://schemas.openxmlformats.org/officeDocument/2006/relationships" xmlns:p="http://schemas.openxmlformats.org/presentationml/2006/main">
  <p:tag name="NOPREFERENCE" val="False"/>
</p:tagLst>
</file>

<file path=ppt/tags/tag75.xml><?xml version="1.0" encoding="utf-8"?>
<p:tagLst xmlns:a="http://schemas.openxmlformats.org/drawingml/2006/main" xmlns:r="http://schemas.openxmlformats.org/officeDocument/2006/relationships" xmlns:p="http://schemas.openxmlformats.org/presentationml/2006/main">
  <p:tag name="NOPREFERENCE" val="False"/>
</p:tagLst>
</file>

<file path=ppt/tags/tag76.xml><?xml version="1.0" encoding="utf-8"?>
<p:tagLst xmlns:a="http://schemas.openxmlformats.org/drawingml/2006/main" xmlns:r="http://schemas.openxmlformats.org/officeDocument/2006/relationships" xmlns:p="http://schemas.openxmlformats.org/presentationml/2006/main">
  <p:tag name="NOPREFERENCE" val="False"/>
</p:tagLst>
</file>

<file path=ppt/tags/tag77.xml><?xml version="1.0" encoding="utf-8"?>
<p:tagLst xmlns:a="http://schemas.openxmlformats.org/drawingml/2006/main" xmlns:r="http://schemas.openxmlformats.org/officeDocument/2006/relationships" xmlns:p="http://schemas.openxmlformats.org/presentationml/2006/main">
  <p:tag name="NOPREFERENCE" val="False"/>
</p:tagLst>
</file>

<file path=ppt/tags/tag78.xml><?xml version="1.0" encoding="utf-8"?>
<p:tagLst xmlns:a="http://schemas.openxmlformats.org/drawingml/2006/main" xmlns:r="http://schemas.openxmlformats.org/officeDocument/2006/relationships" xmlns:p="http://schemas.openxmlformats.org/presentationml/2006/main">
  <p:tag name="NOPREFERENCE" val="False"/>
</p:tagLst>
</file>

<file path=ppt/tags/tag79.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80.xml><?xml version="1.0" encoding="utf-8"?>
<p:tagLst xmlns:a="http://schemas.openxmlformats.org/drawingml/2006/main" xmlns:r="http://schemas.openxmlformats.org/officeDocument/2006/relationships" xmlns:p="http://schemas.openxmlformats.org/presentationml/2006/main">
  <p:tag name="NOPREFERENCE" val="False"/>
</p:tagLst>
</file>

<file path=ppt/tags/tag81.xml><?xml version="1.0" encoding="utf-8"?>
<p:tagLst xmlns:a="http://schemas.openxmlformats.org/drawingml/2006/main" xmlns:r="http://schemas.openxmlformats.org/officeDocument/2006/relationships" xmlns:p="http://schemas.openxmlformats.org/presentationml/2006/main">
  <p:tag name="NOPREFERENCE" val="False"/>
</p:tagLst>
</file>

<file path=ppt/tags/tag82.xml><?xml version="1.0" encoding="utf-8"?>
<p:tagLst xmlns:a="http://schemas.openxmlformats.org/drawingml/2006/main" xmlns:r="http://schemas.openxmlformats.org/officeDocument/2006/relationships" xmlns:p="http://schemas.openxmlformats.org/presentationml/2006/main">
  <p:tag name="NOPREFERENCE" val="False"/>
</p:tagLst>
</file>

<file path=ppt/tags/tag83.xml><?xml version="1.0" encoding="utf-8"?>
<p:tagLst xmlns:a="http://schemas.openxmlformats.org/drawingml/2006/main" xmlns:r="http://schemas.openxmlformats.org/officeDocument/2006/relationships" xmlns:p="http://schemas.openxmlformats.org/presentationml/2006/main">
  <p:tag name="NOPREFERENCE" val="False"/>
</p:tagLst>
</file>

<file path=ppt/tags/tag84.xml><?xml version="1.0" encoding="utf-8"?>
<p:tagLst xmlns:a="http://schemas.openxmlformats.org/drawingml/2006/main" xmlns:r="http://schemas.openxmlformats.org/officeDocument/2006/relationships" xmlns:p="http://schemas.openxmlformats.org/presentationml/2006/main">
  <p:tag name="NOPREFERENCE" val="False"/>
</p:tagLst>
</file>

<file path=ppt/tags/tag85.xml><?xml version="1.0" encoding="utf-8"?>
<p:tagLst xmlns:a="http://schemas.openxmlformats.org/drawingml/2006/main" xmlns:r="http://schemas.openxmlformats.org/officeDocument/2006/relationships" xmlns:p="http://schemas.openxmlformats.org/presentationml/2006/main">
  <p:tag name="NOPREFERENCE" val="False"/>
</p:tagLst>
</file>

<file path=ppt/tags/tag86.xml><?xml version="1.0" encoding="utf-8"?>
<p:tagLst xmlns:a="http://schemas.openxmlformats.org/drawingml/2006/main" xmlns:r="http://schemas.openxmlformats.org/officeDocument/2006/relationships" xmlns:p="http://schemas.openxmlformats.org/presentationml/2006/main">
  <p:tag name="NOPREFERENCE" val="False"/>
</p:tagLst>
</file>

<file path=ppt/tags/tag87.xml><?xml version="1.0" encoding="utf-8"?>
<p:tagLst xmlns:a="http://schemas.openxmlformats.org/drawingml/2006/main" xmlns:r="http://schemas.openxmlformats.org/officeDocument/2006/relationships" xmlns:p="http://schemas.openxmlformats.org/presentationml/2006/main">
  <p:tag name="NOPREFERENCE" val="False"/>
</p:tagLst>
</file>

<file path=ppt/tags/tag88.xml><?xml version="1.0" encoding="utf-8"?>
<p:tagLst xmlns:a="http://schemas.openxmlformats.org/drawingml/2006/main" xmlns:r="http://schemas.openxmlformats.org/officeDocument/2006/relationships" xmlns:p="http://schemas.openxmlformats.org/presentationml/2006/main">
  <p:tag name="NOPREFERENCE" val="False"/>
</p:tagLst>
</file>

<file path=ppt/tags/tag89.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ags/tag90.xml><?xml version="1.0" encoding="utf-8"?>
<p:tagLst xmlns:a="http://schemas.openxmlformats.org/drawingml/2006/main" xmlns:r="http://schemas.openxmlformats.org/officeDocument/2006/relationships" xmlns:p="http://schemas.openxmlformats.org/presentationml/2006/main">
  <p:tag name="NOPREFERENCE" val="False"/>
</p:tagLst>
</file>

<file path=ppt/tags/tag91.xml><?xml version="1.0" encoding="utf-8"?>
<p:tagLst xmlns:a="http://schemas.openxmlformats.org/drawingml/2006/main" xmlns:r="http://schemas.openxmlformats.org/officeDocument/2006/relationships" xmlns:p="http://schemas.openxmlformats.org/presentationml/2006/main">
  <p:tag name="NOPREFERENCE" val="False"/>
</p:tagLst>
</file>

<file path=ppt/tags/tag92.xml><?xml version="1.0" encoding="utf-8"?>
<p:tagLst xmlns:a="http://schemas.openxmlformats.org/drawingml/2006/main" xmlns:r="http://schemas.openxmlformats.org/officeDocument/2006/relationships" xmlns:p="http://schemas.openxmlformats.org/presentationml/2006/main">
  <p:tag name="NOPREFERENCE" val="False"/>
</p:tagLst>
</file>

<file path=ppt/tags/tag93.xml><?xml version="1.0" encoding="utf-8"?>
<p:tagLst xmlns:a="http://schemas.openxmlformats.org/drawingml/2006/main" xmlns:r="http://schemas.openxmlformats.org/officeDocument/2006/relationships" xmlns:p="http://schemas.openxmlformats.org/presentationml/2006/main">
  <p:tag name="NOPREFERENCE" val="False"/>
</p:tagLst>
</file>

<file path=ppt/tags/tag94.xml><?xml version="1.0" encoding="utf-8"?>
<p:tagLst xmlns:a="http://schemas.openxmlformats.org/drawingml/2006/main" xmlns:r="http://schemas.openxmlformats.org/officeDocument/2006/relationships" xmlns:p="http://schemas.openxmlformats.org/presentationml/2006/main">
  <p:tag name="NOPREFERENCE" val="False"/>
</p:tagLst>
</file>

<file path=ppt/tags/tag95.xml><?xml version="1.0" encoding="utf-8"?>
<p:tagLst xmlns:a="http://schemas.openxmlformats.org/drawingml/2006/main" xmlns:r="http://schemas.openxmlformats.org/officeDocument/2006/relationships" xmlns:p="http://schemas.openxmlformats.org/presentationml/2006/main">
  <p:tag name="NOPREFERENCE" val="False"/>
</p:tagLst>
</file>

<file path=ppt/tags/tag96.xml><?xml version="1.0" encoding="utf-8"?>
<p:tagLst xmlns:a="http://schemas.openxmlformats.org/drawingml/2006/main" xmlns:r="http://schemas.openxmlformats.org/officeDocument/2006/relationships" xmlns:p="http://schemas.openxmlformats.org/presentationml/2006/main">
  <p:tag name="NOPREFERENCE" val="False"/>
</p:tagLst>
</file>

<file path=ppt/tags/tag97.xml><?xml version="1.0" encoding="utf-8"?>
<p:tagLst xmlns:a="http://schemas.openxmlformats.org/drawingml/2006/main" xmlns:r="http://schemas.openxmlformats.org/officeDocument/2006/relationships" xmlns:p="http://schemas.openxmlformats.org/presentationml/2006/main">
  <p:tag name="NOPREFERENCE" val="False"/>
</p:tagLst>
</file>

<file path=ppt/tags/tag98.xml><?xml version="1.0" encoding="utf-8"?>
<p:tagLst xmlns:a="http://schemas.openxmlformats.org/drawingml/2006/main" xmlns:r="http://schemas.openxmlformats.org/officeDocument/2006/relationships" xmlns:p="http://schemas.openxmlformats.org/presentationml/2006/main">
  <p:tag name="NOPREFERENCE" val="False"/>
</p:tagLst>
</file>

<file path=ppt/tags/tag9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TP101968332_template">
  <a:themeElements>
    <a:clrScheme name="nack">
      <a:dk1>
        <a:sysClr val="windowText" lastClr="000000"/>
      </a:dk1>
      <a:lt1>
        <a:srgbClr val="000000"/>
      </a:lt1>
      <a:dk2>
        <a:srgbClr val="1F497D"/>
      </a:dk2>
      <a:lt2>
        <a:srgbClr val="7A5941"/>
      </a:lt2>
      <a:accent1>
        <a:srgbClr val="AD6E52"/>
      </a:accent1>
      <a:accent2>
        <a:srgbClr val="7D695B"/>
      </a:accent2>
      <a:accent3>
        <a:srgbClr val="000000"/>
      </a:accent3>
      <a:accent4>
        <a:srgbClr val="8064A2"/>
      </a:accent4>
      <a:accent5>
        <a:srgbClr val="4BACC6"/>
      </a:accent5>
      <a:accent6>
        <a:srgbClr val="F79646"/>
      </a:accent6>
      <a:hlink>
        <a:srgbClr val="8F4634"/>
      </a:hlink>
      <a:folHlink>
        <a:srgbClr val="47231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12193</TotalTime>
  <Words>11236</Words>
  <Application>Microsoft Office PowerPoint</Application>
  <PresentationFormat>On-screen Show (4:3)</PresentationFormat>
  <Paragraphs>1694</Paragraphs>
  <Slides>165</Slides>
  <Notes>165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165</vt:i4>
      </vt:variant>
    </vt:vector>
  </HeadingPairs>
  <TitlesOfParts>
    <vt:vector size="172" baseType="lpstr">
      <vt:lpstr>Arial</vt:lpstr>
      <vt:lpstr>Arial Black</vt:lpstr>
      <vt:lpstr>Calibri</vt:lpstr>
      <vt:lpstr>Tahoma</vt:lpstr>
      <vt:lpstr>Verdana</vt:lpstr>
      <vt:lpstr>Wingdings</vt:lpstr>
      <vt:lpstr>TP101968332_template</vt:lpstr>
      <vt:lpstr>EJERCICIOS TERAPÉUTICOS: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Movilidad Articular y Flexibilidad</dc:title>
  <cp:lastModifiedBy>Edgar Lopategui Corsino</cp:lastModifiedBy>
  <cp:revision>2818</cp:revision>
  <dcterms:modified xsi:type="dcterms:W3CDTF">2025-04-30T19:10:11Z</dcterms:modified>
</cp:coreProperties>
</file>