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3.xml" ContentType="application/vnd.openxmlformats-officedocument.presentationml.tags+xml"/>
  <Override PartName="/ppt/notesSlides/notesSlide53.xml" ContentType="application/vnd.openxmlformats-officedocument.presentationml.notesSlide+xml"/>
  <Override PartName="/ppt/tags/tag14.xml" ContentType="application/vnd.openxmlformats-officedocument.presentationml.tags+xml"/>
  <Override PartName="/ppt/notesSlides/notesSlide54.xml" ContentType="application/vnd.openxmlformats-officedocument.presentationml.notesSlide+xml"/>
  <Override PartName="/ppt/tags/tag15.xml" ContentType="application/vnd.openxmlformats-officedocument.presentationml.tags+xml"/>
  <Override PartName="/ppt/notesSlides/notesSlide55.xml" ContentType="application/vnd.openxmlformats-officedocument.presentationml.notesSlide+xml"/>
  <Override PartName="/ppt/tags/tag16.xml" ContentType="application/vnd.openxmlformats-officedocument.presentationml.tags+xml"/>
  <Override PartName="/ppt/notesSlides/notesSlide56.xml" ContentType="application/vnd.openxmlformats-officedocument.presentationml.notesSlide+xml"/>
  <Override PartName="/ppt/tags/tag17.xml" ContentType="application/vnd.openxmlformats-officedocument.presentationml.tags+xml"/>
  <Override PartName="/ppt/notesSlides/notesSlide57.xml" ContentType="application/vnd.openxmlformats-officedocument.presentationml.notesSlide+xml"/>
  <Override PartName="/ppt/tags/tag18.xml" ContentType="application/vnd.openxmlformats-officedocument.presentationml.tags+xml"/>
  <Override PartName="/ppt/notesSlides/notesSlide58.xml" ContentType="application/vnd.openxmlformats-officedocument.presentationml.notesSlide+xml"/>
  <Override PartName="/ppt/tags/tag19.xml" ContentType="application/vnd.openxmlformats-officedocument.presentationml.tags+xml"/>
  <Override PartName="/ppt/notesSlides/notesSlide59.xml" ContentType="application/vnd.openxmlformats-officedocument.presentationml.notesSlide+xml"/>
  <Override PartName="/ppt/tags/tag20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927" r:id="rId4"/>
    <p:sldId id="928" r:id="rId5"/>
    <p:sldId id="929" r:id="rId6"/>
    <p:sldId id="930" r:id="rId7"/>
    <p:sldId id="931" r:id="rId8"/>
    <p:sldId id="975" r:id="rId9"/>
    <p:sldId id="932" r:id="rId10"/>
    <p:sldId id="955" r:id="rId11"/>
    <p:sldId id="954" r:id="rId12"/>
    <p:sldId id="933" r:id="rId13"/>
    <p:sldId id="934" r:id="rId14"/>
    <p:sldId id="953" r:id="rId15"/>
    <p:sldId id="983" r:id="rId16"/>
    <p:sldId id="947" r:id="rId17"/>
    <p:sldId id="946" r:id="rId18"/>
    <p:sldId id="948" r:id="rId19"/>
    <p:sldId id="949" r:id="rId20"/>
    <p:sldId id="950" r:id="rId21"/>
    <p:sldId id="952" r:id="rId22"/>
    <p:sldId id="951" r:id="rId23"/>
    <p:sldId id="936" r:id="rId24"/>
    <p:sldId id="937" r:id="rId25"/>
    <p:sldId id="938" r:id="rId26"/>
    <p:sldId id="939" r:id="rId27"/>
    <p:sldId id="940" r:id="rId28"/>
    <p:sldId id="971" r:id="rId29"/>
    <p:sldId id="972" r:id="rId30"/>
    <p:sldId id="980" r:id="rId31"/>
    <p:sldId id="981" r:id="rId32"/>
    <p:sldId id="982" r:id="rId33"/>
    <p:sldId id="970" r:id="rId34"/>
    <p:sldId id="941" r:id="rId35"/>
    <p:sldId id="956" r:id="rId36"/>
    <p:sldId id="957" r:id="rId37"/>
    <p:sldId id="958" r:id="rId38"/>
    <p:sldId id="959" r:id="rId39"/>
    <p:sldId id="961" r:id="rId40"/>
    <p:sldId id="960" r:id="rId41"/>
    <p:sldId id="962" r:id="rId42"/>
    <p:sldId id="964" r:id="rId43"/>
    <p:sldId id="963" r:id="rId44"/>
    <p:sldId id="965" r:id="rId45"/>
    <p:sldId id="966" r:id="rId46"/>
    <p:sldId id="967" r:id="rId47"/>
    <p:sldId id="944" r:id="rId48"/>
    <p:sldId id="969" r:id="rId49"/>
    <p:sldId id="942" r:id="rId50"/>
    <p:sldId id="943" r:id="rId51"/>
    <p:sldId id="968" r:id="rId52"/>
    <p:sldId id="945" r:id="rId53"/>
    <p:sldId id="926" r:id="rId54"/>
    <p:sldId id="977" r:id="rId55"/>
    <p:sldId id="978" r:id="rId56"/>
    <p:sldId id="979" r:id="rId57"/>
    <p:sldId id="976" r:id="rId58"/>
    <p:sldId id="973" r:id="rId59"/>
    <p:sldId id="974" r:id="rId60"/>
    <p:sldId id="604" r:id="rId61"/>
  </p:sldIdLst>
  <p:sldSz cx="9144000" cy="6858000" type="screen4x3"/>
  <p:notesSz cx="6985000" cy="9283700"/>
  <p:custDataLst>
    <p:tags r:id="rId6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00FF"/>
    <a:srgbClr val="484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722" autoAdjust="0"/>
  </p:normalViewPr>
  <p:slideViewPr>
    <p:cSldViewPr>
      <p:cViewPr varScale="1">
        <p:scale>
          <a:sx n="68" d="100"/>
          <a:sy n="68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8B4DBA-1975-480D-8FDD-713FF15B07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06D4E-F656-4724-90F7-FA2853E30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2E17CE-0039-4694-AB3C-529FAE10A299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5019A-5A52-4104-A6F5-D95FBDC1FC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D6EE8-2ABA-4A60-BC14-070B32BFA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011DCE-C317-436D-9DD3-797D9B9D9B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C8BAC8-6844-4C9A-9A26-1C88971D6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50A94-3F20-435C-96B8-61E4A2C966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B08F72-A0AE-43A4-B151-D4B588B53D38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2AF41A-A576-461E-8EC4-462D0E2AC3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8766F1-1D97-4BC7-9837-68415E8CE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B0E1-311E-4A2C-9586-5E6C01495D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546CD-FBAB-4BF0-BFE2-B5376D619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10FB9D-E064-4E69-B6CC-75952A3FB04F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32A81B0-0DFE-4A27-8FF5-9295BDDA7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5F7D510-8D98-4795-A8DA-7C0F6747E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056B0CF-5A44-484E-BC43-FFCE2FA0F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EC9E5C4-45A2-4E12-90D4-8C7D9DA96D19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>
            <a:extLst>
              <a:ext uri="{FF2B5EF4-FFF2-40B4-BE49-F238E27FC236}">
                <a16:creationId xmlns:a16="http://schemas.microsoft.com/office/drawing/2014/main" id="{91571841-BE96-4EF0-87CC-B49B882717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1475" name="Rectangle 3">
            <a:extLst>
              <a:ext uri="{FF2B5EF4-FFF2-40B4-BE49-F238E27FC236}">
                <a16:creationId xmlns:a16="http://schemas.microsoft.com/office/drawing/2014/main" id="{24902254-2F8F-4538-A1BE-EAECBE12A1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>
            <a:extLst>
              <a:ext uri="{FF2B5EF4-FFF2-40B4-BE49-F238E27FC236}">
                <a16:creationId xmlns:a16="http://schemas.microsoft.com/office/drawing/2014/main" id="{67363FA8-7E00-43CF-BFE7-A64CEE9F59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427" name="Rectangle 3">
            <a:extLst>
              <a:ext uri="{FF2B5EF4-FFF2-40B4-BE49-F238E27FC236}">
                <a16:creationId xmlns:a16="http://schemas.microsoft.com/office/drawing/2014/main" id="{AE043004-3CD5-4DDA-A6AF-F18B91AB9B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>
            <a:extLst>
              <a:ext uri="{FF2B5EF4-FFF2-40B4-BE49-F238E27FC236}">
                <a16:creationId xmlns:a16="http://schemas.microsoft.com/office/drawing/2014/main" id="{108046FF-93D6-44EB-A711-5FD07D5D4C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6419" name="Rectangle 3">
            <a:extLst>
              <a:ext uri="{FF2B5EF4-FFF2-40B4-BE49-F238E27FC236}">
                <a16:creationId xmlns:a16="http://schemas.microsoft.com/office/drawing/2014/main" id="{CE06F269-D928-447B-A90B-81BC4F2AF8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>
            <a:extLst>
              <a:ext uri="{FF2B5EF4-FFF2-40B4-BE49-F238E27FC236}">
                <a16:creationId xmlns:a16="http://schemas.microsoft.com/office/drawing/2014/main" id="{34A83CA1-CA74-45D2-88FF-3D1BBB7592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8467" name="Rectangle 3">
            <a:extLst>
              <a:ext uri="{FF2B5EF4-FFF2-40B4-BE49-F238E27FC236}">
                <a16:creationId xmlns:a16="http://schemas.microsoft.com/office/drawing/2014/main" id="{12ED2CFB-EFA0-4AD8-9C31-2280220A35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>
            <a:extLst>
              <a:ext uri="{FF2B5EF4-FFF2-40B4-BE49-F238E27FC236}">
                <a16:creationId xmlns:a16="http://schemas.microsoft.com/office/drawing/2014/main" id="{F96509C0-CB1D-4F5F-9EC2-AC5780C4E5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7379" name="Rectangle 3">
            <a:extLst>
              <a:ext uri="{FF2B5EF4-FFF2-40B4-BE49-F238E27FC236}">
                <a16:creationId xmlns:a16="http://schemas.microsoft.com/office/drawing/2014/main" id="{5724E3CC-1535-423E-B300-62748C2158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>
            <a:extLst>
              <a:ext uri="{FF2B5EF4-FFF2-40B4-BE49-F238E27FC236}">
                <a16:creationId xmlns:a16="http://schemas.microsoft.com/office/drawing/2014/main" id="{ECED02EF-9407-46AC-BAA9-FEF3B6981D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8819" name="Rectangle 3">
            <a:extLst>
              <a:ext uri="{FF2B5EF4-FFF2-40B4-BE49-F238E27FC236}">
                <a16:creationId xmlns:a16="http://schemas.microsoft.com/office/drawing/2014/main" id="{BE51115F-826D-4665-B25E-65D7F00482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>
            <a:extLst>
              <a:ext uri="{FF2B5EF4-FFF2-40B4-BE49-F238E27FC236}">
                <a16:creationId xmlns:a16="http://schemas.microsoft.com/office/drawing/2014/main" id="{BDF36848-2B53-4009-A529-CB9EB90FC3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5091" name="Rectangle 3">
            <a:extLst>
              <a:ext uri="{FF2B5EF4-FFF2-40B4-BE49-F238E27FC236}">
                <a16:creationId xmlns:a16="http://schemas.microsoft.com/office/drawing/2014/main" id="{05DB5D29-092B-4145-B864-4D528ACEBA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>
            <a:extLst>
              <a:ext uri="{FF2B5EF4-FFF2-40B4-BE49-F238E27FC236}">
                <a16:creationId xmlns:a16="http://schemas.microsoft.com/office/drawing/2014/main" id="{53E4C264-54E8-4596-A2A3-1798AF7DC6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2019" name="Rectangle 3">
            <a:extLst>
              <a:ext uri="{FF2B5EF4-FFF2-40B4-BE49-F238E27FC236}">
                <a16:creationId xmlns:a16="http://schemas.microsoft.com/office/drawing/2014/main" id="{1BB61AE0-BF9D-4644-A729-1E5D3D7687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>
            <a:extLst>
              <a:ext uri="{FF2B5EF4-FFF2-40B4-BE49-F238E27FC236}">
                <a16:creationId xmlns:a16="http://schemas.microsoft.com/office/drawing/2014/main" id="{15E15E0D-5205-4202-93E3-65916F15CD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7139" name="Rectangle 3">
            <a:extLst>
              <a:ext uri="{FF2B5EF4-FFF2-40B4-BE49-F238E27FC236}">
                <a16:creationId xmlns:a16="http://schemas.microsoft.com/office/drawing/2014/main" id="{C11958BA-608A-4D46-9C2F-19539D9BA3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>
            <a:extLst>
              <a:ext uri="{FF2B5EF4-FFF2-40B4-BE49-F238E27FC236}">
                <a16:creationId xmlns:a16="http://schemas.microsoft.com/office/drawing/2014/main" id="{0538A6F4-85B1-4AD0-A434-9DD804ACF5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9187" name="Rectangle 3">
            <a:extLst>
              <a:ext uri="{FF2B5EF4-FFF2-40B4-BE49-F238E27FC236}">
                <a16:creationId xmlns:a16="http://schemas.microsoft.com/office/drawing/2014/main" id="{9EF1B4AE-DF3E-45BE-B49A-8113969231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D852147-E47E-4BDC-BF4D-97ACBE3E6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345E343-FDF2-468C-9E41-BA589A227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2B5362B-190A-4917-9417-9ECA4BC4D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4104267-754E-4530-BDF8-379B21B49708}" type="slidenum">
              <a:rPr lang="es-PR" altLang="en-US">
                <a:latin typeface="Calibri" panose="020F0502020204030204" pitchFamily="34" charset="0"/>
              </a:rPr>
              <a:pPr algn="r"/>
              <a:t>2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>
            <a:extLst>
              <a:ext uri="{FF2B5EF4-FFF2-40B4-BE49-F238E27FC236}">
                <a16:creationId xmlns:a16="http://schemas.microsoft.com/office/drawing/2014/main" id="{14F0B125-CA5B-47A4-991D-F0596DE197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1235" name="Rectangle 3">
            <a:extLst>
              <a:ext uri="{FF2B5EF4-FFF2-40B4-BE49-F238E27FC236}">
                <a16:creationId xmlns:a16="http://schemas.microsoft.com/office/drawing/2014/main" id="{4CC3FD39-BC3B-47E6-9D93-DD33C49AA2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>
            <a:extLst>
              <a:ext uri="{FF2B5EF4-FFF2-40B4-BE49-F238E27FC236}">
                <a16:creationId xmlns:a16="http://schemas.microsoft.com/office/drawing/2014/main" id="{96584C29-AFF7-4E52-A18E-0F40F0D167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5331" name="Rectangle 3">
            <a:extLst>
              <a:ext uri="{FF2B5EF4-FFF2-40B4-BE49-F238E27FC236}">
                <a16:creationId xmlns:a16="http://schemas.microsoft.com/office/drawing/2014/main" id="{8F33F0AA-CA2A-41C9-8DFD-F0FA1042DD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>
            <a:extLst>
              <a:ext uri="{FF2B5EF4-FFF2-40B4-BE49-F238E27FC236}">
                <a16:creationId xmlns:a16="http://schemas.microsoft.com/office/drawing/2014/main" id="{CCF0C654-6C7B-4F23-BCC1-4D4E304197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3283" name="Rectangle 3">
            <a:extLst>
              <a:ext uri="{FF2B5EF4-FFF2-40B4-BE49-F238E27FC236}">
                <a16:creationId xmlns:a16="http://schemas.microsoft.com/office/drawing/2014/main" id="{CF30E1F2-1817-480D-A66D-F7C4AF5FCD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>
            <a:extLst>
              <a:ext uri="{FF2B5EF4-FFF2-40B4-BE49-F238E27FC236}">
                <a16:creationId xmlns:a16="http://schemas.microsoft.com/office/drawing/2014/main" id="{D4BD84F2-E0A2-4856-B908-42EE046386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2563" name="Rectangle 3">
            <a:extLst>
              <a:ext uri="{FF2B5EF4-FFF2-40B4-BE49-F238E27FC236}">
                <a16:creationId xmlns:a16="http://schemas.microsoft.com/office/drawing/2014/main" id="{CE34E369-7A19-44A3-8412-D21421BC4A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>
            <a:extLst>
              <a:ext uri="{FF2B5EF4-FFF2-40B4-BE49-F238E27FC236}">
                <a16:creationId xmlns:a16="http://schemas.microsoft.com/office/drawing/2014/main" id="{8FC1BC28-46EE-46F4-981E-3521C79B74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4611" name="Rectangle 3">
            <a:extLst>
              <a:ext uri="{FF2B5EF4-FFF2-40B4-BE49-F238E27FC236}">
                <a16:creationId xmlns:a16="http://schemas.microsoft.com/office/drawing/2014/main" id="{DAA4B15B-F609-42C2-A6B2-A7C9FD5E45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>
            <a:extLst>
              <a:ext uri="{FF2B5EF4-FFF2-40B4-BE49-F238E27FC236}">
                <a16:creationId xmlns:a16="http://schemas.microsoft.com/office/drawing/2014/main" id="{F8E397BD-9ECF-4B92-82A0-B3E68F189B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6659" name="Rectangle 3">
            <a:extLst>
              <a:ext uri="{FF2B5EF4-FFF2-40B4-BE49-F238E27FC236}">
                <a16:creationId xmlns:a16="http://schemas.microsoft.com/office/drawing/2014/main" id="{50B4A51E-7E7C-4A41-9023-631768DA4B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>
            <a:extLst>
              <a:ext uri="{FF2B5EF4-FFF2-40B4-BE49-F238E27FC236}">
                <a16:creationId xmlns:a16="http://schemas.microsoft.com/office/drawing/2014/main" id="{1E750094-0E03-4302-AF6B-EA89A5F17E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8707" name="Rectangle 3">
            <a:extLst>
              <a:ext uri="{FF2B5EF4-FFF2-40B4-BE49-F238E27FC236}">
                <a16:creationId xmlns:a16="http://schemas.microsoft.com/office/drawing/2014/main" id="{A2B1F63F-A8BD-4EAE-B16B-3DD449C561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>
            <a:extLst>
              <a:ext uri="{FF2B5EF4-FFF2-40B4-BE49-F238E27FC236}">
                <a16:creationId xmlns:a16="http://schemas.microsoft.com/office/drawing/2014/main" id="{2C4A8DED-9545-42A6-86C8-CDD5FB8EFC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0755" name="Rectangle 3">
            <a:extLst>
              <a:ext uri="{FF2B5EF4-FFF2-40B4-BE49-F238E27FC236}">
                <a16:creationId xmlns:a16="http://schemas.microsoft.com/office/drawing/2014/main" id="{51CB7C02-5E79-4937-BEC3-3805B32489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>
            <a:extLst>
              <a:ext uri="{FF2B5EF4-FFF2-40B4-BE49-F238E27FC236}">
                <a16:creationId xmlns:a16="http://schemas.microsoft.com/office/drawing/2014/main" id="{65184B13-0C90-42C4-9354-53D695694E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4243" name="Rectangle 3">
            <a:extLst>
              <a:ext uri="{FF2B5EF4-FFF2-40B4-BE49-F238E27FC236}">
                <a16:creationId xmlns:a16="http://schemas.microsoft.com/office/drawing/2014/main" id="{E215B351-6D64-45A6-A7E3-BFF05900B4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>
            <a:extLst>
              <a:ext uri="{FF2B5EF4-FFF2-40B4-BE49-F238E27FC236}">
                <a16:creationId xmlns:a16="http://schemas.microsoft.com/office/drawing/2014/main" id="{66721B1D-EBE1-409C-95D8-B4D9CE7EDB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6291" name="Rectangle 3">
            <a:extLst>
              <a:ext uri="{FF2B5EF4-FFF2-40B4-BE49-F238E27FC236}">
                <a16:creationId xmlns:a16="http://schemas.microsoft.com/office/drawing/2014/main" id="{A58C4027-9FD5-4695-8DF4-CAD7FF2222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>
            <a:extLst>
              <a:ext uri="{FF2B5EF4-FFF2-40B4-BE49-F238E27FC236}">
                <a16:creationId xmlns:a16="http://schemas.microsoft.com/office/drawing/2014/main" id="{A6F3BE68-A04A-4E4E-A93F-7D73A26200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4131" name="Rectangle 3">
            <a:extLst>
              <a:ext uri="{FF2B5EF4-FFF2-40B4-BE49-F238E27FC236}">
                <a16:creationId xmlns:a16="http://schemas.microsoft.com/office/drawing/2014/main" id="{CB192E56-0454-46F9-B127-9751B1F7E2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674" name="Rectangle 2">
            <a:extLst>
              <a:ext uri="{FF2B5EF4-FFF2-40B4-BE49-F238E27FC236}">
                <a16:creationId xmlns:a16="http://schemas.microsoft.com/office/drawing/2014/main" id="{60BFE18B-EA48-44F7-84F9-F7B207E1D5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2675" name="Rectangle 3">
            <a:extLst>
              <a:ext uri="{FF2B5EF4-FFF2-40B4-BE49-F238E27FC236}">
                <a16:creationId xmlns:a16="http://schemas.microsoft.com/office/drawing/2014/main" id="{1845C86D-A55E-417D-B30C-331C4254C8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Rectangle 2">
            <a:extLst>
              <a:ext uri="{FF2B5EF4-FFF2-40B4-BE49-F238E27FC236}">
                <a16:creationId xmlns:a16="http://schemas.microsoft.com/office/drawing/2014/main" id="{92CDF3CD-E204-4E49-851E-F7C5DFD40D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4723" name="Rectangle 3">
            <a:extLst>
              <a:ext uri="{FF2B5EF4-FFF2-40B4-BE49-F238E27FC236}">
                <a16:creationId xmlns:a16="http://schemas.microsoft.com/office/drawing/2014/main" id="{DCA15FB5-021C-482C-B7DF-5E71F5AF95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>
            <a:extLst>
              <a:ext uri="{FF2B5EF4-FFF2-40B4-BE49-F238E27FC236}">
                <a16:creationId xmlns:a16="http://schemas.microsoft.com/office/drawing/2014/main" id="{DCF3B35F-96DD-4B63-BCCE-DFC64CBDB2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6771" name="Rectangle 3">
            <a:extLst>
              <a:ext uri="{FF2B5EF4-FFF2-40B4-BE49-F238E27FC236}">
                <a16:creationId xmlns:a16="http://schemas.microsoft.com/office/drawing/2014/main" id="{98855EC2-D755-4284-B768-5AF6DA1B66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>
            <a:extLst>
              <a:ext uri="{FF2B5EF4-FFF2-40B4-BE49-F238E27FC236}">
                <a16:creationId xmlns:a16="http://schemas.microsoft.com/office/drawing/2014/main" id="{D98E2C4E-5871-4B6D-9989-95DEABEAB2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2195" name="Rectangle 3">
            <a:extLst>
              <a:ext uri="{FF2B5EF4-FFF2-40B4-BE49-F238E27FC236}">
                <a16:creationId xmlns:a16="http://schemas.microsoft.com/office/drawing/2014/main" id="{3F6A4B46-A571-46E1-8E9E-80AC6B3C6B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>
            <a:extLst>
              <a:ext uri="{FF2B5EF4-FFF2-40B4-BE49-F238E27FC236}">
                <a16:creationId xmlns:a16="http://schemas.microsoft.com/office/drawing/2014/main" id="{99F20012-1D87-4411-9B73-33763FE137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2803" name="Rectangle 3">
            <a:extLst>
              <a:ext uri="{FF2B5EF4-FFF2-40B4-BE49-F238E27FC236}">
                <a16:creationId xmlns:a16="http://schemas.microsoft.com/office/drawing/2014/main" id="{A0BE8A1D-22AB-4618-BAC6-B151557363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>
            <a:extLst>
              <a:ext uri="{FF2B5EF4-FFF2-40B4-BE49-F238E27FC236}">
                <a16:creationId xmlns:a16="http://schemas.microsoft.com/office/drawing/2014/main" id="{180F681A-B399-40DA-9942-F013BA3091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3523" name="Rectangle 3">
            <a:extLst>
              <a:ext uri="{FF2B5EF4-FFF2-40B4-BE49-F238E27FC236}">
                <a16:creationId xmlns:a16="http://schemas.microsoft.com/office/drawing/2014/main" id="{C6ECED46-01FA-43F9-B2FC-2E13C00C40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>
            <a:extLst>
              <a:ext uri="{FF2B5EF4-FFF2-40B4-BE49-F238E27FC236}">
                <a16:creationId xmlns:a16="http://schemas.microsoft.com/office/drawing/2014/main" id="{C3B4D074-3B09-42CE-B3DE-06E7A17348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5571" name="Rectangle 3">
            <a:extLst>
              <a:ext uri="{FF2B5EF4-FFF2-40B4-BE49-F238E27FC236}">
                <a16:creationId xmlns:a16="http://schemas.microsoft.com/office/drawing/2014/main" id="{473A6222-AC35-4115-A40A-A6FBB878F8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>
            <a:extLst>
              <a:ext uri="{FF2B5EF4-FFF2-40B4-BE49-F238E27FC236}">
                <a16:creationId xmlns:a16="http://schemas.microsoft.com/office/drawing/2014/main" id="{5D33B2F8-83E1-44AB-BA74-72A36430D5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7619" name="Rectangle 3">
            <a:extLst>
              <a:ext uri="{FF2B5EF4-FFF2-40B4-BE49-F238E27FC236}">
                <a16:creationId xmlns:a16="http://schemas.microsoft.com/office/drawing/2014/main" id="{4F24358E-F1B6-4835-854B-635A78A421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>
            <a:extLst>
              <a:ext uri="{FF2B5EF4-FFF2-40B4-BE49-F238E27FC236}">
                <a16:creationId xmlns:a16="http://schemas.microsoft.com/office/drawing/2014/main" id="{8C71941A-888F-41A6-96EA-C874E815C1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9667" name="Rectangle 3">
            <a:extLst>
              <a:ext uri="{FF2B5EF4-FFF2-40B4-BE49-F238E27FC236}">
                <a16:creationId xmlns:a16="http://schemas.microsoft.com/office/drawing/2014/main" id="{40388E68-9148-41ED-89B7-F6833077E0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">
            <a:extLst>
              <a:ext uri="{FF2B5EF4-FFF2-40B4-BE49-F238E27FC236}">
                <a16:creationId xmlns:a16="http://schemas.microsoft.com/office/drawing/2014/main" id="{7884B2BB-D236-416C-80C0-345B76E589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56924DD2-088E-49B3-AB8F-16AB3B5769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>
            <a:extLst>
              <a:ext uri="{FF2B5EF4-FFF2-40B4-BE49-F238E27FC236}">
                <a16:creationId xmlns:a16="http://schemas.microsoft.com/office/drawing/2014/main" id="{D797697C-BA57-42FA-AD93-5BB1CF2450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6179" name="Rectangle 3">
            <a:extLst>
              <a:ext uri="{FF2B5EF4-FFF2-40B4-BE49-F238E27FC236}">
                <a16:creationId xmlns:a16="http://schemas.microsoft.com/office/drawing/2014/main" id="{2F792386-2604-46FD-AE08-828B18656F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>
            <a:extLst>
              <a:ext uri="{FF2B5EF4-FFF2-40B4-BE49-F238E27FC236}">
                <a16:creationId xmlns:a16="http://schemas.microsoft.com/office/drawing/2014/main" id="{0C735467-FD6E-463B-A921-2DFF3B77D7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1715" name="Rectangle 3">
            <a:extLst>
              <a:ext uri="{FF2B5EF4-FFF2-40B4-BE49-F238E27FC236}">
                <a16:creationId xmlns:a16="http://schemas.microsoft.com/office/drawing/2014/main" id="{7FDAF37E-0A06-4FC2-A171-A9753D01AA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>
            <a:extLst>
              <a:ext uri="{FF2B5EF4-FFF2-40B4-BE49-F238E27FC236}">
                <a16:creationId xmlns:a16="http://schemas.microsoft.com/office/drawing/2014/main" id="{8B562E1A-C9FD-46B7-9B07-88BB800D48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5811" name="Rectangle 3">
            <a:extLst>
              <a:ext uri="{FF2B5EF4-FFF2-40B4-BE49-F238E27FC236}">
                <a16:creationId xmlns:a16="http://schemas.microsoft.com/office/drawing/2014/main" id="{6CEB1A80-B6F0-407C-A67A-F26A6E1859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>
            <a:extLst>
              <a:ext uri="{FF2B5EF4-FFF2-40B4-BE49-F238E27FC236}">
                <a16:creationId xmlns:a16="http://schemas.microsoft.com/office/drawing/2014/main" id="{6C532D7A-9FE8-43B7-9F53-C7090689D7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9907" name="Rectangle 3">
            <a:extLst>
              <a:ext uri="{FF2B5EF4-FFF2-40B4-BE49-F238E27FC236}">
                <a16:creationId xmlns:a16="http://schemas.microsoft.com/office/drawing/2014/main" id="{0272C724-4D75-4FDF-BC27-11045A97AA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>
            <a:extLst>
              <a:ext uri="{FF2B5EF4-FFF2-40B4-BE49-F238E27FC236}">
                <a16:creationId xmlns:a16="http://schemas.microsoft.com/office/drawing/2014/main" id="{EEE6821B-1664-44E5-A21A-68273A8ED5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7859" name="Rectangle 3">
            <a:extLst>
              <a:ext uri="{FF2B5EF4-FFF2-40B4-BE49-F238E27FC236}">
                <a16:creationId xmlns:a16="http://schemas.microsoft.com/office/drawing/2014/main" id="{C4D40A8C-B7BC-41C7-A9F4-D8DCF8BE87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>
            <a:extLst>
              <a:ext uri="{FF2B5EF4-FFF2-40B4-BE49-F238E27FC236}">
                <a16:creationId xmlns:a16="http://schemas.microsoft.com/office/drawing/2014/main" id="{E02D0409-F5BB-4B3B-81FB-83C8E6E5A2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1955" name="Rectangle 3">
            <a:extLst>
              <a:ext uri="{FF2B5EF4-FFF2-40B4-BE49-F238E27FC236}">
                <a16:creationId xmlns:a16="http://schemas.microsoft.com/office/drawing/2014/main" id="{6D813B56-3BD2-4D78-AE78-9C0AA77F81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>
            <a:extLst>
              <a:ext uri="{FF2B5EF4-FFF2-40B4-BE49-F238E27FC236}">
                <a16:creationId xmlns:a16="http://schemas.microsoft.com/office/drawing/2014/main" id="{D1550431-DE94-4B14-9409-2BE639AEB1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4003" name="Rectangle 3">
            <a:extLst>
              <a:ext uri="{FF2B5EF4-FFF2-40B4-BE49-F238E27FC236}">
                <a16:creationId xmlns:a16="http://schemas.microsoft.com/office/drawing/2014/main" id="{5A9B1F36-B759-43F0-B82E-568A9A6F4C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>
            <a:extLst>
              <a:ext uri="{FF2B5EF4-FFF2-40B4-BE49-F238E27FC236}">
                <a16:creationId xmlns:a16="http://schemas.microsoft.com/office/drawing/2014/main" id="{6DF9E94D-56E1-40E1-8D2A-87C048B110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6051" name="Rectangle 3">
            <a:extLst>
              <a:ext uri="{FF2B5EF4-FFF2-40B4-BE49-F238E27FC236}">
                <a16:creationId xmlns:a16="http://schemas.microsoft.com/office/drawing/2014/main" id="{DBD1C44B-0EFB-4535-869A-967DDB3CD7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>
            <a:extLst>
              <a:ext uri="{FF2B5EF4-FFF2-40B4-BE49-F238E27FC236}">
                <a16:creationId xmlns:a16="http://schemas.microsoft.com/office/drawing/2014/main" id="{EE4C1355-432E-49A0-A380-7F02112DB4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8947" name="Rectangle 3">
            <a:extLst>
              <a:ext uri="{FF2B5EF4-FFF2-40B4-BE49-F238E27FC236}">
                <a16:creationId xmlns:a16="http://schemas.microsoft.com/office/drawing/2014/main" id="{A7E4EC70-55E0-4332-B62A-1E5357EAA9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>
            <a:extLst>
              <a:ext uri="{FF2B5EF4-FFF2-40B4-BE49-F238E27FC236}">
                <a16:creationId xmlns:a16="http://schemas.microsoft.com/office/drawing/2014/main" id="{C0A53D8C-BF78-4502-91DE-41871B241E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0147" name="Rectangle 3">
            <a:extLst>
              <a:ext uri="{FF2B5EF4-FFF2-40B4-BE49-F238E27FC236}">
                <a16:creationId xmlns:a16="http://schemas.microsoft.com/office/drawing/2014/main" id="{6FFDBDAD-5737-4496-A367-225925525B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>
            <a:extLst>
              <a:ext uri="{FF2B5EF4-FFF2-40B4-BE49-F238E27FC236}">
                <a16:creationId xmlns:a16="http://schemas.microsoft.com/office/drawing/2014/main" id="{CD8AE5F4-5386-4EFD-B19C-CDF589CDD3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4851" name="Rectangle 3">
            <a:extLst>
              <a:ext uri="{FF2B5EF4-FFF2-40B4-BE49-F238E27FC236}">
                <a16:creationId xmlns:a16="http://schemas.microsoft.com/office/drawing/2014/main" id="{3C34D305-DD8C-4A05-97AD-43D49A3C3D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>
            <a:extLst>
              <a:ext uri="{FF2B5EF4-FFF2-40B4-BE49-F238E27FC236}">
                <a16:creationId xmlns:a16="http://schemas.microsoft.com/office/drawing/2014/main" id="{280C7E16-ABE8-4CC5-8B57-71D4E63E76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8227" name="Rectangle 3">
            <a:extLst>
              <a:ext uri="{FF2B5EF4-FFF2-40B4-BE49-F238E27FC236}">
                <a16:creationId xmlns:a16="http://schemas.microsoft.com/office/drawing/2014/main" id="{16312CC6-4993-461E-8160-A504F64508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>
            <a:extLst>
              <a:ext uri="{FF2B5EF4-FFF2-40B4-BE49-F238E27FC236}">
                <a16:creationId xmlns:a16="http://schemas.microsoft.com/office/drawing/2014/main" id="{297FB363-453E-4782-9707-52AFCA2AC6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6899" name="Rectangle 3">
            <a:extLst>
              <a:ext uri="{FF2B5EF4-FFF2-40B4-BE49-F238E27FC236}">
                <a16:creationId xmlns:a16="http://schemas.microsoft.com/office/drawing/2014/main" id="{C04061CB-2965-47B9-AC7B-BAC65036D6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>
            <a:extLst>
              <a:ext uri="{FF2B5EF4-FFF2-40B4-BE49-F238E27FC236}">
                <a16:creationId xmlns:a16="http://schemas.microsoft.com/office/drawing/2014/main" id="{E09570D4-D942-4345-BF88-4567189F5F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8099" name="Rectangle 3">
            <a:extLst>
              <a:ext uri="{FF2B5EF4-FFF2-40B4-BE49-F238E27FC236}">
                <a16:creationId xmlns:a16="http://schemas.microsoft.com/office/drawing/2014/main" id="{17EACCF3-5B6B-4BA3-8052-A5645EA315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>
            <a:extLst>
              <a:ext uri="{FF2B5EF4-FFF2-40B4-BE49-F238E27FC236}">
                <a16:creationId xmlns:a16="http://schemas.microsoft.com/office/drawing/2014/main" id="{A88BBC7B-8A0C-49D2-A6EC-BFD034D1C9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0995" name="Rectangle 3">
            <a:extLst>
              <a:ext uri="{FF2B5EF4-FFF2-40B4-BE49-F238E27FC236}">
                <a16:creationId xmlns:a16="http://schemas.microsoft.com/office/drawing/2014/main" id="{C080A6F8-EFF3-4E91-8837-EF98BA2AF5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>
            <a:extLst>
              <a:ext uri="{FF2B5EF4-FFF2-40B4-BE49-F238E27FC236}">
                <a16:creationId xmlns:a16="http://schemas.microsoft.com/office/drawing/2014/main" id="{D12ED3D5-4312-4CCC-A105-681C0CE8AD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0035" name="Rectangle 3">
            <a:extLst>
              <a:ext uri="{FF2B5EF4-FFF2-40B4-BE49-F238E27FC236}">
                <a16:creationId xmlns:a16="http://schemas.microsoft.com/office/drawing/2014/main" id="{5A84CC49-B6AA-40C1-B5B0-7531028692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>
            <a:extLst>
              <a:ext uri="{FF2B5EF4-FFF2-40B4-BE49-F238E27FC236}">
                <a16:creationId xmlns:a16="http://schemas.microsoft.com/office/drawing/2014/main" id="{561E8C12-26E7-459B-8E04-DC2B6F2308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6531" name="Rectangle 3">
            <a:extLst>
              <a:ext uri="{FF2B5EF4-FFF2-40B4-BE49-F238E27FC236}">
                <a16:creationId xmlns:a16="http://schemas.microsoft.com/office/drawing/2014/main" id="{DF752CCA-DD11-4719-991D-3E4F4B960C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>
            <a:extLst>
              <a:ext uri="{FF2B5EF4-FFF2-40B4-BE49-F238E27FC236}">
                <a16:creationId xmlns:a16="http://schemas.microsoft.com/office/drawing/2014/main" id="{1BBDC3B6-87DE-4579-AAF8-F7518A7AAC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8579" name="Rectangle 3">
            <a:extLst>
              <a:ext uri="{FF2B5EF4-FFF2-40B4-BE49-F238E27FC236}">
                <a16:creationId xmlns:a16="http://schemas.microsoft.com/office/drawing/2014/main" id="{4790735C-38BE-4545-B62F-1572A2A516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>
            <a:extLst>
              <a:ext uri="{FF2B5EF4-FFF2-40B4-BE49-F238E27FC236}">
                <a16:creationId xmlns:a16="http://schemas.microsoft.com/office/drawing/2014/main" id="{48B9725D-38FE-4E17-93F3-A3B8056B18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0627" name="Rectangle 3">
            <a:extLst>
              <a:ext uri="{FF2B5EF4-FFF2-40B4-BE49-F238E27FC236}">
                <a16:creationId xmlns:a16="http://schemas.microsoft.com/office/drawing/2014/main" id="{78377698-F1B8-427C-B2DE-A598E130BB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>
            <a:extLst>
              <a:ext uri="{FF2B5EF4-FFF2-40B4-BE49-F238E27FC236}">
                <a16:creationId xmlns:a16="http://schemas.microsoft.com/office/drawing/2014/main" id="{9066817E-11F2-45F9-9892-0EA2157002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4483" name="Rectangle 3">
            <a:extLst>
              <a:ext uri="{FF2B5EF4-FFF2-40B4-BE49-F238E27FC236}">
                <a16:creationId xmlns:a16="http://schemas.microsoft.com/office/drawing/2014/main" id="{FCDF3693-C9C7-4FEB-B93D-24A81F32EF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>
            <a:extLst>
              <a:ext uri="{FF2B5EF4-FFF2-40B4-BE49-F238E27FC236}">
                <a16:creationId xmlns:a16="http://schemas.microsoft.com/office/drawing/2014/main" id="{407623E9-2C18-4F78-9A87-3EE7ACF751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8339" name="Rectangle 3">
            <a:extLst>
              <a:ext uri="{FF2B5EF4-FFF2-40B4-BE49-F238E27FC236}">
                <a16:creationId xmlns:a16="http://schemas.microsoft.com/office/drawing/2014/main" id="{0D2AF1E8-8738-48CD-8AF4-C084F7EE64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>
            <a:extLst>
              <a:ext uri="{FF2B5EF4-FFF2-40B4-BE49-F238E27FC236}">
                <a16:creationId xmlns:a16="http://schemas.microsoft.com/office/drawing/2014/main" id="{810978D2-B8DE-475A-A139-43C026E497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0387" name="Rectangle 3">
            <a:extLst>
              <a:ext uri="{FF2B5EF4-FFF2-40B4-BE49-F238E27FC236}">
                <a16:creationId xmlns:a16="http://schemas.microsoft.com/office/drawing/2014/main" id="{02667936-1BC9-4C88-B127-19ED3BC454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>
            <a:extLst>
              <a:ext uri="{FF2B5EF4-FFF2-40B4-BE49-F238E27FC236}">
                <a16:creationId xmlns:a16="http://schemas.microsoft.com/office/drawing/2014/main" id="{08B232AC-B363-4CBF-92C8-2F32E08C7E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0275" name="Rectangle 3">
            <a:extLst>
              <a:ext uri="{FF2B5EF4-FFF2-40B4-BE49-F238E27FC236}">
                <a16:creationId xmlns:a16="http://schemas.microsoft.com/office/drawing/2014/main" id="{43DBB5EA-14D4-453C-9AA0-1665431ACB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Slide Image Placeholder 1">
            <a:extLst>
              <a:ext uri="{FF2B5EF4-FFF2-40B4-BE49-F238E27FC236}">
                <a16:creationId xmlns:a16="http://schemas.microsoft.com/office/drawing/2014/main" id="{65AF983E-917F-43CA-A09C-202D37353D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9811" name="Notes Placeholder 2">
            <a:extLst>
              <a:ext uri="{FF2B5EF4-FFF2-40B4-BE49-F238E27FC236}">
                <a16:creationId xmlns:a16="http://schemas.microsoft.com/office/drawing/2014/main" id="{3A105718-D7CC-4D8C-BCB8-0898D6F8B3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759812" name="Slide Number Placeholder 3">
            <a:extLst>
              <a:ext uri="{FF2B5EF4-FFF2-40B4-BE49-F238E27FC236}">
                <a16:creationId xmlns:a16="http://schemas.microsoft.com/office/drawing/2014/main" id="{C4005216-677C-4DAA-8049-D0F9B0451DC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5178C7C-FFA5-499A-95F3-2E250523668F}" type="slidenum">
              <a:rPr lang="es-PR" altLang="en-US" sz="1200">
                <a:latin typeface="Calibri" panose="020F0502020204030204" pitchFamily="34" charset="0"/>
              </a:rPr>
              <a:pPr algn="r"/>
              <a:t>60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>
            <a:extLst>
              <a:ext uri="{FF2B5EF4-FFF2-40B4-BE49-F238E27FC236}">
                <a16:creationId xmlns:a16="http://schemas.microsoft.com/office/drawing/2014/main" id="{06B9D6C8-0976-4E67-9160-2A52F87C6D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2323" name="Rectangle 3">
            <a:extLst>
              <a:ext uri="{FF2B5EF4-FFF2-40B4-BE49-F238E27FC236}">
                <a16:creationId xmlns:a16="http://schemas.microsoft.com/office/drawing/2014/main" id="{92A6E644-99AC-4472-B276-6C644FB12A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>
            <a:extLst>
              <a:ext uri="{FF2B5EF4-FFF2-40B4-BE49-F238E27FC236}">
                <a16:creationId xmlns:a16="http://schemas.microsoft.com/office/drawing/2014/main" id="{FAEDE0F8-19C1-4225-9B2A-2AFD35B8AB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2435" name="Rectangle 3">
            <a:extLst>
              <a:ext uri="{FF2B5EF4-FFF2-40B4-BE49-F238E27FC236}">
                <a16:creationId xmlns:a16="http://schemas.microsoft.com/office/drawing/2014/main" id="{7138D11A-F537-4AF2-B8CB-11B1E2B801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>
            <a:extLst>
              <a:ext uri="{FF2B5EF4-FFF2-40B4-BE49-F238E27FC236}">
                <a16:creationId xmlns:a16="http://schemas.microsoft.com/office/drawing/2014/main" id="{0E448368-54CF-4C5E-AD39-DA0D2A5229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4371" name="Rectangle 3">
            <a:extLst>
              <a:ext uri="{FF2B5EF4-FFF2-40B4-BE49-F238E27FC236}">
                <a16:creationId xmlns:a16="http://schemas.microsoft.com/office/drawing/2014/main" id="{3E964BF0-BBFA-49FD-9E36-6F206BDF74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232FD-6863-4787-9F33-BE88274C2ABC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796BF31-5326-4DD9-B020-48A74DD80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3BC1-4F9B-45E7-8C28-4457F5619041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80430-76C6-4D4C-88D8-172FC975B1AC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DD9409B3-B78D-4A1D-8CCE-5779E582A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43ECA340-A20B-4F1B-987B-4EE27B5FC8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>
                <a:latin typeface="Arial" panose="020B0604020202020204" pitchFamily="34" charset="0"/>
              </a:rPr>
              <a:t>Saludmed 2013, por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>
                <a:latin typeface="Arial" panose="020B0604020202020204" pitchFamily="34" charset="0"/>
                <a:hlinkClick r:id="rId5"/>
              </a:rPr>
              <a:t>"Creative Commons"</a:t>
            </a:r>
            <a:r>
              <a:rPr lang="es-PR" altLang="en-US" sz="120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de tipo: </a:t>
            </a:r>
            <a:r>
              <a:rPr lang="es-PR" altLang="en-US" sz="1200" b="1" i="1">
                <a:latin typeface="Arial" panose="020B0604020202020204" pitchFamily="34" charset="0"/>
                <a:hlinkClick r:id="rId5"/>
              </a:rPr>
              <a:t>Reconocimiento-NoComercial-Sin Obras Derivadas 3.0.  Licencia de Puerto Rico</a:t>
            </a:r>
            <a:r>
              <a:rPr lang="es-PR" altLang="en-US" sz="120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>
                <a:latin typeface="Arial" panose="020B0604020202020204" pitchFamily="34" charset="0"/>
              </a:rPr>
              <a:t>.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766CA-9F98-470A-8730-F0ED9615B6C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30355-B6B6-4990-8C17-795EFC10169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F3D83-0872-4103-A335-D87B8098907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2E395-417B-4670-8C5D-456DEB82EFF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784CB-7BC3-4D5D-81CF-36CD7F57B9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54BF4-41CE-4A55-8FC6-DEE283F013F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781C3BE1-CDBE-4EEC-B1CB-CEE1D12A19BC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4CBDC322-10B5-45ED-9757-72DAD15159E2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C20E3B62-2A0D-43E1-BE12-2A93DC228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DA73B-32DD-48A1-9BD7-50BFA2B00626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1" name="Date Placeholder 27">
            <a:extLst>
              <a:ext uri="{FF2B5EF4-FFF2-40B4-BE49-F238E27FC236}">
                <a16:creationId xmlns:a16="http://schemas.microsoft.com/office/drawing/2014/main" id="{56BAC078-7CA1-4B0B-AFF4-801123B29B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5B1D-D955-44FF-B2D8-26DDF89EF8B2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DAE12EC0-3B70-41BA-A4A5-A1D5BE2F90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0928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25B7509-2D1F-4893-8634-D35104BB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932F-B630-409C-8631-4BD7B7F70CAF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9EE33E8-EC1D-4422-863C-267177B9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0AF4084-6EEF-4684-A174-CB3FDC9D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3517-0570-4723-A58C-A8047FE0D9A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4864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7E4E6BA-BD63-4359-8CA3-400D9B2E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CA4F-927E-497F-83F2-40017AF15A53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AEFCC5-A689-4034-ADCD-189F909D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3E195A2-ECCD-41B0-8836-83FA17FF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6324-555D-4E44-A81F-0EC2604344C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95976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295F7-6592-46E0-B438-D84020339C5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143000"/>
            <a:ext cx="8229600" cy="5430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67C50-ED77-4627-9451-B528F030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AC4B-DB7E-4283-AB46-CB0FA8E027D2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5A049-38D6-4EFD-A38C-DDA7931C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4565D-6735-4453-91B6-E40C353F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fld id="{773407B1-702D-46DE-8060-92492C37438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5701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56C53E5-C9FF-4F34-BE62-65162574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839E-F44D-4617-BBFE-640AE21D380F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333CED-7520-4C45-A90A-A183E2DC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A945CEE-DE35-41E2-83F8-83334873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535F8-FD8C-439C-91DE-1FDA75253DE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24833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8438C48-4006-4614-ABCC-61CCDD4F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D9A3-B8F7-45AC-9E3B-C1ECB2A4A53A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B63C891-7689-4D6E-9E2E-ED458084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8627A83-9DF1-4400-9C0D-2EA481DD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05284-AD4B-447E-A606-DF629847450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998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8A39803-4FE4-4E8E-BAB5-8F5E1AFE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7A3A-F761-411F-8755-F1297DA983D1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1C39D5B-CEDC-45E7-A467-7BD048FC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F289E42-808F-4AD7-9120-E4D2989A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9CA71-4B93-4B5D-A558-7DCF044B1BF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5730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6749EE-2831-4333-B6DA-F384AF40976E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3992F-1866-4A79-9193-2FE35DA8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3E1CA6-9FB0-4C0C-8923-5C1BFA053EE9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2F8F1-F202-4AFB-BEFD-A29766E95DB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587181-BF6E-4649-9D33-30F6B3C999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8AA89BC5-0CB5-48FC-AE9A-5402077048BB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F860DCEC-4AE2-42AE-9488-9C8DF2968925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50FBEB-59DB-4F38-A571-152967F8BB74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4A98B-9A8D-464B-A0F4-7825638379D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B379DD-8333-46C0-9710-209FFB021989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D600A-5FEE-4ED6-9C13-F176A39B6EA3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0C178-E5BC-4D18-8761-60D202E8D18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E3562A-F42B-48AC-89AE-EC00C6F7D2AC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58020CF3-5F40-4FA6-B88F-C47751331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2C661DB2-BBF5-4170-AE51-89DDF458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E615BB-0C2B-4C0A-BEC0-5D1DC5DD3627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BC122EAC-B94F-4DFA-89AF-92D2E9E1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E91317AF-4F96-47F1-A30F-D93078F7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931C-9DA3-4711-8227-F6C80DF358E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60828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37CA85-F6CE-49EC-9F67-3670B8BF8E33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E957B-B756-426B-B006-BEE92FD2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328C3-6274-4FC7-B90B-054F582FCE8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D95670-CEEC-4193-9A1A-C1698FBEFE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7BAEB-77B7-4BE9-B772-A46A5A4BF7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943E10F3-065C-41B8-9F92-E50C383A834C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CB768474-1071-4AC6-89D0-F9EAFFA81668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9308D-15FC-42E8-BBCB-80FD9F4C777C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51F50-078A-4981-91EB-BA3BF8C7D918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B790E-B2A5-4647-9947-925282D9C369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27E02-AB35-4673-BA55-04EF75A27F8A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FB126-C5A9-42A2-8617-C1E6F49AFD3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574AC-1143-4EB4-B900-AD0FE4973F8B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40ABB5CE-EF4B-486D-A86F-BA19B3BCBB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FE32FFCC-6DC9-48AB-BD21-D3414C33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AAE1-B501-43BF-ADCF-B2089A3A1E6E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CC035C4-D3DB-486C-90D5-64890BF0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11F7DA5B-212B-4D7B-A9D1-1FA90E8B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6583-294C-4448-9DE2-CD4A6407E91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1299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32104CC-278A-4850-8A8B-493BF84B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1181-2A47-4ABC-BBD8-14505B53C772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FCCAB-58EA-4146-83B7-5806BDBB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F5987A0-4E50-48A3-B405-0991605E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010E-A5FC-4486-9CC2-19D0FF3A5DD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4738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3E6D7F0-A7D4-4737-A425-413A2AB7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76C5-CD71-460A-ACBD-303013664DDE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53A2DDD-92E4-4FD3-BDDC-7366940A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86D9202-A86C-46B5-8D8C-B341A438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4133-7264-496E-8DEA-FE23457F293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2451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42375C9-5247-4C48-AC12-C724777F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666F-EE45-4B0F-A21D-25A31097E9A0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9B64D7-CCEE-4C0A-9530-8C737DD4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BC3CC12-AF0D-4875-A51E-CFA43913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939A-7B32-40E8-856C-F85637244B5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81987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48283D7-8062-4DB3-B716-8B22B0CA2FB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D57DA7-FE7F-41EC-BAE9-1F437A6B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D123B3-9CEF-49DF-9D65-A09CB04B457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0D0DB1-24EF-4371-B59B-4FB093E120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BA247D-3790-49B8-9485-736081C649A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9D88F638-216F-42CB-BD85-052246B87C1B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EF9A0353-07A8-4230-86EF-56C2DAD8234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3762B-2C33-47AE-B2B4-C9E3B699BA5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9CB1D1-6434-426E-B8AD-C6ECE39C4F3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24DFC5-013D-45BA-A620-2D41B21A5028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10DB43-8790-4002-BE6B-D9A3D523548C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C22DC9-C647-4054-B8B6-C2C703C50C5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4C9572-48F9-4C56-9B8B-E7793AAEE830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5B85FC1A-5EAC-4F5F-9C97-EEEF1253A4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D8CAB8E3-2437-4D07-90DB-4273FCDB5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BD5122B-EADA-4C62-B325-D1D7677E6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615786F4-AAE0-4F2E-82E2-46E8119CD16F}" type="datetimeFigureOut">
              <a:rPr lang="es-PR"/>
              <a:pPr>
                <a:defRPr/>
              </a:pPr>
              <a:t>02/01/2021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B1168-F293-4AE4-8CC1-48F9E3BE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D060B06D-F328-4A38-A14F-70A7FEF733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3669431-CFDE-4C99-9FC9-8477823B1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707D8CF2-2A5A-4B5A-8416-8BF17F23890E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EE96871-790C-420B-9AE6-0E41E9EF8A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panose="020B0604020202020204" pitchFamily="34" charset="0"/>
              </a:rPr>
              <a:t>Copyright © 2013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7" r:id="rId5"/>
    <p:sldLayoutId id="2147483698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3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image" Target="../media/image34.wmf"/><Relationship Id="rId4" Type="http://schemas.openxmlformats.org/officeDocument/2006/relationships/image" Target="../media/image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wmf"/><Relationship Id="rId4" Type="http://schemas.openxmlformats.org/officeDocument/2006/relationships/image" Target="../media/image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D913B3-64E3-4FF8-8B67-1C2175EBA70C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7EFB91C3-22E6-4CD5-BD43-8AD24747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E8F7D596-3467-4A69-AD27-5C4CFA8B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DEF1CFA9-4AF7-4300-94CE-7CAFED02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05D8FA6F-104A-44CF-984A-0E6B7543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76EA89DE-3A32-49BE-99B9-01819DCB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C348C150-B3C2-4B70-8E4F-4DDDD0A6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</a:t>
            </a:r>
            <a:r>
              <a:rPr lang="es-PR" altLang="en-US" sz="1700" b="1" i="1"/>
              <a:t>nutricionentrena/nutricionentrena.html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52CB-C514-4B6B-AEE0-8D05A7E07725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6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FUNCION DE LOS: </a:t>
            </a:r>
            <a:r>
              <a:rPr lang="es-PR" altLang="en-US" sz="260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MINERALES</a:t>
            </a:r>
            <a:br>
              <a:rPr lang="es-PR" altLang="en-US" sz="2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27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 el Ejercicio y Deporte</a:t>
            </a:r>
          </a:p>
        </p:txBody>
      </p:sp>
      <p:pic>
        <p:nvPicPr>
          <p:cNvPr id="5160" name="Picture 40">
            <a:extLst>
              <a:ext uri="{FF2B5EF4-FFF2-40B4-BE49-F238E27FC236}">
                <a16:creationId xmlns:a16="http://schemas.microsoft.com/office/drawing/2014/main" id="{C0497011-8D6C-451B-B960-836C023A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1686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FB07E3F-CA4F-440E-AB9C-46AD2F9B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864C654-2A6D-4EC9-AA7E-7A049A69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71),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40453" name="Picture 5">
            <a:extLst>
              <a:ext uri="{FF2B5EF4-FFF2-40B4-BE49-F238E27FC236}">
                <a16:creationId xmlns:a16="http://schemas.microsoft.com/office/drawing/2014/main" id="{54AD211D-FE50-458F-93E5-98040CF2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908050"/>
            <a:ext cx="70294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>
            <a:extLst>
              <a:ext uri="{FF2B5EF4-FFF2-40B4-BE49-F238E27FC236}">
                <a16:creationId xmlns:a16="http://schemas.microsoft.com/office/drawing/2014/main" id="{C7AEA571-AC40-416B-912C-59F5867A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38403" name="Rectangle 3">
            <a:extLst>
              <a:ext uri="{FF2B5EF4-FFF2-40B4-BE49-F238E27FC236}">
                <a16:creationId xmlns:a16="http://schemas.microsoft.com/office/drawing/2014/main" id="{BDFFAB8D-9FA9-4CA4-B8AC-AD88AAAB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Básica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38404" name="Picture 4">
            <a:extLst>
              <a:ext uri="{FF2B5EF4-FFF2-40B4-BE49-F238E27FC236}">
                <a16:creationId xmlns:a16="http://schemas.microsoft.com/office/drawing/2014/main" id="{75E8608F-2953-421E-ACB2-E8F5D1B3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836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05" name="Text Box 5">
            <a:extLst>
              <a:ext uri="{FF2B5EF4-FFF2-40B4-BE49-F238E27FC236}">
                <a16:creationId xmlns:a16="http://schemas.microsoft.com/office/drawing/2014/main" id="{6E3517E8-7ED0-4F98-8418-20D3B543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065338"/>
            <a:ext cx="6588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Macronutrientes (Minerales Principales)</a:t>
            </a:r>
          </a:p>
        </p:txBody>
      </p:sp>
      <p:pic>
        <p:nvPicPr>
          <p:cNvPr id="1638406" name="Picture 6">
            <a:extLst>
              <a:ext uri="{FF2B5EF4-FFF2-40B4-BE49-F238E27FC236}">
                <a16:creationId xmlns:a16="http://schemas.microsoft.com/office/drawing/2014/main" id="{47C534F4-E173-4416-A84F-1B37893A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54450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07" name="Text Box 7">
            <a:extLst>
              <a:ext uri="{FF2B5EF4-FFF2-40B4-BE49-F238E27FC236}">
                <a16:creationId xmlns:a16="http://schemas.microsoft.com/office/drawing/2014/main" id="{0BFAB356-D441-42AF-9407-089D43A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781425"/>
            <a:ext cx="6588125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Micronutrientes u</a:t>
            </a:r>
          </a:p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Oligoelementos</a:t>
            </a:r>
          </a:p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(Minerales Menores)</a:t>
            </a:r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>
            <a:extLst>
              <a:ext uri="{FF2B5EF4-FFF2-40B4-BE49-F238E27FC236}">
                <a16:creationId xmlns:a16="http://schemas.microsoft.com/office/drawing/2014/main" id="{735C02CF-FDF6-4649-8450-8BE5CC4C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95395" name="Rectangle 3">
            <a:extLst>
              <a:ext uri="{FF2B5EF4-FFF2-40B4-BE49-F238E27FC236}">
                <a16:creationId xmlns:a16="http://schemas.microsoft.com/office/drawing/2014/main" id="{E93F4E36-BE80-4E8A-BB1A-EF9B1C92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Macronutrientes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95396" name="Picture 4">
            <a:extLst>
              <a:ext uri="{FF2B5EF4-FFF2-40B4-BE49-F238E27FC236}">
                <a16:creationId xmlns:a16="http://schemas.microsoft.com/office/drawing/2014/main" id="{7273783D-ABDB-4C3E-B1E1-79A50C15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73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5397" name="Text Box 5">
            <a:extLst>
              <a:ext uri="{FF2B5EF4-FFF2-40B4-BE49-F238E27FC236}">
                <a16:creationId xmlns:a16="http://schemas.microsoft.com/office/drawing/2014/main" id="{24C7FAE5-E093-4C54-A50B-D942E89D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785938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Elementos macronutrientes (o macroformadores) esenciales para la nutrición humana:</a:t>
            </a:r>
          </a:p>
        </p:txBody>
      </p:sp>
      <p:pic>
        <p:nvPicPr>
          <p:cNvPr id="1595398" name="Picture 6">
            <a:extLst>
              <a:ext uri="{FF2B5EF4-FFF2-40B4-BE49-F238E27FC236}">
                <a16:creationId xmlns:a16="http://schemas.microsoft.com/office/drawing/2014/main" id="{E6A5C75E-1CA4-4FF8-803A-105105A2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9241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5399" name="Text Box 7">
            <a:extLst>
              <a:ext uri="{FF2B5EF4-FFF2-40B4-BE49-F238E27FC236}">
                <a16:creationId xmlns:a16="http://schemas.microsoft.com/office/drawing/2014/main" id="{1D55B083-426B-45D8-B33F-BCB68F53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852738"/>
            <a:ext cx="63976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Son elementos que están presentes en cantidades relativamente altas en el tejido animal</a:t>
            </a:r>
          </a:p>
        </p:txBody>
      </p:sp>
      <p:pic>
        <p:nvPicPr>
          <p:cNvPr id="1595400" name="Picture 8">
            <a:extLst>
              <a:ext uri="{FF2B5EF4-FFF2-40B4-BE49-F238E27FC236}">
                <a16:creationId xmlns:a16="http://schemas.microsoft.com/office/drawing/2014/main" id="{60D8CE94-B110-4EDA-9C7C-E15C4BA0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9957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5401" name="Text Box 9">
            <a:extLst>
              <a:ext uri="{FF2B5EF4-FFF2-40B4-BE49-F238E27FC236}">
                <a16:creationId xmlns:a16="http://schemas.microsoft.com/office/drawing/2014/main" id="{22E56247-940D-481F-9A9A-64EA3792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919538"/>
            <a:ext cx="63976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Requieren ser consumidos a través de los alimentos en niveles mayores de 100 miligramos por día</a:t>
            </a:r>
          </a:p>
        </p:txBody>
      </p:sp>
      <p:pic>
        <p:nvPicPr>
          <p:cNvPr id="1595402" name="Picture 10">
            <a:extLst>
              <a:ext uri="{FF2B5EF4-FFF2-40B4-BE49-F238E27FC236}">
                <a16:creationId xmlns:a16="http://schemas.microsoft.com/office/drawing/2014/main" id="{D0263C17-9AC2-454D-BD56-C87A8DDF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0847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5403" name="Text Box 11">
            <a:extLst>
              <a:ext uri="{FF2B5EF4-FFF2-40B4-BE49-F238E27FC236}">
                <a16:creationId xmlns:a16="http://schemas.microsoft.com/office/drawing/2014/main" id="{35FA25F2-669D-4E77-AD09-7EF202D4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03237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consideran macronutrientes:</a:t>
            </a:r>
          </a:p>
        </p:txBody>
      </p:sp>
      <p:sp>
        <p:nvSpPr>
          <p:cNvPr id="1595404" name="Text Box 12">
            <a:extLst>
              <a:ext uri="{FF2B5EF4-FFF2-40B4-BE49-F238E27FC236}">
                <a16:creationId xmlns:a16="http://schemas.microsoft.com/office/drawing/2014/main" id="{02B83018-A55B-48F4-A522-06986E62C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445125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b="1" i="1">
                <a:latin typeface="Arial" panose="020B0604020202020204" pitchFamily="34" charset="0"/>
              </a:rPr>
              <a:t>Calcio, fósforo, potasio, azufre, cloro, sodio y magnesio</a:t>
            </a:r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>
            <a:extLst>
              <a:ext uri="{FF2B5EF4-FFF2-40B4-BE49-F238E27FC236}">
                <a16:creationId xmlns:a16="http://schemas.microsoft.com/office/drawing/2014/main" id="{7151AF53-CF91-488D-8DC1-87C0AA6B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97443" name="Rectangle 3">
            <a:extLst>
              <a:ext uri="{FF2B5EF4-FFF2-40B4-BE49-F238E27FC236}">
                <a16:creationId xmlns:a16="http://schemas.microsoft.com/office/drawing/2014/main" id="{DDD504AE-7202-4F69-9402-DB09EAA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Micronutrientes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97444" name="Picture 4">
            <a:extLst>
              <a:ext uri="{FF2B5EF4-FFF2-40B4-BE49-F238E27FC236}">
                <a16:creationId xmlns:a16="http://schemas.microsoft.com/office/drawing/2014/main" id="{717076C4-700A-438E-84C9-A91EAB1C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970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45" name="Text Box 5">
            <a:extLst>
              <a:ext uri="{FF2B5EF4-FFF2-40B4-BE49-F238E27FC236}">
                <a16:creationId xmlns:a16="http://schemas.microsoft.com/office/drawing/2014/main" id="{CA122BC9-751D-4EDE-ABB6-EAA3B8D8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25625"/>
            <a:ext cx="673417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Elementos micronutrientes (o microformadores) esenciales para la nutrición humana:</a:t>
            </a:r>
          </a:p>
        </p:txBody>
      </p:sp>
      <p:pic>
        <p:nvPicPr>
          <p:cNvPr id="1597446" name="Picture 6">
            <a:extLst>
              <a:ext uri="{FF2B5EF4-FFF2-40B4-BE49-F238E27FC236}">
                <a16:creationId xmlns:a16="http://schemas.microsoft.com/office/drawing/2014/main" id="{FADE9D5D-4C79-4542-B9B0-ABA9D6B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0400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47" name="Text Box 7">
            <a:extLst>
              <a:ext uri="{FF2B5EF4-FFF2-40B4-BE49-F238E27FC236}">
                <a16:creationId xmlns:a16="http://schemas.microsoft.com/office/drawing/2014/main" id="{0D434CB3-6991-4840-8F41-FEBC16E6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963863"/>
            <a:ext cx="639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Son elementos que se hallan en mínimas cantidades en el organismo</a:t>
            </a:r>
          </a:p>
        </p:txBody>
      </p:sp>
      <p:pic>
        <p:nvPicPr>
          <p:cNvPr id="1597448" name="Picture 8">
            <a:extLst>
              <a:ext uri="{FF2B5EF4-FFF2-40B4-BE49-F238E27FC236}">
                <a16:creationId xmlns:a16="http://schemas.microsoft.com/office/drawing/2014/main" id="{A244E569-372D-4609-A51F-97148C2D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8814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49" name="Text Box 9">
            <a:extLst>
              <a:ext uri="{FF2B5EF4-FFF2-40B4-BE49-F238E27FC236}">
                <a16:creationId xmlns:a16="http://schemas.microsoft.com/office/drawing/2014/main" id="{1D2ABCDF-BDD4-4839-8074-34133BB2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290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consideran micronutrientes:</a:t>
            </a:r>
          </a:p>
        </p:txBody>
      </p:sp>
      <p:sp>
        <p:nvSpPr>
          <p:cNvPr id="1597450" name="Text Box 10">
            <a:extLst>
              <a:ext uri="{FF2B5EF4-FFF2-40B4-BE49-F238E27FC236}">
                <a16:creationId xmlns:a16="http://schemas.microsoft.com/office/drawing/2014/main" id="{4B3C7BAE-0647-43F5-B734-908F914B1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241800"/>
            <a:ext cx="64087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b="1" i="1">
                <a:latin typeface="Arial" panose="020B0604020202020204" pitchFamily="34" charset="0"/>
              </a:rPr>
              <a:t>Hierro, cinc, selenio, manganeso, cobre, yodo, molibdeno, cobalto, cromio, flúor, silicio, vanadio, niquel y arsénico</a:t>
            </a: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7554EBF-598D-448C-8E82-D1570356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EB7665D-872D-4007-955A-E9A2B347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>
                <a:latin typeface="Times New Roman" panose="02020603050405020304" pitchFamily="18" charset="0"/>
              </a:rPr>
              <a:t>. (p. 155),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636365" name="Picture 13">
            <a:extLst>
              <a:ext uri="{FF2B5EF4-FFF2-40B4-BE49-F238E27FC236}">
                <a16:creationId xmlns:a16="http://schemas.microsoft.com/office/drawing/2014/main" id="{C8226C42-DF5D-46D0-8814-7EE3881B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6925"/>
            <a:ext cx="68770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7" name="Text Box 5">
            <a:extLst>
              <a:ext uri="{FF2B5EF4-FFF2-40B4-BE49-F238E27FC236}">
                <a16:creationId xmlns:a16="http://schemas.microsoft.com/office/drawing/2014/main" id="{EAA2E1DC-3FFE-4346-96F9-CF597AB3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67425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: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Fitness Nutrition</a:t>
            </a:r>
            <a:r>
              <a:rPr lang="en-US" altLang="en-US" sz="1200">
                <a:latin typeface="Times New Roman" panose="02020603050405020304" pitchFamily="18" charset="0"/>
              </a:rPr>
              <a:t>. (p. 295), por R. E. C., Wildman &amp; B. S., Millar, 2004, Belmont, CA: Wadsworth/Thomson Learning. Copyright 2004 por Wadsworth, a division of Thomson Learning, Inc.</a:t>
            </a:r>
          </a:p>
        </p:txBody>
      </p:sp>
      <p:pic>
        <p:nvPicPr>
          <p:cNvPr id="1697798" name="Picture 6">
            <a:extLst>
              <a:ext uri="{FF2B5EF4-FFF2-40B4-BE49-F238E27FC236}">
                <a16:creationId xmlns:a16="http://schemas.microsoft.com/office/drawing/2014/main" id="{FC2AF20B-3817-4876-8B77-FE0A5FDA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88975"/>
            <a:ext cx="74168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30E6F9D7-5020-4232-A6C4-B240723E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DEEBA0C-D769-40CC-B322-4EC447FD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24070" name="Group 6">
            <a:extLst>
              <a:ext uri="{FF2B5EF4-FFF2-40B4-BE49-F238E27FC236}">
                <a16:creationId xmlns:a16="http://schemas.microsoft.com/office/drawing/2014/main" id="{45127FF4-5EC8-4D6A-A08C-66AB0F4F6B1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701675"/>
            <a:ext cx="8782050" cy="5248275"/>
            <a:chOff x="113" y="487"/>
            <a:chExt cx="5532" cy="3306"/>
          </a:xfrm>
        </p:grpSpPr>
        <p:pic>
          <p:nvPicPr>
            <p:cNvPr id="1624066" name="Picture 2">
              <a:extLst>
                <a:ext uri="{FF2B5EF4-FFF2-40B4-BE49-F238E27FC236}">
                  <a16:creationId xmlns:a16="http://schemas.microsoft.com/office/drawing/2014/main" id="{09EAAC34-3FF1-4CDD-AD9C-6743CA5D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487"/>
              <a:ext cx="5526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4069" name="Picture 5">
              <a:extLst>
                <a:ext uri="{FF2B5EF4-FFF2-40B4-BE49-F238E27FC236}">
                  <a16:creationId xmlns:a16="http://schemas.microsoft.com/office/drawing/2014/main" id="{0F05A263-71D8-4974-B36E-CE776CA23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69"/>
              <a:ext cx="5532" cy="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4071" name="Picture 7">
            <a:extLst>
              <a:ext uri="{FF2B5EF4-FFF2-40B4-BE49-F238E27FC236}">
                <a16:creationId xmlns:a16="http://schemas.microsoft.com/office/drawing/2014/main" id="{79965349-F106-4939-A094-3BC2B908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5778AA2-B821-483A-9658-FE554846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9C5D68E-C63E-4A78-BC77-0190FE09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23047" name="Group 7">
            <a:extLst>
              <a:ext uri="{FF2B5EF4-FFF2-40B4-BE49-F238E27FC236}">
                <a16:creationId xmlns:a16="http://schemas.microsoft.com/office/drawing/2014/main" id="{89E5FAD1-7832-4F21-8219-8677DDA9402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989013"/>
            <a:ext cx="8782050" cy="4672012"/>
            <a:chOff x="113" y="487"/>
            <a:chExt cx="5532" cy="2943"/>
          </a:xfrm>
        </p:grpSpPr>
        <p:pic>
          <p:nvPicPr>
            <p:cNvPr id="1623042" name="Picture 2">
              <a:extLst>
                <a:ext uri="{FF2B5EF4-FFF2-40B4-BE49-F238E27FC236}">
                  <a16:creationId xmlns:a16="http://schemas.microsoft.com/office/drawing/2014/main" id="{D10788E5-F8DA-411F-BFBA-5F0A2064A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487"/>
              <a:ext cx="5526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3046" name="Picture 6">
              <a:extLst>
                <a:ext uri="{FF2B5EF4-FFF2-40B4-BE49-F238E27FC236}">
                  <a16:creationId xmlns:a16="http://schemas.microsoft.com/office/drawing/2014/main" id="{B1197DF4-AC47-40A5-9A51-9FB03D1D4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66"/>
              <a:ext cx="5532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3048" name="Picture 8">
            <a:extLst>
              <a:ext uri="{FF2B5EF4-FFF2-40B4-BE49-F238E27FC236}">
                <a16:creationId xmlns:a16="http://schemas.microsoft.com/office/drawing/2014/main" id="{130846C6-EFBA-4860-A796-02858862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1DDBA64-EE5A-474A-BAE6-BB235EEDF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992848A-4572-4F37-8C9A-1EA71F7D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26120" name="Group 8">
            <a:extLst>
              <a:ext uri="{FF2B5EF4-FFF2-40B4-BE49-F238E27FC236}">
                <a16:creationId xmlns:a16="http://schemas.microsoft.com/office/drawing/2014/main" id="{2B324636-FD88-48E2-88E1-193F886D572E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2205038"/>
            <a:ext cx="8783638" cy="2479675"/>
            <a:chOff x="114" y="643"/>
            <a:chExt cx="5533" cy="1562"/>
          </a:xfrm>
        </p:grpSpPr>
        <p:pic>
          <p:nvPicPr>
            <p:cNvPr id="1626117" name="Picture 5">
              <a:extLst>
                <a:ext uri="{FF2B5EF4-FFF2-40B4-BE49-F238E27FC236}">
                  <a16:creationId xmlns:a16="http://schemas.microsoft.com/office/drawing/2014/main" id="{DF90C934-8CAC-438C-9B98-F67CE5C4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643"/>
              <a:ext cx="5526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6119" name="Picture 7">
              <a:extLst>
                <a:ext uri="{FF2B5EF4-FFF2-40B4-BE49-F238E27FC236}">
                  <a16:creationId xmlns:a16="http://schemas.microsoft.com/office/drawing/2014/main" id="{B3A120BC-2333-4C7D-B5E8-871EBECBF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527"/>
              <a:ext cx="5532" cy="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6121" name="Picture 9">
            <a:extLst>
              <a:ext uri="{FF2B5EF4-FFF2-40B4-BE49-F238E27FC236}">
                <a16:creationId xmlns:a16="http://schemas.microsoft.com/office/drawing/2014/main" id="{09FB4EC8-69BB-4F59-8AF0-FC0F8A36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13288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D9EC846-AD28-466F-8577-62AD916E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6B46D68-2262-4A3A-976A-7F22FADC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28175" name="Group 15">
            <a:extLst>
              <a:ext uri="{FF2B5EF4-FFF2-40B4-BE49-F238E27FC236}">
                <a16:creationId xmlns:a16="http://schemas.microsoft.com/office/drawing/2014/main" id="{944F946B-21EE-45EC-BE46-0FF855139A85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765175"/>
            <a:ext cx="8772525" cy="5014913"/>
            <a:chOff x="121" y="436"/>
            <a:chExt cx="5526" cy="3159"/>
          </a:xfrm>
        </p:grpSpPr>
        <p:grpSp>
          <p:nvGrpSpPr>
            <p:cNvPr id="1628172" name="Group 12">
              <a:extLst>
                <a:ext uri="{FF2B5EF4-FFF2-40B4-BE49-F238E27FC236}">
                  <a16:creationId xmlns:a16="http://schemas.microsoft.com/office/drawing/2014/main" id="{A7954856-DDE6-4657-89A0-25D3A9D6E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" y="436"/>
              <a:ext cx="5526" cy="1835"/>
              <a:chOff x="121" y="527"/>
              <a:chExt cx="5526" cy="1835"/>
            </a:xfrm>
          </p:grpSpPr>
          <p:grpSp>
            <p:nvGrpSpPr>
              <p:cNvPr id="1628170" name="Group 10">
                <a:extLst>
                  <a:ext uri="{FF2B5EF4-FFF2-40B4-BE49-F238E27FC236}">
                    <a16:creationId xmlns:a16="http://schemas.microsoft.com/office/drawing/2014/main" id="{217E272C-D214-4D2E-94F5-32D5A78955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" y="527"/>
                <a:ext cx="5526" cy="1788"/>
                <a:chOff x="121" y="541"/>
                <a:chExt cx="5526" cy="1788"/>
              </a:xfrm>
            </p:grpSpPr>
            <p:pic>
              <p:nvPicPr>
                <p:cNvPr id="1628167" name="Picture 7">
                  <a:extLst>
                    <a:ext uri="{FF2B5EF4-FFF2-40B4-BE49-F238E27FC236}">
                      <a16:creationId xmlns:a16="http://schemas.microsoft.com/office/drawing/2014/main" id="{B33A35E7-48CC-4B78-A977-FBA7AAE22D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" y="541"/>
                  <a:ext cx="5526" cy="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28169" name="Picture 9">
                  <a:extLst>
                    <a:ext uri="{FF2B5EF4-FFF2-40B4-BE49-F238E27FC236}">
                      <a16:creationId xmlns:a16="http://schemas.microsoft.com/office/drawing/2014/main" id="{5D47AFAD-2C74-41BB-808B-D133D3417C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" y="1207"/>
                  <a:ext cx="5526" cy="11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28171" name="Picture 11">
                <a:extLst>
                  <a:ext uri="{FF2B5EF4-FFF2-40B4-BE49-F238E27FC236}">
                    <a16:creationId xmlns:a16="http://schemas.microsoft.com/office/drawing/2014/main" id="{539AD3CB-E526-401A-B4A4-9331431AB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" y="2296"/>
                <a:ext cx="5526" cy="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28174" name="Picture 14">
              <a:extLst>
                <a:ext uri="{FF2B5EF4-FFF2-40B4-BE49-F238E27FC236}">
                  <a16:creationId xmlns:a16="http://schemas.microsoft.com/office/drawing/2014/main" id="{9D54CAAE-BE37-44DB-A308-AC1EB71DC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2251"/>
              <a:ext cx="5526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8176" name="Picture 16">
            <a:extLst>
              <a:ext uri="{FF2B5EF4-FFF2-40B4-BE49-F238E27FC236}">
                <a16:creationId xmlns:a16="http://schemas.microsoft.com/office/drawing/2014/main" id="{2017D544-3898-4271-845A-DB0E82A9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7075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D4DAB9-56A0-4DC9-8E2A-A895F3E813CD}"/>
              </a:ext>
            </a:extLst>
          </p:cNvPr>
          <p:cNvSpPr>
            <a:spLocks/>
          </p:cNvSpPr>
          <p:nvPr/>
        </p:nvSpPr>
        <p:spPr bwMode="auto">
          <a:xfrm>
            <a:off x="323850" y="1700213"/>
            <a:ext cx="85693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Conceptos básicos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Origen/Formación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Funciones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Clasificación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Deficiencias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Requisitos vitamínicos (RDA)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Dietary Reference Intakes (DRI)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Suplementación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Toxicidad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Mitos y realidades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Recomendaciones – </a:t>
            </a:r>
            <a:r>
              <a:rPr lang="es-PR" altLang="en-US" sz="2200" b="1" i="1">
                <a:latin typeface="Calibri" panose="020F0502020204030204" pitchFamily="34" charset="0"/>
              </a:rPr>
              <a:t>Atleta en general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 i="1">
                <a:latin typeface="Calibri" panose="020F0502020204030204" pitchFamily="34" charset="0"/>
              </a:rPr>
              <a:t> </a:t>
            </a:r>
            <a:r>
              <a:rPr lang="es-PR" altLang="en-US" sz="2200" b="1">
                <a:latin typeface="Calibri" panose="020F0502020204030204" pitchFamily="34" charset="0"/>
              </a:rPr>
              <a:t>Discusión detalada de las vitaminas y su vínculo con el ejercicio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 b="1">
                <a:latin typeface="Calibri" panose="020F0502020204030204" pitchFamily="34" charset="0"/>
              </a:rPr>
              <a:t> Preguntas</a:t>
            </a:r>
            <a:endParaRPr lang="es-PR" altLang="en-US" sz="2100" b="1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23853-39D1-4017-86CE-3AA55695D672}"/>
              </a:ext>
            </a:extLst>
          </p:cNvPr>
          <p:cNvSpPr>
            <a:spLocks/>
          </p:cNvSpPr>
          <p:nvPr/>
        </p:nvSpPr>
        <p:spPr bwMode="auto">
          <a:xfrm>
            <a:off x="2843213" y="692150"/>
            <a:ext cx="6049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5B7BF2B-ADCA-493C-B6CC-4FD48582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124C9E6-5F9F-4EA1-8243-619BDD37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30223" name="Group 15">
            <a:extLst>
              <a:ext uri="{FF2B5EF4-FFF2-40B4-BE49-F238E27FC236}">
                <a16:creationId xmlns:a16="http://schemas.microsoft.com/office/drawing/2014/main" id="{BCD7FDE6-72E4-48A5-9A27-BDF3E4B5F01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082675"/>
            <a:ext cx="8791575" cy="4578350"/>
            <a:chOff x="113" y="546"/>
            <a:chExt cx="5538" cy="2884"/>
          </a:xfrm>
        </p:grpSpPr>
        <p:grpSp>
          <p:nvGrpSpPr>
            <p:cNvPr id="1630221" name="Group 13">
              <a:extLst>
                <a:ext uri="{FF2B5EF4-FFF2-40B4-BE49-F238E27FC236}">
                  <a16:creationId xmlns:a16="http://schemas.microsoft.com/office/drawing/2014/main" id="{D4B45F11-369C-4D0A-8BBE-0E0ACCFB0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546"/>
              <a:ext cx="5538" cy="888"/>
              <a:chOff x="111" y="541"/>
              <a:chExt cx="5538" cy="888"/>
            </a:xfrm>
          </p:grpSpPr>
          <p:pic>
            <p:nvPicPr>
              <p:cNvPr id="1630219" name="Picture 11">
                <a:extLst>
                  <a:ext uri="{FF2B5EF4-FFF2-40B4-BE49-F238E27FC236}">
                    <a16:creationId xmlns:a16="http://schemas.microsoft.com/office/drawing/2014/main" id="{FF0E76B0-8DE8-4C17-85CF-6EC524EC6C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" y="541"/>
                <a:ext cx="5526" cy="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0220" name="Picture 12">
                <a:extLst>
                  <a:ext uri="{FF2B5EF4-FFF2-40B4-BE49-F238E27FC236}">
                    <a16:creationId xmlns:a16="http://schemas.microsoft.com/office/drawing/2014/main" id="{B20A425E-8234-4695-B9EF-7E0D506F3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07"/>
                <a:ext cx="5538" cy="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30222" name="Picture 14">
              <a:extLst>
                <a:ext uri="{FF2B5EF4-FFF2-40B4-BE49-F238E27FC236}">
                  <a16:creationId xmlns:a16="http://schemas.microsoft.com/office/drawing/2014/main" id="{D0DE4DE4-7577-4410-BE84-DBF156E67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1432"/>
              <a:ext cx="5526" cy="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0224" name="Picture 16">
            <a:extLst>
              <a:ext uri="{FF2B5EF4-FFF2-40B4-BE49-F238E27FC236}">
                <a16:creationId xmlns:a16="http://schemas.microsoft.com/office/drawing/2014/main" id="{49C314A9-DF00-419E-AEF4-97B675BE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ED7222C1-52F4-45AE-A0E1-3C814AD3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F2D8742-C9F6-4C79-856A-EE2B2386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262-263), por W. J. Kraemer, S. J. Fleck, &amp; M. R. Deschemes, 2012, Philadelphia: Lippincott Williams &amp; Wilkins. Copyright 2012 por Lippincott Williams &amp; Wilkins, a Wolters Kluwer business.</a:t>
            </a:r>
          </a:p>
        </p:txBody>
      </p:sp>
      <p:grpSp>
        <p:nvGrpSpPr>
          <p:cNvPr id="1634314" name="Group 10">
            <a:extLst>
              <a:ext uri="{FF2B5EF4-FFF2-40B4-BE49-F238E27FC236}">
                <a16:creationId xmlns:a16="http://schemas.microsoft.com/office/drawing/2014/main" id="{7F6D28C9-4302-480C-A4DF-78F9CC937AD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032000"/>
            <a:ext cx="8791575" cy="2765425"/>
            <a:chOff x="113" y="592"/>
            <a:chExt cx="5538" cy="1742"/>
          </a:xfrm>
        </p:grpSpPr>
        <p:grpSp>
          <p:nvGrpSpPr>
            <p:cNvPr id="1634309" name="Group 5">
              <a:extLst>
                <a:ext uri="{FF2B5EF4-FFF2-40B4-BE49-F238E27FC236}">
                  <a16:creationId xmlns:a16="http://schemas.microsoft.com/office/drawing/2014/main" id="{7F65CC49-43CA-4895-B50B-D54A6478B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592"/>
              <a:ext cx="5538" cy="888"/>
              <a:chOff x="111" y="541"/>
              <a:chExt cx="5538" cy="888"/>
            </a:xfrm>
          </p:grpSpPr>
          <p:pic>
            <p:nvPicPr>
              <p:cNvPr id="1634310" name="Picture 6">
                <a:extLst>
                  <a:ext uri="{FF2B5EF4-FFF2-40B4-BE49-F238E27FC236}">
                    <a16:creationId xmlns:a16="http://schemas.microsoft.com/office/drawing/2014/main" id="{E30D0994-9323-4395-9C79-F0A7BD300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" y="541"/>
                <a:ext cx="5526" cy="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4311" name="Picture 7">
                <a:extLst>
                  <a:ext uri="{FF2B5EF4-FFF2-40B4-BE49-F238E27FC236}">
                    <a16:creationId xmlns:a16="http://schemas.microsoft.com/office/drawing/2014/main" id="{145756F0-53CB-4B35-9225-70DDB3C87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07"/>
                <a:ext cx="5538" cy="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34313" name="Picture 9">
              <a:extLst>
                <a:ext uri="{FF2B5EF4-FFF2-40B4-BE49-F238E27FC236}">
                  <a16:creationId xmlns:a16="http://schemas.microsoft.com/office/drawing/2014/main" id="{0CE5F643-14A5-4092-93F2-93D8489F4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80"/>
              <a:ext cx="5534" cy="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4315" name="Picture 11">
            <a:extLst>
              <a:ext uri="{FF2B5EF4-FFF2-40B4-BE49-F238E27FC236}">
                <a16:creationId xmlns:a16="http://schemas.microsoft.com/office/drawing/2014/main" id="{B3CD6C3B-1892-468F-9376-59E778F7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4629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>
            <a:extLst>
              <a:ext uri="{FF2B5EF4-FFF2-40B4-BE49-F238E27FC236}">
                <a16:creationId xmlns:a16="http://schemas.microsoft.com/office/drawing/2014/main" id="{2C50CC2E-9E72-449F-B1A4-4C5FBFD35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32259" name="Rectangle 3">
            <a:extLst>
              <a:ext uri="{FF2B5EF4-FFF2-40B4-BE49-F238E27FC236}">
                <a16:creationId xmlns:a16="http://schemas.microsoft.com/office/drawing/2014/main" id="{19B05D51-427B-4CDD-8D06-2A36C140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Otra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32260" name="Picture 4">
            <a:extLst>
              <a:ext uri="{FF2B5EF4-FFF2-40B4-BE49-F238E27FC236}">
                <a16:creationId xmlns:a16="http://schemas.microsoft.com/office/drawing/2014/main" id="{1D6F4592-5FA1-4042-8B24-E2ABB260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836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2261" name="Text Box 5">
            <a:extLst>
              <a:ext uri="{FF2B5EF4-FFF2-40B4-BE49-F238E27FC236}">
                <a16:creationId xmlns:a16="http://schemas.microsoft.com/office/drawing/2014/main" id="{FD3FCFCE-DCA3-44FD-B68C-737874E2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065338"/>
            <a:ext cx="65881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Elementos no Esenciales</a:t>
            </a:r>
          </a:p>
        </p:txBody>
      </p:sp>
      <p:pic>
        <p:nvPicPr>
          <p:cNvPr id="1632262" name="Picture 6">
            <a:extLst>
              <a:ext uri="{FF2B5EF4-FFF2-40B4-BE49-F238E27FC236}">
                <a16:creationId xmlns:a16="http://schemas.microsoft.com/office/drawing/2014/main" id="{60BDE6EE-CE23-4507-B94F-E4A9B5B7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46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2263" name="Text Box 7">
            <a:extLst>
              <a:ext uri="{FF2B5EF4-FFF2-40B4-BE49-F238E27FC236}">
                <a16:creationId xmlns:a16="http://schemas.microsoft.com/office/drawing/2014/main" id="{B2752E46-A454-440C-8786-B0CB691B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141663"/>
            <a:ext cx="6588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Elementos sin Función Metabólica</a:t>
            </a: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>
            <a:extLst>
              <a:ext uri="{FF2B5EF4-FFF2-40B4-BE49-F238E27FC236}">
                <a16:creationId xmlns:a16="http://schemas.microsoft.com/office/drawing/2014/main" id="{AC170375-9F64-4793-9BE5-673D2F57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01539" name="Rectangle 3">
            <a:extLst>
              <a:ext uri="{FF2B5EF4-FFF2-40B4-BE49-F238E27FC236}">
                <a16:creationId xmlns:a16="http://schemas.microsoft.com/office/drawing/2014/main" id="{A24D4220-382F-44C7-96C2-82302D59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No Esenciales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01540" name="Picture 4">
            <a:extLst>
              <a:ext uri="{FF2B5EF4-FFF2-40B4-BE49-F238E27FC236}">
                <a16:creationId xmlns:a16="http://schemas.microsoft.com/office/drawing/2014/main" id="{10D1ECED-EA7A-4B80-A132-F1B37F95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970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1" name="Text Box 5">
            <a:extLst>
              <a:ext uri="{FF2B5EF4-FFF2-40B4-BE49-F238E27FC236}">
                <a16:creationId xmlns:a16="http://schemas.microsoft.com/office/drawing/2014/main" id="{8EBF2B86-0951-4B4A-B793-3CC3EC173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2562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Elementos no esenciales para la nutrición humana:</a:t>
            </a:r>
          </a:p>
        </p:txBody>
      </p:sp>
      <p:pic>
        <p:nvPicPr>
          <p:cNvPr id="1601542" name="Picture 6">
            <a:extLst>
              <a:ext uri="{FF2B5EF4-FFF2-40B4-BE49-F238E27FC236}">
                <a16:creationId xmlns:a16="http://schemas.microsoft.com/office/drawing/2014/main" id="{1B4D0F54-3728-48B4-AEB0-1D3B22AF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7130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3" name="Text Box 7">
            <a:extLst>
              <a:ext uri="{FF2B5EF4-FFF2-40B4-BE49-F238E27FC236}">
                <a16:creationId xmlns:a16="http://schemas.microsoft.com/office/drawing/2014/main" id="{D87F7C01-64D3-4004-95A3-6F70CC35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636838"/>
            <a:ext cx="63976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Estos son elementos que no se han establecidos como imprescindibles para el organismo, aunque hay evidencia que participan en algunas reacciones biológicas</a:t>
            </a:r>
          </a:p>
        </p:txBody>
      </p:sp>
      <p:pic>
        <p:nvPicPr>
          <p:cNvPr id="1601544" name="Picture 8">
            <a:extLst>
              <a:ext uri="{FF2B5EF4-FFF2-40B4-BE49-F238E27FC236}">
                <a16:creationId xmlns:a16="http://schemas.microsoft.com/office/drawing/2014/main" id="{F3F4F92D-2B19-4022-A997-5FE9A62B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20211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5" name="Text Box 9">
            <a:extLst>
              <a:ext uri="{FF2B5EF4-FFF2-40B4-BE49-F238E27FC236}">
                <a16:creationId xmlns:a16="http://schemas.microsoft.com/office/drawing/2014/main" id="{1E78E2A3-8974-4AA4-B34A-7D386AA3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149725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Se incluyen en esta categoría:</a:t>
            </a:r>
          </a:p>
        </p:txBody>
      </p:sp>
      <p:sp>
        <p:nvSpPr>
          <p:cNvPr id="1601546" name="Text Box 10">
            <a:extLst>
              <a:ext uri="{FF2B5EF4-FFF2-40B4-BE49-F238E27FC236}">
                <a16:creationId xmlns:a16="http://schemas.microsoft.com/office/drawing/2014/main" id="{0050589B-4B3A-4BBA-821B-4619B4C0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56247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b="1" i="1">
                <a:latin typeface="Arial" panose="020B0604020202020204" pitchFamily="34" charset="0"/>
              </a:rPr>
              <a:t>Bario, estaño, bromo, estroncio y cadmio</a:t>
            </a: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>
            <a:extLst>
              <a:ext uri="{FF2B5EF4-FFF2-40B4-BE49-F238E27FC236}">
                <a16:creationId xmlns:a16="http://schemas.microsoft.com/office/drawing/2014/main" id="{883F5C5A-42FD-45F3-A3F9-57CFFCF3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03587" name="Rectangle 3">
            <a:extLst>
              <a:ext uri="{FF2B5EF4-FFF2-40B4-BE49-F238E27FC236}">
                <a16:creationId xmlns:a16="http://schemas.microsoft.com/office/drawing/2014/main" id="{1347AECA-DCA7-40FD-88BC-83E98A52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CLASIFICACIÓN: Sin Función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03588" name="Picture 4">
            <a:extLst>
              <a:ext uri="{FF2B5EF4-FFF2-40B4-BE49-F238E27FC236}">
                <a16:creationId xmlns:a16="http://schemas.microsoft.com/office/drawing/2014/main" id="{8EDD61AF-4F14-4E4E-8733-EEAFCE91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970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89" name="Text Box 5">
            <a:extLst>
              <a:ext uri="{FF2B5EF4-FFF2-40B4-BE49-F238E27FC236}">
                <a16:creationId xmlns:a16="http://schemas.microsoft.com/office/drawing/2014/main" id="{5E55550C-CC3C-48F3-8EF1-F1AFCF6F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2562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Elementos del cuerpo sin función metabólica:</a:t>
            </a:r>
          </a:p>
        </p:txBody>
      </p:sp>
      <p:pic>
        <p:nvPicPr>
          <p:cNvPr id="1603590" name="Picture 6">
            <a:extLst>
              <a:ext uri="{FF2B5EF4-FFF2-40B4-BE49-F238E27FC236}">
                <a16:creationId xmlns:a16="http://schemas.microsoft.com/office/drawing/2014/main" id="{0300B583-FBF0-489D-A13E-52F854BD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7130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91" name="Text Box 7">
            <a:extLst>
              <a:ext uri="{FF2B5EF4-FFF2-40B4-BE49-F238E27FC236}">
                <a16:creationId xmlns:a16="http://schemas.microsoft.com/office/drawing/2014/main" id="{9C73516B-7B59-44AD-9BCE-2A05A36A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636838"/>
            <a:ext cx="63976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Estos son elementos que pueden hallarse en el tejido animal en forma de contaminantes ambientales, pero hasta ahora no se sabe si desempeñan algún papel esencial en la nutrición</a:t>
            </a:r>
          </a:p>
        </p:txBody>
      </p:sp>
      <p:pic>
        <p:nvPicPr>
          <p:cNvPr id="1603592" name="Picture 8">
            <a:extLst>
              <a:ext uri="{FF2B5EF4-FFF2-40B4-BE49-F238E27FC236}">
                <a16:creationId xmlns:a16="http://schemas.microsoft.com/office/drawing/2014/main" id="{60203C2E-66E3-4D6B-9B57-B3454556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5608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93" name="Text Box 9">
            <a:extLst>
              <a:ext uri="{FF2B5EF4-FFF2-40B4-BE49-F238E27FC236}">
                <a16:creationId xmlns:a16="http://schemas.microsoft.com/office/drawing/2014/main" id="{482AA6F5-656C-4CB0-9905-D4C60C64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50850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Algunos de estos elementos son:</a:t>
            </a:r>
          </a:p>
        </p:txBody>
      </p:sp>
      <p:sp>
        <p:nvSpPr>
          <p:cNvPr id="1603594" name="Text Box 10">
            <a:extLst>
              <a:ext uri="{FF2B5EF4-FFF2-40B4-BE49-F238E27FC236}">
                <a16:creationId xmlns:a16="http://schemas.microsoft.com/office/drawing/2014/main" id="{B94B5E72-4D43-4E8E-881C-249B2D93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921250"/>
            <a:ext cx="64087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b="1" i="1">
                <a:latin typeface="Arial" panose="020B0604020202020204" pitchFamily="34" charset="0"/>
              </a:rPr>
              <a:t>Oro, plata, aluminio, mercurio, bismuto, galio, plomo, antimonio, boro, litio (puede ser importante para patalogía bipolares) y otros 20 elementos más</a:t>
            </a:r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>
            <a:extLst>
              <a:ext uri="{FF2B5EF4-FFF2-40B4-BE49-F238E27FC236}">
                <a16:creationId xmlns:a16="http://schemas.microsoft.com/office/drawing/2014/main" id="{1D54DA82-F4A9-4912-92FF-14A5705B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05635" name="Rectangle 3">
            <a:extLst>
              <a:ext uri="{FF2B5EF4-FFF2-40B4-BE49-F238E27FC236}">
                <a16:creationId xmlns:a16="http://schemas.microsoft.com/office/drawing/2014/main" id="{7B08148B-D6EE-473D-AF31-15B23FC5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05636" name="Picture 4">
            <a:extLst>
              <a:ext uri="{FF2B5EF4-FFF2-40B4-BE49-F238E27FC236}">
                <a16:creationId xmlns:a16="http://schemas.microsoft.com/office/drawing/2014/main" id="{73721147-4AAC-4043-B9C4-5FE4E0D8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225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5637" name="Text Box 5">
            <a:extLst>
              <a:ext uri="{FF2B5EF4-FFF2-40B4-BE49-F238E27FC236}">
                <a16:creationId xmlns:a16="http://schemas.microsoft.com/office/drawing/2014/main" id="{6C6E3653-B554-4156-9929-40E0400D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825750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solidFill>
                  <a:srgbClr val="CC3300"/>
                </a:solidFill>
                <a:latin typeface="Arial" panose="020B0604020202020204" pitchFamily="34" charset="0"/>
              </a:rPr>
              <a:t>Posibles deficiencias de minerales:</a:t>
            </a:r>
            <a:endParaRPr lang="es-ES" altLang="en-US" b="1" i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605638" name="Picture 6">
            <a:extLst>
              <a:ext uri="{FF2B5EF4-FFF2-40B4-BE49-F238E27FC236}">
                <a16:creationId xmlns:a16="http://schemas.microsoft.com/office/drawing/2014/main" id="{B6DE045B-BBEE-4E7D-89E3-D7714BBD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3177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39" name="Text Box 7">
            <a:extLst>
              <a:ext uri="{FF2B5EF4-FFF2-40B4-BE49-F238E27FC236}">
                <a16:creationId xmlns:a16="http://schemas.microsoft.com/office/drawing/2014/main" id="{53942B83-A572-4AA0-B674-7C6EB12D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246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Restricción en la ingesta calórica: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05640" name="Picture 8">
            <a:extLst>
              <a:ext uri="{FF2B5EF4-FFF2-40B4-BE49-F238E27FC236}">
                <a16:creationId xmlns:a16="http://schemas.microsoft.com/office/drawing/2014/main" id="{138504A0-B515-4E08-AD3E-6C8D1E62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653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41" name="Text Box 9">
            <a:extLst>
              <a:ext uri="{FF2B5EF4-FFF2-40B4-BE49-F238E27FC236}">
                <a16:creationId xmlns:a16="http://schemas.microsoft.com/office/drawing/2014/main" id="{A734979E-BFB7-4E3D-B53B-D4CFB779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7938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Dieta de pobre calidad:</a:t>
            </a:r>
          </a:p>
        </p:txBody>
      </p:sp>
      <p:sp>
        <p:nvSpPr>
          <p:cNvPr id="1605642" name="Text Box 10">
            <a:extLst>
              <a:ext uri="{FF2B5EF4-FFF2-40B4-BE49-F238E27FC236}">
                <a16:creationId xmlns:a16="http://schemas.microsoft.com/office/drawing/2014/main" id="{3A50B2DD-41BE-4E71-8BDC-F09AE687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233738"/>
            <a:ext cx="554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800" b="1">
                <a:latin typeface="Verdana" panose="020B0604030504040204" pitchFamily="34" charset="0"/>
              </a:rPr>
              <a:t>Magnesio</a:t>
            </a:r>
          </a:p>
        </p:txBody>
      </p:sp>
      <p:grpSp>
        <p:nvGrpSpPr>
          <p:cNvPr id="1605643" name="Group 11">
            <a:extLst>
              <a:ext uri="{FF2B5EF4-FFF2-40B4-BE49-F238E27FC236}">
                <a16:creationId xmlns:a16="http://schemas.microsoft.com/office/drawing/2014/main" id="{42C8A544-8606-4800-A262-EFAE0E303D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4000" y="3268663"/>
            <a:ext cx="266700" cy="268287"/>
            <a:chOff x="618" y="2160"/>
            <a:chExt cx="2262" cy="2267"/>
          </a:xfrm>
        </p:grpSpPr>
        <p:sp>
          <p:nvSpPr>
            <p:cNvPr id="1605644" name="AutoShape 12">
              <a:extLst>
                <a:ext uri="{FF2B5EF4-FFF2-40B4-BE49-F238E27FC236}">
                  <a16:creationId xmlns:a16="http://schemas.microsoft.com/office/drawing/2014/main" id="{2E02142B-918F-49C5-859C-645CE08163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45" name="Freeform 13">
              <a:extLst>
                <a:ext uri="{FF2B5EF4-FFF2-40B4-BE49-F238E27FC236}">
                  <a16:creationId xmlns:a16="http://schemas.microsoft.com/office/drawing/2014/main" id="{FE34E7FD-A565-48D9-BC46-2404CBC1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46" name="Freeform 14">
              <a:extLst>
                <a:ext uri="{FF2B5EF4-FFF2-40B4-BE49-F238E27FC236}">
                  <a16:creationId xmlns:a16="http://schemas.microsoft.com/office/drawing/2014/main" id="{EA6C675D-A2C8-4BBF-BB4A-31C9E1F9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47" name="Freeform 15">
              <a:extLst>
                <a:ext uri="{FF2B5EF4-FFF2-40B4-BE49-F238E27FC236}">
                  <a16:creationId xmlns:a16="http://schemas.microsoft.com/office/drawing/2014/main" id="{111E19E8-D137-4FB7-AB15-725B0C48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48" name="Freeform 16">
              <a:extLst>
                <a:ext uri="{FF2B5EF4-FFF2-40B4-BE49-F238E27FC236}">
                  <a16:creationId xmlns:a16="http://schemas.microsoft.com/office/drawing/2014/main" id="{0324F137-B6B5-497D-A084-3E8A59DBD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49" name="Freeform 17">
              <a:extLst>
                <a:ext uri="{FF2B5EF4-FFF2-40B4-BE49-F238E27FC236}">
                  <a16:creationId xmlns:a16="http://schemas.microsoft.com/office/drawing/2014/main" id="{32C440CF-0014-4227-8B94-EBED4713B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50" name="Freeform 18">
              <a:extLst>
                <a:ext uri="{FF2B5EF4-FFF2-40B4-BE49-F238E27FC236}">
                  <a16:creationId xmlns:a16="http://schemas.microsoft.com/office/drawing/2014/main" id="{AD74C10A-5037-43CD-A252-66B3E96AA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51" name="Freeform 19">
              <a:extLst>
                <a:ext uri="{FF2B5EF4-FFF2-40B4-BE49-F238E27FC236}">
                  <a16:creationId xmlns:a16="http://schemas.microsoft.com/office/drawing/2014/main" id="{BDF4B594-AFAA-40E5-99AE-53A08C2A4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52" name="Freeform 20">
              <a:extLst>
                <a:ext uri="{FF2B5EF4-FFF2-40B4-BE49-F238E27FC236}">
                  <a16:creationId xmlns:a16="http://schemas.microsoft.com/office/drawing/2014/main" id="{B7D8C430-1A90-4BE9-8112-639FC537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53" name="Freeform 21">
              <a:extLst>
                <a:ext uri="{FF2B5EF4-FFF2-40B4-BE49-F238E27FC236}">
                  <a16:creationId xmlns:a16="http://schemas.microsoft.com/office/drawing/2014/main" id="{8987E081-38DF-4E0F-86A4-AD5D1050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54" name="Freeform 22">
              <a:extLst>
                <a:ext uri="{FF2B5EF4-FFF2-40B4-BE49-F238E27FC236}">
                  <a16:creationId xmlns:a16="http://schemas.microsoft.com/office/drawing/2014/main" id="{2E599D0F-A62B-4201-AC91-A5FCADBD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05655" name="Picture 23">
            <a:extLst>
              <a:ext uri="{FF2B5EF4-FFF2-40B4-BE49-F238E27FC236}">
                <a16:creationId xmlns:a16="http://schemas.microsoft.com/office/drawing/2014/main" id="{DEE62307-C410-4726-B8C7-498DC724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5275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56" name="Text Box 24">
            <a:extLst>
              <a:ext uri="{FF2B5EF4-FFF2-40B4-BE49-F238E27FC236}">
                <a16:creationId xmlns:a16="http://schemas.microsoft.com/office/drawing/2014/main" id="{54E80AA3-95F7-40ED-BD24-7B67616FC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4561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Sudor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05657" name="Picture 25">
            <a:extLst>
              <a:ext uri="{FF2B5EF4-FFF2-40B4-BE49-F238E27FC236}">
                <a16:creationId xmlns:a16="http://schemas.microsoft.com/office/drawing/2014/main" id="{D650600A-4377-4B1C-9B01-BC3D0312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716338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58" name="Text Box 26">
            <a:extLst>
              <a:ext uri="{FF2B5EF4-FFF2-40B4-BE49-F238E27FC236}">
                <a16:creationId xmlns:a16="http://schemas.microsoft.com/office/drawing/2014/main" id="{0B33E823-E20D-4F75-BBBF-B93D57C6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644900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El ejercicio aumenta la pérdida de minerales a través del:</a:t>
            </a:r>
          </a:p>
        </p:txBody>
      </p:sp>
      <p:pic>
        <p:nvPicPr>
          <p:cNvPr id="1605659" name="Picture 27">
            <a:extLst>
              <a:ext uri="{FF2B5EF4-FFF2-40B4-BE49-F238E27FC236}">
                <a16:creationId xmlns:a16="http://schemas.microsoft.com/office/drawing/2014/main" id="{9A6A6E9E-8A70-4E60-B39A-F534A679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9593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60" name="Text Box 28">
            <a:extLst>
              <a:ext uri="{FF2B5EF4-FFF2-40B4-BE49-F238E27FC236}">
                <a16:creationId xmlns:a16="http://schemas.microsoft.com/office/drawing/2014/main" id="{7634A033-70BB-45CC-B134-8E2AF1F3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8879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Orina (después del ejercicio)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>
            <a:extLst>
              <a:ext uri="{FF2B5EF4-FFF2-40B4-BE49-F238E27FC236}">
                <a16:creationId xmlns:a16="http://schemas.microsoft.com/office/drawing/2014/main" id="{E6F10583-CC31-4100-AC31-4D3C2106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07683" name="Rectangle 3">
            <a:extLst>
              <a:ext uri="{FF2B5EF4-FFF2-40B4-BE49-F238E27FC236}">
                <a16:creationId xmlns:a16="http://schemas.microsoft.com/office/drawing/2014/main" id="{7BC64837-4B62-4222-B23C-561290E8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Indicaciones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07684" name="Picture 4">
            <a:extLst>
              <a:ext uri="{FF2B5EF4-FFF2-40B4-BE49-F238E27FC236}">
                <a16:creationId xmlns:a16="http://schemas.microsoft.com/office/drawing/2014/main" id="{A636E73F-A6C0-4551-861E-5BA6AF58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2257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85" name="Text Box 5">
            <a:extLst>
              <a:ext uri="{FF2B5EF4-FFF2-40B4-BE49-F238E27FC236}">
                <a16:creationId xmlns:a16="http://schemas.microsoft.com/office/drawing/2014/main" id="{4E3382EF-6500-4382-9843-F12BA70B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825750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Sodio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686" name="Picture 6">
            <a:extLst>
              <a:ext uri="{FF2B5EF4-FFF2-40B4-BE49-F238E27FC236}">
                <a16:creationId xmlns:a16="http://schemas.microsoft.com/office/drawing/2014/main" id="{F774446F-C497-4D1F-ACBD-8925211D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3177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87" name="Text Box 7">
            <a:extLst>
              <a:ext uri="{FF2B5EF4-FFF2-40B4-BE49-F238E27FC236}">
                <a16:creationId xmlns:a16="http://schemas.microsoft.com/office/drawing/2014/main" id="{5EE92A51-9352-43BE-B8F1-CABC7F35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246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Principales electrólitos que posee: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07688" name="Picture 8">
            <a:extLst>
              <a:ext uri="{FF2B5EF4-FFF2-40B4-BE49-F238E27FC236}">
                <a16:creationId xmlns:a16="http://schemas.microsoft.com/office/drawing/2014/main" id="{4C5C08EE-E4DA-4543-8E1C-A515ECD4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653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89" name="Text Box 9">
            <a:extLst>
              <a:ext uri="{FF2B5EF4-FFF2-40B4-BE49-F238E27FC236}">
                <a16:creationId xmlns:a16="http://schemas.microsoft.com/office/drawing/2014/main" id="{213D2C14-7E64-4BA0-8120-BBAE9E7D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7938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Sudor:</a:t>
            </a:r>
          </a:p>
        </p:txBody>
      </p:sp>
      <p:pic>
        <p:nvPicPr>
          <p:cNvPr id="1607690" name="Picture 10">
            <a:extLst>
              <a:ext uri="{FF2B5EF4-FFF2-40B4-BE49-F238E27FC236}">
                <a16:creationId xmlns:a16="http://schemas.microsoft.com/office/drawing/2014/main" id="{CAE52528-5839-4F4C-8760-779650F8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7353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91" name="Text Box 11">
            <a:extLst>
              <a:ext uri="{FF2B5EF4-FFF2-40B4-BE49-F238E27FC236}">
                <a16:creationId xmlns:a16="http://schemas.microsoft.com/office/drawing/2014/main" id="{01CB5F4E-3E64-432D-9676-43251CE9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6639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Otros minerales en pequeñas cantidades: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07692" name="Picture 12">
            <a:extLst>
              <a:ext uri="{FF2B5EF4-FFF2-40B4-BE49-F238E27FC236}">
                <a16:creationId xmlns:a16="http://schemas.microsoft.com/office/drawing/2014/main" id="{0D0FE064-4B5C-44C3-BCEB-4DD87CAF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337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93" name="Text Box 13">
            <a:extLst>
              <a:ext uri="{FF2B5EF4-FFF2-40B4-BE49-F238E27FC236}">
                <a16:creationId xmlns:a16="http://schemas.microsoft.com/office/drawing/2014/main" id="{C5197704-C117-4E7C-8A0F-B9B848C1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236913"/>
            <a:ext cx="1166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Cloruro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694" name="Picture 14">
            <a:extLst>
              <a:ext uri="{FF2B5EF4-FFF2-40B4-BE49-F238E27FC236}">
                <a16:creationId xmlns:a16="http://schemas.microsoft.com/office/drawing/2014/main" id="{3F05FEC4-4F81-40A3-93A4-765432A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132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95" name="Text Box 15">
            <a:extLst>
              <a:ext uri="{FF2B5EF4-FFF2-40B4-BE49-F238E27FC236}">
                <a16:creationId xmlns:a16="http://schemas.microsoft.com/office/drawing/2014/main" id="{8576C439-6448-4348-B578-48562337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216400"/>
            <a:ext cx="1382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Potasio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696" name="Picture 16">
            <a:extLst>
              <a:ext uri="{FF2B5EF4-FFF2-40B4-BE49-F238E27FC236}">
                <a16:creationId xmlns:a16="http://schemas.microsoft.com/office/drawing/2014/main" id="{0E73FCAE-8DFF-4897-9F3A-B50FB075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45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97" name="Text Box 17">
            <a:extLst>
              <a:ext uri="{FF2B5EF4-FFF2-40B4-BE49-F238E27FC236}">
                <a16:creationId xmlns:a16="http://schemas.microsoft.com/office/drawing/2014/main" id="{3C7E145A-E34B-4713-B61A-E7679205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657725"/>
            <a:ext cx="1382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Magnesio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698" name="Picture 18">
            <a:extLst>
              <a:ext uri="{FF2B5EF4-FFF2-40B4-BE49-F238E27FC236}">
                <a16:creationId xmlns:a16="http://schemas.microsoft.com/office/drawing/2014/main" id="{350D2106-2239-40CD-AE83-8EA87220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99" name="Text Box 19">
            <a:extLst>
              <a:ext uri="{FF2B5EF4-FFF2-40B4-BE49-F238E27FC236}">
                <a16:creationId xmlns:a16="http://schemas.microsoft.com/office/drawing/2014/main" id="{ED1E4267-4CAD-4667-A8E0-D4F113A04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5087938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Calcio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700" name="Picture 20">
            <a:extLst>
              <a:ext uri="{FF2B5EF4-FFF2-40B4-BE49-F238E27FC236}">
                <a16:creationId xmlns:a16="http://schemas.microsoft.com/office/drawing/2014/main" id="{943AE2C8-973C-4FE1-886C-D7B7B69F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2211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1" name="Text Box 21">
            <a:extLst>
              <a:ext uri="{FF2B5EF4-FFF2-40B4-BE49-F238E27FC236}">
                <a16:creationId xmlns:a16="http://schemas.microsoft.com/office/drawing/2014/main" id="{948AD167-927F-4B6D-BC2E-974FD926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4224338"/>
            <a:ext cx="1023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Hierro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702" name="Picture 22">
            <a:extLst>
              <a:ext uri="{FF2B5EF4-FFF2-40B4-BE49-F238E27FC236}">
                <a16:creationId xmlns:a16="http://schemas.microsoft.com/office/drawing/2014/main" id="{5337B8E2-5E55-4582-B6BA-160EF2A2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6736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3" name="Text Box 23">
            <a:extLst>
              <a:ext uri="{FF2B5EF4-FFF2-40B4-BE49-F238E27FC236}">
                <a16:creationId xmlns:a16="http://schemas.microsoft.com/office/drawing/2014/main" id="{962B7532-38AB-4E1F-A108-7087052A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4676775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Cobre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07704" name="Picture 24">
            <a:extLst>
              <a:ext uri="{FF2B5EF4-FFF2-40B4-BE49-F238E27FC236}">
                <a16:creationId xmlns:a16="http://schemas.microsoft.com/office/drawing/2014/main" id="{D4226401-D633-490A-9A63-3D0A09FF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1577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5" name="Text Box 25">
            <a:extLst>
              <a:ext uri="{FF2B5EF4-FFF2-40B4-BE49-F238E27FC236}">
                <a16:creationId xmlns:a16="http://schemas.microsoft.com/office/drawing/2014/main" id="{275C412B-FCE4-4F98-8845-EFBF58A2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5160963"/>
            <a:ext cx="73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Cinc</a:t>
            </a:r>
            <a:endParaRPr lang="es-ES" altLang="en-US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9738" name="Picture 10">
            <a:extLst>
              <a:ext uri="{FF2B5EF4-FFF2-40B4-BE49-F238E27FC236}">
                <a16:creationId xmlns:a16="http://schemas.microsoft.com/office/drawing/2014/main" id="{209A9690-CE79-4038-95CB-7774C392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5689600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EB92853E-5BCE-4D04-B9C5-1DF9AEAD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55514BC-8402-4019-A279-04D66A20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89), por W. D. McArdle, F. I. Katch, &amp; V. I. Katch, 2013, Philadelphia: Lippincott Williams &amp; Wilkins. Copyright 2013 por Lippincott Williams &amp; Wilkins, a Wolters Kluwer business.</a:t>
            </a:r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E5C0261-5DEE-4729-A264-530B228B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7C740EE-7113-4EC4-9966-B2B8533B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89),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73221" name="Picture 5">
            <a:extLst>
              <a:ext uri="{FF2B5EF4-FFF2-40B4-BE49-F238E27FC236}">
                <a16:creationId xmlns:a16="http://schemas.microsoft.com/office/drawing/2014/main" id="{C22E415A-CE15-434C-842A-8B2BFB92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49300"/>
            <a:ext cx="6624637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0C454C0-AD3E-4288-8E53-E24E0ADD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76C2780-D067-4C44-A750-95F419F9B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89),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75269" name="Picture 5">
            <a:extLst>
              <a:ext uri="{FF2B5EF4-FFF2-40B4-BE49-F238E27FC236}">
                <a16:creationId xmlns:a16="http://schemas.microsoft.com/office/drawing/2014/main" id="{F6FE9433-3B0C-4955-AC66-4680FDDE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5175"/>
            <a:ext cx="8785225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>
            <a:extLst>
              <a:ext uri="{FF2B5EF4-FFF2-40B4-BE49-F238E27FC236}">
                <a16:creationId xmlns:a16="http://schemas.microsoft.com/office/drawing/2014/main" id="{B501E51B-F3CC-4958-8EA0-95E50D13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</a:rPr>
              <a:t>CONCEPTO</a:t>
            </a:r>
            <a:endParaRPr lang="es-PR" altLang="en-US" sz="3100">
              <a:solidFill>
                <a:schemeClr val="tx1"/>
              </a:solidFill>
            </a:endParaRPr>
          </a:p>
        </p:txBody>
      </p:sp>
      <p:sp>
        <p:nvSpPr>
          <p:cNvPr id="1583107" name="Text Box 3">
            <a:extLst>
              <a:ext uri="{FF2B5EF4-FFF2-40B4-BE49-F238E27FC236}">
                <a16:creationId xmlns:a16="http://schemas.microsoft.com/office/drawing/2014/main" id="{FF26EBF8-A2FD-4AC9-86F6-EEA7426D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833563"/>
            <a:ext cx="69119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s-ES" altLang="en-US" sz="3000" b="1">
                <a:latin typeface="Verdana" panose="020B0604030504040204" pitchFamily="34" charset="0"/>
              </a:rPr>
              <a:t>Elementos (iones y metales) inorgánicos que se encuentran en cantidades muy pequeñas (4% de la masa corporal) en el tejido animal y que proporcionan fuerza y rigidez a ciertos tejidos del cuerpo e intervienen en muchas funciones vitales</a:t>
            </a:r>
            <a:endParaRPr lang="en-US" altLang="en-US" sz="3000" b="1">
              <a:latin typeface="Verdana" panose="020B0604030504040204" pitchFamily="34" charset="0"/>
            </a:endParaRPr>
          </a:p>
        </p:txBody>
      </p:sp>
      <p:sp>
        <p:nvSpPr>
          <p:cNvPr id="1583108" name="Rectangle 4">
            <a:extLst>
              <a:ext uri="{FF2B5EF4-FFF2-40B4-BE49-F238E27FC236}">
                <a16:creationId xmlns:a16="http://schemas.microsoft.com/office/drawing/2014/main" id="{1B033147-1916-43CA-BD02-17010FBF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94EF0BB-598E-467F-B87D-F19A5000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DB17DF7-AE23-497C-99F8-4825D329E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73),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91653" name="Picture 5">
            <a:extLst>
              <a:ext uri="{FF2B5EF4-FFF2-40B4-BE49-F238E27FC236}">
                <a16:creationId xmlns:a16="http://schemas.microsoft.com/office/drawing/2014/main" id="{66AAAFA5-BD16-4402-8C89-BB19F868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39900"/>
            <a:ext cx="8351837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3E70943D-0A2A-4DFF-93B0-288E2BD7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A54FD83-362B-4607-872E-8C1EBAAE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74),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93701" name="Picture 5">
            <a:extLst>
              <a:ext uri="{FF2B5EF4-FFF2-40B4-BE49-F238E27FC236}">
                <a16:creationId xmlns:a16="http://schemas.microsoft.com/office/drawing/2014/main" id="{59CBED99-C193-4723-9F03-78AEAB5C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2463"/>
            <a:ext cx="878522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39A39BF5-F642-4473-8F36-2E3CC2E9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CDFE9F4-5E55-49C1-926D-ED89AB4B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74),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95749" name="Picture 5">
            <a:extLst>
              <a:ext uri="{FF2B5EF4-FFF2-40B4-BE49-F238E27FC236}">
                <a16:creationId xmlns:a16="http://schemas.microsoft.com/office/drawing/2014/main" id="{6103B9BA-7A37-40AC-B218-0A1FAB11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36613"/>
            <a:ext cx="8750300" cy="51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>
            <a:extLst>
              <a:ext uri="{FF2B5EF4-FFF2-40B4-BE49-F238E27FC236}">
                <a16:creationId xmlns:a16="http://schemas.microsoft.com/office/drawing/2014/main" id="{1620498D-2BEE-4AD3-9A4B-2E49A89C5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pic>
        <p:nvPicPr>
          <p:cNvPr id="1671171" name="Picture 3">
            <a:extLst>
              <a:ext uri="{FF2B5EF4-FFF2-40B4-BE49-F238E27FC236}">
                <a16:creationId xmlns:a16="http://schemas.microsoft.com/office/drawing/2014/main" id="{65D17059-91E6-4666-BA8A-26E5ACEE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25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72" name="Text Box 4">
            <a:extLst>
              <a:ext uri="{FF2B5EF4-FFF2-40B4-BE49-F238E27FC236}">
                <a16:creationId xmlns:a16="http://schemas.microsoft.com/office/drawing/2014/main" id="{6E27A609-84C6-4073-B8D3-24F7CBBA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849563"/>
            <a:ext cx="65881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Calcio</a:t>
            </a:r>
          </a:p>
        </p:txBody>
      </p:sp>
      <p:pic>
        <p:nvPicPr>
          <p:cNvPr id="1671173" name="Picture 5">
            <a:extLst>
              <a:ext uri="{FF2B5EF4-FFF2-40B4-BE49-F238E27FC236}">
                <a16:creationId xmlns:a16="http://schemas.microsoft.com/office/drawing/2014/main" id="{BC5456E7-1009-4FF6-B404-165A12A9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9891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74" name="Text Box 6">
            <a:extLst>
              <a:ext uri="{FF2B5EF4-FFF2-40B4-BE49-F238E27FC236}">
                <a16:creationId xmlns:a16="http://schemas.microsoft.com/office/drawing/2014/main" id="{D46A7B6A-D7BE-4CED-92F2-54889228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925888"/>
            <a:ext cx="65881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700" b="1">
                <a:latin typeface="Tahoma" panose="020B0604030504040204" pitchFamily="34" charset="0"/>
              </a:rPr>
              <a:t>Hierro</a:t>
            </a:r>
          </a:p>
        </p:txBody>
      </p:sp>
      <p:sp>
        <p:nvSpPr>
          <p:cNvPr id="1671175" name="Rectangle 7">
            <a:extLst>
              <a:ext uri="{FF2B5EF4-FFF2-40B4-BE49-F238E27FC236}">
                <a16:creationId xmlns:a16="http://schemas.microsoft.com/office/drawing/2014/main" id="{B8C80ECA-9743-4AA5-AF9B-A6D2AC424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268413"/>
            <a:ext cx="787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300" b="1" i="1">
                <a:solidFill>
                  <a:schemeClr val="tx1"/>
                </a:solidFill>
              </a:rPr>
              <a:t>CONSIDERACIONES ESPECIALES: Atleta Femenina</a:t>
            </a:r>
            <a:endParaRPr lang="es-PR" altLang="en-US" sz="2300">
              <a:solidFill>
                <a:schemeClr val="tx1"/>
              </a:solidFill>
            </a:endParaRPr>
          </a:p>
        </p:txBody>
      </p:sp>
      <p:pic>
        <p:nvPicPr>
          <p:cNvPr id="1671176" name="Picture 8">
            <a:extLst>
              <a:ext uri="{FF2B5EF4-FFF2-40B4-BE49-F238E27FC236}">
                <a16:creationId xmlns:a16="http://schemas.microsoft.com/office/drawing/2014/main" id="{88B89BD5-D0FB-45ED-86E7-3FC76EA3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127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77" name="Rectangle 9">
            <a:extLst>
              <a:ext uri="{FF2B5EF4-FFF2-40B4-BE49-F238E27FC236}">
                <a16:creationId xmlns:a16="http://schemas.microsoft.com/office/drawing/2014/main" id="{702EADE2-527A-4632-9DFC-C09F2BA22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89138"/>
            <a:ext cx="69119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Deficiencias Nutricionales</a:t>
            </a:r>
            <a:endParaRPr lang="es-PR" altLang="en-US" sz="36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>
            <a:extLst>
              <a:ext uri="{FF2B5EF4-FFF2-40B4-BE49-F238E27FC236}">
                <a16:creationId xmlns:a16="http://schemas.microsoft.com/office/drawing/2014/main" id="{139D4113-872A-4BBB-A8FF-19D7CB52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611779" name="Rectangle 3">
            <a:extLst>
              <a:ext uri="{FF2B5EF4-FFF2-40B4-BE49-F238E27FC236}">
                <a16:creationId xmlns:a16="http://schemas.microsoft.com/office/drawing/2014/main" id="{6EE855FF-D9C6-4802-B7CE-5FBDC283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Calcio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1780" name="Picture 4">
            <a:extLst>
              <a:ext uri="{FF2B5EF4-FFF2-40B4-BE49-F238E27FC236}">
                <a16:creationId xmlns:a16="http://schemas.microsoft.com/office/drawing/2014/main" id="{29B2D55F-C684-41DE-9173-8EC8C99F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231775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1781" name="Text Box 5">
            <a:extLst>
              <a:ext uri="{FF2B5EF4-FFF2-40B4-BE49-F238E27FC236}">
                <a16:creationId xmlns:a16="http://schemas.microsoft.com/office/drawing/2014/main" id="{C46E1DCB-FA78-4743-A6F6-3DEDF9D55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246313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>
                <a:latin typeface="Tahoma" panose="020B0604030504040204" pitchFamily="34" charset="0"/>
              </a:rPr>
              <a:t>Deficiente consumo de calcio (&lt; 800 mg/día)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11782" name="Picture 6">
            <a:extLst>
              <a:ext uri="{FF2B5EF4-FFF2-40B4-BE49-F238E27FC236}">
                <a16:creationId xmlns:a16="http://schemas.microsoft.com/office/drawing/2014/main" id="{671559B9-86AD-4BE8-8590-CA92F3BF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653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1783" name="Text Box 7">
            <a:extLst>
              <a:ext uri="{FF2B5EF4-FFF2-40B4-BE49-F238E27FC236}">
                <a16:creationId xmlns:a16="http://schemas.microsoft.com/office/drawing/2014/main" id="{CEB0A614-0C69-48EA-B064-D40C651D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7938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Edades: 19 -</a:t>
            </a:r>
            <a:r>
              <a:rPr lang="en-US" altLang="en-US" sz="2300">
                <a:latin typeface="Tahoma" panose="020B0604030504040204" pitchFamily="34" charset="0"/>
              </a:rPr>
              <a:t> </a:t>
            </a:r>
            <a:r>
              <a:rPr lang="en-US" altLang="en-US" sz="2300" b="1">
                <a:latin typeface="Tahoma" panose="020B0604030504040204" pitchFamily="34" charset="0"/>
              </a:rPr>
              <a:t>25 años:</a:t>
            </a:r>
          </a:p>
        </p:txBody>
      </p:sp>
    </p:spTree>
  </p:cSld>
  <p:clrMapOvr>
    <a:masterClrMapping/>
  </p:clrMapOvr>
  <p:transition spd="slow"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1F0211F-2E2D-4F7B-9944-F7297F22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2AB2176-85B4-4F30-93AA-BBB4C0A6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42506" name="Picture 10">
            <a:extLst>
              <a:ext uri="{FF2B5EF4-FFF2-40B4-BE49-F238E27FC236}">
                <a16:creationId xmlns:a16="http://schemas.microsoft.com/office/drawing/2014/main" id="{450E58EE-6FAB-4E81-AEF9-B060DB81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104900"/>
            <a:ext cx="63912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8510E65-3A31-4830-947B-8B4D7ACE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985C1FC-95DA-4445-A637-144BDBB2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44549" name="Picture 5">
            <a:extLst>
              <a:ext uri="{FF2B5EF4-FFF2-40B4-BE49-F238E27FC236}">
                <a16:creationId xmlns:a16="http://schemas.microsoft.com/office/drawing/2014/main" id="{87248433-D326-4B34-8AE5-7359DB7F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8302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550" name="Picture 6">
            <a:extLst>
              <a:ext uri="{FF2B5EF4-FFF2-40B4-BE49-F238E27FC236}">
                <a16:creationId xmlns:a16="http://schemas.microsoft.com/office/drawing/2014/main" id="{2E176BB5-E74D-425A-992D-5F31950C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679950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6B4ECA3-D1B1-484B-A247-FA318C73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56FA389-363D-48D6-B205-CAEBEB62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46598" name="Picture 6">
            <a:extLst>
              <a:ext uri="{FF2B5EF4-FFF2-40B4-BE49-F238E27FC236}">
                <a16:creationId xmlns:a16="http://schemas.microsoft.com/office/drawing/2014/main" id="{328EF7DA-652D-49A1-A896-9E614526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6ECE30C-2977-4C58-B3BF-3891FEB5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29E606E-3E4D-429B-A9A5-08BCDE8D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48646" name="Picture 6">
            <a:extLst>
              <a:ext uri="{FF2B5EF4-FFF2-40B4-BE49-F238E27FC236}">
                <a16:creationId xmlns:a16="http://schemas.microsoft.com/office/drawing/2014/main" id="{C8C7A740-94D7-4108-ABFD-029F90F4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65188"/>
            <a:ext cx="72009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4B7637C-6041-4D6D-B77F-A0C51233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E982249-7B70-4B84-9981-3AA674A0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52740" name="Picture 4">
            <a:extLst>
              <a:ext uri="{FF2B5EF4-FFF2-40B4-BE49-F238E27FC236}">
                <a16:creationId xmlns:a16="http://schemas.microsoft.com/office/drawing/2014/main" id="{BFE636EE-07DF-4ABD-B933-7BA4FF96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33600"/>
            <a:ext cx="71247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>
            <a:extLst>
              <a:ext uri="{FF2B5EF4-FFF2-40B4-BE49-F238E27FC236}">
                <a16:creationId xmlns:a16="http://schemas.microsoft.com/office/drawing/2014/main" id="{6DECBCAE-11E7-4A16-A258-120F93DA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85155" name="Rectangle 3">
            <a:extLst>
              <a:ext uri="{FF2B5EF4-FFF2-40B4-BE49-F238E27FC236}">
                <a16:creationId xmlns:a16="http://schemas.microsoft.com/office/drawing/2014/main" id="{A8CE2894-48C1-4CC9-AAF8-F7280E1E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ORIGEN/FORMACIÓN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85156" name="Picture 4">
            <a:extLst>
              <a:ext uri="{FF2B5EF4-FFF2-40B4-BE49-F238E27FC236}">
                <a16:creationId xmlns:a16="http://schemas.microsoft.com/office/drawing/2014/main" id="{B3D6F471-4AB2-4268-A4D8-9CC35101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7100" y="2525713"/>
            <a:ext cx="295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5157" name="Text Box 5">
            <a:extLst>
              <a:ext uri="{FF2B5EF4-FFF2-40B4-BE49-F238E27FC236}">
                <a16:creationId xmlns:a16="http://schemas.microsoft.com/office/drawing/2014/main" id="{1D0464EB-5975-4E05-BEF6-E794CF86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454275"/>
            <a:ext cx="61801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 i="1">
                <a:latin typeface="Verdana" panose="020B0604030504040204" pitchFamily="34" charset="0"/>
              </a:rPr>
              <a:t>Los minerales se encuentran en el agua de los ríos, lagos y oceanos, en la capa de la tierra y debajo de la superficie de la tierra</a:t>
            </a:r>
          </a:p>
        </p:txBody>
      </p:sp>
      <p:pic>
        <p:nvPicPr>
          <p:cNvPr id="1585158" name="Picture 6">
            <a:extLst>
              <a:ext uri="{FF2B5EF4-FFF2-40B4-BE49-F238E27FC236}">
                <a16:creationId xmlns:a16="http://schemas.microsoft.com/office/drawing/2014/main" id="{C2D8802E-FB24-4E0B-9D28-37638E7E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4786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5159" name="Text Box 7">
            <a:extLst>
              <a:ext uri="{FF2B5EF4-FFF2-40B4-BE49-F238E27FC236}">
                <a16:creationId xmlns:a16="http://schemas.microsoft.com/office/drawing/2014/main" id="{04FAC4F9-957F-4169-9CEC-9DA8A6901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878013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b="1">
                <a:latin typeface="Tahoma" panose="020B0604030504040204" pitchFamily="34" charset="0"/>
              </a:rPr>
              <a:t>En la naturaleza:</a:t>
            </a:r>
          </a:p>
        </p:txBody>
      </p:sp>
      <p:pic>
        <p:nvPicPr>
          <p:cNvPr id="1585160" name="Picture 8">
            <a:extLst>
              <a:ext uri="{FF2B5EF4-FFF2-40B4-BE49-F238E27FC236}">
                <a16:creationId xmlns:a16="http://schemas.microsoft.com/office/drawing/2014/main" id="{26E1B170-EFCA-4AA6-9097-BB2B810F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7100" y="4541838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5161" name="Text Box 9">
            <a:extLst>
              <a:ext uri="{FF2B5EF4-FFF2-40B4-BE49-F238E27FC236}">
                <a16:creationId xmlns:a16="http://schemas.microsoft.com/office/drawing/2014/main" id="{5DB474B2-48C3-4ACF-A0EC-BA6A9B36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470400"/>
            <a:ext cx="618013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 i="1">
                <a:latin typeface="Verdana" panose="020B0604030504040204" pitchFamily="34" charset="0"/>
              </a:rPr>
              <a:t>Las raíces de las plantas y árboles absorben los minerales y los incorpora en los nutrientes que producen (hidratos de carbono, grasas y proteínas)</a:t>
            </a:r>
          </a:p>
        </p:txBody>
      </p:sp>
      <p:pic>
        <p:nvPicPr>
          <p:cNvPr id="1585162" name="Picture 10">
            <a:extLst>
              <a:ext uri="{FF2B5EF4-FFF2-40B4-BE49-F238E27FC236}">
                <a16:creationId xmlns:a16="http://schemas.microsoft.com/office/drawing/2014/main" id="{8AE24ADC-5355-4969-B8DC-CFD694F5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63988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5163" name="Text Box 11">
            <a:extLst>
              <a:ext uri="{FF2B5EF4-FFF2-40B4-BE49-F238E27FC236}">
                <a16:creationId xmlns:a16="http://schemas.microsoft.com/office/drawing/2014/main" id="{E73C8A22-D561-4EE8-A4DF-37F2A46C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894138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b="1">
                <a:latin typeface="Tahoma" panose="020B0604030504040204" pitchFamily="34" charset="0"/>
              </a:rPr>
              <a:t>En las plantas y árboles:</a:t>
            </a:r>
          </a:p>
        </p:txBody>
      </p:sp>
    </p:spTree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1D0325C-910B-4D6B-B993-5EB77B67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E7FC266-FCF0-4FBB-8A2E-1EC51420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50694" name="Picture 6">
            <a:extLst>
              <a:ext uri="{FF2B5EF4-FFF2-40B4-BE49-F238E27FC236}">
                <a16:creationId xmlns:a16="http://schemas.microsoft.com/office/drawing/2014/main" id="{382AD92B-39CA-45C3-B5EE-58A60BF5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81088"/>
            <a:ext cx="7143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49CA2A1-4193-4917-847B-E50340E5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C84E4D1-4A0B-45BA-9DE9-F68F437D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76),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54789" name="Picture 5">
            <a:extLst>
              <a:ext uri="{FF2B5EF4-FFF2-40B4-BE49-F238E27FC236}">
                <a16:creationId xmlns:a16="http://schemas.microsoft.com/office/drawing/2014/main" id="{186172DC-5001-476F-9BCC-05655867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5226050" cy="55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7388F1B8-2C23-4BC2-AC37-94EAF7CC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AA88AC7-B5F5-490D-98F5-89E794DB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76),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58884" name="Picture 4">
            <a:extLst>
              <a:ext uri="{FF2B5EF4-FFF2-40B4-BE49-F238E27FC236}">
                <a16:creationId xmlns:a16="http://schemas.microsoft.com/office/drawing/2014/main" id="{EF004E0C-CE44-46A8-B837-AEDDB32F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84288"/>
            <a:ext cx="8640763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A1E46EC-4A26-4A7D-A9FA-6E5BF393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880B7BE-0F3A-41F0-BB19-4C1F51A4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56838" name="Picture 6">
            <a:extLst>
              <a:ext uri="{FF2B5EF4-FFF2-40B4-BE49-F238E27FC236}">
                <a16:creationId xmlns:a16="http://schemas.microsoft.com/office/drawing/2014/main" id="{2705B8D7-E758-41B4-8DD2-1795B6DB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30250"/>
            <a:ext cx="669607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DD219ACF-2D15-4F7C-A7AD-735EDF26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459CC83-EC1E-4576-B43C-D8A03B87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60933" name="Picture 5">
            <a:extLst>
              <a:ext uri="{FF2B5EF4-FFF2-40B4-BE49-F238E27FC236}">
                <a16:creationId xmlns:a16="http://schemas.microsoft.com/office/drawing/2014/main" id="{EEE0EE2D-5911-4926-8B53-3FF97C7AC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15963"/>
            <a:ext cx="6048375" cy="55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ADADE42-4A33-4C7D-A325-20FB9636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2142387-1554-46A8-AE03-2FF02B11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81),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62981" name="Picture 5">
            <a:extLst>
              <a:ext uri="{FF2B5EF4-FFF2-40B4-BE49-F238E27FC236}">
                <a16:creationId xmlns:a16="http://schemas.microsoft.com/office/drawing/2014/main" id="{59B2C319-0DB3-4719-B009-04FEDE1F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976938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3310A5E-5AF8-4BE6-BC2F-911E1295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409ACA7-2AD6-4BCA-B043-2D529F57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65029" name="Picture 5">
            <a:extLst>
              <a:ext uri="{FF2B5EF4-FFF2-40B4-BE49-F238E27FC236}">
                <a16:creationId xmlns:a16="http://schemas.microsoft.com/office/drawing/2014/main" id="{B78D361D-B9FD-4C1E-8DEC-838DC45E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5196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5030" name="Picture 6">
            <a:extLst>
              <a:ext uri="{FF2B5EF4-FFF2-40B4-BE49-F238E27FC236}">
                <a16:creationId xmlns:a16="http://schemas.microsoft.com/office/drawing/2014/main" id="{DC8087B5-F37E-4A97-BF0D-ED10E8D2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0338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463816F-B840-4609-A8B9-0E8D7A10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E28EE81-923F-448A-9662-3A28E00F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17936" name="Picture 16">
            <a:extLst>
              <a:ext uri="{FF2B5EF4-FFF2-40B4-BE49-F238E27FC236}">
                <a16:creationId xmlns:a16="http://schemas.microsoft.com/office/drawing/2014/main" id="{4F0AE3C6-4AF0-4927-9364-E8DDE812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812800"/>
            <a:ext cx="627062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EC89C663-A90A-4AC8-A960-F9997D2E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7099817-52E4-48AE-A947-B97343F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84),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69125" name="Picture 5">
            <a:extLst>
              <a:ext uri="{FF2B5EF4-FFF2-40B4-BE49-F238E27FC236}">
                <a16:creationId xmlns:a16="http://schemas.microsoft.com/office/drawing/2014/main" id="{D9A850E4-2C44-4F2C-BB94-BB758D73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92150"/>
            <a:ext cx="5068888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>
            <a:extLst>
              <a:ext uri="{FF2B5EF4-FFF2-40B4-BE49-F238E27FC236}">
                <a16:creationId xmlns:a16="http://schemas.microsoft.com/office/drawing/2014/main" id="{CEEEB3DB-1EE7-484A-8AB3-A648E999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pic>
        <p:nvPicPr>
          <p:cNvPr id="1613827" name="Picture 3">
            <a:extLst>
              <a:ext uri="{FF2B5EF4-FFF2-40B4-BE49-F238E27FC236}">
                <a16:creationId xmlns:a16="http://schemas.microsoft.com/office/drawing/2014/main" id="{627E3840-9ABA-459C-9DA4-FB90A920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08275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28" name="Text Box 4">
            <a:extLst>
              <a:ext uri="{FF2B5EF4-FFF2-40B4-BE49-F238E27FC236}">
                <a16:creationId xmlns:a16="http://schemas.microsoft.com/office/drawing/2014/main" id="{D4CF8EFD-084F-4658-BF03-0C5AF5FD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636838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s-PR" altLang="en-US" sz="2300" b="1">
                <a:latin typeface="Tahoma" panose="020B0604030504040204" pitchFamily="34" charset="0"/>
              </a:rPr>
              <a:t>Deportistas que se abstienen de los productos de carnes (Ej: vegetarianos)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613829" name="Picture 5">
            <a:extLst>
              <a:ext uri="{FF2B5EF4-FFF2-40B4-BE49-F238E27FC236}">
                <a16:creationId xmlns:a16="http://schemas.microsoft.com/office/drawing/2014/main" id="{C8871F46-F7D7-4AFB-9F3C-37130AEA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988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0" name="Text Box 6">
            <a:extLst>
              <a:ext uri="{FF2B5EF4-FFF2-40B4-BE49-F238E27FC236}">
                <a16:creationId xmlns:a16="http://schemas.microsoft.com/office/drawing/2014/main" id="{4D9FA1D6-4CA0-4330-8C3F-5B2AE060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527425"/>
            <a:ext cx="673417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s-PR" altLang="en-US" sz="2300" b="1">
                <a:latin typeface="Tahoma" panose="020B0604030504040204" pitchFamily="34" charset="0"/>
              </a:rPr>
              <a:t>Atletas que participan en deportes que deben controlar el peso (consumen muy pocas calorías)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613831" name="Picture 7">
            <a:extLst>
              <a:ext uri="{FF2B5EF4-FFF2-40B4-BE49-F238E27FC236}">
                <a16:creationId xmlns:a16="http://schemas.microsoft.com/office/drawing/2014/main" id="{A515ACF7-EE52-43A4-9130-B0DCD8CE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819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2" name="Text Box 8">
            <a:extLst>
              <a:ext uri="{FF2B5EF4-FFF2-40B4-BE49-F238E27FC236}">
                <a16:creationId xmlns:a16="http://schemas.microsoft.com/office/drawing/2014/main" id="{C35B8821-733A-4E13-817F-51F3FFE8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748213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Atletas femeninas que participan en eventos de tolerancia aeróbica (Ej: maratonistas, triatletas)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613833" name="Rectangle 9">
            <a:extLst>
              <a:ext uri="{FF2B5EF4-FFF2-40B4-BE49-F238E27FC236}">
                <a16:creationId xmlns:a16="http://schemas.microsoft.com/office/drawing/2014/main" id="{03C6E6BB-E151-43AB-9C31-722BF6A3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Hierro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3834" name="Picture 10">
            <a:extLst>
              <a:ext uri="{FF2B5EF4-FFF2-40B4-BE49-F238E27FC236}">
                <a16:creationId xmlns:a16="http://schemas.microsoft.com/office/drawing/2014/main" id="{B3D94943-7B7A-430E-8A83-E10EC9E0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127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5" name="Rectangle 11">
            <a:extLst>
              <a:ext uri="{FF2B5EF4-FFF2-40B4-BE49-F238E27FC236}">
                <a16:creationId xmlns:a16="http://schemas.microsoft.com/office/drawing/2014/main" id="{9D26C956-C5CC-4B19-A73F-060C466D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71294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</a:t>
            </a:r>
            <a:endParaRPr lang="es-PR" altLang="en-US" sz="32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>
            <a:extLst>
              <a:ext uri="{FF2B5EF4-FFF2-40B4-BE49-F238E27FC236}">
                <a16:creationId xmlns:a16="http://schemas.microsoft.com/office/drawing/2014/main" id="{3F5DABD9-83EC-423D-874C-62454811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87203" name="Rectangle 3">
            <a:extLst>
              <a:ext uri="{FF2B5EF4-FFF2-40B4-BE49-F238E27FC236}">
                <a16:creationId xmlns:a16="http://schemas.microsoft.com/office/drawing/2014/main" id="{850EC28D-2728-4978-A041-59C53AE1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ORIGEN/FORMACIÓN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87204" name="Picture 4">
            <a:extLst>
              <a:ext uri="{FF2B5EF4-FFF2-40B4-BE49-F238E27FC236}">
                <a16:creationId xmlns:a16="http://schemas.microsoft.com/office/drawing/2014/main" id="{A71D2A76-A601-43D9-ADC1-F633FB7F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7100" y="2525713"/>
            <a:ext cx="295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05" name="Text Box 5">
            <a:extLst>
              <a:ext uri="{FF2B5EF4-FFF2-40B4-BE49-F238E27FC236}">
                <a16:creationId xmlns:a16="http://schemas.microsoft.com/office/drawing/2014/main" id="{A733CA2C-B2E0-4A2E-940A-6498F4A0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454275"/>
            <a:ext cx="6180138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 i="1">
                <a:latin typeface="Verdana" panose="020B0604030504040204" pitchFamily="34" charset="0"/>
              </a:rPr>
              <a:t>Los minerales se convierten en parte de la estructura del cuerpo de los animales (y ser humanos) al éstos consumir agua, alimentos producidos por las plantas y carne animal</a:t>
            </a:r>
          </a:p>
        </p:txBody>
      </p:sp>
      <p:pic>
        <p:nvPicPr>
          <p:cNvPr id="1587206" name="Picture 6">
            <a:extLst>
              <a:ext uri="{FF2B5EF4-FFF2-40B4-BE49-F238E27FC236}">
                <a16:creationId xmlns:a16="http://schemas.microsoft.com/office/drawing/2014/main" id="{B6738289-913F-42B4-BAB3-FE1661C1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4786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07" name="Text Box 7">
            <a:extLst>
              <a:ext uri="{FF2B5EF4-FFF2-40B4-BE49-F238E27FC236}">
                <a16:creationId xmlns:a16="http://schemas.microsoft.com/office/drawing/2014/main" id="{F6E081CC-4C7D-4A60-952C-1865D917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878013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b="1">
                <a:latin typeface="Tahoma" panose="020B0604030504040204" pitchFamily="34" charset="0"/>
              </a:rPr>
              <a:t>En los animales:</a:t>
            </a:r>
          </a:p>
        </p:txBody>
      </p:sp>
    </p:spTree>
  </p:cSld>
  <p:clrMapOvr>
    <a:masterClrMapping/>
  </p:clrMapOvr>
  <p:transition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>
            <a:extLst>
              <a:ext uri="{FF2B5EF4-FFF2-40B4-BE49-F238E27FC236}">
                <a16:creationId xmlns:a16="http://schemas.microsoft.com/office/drawing/2014/main" id="{23494DDC-960E-4121-BD8C-FA20D9ECE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pic>
        <p:nvPicPr>
          <p:cNvPr id="1615875" name="Picture 3">
            <a:extLst>
              <a:ext uri="{FF2B5EF4-FFF2-40B4-BE49-F238E27FC236}">
                <a16:creationId xmlns:a16="http://schemas.microsoft.com/office/drawing/2014/main" id="{0AD83989-ACA5-4F8D-A8B0-5F814F70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3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6" name="Text Box 4">
            <a:extLst>
              <a:ext uri="{FF2B5EF4-FFF2-40B4-BE49-F238E27FC236}">
                <a16:creationId xmlns:a16="http://schemas.microsoft.com/office/drawing/2014/main" id="{8932D952-0D0C-468E-AD4F-2098E22F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141663"/>
            <a:ext cx="67341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s-PR" altLang="en-US" sz="2300" b="1">
                <a:latin typeface="Tahoma" panose="020B0604030504040204" pitchFamily="34" charset="0"/>
              </a:rPr>
              <a:t>Los requisitos de hierro aumentan por: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615877" name="Rectangle 5">
            <a:extLst>
              <a:ext uri="{FF2B5EF4-FFF2-40B4-BE49-F238E27FC236}">
                <a16:creationId xmlns:a16="http://schemas.microsoft.com/office/drawing/2014/main" id="{D5292A89-2742-449F-ADA9-E7B361FE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Hierro</a:t>
            </a:r>
            <a:endParaRPr lang="es-PR" altLang="en-US" sz="3100" b="1" i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5878" name="Picture 6">
            <a:extLst>
              <a:ext uri="{FF2B5EF4-FFF2-40B4-BE49-F238E27FC236}">
                <a16:creationId xmlns:a16="http://schemas.microsoft.com/office/drawing/2014/main" id="{472DEE73-F02B-4827-A9AF-2B56C1A8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72009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>
            <a:extLst>
              <a:ext uri="{FF2B5EF4-FFF2-40B4-BE49-F238E27FC236}">
                <a16:creationId xmlns:a16="http://schemas.microsoft.com/office/drawing/2014/main" id="{830B12F0-CE89-4AF4-94E4-8CDE77F4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44675"/>
            <a:ext cx="71294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9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INDICACIONES:</a:t>
            </a:r>
            <a:br>
              <a:rPr lang="es-PR" altLang="en-US" sz="29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altLang="en-US" sz="29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Mujeres Adultas</a:t>
            </a:r>
          </a:p>
        </p:txBody>
      </p:sp>
      <p:pic>
        <p:nvPicPr>
          <p:cNvPr id="1615880" name="Picture 8">
            <a:extLst>
              <a:ext uri="{FF2B5EF4-FFF2-40B4-BE49-F238E27FC236}">
                <a16:creationId xmlns:a16="http://schemas.microsoft.com/office/drawing/2014/main" id="{70199022-C4C3-4802-B0E0-328B3052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7385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81" name="Text Box 9">
            <a:extLst>
              <a:ext uri="{FF2B5EF4-FFF2-40B4-BE49-F238E27FC236}">
                <a16:creationId xmlns:a16="http://schemas.microsoft.com/office/drawing/2014/main" id="{14C1F238-7B7D-47A7-BCB2-5670EB79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6655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Embarazo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15882" name="Picture 10">
            <a:extLst>
              <a:ext uri="{FF2B5EF4-FFF2-40B4-BE49-F238E27FC236}">
                <a16:creationId xmlns:a16="http://schemas.microsoft.com/office/drawing/2014/main" id="{E3D4A6A6-FA97-4729-9F3F-78F3DE50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3862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83" name="Text Box 11">
            <a:extLst>
              <a:ext uri="{FF2B5EF4-FFF2-40B4-BE49-F238E27FC236}">
                <a16:creationId xmlns:a16="http://schemas.microsoft.com/office/drawing/2014/main" id="{CB6712AD-59EB-4598-A51A-DF39915D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3132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Lactación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15884" name="Picture 12">
            <a:extLst>
              <a:ext uri="{FF2B5EF4-FFF2-40B4-BE49-F238E27FC236}">
                <a16:creationId xmlns:a16="http://schemas.microsoft.com/office/drawing/2014/main" id="{A9F16A83-22D9-4DB0-991A-82CC8D57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50339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85" name="Text Box 13">
            <a:extLst>
              <a:ext uri="{FF2B5EF4-FFF2-40B4-BE49-F238E27FC236}">
                <a16:creationId xmlns:a16="http://schemas.microsoft.com/office/drawing/2014/main" id="{9276C1D8-CC7B-458E-A037-678108F7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960938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Entrenamiento con resistencias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>
            <a:extLst>
              <a:ext uri="{FF2B5EF4-FFF2-40B4-BE49-F238E27FC236}">
                <a16:creationId xmlns:a16="http://schemas.microsoft.com/office/drawing/2014/main" id="{2E1695F6-70C7-4C71-81FE-4AF93979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pic>
        <p:nvPicPr>
          <p:cNvPr id="1667075" name="Picture 3">
            <a:extLst>
              <a:ext uri="{FF2B5EF4-FFF2-40B4-BE49-F238E27FC236}">
                <a16:creationId xmlns:a16="http://schemas.microsoft.com/office/drawing/2014/main" id="{F7634AE8-500D-4C29-AAC5-751D1924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797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>
            <a:extLst>
              <a:ext uri="{FF2B5EF4-FFF2-40B4-BE49-F238E27FC236}">
                <a16:creationId xmlns:a16="http://schemas.microsoft.com/office/drawing/2014/main" id="{3DD84830-FF36-4B2E-865D-9E0F2FD0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70827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Dosis:  10 - 15 miligramos:</a:t>
            </a:r>
            <a:endParaRPr lang="en-US" altLang="en-US" sz="2300" b="1" i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667077" name="Rectangle 5">
            <a:extLst>
              <a:ext uri="{FF2B5EF4-FFF2-40B4-BE49-F238E27FC236}">
                <a16:creationId xmlns:a16="http://schemas.microsoft.com/office/drawing/2014/main" id="{E5FF8464-49E4-4610-BAA3-8300D060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</a:t>
            </a:r>
            <a:r>
              <a:rPr lang="es-PR" altLang="en-US" sz="31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Hierro</a:t>
            </a:r>
            <a:r>
              <a:rPr lang="es-PR" altLang="en-US" sz="3000" b="1" i="1">
                <a:solidFill>
                  <a:schemeClr val="tx1"/>
                </a:solidFill>
              </a:rPr>
              <a:t> -</a:t>
            </a:r>
            <a:r>
              <a:rPr lang="es-PR" altLang="en-US" sz="31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Dosis</a:t>
            </a:r>
          </a:p>
        </p:txBody>
      </p:sp>
      <p:pic>
        <p:nvPicPr>
          <p:cNvPr id="1667078" name="Picture 6">
            <a:extLst>
              <a:ext uri="{FF2B5EF4-FFF2-40B4-BE49-F238E27FC236}">
                <a16:creationId xmlns:a16="http://schemas.microsoft.com/office/drawing/2014/main" id="{E420993E-F164-40E0-9427-CD83535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3051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9" name="Text Box 7">
            <a:extLst>
              <a:ext uri="{FF2B5EF4-FFF2-40B4-BE49-F238E27FC236}">
                <a16:creationId xmlns:a16="http://schemas.microsoft.com/office/drawing/2014/main" id="{463837D1-446D-40EA-9A97-5C388D8D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232150"/>
            <a:ext cx="6397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PR" altLang="en-US" sz="2100" b="1" i="1">
                <a:latin typeface="Tahoma" panose="020B0604030504040204" pitchFamily="34" charset="0"/>
              </a:rPr>
              <a:t>Esta dosis se encuentra en:</a:t>
            </a:r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67080" name="Picture 8">
            <a:extLst>
              <a:ext uri="{FF2B5EF4-FFF2-40B4-BE49-F238E27FC236}">
                <a16:creationId xmlns:a16="http://schemas.microsoft.com/office/drawing/2014/main" id="{9885870C-7043-497D-830F-4FA88EB7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2009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81" name="Rectangle 9">
            <a:extLst>
              <a:ext uri="{FF2B5EF4-FFF2-40B4-BE49-F238E27FC236}">
                <a16:creationId xmlns:a16="http://schemas.microsoft.com/office/drawing/2014/main" id="{427CCD5E-4A37-43E5-966A-6EB38AAA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71294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9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Suplemento Multi-Vitamínico/Mineral</a:t>
            </a:r>
            <a:endParaRPr lang="es-PR" altLang="en-US" sz="29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67082" name="Picture 10">
            <a:extLst>
              <a:ext uri="{FF2B5EF4-FFF2-40B4-BE49-F238E27FC236}">
                <a16:creationId xmlns:a16="http://schemas.microsoft.com/office/drawing/2014/main" id="{64121D30-7F58-49C1-96D5-452B9246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2903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3" name="Text Box 11">
            <a:extLst>
              <a:ext uri="{FF2B5EF4-FFF2-40B4-BE49-F238E27FC236}">
                <a16:creationId xmlns:a16="http://schemas.microsoft.com/office/drawing/2014/main" id="{2DFCBE60-1900-4FF1-BF33-21E88C9C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732213"/>
            <a:ext cx="570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Suplemento vitamínico/mineral común</a:t>
            </a:r>
            <a:endParaRPr lang="es-ES" altLang="en-US" b="1" i="1">
              <a:latin typeface="Arial" panose="020B0604020202020204" pitchFamily="34" charset="0"/>
            </a:endParaRPr>
          </a:p>
        </p:txBody>
      </p:sp>
      <p:pic>
        <p:nvPicPr>
          <p:cNvPr id="1667084" name="Picture 12">
            <a:extLst>
              <a:ext uri="{FF2B5EF4-FFF2-40B4-BE49-F238E27FC236}">
                <a16:creationId xmlns:a16="http://schemas.microsoft.com/office/drawing/2014/main" id="{7EBC3FFE-36BB-4DC2-892B-28FC1F16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17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5" name="Text Box 13">
            <a:extLst>
              <a:ext uri="{FF2B5EF4-FFF2-40B4-BE49-F238E27FC236}">
                <a16:creationId xmlns:a16="http://schemas.microsoft.com/office/drawing/2014/main" id="{FB611978-6300-4026-8D91-A7207B93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144963"/>
            <a:ext cx="591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1">
                <a:latin typeface="Arial" panose="020B0604020202020204" pitchFamily="34" charset="0"/>
              </a:rPr>
              <a:t>Algunos cereales fortificados</a:t>
            </a:r>
          </a:p>
        </p:txBody>
      </p:sp>
    </p:spTree>
  </p:cSld>
  <p:clrMapOvr>
    <a:masterClrMapping/>
  </p:clrMapOvr>
  <p:transition spd="slow">
    <p:check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>
            <a:extLst>
              <a:ext uri="{FF2B5EF4-FFF2-40B4-BE49-F238E27FC236}">
                <a16:creationId xmlns:a16="http://schemas.microsoft.com/office/drawing/2014/main" id="{03EFF681-75C6-4C43-85C4-22182264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2913"/>
            <a:ext cx="721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pic>
        <p:nvPicPr>
          <p:cNvPr id="1619971" name="Picture 3">
            <a:extLst>
              <a:ext uri="{FF2B5EF4-FFF2-40B4-BE49-F238E27FC236}">
                <a16:creationId xmlns:a16="http://schemas.microsoft.com/office/drawing/2014/main" id="{59A25605-7EA0-40EC-BB6E-0C0B798A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4636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72" name="Text Box 4">
            <a:extLst>
              <a:ext uri="{FF2B5EF4-FFF2-40B4-BE49-F238E27FC236}">
                <a16:creationId xmlns:a16="http://schemas.microsoft.com/office/drawing/2014/main" id="{8BA196F9-7FCC-4DE1-9F60-77DF5FE8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574925"/>
            <a:ext cx="67341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s-PR" altLang="en-US" sz="2300" b="1">
                <a:latin typeface="Tahoma" panose="020B0604030504040204" pitchFamily="34" charset="0"/>
              </a:rPr>
              <a:t>Asegurar una absorción efectiva del hierro:</a:t>
            </a:r>
            <a:endParaRPr lang="en-US" altLang="en-US" sz="2300" b="1">
              <a:latin typeface="Tahoma" panose="020B0604030504040204" pitchFamily="34" charset="0"/>
            </a:endParaRPr>
          </a:p>
        </p:txBody>
      </p:sp>
      <p:sp>
        <p:nvSpPr>
          <p:cNvPr id="1619973" name="Rectangle 5">
            <a:extLst>
              <a:ext uri="{FF2B5EF4-FFF2-40B4-BE49-F238E27FC236}">
                <a16:creationId xmlns:a16="http://schemas.microsoft.com/office/drawing/2014/main" id="{FD1B8535-D250-448A-81FF-E0E28EAD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9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SUPLEMENTACIÓN: </a:t>
            </a:r>
            <a:r>
              <a:rPr lang="es-PR" altLang="en-US" sz="29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Hierro</a:t>
            </a:r>
            <a:r>
              <a:rPr lang="es-PR" altLang="en-US" sz="2900" b="1" i="1">
                <a:solidFill>
                  <a:schemeClr val="tx1"/>
                </a:solidFill>
              </a:rPr>
              <a:t> -</a:t>
            </a:r>
            <a:r>
              <a:rPr lang="es-PR" altLang="en-US" sz="29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Precausión</a:t>
            </a:r>
          </a:p>
        </p:txBody>
      </p:sp>
      <p:pic>
        <p:nvPicPr>
          <p:cNvPr id="1619974" name="Picture 6">
            <a:extLst>
              <a:ext uri="{FF2B5EF4-FFF2-40B4-BE49-F238E27FC236}">
                <a16:creationId xmlns:a16="http://schemas.microsoft.com/office/drawing/2014/main" id="{CA21CE5C-4F86-470F-B812-6ED227E4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17182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75" name="Text Box 7">
            <a:extLst>
              <a:ext uri="{FF2B5EF4-FFF2-40B4-BE49-F238E27FC236}">
                <a16:creationId xmlns:a16="http://schemas.microsoft.com/office/drawing/2014/main" id="{2EEE5766-9D42-49A0-8359-5B2D09FA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098800"/>
            <a:ext cx="63976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 b="1" i="1">
                <a:latin typeface="Tahoma" panose="020B0604030504040204" pitchFamily="34" charset="0"/>
              </a:rPr>
              <a:t>Consumo moderado de carnes rojas (hierro hemático), particularmente si se consumen suplementos de calcio</a:t>
            </a:r>
          </a:p>
          <a:p>
            <a:pPr algn="l" eaLnBrk="0" hangingPunct="0"/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  <p:pic>
        <p:nvPicPr>
          <p:cNvPr id="1619976" name="Picture 8">
            <a:extLst>
              <a:ext uri="{FF2B5EF4-FFF2-40B4-BE49-F238E27FC236}">
                <a16:creationId xmlns:a16="http://schemas.microsoft.com/office/drawing/2014/main" id="{59C64661-E57C-4A4E-BC7C-7AE5C0FB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127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77" name="Rectangle 9">
            <a:extLst>
              <a:ext uri="{FF2B5EF4-FFF2-40B4-BE49-F238E27FC236}">
                <a16:creationId xmlns:a16="http://schemas.microsoft.com/office/drawing/2014/main" id="{29138B2E-7CCE-44E9-8651-5F915E15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16113"/>
            <a:ext cx="71294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Recomendaciones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9979" name="Picture 11">
            <a:extLst>
              <a:ext uri="{FF2B5EF4-FFF2-40B4-BE49-F238E27FC236}">
                <a16:creationId xmlns:a16="http://schemas.microsoft.com/office/drawing/2014/main" id="{FC0B3015-2DAC-4B91-8054-B06642DF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3846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80" name="Text Box 12">
            <a:extLst>
              <a:ext uri="{FF2B5EF4-FFF2-40B4-BE49-F238E27FC236}">
                <a16:creationId xmlns:a16="http://schemas.microsoft.com/office/drawing/2014/main" id="{A34E2571-47A2-4957-8B17-AF5B797FA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311650"/>
            <a:ext cx="63976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PR" altLang="en-US" sz="2100" b="1" i="1">
                <a:latin typeface="Tahoma" panose="020B0604030504040204" pitchFamily="34" charset="0"/>
              </a:rPr>
              <a:t>Evitar el café y el té</a:t>
            </a:r>
          </a:p>
          <a:p>
            <a:pPr algn="l" eaLnBrk="0" hangingPunct="0"/>
            <a:endParaRPr lang="en-US" altLang="en-US" sz="2100" b="1" i="1" baseline="-25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B456-02FC-477B-BFC8-DA9E1E4E65E2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ANEMIA INDUCIDA POR EL EJERCICIO</a:t>
            </a:r>
          </a:p>
        </p:txBody>
      </p:sp>
      <p:pic>
        <p:nvPicPr>
          <p:cNvPr id="1579029" name="Picture 21">
            <a:extLst>
              <a:ext uri="{FF2B5EF4-FFF2-40B4-BE49-F238E27FC236}">
                <a16:creationId xmlns:a16="http://schemas.microsoft.com/office/drawing/2014/main" id="{B1848051-5DF3-465F-A596-7220C4A8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105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D8879ECE-38AC-4AB4-BE1A-6CA5B7D39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3857614-7D87-45C9-AF6F-EBC41D83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69), por W. D. McArdle, F. I. Katch, &amp; V. I. Katch,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71A8-690B-462C-B03A-442B44EB5A05}"/>
              </a:ext>
            </a:extLst>
          </p:cNvPr>
          <p:cNvSpPr>
            <a:spLocks/>
          </p:cNvSpPr>
          <p:nvPr/>
        </p:nvSpPr>
        <p:spPr bwMode="auto">
          <a:xfrm>
            <a:off x="0" y="1125538"/>
            <a:ext cx="3132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260000"/>
              </a:lnSpc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ANEMIA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INDUCIDA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POR EL</a:t>
            </a:r>
            <a:b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EJERCICIO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915D4E0-9CC8-4CAF-A3DF-8A6E30EB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55106F4-8750-4F4B-A6B4-C91FC266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69),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85510" name="Picture 6">
            <a:extLst>
              <a:ext uri="{FF2B5EF4-FFF2-40B4-BE49-F238E27FC236}">
                <a16:creationId xmlns:a16="http://schemas.microsoft.com/office/drawing/2014/main" id="{4A95EB0B-EB73-4EEA-A0B0-45CCEC38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0713"/>
            <a:ext cx="5472113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B87483C1-29A5-4D58-A106-C050CADC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A60A4A0-B0C4-4D6E-95BA-43EA9100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70),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87558" name="Picture 6">
            <a:extLst>
              <a:ext uri="{FF2B5EF4-FFF2-40B4-BE49-F238E27FC236}">
                <a16:creationId xmlns:a16="http://schemas.microsoft.com/office/drawing/2014/main" id="{C250E081-1842-4E0F-8058-E7D7C28C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38275"/>
            <a:ext cx="71247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A14BE7D5-1BAD-45ED-BE39-6E8B8121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796A751-F518-4EF4-9D6B-FE09692A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70),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689606" name="Picture 6">
            <a:extLst>
              <a:ext uri="{FF2B5EF4-FFF2-40B4-BE49-F238E27FC236}">
                <a16:creationId xmlns:a16="http://schemas.microsoft.com/office/drawing/2014/main" id="{9E89A938-133C-43A1-8F78-9AECF183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957388"/>
            <a:ext cx="70294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5924D72-82AA-49B0-9B32-B2F2B13D3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F74561F-160E-48D8-B14F-A92E26BF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>
                <a:latin typeface="Times New Roman" panose="02020603050405020304" pitchFamily="18" charset="0"/>
              </a:rPr>
              <a:t>. (p. 265), por W. J. Kraemer, S. J. Fleck, &amp; M. R. Deschemes, 2012, Philadelphia: Lippincott Williams &amp; Wilkins. Copyright 2012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E7D3A-C8EC-4E50-B237-CE9FA1D13691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MINERALES</a:t>
            </a:r>
          </a:p>
        </p:txBody>
      </p:sp>
      <p:pic>
        <p:nvPicPr>
          <p:cNvPr id="1683461" name="Picture 5">
            <a:extLst>
              <a:ext uri="{FF2B5EF4-FFF2-40B4-BE49-F238E27FC236}">
                <a16:creationId xmlns:a16="http://schemas.microsoft.com/office/drawing/2014/main" id="{E936BFFA-0F99-4FF3-B9B2-98E03412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7300"/>
            <a:ext cx="6697662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17B8-7884-4126-A2AE-1D8DBC6082F1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MINERALES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B596855-03B2-4F5D-AE4C-B35993B2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9F38305-25B1-4409-84DF-D4B02BD5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93),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77320" name="Picture 8">
            <a:extLst>
              <a:ext uri="{FF2B5EF4-FFF2-40B4-BE49-F238E27FC236}">
                <a16:creationId xmlns:a16="http://schemas.microsoft.com/office/drawing/2014/main" id="{FCEBD3ED-3B51-4C97-BF94-FAD50BC8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93975"/>
            <a:ext cx="8748713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D377-FD1E-4FA5-B300-3563FFAF3E74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MINERALES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219EE64-6742-42DF-9299-7315DB97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D7BCC0E-B653-45AE-92ED-1625D8B0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94),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679366" name="Picture 6">
            <a:extLst>
              <a:ext uri="{FF2B5EF4-FFF2-40B4-BE49-F238E27FC236}">
                <a16:creationId xmlns:a16="http://schemas.microsoft.com/office/drawing/2014/main" id="{D7D8217D-F82B-4BC4-87CA-CACBEE7D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73238"/>
            <a:ext cx="87741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>
            <a:extLst>
              <a:ext uri="{FF2B5EF4-FFF2-40B4-BE49-F238E27FC236}">
                <a16:creationId xmlns:a16="http://schemas.microsoft.com/office/drawing/2014/main" id="{42DC858A-1F19-44D8-B9E5-DA7A1BD7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89251" name="Rectangle 3">
            <a:extLst>
              <a:ext uri="{FF2B5EF4-FFF2-40B4-BE49-F238E27FC236}">
                <a16:creationId xmlns:a16="http://schemas.microsoft.com/office/drawing/2014/main" id="{2E2C389F-6674-48D2-933C-9780FEC74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FUNCIONES: General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89252" name="Picture 4">
            <a:extLst>
              <a:ext uri="{FF2B5EF4-FFF2-40B4-BE49-F238E27FC236}">
                <a16:creationId xmlns:a16="http://schemas.microsoft.com/office/drawing/2014/main" id="{35339E57-7E14-4F91-A318-066B5913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641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3" name="Text Box 5">
            <a:extLst>
              <a:ext uri="{FF2B5EF4-FFF2-40B4-BE49-F238E27FC236}">
                <a16:creationId xmlns:a16="http://schemas.microsoft.com/office/drawing/2014/main" id="{45BFE50E-BBFC-42AF-9896-7B93F179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792663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Ayudan a mantener la reacción alcalina, ácida o neutra de los tejidos y líquidos corporales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589254" name="Picture 6">
            <a:extLst>
              <a:ext uri="{FF2B5EF4-FFF2-40B4-BE49-F238E27FC236}">
                <a16:creationId xmlns:a16="http://schemas.microsoft.com/office/drawing/2014/main" id="{DAE89C36-A848-470C-B481-89EEE494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034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5" name="Text Box 7">
            <a:extLst>
              <a:ext uri="{FF2B5EF4-FFF2-40B4-BE49-F238E27FC236}">
                <a16:creationId xmlns:a16="http://schemas.microsoft.com/office/drawing/2014/main" id="{79FBDE12-763E-4245-B0A5-E3C8A0B3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3197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Regulación de la excitabilidad del sistema nervioso y la contracción muscular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589256" name="Picture 8">
            <a:extLst>
              <a:ext uri="{FF2B5EF4-FFF2-40B4-BE49-F238E27FC236}">
                <a16:creationId xmlns:a16="http://schemas.microsoft.com/office/drawing/2014/main" id="{51A19546-CD35-4ACD-A4B1-64905D6C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7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7" name="Text Box 9">
            <a:extLst>
              <a:ext uri="{FF2B5EF4-FFF2-40B4-BE49-F238E27FC236}">
                <a16:creationId xmlns:a16="http://schemas.microsoft.com/office/drawing/2014/main" id="{DD61B5DD-19C9-4602-B27C-EDD32FC2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716213"/>
            <a:ext cx="67341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Forma parte de la estructura de varios compuestos esenciales del cuerpo (hormonas, enzimas, vitaminas, hemoglobina y otros), que ayudan a regular las reacciones químicas dentro de las células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5C14-0109-42D1-A854-1E48CB6BED44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20" name="Rectangle 24">
            <a:extLst>
              <a:ext uri="{FF2B5EF4-FFF2-40B4-BE49-F238E27FC236}">
                <a16:creationId xmlns:a16="http://schemas.microsoft.com/office/drawing/2014/main" id="{B0F92041-3FA6-49C9-8369-C9237D2A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2913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MINERALES</a:t>
            </a:r>
          </a:p>
        </p:txBody>
      </p:sp>
      <p:sp>
        <p:nvSpPr>
          <p:cNvPr id="1591321" name="Rectangle 25">
            <a:extLst>
              <a:ext uri="{FF2B5EF4-FFF2-40B4-BE49-F238E27FC236}">
                <a16:creationId xmlns:a16="http://schemas.microsoft.com/office/drawing/2014/main" id="{86715E7E-6A0D-494E-915B-A0E0F159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295400"/>
            <a:ext cx="769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FUNCIONES: General</a:t>
            </a:r>
            <a:endParaRPr lang="es-PR" altLang="en-US" sz="30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91322" name="Picture 26">
            <a:extLst>
              <a:ext uri="{FF2B5EF4-FFF2-40B4-BE49-F238E27FC236}">
                <a16:creationId xmlns:a16="http://schemas.microsoft.com/office/drawing/2014/main" id="{4FFAE15A-DF80-4FD6-AD10-231B0F27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608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23" name="Text Box 27">
            <a:extLst>
              <a:ext uri="{FF2B5EF4-FFF2-40B4-BE49-F238E27FC236}">
                <a16:creationId xmlns:a16="http://schemas.microsoft.com/office/drawing/2014/main" id="{73563730-1F33-4306-906E-0DD4807A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189413"/>
            <a:ext cx="67341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Son esenciales para el crecimiento de los tejidos del cuerpo, como los huesos y dientes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591324" name="Picture 28">
            <a:extLst>
              <a:ext uri="{FF2B5EF4-FFF2-40B4-BE49-F238E27FC236}">
                <a16:creationId xmlns:a16="http://schemas.microsoft.com/office/drawing/2014/main" id="{641D58D4-B512-42FB-89CC-2FD4A4D6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03413"/>
            <a:ext cx="250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25" name="Text Box 29">
            <a:extLst>
              <a:ext uri="{FF2B5EF4-FFF2-40B4-BE49-F238E27FC236}">
                <a16:creationId xmlns:a16="http://schemas.microsoft.com/office/drawing/2014/main" id="{1E265A68-5B67-4723-9D47-4B098496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31975"/>
            <a:ext cx="6734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Aceleran el proceso de las reacciones biológicas que ocurren dentro de las células</a:t>
            </a:r>
            <a:endParaRPr lang="en-US" altLang="en-US" sz="3400">
              <a:latin typeface="Arial" panose="020B0604020202020204" pitchFamily="34" charset="0"/>
            </a:endParaRPr>
          </a:p>
        </p:txBody>
      </p:sp>
      <p:pic>
        <p:nvPicPr>
          <p:cNvPr id="1591326" name="Picture 30">
            <a:extLst>
              <a:ext uri="{FF2B5EF4-FFF2-40B4-BE49-F238E27FC236}">
                <a16:creationId xmlns:a16="http://schemas.microsoft.com/office/drawing/2014/main" id="{106E9356-D6C9-4A78-9940-76A4F31F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765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27" name="Text Box 31">
            <a:extLst>
              <a:ext uri="{FF2B5EF4-FFF2-40B4-BE49-F238E27FC236}">
                <a16:creationId xmlns:a16="http://schemas.microsoft.com/office/drawing/2014/main" id="{5795B71D-F89A-46B3-B30D-33E8C366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716213"/>
            <a:ext cx="67341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300" b="1">
                <a:latin typeface="Tahoma" panose="020B0604030504040204" pitchFamily="34" charset="0"/>
              </a:rPr>
              <a:t>Ayudan a mantener un balance constante de agua en los compartimientos extracelular (intravascular o intercelular) e intracelular, que posee el cuerpo</a:t>
            </a:r>
            <a:endParaRPr lang="en-US" altLang="en-US" sz="3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1418" name="Picture 10">
            <a:extLst>
              <a:ext uri="{FF2B5EF4-FFF2-40B4-BE49-F238E27FC236}">
                <a16:creationId xmlns:a16="http://schemas.microsoft.com/office/drawing/2014/main" id="{2C48B9E1-6BB7-4A31-8350-7760EFB6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4737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1367FBA-F23F-4AAF-9D9B-4FFAFBCD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AB6E39B-FD70-4080-93B8-C5E09112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>
                <a:latin typeface="Times New Roman" panose="02020603050405020304" pitchFamily="18" charset="0"/>
              </a:rPr>
              <a:t>. 7ma. ed.; (p. 60), por W. D. McArdle, F. I. Katch, &amp; V. I. Katch, 2010, Philadelphia: Lippincott Williams &amp; Wilkins. Copyright 2010 por Lippincott Williams &amp; Wilkins, a Wolters Kluwer business.</a:t>
            </a: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2029F04-6D5B-4D22-B8E2-7DA8C165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8B39179-675E-4B65-B39C-4B73E30B2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>
                <a:latin typeface="Times New Roman" panose="02020603050405020304" pitchFamily="18" charset="0"/>
              </a:rPr>
              <a:t>. 4ta. ed.; (p. 71),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593354" name="Picture 10">
            <a:extLst>
              <a:ext uri="{FF2B5EF4-FFF2-40B4-BE49-F238E27FC236}">
                <a16:creationId xmlns:a16="http://schemas.microsoft.com/office/drawing/2014/main" id="{CD290222-4EDA-4AFB-8D84-31452C5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98513"/>
            <a:ext cx="703897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25509</TotalTime>
  <Words>6413</Words>
  <Application>Microsoft Office PowerPoint</Application>
  <PresentationFormat>On-screen Show (4:3)</PresentationFormat>
  <Paragraphs>353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Georgia</vt:lpstr>
      <vt:lpstr>Arial</vt:lpstr>
      <vt:lpstr>Trebuchet MS</vt:lpstr>
      <vt:lpstr>Wingdings 2</vt:lpstr>
      <vt:lpstr>Calibri</vt:lpstr>
      <vt:lpstr>Arial Black</vt:lpstr>
      <vt:lpstr>Wingdings</vt:lpstr>
      <vt:lpstr>Verdana</vt:lpstr>
      <vt:lpstr>Times New Roman</vt:lpstr>
      <vt:lpstr>Tahoma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3046</cp:revision>
  <cp:lastPrinted>2012-03-26T19:37:01Z</cp:lastPrinted>
  <dcterms:created xsi:type="dcterms:W3CDTF">2012-03-25T21:01:47Z</dcterms:created>
  <dcterms:modified xsi:type="dcterms:W3CDTF">2021-02-01T16:03:36Z</dcterms:modified>
</cp:coreProperties>
</file>